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300" r:id="rId11"/>
    <p:sldId id="301" r:id="rId12"/>
    <p:sldId id="265" r:id="rId13"/>
    <p:sldId id="299" r:id="rId14"/>
    <p:sldId id="302" r:id="rId15"/>
    <p:sldId id="303" r:id="rId16"/>
    <p:sldId id="266" r:id="rId17"/>
    <p:sldId id="267" r:id="rId18"/>
    <p:sldId id="268" r:id="rId19"/>
    <p:sldId id="269" r:id="rId20"/>
    <p:sldId id="270" r:id="rId21"/>
    <p:sldId id="271" r:id="rId22"/>
    <p:sldId id="272" r:id="rId23"/>
    <p:sldId id="273" r:id="rId24"/>
    <p:sldId id="274" r:id="rId25"/>
    <p:sldId id="304" r:id="rId26"/>
    <p:sldId id="481" r:id="rId27"/>
    <p:sldId id="485" r:id="rId28"/>
    <p:sldId id="482" r:id="rId29"/>
    <p:sldId id="483"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486" r:id="rId52"/>
    <p:sldId id="298" r:id="rId53"/>
  </p:sldIdLst>
  <p:sldSz cx="12192000" cy="6858000"/>
  <p:notesSz cx="12192000" cy="68580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551">
          <p15:clr>
            <a:srgbClr val="A4A3A4"/>
          </p15:clr>
        </p15:guide>
        <p15:guide id="2" orient="horz" pos="166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Ёлшина Виктория" initials="ЁВ" lastIdx="1" clrIdx="0">
    <p:extLst>
      <p:ext uri="{19B8F6BF-5375-455C-9EA6-DF929625EA0E}">
        <p15:presenceInfo xmlns:p15="http://schemas.microsoft.com/office/powerpoint/2012/main" userId="S::vyolshina@forus.ru::9cee5850-dad4-40af-85c1-da96aae22a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a:solidFill>
                <a:schemeClr val="lt1"/>
              </a:solidFill>
              <a:prstDash val="dashDot"/>
            </a:ln>
          </a:left>
          <a:right>
            <a:ln w="12700">
              <a:solidFill>
                <a:schemeClr val="lt1"/>
              </a:solidFill>
              <a:prstDash val="dashDot"/>
            </a:ln>
          </a:right>
          <a:top>
            <a:ln w="12700">
              <a:solidFill>
                <a:schemeClr val="lt1"/>
              </a:solidFill>
              <a:prstDash val="dashDot"/>
            </a:ln>
          </a:top>
          <a:bottom>
            <a:ln w="12700">
              <a:solidFill>
                <a:schemeClr val="lt1"/>
              </a:solidFill>
              <a:prstDash val="dashDot"/>
            </a:ln>
          </a:bottom>
          <a:insideH>
            <a:ln w="12700">
              <a:solidFill>
                <a:schemeClr val="lt1"/>
              </a:solidFill>
              <a:prstDash val="dashDot"/>
            </a:ln>
          </a:insideH>
          <a:insideV>
            <a:ln w="12700">
              <a:solidFill>
                <a:schemeClr val="lt1"/>
              </a:solidFill>
              <a:prstDash val="dashDot"/>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prstDash val="dashDot"/>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prstDash val="dashDot"/>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54282" autoAdjust="0"/>
  </p:normalViewPr>
  <p:slideViewPr>
    <p:cSldViewPr snapToGrid="0">
      <p:cViewPr varScale="1">
        <p:scale>
          <a:sx n="82" d="100"/>
          <a:sy n="82" d="100"/>
        </p:scale>
        <p:origin x="629" y="72"/>
      </p:cViewPr>
      <p:guideLst>
        <p:guide pos="551"/>
        <p:guide orient="horz" pos="16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Верхний колонтитул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80F1DD30-20F5-456A-A91D-5E5E2AE4E96B}" type="datetimeFigureOut">
              <a:rPr lang="ru-RU"/>
              <a:t>09.06.2026</a:t>
            </a:fld>
            <a:endParaRPr lang="ru-RU"/>
          </a:p>
        </p:txBody>
      </p:sp>
      <p:sp>
        <p:nvSpPr>
          <p:cNvPr id="4" name="Образ слайда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ru-RU"/>
          </a:p>
        </p:txBody>
      </p:sp>
      <p:sp>
        <p:nvSpPr>
          <p:cNvPr id="5" name="Заметки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6" name="Нижний колонтитул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C9AD6420-324F-4B35-AE1D-31198132CD0C}" type="slidenum">
              <a:rPr lang="ru-RU"/>
              <a:t>‹#›</a:t>
            </a:fld>
            <a:endParaRPr lang="ru-RU"/>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ru-RU"/>
              <a:t>Пожалуйста, задавайте вопросы прямо в чат в любое время — мы соберём их и ответим в конце вебинара.</a:t>
            </a:r>
            <a:endParaRPr/>
          </a:p>
          <a:p>
            <a:pPr>
              <a:defRPr/>
            </a:pPr>
            <a:endParaRPr lang="ru-RU"/>
          </a:p>
          <a:p>
            <a:pPr>
              <a:defRPr/>
            </a:pPr>
            <a:r>
              <a:rPr lang="ru-RU"/>
              <a:t>После встречи мы обязательно отправим вам запись и презентацию, чтобы вы могли спокойно вернуться к материалу в удобный момент.</a:t>
            </a:r>
            <a:endParaRPr/>
          </a:p>
          <a:p>
            <a:pPr>
              <a:defRPr/>
            </a:pPr>
            <a:endParaRPr lang="ru-RU"/>
          </a:p>
          <a:p>
            <a:pPr>
              <a:defRPr/>
            </a:pPr>
            <a:r>
              <a:rPr lang="ru-RU"/>
              <a:t>По времени наша работа сегодня займёт около 90 минут.</a:t>
            </a:r>
            <a:endParaRPr/>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ru-RU"/>
              <a:t>Мы рассмотрели, из каких блоков будет построен наш сегодняшний вебинар. Теперь давайте посмотрим, с чем организации сталкиваются в реальной работе при отсутствии централизованной системы хранения документов.</a:t>
            </a:r>
            <a:endParaRPr/>
          </a:p>
          <a:p>
            <a:pPr>
              <a:defRPr/>
            </a:pPr>
            <a:endParaRPr lang="ru-RU"/>
          </a:p>
          <a:p>
            <a:pPr>
              <a:defRPr/>
            </a:pPr>
            <a:r>
              <a:rPr lang="ru-RU"/>
              <a:t>Давайте посмотрим на типичную ситуацию, которая знакома, пожалуй, практически каждому бухгалтеру или сотруднику, работающему с документами.</a:t>
            </a:r>
            <a:endParaRPr/>
          </a:p>
          <a:p>
            <a:pPr>
              <a:defRPr/>
            </a:pPr>
            <a:endParaRPr lang="ru-RU"/>
          </a:p>
          <a:p>
            <a:pPr>
              <a:defRPr/>
            </a:pPr>
            <a:r>
              <a:rPr lang="ru-RU"/>
              <a:t>Представьте обычную рабочую ситуацию в организации. Бухгалтеру срочно звонит руководитель: «Нужен договор с подрядчиком за прошлый год, и все акты к нему — срочно, через 10 минут будет проверка». Бухгалтер начинает искать документ. Сначала открывает сетевую папку — там десятки файлов с похожими названиями: «договор_новый», «договор_финал», «договор_финал_точно». Нужного нет. Потом вспоминает, что часть документов могла прийти на почту — начинается поиск в переписке, пролистывание писем за несколько месяцев. Кто-то говорит, что оригинал вообще у руководителя в бумажной папке в шкафу. В итоге начинается хаотичный поиск: один сотрудник открывает свой компьютер, другой идет в архив, третий пытается найти версию в старой базе.</a:t>
            </a:r>
            <a:endParaRPr/>
          </a:p>
          <a:p>
            <a:pPr>
              <a:defRPr/>
            </a:pPr>
            <a:r>
              <a:rPr lang="ru-RU"/>
              <a:t>Через несколько минут выясняется, что договор есть, но без одного приложения, которое хранится у другого специалиста, и оно было пересохранено под другим названием. В итоге документы собираются по частям, время уходит, проверка уже почти началась, а уверенности, что собран полный комплект, всё равно нет. И такая ситуация — не исключение, а обычная практика, когда нет единой системы хранения документов.</a:t>
            </a:r>
            <a:endParaRPr/>
          </a:p>
          <a:p>
            <a:pPr>
              <a:defRPr/>
            </a:pPr>
            <a:endParaRPr lang="ru-RU"/>
          </a:p>
          <a:p>
            <a:pPr>
              <a:defRPr/>
            </a:pPr>
            <a:r>
              <a:rPr lang="ru-RU"/>
              <a:t>Подобные ситуации возникают во многих организациях и со временем начинают влиять не только на удобство работы, но и на эффективность управления документами в целом.</a:t>
            </a:r>
            <a:br>
              <a:rPr lang="ru-RU"/>
            </a:br>
            <a:r>
              <a:rPr lang="ru-RU"/>
              <a:t>Именно поэтому сегодня вопросы хранения электронных документов становятся особенно важными — как с точки зрения организации работы, так и с точки зрения выполнения нормативных требований. Давайте посмотрим на это подробнее.</a:t>
            </a:r>
            <a:endParaRPr/>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11</a:t>
            </a:fld>
            <a:endParaRPr lang="ru-RU"/>
          </a:p>
        </p:txBody>
      </p:sp>
    </p:spTree>
    <p:extLst>
      <p:ext uri="{BB962C8B-B14F-4D97-AF65-F5344CB8AC3E}">
        <p14:creationId xmlns:p14="http://schemas.microsoft.com/office/powerpoint/2010/main" val="4079646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ru-RU"/>
              <a:t>Мы рассмотрели, из каких блоков будет построен наш сегодняшний вебинар. Теперь давайте посмотрим, с чем организации сталкиваются в реальной работе при отсутствии централизованной системы хранения документов.</a:t>
            </a:r>
            <a:endParaRPr/>
          </a:p>
          <a:p>
            <a:pPr>
              <a:defRPr/>
            </a:pPr>
            <a:endParaRPr lang="ru-RU"/>
          </a:p>
          <a:p>
            <a:pPr>
              <a:defRPr/>
            </a:pPr>
            <a:r>
              <a:rPr lang="ru-RU"/>
              <a:t>Давайте посмотрим на типичную ситуацию, которая знакома, пожалуй, практически каждому бухгалтеру или сотруднику, работающему с документами.</a:t>
            </a:r>
            <a:endParaRPr/>
          </a:p>
          <a:p>
            <a:pPr>
              <a:defRPr/>
            </a:pPr>
            <a:endParaRPr lang="ru-RU"/>
          </a:p>
          <a:p>
            <a:pPr>
              <a:defRPr/>
            </a:pPr>
            <a:r>
              <a:rPr lang="ru-RU"/>
              <a:t>Представьте обычную рабочую ситуацию в организации. Бухгалтеру срочно звонит руководитель: «Нужен договор с подрядчиком за прошлый год, и все акты к нему — срочно, через 10 минут будет проверка». Бухгалтер начинает искать документ. Сначала открывает сетевую папку — там десятки файлов с похожими названиями: «договор_новый», «договор_финал», «договор_финал_точно». Нужного нет. Потом вспоминает, что часть документов могла прийти на почту — начинается поиск в переписке, пролистывание писем за несколько месяцев. Кто-то говорит, что оригинал вообще у руководителя в бумажной папке в шкафу. В итоге начинается хаотичный поиск: один сотрудник открывает свой компьютер, другой идет в архив, третий пытается найти версию в старой базе.</a:t>
            </a:r>
            <a:endParaRPr/>
          </a:p>
          <a:p>
            <a:pPr>
              <a:defRPr/>
            </a:pPr>
            <a:r>
              <a:rPr lang="ru-RU"/>
              <a:t>Через несколько минут выясняется, что договор есть, но без одного приложения, которое хранится у другого специалиста, и оно было пересохранено под другим названием. В итоге документы собираются по частям, время уходит, проверка уже почти началась, а уверенности, что собран полный комплект, всё равно нет. И такая ситуация — не исключение, а обычная практика, когда нет единой системы хранения документов.</a:t>
            </a:r>
            <a:endParaRPr/>
          </a:p>
          <a:p>
            <a:pPr>
              <a:defRPr/>
            </a:pPr>
            <a:endParaRPr lang="ru-RU"/>
          </a:p>
          <a:p>
            <a:pPr>
              <a:defRPr/>
            </a:pPr>
            <a:r>
              <a:rPr lang="ru-RU"/>
              <a:t>Подобные ситуации возникают во многих организациях и со временем начинают влиять не только на удобство работы, но и на эффективность управления документами в целом.</a:t>
            </a:r>
            <a:br>
              <a:rPr lang="ru-RU"/>
            </a:br>
            <a:r>
              <a:rPr lang="ru-RU"/>
              <a:t>Именно поэтому сегодня вопросы хранения электронных документов становятся особенно важными — как с точки зрения организации работы, так и с точки зрения выполнения нормативных требований. Давайте посмотрим на это подробнее.</a:t>
            </a:r>
            <a:endParaRPr/>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ru-RU"/>
              <a:t>Мы рассмотрели, из каких блоков будет построен наш сегодняшний вебинар. Теперь давайте посмотрим, с чем организации сталкиваются в реальной работе при отсутствии централизованной системы хранения документов.</a:t>
            </a:r>
            <a:endParaRPr/>
          </a:p>
          <a:p>
            <a:pPr>
              <a:defRPr/>
            </a:pPr>
            <a:endParaRPr lang="ru-RU"/>
          </a:p>
          <a:p>
            <a:pPr>
              <a:defRPr/>
            </a:pPr>
            <a:r>
              <a:rPr lang="ru-RU"/>
              <a:t>Давайте посмотрим на типичную ситуацию, которая знакома, пожалуй, практически каждому бухгалтеру или сотруднику, работающему с документами.</a:t>
            </a:r>
            <a:endParaRPr/>
          </a:p>
          <a:p>
            <a:pPr>
              <a:defRPr/>
            </a:pPr>
            <a:endParaRPr lang="ru-RU"/>
          </a:p>
          <a:p>
            <a:pPr>
              <a:defRPr/>
            </a:pPr>
            <a:r>
              <a:rPr lang="ru-RU"/>
              <a:t>Представьте обычную рабочую ситуацию в организации. Бухгалтеру срочно звонит руководитель: «Нужен договор с подрядчиком за прошлый год, и все акты к нему — срочно, через 10 минут будет проверка». Бухгалтер начинает искать документ. Сначала открывает сетевую папку — там десятки файлов с похожими названиями: «договор_новый», «договор_финал», «договор_финал_точно». Нужного нет. Потом вспоминает, что часть документов могла прийти на почту — начинается поиск в переписке, пролистывание писем за несколько месяцев. Кто-то говорит, что оригинал вообще у руководителя в бумажной папке в шкафу. В итоге начинается хаотичный поиск: один сотрудник открывает свой компьютер, другой идет в архив, третий пытается найти версию в старой базе.</a:t>
            </a:r>
            <a:endParaRPr/>
          </a:p>
          <a:p>
            <a:pPr>
              <a:defRPr/>
            </a:pPr>
            <a:r>
              <a:rPr lang="ru-RU"/>
              <a:t>Через несколько минут выясняется, что договор есть, но без одного приложения, которое хранится у другого специалиста, и оно было пересохранено под другим названием. В итоге документы собираются по частям, время уходит, проверка уже почти началась, а уверенности, что собран полный комплект, всё равно нет. И такая ситуация — не исключение, а обычная практика, когда нет единой системы хранения документов.</a:t>
            </a:r>
            <a:endParaRPr/>
          </a:p>
          <a:p>
            <a:pPr>
              <a:defRPr/>
            </a:pPr>
            <a:endParaRPr lang="ru-RU"/>
          </a:p>
          <a:p>
            <a:pPr>
              <a:defRPr/>
            </a:pPr>
            <a:r>
              <a:rPr lang="ru-RU"/>
              <a:t>Подобные ситуации возникают во многих организациях и со временем начинают влиять не только на удобство работы, но и на эффективность управления документами в целом.</a:t>
            </a:r>
            <a:br>
              <a:rPr lang="ru-RU"/>
            </a:br>
            <a:r>
              <a:rPr lang="ru-RU"/>
              <a:t>Именно поэтому сегодня вопросы хранения электронных документов становятся особенно важными — как с точки зрения организации работы, так и с точки зрения выполнения нормативных требований. Давайте посмотрим на это подробнее.</a:t>
            </a:r>
            <a:endParaRPr/>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13</a:t>
            </a:fld>
            <a:endParaRPr lang="ru-RU"/>
          </a:p>
        </p:txBody>
      </p:sp>
    </p:spTree>
    <p:extLst>
      <p:ext uri="{BB962C8B-B14F-4D97-AF65-F5344CB8AC3E}">
        <p14:creationId xmlns:p14="http://schemas.microsoft.com/office/powerpoint/2010/main" val="766557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ru-RU"/>
              <a:t>Мы рассмотрели, из каких блоков будет построен наш сегодняшний вебинар. Теперь давайте посмотрим, с чем организации сталкиваются в реальной работе при отсутствии централизованной системы хранения документов.</a:t>
            </a:r>
            <a:endParaRPr/>
          </a:p>
          <a:p>
            <a:pPr>
              <a:defRPr/>
            </a:pPr>
            <a:endParaRPr lang="ru-RU"/>
          </a:p>
          <a:p>
            <a:pPr>
              <a:defRPr/>
            </a:pPr>
            <a:r>
              <a:rPr lang="ru-RU"/>
              <a:t>Давайте посмотрим на типичную ситуацию, которая знакома, пожалуй, практически каждому бухгалтеру или сотруднику, работающему с документами.</a:t>
            </a:r>
            <a:endParaRPr/>
          </a:p>
          <a:p>
            <a:pPr>
              <a:defRPr/>
            </a:pPr>
            <a:endParaRPr lang="ru-RU"/>
          </a:p>
          <a:p>
            <a:pPr>
              <a:defRPr/>
            </a:pPr>
            <a:r>
              <a:rPr lang="ru-RU"/>
              <a:t>Представьте обычную рабочую ситуацию в организации. Бухгалтеру срочно звонит руководитель: «Нужен договор с подрядчиком за прошлый год, и все акты к нему — срочно, через 10 минут будет проверка». Бухгалтер начинает искать документ. Сначала открывает сетевую папку — там десятки файлов с похожими названиями: «договор_новый», «договор_финал», «договор_финал_точно». Нужного нет. Потом вспоминает, что часть документов могла прийти на почту — начинается поиск в переписке, пролистывание писем за несколько месяцев. Кто-то говорит, что оригинал вообще у руководителя в бумажной папке в шкафу. В итоге начинается хаотичный поиск: один сотрудник открывает свой компьютер, другой идет в архив, третий пытается найти версию в старой базе.</a:t>
            </a:r>
            <a:endParaRPr/>
          </a:p>
          <a:p>
            <a:pPr>
              <a:defRPr/>
            </a:pPr>
            <a:r>
              <a:rPr lang="ru-RU"/>
              <a:t>Через несколько минут выясняется, что договор есть, но без одного приложения, которое хранится у другого специалиста, и оно было пересохранено под другим названием. В итоге документы собираются по частям, время уходит, проверка уже почти началась, а уверенности, что собран полный комплект, всё равно нет. И такая ситуация — не исключение, а обычная практика, когда нет единой системы хранения документов.</a:t>
            </a:r>
            <a:endParaRPr/>
          </a:p>
          <a:p>
            <a:pPr>
              <a:defRPr/>
            </a:pPr>
            <a:endParaRPr lang="ru-RU"/>
          </a:p>
          <a:p>
            <a:pPr>
              <a:defRPr/>
            </a:pPr>
            <a:r>
              <a:rPr lang="ru-RU"/>
              <a:t>Подобные ситуации возникают во многих организациях и со временем начинают влиять не только на удобство работы, но и на эффективность управления документами в целом.</a:t>
            </a:r>
            <a:br>
              <a:rPr lang="ru-RU"/>
            </a:br>
            <a:r>
              <a:rPr lang="ru-RU"/>
              <a:t>Именно поэтому сегодня вопросы хранения электронных документов становятся особенно важными — как с точки зрения организации работы, так и с точки зрения выполнения нормативных требований. Давайте посмотрим на это подробнее.</a:t>
            </a:r>
            <a:endParaRPr/>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14</a:t>
            </a:fld>
            <a:endParaRPr lang="ru-RU"/>
          </a:p>
        </p:txBody>
      </p:sp>
    </p:spTree>
    <p:extLst>
      <p:ext uri="{BB962C8B-B14F-4D97-AF65-F5344CB8AC3E}">
        <p14:creationId xmlns:p14="http://schemas.microsoft.com/office/powerpoint/2010/main" val="1095713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ru-RU"/>
              <a:t>Мы рассмотрели, из каких блоков будет построен наш сегодняшний вебинар. Теперь давайте посмотрим, с чем организации сталкиваются в реальной работе при отсутствии централизованной системы хранения документов.</a:t>
            </a:r>
            <a:endParaRPr/>
          </a:p>
          <a:p>
            <a:pPr>
              <a:defRPr/>
            </a:pPr>
            <a:endParaRPr lang="ru-RU"/>
          </a:p>
          <a:p>
            <a:pPr>
              <a:defRPr/>
            </a:pPr>
            <a:r>
              <a:rPr lang="ru-RU"/>
              <a:t>Давайте посмотрим на типичную ситуацию, которая знакома, пожалуй, практически каждому бухгалтеру или сотруднику, работающему с документами.</a:t>
            </a:r>
            <a:endParaRPr/>
          </a:p>
          <a:p>
            <a:pPr>
              <a:defRPr/>
            </a:pPr>
            <a:endParaRPr lang="ru-RU"/>
          </a:p>
          <a:p>
            <a:pPr>
              <a:defRPr/>
            </a:pPr>
            <a:r>
              <a:rPr lang="ru-RU"/>
              <a:t>Представьте обычную рабочую ситуацию в организации. Бухгалтеру срочно звонит руководитель: «Нужен договор с подрядчиком за прошлый год, и все акты к нему — срочно, через 10 минут будет проверка». Бухгалтер начинает искать документ. Сначала открывает сетевую папку — там десятки файлов с похожими названиями: «договор_новый», «договор_финал», «договор_финал_точно». Нужного нет. Потом вспоминает, что часть документов могла прийти на почту — начинается поиск в переписке, пролистывание писем за несколько месяцев. Кто-то говорит, что оригинал вообще у руководителя в бумажной папке в шкафу. В итоге начинается хаотичный поиск: один сотрудник открывает свой компьютер, другой идет в архив, третий пытается найти версию в старой базе.</a:t>
            </a:r>
            <a:endParaRPr/>
          </a:p>
          <a:p>
            <a:pPr>
              <a:defRPr/>
            </a:pPr>
            <a:r>
              <a:rPr lang="ru-RU"/>
              <a:t>Через несколько минут выясняется, что договор есть, но без одного приложения, которое хранится у другого специалиста, и оно было пересохранено под другим названием. В итоге документы собираются по частям, время уходит, проверка уже почти началась, а уверенности, что собран полный комплект, всё равно нет. И такая ситуация — не исключение, а обычная практика, когда нет единой системы хранения документов.</a:t>
            </a:r>
            <a:endParaRPr/>
          </a:p>
          <a:p>
            <a:pPr>
              <a:defRPr/>
            </a:pPr>
            <a:endParaRPr lang="ru-RU"/>
          </a:p>
          <a:p>
            <a:pPr>
              <a:defRPr/>
            </a:pPr>
            <a:r>
              <a:rPr lang="ru-RU"/>
              <a:t>Подобные ситуации возникают во многих организациях и со временем начинают влиять не только на удобство работы, но и на эффективность управления документами в целом.</a:t>
            </a:r>
            <a:br>
              <a:rPr lang="ru-RU"/>
            </a:br>
            <a:r>
              <a:rPr lang="ru-RU"/>
              <a:t>Именно поэтому сегодня вопросы хранения электронных документов становятся особенно важными — как с точки зрения организации работы, так и с точки зрения выполнения нормативных требований. Давайте посмотрим на это подробнее.</a:t>
            </a:r>
            <a:endParaRPr/>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15</a:t>
            </a:fld>
            <a:endParaRPr lang="ru-RU"/>
          </a:p>
        </p:txBody>
      </p:sp>
    </p:spTree>
    <p:extLst>
      <p:ext uri="{BB962C8B-B14F-4D97-AF65-F5344CB8AC3E}">
        <p14:creationId xmlns:p14="http://schemas.microsoft.com/office/powerpoint/2010/main" val="3543167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lgn="l">
              <a:defRPr/>
            </a:pPr>
            <a:r>
              <a:rPr lang="ru-RU" b="0" i="0">
                <a:solidFill>
                  <a:srgbClr val="0F1115"/>
                </a:solidFill>
                <a:latin typeface="Calibri"/>
              </a:rPr>
              <a:t>Документ в электронном виде — это либо электронный образ документа, либо электронный документ.</a:t>
            </a:r>
            <a:endParaRPr/>
          </a:p>
          <a:p>
            <a:pPr algn="l">
              <a:defRPr/>
            </a:pPr>
            <a:endParaRPr lang="ru-RU" b="0" i="0">
              <a:solidFill>
                <a:srgbClr val="0F1115"/>
              </a:solidFill>
              <a:latin typeface="Calibri"/>
            </a:endParaRPr>
          </a:p>
          <a:p>
            <a:pPr algn="l">
              <a:defRPr/>
            </a:pPr>
            <a:r>
              <a:rPr lang="ru-RU" b="0" i="0">
                <a:solidFill>
                  <a:srgbClr val="0F1115"/>
                </a:solidFill>
                <a:latin typeface="Calibri"/>
              </a:rPr>
              <a:t>Получить его можно двумя способами:</a:t>
            </a:r>
            <a:endParaRPr/>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17</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lgn="l">
              <a:defRPr/>
            </a:pPr>
            <a:r>
              <a:rPr lang="ru-RU" b="1" i="0">
                <a:solidFill>
                  <a:srgbClr val="0F1115"/>
                </a:solidFill>
                <a:latin typeface="Calibri"/>
              </a:rPr>
              <a:t>Первый способ</a:t>
            </a:r>
            <a:r>
              <a:rPr lang="ru-RU" b="0" i="0">
                <a:solidFill>
                  <a:srgbClr val="0F1115"/>
                </a:solidFill>
                <a:latin typeface="Calibri"/>
              </a:rPr>
              <a:t> — изначально создать документ в цифровой среде и подписать его электронной подписью. В этом случае документ не воспроизводится на бумаге. Примером является счёт-фактура в системе, договор в 1С:Документообороте, акт, подписанный контрагентом.</a:t>
            </a:r>
            <a:endParaRPr/>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18</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lgn="l">
              <a:defRPr/>
            </a:pPr>
            <a:r>
              <a:rPr lang="ru-RU" b="1" i="0">
                <a:solidFill>
                  <a:srgbClr val="0F1115"/>
                </a:solidFill>
                <a:latin typeface="Calibri"/>
              </a:rPr>
              <a:t>Второй способ</a:t>
            </a:r>
            <a:r>
              <a:rPr lang="ru-RU" b="0" i="0">
                <a:solidFill>
                  <a:srgbClr val="0F1115"/>
                </a:solidFill>
                <a:latin typeface="Calibri"/>
              </a:rPr>
              <a:t> — отсканировать копию бумажного документа и заверить её с помощью электронной подписи. В этом случае хранение бумажного оригинала обязательно, потому что именно оригинал остаётся главным носителем юридической силы.</a:t>
            </a:r>
            <a:endParaRPr/>
          </a:p>
          <a:p>
            <a:pPr algn="l">
              <a:defRPr/>
            </a:pPr>
            <a:endParaRPr lang="ru-RU" b="0" i="0">
              <a:solidFill>
                <a:srgbClr val="0F1115"/>
              </a:solidFill>
              <a:latin typeface="Calibri"/>
            </a:endParaRPr>
          </a:p>
          <a:p>
            <a:pPr algn="l">
              <a:defRPr/>
            </a:pPr>
            <a:r>
              <a:rPr lang="ru-RU" b="0" i="0">
                <a:solidFill>
                  <a:srgbClr val="0F1115"/>
                </a:solidFill>
                <a:latin typeface="quote-cjk-patch"/>
              </a:rPr>
              <a:t>Напишите в чат, пожалуйста, одним словом: какой из этих двух способов в вашей компании встречается чаще? «Цифра» — если документы чаще создаются сразу в электронном виде. «Скан» — если чаще сканируете бумажные оригиналы.</a:t>
            </a:r>
            <a:endParaRPr/>
          </a:p>
          <a:p>
            <a:pPr algn="l">
              <a:defRPr/>
            </a:pPr>
            <a:endParaRPr lang="ru-RU" b="0" i="0">
              <a:solidFill>
                <a:srgbClr val="0F1115"/>
              </a:solidFill>
              <a:latin typeface="quote-cjk-patch"/>
            </a:endParaRPr>
          </a:p>
          <a:p>
            <a:pPr algn="l">
              <a:defRPr/>
            </a:pPr>
            <a:r>
              <a:rPr lang="ru-RU" b="0" i="1">
                <a:solidFill>
                  <a:srgbClr val="0F1115"/>
                </a:solidFill>
                <a:latin typeface="quote-cjk-patch"/>
              </a:rPr>
              <a:t>Пауза, смотрю в чат</a:t>
            </a:r>
            <a:endParaRPr/>
          </a:p>
          <a:p>
            <a:pPr algn="l">
              <a:defRPr/>
            </a:pPr>
            <a:endParaRPr lang="ru-RU" b="0" i="0">
              <a:solidFill>
                <a:srgbClr val="0F1115"/>
              </a:solidFill>
              <a:latin typeface="quote-cjk-patch"/>
            </a:endParaRPr>
          </a:p>
          <a:p>
            <a:pPr algn="l">
              <a:defRPr/>
            </a:pPr>
            <a:r>
              <a:rPr lang="ru-RU" b="0" i="0">
                <a:solidFill>
                  <a:srgbClr val="0F1115"/>
                </a:solidFill>
                <a:latin typeface="quote-cjk-patch"/>
              </a:rPr>
              <a:t>Спасибо за ответы. Вижу, что у кого-то преобладает «цифра», у кого-то — «скан». У многих, кстати, и то и другое примерно поровну. Это нормально для переходного периода.</a:t>
            </a:r>
            <a:endParaRPr/>
          </a:p>
          <a:p>
            <a:pPr algn="l">
              <a:defRPr/>
            </a:pPr>
            <a:endParaRPr lang="ru-RU" b="0" i="0">
              <a:solidFill>
                <a:srgbClr val="0F1115"/>
              </a:solidFill>
              <a:latin typeface="quote-cjk-patch"/>
            </a:endParaRPr>
          </a:p>
          <a:p>
            <a:pPr algn="l">
              <a:defRPr/>
            </a:pPr>
            <a:r>
              <a:rPr lang="ru-RU" b="0" i="1">
                <a:solidFill>
                  <a:srgbClr val="0F1115"/>
                </a:solidFill>
                <a:latin typeface="quote-cjk-patch"/>
              </a:rPr>
              <a:t>Варианты реакции на ответы:</a:t>
            </a:r>
            <a:endParaRPr lang="ru-RU" b="0" i="0">
              <a:solidFill>
                <a:srgbClr val="0F1115"/>
              </a:solidFill>
              <a:latin typeface="quote-cjk-patch"/>
            </a:endParaRPr>
          </a:p>
          <a:p>
            <a:pPr algn="l">
              <a:buFont typeface="Arial"/>
              <a:buChar char="•"/>
              <a:defRPr/>
            </a:pPr>
            <a:r>
              <a:rPr lang="ru-RU" b="0" i="1">
                <a:solidFill>
                  <a:srgbClr val="0F1115"/>
                </a:solidFill>
                <a:latin typeface="quote-cjk-patch"/>
              </a:rPr>
              <a:t>Если много «цифра»:</a:t>
            </a:r>
            <a:r>
              <a:rPr lang="ru-RU" b="0" i="0">
                <a:solidFill>
                  <a:srgbClr val="0F1115"/>
                </a:solidFill>
                <a:latin typeface="quote-cjk-patch"/>
              </a:rPr>
              <a:t> «Отлично, значит, вы уже активно работаете с электронными документами. Тогда вопрос хранения становится особенно актуальным — такие документы нельзя просто держать в папках на сервере.»</a:t>
            </a:r>
            <a:endParaRPr/>
          </a:p>
          <a:p>
            <a:pPr algn="l">
              <a:buFont typeface="Arial"/>
              <a:buChar char="•"/>
              <a:defRPr/>
            </a:pPr>
            <a:r>
              <a:rPr lang="ru-RU" b="0" i="1">
                <a:solidFill>
                  <a:srgbClr val="0F1115"/>
                </a:solidFill>
                <a:latin typeface="quote-cjk-patch"/>
              </a:rPr>
              <a:t>Если много «скан»:</a:t>
            </a:r>
            <a:r>
              <a:rPr lang="ru-RU" b="0" i="0">
                <a:solidFill>
                  <a:srgbClr val="0F1115"/>
                </a:solidFill>
                <a:latin typeface="quote-cjk-patch"/>
              </a:rPr>
              <a:t> «Понятно. Значит, у вас ещё много бумажного наследия. Тогда важно правильно организовать хранение и оригиналов, и их электронных образов.»</a:t>
            </a:r>
            <a:endParaRPr/>
          </a:p>
          <a:p>
            <a:pPr algn="l">
              <a:buFont typeface="Arial"/>
              <a:buChar char="•"/>
              <a:defRPr/>
            </a:pPr>
            <a:r>
              <a:rPr lang="ru-RU" b="0" i="1">
                <a:solidFill>
                  <a:srgbClr val="0F1115"/>
                </a:solidFill>
                <a:latin typeface="quote-cjk-patch"/>
              </a:rPr>
              <a:t>Если примерно поровну:</a:t>
            </a:r>
            <a:r>
              <a:rPr lang="ru-RU" b="0" i="0">
                <a:solidFill>
                  <a:srgbClr val="0F1115"/>
                </a:solidFill>
                <a:latin typeface="quote-cjk-patch"/>
              </a:rPr>
              <a:t> «Сбалансированная картина. Как раз такой сценарий — смешанный — встречается чаще всего. И 1С:Архив как раз умеет работать с обоими типами документов в едином пространстве.»</a:t>
            </a:r>
            <a:endParaRPr/>
          </a:p>
          <a:p>
            <a:pPr algn="l">
              <a:buFont typeface="Arial"/>
              <a:buChar char="•"/>
              <a:defRPr/>
            </a:pPr>
            <a:endParaRPr lang="ru-RU" b="0" i="0">
              <a:solidFill>
                <a:srgbClr val="0F1115"/>
              </a:solidFill>
              <a:latin typeface="quote-cjk-patch"/>
            </a:endParaRPr>
          </a:p>
          <a:p>
            <a:pPr algn="l">
              <a:defRPr/>
            </a:pPr>
            <a:r>
              <a:rPr lang="ru-RU" b="0" i="0">
                <a:solidFill>
                  <a:srgbClr val="0F1115"/>
                </a:solidFill>
                <a:latin typeface="quote-cjk-patch"/>
              </a:rPr>
              <a:t>Продолжим.</a:t>
            </a:r>
            <a:endParaRPr/>
          </a:p>
          <a:p>
            <a:pPr algn="l">
              <a:defRPr/>
            </a:pPr>
            <a:endParaRPr lang="ru-RU" b="0" i="0">
              <a:solidFill>
                <a:srgbClr val="0F1115"/>
              </a:solidFill>
              <a:latin typeface="Calibri"/>
            </a:endParaRPr>
          </a:p>
          <a:p>
            <a:pPr algn="l">
              <a:defRPr/>
            </a:pPr>
            <a:r>
              <a:rPr lang="ru-RU" b="0" i="0">
                <a:solidFill>
                  <a:srgbClr val="0F1115"/>
                </a:solidFill>
                <a:latin typeface="Calibri"/>
              </a:rPr>
              <a:t>Оба вида документа — и электронные документы, и электронные образы — подлежат хранению в соответствии с требованиями законодательства. И здесь на помощь приходит 1С:Архив. Система позволяет хранить оба типа документов в едином пространстве, обеспечивая их целостность, юридическую значимость и соответствие нормативным требованиям.</a:t>
            </a:r>
            <a:endParaRPr/>
          </a:p>
          <a:p>
            <a:pPr algn="l">
              <a:defRPr/>
            </a:pPr>
            <a:endParaRPr lang="ru-RU" b="0" i="0">
              <a:solidFill>
                <a:srgbClr val="0F1115"/>
              </a:solidFill>
              <a:latin typeface="Calibri"/>
            </a:endParaRPr>
          </a:p>
          <a:p>
            <a:pPr algn="l">
              <a:defRPr/>
            </a:pPr>
            <a:r>
              <a:rPr lang="ru-RU" b="0" i="0">
                <a:solidFill>
                  <a:srgbClr val="0F1115"/>
                </a:solidFill>
                <a:latin typeface="Calibri"/>
              </a:rPr>
              <a:t>Таким образом, независимо от того, как документ появился — сразу в цифре или путём сканирования бумаги — 1С:Архив обеспечивает его надёжное и законное хранение.</a:t>
            </a:r>
            <a:endParaRPr/>
          </a:p>
          <a:p>
            <a:pPr algn="l">
              <a:defRPr/>
            </a:pPr>
            <a:endParaRPr lang="ru-RU" b="0" i="0">
              <a:solidFill>
                <a:srgbClr val="0F1115"/>
              </a:solidFill>
              <a:latin typeface="Calibri"/>
            </a:endParaRPr>
          </a:p>
          <a:p>
            <a:pPr algn="l">
              <a:defRPr/>
            </a:pPr>
            <a:r>
              <a:rPr lang="ru-RU" b="0" i="0">
                <a:solidFill>
                  <a:srgbClr val="0F1115"/>
                </a:solidFill>
                <a:latin typeface="quote-cjk-patch"/>
              </a:rPr>
              <a:t>Мы с вами разобрали, что такое электронный документ и как он может быть получен. Но для того, чтобы документ мог храниться в архиве долгие годы и сохранять юридическую силу, важны не только его содержание, но и формат. </a:t>
            </a:r>
            <a:endParaRPr lang="ru-RU" b="0" i="0">
              <a:solidFill>
                <a:srgbClr val="0F1115"/>
              </a:solidFill>
              <a:latin typeface="Calibri"/>
            </a:endParaRPr>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19</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Для работы с электронными документами используется специальный формат электронной подписи — </a:t>
            </a:r>
            <a:r>
              <a:rPr lang="ru-RU" b="1" dirty="0" err="1"/>
              <a:t>CAdES</a:t>
            </a:r>
            <a:r>
              <a:rPr lang="ru-RU" dirty="0"/>
              <a:t>.</a:t>
            </a:r>
          </a:p>
          <a:p>
            <a:br>
              <a:rPr lang="ru-RU" dirty="0"/>
            </a:br>
            <a:r>
              <a:rPr lang="ru-RU" dirty="0"/>
              <a:t>Если говорить просто, это формат, который определяет, какие данные “внутри” подписи сохраняются и как долго потом можно подтвердить юридическую значимость документа.</a:t>
            </a:r>
          </a:p>
          <a:p>
            <a:endParaRPr lang="ru-RU" dirty="0"/>
          </a:p>
          <a:p>
            <a:r>
              <a:rPr lang="ru-RU" dirty="0"/>
              <a:t>У этого формата есть несколько уровней. И логика здесь простая: каждый следующий уровень добавляет больше информации, которая нужна для проверки подписи в будущем.</a:t>
            </a:r>
          </a:p>
          <a:p>
            <a:endParaRPr lang="ru-RU" dirty="0"/>
          </a:p>
          <a:p>
            <a:r>
              <a:rPr lang="ru-RU" dirty="0"/>
              <a:t>И именно это делает возможным долгосрочное архивное хранение электронных документов.</a:t>
            </a:r>
          </a:p>
          <a:p>
            <a:endParaRPr lang="ru-RU" dirty="0"/>
          </a:p>
          <a:p>
            <a:r>
              <a:rPr lang="ru-RU" dirty="0"/>
              <a:t>Поэтому одна из ключевых задач </a:t>
            </a:r>
            <a:r>
              <a:rPr lang="ru-RU" b="1" dirty="0"/>
              <a:t>1С:Архив</a:t>
            </a:r>
            <a:r>
              <a:rPr lang="ru-RU" dirty="0"/>
              <a:t> — поддерживать электронную подпись в таком состоянии, чтобы её можно было подтвердить даже спустя много лет.</a:t>
            </a:r>
          </a:p>
          <a:p>
            <a:r>
              <a:rPr lang="ru-RU" dirty="0"/>
              <a:t>Это особенно важно для документов с длительными сроками хранения — 5, 10 и более лет.</a:t>
            </a:r>
          </a:p>
          <a:p>
            <a:endParaRPr lang="ru-RU" dirty="0"/>
          </a:p>
          <a:p>
            <a:r>
              <a:rPr lang="ru-RU" dirty="0"/>
              <a:t>Важно: для архивного хранения используется не любой формат подписи, а конкретный — </a:t>
            </a:r>
            <a:r>
              <a:rPr lang="ru-RU" b="1" dirty="0" err="1"/>
              <a:t>CAdES</a:t>
            </a:r>
            <a:r>
              <a:rPr lang="ru-RU" b="1" dirty="0"/>
              <a:t>-A v3</a:t>
            </a:r>
            <a:r>
              <a:rPr lang="ru-RU" dirty="0"/>
              <a:t>. Это требование закреплено в нормативных документах.</a:t>
            </a:r>
          </a:p>
          <a:p>
            <a:endParaRPr lang="ru-RU" dirty="0"/>
          </a:p>
          <a:p>
            <a:r>
              <a:rPr lang="ru-RU" dirty="0"/>
              <a:t>Если идти по шагам, как это устроено на практике:</a:t>
            </a:r>
          </a:p>
          <a:p>
            <a:endParaRPr lang="ru-RU" dirty="0"/>
          </a:p>
        </p:txBody>
      </p:sp>
      <p:sp>
        <p:nvSpPr>
          <p:cNvPr id="4" name="Номер слайда 3"/>
          <p:cNvSpPr>
            <a:spLocks noGrp="1"/>
          </p:cNvSpPr>
          <p:nvPr>
            <p:ph type="sldNum" sz="quarter" idx="5"/>
          </p:nvPr>
        </p:nvSpPr>
        <p:spPr/>
        <p:txBody>
          <a:bodyPr/>
          <a:lstStyle/>
          <a:p>
            <a:pPr>
              <a:defRPr/>
            </a:pPr>
            <a:fld id="{C9AD6420-324F-4B35-AE1D-31198132CD0C}" type="slidenum">
              <a:rPr lang="ru-RU" smtClean="0"/>
              <a:t>25</a:t>
            </a:fld>
            <a:endParaRPr lang="ru-RU"/>
          </a:p>
        </p:txBody>
      </p:sp>
    </p:spTree>
    <p:extLst>
      <p:ext uri="{BB962C8B-B14F-4D97-AF65-F5344CB8AC3E}">
        <p14:creationId xmlns:p14="http://schemas.microsoft.com/office/powerpoint/2010/main" val="2963093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Font typeface="Arial" panose="020B0604020202020204" pitchFamily="34" charset="0"/>
              <a:buNone/>
            </a:pPr>
            <a:r>
              <a:rPr lang="en-US" b="1" dirty="0" err="1"/>
              <a:t>CAdES</a:t>
            </a:r>
            <a:r>
              <a:rPr lang="ru-RU" b="1" dirty="0"/>
              <a:t>-BES</a:t>
            </a:r>
            <a:r>
              <a:rPr lang="ru-RU" dirty="0"/>
              <a:t> — это базовая подпись. Она просто подтверждает, кто подписал документ и что его не меняли после подписания.</a:t>
            </a:r>
          </a:p>
        </p:txBody>
      </p:sp>
      <p:sp>
        <p:nvSpPr>
          <p:cNvPr id="4" name="Номер слайда 3"/>
          <p:cNvSpPr>
            <a:spLocks noGrp="1"/>
          </p:cNvSpPr>
          <p:nvPr>
            <p:ph type="sldNum" sz="quarter" idx="5"/>
          </p:nvPr>
        </p:nvSpPr>
        <p:spPr/>
        <p:txBody>
          <a:bodyPr/>
          <a:lstStyle/>
          <a:p>
            <a:pPr>
              <a:defRPr/>
            </a:pPr>
            <a:fld id="{C9AD6420-324F-4B35-AE1D-31198132CD0C}" type="slidenum">
              <a:rPr lang="ru-RU" smtClean="0"/>
              <a:t>26</a:t>
            </a:fld>
            <a:endParaRPr lang="ru-RU"/>
          </a:p>
        </p:txBody>
      </p:sp>
    </p:spTree>
    <p:extLst>
      <p:ext uri="{BB962C8B-B14F-4D97-AF65-F5344CB8AC3E}">
        <p14:creationId xmlns:p14="http://schemas.microsoft.com/office/powerpoint/2010/main" val="2507770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ru-RU" dirty="0"/>
              <a:t>Хотелось бы сказать несколько слов о нас.</a:t>
            </a:r>
          </a:p>
          <a:p>
            <a:br>
              <a:rPr lang="ru-RU" dirty="0"/>
            </a:br>
            <a:r>
              <a:rPr lang="ru-RU" dirty="0"/>
              <a:t>Форус уже более 30 лет помогает бизнесу и государственным организациям выстраивать удобную и надёжную работу в 1С.</a:t>
            </a:r>
            <a:br>
              <a:rPr lang="ru-RU" dirty="0"/>
            </a:br>
            <a:endParaRPr lang="ru-RU" dirty="0"/>
          </a:p>
          <a:p>
            <a:r>
              <a:rPr lang="ru-RU" dirty="0"/>
              <a:t>Мы работаем с компаниями по всей стране — от Москвы до Камчатского края — и помогаем решать самые разные задачи: от автоматизации отдельных процессов до построения комплексных систем.</a:t>
            </a:r>
            <a:br>
              <a:rPr lang="ru-RU" dirty="0"/>
            </a:br>
            <a:endParaRPr lang="ru-RU" dirty="0"/>
          </a:p>
          <a:p>
            <a:r>
              <a:rPr lang="ru-RU" dirty="0"/>
              <a:t>Для нас важно не просто внедрить решение, а сделать так, чтобы оно действительно упрощало ежедневную работу, сокращало ручные операции и помогало держать процессы под контролем.</a:t>
            </a:r>
            <a:br>
              <a:rPr lang="ru-RU" dirty="0"/>
            </a:br>
            <a:endParaRPr lang="ru-RU" strike="sngStrike" dirty="0"/>
          </a:p>
          <a:p>
            <a:r>
              <a:rPr lang="ru-RU" strike="sngStrike" dirty="0"/>
              <a:t>И сегодня именно таким практическим опытом мы поделимся с вами на вебинаре.</a:t>
            </a:r>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3</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Font typeface="Arial" panose="020B0604020202020204" pitchFamily="34" charset="0"/>
              <a:buNone/>
            </a:pPr>
            <a:r>
              <a:rPr lang="ru-RU" b="1" dirty="0" err="1"/>
              <a:t>CAdES</a:t>
            </a:r>
            <a:r>
              <a:rPr lang="ru-RU" b="1" dirty="0"/>
              <a:t>-T</a:t>
            </a:r>
            <a:r>
              <a:rPr lang="ru-RU" dirty="0"/>
              <a:t> — добавляет метку времени, то есть фиксирует, когда именно документ был подписан.</a:t>
            </a:r>
          </a:p>
        </p:txBody>
      </p:sp>
      <p:sp>
        <p:nvSpPr>
          <p:cNvPr id="4" name="Номер слайда 3"/>
          <p:cNvSpPr>
            <a:spLocks noGrp="1"/>
          </p:cNvSpPr>
          <p:nvPr>
            <p:ph type="sldNum" sz="quarter" idx="5"/>
          </p:nvPr>
        </p:nvSpPr>
        <p:spPr/>
        <p:txBody>
          <a:bodyPr/>
          <a:lstStyle/>
          <a:p>
            <a:pPr>
              <a:defRPr/>
            </a:pPr>
            <a:fld id="{C9AD6420-324F-4B35-AE1D-31198132CD0C}" type="slidenum">
              <a:rPr lang="ru-RU" smtClean="0"/>
              <a:t>27</a:t>
            </a:fld>
            <a:endParaRPr lang="ru-RU"/>
          </a:p>
        </p:txBody>
      </p:sp>
    </p:spTree>
    <p:extLst>
      <p:ext uri="{BB962C8B-B14F-4D97-AF65-F5344CB8AC3E}">
        <p14:creationId xmlns:p14="http://schemas.microsoft.com/office/powerpoint/2010/main" val="1073349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Font typeface="Arial" panose="020B0604020202020204" pitchFamily="34" charset="0"/>
              <a:buNone/>
            </a:pPr>
            <a:r>
              <a:rPr lang="ru-RU" dirty="0"/>
              <a:t>Форматы </a:t>
            </a:r>
            <a:r>
              <a:rPr lang="ru-RU" b="1" dirty="0" err="1"/>
              <a:t>CAdES</a:t>
            </a:r>
            <a:r>
              <a:rPr lang="ru-RU" b="1" dirty="0"/>
              <a:t>-C и </a:t>
            </a:r>
            <a:r>
              <a:rPr lang="ru-RU" b="1" dirty="0" err="1"/>
              <a:t>CAdES</a:t>
            </a:r>
            <a:r>
              <a:rPr lang="ru-RU" b="1" dirty="0"/>
              <a:t>-XL</a:t>
            </a:r>
            <a:r>
              <a:rPr lang="ru-RU" dirty="0"/>
              <a:t> — добавляют дополнительные данные, которые позволяют проверять подпись даже спустя длительное время, без зависимости от внешних сервисов.</a:t>
            </a:r>
          </a:p>
        </p:txBody>
      </p:sp>
      <p:sp>
        <p:nvSpPr>
          <p:cNvPr id="4" name="Номер слайда 3"/>
          <p:cNvSpPr>
            <a:spLocks noGrp="1"/>
          </p:cNvSpPr>
          <p:nvPr>
            <p:ph type="sldNum" sz="quarter" idx="5"/>
          </p:nvPr>
        </p:nvSpPr>
        <p:spPr/>
        <p:txBody>
          <a:bodyPr/>
          <a:lstStyle/>
          <a:p>
            <a:pPr>
              <a:defRPr/>
            </a:pPr>
            <a:fld id="{C9AD6420-324F-4B35-AE1D-31198132CD0C}" type="slidenum">
              <a:rPr lang="ru-RU" smtClean="0"/>
              <a:t>28</a:t>
            </a:fld>
            <a:endParaRPr lang="ru-RU"/>
          </a:p>
        </p:txBody>
      </p:sp>
    </p:spTree>
    <p:extLst>
      <p:ext uri="{BB962C8B-B14F-4D97-AF65-F5344CB8AC3E}">
        <p14:creationId xmlns:p14="http://schemas.microsoft.com/office/powerpoint/2010/main" val="3679893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И самый важный для архива формат — </a:t>
            </a:r>
            <a:r>
              <a:rPr lang="ru-RU" b="1" dirty="0" err="1"/>
              <a:t>CAdES</a:t>
            </a:r>
            <a:r>
              <a:rPr lang="ru-RU" b="1" dirty="0"/>
              <a:t>-A</a:t>
            </a:r>
            <a:r>
              <a:rPr lang="ru-RU" dirty="0"/>
              <a:t>. Он как раз и используется для долгосрочного хранения.</a:t>
            </a:r>
          </a:p>
          <a:p>
            <a:endParaRPr lang="ru-RU" dirty="0"/>
          </a:p>
          <a:p>
            <a:r>
              <a:rPr lang="ru-RU" dirty="0"/>
              <a:t>И здесь ключевая идея: </a:t>
            </a:r>
            <a:r>
              <a:rPr lang="ru-RU" b="1" dirty="0" err="1"/>
              <a:t>CAdES</a:t>
            </a:r>
            <a:r>
              <a:rPr lang="ru-RU" b="1" dirty="0"/>
              <a:t>-A позволяет “поддерживать жизнь” электронной подписи на всём сроке хранения документа.</a:t>
            </a:r>
          </a:p>
          <a:p>
            <a:endParaRPr lang="ru-RU" dirty="0"/>
          </a:p>
          <a:p>
            <a:r>
              <a:rPr lang="ru-RU" dirty="0"/>
              <a:t>И это как раз то, что делает </a:t>
            </a:r>
            <a:r>
              <a:rPr lang="ru-RU" b="1" dirty="0"/>
              <a:t>1С:Архив</a:t>
            </a:r>
            <a:r>
              <a:rPr lang="ru-RU" dirty="0"/>
              <a:t> автоматически.</a:t>
            </a:r>
          </a:p>
          <a:p>
            <a:endParaRPr lang="ru-RU" dirty="0"/>
          </a:p>
          <a:p>
            <a:r>
              <a:rPr lang="ru-RU" dirty="0"/>
              <a:t>Например, документ может прийти в систему с обычной подписью — </a:t>
            </a:r>
            <a:r>
              <a:rPr lang="ru-RU" dirty="0" err="1"/>
              <a:t>CAdES</a:t>
            </a:r>
            <a:r>
              <a:rPr lang="ru-RU" dirty="0"/>
              <a:t>-BES.</a:t>
            </a:r>
            <a:br>
              <a:rPr lang="ru-RU" dirty="0"/>
            </a:br>
            <a:r>
              <a:rPr lang="ru-RU" dirty="0"/>
              <a:t>Дальше система сама “усиливает” её: добавляет метки времени, нужные данные проверки и постепенно переводит в архивный формат </a:t>
            </a:r>
            <a:r>
              <a:rPr lang="ru-RU" dirty="0" err="1"/>
              <a:t>CAdES</a:t>
            </a:r>
            <a:r>
              <a:rPr lang="ru-RU" dirty="0"/>
              <a:t>-A.</a:t>
            </a:r>
          </a:p>
          <a:p>
            <a:endParaRPr lang="ru-RU" dirty="0"/>
          </a:p>
          <a:p>
            <a:r>
              <a:rPr lang="ru-RU" dirty="0"/>
              <a:t>В результате документ становится пригодным для долгосрочного хранения, а подпись можно будет подтвердить даже через много лет.</a:t>
            </a:r>
          </a:p>
          <a:p>
            <a:endParaRPr lang="ru-RU" dirty="0"/>
          </a:p>
          <a:p>
            <a:r>
              <a:rPr lang="ru-RU" dirty="0"/>
              <a:t>И важный момент, который стоит зафиксировать: Чтобы архивное хранение работало корректно, важно не только наличие подписи, но и правильный формат её хранения и подготовки документа.</a:t>
            </a:r>
          </a:p>
          <a:p>
            <a:endParaRPr lang="ru-RU" dirty="0"/>
          </a:p>
        </p:txBody>
      </p:sp>
      <p:sp>
        <p:nvSpPr>
          <p:cNvPr id="4" name="Номер слайда 3"/>
          <p:cNvSpPr>
            <a:spLocks noGrp="1"/>
          </p:cNvSpPr>
          <p:nvPr>
            <p:ph type="sldNum" sz="quarter" idx="5"/>
          </p:nvPr>
        </p:nvSpPr>
        <p:spPr/>
        <p:txBody>
          <a:bodyPr/>
          <a:lstStyle/>
          <a:p>
            <a:pPr>
              <a:defRPr/>
            </a:pPr>
            <a:fld id="{C9AD6420-324F-4B35-AE1D-31198132CD0C}" type="slidenum">
              <a:rPr lang="ru-RU" smtClean="0"/>
              <a:t>29</a:t>
            </a:fld>
            <a:endParaRPr lang="ru-RU"/>
          </a:p>
        </p:txBody>
      </p:sp>
    </p:spTree>
    <p:extLst>
      <p:ext uri="{BB962C8B-B14F-4D97-AF65-F5344CB8AC3E}">
        <p14:creationId xmlns:p14="http://schemas.microsoft.com/office/powerpoint/2010/main" val="553326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ru-RU"/>
              <a:t>Согласно Приказу Росархива №77, документ должен храниться в виде архивного контейнера — это строго определённая структура, которая обеспечивает его сохранность и проверяемость.</a:t>
            </a:r>
            <a:endParaRPr/>
          </a:p>
          <a:p>
            <a:pPr>
              <a:defRPr/>
            </a:pPr>
            <a:r>
              <a:rPr lang="ru-RU"/>
              <a:t>В 1С:Архив каждый документ помещается именно в такой контейнер. По сути, это «упакованный» документ со всеми необходимыми данными.</a:t>
            </a:r>
            <a:endParaRPr/>
          </a:p>
          <a:p>
            <a:pPr>
              <a:defRPr/>
            </a:pPr>
            <a:r>
              <a:rPr lang="ru-RU"/>
              <a:t>Контейнер включает четыре основных компонента.</a:t>
            </a:r>
            <a:endParaRPr/>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30</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lgn="l">
              <a:defRPr/>
            </a:pPr>
            <a:r>
              <a:rPr lang="ru-RU"/>
              <a:t>Первый это файл метаданных в формате XML. В нём содержатся ключевые сведения о документе и ссылки на систему-источник.</a:t>
            </a:r>
            <a:endParaRPr/>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31</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ru-RU"/>
              <a:t>Второй — сам документ: основной файл в формате PDF/A и, при необходимости, файлы приложений.</a:t>
            </a:r>
            <a:endParaRPr/>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32</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ru-RU"/>
              <a:t>Третий — файлы усиленных электронных подписей документа и его приложений.</a:t>
            </a:r>
            <a:endParaRPr/>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33</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ru-RU"/>
              <a:t>И четвёртый — файлы визуализации: это PDF/A-копии со штампами подписей, которые формируются автоматически и удобны для просмотра.</a:t>
            </a:r>
            <a:endParaRPr/>
          </a:p>
          <a:p>
            <a:pPr>
              <a:defRPr/>
            </a:pPr>
            <a:endParaRPr lang="ru-RU"/>
          </a:p>
          <a:p>
            <a:pPr>
              <a:defRPr/>
            </a:pPr>
            <a:r>
              <a:rPr lang="ru-RU"/>
              <a:t>Такая структура позволяет системе контролировать целостность документа, поддерживать актуальность подписей и обеспечивать его юридическую значимость на всём сроке хранения.</a:t>
            </a:r>
            <a:endParaRPr/>
          </a:p>
          <a:p>
            <a:pPr>
              <a:defRPr/>
            </a:pPr>
            <a:endParaRPr lang="ru-RU"/>
          </a:p>
          <a:p>
            <a:pPr>
              <a:defRPr/>
            </a:pPr>
            <a:r>
              <a:rPr lang="ru-RU"/>
              <a:t>Таким образом, правильная «упаковка» документа — это основа архивного хранения.</a:t>
            </a:r>
            <a:br>
              <a:rPr lang="ru-RU"/>
            </a:br>
            <a:r>
              <a:rPr lang="ru-RU"/>
              <a:t>Но, помимо формата, есть ещё требования к самой системе хранения — давайте перейдём к ним.</a:t>
            </a:r>
            <a:endParaRPr/>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34</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ru-RU" dirty="0"/>
              <a:t>***</a:t>
            </a:r>
            <a:br>
              <a:rPr lang="ru-RU" dirty="0"/>
            </a:br>
            <a:r>
              <a:rPr lang="ru-RU" dirty="0"/>
              <a:t>Приглашаем на </a:t>
            </a:r>
            <a:r>
              <a:rPr lang="ru-RU" b="1" dirty="0">
                <a:latin typeface="Verdana"/>
                <a:ea typeface="Verdana"/>
              </a:rPr>
              <a:t>Бесплатную диагностику готовности к переходу на 1С:Архив</a:t>
            </a:r>
            <a:endParaRPr dirty="0"/>
          </a:p>
          <a:p>
            <a:pPr>
              <a:defRPr/>
            </a:pPr>
            <a:r>
              <a:rPr lang="ru-RU" dirty="0">
                <a:latin typeface="Verdana"/>
                <a:ea typeface="Verdana"/>
              </a:rPr>
              <a:t>• Анализ текущих процессов хранения документов</a:t>
            </a:r>
            <a:br>
              <a:rPr lang="ru-RU" dirty="0">
                <a:latin typeface="Verdana"/>
                <a:ea typeface="Verdana"/>
              </a:rPr>
            </a:br>
            <a:r>
              <a:rPr lang="ru-RU" dirty="0">
                <a:latin typeface="Verdana"/>
                <a:ea typeface="Verdana"/>
              </a:rPr>
              <a:t>• Консультация с экспертами по внедрению</a:t>
            </a:r>
            <a:br>
              <a:rPr lang="ru-RU" dirty="0">
                <a:latin typeface="Verdana"/>
                <a:ea typeface="Verdana"/>
              </a:rPr>
            </a:br>
            <a:r>
              <a:rPr lang="ru-RU" dirty="0">
                <a:latin typeface="Verdana"/>
                <a:ea typeface="Verdana"/>
              </a:rPr>
              <a:t>• Оценка готовности к переходу на электронный архив</a:t>
            </a:r>
            <a:br>
              <a:rPr lang="ru-RU" dirty="0">
                <a:latin typeface="Verdana"/>
                <a:ea typeface="Verdana"/>
              </a:rPr>
            </a:br>
            <a:r>
              <a:rPr lang="ru-RU" dirty="0">
                <a:latin typeface="Verdana"/>
                <a:ea typeface="Verdana"/>
              </a:rPr>
              <a:t>• Предварительный план и рекомендации по запуску проекта</a:t>
            </a:r>
            <a:endParaRPr dirty="0"/>
          </a:p>
          <a:p>
            <a:pPr>
              <a:defRPr/>
            </a:pPr>
            <a:r>
              <a:rPr lang="ru-RU" b="1" dirty="0">
                <a:latin typeface="Verdana"/>
                <a:ea typeface="Verdana"/>
              </a:rPr>
              <a:t>По итогам диагностики вы получите:</a:t>
            </a:r>
            <a:endParaRPr dirty="0"/>
          </a:p>
          <a:p>
            <a:pPr>
              <a:defRPr/>
            </a:pPr>
            <a:r>
              <a:rPr lang="ru-RU" dirty="0">
                <a:latin typeface="Verdana"/>
                <a:ea typeface="Verdana"/>
              </a:rPr>
              <a:t>— понимание объёма будущих работ;</a:t>
            </a:r>
            <a:br>
              <a:rPr lang="ru-RU" dirty="0">
                <a:latin typeface="Verdana"/>
                <a:ea typeface="Verdana"/>
              </a:rPr>
            </a:br>
            <a:r>
              <a:rPr lang="ru-RU" dirty="0">
                <a:latin typeface="Verdana"/>
                <a:ea typeface="Verdana"/>
              </a:rPr>
              <a:t>— рекомендации по подготовке к внедрению;</a:t>
            </a:r>
            <a:br>
              <a:rPr lang="ru-RU" dirty="0">
                <a:latin typeface="Verdana"/>
                <a:ea typeface="Verdana"/>
              </a:rPr>
            </a:br>
            <a:r>
              <a:rPr lang="ru-RU" dirty="0">
                <a:latin typeface="Verdana"/>
                <a:ea typeface="Verdana"/>
              </a:rPr>
              <a:t>— возможные сценарии перехода на 1С:Архив.</a:t>
            </a:r>
            <a:endParaRPr dirty="0"/>
          </a:p>
          <a:p>
            <a:pPr>
              <a:defRPr/>
            </a:pPr>
            <a:endParaRPr lang="ru-RU" dirty="0"/>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39</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ru-RU"/>
              <a:t>Далее идет демонстрация ПП в течении 30-40 минут по следующей структуре:</a:t>
            </a:r>
            <a:endParaRPr/>
          </a:p>
          <a:p>
            <a:pPr>
              <a:defRPr/>
            </a:pPr>
            <a:endParaRPr lang="ru-RU" sz="1200"/>
          </a:p>
          <a:p>
            <a:pPr>
              <a:defRPr/>
            </a:pPr>
            <a:r>
              <a:rPr lang="ru-RU" sz="1200"/>
              <a:t>ДО (10-15 минут)</a:t>
            </a:r>
            <a:endParaRPr/>
          </a:p>
          <a:p>
            <a:pPr marL="342900" indent="-342900">
              <a:buAutoNum type="arabicPeriod"/>
              <a:defRPr/>
            </a:pPr>
            <a:r>
              <a:rPr lang="ru-RU" sz="1200"/>
              <a:t>Настройки номенклатуры дел</a:t>
            </a:r>
            <a:endParaRPr/>
          </a:p>
          <a:p>
            <a:pPr marL="342900" indent="-342900">
              <a:buAutoNum type="arabicPeriod"/>
              <a:defRPr/>
            </a:pPr>
            <a:r>
              <a:rPr lang="ru-RU" sz="1200"/>
              <a:t>Настройки дел</a:t>
            </a:r>
            <a:endParaRPr/>
          </a:p>
          <a:p>
            <a:pPr marL="342900" indent="-342900">
              <a:buAutoNum type="arabicPeriod"/>
              <a:defRPr/>
            </a:pPr>
            <a:r>
              <a:rPr lang="ru-RU" sz="1200"/>
              <a:t>Формирование договора/документа</a:t>
            </a:r>
            <a:endParaRPr/>
          </a:p>
          <a:p>
            <a:pPr marL="342900" indent="-342900">
              <a:buAutoNum type="arabicPeriod"/>
              <a:defRPr/>
            </a:pPr>
            <a:r>
              <a:rPr lang="ru-RU" sz="1200"/>
              <a:t>Запуск процесса по документу (подписание приложенных файлов ЭП)</a:t>
            </a:r>
            <a:endParaRPr/>
          </a:p>
          <a:p>
            <a:pPr marL="342900" indent="-342900">
              <a:buAutoNum type="arabicPeriod"/>
              <a:defRPr/>
            </a:pPr>
            <a:r>
              <a:rPr lang="ru-RU" sz="1200"/>
              <a:t>Определение документа в дело -&gt; закрытие дела</a:t>
            </a:r>
            <a:endParaRPr/>
          </a:p>
          <a:p>
            <a:pPr marL="342900" indent="-342900">
              <a:buAutoNum type="arabicPeriod"/>
              <a:defRPr/>
            </a:pPr>
            <a:r>
              <a:rPr lang="ru-RU" sz="1200"/>
              <a:t>Отправка в 1С:Архив</a:t>
            </a:r>
            <a:endParaRPr/>
          </a:p>
          <a:p>
            <a:pPr>
              <a:defRPr/>
            </a:pPr>
            <a:endParaRPr lang="ru-RU"/>
          </a:p>
          <a:p>
            <a:pPr>
              <a:defRPr/>
            </a:pPr>
            <a:r>
              <a:rPr lang="ru-RU" sz="1800"/>
              <a:t>Архив (15-20 минут)</a:t>
            </a:r>
            <a:endParaRPr/>
          </a:p>
          <a:p>
            <a:pPr marL="342900" indent="-342900">
              <a:buAutoNum type="arabicPeriod"/>
              <a:defRPr/>
            </a:pPr>
            <a:r>
              <a:rPr lang="ru-RU" sz="1800"/>
              <a:t>Рабочее место архивариуса</a:t>
            </a:r>
            <a:endParaRPr/>
          </a:p>
          <a:p>
            <a:pPr marL="342900" indent="-342900">
              <a:buAutoNum type="arabicPeriod"/>
              <a:defRPr/>
            </a:pPr>
            <a:r>
              <a:rPr lang="ru-RU" sz="1800"/>
              <a:t>Принятие пакетов дел и документов в 1С:Архив</a:t>
            </a:r>
            <a:endParaRPr/>
          </a:p>
          <a:p>
            <a:pPr marL="342900" indent="-342900">
              <a:buAutoNum type="arabicPeriod"/>
              <a:defRPr/>
            </a:pPr>
            <a:r>
              <a:rPr lang="ru-RU" sz="1800"/>
              <a:t>Регламентные операции при принятии документов в 1С:Архив</a:t>
            </a:r>
            <a:endParaRPr/>
          </a:p>
          <a:p>
            <a:pPr marL="800100" lvl="1" indent="-342900">
              <a:buAutoNum type="arabicPeriod"/>
              <a:defRPr/>
            </a:pPr>
            <a:r>
              <a:rPr lang="ru-RU"/>
              <a:t>Автоматическое усовершенствование ЭП (подробно для чего) </a:t>
            </a:r>
            <a:endParaRPr/>
          </a:p>
          <a:p>
            <a:pPr marL="800100" lvl="1" indent="-342900">
              <a:buAutoNum type="arabicPeriod"/>
              <a:defRPr/>
            </a:pPr>
            <a:r>
              <a:rPr lang="ru-RU"/>
              <a:t>Автоматическое формирование файла визуализации (при его отсутствии)</a:t>
            </a:r>
            <a:endParaRPr/>
          </a:p>
          <a:p>
            <a:pPr marL="342900" indent="-342900">
              <a:buAutoNum type="arabicPeriod"/>
              <a:defRPr/>
            </a:pPr>
            <a:r>
              <a:rPr lang="ru-RU"/>
              <a:t>Поиск документов в системе (обычный поиск, фильтры, полнотекстовый)</a:t>
            </a:r>
            <a:endParaRPr/>
          </a:p>
          <a:p>
            <a:pPr marL="342900" indent="-342900">
              <a:buAutoNum type="arabicPeriod"/>
              <a:defRPr/>
            </a:pPr>
            <a:r>
              <a:rPr lang="ru-RU"/>
              <a:t>Автоматические проверки дел и документов </a:t>
            </a:r>
            <a:endParaRPr/>
          </a:p>
          <a:p>
            <a:pPr marL="342900" indent="-342900">
              <a:buAutoNum type="arabicPeriod"/>
              <a:defRPr/>
            </a:pPr>
            <a:r>
              <a:rPr lang="ru-RU"/>
              <a:t>Выдача дел и документов</a:t>
            </a:r>
            <a:endParaRPr/>
          </a:p>
          <a:p>
            <a:pPr marL="342900" indent="-342900">
              <a:buAutoNum type="arabicPeriod"/>
              <a:defRPr/>
            </a:pPr>
            <a:r>
              <a:rPr lang="ru-RU"/>
              <a:t>Запросы архивных справок/выписок </a:t>
            </a:r>
            <a:endParaRPr/>
          </a:p>
          <a:p>
            <a:pPr marL="342900" indent="-342900">
              <a:buAutoNum type="arabicPeriod"/>
              <a:defRPr/>
            </a:pPr>
            <a:r>
              <a:rPr lang="ru-RU"/>
              <a:t>Распределенное хранение документов на томах</a:t>
            </a:r>
            <a:endParaRPr/>
          </a:p>
          <a:p>
            <a:pPr marL="342900" indent="-342900">
              <a:buAutoNum type="arabicPeriod"/>
              <a:defRPr/>
            </a:pPr>
            <a:r>
              <a:rPr lang="ru-RU"/>
              <a:t>Уничтожение дел и документов</a:t>
            </a:r>
            <a:endParaRPr/>
          </a:p>
          <a:p>
            <a:pPr>
              <a:defRPr/>
            </a:pPr>
            <a:endParaRPr lang="ru-RU"/>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40</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r>
              <a:rPr lang="ru-RU" dirty="0"/>
              <a:t>Приведу буквально несколько примеров из практики.</a:t>
            </a:r>
          </a:p>
          <a:p>
            <a:endParaRPr lang="ru-RU" dirty="0"/>
          </a:p>
          <a:p>
            <a:r>
              <a:rPr lang="ru-RU" dirty="0"/>
              <a:t>Например, в Рязанской области централизовали бухгалтерский учёт и отчётность — в итоге ушли от множества разрозненных систем и сделали бюджетный процесс полностью прозрачным.</a:t>
            </a:r>
          </a:p>
          <a:p>
            <a:endParaRPr lang="ru-RU" dirty="0"/>
          </a:p>
          <a:p>
            <a:r>
              <a:rPr lang="ru-RU" dirty="0"/>
              <a:t>В Иркутской области объединили работу 4000 пользователей в единой системе на базе 1С:Фреш. По сути, создали общее пространство для работы с финансово-хозяйственной деятельностью всего региона.</a:t>
            </a:r>
          </a:p>
          <a:p>
            <a:endParaRPr lang="ru-RU" dirty="0"/>
          </a:p>
          <a:p>
            <a:r>
              <a:rPr lang="ru-RU" dirty="0"/>
              <a:t>А в Ульяновской области выстроили централизованную систему для 95 учреждений и перевели процессы в полноценный электронный документооборот.</a:t>
            </a:r>
          </a:p>
          <a:p>
            <a:r>
              <a:rPr lang="ru-RU" dirty="0"/>
              <a:t>И во всех этих проектах результат был похожий: работать с документами стало проще, процессы стали понятнее, а контроль — надёжнее.</a:t>
            </a:r>
          </a:p>
          <a:p>
            <a:endParaRPr lang="ru-RU" dirty="0"/>
          </a:p>
          <a:p>
            <a:r>
              <a:rPr lang="ru-RU" dirty="0"/>
              <a:t>Но важно не только выстроить систему, а ещё и обеспечить надёжное хранение всех документов. И как раз об этом — о работе с электронным архивом — сегодня дальше и поговорим.</a:t>
            </a:r>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4</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lgn="l">
              <a:defRPr/>
            </a:pPr>
            <a:r>
              <a:rPr lang="ru-RU" b="0" i="0">
                <a:solidFill>
                  <a:srgbClr val="333333"/>
                </a:solidFill>
                <a:latin typeface="system-ui"/>
              </a:rPr>
              <a:t>Зачем мне 1С:Архив если есть 1С:ДО?</a:t>
            </a:r>
            <a:br>
              <a:rPr lang="ru-RU"/>
            </a:br>
            <a:br>
              <a:rPr lang="ru-RU"/>
            </a:br>
            <a:r>
              <a:rPr lang="ru-RU" b="0" i="0">
                <a:solidFill>
                  <a:srgbClr val="333333"/>
                </a:solidFill>
                <a:latin typeface="system-ui"/>
              </a:rPr>
              <a:t>1. Централизованный архив, сборщик документов из всех систем</a:t>
            </a:r>
            <a:br>
              <a:rPr lang="ru-RU"/>
            </a:br>
            <a:r>
              <a:rPr lang="ru-RU" b="0" i="0">
                <a:solidFill>
                  <a:srgbClr val="333333"/>
                </a:solidFill>
                <a:latin typeface="system-ui"/>
              </a:rPr>
              <a:t>У 1С:Архива есть БИА, которая позволяет интегрировать 1С:Архив с любой учетной системой 1С, это позволит вам хранить документы не только из 1С:ДО, но также из систем, например 1С:ЗУП, в которой формируются кадровые документы, которые вообще хранятся по 75 лет или первичные бухгалтерские документы, документы ФХД из 1С:БП.</a:t>
            </a:r>
            <a:br>
              <a:rPr lang="ru-RU"/>
            </a:br>
            <a:br>
              <a:rPr lang="ru-RU"/>
            </a:br>
            <a:r>
              <a:rPr lang="ru-RU" b="0" i="0">
                <a:solidFill>
                  <a:srgbClr val="333333"/>
                </a:solidFill>
                <a:latin typeface="system-ui"/>
              </a:rPr>
              <a:t>К тому же, в этих системах нет такой сущности как номенклатура дел и соответственно, нет возможности четко определить где должен храниться тот или иной документ после завершения делопроизводства по нему.</a:t>
            </a:r>
            <a:endParaRPr/>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41</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lgn="l">
              <a:defRPr/>
            </a:pPr>
            <a:r>
              <a:rPr lang="ru-RU" b="0" i="0">
                <a:solidFill>
                  <a:srgbClr val="333333"/>
                </a:solidFill>
                <a:latin typeface="system-ui"/>
              </a:rPr>
              <a:t>Зачем мне 1С:Архив если есть 1С:ДО?</a:t>
            </a:r>
            <a:br>
              <a:rPr lang="ru-RU"/>
            </a:br>
            <a:br>
              <a:rPr lang="ru-RU"/>
            </a:br>
            <a:r>
              <a:rPr lang="ru-RU" b="0" i="0">
                <a:solidFill>
                  <a:srgbClr val="333333"/>
                </a:solidFill>
                <a:latin typeface="system-ui"/>
              </a:rPr>
              <a:t>1. Централизованный архив, сборщик документов из всех систем</a:t>
            </a:r>
            <a:br>
              <a:rPr lang="ru-RU"/>
            </a:br>
            <a:r>
              <a:rPr lang="ru-RU" b="0" i="0">
                <a:solidFill>
                  <a:srgbClr val="333333"/>
                </a:solidFill>
                <a:latin typeface="system-ui"/>
              </a:rPr>
              <a:t>У 1С:Архива есть БИА, которая позволяет интегрировать 1С:Архив с любой учетной системой 1С, это позволит вам хранить документы не только из 1С:ДО, но также из систем, например 1С:ЗУП, в которой формируются кадровые документы, которые вообще хранятся по 75 лет или первичные бухгалтерские документы, документы ФХД из 1С:БП.</a:t>
            </a:r>
            <a:br>
              <a:rPr lang="ru-RU"/>
            </a:br>
            <a:br>
              <a:rPr lang="ru-RU"/>
            </a:br>
            <a:r>
              <a:rPr lang="ru-RU" b="0" i="0">
                <a:solidFill>
                  <a:srgbClr val="333333"/>
                </a:solidFill>
                <a:latin typeface="system-ui"/>
              </a:rPr>
              <a:t>К тому же, в этих системах нет такой сущности как номенклатура дел и соответственно, нет возможности четко определить где должен храниться тот или иной документ после завершения делопроизводства по нему.</a:t>
            </a:r>
            <a:endParaRPr/>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42</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lgn="l">
              <a:defRPr/>
            </a:pPr>
            <a:r>
              <a:rPr lang="ru-RU" b="0" i="0">
                <a:solidFill>
                  <a:srgbClr val="333333"/>
                </a:solidFill>
                <a:latin typeface="system-ui"/>
              </a:rPr>
              <a:t>3. Чтобы не делать из 1С:ДО полноценный архив</a:t>
            </a:r>
            <a:br>
              <a:rPr lang="ru-RU"/>
            </a:br>
            <a:r>
              <a:rPr lang="ru-RU" b="0" i="0">
                <a:solidFill>
                  <a:srgbClr val="333333"/>
                </a:solidFill>
                <a:latin typeface="system-ui"/>
              </a:rPr>
              <a:t>Платформа 1С очень гибкая и позволяет сделать любой программный продукт на своей основе, так, у вас конечно есть возможность модифицировать систему, чтобы она решала ваши задачи по архивному хранению документов, но для чего перегружать типовую систему, которая была разработана для решения конкретных задач, дополнительной функциональностью, которая уже есть в отдельном продукте? Какие задачи вы таким способом решите?</a:t>
            </a:r>
            <a:br>
              <a:rPr lang="ru-RU"/>
            </a:br>
            <a:br>
              <a:rPr lang="ru-RU"/>
            </a:br>
            <a:r>
              <a:rPr lang="ru-RU" b="0" i="0">
                <a:solidFill>
                  <a:srgbClr val="333333"/>
                </a:solidFill>
                <a:latin typeface="system-ui"/>
              </a:rPr>
              <a:t>По такой же логике, можно из системы 1С:Архив сделать 1С:ERP, но для чего?</a:t>
            </a:r>
            <a:endParaRPr/>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43</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lgn="l">
              <a:defRPr/>
            </a:pPr>
            <a:r>
              <a:rPr lang="ru-RU" b="0" i="0">
                <a:solidFill>
                  <a:srgbClr val="333333"/>
                </a:solidFill>
                <a:latin typeface="system-ui"/>
              </a:rPr>
              <a:t>#### 4. Автоматическое усовершенствование и продление юридической силы ЭП</a:t>
            </a:r>
            <a:br>
              <a:rPr lang="ru-RU"/>
            </a:br>
            <a:r>
              <a:rPr lang="ru-RU" b="0" i="0">
                <a:solidFill>
                  <a:srgbClr val="333333"/>
                </a:solidFill>
                <a:latin typeface="system-ui"/>
              </a:rPr>
              <a:t>Несмотря на то, что 1С:ДО умеет взаимодействовать с разными форматами подписей и даже проводить усовершенствование, при необходимости. Его основной задачей, все-таки является организация документооборота и он не имеет явных инструментов для отслеживания процессов усовершенствования и продления юридической силы электронных подписей. Да, вы можете воспользоваться журналом регистрации или в карточке документа просмотреть на вкладке "ЭП".</a:t>
            </a:r>
            <a:br>
              <a:rPr lang="ru-RU"/>
            </a:br>
            <a:r>
              <a:rPr lang="ru-RU" b="0" i="0">
                <a:solidFill>
                  <a:srgbClr val="333333"/>
                </a:solidFill>
                <a:latin typeface="system-ui"/>
              </a:rPr>
              <a:t>Но для объединения и структуризации этой информации есть 1С:Архив, который предназначен для таких операций и разрабатывался как решение для организации архивного хранения документов. В нем есть и регламентные задания для автоматической проверки и усовершенствования подписей до архивного формата хранения, то есть, даже если скоро подойдет окончание действия метки архивного времени, система повторно обратится к сервису меток доверенного времени и получит НОВУЮ метку. Помимо автоматики, есть возможность ВРУЧНУЮ запускать такие проверки и получать полную информацию о каких-либо проблемах с документами с помощью функциональности проверки дел и документов. И это касается не только электронных подписей, но и самих документов</a:t>
            </a:r>
            <a:br>
              <a:rPr lang="ru-RU"/>
            </a:br>
            <a:br>
              <a:rPr lang="ru-RU"/>
            </a:br>
            <a:r>
              <a:rPr lang="ru-RU" b="0" i="0">
                <a:solidFill>
                  <a:srgbClr val="333333"/>
                </a:solidFill>
                <a:latin typeface="system-ui"/>
              </a:rPr>
              <a:t>Теперь перейдем к демонстрации</a:t>
            </a:r>
            <a:endParaRPr lang="ru-RU"/>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44</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ru-RU"/>
              <a:t>которая соответствует требованиям законодательства и снимает необходимость вручную контролировать эти процессы.</a:t>
            </a:r>
            <a:endParaRPr/>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45</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ru-RU"/>
              <a:t>которая соответствует требованиям законодательства и снимает необходимость вручную контролировать эти процессы.</a:t>
            </a:r>
            <a:endParaRPr/>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46</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ru-RU"/>
              <a:t>Передача документов автоматизирована и встроена в рабочие системы, </a:t>
            </a:r>
            <a:endParaRPr/>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47</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ru-RU"/>
              <a:t>а информация об их состоянии всегда возвращается пользователю. </a:t>
            </a:r>
            <a:endParaRPr/>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48</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ru-RU"/>
              <a:t>При этом обеспечивается не просто хранение, а учёт, контроль и сохранение юридической значимости документов на всём сроке.</a:t>
            </a:r>
            <a:endParaRPr/>
          </a:p>
          <a:p>
            <a:pPr>
              <a:defRPr/>
            </a:pPr>
            <a:endParaRPr lang="ru-RU"/>
          </a:p>
          <a:p>
            <a:pPr>
              <a:defRPr/>
            </a:pPr>
            <a:r>
              <a:rPr lang="ru-RU"/>
              <a:t>В результате вы получаете не просто архив, а управляемую систему, в которой документы не теряются, не устаревают и в любой момент готовы к проверке или использованию.</a:t>
            </a:r>
            <a:endParaRPr/>
          </a:p>
          <a:p>
            <a:pPr>
              <a:defRPr/>
            </a:pPr>
            <a:endParaRPr lang="ru-RU"/>
          </a:p>
          <a:p>
            <a:pPr>
              <a:defRPr/>
            </a:pPr>
            <a:r>
              <a:rPr lang="ru-RU"/>
              <a:t>И это уже не про хранение файлов — это про уверенность в документах и управляемость процессов в компании.</a:t>
            </a:r>
            <a:endParaRPr/>
          </a:p>
          <a:p>
            <a:pPr>
              <a:defRPr/>
            </a:pPr>
            <a:endParaRPr lang="ru-RU"/>
          </a:p>
          <a:p>
            <a:pPr>
              <a:defRPr/>
            </a:pPr>
            <a:r>
              <a:rPr lang="ru-RU"/>
              <a:t>Коллеги, давайте зафиксируем итог и посмотрим на это как на целостный процесс.</a:t>
            </a:r>
            <a:endParaRPr/>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49</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ru-RU"/>
              <a:t>Связка 1С:БГУ и 1С:Архив позволяет выстроить полный жизненный цикл документа — от подписания до архивного хранения и последующего уничтожения с сохранением юридической значимости.</a:t>
            </a:r>
            <a:endParaRPr/>
          </a:p>
          <a:p>
            <a:pPr>
              <a:defRPr/>
            </a:pPr>
            <a:endParaRPr lang="ru-RU"/>
          </a:p>
          <a:p>
            <a:pPr>
              <a:defRPr/>
            </a:pPr>
            <a:r>
              <a:rPr lang="ru-RU"/>
              <a:t>То есть все этапы объединяются в единую систему без разрывов и ручных операций.</a:t>
            </a:r>
            <a:endParaRPr/>
          </a:p>
          <a:p>
            <a:pPr>
              <a:defRPr/>
            </a:pPr>
            <a:endParaRPr lang="ru-RU"/>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50</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r>
              <a:rPr lang="ru-RU" dirty="0"/>
              <a:t>На этом слайде — наш подход к работе с 1С. Здесь также размещён QR-код — по нему можно перейти на сайт и подробнее познакомиться с нашими решениями.</a:t>
            </a:r>
          </a:p>
          <a:p>
            <a:endParaRPr lang="ru-RU" dirty="0"/>
          </a:p>
          <a:p>
            <a:r>
              <a:rPr lang="ru-RU" dirty="0"/>
              <a:t>Если коротко, мы подходим к задачам комплексно: помогаем выстроить электронный документооборот и архив, автоматизировать процессы в 1С:ERP, наладить работу с персоналом в 1С:ЗУП КОРП и аккуратно перейти с других систем.</a:t>
            </a:r>
          </a:p>
          <a:p>
            <a:endParaRPr lang="ru-RU" dirty="0"/>
          </a:p>
          <a:p>
            <a:r>
              <a:rPr lang="ru-RU" dirty="0"/>
              <a:t>А дальше покажем, как всё это работает на практике. </a:t>
            </a:r>
            <a:endParaRPr lang="ru-RU" b="1" i="0" strike="sngStrike" dirty="0">
              <a:solidFill>
                <a:srgbClr val="0F1115"/>
              </a:solidFill>
              <a:effectLst/>
              <a:latin typeface="quote-cjk-patch"/>
            </a:endParaRPr>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5</a:t>
            </a:fld>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spcBef>
                <a:spcPts val="900"/>
              </a:spcBef>
              <a:defRPr/>
            </a:pPr>
            <a:r>
              <a:rPr lang="ru-RU" sz="1200" b="0"/>
              <a:t>Записывайтесь на бесплатную диагностику готовности к переходу на 1С:Архив</a:t>
            </a:r>
            <a:endParaRPr lang="ru-RU"/>
          </a:p>
          <a:p>
            <a:pPr>
              <a:defRPr/>
            </a:pPr>
            <a:r>
              <a:rPr lang="ru-RU"/>
              <a:t>Сейчас мы включим камеры и постараемся ответить на ваши вопросы. Оставим вопрос на дальнейшее рассмотрение. </a:t>
            </a:r>
            <a:endParaRPr/>
          </a:p>
          <a:p>
            <a:pPr>
              <a:defRPr/>
            </a:pPr>
            <a:endParaRPr lang="ru-RU"/>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51</a:t>
            </a:fld>
            <a:endParaRPr 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C9AD6420-324F-4B35-AE1D-31198132CD0C}" type="slidenum">
              <a:rPr lang="ru-RU" smtClean="0"/>
              <a:t>52</a:t>
            </a:fld>
            <a:endParaRPr lang="ru-RU"/>
          </a:p>
        </p:txBody>
      </p:sp>
    </p:spTree>
    <p:extLst>
      <p:ext uri="{BB962C8B-B14F-4D97-AF65-F5344CB8AC3E}">
        <p14:creationId xmlns:p14="http://schemas.microsoft.com/office/powerpoint/2010/main" val="1512753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ru-RU" dirty="0"/>
              <a:t>Сначала поговорим про методологию: какие есть требования законодательства к хранению электронных документов, какие принципы важно учитывать и на чём в целом строится система.</a:t>
            </a:r>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ru-RU"/>
              <a:t>Дальше перейдём к возможностям продукта.</a:t>
            </a:r>
            <a:br>
              <a:rPr lang="ru-RU"/>
            </a:br>
            <a:r>
              <a:rPr lang="ru-RU"/>
              <a:t>Посмотрим, как на практике работать с электронной подписью, как происходит подписание, проверка, учёт документов и какие есть функции для архивного хранения.</a:t>
            </a:r>
            <a:endParaRPr/>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ru-RU" dirty="0"/>
              <a:t>Следующий блок — интеграция с другими системами.</a:t>
            </a:r>
            <a:br>
              <a:rPr lang="ru-RU" dirty="0"/>
            </a:br>
            <a:r>
              <a:rPr lang="ru-RU" dirty="0"/>
              <a:t>Разберём, как документы передаются на архивное хранение из 1С:Документооборота в 1С:Архив.</a:t>
            </a:r>
            <a:endParaRPr dirty="0"/>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ru-RU"/>
              <a:t>И в завершение подведём итоги — будем двигаться последовательно: от понимания требований к практике и реальным инструментам.</a:t>
            </a:r>
            <a:endParaRPr/>
          </a:p>
          <a:p>
            <a:pPr>
              <a:defRPr/>
            </a:pPr>
            <a:endParaRPr lang="ru-RU"/>
          </a:p>
          <a:p>
            <a:pPr>
              <a:defRPr/>
            </a:pPr>
            <a:r>
              <a:rPr lang="ru-RU"/>
              <a:t>Начнём с основ: что сегодня представляет собой электронный документ и какие требования к нему предъявляются.</a:t>
            </a:r>
            <a:endParaRPr/>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ru-RU"/>
              <a:t>Мы рассмотрели, из каких блоков будет построен наш сегодняшний вебинар. Теперь давайте посмотрим, с чем организации сталкиваются в реальной работе при отсутствии централизованной системы хранения документов.</a:t>
            </a:r>
            <a:endParaRPr/>
          </a:p>
          <a:p>
            <a:pPr>
              <a:defRPr/>
            </a:pPr>
            <a:endParaRPr lang="ru-RU"/>
          </a:p>
          <a:p>
            <a:pPr>
              <a:defRPr/>
            </a:pPr>
            <a:r>
              <a:rPr lang="ru-RU"/>
              <a:t>Давайте посмотрим на типичную ситуацию, которая знакома, пожалуй, практически каждому бухгалтеру или сотруднику, работающему с документами.</a:t>
            </a:r>
            <a:endParaRPr/>
          </a:p>
          <a:p>
            <a:pPr>
              <a:defRPr/>
            </a:pPr>
            <a:endParaRPr lang="ru-RU"/>
          </a:p>
          <a:p>
            <a:pPr>
              <a:defRPr/>
            </a:pPr>
            <a:r>
              <a:rPr lang="ru-RU"/>
              <a:t>Представьте обычную рабочую ситуацию в организации. Бухгалтеру срочно звонит руководитель: «Нужен договор с подрядчиком за прошлый год, и все акты к нему — срочно, через 10 минут будет проверка». Бухгалтер начинает искать документ. Сначала открывает сетевую папку — там десятки файлов с похожими названиями: «договор_новый», «договор_финал», «договор_финал_точно». Нужного нет. Потом вспоминает, что часть документов могла прийти на почту — начинается поиск в переписке, пролистывание писем за несколько месяцев. Кто-то говорит, что оригинал вообще у руководителя в бумажной папке в шкафу. В итоге начинается хаотичный поиск: один сотрудник открывает свой компьютер, другой идет в архив, третий пытается найти версию в старой базе.</a:t>
            </a:r>
            <a:endParaRPr/>
          </a:p>
          <a:p>
            <a:pPr>
              <a:defRPr/>
            </a:pPr>
            <a:r>
              <a:rPr lang="ru-RU"/>
              <a:t>Через несколько минут выясняется, что договор есть, но без одного приложения, которое хранится у другого специалиста, и оно было пересохранено под другим названием. В итоге документы собираются по частям, время уходит, проверка уже почти началась, а уверенности, что собран полный комплект, всё равно нет. И такая ситуация — не исключение, а обычная практика, когда нет единой системы хранения документов.</a:t>
            </a:r>
            <a:endParaRPr/>
          </a:p>
          <a:p>
            <a:pPr>
              <a:defRPr/>
            </a:pPr>
            <a:endParaRPr lang="ru-RU"/>
          </a:p>
          <a:p>
            <a:pPr>
              <a:defRPr/>
            </a:pPr>
            <a:r>
              <a:rPr lang="ru-RU"/>
              <a:t>Подобные ситуации возникают во многих организациях и со временем начинают влиять не только на удобство работы, но и на эффективность управления документами в целом.</a:t>
            </a:r>
            <a:br>
              <a:rPr lang="ru-RU"/>
            </a:br>
            <a:r>
              <a:rPr lang="ru-RU"/>
              <a:t>Именно поэтому сегодня вопросы хранения электронных документов становятся особенно важными — как с точки зрения организации работы, так и с точки зрения выполнения нормативных требований. Давайте посмотрим на это подробнее.</a:t>
            </a:r>
            <a:endParaRPr/>
          </a:p>
        </p:txBody>
      </p:sp>
      <p:sp>
        <p:nvSpPr>
          <p:cNvPr id="4" name="Номер слайда 3"/>
          <p:cNvSpPr>
            <a:spLocks noGrp="1"/>
          </p:cNvSpPr>
          <p:nvPr>
            <p:ph type="sldNum" sz="quarter" idx="5"/>
          </p:nvPr>
        </p:nvSpPr>
        <p:spPr bwMode="auto"/>
        <p:txBody>
          <a:bodyPr/>
          <a:lstStyle/>
          <a:p>
            <a:pPr>
              <a:defRPr/>
            </a:pPr>
            <a:fld id="{C9AD6420-324F-4B35-AE1D-31198132CD0C}" type="slidenum">
              <a:rPr lang="ru-RU"/>
              <a:t>10</a:t>
            </a:fld>
            <a:endParaRPr lang="ru-RU"/>
          </a:p>
        </p:txBody>
      </p:sp>
    </p:spTree>
    <p:extLst>
      <p:ext uri="{BB962C8B-B14F-4D97-AF65-F5344CB8AC3E}">
        <p14:creationId xmlns:p14="http://schemas.microsoft.com/office/powerpoint/2010/main" val="3940583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1_Титульный слайд">
    <p:bg>
      <p:bgPr>
        <a:blipFill>
          <a:blip r:embed="rId2">
            <a:lum/>
          </a:blip>
          <a:stretch/>
        </a:blipFill>
        <a:effectLst/>
      </p:bgPr>
    </p:bg>
    <p:spTree>
      <p:nvGrpSpPr>
        <p:cNvPr id="1" name=""/>
        <p:cNvGrpSpPr/>
        <p:nvPr/>
      </p:nvGrpSpPr>
      <p:grpSpPr bwMode="auto">
        <a:xfrm>
          <a:off x="0" y="0"/>
          <a:ext cx="0" cy="0"/>
          <a:chOff x="0" y="0"/>
          <a:chExt cx="0" cy="0"/>
        </a:xfrm>
      </p:grpSpPr>
      <p:sp>
        <p:nvSpPr>
          <p:cNvPr id="2" name="Заголовок 1"/>
          <p:cNvSpPr>
            <a:spLocks noGrp="1"/>
          </p:cNvSpPr>
          <p:nvPr>
            <p:ph type="ctrTitle" hasCustomPrompt="1"/>
          </p:nvPr>
        </p:nvSpPr>
        <p:spPr bwMode="auto">
          <a:xfrm>
            <a:off x="1146175" y="1405860"/>
            <a:ext cx="6084889" cy="3114405"/>
          </a:xfrm>
        </p:spPr>
        <p:txBody>
          <a:bodyPr anchor="ctr" anchorCtr="0">
            <a:normAutofit/>
          </a:bodyPr>
          <a:lstStyle>
            <a:lvl1pPr algn="l">
              <a:lnSpc>
                <a:spcPct val="100000"/>
              </a:lnSpc>
              <a:defRPr sz="6000"/>
            </a:lvl1pPr>
          </a:lstStyle>
          <a:p>
            <a:pPr>
              <a:defRPr/>
            </a:pPr>
            <a:r>
              <a:rPr lang="ru-RU"/>
              <a:t>Название</a:t>
            </a:r>
            <a:br>
              <a:rPr lang="ru-RU"/>
            </a:br>
            <a:r>
              <a:rPr lang="ru-RU"/>
              <a:t>Заголовок доклада</a:t>
            </a:r>
            <a:endParaRPr/>
          </a:p>
        </p:txBody>
      </p:sp>
      <p:sp>
        <p:nvSpPr>
          <p:cNvPr id="3" name="Подзаголовок 2"/>
          <p:cNvSpPr>
            <a:spLocks noGrp="1"/>
          </p:cNvSpPr>
          <p:nvPr>
            <p:ph type="subTitle" idx="1" hasCustomPrompt="1"/>
          </p:nvPr>
        </p:nvSpPr>
        <p:spPr bwMode="auto">
          <a:xfrm>
            <a:off x="1146176" y="4520265"/>
            <a:ext cx="6084888" cy="776557"/>
          </a:xfrm>
        </p:spPr>
        <p:txBody>
          <a:bodyPr lIns="36000" tIns="36000" rIns="36000" bIns="36000">
            <a:normAutofit/>
          </a:bodyPr>
          <a:lstStyle>
            <a:lvl1pPr marL="0" marR="0" indent="0" algn="l" defTabSz="914400">
              <a:lnSpc>
                <a:spcPct val="100000"/>
              </a:lnSpc>
              <a:spcBef>
                <a:spcPts val="0"/>
              </a:spcBef>
              <a:spcAft>
                <a:spcPts val="0"/>
              </a:spcAft>
              <a:buClrTx/>
              <a:buSzTx/>
              <a:buFont typeface="Arial"/>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Имя Фамилия докладчика</a:t>
            </a:r>
            <a:endParaRPr/>
          </a:p>
          <a:p>
            <a:pPr>
              <a:defRPr/>
            </a:pPr>
            <a:r>
              <a:rPr lang="ru-RU" sz="2400"/>
              <a:t>Должность / Служба</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Заголовок и нумерованный список">
    <p:bg>
      <p:bgPr>
        <a:blipFill>
          <a:blip r:embed="rId2">
            <a:lum/>
          </a:blip>
          <a:stretch/>
        </a:blipFill>
        <a:effectLst/>
      </p:bgPr>
    </p:bg>
    <p:spTree>
      <p:nvGrpSpPr>
        <p:cNvPr id="1" name=""/>
        <p:cNvGrpSpPr/>
        <p:nvPr/>
      </p:nvGrpSpPr>
      <p:grpSpPr bwMode="auto">
        <a:xfrm>
          <a:off x="0" y="0"/>
          <a:ext cx="0" cy="0"/>
          <a:chOff x="0" y="0"/>
          <a:chExt cx="0" cy="0"/>
        </a:xfrm>
      </p:grpSpPr>
      <p:sp>
        <p:nvSpPr>
          <p:cNvPr id="14" name="Текст 6"/>
          <p:cNvSpPr>
            <a:spLocks noGrp="1"/>
          </p:cNvSpPr>
          <p:nvPr>
            <p:ph type="body" sz="quarter" idx="13" hasCustomPrompt="1"/>
          </p:nvPr>
        </p:nvSpPr>
        <p:spPr bwMode="auto">
          <a:xfrm>
            <a:off x="882114" y="1376313"/>
            <a:ext cx="10412361" cy="4496586"/>
          </a:xfrm>
        </p:spPr>
        <p:txBody>
          <a:bodyPr lIns="36000" tIns="36000" rIns="36000" bIns="36000" anchor="t" anchorCtr="0">
            <a:normAutofit/>
          </a:bodyPr>
          <a:lstStyle>
            <a:lvl1pPr marL="342900" indent="-342900">
              <a:buFont typeface="+mj-lt"/>
              <a:buAutoNum type="arabicPeriod"/>
              <a:defRPr sz="1800" b="0"/>
            </a:lvl1pPr>
          </a:lstStyle>
          <a:p>
            <a:pPr lvl="0">
              <a:defRPr/>
            </a:pPr>
            <a:r>
              <a:rPr lang="ru-RU"/>
              <a:t>Первый пункт</a:t>
            </a:r>
            <a:endParaRPr/>
          </a:p>
          <a:p>
            <a:pPr lvl="0">
              <a:defRPr/>
            </a:pPr>
            <a:r>
              <a:rPr lang="ru-RU"/>
              <a:t>Второй пункт </a:t>
            </a:r>
            <a:endParaRPr/>
          </a:p>
          <a:p>
            <a:pPr lvl="0">
              <a:defRPr/>
            </a:pPr>
            <a:r>
              <a:rPr lang="ru-RU"/>
              <a:t>Третий пункт </a:t>
            </a:r>
            <a:endParaRPr/>
          </a:p>
        </p:txBody>
      </p:sp>
      <p:sp>
        <p:nvSpPr>
          <p:cNvPr id="5" name="Заголовок 1"/>
          <p:cNvSpPr>
            <a:spLocks noGrp="1"/>
          </p:cNvSpPr>
          <p:nvPr>
            <p:ph type="title"/>
          </p:nvPr>
        </p:nvSpPr>
        <p:spPr bwMode="auto">
          <a:xfrm>
            <a:off x="884902" y="635297"/>
            <a:ext cx="10392696" cy="489381"/>
          </a:xfrm>
        </p:spPr>
        <p:txBody>
          <a:bodyPr anchor="b" anchorCtr="0"/>
          <a:lstStyle/>
          <a:p>
            <a:pPr>
              <a:defRPr/>
            </a:pPr>
            <a:r>
              <a:rPr lang="ru-RU"/>
              <a:t>Образец заголовка</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1_Заголовок и нумерованный список в 2 колонки">
    <p:bg>
      <p:bgPr>
        <a:blipFill>
          <a:blip r:embed="rId2">
            <a:lum/>
          </a:blip>
          <a:stretch/>
        </a:blipFill>
        <a:effectLst/>
      </p:bgPr>
    </p:bg>
    <p:spTree>
      <p:nvGrpSpPr>
        <p:cNvPr id="1" name=""/>
        <p:cNvGrpSpPr/>
        <p:nvPr/>
      </p:nvGrpSpPr>
      <p:grpSpPr bwMode="auto">
        <a:xfrm>
          <a:off x="0" y="0"/>
          <a:ext cx="0" cy="0"/>
          <a:chOff x="0" y="0"/>
          <a:chExt cx="0" cy="0"/>
        </a:xfrm>
      </p:grpSpPr>
      <p:sp>
        <p:nvSpPr>
          <p:cNvPr id="14" name="Текст 6"/>
          <p:cNvSpPr>
            <a:spLocks noGrp="1"/>
          </p:cNvSpPr>
          <p:nvPr>
            <p:ph type="body" sz="quarter" idx="13" hasCustomPrompt="1"/>
          </p:nvPr>
        </p:nvSpPr>
        <p:spPr bwMode="auto">
          <a:xfrm>
            <a:off x="5788057" y="1319753"/>
            <a:ext cx="5415345" cy="4330604"/>
          </a:xfrm>
        </p:spPr>
        <p:txBody>
          <a:bodyPr lIns="36000" tIns="36000" rIns="36000" bIns="36000" anchor="t" anchorCtr="0">
            <a:normAutofit/>
          </a:bodyPr>
          <a:lstStyle>
            <a:lvl1pPr marL="342900" indent="-342900">
              <a:buFont typeface="+mj-lt"/>
              <a:buAutoNum type="arabicPeriod"/>
              <a:defRPr sz="1800" b="0"/>
            </a:lvl1pPr>
          </a:lstStyle>
          <a:p>
            <a:pPr lvl="0">
              <a:defRPr/>
            </a:pPr>
            <a:r>
              <a:rPr lang="ru-RU"/>
              <a:t>Первый пункт</a:t>
            </a:r>
            <a:endParaRPr/>
          </a:p>
          <a:p>
            <a:pPr lvl="0">
              <a:defRPr/>
            </a:pPr>
            <a:r>
              <a:rPr lang="ru-RU"/>
              <a:t>Второй пункт </a:t>
            </a:r>
            <a:endParaRPr/>
          </a:p>
          <a:p>
            <a:pPr lvl="0">
              <a:defRPr/>
            </a:pPr>
            <a:r>
              <a:rPr lang="ru-RU"/>
              <a:t>Третий пункт </a:t>
            </a:r>
            <a:endParaRPr/>
          </a:p>
        </p:txBody>
      </p:sp>
      <p:sp>
        <p:nvSpPr>
          <p:cNvPr id="5" name="Заголовок 1"/>
          <p:cNvSpPr>
            <a:spLocks noGrp="1"/>
          </p:cNvSpPr>
          <p:nvPr>
            <p:ph type="title"/>
          </p:nvPr>
        </p:nvSpPr>
        <p:spPr bwMode="auto">
          <a:xfrm>
            <a:off x="988596" y="1153771"/>
            <a:ext cx="4412963" cy="1042674"/>
          </a:xfrm>
        </p:spPr>
        <p:txBody>
          <a:bodyPr anchor="b" anchorCtr="0"/>
          <a:lstStyle/>
          <a:p>
            <a:pPr>
              <a:defRPr/>
            </a:pPr>
            <a:r>
              <a:rPr lang="ru-RU"/>
              <a:t>Образец заголовка</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Заголовок и маркированный список">
    <p:bg>
      <p:bgPr>
        <a:blipFill>
          <a:blip r:embed="rId2">
            <a:lum/>
          </a:blip>
          <a:stretch/>
        </a:blipFill>
        <a:effectLst/>
      </p:bgPr>
    </p:bg>
    <p:spTree>
      <p:nvGrpSpPr>
        <p:cNvPr id="1" name=""/>
        <p:cNvGrpSpPr/>
        <p:nvPr/>
      </p:nvGrpSpPr>
      <p:grpSpPr bwMode="auto">
        <a:xfrm>
          <a:off x="0" y="0"/>
          <a:ext cx="0" cy="0"/>
          <a:chOff x="0" y="0"/>
          <a:chExt cx="0" cy="0"/>
        </a:xfrm>
      </p:grpSpPr>
      <p:sp>
        <p:nvSpPr>
          <p:cNvPr id="14" name="Текст 6"/>
          <p:cNvSpPr>
            <a:spLocks noGrp="1"/>
          </p:cNvSpPr>
          <p:nvPr>
            <p:ph type="body" sz="quarter" idx="13" hasCustomPrompt="1"/>
          </p:nvPr>
        </p:nvSpPr>
        <p:spPr bwMode="auto">
          <a:xfrm>
            <a:off x="884902" y="1357461"/>
            <a:ext cx="10392696" cy="4553146"/>
          </a:xfrm>
        </p:spPr>
        <p:txBody>
          <a:bodyPr lIns="36000" tIns="36000" rIns="36000" bIns="36000" anchor="t" anchorCtr="0">
            <a:normAutofit/>
          </a:bodyPr>
          <a:lstStyle>
            <a:lvl1pPr marL="0" indent="0">
              <a:buFont typeface="+mj-lt"/>
              <a:buNone/>
              <a:defRPr sz="1800" b="0"/>
            </a:lvl1pPr>
          </a:lstStyle>
          <a:p>
            <a:pPr marL="285750" indent="-285750">
              <a:buClr>
                <a:srgbClr val="FFCF66"/>
              </a:buClr>
              <a:buFont typeface="Arial"/>
              <a:buChar char="•"/>
              <a:defRPr/>
            </a:pPr>
            <a:r>
              <a:rPr lang="ru-RU"/>
              <a:t>Первая позиция в списке</a:t>
            </a:r>
            <a:endParaRPr/>
          </a:p>
          <a:p>
            <a:pPr marL="285750" indent="-285750">
              <a:buClr>
                <a:srgbClr val="FFCF66"/>
              </a:buClr>
              <a:buFont typeface="Arial"/>
              <a:buChar char="•"/>
              <a:defRPr/>
            </a:pPr>
            <a:r>
              <a:rPr lang="ru-RU"/>
              <a:t>Вторая позиция в списке</a:t>
            </a:r>
            <a:endParaRPr/>
          </a:p>
          <a:p>
            <a:pPr marL="285750" indent="-285750">
              <a:buClr>
                <a:srgbClr val="FFCF66"/>
              </a:buClr>
              <a:buFont typeface="Arial"/>
              <a:buChar char="•"/>
              <a:defRPr/>
            </a:pPr>
            <a:r>
              <a:rPr lang="ru-RU"/>
              <a:t>Третья, но немаловажная позиция в списке</a:t>
            </a:r>
            <a:endParaRPr/>
          </a:p>
          <a:p>
            <a:pPr marL="285750" indent="-285750">
              <a:buClr>
                <a:srgbClr val="FFCF66"/>
              </a:buClr>
              <a:buFont typeface="Arial"/>
              <a:buChar char="•"/>
              <a:defRPr/>
            </a:pPr>
            <a:r>
              <a:rPr lang="ru-RU"/>
              <a:t>Четвертая позиция в списке</a:t>
            </a:r>
            <a:endParaRPr/>
          </a:p>
          <a:p>
            <a:pPr marL="742950" lvl="1" indent="-285750">
              <a:buClr>
                <a:srgbClr val="FFCF66"/>
              </a:buClr>
              <a:buFont typeface="Verdana"/>
              <a:buChar char="‒"/>
              <a:defRPr/>
            </a:pPr>
            <a:r>
              <a:rPr lang="ru-RU" sz="1400" b="0"/>
              <a:t> </a:t>
            </a:r>
            <a:r>
              <a:rPr lang="ru-RU" sz="1600" b="0"/>
              <a:t>Второй уровень списка</a:t>
            </a:r>
            <a:endParaRPr/>
          </a:p>
          <a:p>
            <a:pPr marL="742950" lvl="1" indent="-285750">
              <a:buClr>
                <a:srgbClr val="FFCF66"/>
              </a:buClr>
              <a:buFont typeface="Verdana"/>
              <a:buChar char="‒"/>
              <a:defRPr/>
            </a:pPr>
            <a:r>
              <a:rPr lang="ru-RU" sz="1600" b="0"/>
              <a:t> Ещё одна строчка</a:t>
            </a:r>
            <a:endParaRPr/>
          </a:p>
        </p:txBody>
      </p:sp>
      <p:sp>
        <p:nvSpPr>
          <p:cNvPr id="5" name="Заголовок 1"/>
          <p:cNvSpPr>
            <a:spLocks noGrp="1"/>
          </p:cNvSpPr>
          <p:nvPr>
            <p:ph type="title"/>
          </p:nvPr>
        </p:nvSpPr>
        <p:spPr bwMode="auto">
          <a:xfrm>
            <a:off x="884902" y="635297"/>
            <a:ext cx="10392696" cy="489381"/>
          </a:xfrm>
        </p:spPr>
        <p:txBody>
          <a:bodyPr anchor="b" anchorCtr="0"/>
          <a:lstStyle/>
          <a:p>
            <a:pPr>
              <a:defRPr/>
            </a:pPr>
            <a:r>
              <a:rPr lang="ru-RU"/>
              <a:t>Образец заголовка</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1_Заголовок и маркированный список в 2 колонки">
    <p:bg>
      <p:bgPr>
        <a:blipFill>
          <a:blip r:embed="rId2">
            <a:lum/>
          </a:blip>
          <a:stretch/>
        </a:blipFill>
        <a:effectLst/>
      </p:bgPr>
    </p:bg>
    <p:spTree>
      <p:nvGrpSpPr>
        <p:cNvPr id="1" name=""/>
        <p:cNvGrpSpPr/>
        <p:nvPr/>
      </p:nvGrpSpPr>
      <p:grpSpPr bwMode="auto">
        <a:xfrm>
          <a:off x="0" y="0"/>
          <a:ext cx="0" cy="0"/>
          <a:chOff x="0" y="0"/>
          <a:chExt cx="0" cy="0"/>
        </a:xfrm>
      </p:grpSpPr>
      <p:sp>
        <p:nvSpPr>
          <p:cNvPr id="14" name="Текст 6"/>
          <p:cNvSpPr>
            <a:spLocks noGrp="1"/>
          </p:cNvSpPr>
          <p:nvPr>
            <p:ph type="body" sz="quarter" idx="13" hasCustomPrompt="1"/>
          </p:nvPr>
        </p:nvSpPr>
        <p:spPr bwMode="auto">
          <a:xfrm>
            <a:off x="5759776" y="1310325"/>
            <a:ext cx="5517821" cy="4600281"/>
          </a:xfrm>
        </p:spPr>
        <p:txBody>
          <a:bodyPr lIns="36000" tIns="36000" rIns="36000" bIns="36000" anchor="t" anchorCtr="0">
            <a:normAutofit/>
          </a:bodyPr>
          <a:lstStyle>
            <a:lvl1pPr marL="0" indent="0">
              <a:buFont typeface="+mj-lt"/>
              <a:buNone/>
              <a:defRPr sz="1800" b="0"/>
            </a:lvl1pPr>
          </a:lstStyle>
          <a:p>
            <a:pPr marL="285750" indent="-285750">
              <a:buClr>
                <a:srgbClr val="FFCF66"/>
              </a:buClr>
              <a:buFont typeface="Arial"/>
              <a:buChar char="•"/>
              <a:defRPr/>
            </a:pPr>
            <a:r>
              <a:rPr lang="ru-RU"/>
              <a:t>Первая позиция в списке</a:t>
            </a:r>
            <a:endParaRPr/>
          </a:p>
          <a:p>
            <a:pPr marL="285750" indent="-285750">
              <a:buClr>
                <a:srgbClr val="FFCF66"/>
              </a:buClr>
              <a:buFont typeface="Arial"/>
              <a:buChar char="•"/>
              <a:defRPr/>
            </a:pPr>
            <a:r>
              <a:rPr lang="ru-RU"/>
              <a:t>Вторая позиция в списке</a:t>
            </a:r>
            <a:endParaRPr/>
          </a:p>
          <a:p>
            <a:pPr marL="285750" indent="-285750">
              <a:buClr>
                <a:srgbClr val="FFCF66"/>
              </a:buClr>
              <a:buFont typeface="Arial"/>
              <a:buChar char="•"/>
              <a:defRPr/>
            </a:pPr>
            <a:r>
              <a:rPr lang="ru-RU"/>
              <a:t>Третья, но немаловажная позиция в списке</a:t>
            </a:r>
            <a:endParaRPr/>
          </a:p>
          <a:p>
            <a:pPr marL="285750" indent="-285750">
              <a:buClr>
                <a:srgbClr val="FFCF66"/>
              </a:buClr>
              <a:buFont typeface="Arial"/>
              <a:buChar char="•"/>
              <a:defRPr/>
            </a:pPr>
            <a:r>
              <a:rPr lang="ru-RU"/>
              <a:t>Четвертая позиция в списке</a:t>
            </a:r>
            <a:endParaRPr/>
          </a:p>
          <a:p>
            <a:pPr marL="742950" lvl="1" indent="-285750">
              <a:buClr>
                <a:srgbClr val="FFCF66"/>
              </a:buClr>
              <a:buFont typeface="Verdana"/>
              <a:buChar char="‒"/>
              <a:defRPr/>
            </a:pPr>
            <a:r>
              <a:rPr lang="ru-RU" sz="1400" b="0"/>
              <a:t> </a:t>
            </a:r>
            <a:r>
              <a:rPr lang="ru-RU" sz="1600" b="0"/>
              <a:t>Второй уровень списка</a:t>
            </a:r>
            <a:endParaRPr/>
          </a:p>
          <a:p>
            <a:pPr marL="742950" lvl="1" indent="-285750">
              <a:buClr>
                <a:srgbClr val="FFCF66"/>
              </a:buClr>
              <a:buFont typeface="Verdana"/>
              <a:buChar char="‒"/>
              <a:defRPr/>
            </a:pPr>
            <a:r>
              <a:rPr lang="ru-RU" sz="1600" b="0"/>
              <a:t> Ещё одна строчка</a:t>
            </a:r>
            <a:endParaRPr/>
          </a:p>
        </p:txBody>
      </p:sp>
      <p:sp>
        <p:nvSpPr>
          <p:cNvPr id="6" name="Заголовок 1"/>
          <p:cNvSpPr>
            <a:spLocks noGrp="1"/>
          </p:cNvSpPr>
          <p:nvPr>
            <p:ph type="title"/>
          </p:nvPr>
        </p:nvSpPr>
        <p:spPr bwMode="auto">
          <a:xfrm>
            <a:off x="988596" y="1153771"/>
            <a:ext cx="4412963" cy="1042674"/>
          </a:xfrm>
        </p:spPr>
        <p:txBody>
          <a:bodyPr anchor="b" anchorCtr="0"/>
          <a:lstStyle/>
          <a:p>
            <a:pPr>
              <a:defRPr/>
            </a:pPr>
            <a:r>
              <a:rPr lang="ru-RU"/>
              <a:t>Образец заголовка</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Заголовок и объект справа">
    <p:bg>
      <p:bgPr>
        <a:blipFill>
          <a:blip r:embed="rId2">
            <a:lum/>
          </a:blip>
          <a:stretch/>
        </a:blipFill>
        <a:effectLst/>
      </p:bgPr>
    </p:bg>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67697" y="762915"/>
            <a:ext cx="4943168" cy="4645025"/>
          </a:xfrm>
        </p:spPr>
        <p:txBody>
          <a:bodyPr anchor="ctr" anchorCtr="0"/>
          <a:lstStyle/>
          <a:p>
            <a:pPr>
              <a:defRPr/>
            </a:pPr>
            <a:r>
              <a:rPr lang="ru-RU"/>
              <a:t>Образец заголовка</a:t>
            </a:r>
            <a:endParaRPr/>
          </a:p>
        </p:txBody>
      </p:sp>
      <p:sp>
        <p:nvSpPr>
          <p:cNvPr id="12" name="Текст 2"/>
          <p:cNvSpPr>
            <a:spLocks noGrp="1"/>
          </p:cNvSpPr>
          <p:nvPr>
            <p:ph idx="1" hasCustomPrompt="1"/>
          </p:nvPr>
        </p:nvSpPr>
        <p:spPr bwMode="auto">
          <a:xfrm>
            <a:off x="6381135" y="762915"/>
            <a:ext cx="4943168" cy="4633911"/>
          </a:xfrm>
          <a:prstGeom prst="rect">
            <a:avLst/>
          </a:prstGeom>
        </p:spPr>
        <p:txBody>
          <a:bodyPr vert="horz" lIns="36000" tIns="36000" rIns="36000" bIns="36000" rtlCol="0" anchor="ctr" anchorCtr="0">
            <a:normAutofit/>
          </a:bodyPr>
          <a:lstStyle>
            <a:lvl1pPr>
              <a:defRPr sz="1800" b="0"/>
            </a:lvl1pPr>
          </a:lstStyle>
          <a:p>
            <a:pPr lvl="0">
              <a:defRPr/>
            </a:pPr>
            <a:r>
              <a:rPr lang="ru-RU"/>
              <a:t>Образец текста</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Разделитель_01">
    <p:bg>
      <p:bgPr>
        <a:blipFill>
          <a:blip r:embed="rId2">
            <a:lum/>
          </a:blip>
          <a:stretch/>
        </a:blipFill>
        <a:effectLst/>
      </p:bgPr>
    </p:bg>
    <p:spTree>
      <p:nvGrpSpPr>
        <p:cNvPr id="1" name=""/>
        <p:cNvGrpSpPr/>
        <p:nvPr/>
      </p:nvGrpSpPr>
      <p:grpSpPr bwMode="auto">
        <a:xfrm>
          <a:off x="0" y="0"/>
          <a:ext cx="0" cy="0"/>
          <a:chOff x="0" y="0"/>
          <a:chExt cx="0" cy="0"/>
        </a:xfrm>
      </p:grpSpPr>
      <p:sp>
        <p:nvSpPr>
          <p:cNvPr id="6" name="Заголовок 1"/>
          <p:cNvSpPr>
            <a:spLocks noGrp="1"/>
          </p:cNvSpPr>
          <p:nvPr>
            <p:ph type="title" hasCustomPrompt="1"/>
          </p:nvPr>
        </p:nvSpPr>
        <p:spPr bwMode="auto">
          <a:xfrm>
            <a:off x="865238" y="1376363"/>
            <a:ext cx="10579509" cy="4645025"/>
          </a:xfrm>
        </p:spPr>
        <p:txBody>
          <a:bodyPr anchor="ctr" anchorCtr="0">
            <a:normAutofit/>
          </a:bodyPr>
          <a:lstStyle>
            <a:lvl1pPr>
              <a:defRPr sz="4800"/>
            </a:lvl1pPr>
          </a:lstStyle>
          <a:p>
            <a:pPr>
              <a:defRPr/>
            </a:pPr>
            <a:r>
              <a:rPr lang="ru-RU"/>
              <a:t>Страница разделитель 01</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Разделитель_02">
    <p:bg>
      <p:bgPr>
        <a:blipFill>
          <a:blip r:embed="rId2">
            <a:lum/>
          </a:blip>
          <a:stretch/>
        </a:blipFill>
        <a:effectLst/>
      </p:bgPr>
    </p:bg>
    <p:spTree>
      <p:nvGrpSpPr>
        <p:cNvPr id="1" name=""/>
        <p:cNvGrpSpPr/>
        <p:nvPr/>
      </p:nvGrpSpPr>
      <p:grpSpPr bwMode="auto">
        <a:xfrm>
          <a:off x="0" y="0"/>
          <a:ext cx="0" cy="0"/>
          <a:chOff x="0" y="0"/>
          <a:chExt cx="0" cy="0"/>
        </a:xfrm>
      </p:grpSpPr>
      <p:sp>
        <p:nvSpPr>
          <p:cNvPr id="6" name="Заголовок 1"/>
          <p:cNvSpPr>
            <a:spLocks noGrp="1"/>
          </p:cNvSpPr>
          <p:nvPr>
            <p:ph type="title" hasCustomPrompt="1"/>
          </p:nvPr>
        </p:nvSpPr>
        <p:spPr bwMode="auto">
          <a:xfrm>
            <a:off x="865238" y="1376363"/>
            <a:ext cx="5879691" cy="4645025"/>
          </a:xfrm>
        </p:spPr>
        <p:txBody>
          <a:bodyPr anchor="ctr" anchorCtr="0">
            <a:normAutofit/>
          </a:bodyPr>
          <a:lstStyle>
            <a:lvl1pPr algn="l">
              <a:defRPr sz="4800">
                <a:solidFill>
                  <a:schemeClr val="tx1"/>
                </a:solidFill>
              </a:defRPr>
            </a:lvl1pPr>
          </a:lstStyle>
          <a:p>
            <a:pPr>
              <a:defRPr/>
            </a:pPr>
            <a:r>
              <a:rPr lang="ru-RU"/>
              <a:t>Страница разделитель 0</a:t>
            </a:r>
            <a:r>
              <a:rPr lang="en-US"/>
              <a:t>2</a:t>
            </a:r>
            <a:endParaRPr lang="ru-RU"/>
          </a:p>
        </p:txBody>
      </p:sp>
      <p:pic>
        <p:nvPicPr>
          <p:cNvPr id="4" name="Рисунок 3"/>
          <p:cNvPicPr>
            <a:picLocks noChangeAspect="1"/>
          </p:cNvPicPr>
          <p:nvPr userDrawn="1"/>
        </p:nvPicPr>
        <p:blipFill>
          <a:blip r:embed="rId3"/>
          <a:stretch/>
        </p:blipFill>
        <p:spPr bwMode="auto">
          <a:xfrm>
            <a:off x="5914931" y="832620"/>
            <a:ext cx="4718608" cy="4435586"/>
          </a:xfrm>
          <a:prstGeom prst="rect">
            <a:avLst/>
          </a:prstGeom>
        </p:spPr>
      </p:pic>
      <p:pic>
        <p:nvPicPr>
          <p:cNvPr id="8" name="Рисунок 7"/>
          <p:cNvPicPr>
            <a:picLocks noChangeAspect="1"/>
          </p:cNvPicPr>
          <p:nvPr userDrawn="1"/>
        </p:nvPicPr>
        <p:blipFill>
          <a:blip r:embed="rId4"/>
          <a:stretch/>
        </p:blipFill>
        <p:spPr bwMode="auto">
          <a:xfrm>
            <a:off x="6998299" y="5424845"/>
            <a:ext cx="3200800" cy="226472"/>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1_Разделитель_02">
    <p:bg>
      <p:bgPr>
        <a:blipFill>
          <a:blip r:embed="rId2">
            <a:lum/>
          </a:blip>
          <a:stretch/>
        </a:blipFill>
        <a:effectLst/>
      </p:bgPr>
    </p:bg>
    <p:spTree>
      <p:nvGrpSpPr>
        <p:cNvPr id="1" name=""/>
        <p:cNvGrpSpPr/>
        <p:nvPr/>
      </p:nvGrpSpPr>
      <p:grpSpPr bwMode="auto">
        <a:xfrm>
          <a:off x="0" y="0"/>
          <a:ext cx="0" cy="0"/>
          <a:chOff x="0" y="0"/>
          <a:chExt cx="0" cy="0"/>
        </a:xfrm>
      </p:grpSpPr>
      <p:sp>
        <p:nvSpPr>
          <p:cNvPr id="6" name="Заголовок 1"/>
          <p:cNvSpPr>
            <a:spLocks noGrp="1"/>
          </p:cNvSpPr>
          <p:nvPr>
            <p:ph type="title" hasCustomPrompt="1"/>
          </p:nvPr>
        </p:nvSpPr>
        <p:spPr bwMode="auto">
          <a:xfrm>
            <a:off x="865238" y="1376363"/>
            <a:ext cx="5879691" cy="4645025"/>
          </a:xfrm>
        </p:spPr>
        <p:txBody>
          <a:bodyPr anchor="ctr" anchorCtr="0">
            <a:normAutofit/>
          </a:bodyPr>
          <a:lstStyle>
            <a:lvl1pPr algn="l">
              <a:defRPr sz="4800">
                <a:solidFill>
                  <a:schemeClr val="tx1"/>
                </a:solidFill>
              </a:defRPr>
            </a:lvl1pPr>
          </a:lstStyle>
          <a:p>
            <a:pPr>
              <a:defRPr/>
            </a:pPr>
            <a:r>
              <a:rPr lang="ru-RU"/>
              <a:t>Страница разделитель 03</a:t>
            </a:r>
            <a:endParaRPr/>
          </a:p>
        </p:txBody>
      </p:sp>
      <p:pic>
        <p:nvPicPr>
          <p:cNvPr id="4" name="Рисунок 3"/>
          <p:cNvPicPr>
            <a:picLocks noChangeAspect="1"/>
          </p:cNvPicPr>
          <p:nvPr userDrawn="1"/>
        </p:nvPicPr>
        <p:blipFill>
          <a:blip r:embed="rId3"/>
          <a:stretch/>
        </p:blipFill>
        <p:spPr bwMode="auto">
          <a:xfrm>
            <a:off x="6228784" y="934114"/>
            <a:ext cx="4812258" cy="4523619"/>
          </a:xfrm>
          <a:prstGeom prst="rect">
            <a:avLst/>
          </a:prstGeom>
        </p:spPr>
      </p:pic>
      <p:pic>
        <p:nvPicPr>
          <p:cNvPr id="8" name="Рисунок 7"/>
          <p:cNvPicPr>
            <a:picLocks noChangeAspect="1"/>
          </p:cNvPicPr>
          <p:nvPr userDrawn="1"/>
        </p:nvPicPr>
        <p:blipFill>
          <a:blip r:embed="rId4"/>
          <a:stretch/>
        </p:blipFill>
        <p:spPr bwMode="auto">
          <a:xfrm>
            <a:off x="7629800" y="5248056"/>
            <a:ext cx="2963437" cy="209677"/>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1_Разделитель_01">
    <p:bg>
      <p:bgPr>
        <a:blipFill>
          <a:blip r:embed="rId2">
            <a:lum/>
          </a:blip>
          <a:stretch/>
        </a:blipFill>
        <a:effectLst/>
      </p:bgPr>
    </p:bg>
    <p:spTree>
      <p:nvGrpSpPr>
        <p:cNvPr id="1" name=""/>
        <p:cNvGrpSpPr/>
        <p:nvPr/>
      </p:nvGrpSpPr>
      <p:grpSpPr bwMode="auto">
        <a:xfrm>
          <a:off x="0" y="0"/>
          <a:ext cx="0" cy="0"/>
          <a:chOff x="0" y="0"/>
          <a:chExt cx="0" cy="0"/>
        </a:xfrm>
      </p:grpSpPr>
      <p:sp>
        <p:nvSpPr>
          <p:cNvPr id="6" name="Заголовок 1"/>
          <p:cNvSpPr>
            <a:spLocks noGrp="1"/>
          </p:cNvSpPr>
          <p:nvPr>
            <p:ph type="title" hasCustomPrompt="1"/>
          </p:nvPr>
        </p:nvSpPr>
        <p:spPr bwMode="auto">
          <a:xfrm>
            <a:off x="924233" y="4119715"/>
            <a:ext cx="6312310" cy="2196640"/>
          </a:xfrm>
        </p:spPr>
        <p:txBody>
          <a:bodyPr anchor="ctr" anchorCtr="0">
            <a:normAutofit/>
          </a:bodyPr>
          <a:lstStyle>
            <a:lvl1pPr>
              <a:defRPr sz="4800"/>
            </a:lvl1pPr>
          </a:lstStyle>
          <a:p>
            <a:pPr>
              <a:defRPr/>
            </a:pPr>
            <a:r>
              <a:rPr lang="ru-RU"/>
              <a:t>Страница разделитель 04</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2_Разделитель_01">
    <p:bg>
      <p:bgPr>
        <a:blipFill>
          <a:blip r:embed="rId2">
            <a:lum/>
          </a:blip>
          <a:stretch/>
        </a:blipFill>
        <a:effectLst/>
      </p:bgPr>
    </p:bg>
    <p:spTree>
      <p:nvGrpSpPr>
        <p:cNvPr id="1" name=""/>
        <p:cNvGrpSpPr/>
        <p:nvPr/>
      </p:nvGrpSpPr>
      <p:grpSpPr bwMode="auto">
        <a:xfrm>
          <a:off x="0" y="0"/>
          <a:ext cx="0" cy="0"/>
          <a:chOff x="0" y="0"/>
          <a:chExt cx="0" cy="0"/>
        </a:xfrm>
      </p:grpSpPr>
      <p:sp>
        <p:nvSpPr>
          <p:cNvPr id="6" name="Заголовок 1"/>
          <p:cNvSpPr>
            <a:spLocks noGrp="1"/>
          </p:cNvSpPr>
          <p:nvPr>
            <p:ph type="title" hasCustomPrompt="1"/>
          </p:nvPr>
        </p:nvSpPr>
        <p:spPr bwMode="auto">
          <a:xfrm>
            <a:off x="924233" y="4119715"/>
            <a:ext cx="6312310" cy="2196640"/>
          </a:xfrm>
        </p:spPr>
        <p:txBody>
          <a:bodyPr anchor="ctr" anchorCtr="0">
            <a:normAutofit/>
          </a:bodyPr>
          <a:lstStyle>
            <a:lvl1pPr>
              <a:defRPr sz="4800"/>
            </a:lvl1pPr>
          </a:lstStyle>
          <a:p>
            <a:pPr>
              <a:defRPr/>
            </a:pPr>
            <a:r>
              <a:rPr lang="ru-RU"/>
              <a:t>Страница разделитель 05</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2_Титульный слайд">
    <p:bg>
      <p:bgPr>
        <a:blipFill>
          <a:blip r:embed="rId2">
            <a:lum/>
          </a:blip>
          <a:stretch/>
        </a:blipFill>
        <a:effectLst/>
      </p:bgPr>
    </p:bg>
    <p:spTree>
      <p:nvGrpSpPr>
        <p:cNvPr id="1" name=""/>
        <p:cNvGrpSpPr/>
        <p:nvPr/>
      </p:nvGrpSpPr>
      <p:grpSpPr bwMode="auto">
        <a:xfrm>
          <a:off x="0" y="0"/>
          <a:ext cx="0" cy="0"/>
          <a:chOff x="0" y="0"/>
          <a:chExt cx="0" cy="0"/>
        </a:xfrm>
      </p:grpSpPr>
      <p:sp>
        <p:nvSpPr>
          <p:cNvPr id="2" name="Заголовок 1"/>
          <p:cNvSpPr>
            <a:spLocks noGrp="1"/>
          </p:cNvSpPr>
          <p:nvPr>
            <p:ph type="ctrTitle" hasCustomPrompt="1"/>
          </p:nvPr>
        </p:nvSpPr>
        <p:spPr bwMode="auto">
          <a:xfrm>
            <a:off x="1146175" y="1405860"/>
            <a:ext cx="6084889" cy="3114405"/>
          </a:xfrm>
        </p:spPr>
        <p:txBody>
          <a:bodyPr anchor="ctr" anchorCtr="0">
            <a:normAutofit/>
          </a:bodyPr>
          <a:lstStyle>
            <a:lvl1pPr algn="l">
              <a:lnSpc>
                <a:spcPct val="100000"/>
              </a:lnSpc>
              <a:defRPr sz="6000"/>
            </a:lvl1pPr>
          </a:lstStyle>
          <a:p>
            <a:pPr>
              <a:defRPr/>
            </a:pPr>
            <a:r>
              <a:rPr lang="ru-RU"/>
              <a:t>Название</a:t>
            </a:r>
            <a:br>
              <a:rPr lang="ru-RU"/>
            </a:br>
            <a:r>
              <a:rPr lang="ru-RU"/>
              <a:t>Заголовок доклада</a:t>
            </a:r>
            <a:endParaRPr/>
          </a:p>
        </p:txBody>
      </p:sp>
      <p:sp>
        <p:nvSpPr>
          <p:cNvPr id="3" name="Подзаголовок 2"/>
          <p:cNvSpPr>
            <a:spLocks noGrp="1"/>
          </p:cNvSpPr>
          <p:nvPr>
            <p:ph type="subTitle" idx="1" hasCustomPrompt="1"/>
          </p:nvPr>
        </p:nvSpPr>
        <p:spPr bwMode="auto">
          <a:xfrm>
            <a:off x="1146176" y="4520265"/>
            <a:ext cx="6084888" cy="776557"/>
          </a:xfrm>
        </p:spPr>
        <p:txBody>
          <a:bodyPr lIns="36000" tIns="36000" rIns="36000" bIns="36000">
            <a:normAutofit/>
          </a:bodyPr>
          <a:lstStyle>
            <a:lvl1pPr marL="0" marR="0" indent="0" algn="l" defTabSz="914400">
              <a:lnSpc>
                <a:spcPct val="100000"/>
              </a:lnSpc>
              <a:spcBef>
                <a:spcPts val="0"/>
              </a:spcBef>
              <a:spcAft>
                <a:spcPts val="0"/>
              </a:spcAft>
              <a:buClrTx/>
              <a:buSzTx/>
              <a:buFont typeface="Arial"/>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Имя Фамилия докладчика</a:t>
            </a:r>
            <a:endParaRPr/>
          </a:p>
          <a:p>
            <a:pPr>
              <a:defRPr/>
            </a:pPr>
            <a:r>
              <a:rPr lang="ru-RU" sz="2400"/>
              <a:t>Должность / Служба</a:t>
            </a:r>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3_Разделитель_01">
    <p:bg>
      <p:bgPr>
        <a:blipFill>
          <a:blip r:embed="rId2">
            <a:lum/>
          </a:blip>
          <a:stretch/>
        </a:blipFill>
        <a:effectLst/>
      </p:bgPr>
    </p:bg>
    <p:spTree>
      <p:nvGrpSpPr>
        <p:cNvPr id="1" name=""/>
        <p:cNvGrpSpPr/>
        <p:nvPr/>
      </p:nvGrpSpPr>
      <p:grpSpPr bwMode="auto">
        <a:xfrm>
          <a:off x="0" y="0"/>
          <a:ext cx="0" cy="0"/>
          <a:chOff x="0" y="0"/>
          <a:chExt cx="0" cy="0"/>
        </a:xfrm>
      </p:grpSpPr>
      <p:sp>
        <p:nvSpPr>
          <p:cNvPr id="6" name="Заголовок 1"/>
          <p:cNvSpPr>
            <a:spLocks noGrp="1"/>
          </p:cNvSpPr>
          <p:nvPr>
            <p:ph type="title" hasCustomPrompt="1"/>
          </p:nvPr>
        </p:nvSpPr>
        <p:spPr bwMode="auto">
          <a:xfrm>
            <a:off x="924233" y="4119715"/>
            <a:ext cx="6312310" cy="2196640"/>
          </a:xfrm>
        </p:spPr>
        <p:txBody>
          <a:bodyPr anchor="ctr" anchorCtr="0">
            <a:normAutofit/>
          </a:bodyPr>
          <a:lstStyle>
            <a:lvl1pPr>
              <a:defRPr sz="4800"/>
            </a:lvl1pPr>
          </a:lstStyle>
          <a:p>
            <a:pPr>
              <a:defRPr/>
            </a:pPr>
            <a:r>
              <a:rPr lang="ru-RU"/>
              <a:t>Страница разделитель 06</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Заголовок и диаграмма">
    <p:bg>
      <p:bgPr>
        <a:blipFill>
          <a:blip r:embed="rId2">
            <a:lum/>
          </a:blip>
          <a:stretch/>
        </a:blipFill>
        <a:effectLst/>
      </p:bgPr>
    </p:bg>
    <p:spTree>
      <p:nvGrpSpPr>
        <p:cNvPr id="1" name=""/>
        <p:cNvGrpSpPr/>
        <p:nvPr/>
      </p:nvGrpSpPr>
      <p:grpSpPr bwMode="auto">
        <a:xfrm>
          <a:off x="0" y="0"/>
          <a:ext cx="0" cy="0"/>
          <a:chOff x="0" y="0"/>
          <a:chExt cx="0" cy="0"/>
        </a:xfrm>
      </p:grpSpPr>
      <p:sp>
        <p:nvSpPr>
          <p:cNvPr id="3" name="Текст 2"/>
          <p:cNvSpPr>
            <a:spLocks noGrp="1"/>
          </p:cNvSpPr>
          <p:nvPr>
            <p:ph type="body" sz="quarter" idx="13" hasCustomPrompt="1"/>
          </p:nvPr>
        </p:nvSpPr>
        <p:spPr bwMode="auto">
          <a:xfrm>
            <a:off x="8904287" y="1263020"/>
            <a:ext cx="2442137" cy="4314869"/>
          </a:xfrm>
        </p:spPr>
        <p:txBody>
          <a:bodyPr anchor="ctr" anchorCtr="0">
            <a:normAutofit/>
          </a:bodyPr>
          <a:lstStyle>
            <a:lvl1pPr>
              <a:defRPr sz="1400" b="0"/>
            </a:lvl1pPr>
            <a:lvl4pPr>
              <a:defRPr/>
            </a:lvl4pPr>
          </a:lstStyle>
          <a:p>
            <a:pPr lvl="0">
              <a:defRPr/>
            </a:pPr>
            <a:r>
              <a:rPr lang="ru-RU"/>
              <a:t>Описание диаграммы</a:t>
            </a:r>
            <a:endParaRPr/>
          </a:p>
        </p:txBody>
      </p:sp>
      <p:sp>
        <p:nvSpPr>
          <p:cNvPr id="7" name="Диаграмма 6"/>
          <p:cNvSpPr>
            <a:spLocks noGrp="1"/>
          </p:cNvSpPr>
          <p:nvPr>
            <p:ph type="chart" sz="quarter" idx="14"/>
          </p:nvPr>
        </p:nvSpPr>
        <p:spPr bwMode="auto">
          <a:xfrm>
            <a:off x="845575" y="1271565"/>
            <a:ext cx="7771376" cy="4314870"/>
          </a:xfrm>
        </p:spPr>
        <p:txBody>
          <a:bodyPr/>
          <a:lstStyle/>
          <a:p>
            <a:pPr>
              <a:defRPr/>
            </a:pPr>
            <a:endParaRPr lang="ru-RU"/>
          </a:p>
        </p:txBody>
      </p:sp>
      <p:sp>
        <p:nvSpPr>
          <p:cNvPr id="6" name="Заголовок 1"/>
          <p:cNvSpPr>
            <a:spLocks noGrp="1"/>
          </p:cNvSpPr>
          <p:nvPr>
            <p:ph type="title"/>
          </p:nvPr>
        </p:nvSpPr>
        <p:spPr bwMode="auto">
          <a:xfrm>
            <a:off x="884902" y="635297"/>
            <a:ext cx="10392696" cy="489381"/>
          </a:xfrm>
        </p:spPr>
        <p:txBody>
          <a:bodyPr anchor="b" anchorCtr="0"/>
          <a:lstStyle/>
          <a:p>
            <a:pPr>
              <a:defRPr/>
            </a:pPr>
            <a:r>
              <a:rPr lang="ru-RU"/>
              <a:t>Образец заголовка</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Заголовок и круговая диаграмма">
    <p:bg>
      <p:bgPr>
        <a:blipFill>
          <a:blip r:embed="rId2">
            <a:lum/>
          </a:blip>
          <a:stretch/>
        </a:blipFill>
        <a:effectLst/>
      </p:bgPr>
    </p:bg>
    <p:spTree>
      <p:nvGrpSpPr>
        <p:cNvPr id="1" name=""/>
        <p:cNvGrpSpPr/>
        <p:nvPr/>
      </p:nvGrpSpPr>
      <p:grpSpPr bwMode="auto">
        <a:xfrm>
          <a:off x="0" y="0"/>
          <a:ext cx="0" cy="0"/>
          <a:chOff x="0" y="0"/>
          <a:chExt cx="0" cy="0"/>
        </a:xfrm>
      </p:grpSpPr>
      <p:sp>
        <p:nvSpPr>
          <p:cNvPr id="14" name="Заголовок 1"/>
          <p:cNvSpPr>
            <a:spLocks noGrp="1"/>
          </p:cNvSpPr>
          <p:nvPr>
            <p:ph type="title"/>
          </p:nvPr>
        </p:nvSpPr>
        <p:spPr bwMode="auto">
          <a:xfrm>
            <a:off x="6343436" y="650854"/>
            <a:ext cx="4938367" cy="1552267"/>
          </a:xfrm>
        </p:spPr>
        <p:txBody>
          <a:bodyPr anchor="ctr" anchorCtr="0"/>
          <a:lstStyle/>
          <a:p>
            <a:pPr>
              <a:defRPr/>
            </a:pPr>
            <a:r>
              <a:rPr lang="ru-RU"/>
              <a:t>Образец заголовка</a:t>
            </a:r>
            <a:endParaRPr/>
          </a:p>
        </p:txBody>
      </p:sp>
      <p:sp>
        <p:nvSpPr>
          <p:cNvPr id="7" name="Диаграмма 6"/>
          <p:cNvSpPr>
            <a:spLocks noGrp="1"/>
          </p:cNvSpPr>
          <p:nvPr>
            <p:ph type="chart" sz="quarter" idx="14"/>
          </p:nvPr>
        </p:nvSpPr>
        <p:spPr bwMode="auto">
          <a:xfrm>
            <a:off x="875071" y="650854"/>
            <a:ext cx="4973493" cy="5097156"/>
          </a:xfrm>
        </p:spPr>
        <p:txBody>
          <a:bodyPr/>
          <a:lstStyle/>
          <a:p>
            <a:pPr>
              <a:defRPr/>
            </a:pPr>
            <a:endParaRPr lang="ru-RU"/>
          </a:p>
        </p:txBody>
      </p:sp>
      <p:sp>
        <p:nvSpPr>
          <p:cNvPr id="15" name="Текст 2"/>
          <p:cNvSpPr>
            <a:spLocks noGrp="1"/>
          </p:cNvSpPr>
          <p:nvPr>
            <p:ph idx="1" hasCustomPrompt="1"/>
          </p:nvPr>
        </p:nvSpPr>
        <p:spPr bwMode="auto">
          <a:xfrm>
            <a:off x="6341806" y="2507922"/>
            <a:ext cx="4940197" cy="3240088"/>
          </a:xfrm>
          <a:prstGeom prst="rect">
            <a:avLst/>
          </a:prstGeom>
        </p:spPr>
        <p:txBody>
          <a:bodyPr vert="horz" lIns="36000" tIns="36000" rIns="36000" bIns="36000" rtlCol="0" anchor="t" anchorCtr="0">
            <a:normAutofit/>
          </a:bodyPr>
          <a:lstStyle>
            <a:lvl1pPr>
              <a:defRPr sz="1800" b="0"/>
            </a:lvl1pPr>
          </a:lstStyle>
          <a:p>
            <a:pPr lvl="0">
              <a:defRPr/>
            </a:pPr>
            <a:r>
              <a:rPr lang="ru-RU"/>
              <a:t>Образец текста</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Два объекта">
    <p:bg>
      <p:bgPr>
        <a:blipFill>
          <a:blip r:embed="rId2">
            <a:lum/>
          </a:blip>
          <a:stretch/>
        </a:blipFill>
        <a:effectLst/>
      </p:bgPr>
    </p:bg>
    <p:spTree>
      <p:nvGrpSpPr>
        <p:cNvPr id="1" name=""/>
        <p:cNvGrpSpPr/>
        <p:nvPr/>
      </p:nvGrpSpPr>
      <p:grpSpPr bwMode="auto">
        <a:xfrm>
          <a:off x="0" y="0"/>
          <a:ext cx="0" cy="0"/>
          <a:chOff x="0" y="0"/>
          <a:chExt cx="0" cy="0"/>
        </a:xfrm>
      </p:grpSpPr>
      <p:sp>
        <p:nvSpPr>
          <p:cNvPr id="3" name="Объект 2"/>
          <p:cNvSpPr>
            <a:spLocks noGrp="1"/>
          </p:cNvSpPr>
          <p:nvPr>
            <p:ph sz="half" idx="1"/>
          </p:nvPr>
        </p:nvSpPr>
        <p:spPr bwMode="auto">
          <a:xfrm>
            <a:off x="6351640" y="1472664"/>
            <a:ext cx="4886630" cy="4045156"/>
          </a:xfrm>
        </p:spPr>
        <p:txBody>
          <a:bodyPr anchor="t" anchorCtr="0"/>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p:txBody>
      </p:sp>
      <p:sp>
        <p:nvSpPr>
          <p:cNvPr id="4" name="Объект 3"/>
          <p:cNvSpPr>
            <a:spLocks noGrp="1"/>
          </p:cNvSpPr>
          <p:nvPr>
            <p:ph sz="half" idx="2"/>
          </p:nvPr>
        </p:nvSpPr>
        <p:spPr bwMode="auto">
          <a:xfrm>
            <a:off x="845575" y="1472664"/>
            <a:ext cx="4886630" cy="4045156"/>
          </a:xfrm>
        </p:spPr>
        <p:txBody>
          <a:bodyPr anchor="t" anchorCtr="0"/>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p:txBody>
      </p:sp>
      <p:sp>
        <p:nvSpPr>
          <p:cNvPr id="6" name="Заголовок 1"/>
          <p:cNvSpPr txBox="1"/>
          <p:nvPr userDrawn="1"/>
        </p:nvSpPr>
        <p:spPr bwMode="auto">
          <a:xfrm>
            <a:off x="884902" y="635297"/>
            <a:ext cx="10392696" cy="489381"/>
          </a:xfrm>
          <a:prstGeom prst="rect">
            <a:avLst/>
          </a:prstGeom>
        </p:spPr>
        <p:txBody>
          <a:bodyPr vert="horz" lIns="36000" tIns="36000" rIns="36000" bIns="36000" rtlCol="0" anchor="b" anchorCtr="0">
            <a:normAutofit fontScale="92500" lnSpcReduction="10000"/>
          </a:bodyPr>
          <a:lstStyle>
            <a:lvl1pPr algn="l" defTabSz="914400">
              <a:lnSpc>
                <a:spcPct val="90000"/>
              </a:lnSpc>
              <a:spcBef>
                <a:spcPts val="0"/>
              </a:spcBef>
              <a:buNone/>
              <a:defRPr sz="3600" b="1">
                <a:solidFill>
                  <a:schemeClr val="tx1"/>
                </a:solidFill>
                <a:latin typeface="+mj-lt"/>
                <a:ea typeface="+mj-ea"/>
                <a:cs typeface="+mj-cs"/>
              </a:defRPr>
            </a:lvl1pPr>
          </a:lstStyle>
          <a:p>
            <a:pPr>
              <a:defRPr/>
            </a:pPr>
            <a:r>
              <a:rPr lang="ru-RU"/>
              <a:t>Образец заголовка</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1_Рисунок с подписью">
    <p:bg>
      <p:bgPr>
        <a:blipFill>
          <a:blip r:embed="rId2">
            <a:lum/>
          </a:blip>
          <a:stretch/>
        </a:blipFill>
        <a:effectLst/>
      </p:bgPr>
    </p:bg>
    <p:spTree>
      <p:nvGrpSpPr>
        <p:cNvPr id="1" name=""/>
        <p:cNvGrpSpPr/>
        <p:nvPr/>
      </p:nvGrpSpPr>
      <p:grpSpPr bwMode="auto">
        <a:xfrm>
          <a:off x="0" y="0"/>
          <a:ext cx="0" cy="0"/>
          <a:chOff x="0" y="0"/>
          <a:chExt cx="0" cy="0"/>
        </a:xfrm>
      </p:grpSpPr>
      <p:sp>
        <p:nvSpPr>
          <p:cNvPr id="4" name="Текст 3"/>
          <p:cNvSpPr>
            <a:spLocks noGrp="1"/>
          </p:cNvSpPr>
          <p:nvPr>
            <p:ph type="body" sz="half" idx="2"/>
          </p:nvPr>
        </p:nvSpPr>
        <p:spPr bwMode="auto">
          <a:xfrm>
            <a:off x="6096000" y="2509658"/>
            <a:ext cx="5196348" cy="3185292"/>
          </a:xfrm>
        </p:spPr>
        <p:txBody>
          <a:bodyPr anchor="t" anchorCtr="0">
            <a:normAutofit/>
          </a:bodyPr>
          <a:lstStyle>
            <a:lvl1pPr marL="0" indent="0">
              <a:lnSpc>
                <a:spcPct val="100000"/>
              </a:lnSpc>
              <a:spcBef>
                <a:spcPts val="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a:p>
            <a:pPr lvl="0">
              <a:defRPr/>
            </a:pPr>
            <a:r>
              <a:rPr lang="ru-RU"/>
              <a:t>Описание, краткая информация</a:t>
            </a:r>
            <a:endParaRPr/>
          </a:p>
        </p:txBody>
      </p:sp>
      <p:sp>
        <p:nvSpPr>
          <p:cNvPr id="9" name="Рисунок 8"/>
          <p:cNvSpPr>
            <a:spLocks noGrp="1"/>
          </p:cNvSpPr>
          <p:nvPr>
            <p:ph type="pic" sz="quarter" idx="13"/>
          </p:nvPr>
        </p:nvSpPr>
        <p:spPr bwMode="auto">
          <a:xfrm>
            <a:off x="880704" y="1634586"/>
            <a:ext cx="5005388" cy="4060364"/>
          </a:xfrm>
        </p:spPr>
        <p:txBody>
          <a:bodyPr/>
          <a:lstStyle/>
          <a:p>
            <a:pPr>
              <a:defRPr/>
            </a:pPr>
            <a:endParaRPr lang="ru-RU"/>
          </a:p>
        </p:txBody>
      </p:sp>
      <p:sp>
        <p:nvSpPr>
          <p:cNvPr id="10" name="Текст 3"/>
          <p:cNvSpPr>
            <a:spLocks noGrp="1"/>
          </p:cNvSpPr>
          <p:nvPr>
            <p:ph type="body" sz="half" idx="14" hasCustomPrompt="1"/>
          </p:nvPr>
        </p:nvSpPr>
        <p:spPr bwMode="auto">
          <a:xfrm>
            <a:off x="6096000" y="1634586"/>
            <a:ext cx="5196348" cy="715962"/>
          </a:xfrm>
        </p:spPr>
        <p:txBody>
          <a:bodyPr anchor="t" anchorCtr="0">
            <a:normAutofit/>
          </a:bodyPr>
          <a:lstStyle>
            <a:lvl1pPr marL="0" indent="0">
              <a:buNone/>
              <a:defRPr sz="2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Подпись</a:t>
            </a:r>
            <a:endParaRPr/>
          </a:p>
        </p:txBody>
      </p:sp>
      <p:sp>
        <p:nvSpPr>
          <p:cNvPr id="7" name="Заголовок 1"/>
          <p:cNvSpPr>
            <a:spLocks noGrp="1"/>
          </p:cNvSpPr>
          <p:nvPr>
            <p:ph type="title"/>
          </p:nvPr>
        </p:nvSpPr>
        <p:spPr bwMode="auto">
          <a:xfrm>
            <a:off x="884902" y="635297"/>
            <a:ext cx="10392696" cy="489381"/>
          </a:xfrm>
        </p:spPr>
        <p:txBody>
          <a:bodyPr anchor="b" anchorCtr="0"/>
          <a:lstStyle/>
          <a:p>
            <a:pPr>
              <a:defRPr/>
            </a:pPr>
            <a:r>
              <a:rPr lang="ru-RU"/>
              <a:t>Образец заголовка</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2 Рисунка с подписью">
    <p:bg>
      <p:bgPr>
        <a:blipFill>
          <a:blip r:embed="rId2">
            <a:lum/>
          </a:blip>
          <a:stretch/>
        </a:blipFill>
        <a:effectLst/>
      </p:bgPr>
    </p:bg>
    <p:spTree>
      <p:nvGrpSpPr>
        <p:cNvPr id="1" name=""/>
        <p:cNvGrpSpPr/>
        <p:nvPr/>
      </p:nvGrpSpPr>
      <p:grpSpPr bwMode="auto">
        <a:xfrm>
          <a:off x="0" y="0"/>
          <a:ext cx="0" cy="0"/>
          <a:chOff x="0" y="0"/>
          <a:chExt cx="0" cy="0"/>
        </a:xfrm>
      </p:grpSpPr>
      <p:sp>
        <p:nvSpPr>
          <p:cNvPr id="4" name="Текст 3"/>
          <p:cNvSpPr>
            <a:spLocks noGrp="1"/>
          </p:cNvSpPr>
          <p:nvPr>
            <p:ph type="body" sz="half" idx="2"/>
          </p:nvPr>
        </p:nvSpPr>
        <p:spPr bwMode="auto">
          <a:xfrm>
            <a:off x="890535" y="4997534"/>
            <a:ext cx="4782677" cy="715962"/>
          </a:xfrm>
        </p:spPr>
        <p:txBody>
          <a:bodyPr anchor="b" anchorCtr="0">
            <a:normAutofit/>
          </a:bodyPr>
          <a:lstStyle>
            <a:lvl1pPr marL="0" indent="0">
              <a:lnSpc>
                <a:spcPct val="100000"/>
              </a:lnSpc>
              <a:spcBef>
                <a:spcPts val="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a:p>
            <a:pPr lvl="0">
              <a:defRPr/>
            </a:pPr>
            <a:r>
              <a:rPr lang="ru-RU"/>
              <a:t>Описание, краткая информация</a:t>
            </a:r>
            <a:endParaRPr/>
          </a:p>
        </p:txBody>
      </p:sp>
      <p:sp>
        <p:nvSpPr>
          <p:cNvPr id="9" name="Рисунок 8"/>
          <p:cNvSpPr>
            <a:spLocks noGrp="1"/>
          </p:cNvSpPr>
          <p:nvPr>
            <p:ph type="pic" sz="quarter" idx="13"/>
          </p:nvPr>
        </p:nvSpPr>
        <p:spPr bwMode="auto">
          <a:xfrm>
            <a:off x="890535" y="1391733"/>
            <a:ext cx="4782677" cy="3108911"/>
          </a:xfrm>
        </p:spPr>
        <p:txBody>
          <a:bodyPr/>
          <a:lstStyle/>
          <a:p>
            <a:pPr>
              <a:defRPr/>
            </a:pPr>
            <a:endParaRPr lang="ru-RU"/>
          </a:p>
        </p:txBody>
      </p:sp>
      <p:sp>
        <p:nvSpPr>
          <p:cNvPr id="10" name="Текст 3"/>
          <p:cNvSpPr>
            <a:spLocks noGrp="1"/>
          </p:cNvSpPr>
          <p:nvPr>
            <p:ph type="body" sz="half" idx="14" hasCustomPrompt="1"/>
          </p:nvPr>
        </p:nvSpPr>
        <p:spPr bwMode="auto">
          <a:xfrm>
            <a:off x="890535" y="4568908"/>
            <a:ext cx="4782677" cy="428625"/>
          </a:xfrm>
        </p:spPr>
        <p:txBody>
          <a:bodyPr anchor="b" anchorCtr="0">
            <a:normAutofit/>
          </a:bodyPr>
          <a:lstStyle>
            <a:lvl1pPr marL="0" indent="0">
              <a:buNone/>
              <a:defRPr sz="2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Подпись</a:t>
            </a:r>
            <a:endParaRPr/>
          </a:p>
        </p:txBody>
      </p:sp>
      <p:sp>
        <p:nvSpPr>
          <p:cNvPr id="14" name="Текст 3"/>
          <p:cNvSpPr>
            <a:spLocks noGrp="1"/>
          </p:cNvSpPr>
          <p:nvPr>
            <p:ph type="body" sz="half" idx="16"/>
          </p:nvPr>
        </p:nvSpPr>
        <p:spPr bwMode="auto">
          <a:xfrm>
            <a:off x="6518788" y="4997533"/>
            <a:ext cx="4782677" cy="715962"/>
          </a:xfrm>
        </p:spPr>
        <p:txBody>
          <a:bodyPr anchor="b" anchorCtr="0">
            <a:normAutofit/>
          </a:bodyPr>
          <a:lstStyle>
            <a:lvl1pPr marL="0" indent="0">
              <a:lnSpc>
                <a:spcPct val="100000"/>
              </a:lnSpc>
              <a:spcBef>
                <a:spcPts val="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a:p>
            <a:pPr lvl="0">
              <a:defRPr/>
            </a:pPr>
            <a:r>
              <a:rPr lang="ru-RU"/>
              <a:t>Описание, краткая информация</a:t>
            </a:r>
            <a:endParaRPr/>
          </a:p>
        </p:txBody>
      </p:sp>
      <p:sp>
        <p:nvSpPr>
          <p:cNvPr id="15" name="Рисунок 8"/>
          <p:cNvSpPr>
            <a:spLocks noGrp="1"/>
          </p:cNvSpPr>
          <p:nvPr>
            <p:ph type="pic" sz="quarter" idx="17"/>
          </p:nvPr>
        </p:nvSpPr>
        <p:spPr bwMode="auto">
          <a:xfrm>
            <a:off x="6518788" y="1381747"/>
            <a:ext cx="4782677" cy="3108911"/>
          </a:xfrm>
        </p:spPr>
        <p:txBody>
          <a:bodyPr/>
          <a:lstStyle/>
          <a:p>
            <a:pPr>
              <a:defRPr/>
            </a:pPr>
            <a:endParaRPr lang="ru-RU"/>
          </a:p>
        </p:txBody>
      </p:sp>
      <p:sp>
        <p:nvSpPr>
          <p:cNvPr id="16" name="Текст 3"/>
          <p:cNvSpPr>
            <a:spLocks noGrp="1"/>
          </p:cNvSpPr>
          <p:nvPr>
            <p:ph type="body" sz="half" idx="18" hasCustomPrompt="1"/>
          </p:nvPr>
        </p:nvSpPr>
        <p:spPr bwMode="auto">
          <a:xfrm>
            <a:off x="6518788" y="4568907"/>
            <a:ext cx="4782677" cy="428625"/>
          </a:xfrm>
        </p:spPr>
        <p:txBody>
          <a:bodyPr anchor="b" anchorCtr="0">
            <a:normAutofit/>
          </a:bodyPr>
          <a:lstStyle>
            <a:lvl1pPr marL="0" indent="0">
              <a:buNone/>
              <a:defRPr sz="2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Подпись</a:t>
            </a:r>
            <a:endParaRPr/>
          </a:p>
        </p:txBody>
      </p:sp>
      <p:sp>
        <p:nvSpPr>
          <p:cNvPr id="11" name="Заголовок 1"/>
          <p:cNvSpPr>
            <a:spLocks noGrp="1"/>
          </p:cNvSpPr>
          <p:nvPr>
            <p:ph type="title"/>
          </p:nvPr>
        </p:nvSpPr>
        <p:spPr bwMode="auto">
          <a:xfrm>
            <a:off x="884902" y="635297"/>
            <a:ext cx="10392696" cy="489381"/>
          </a:xfrm>
        </p:spPr>
        <p:txBody>
          <a:bodyPr anchor="b" anchorCtr="0"/>
          <a:lstStyle/>
          <a:p>
            <a:pPr>
              <a:defRPr/>
            </a:pPr>
            <a:r>
              <a:rPr lang="ru-RU"/>
              <a:t>Образец заголовка</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preserve="1" userDrawn="1">
  <p:cSld name="1_Объект с подписью">
    <p:bg>
      <p:bgPr>
        <a:blipFill>
          <a:blip r:embed="rId2">
            <a:lum/>
          </a:blip>
          <a:stretch/>
        </a:blipFill>
        <a:effectLst/>
      </p:bgPr>
    </p:bg>
    <p:spTree>
      <p:nvGrpSpPr>
        <p:cNvPr id="1" name=""/>
        <p:cNvGrpSpPr/>
        <p:nvPr/>
      </p:nvGrpSpPr>
      <p:grpSpPr bwMode="auto">
        <a:xfrm>
          <a:off x="0" y="0"/>
          <a:ext cx="0" cy="0"/>
          <a:chOff x="0" y="0"/>
          <a:chExt cx="0" cy="0"/>
        </a:xfrm>
      </p:grpSpPr>
      <p:sp>
        <p:nvSpPr>
          <p:cNvPr id="14" name="Текст 3"/>
          <p:cNvSpPr>
            <a:spLocks noGrp="1"/>
          </p:cNvSpPr>
          <p:nvPr>
            <p:ph type="body" sz="half" idx="2"/>
          </p:nvPr>
        </p:nvSpPr>
        <p:spPr bwMode="auto">
          <a:xfrm>
            <a:off x="902825" y="4950364"/>
            <a:ext cx="4927703" cy="715962"/>
          </a:xfrm>
        </p:spPr>
        <p:txBody>
          <a:bodyPr anchor="ctr" anchorCtr="0">
            <a:normAutofit/>
          </a:bodyPr>
          <a:lstStyle>
            <a:lvl1pPr marL="0" indent="0">
              <a:lnSpc>
                <a:spcPct val="100000"/>
              </a:lnSpc>
              <a:spcBef>
                <a:spcPts val="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a:p>
            <a:pPr lvl="0">
              <a:defRPr/>
            </a:pPr>
            <a:r>
              <a:rPr lang="ru-RU"/>
              <a:t>Описание, краткая информация</a:t>
            </a:r>
            <a:endParaRPr/>
          </a:p>
        </p:txBody>
      </p:sp>
      <p:sp>
        <p:nvSpPr>
          <p:cNvPr id="15" name="Текст 3"/>
          <p:cNvSpPr>
            <a:spLocks noGrp="1"/>
          </p:cNvSpPr>
          <p:nvPr>
            <p:ph type="body" sz="half" idx="14" hasCustomPrompt="1"/>
          </p:nvPr>
        </p:nvSpPr>
        <p:spPr bwMode="auto">
          <a:xfrm>
            <a:off x="902825" y="4416964"/>
            <a:ext cx="4927703" cy="533399"/>
          </a:xfrm>
        </p:spPr>
        <p:txBody>
          <a:bodyPr anchor="b" anchorCtr="0">
            <a:normAutofit/>
          </a:bodyPr>
          <a:lstStyle>
            <a:lvl1pPr marL="0" indent="0">
              <a:buNone/>
              <a:defRPr sz="2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Подпись</a:t>
            </a:r>
            <a:endParaRPr/>
          </a:p>
        </p:txBody>
      </p:sp>
      <p:sp>
        <p:nvSpPr>
          <p:cNvPr id="18" name="Объект 3"/>
          <p:cNvSpPr>
            <a:spLocks noGrp="1"/>
          </p:cNvSpPr>
          <p:nvPr>
            <p:ph sz="half" idx="16"/>
          </p:nvPr>
        </p:nvSpPr>
        <p:spPr bwMode="auto">
          <a:xfrm>
            <a:off x="899651" y="1350026"/>
            <a:ext cx="4931385" cy="3004751"/>
          </a:xfrm>
        </p:spPr>
        <p:txBody>
          <a:bodyPr anchor="t" anchorCtr="0"/>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p:txBody>
      </p:sp>
      <p:sp>
        <p:nvSpPr>
          <p:cNvPr id="10" name="Текст 3"/>
          <p:cNvSpPr>
            <a:spLocks noGrp="1"/>
          </p:cNvSpPr>
          <p:nvPr>
            <p:ph type="body" sz="half" idx="17"/>
          </p:nvPr>
        </p:nvSpPr>
        <p:spPr bwMode="auto">
          <a:xfrm>
            <a:off x="6360966" y="4938630"/>
            <a:ext cx="4927703" cy="715962"/>
          </a:xfrm>
        </p:spPr>
        <p:txBody>
          <a:bodyPr anchor="ctr" anchorCtr="0">
            <a:normAutofit/>
          </a:bodyPr>
          <a:lstStyle>
            <a:lvl1pPr marL="0" indent="0">
              <a:lnSpc>
                <a:spcPct val="100000"/>
              </a:lnSpc>
              <a:spcBef>
                <a:spcPts val="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a:p>
            <a:pPr lvl="0">
              <a:defRPr/>
            </a:pPr>
            <a:r>
              <a:rPr lang="ru-RU"/>
              <a:t>Описание, краткая информация</a:t>
            </a:r>
            <a:endParaRPr/>
          </a:p>
        </p:txBody>
      </p:sp>
      <p:sp>
        <p:nvSpPr>
          <p:cNvPr id="16" name="Текст 3"/>
          <p:cNvSpPr>
            <a:spLocks noGrp="1"/>
          </p:cNvSpPr>
          <p:nvPr>
            <p:ph type="body" sz="half" idx="18" hasCustomPrompt="1"/>
          </p:nvPr>
        </p:nvSpPr>
        <p:spPr bwMode="auto">
          <a:xfrm>
            <a:off x="6360966" y="4405230"/>
            <a:ext cx="4927703" cy="533399"/>
          </a:xfrm>
        </p:spPr>
        <p:txBody>
          <a:bodyPr anchor="b" anchorCtr="0">
            <a:normAutofit/>
          </a:bodyPr>
          <a:lstStyle>
            <a:lvl1pPr marL="0" indent="0">
              <a:buNone/>
              <a:defRPr sz="2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Подпись</a:t>
            </a:r>
            <a:endParaRPr/>
          </a:p>
        </p:txBody>
      </p:sp>
      <p:sp>
        <p:nvSpPr>
          <p:cNvPr id="17" name="Объект 3"/>
          <p:cNvSpPr>
            <a:spLocks noGrp="1"/>
          </p:cNvSpPr>
          <p:nvPr>
            <p:ph sz="half" idx="19"/>
          </p:nvPr>
        </p:nvSpPr>
        <p:spPr bwMode="auto">
          <a:xfrm>
            <a:off x="6357759" y="1337373"/>
            <a:ext cx="4931385" cy="3004751"/>
          </a:xfrm>
        </p:spPr>
        <p:txBody>
          <a:bodyPr anchor="t" anchorCtr="0"/>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p:txBody>
      </p:sp>
      <p:sp>
        <p:nvSpPr>
          <p:cNvPr id="11" name="Заголовок 1"/>
          <p:cNvSpPr>
            <a:spLocks noGrp="1"/>
          </p:cNvSpPr>
          <p:nvPr>
            <p:ph type="title"/>
          </p:nvPr>
        </p:nvSpPr>
        <p:spPr bwMode="auto">
          <a:xfrm>
            <a:off x="884902" y="635297"/>
            <a:ext cx="10392696" cy="489381"/>
          </a:xfrm>
        </p:spPr>
        <p:txBody>
          <a:bodyPr anchor="b" anchorCtr="0"/>
          <a:lstStyle/>
          <a:p>
            <a:pPr>
              <a:defRPr/>
            </a:pPr>
            <a:r>
              <a:rPr lang="ru-RU"/>
              <a:t>Образец заголовка</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Пустой слайд">
    <p:bg>
      <p:bgPr>
        <a:blipFill>
          <a:blip r:embed="rId2">
            <a:lum/>
          </a:blip>
          <a:stretch/>
        </a:blipFill>
        <a:effectLst/>
      </p:bgPr>
    </p:bg>
    <p:spTree>
      <p:nvGrpSpPr>
        <p:cNvPr id="1" name=""/>
        <p:cNvGrpSpPr/>
        <p:nvPr/>
      </p:nvGrpSpPr>
      <p:grpSpPr bwMode="auto">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2_Последний слайд">
    <p:bg>
      <p:bgPr>
        <a:blipFill>
          <a:blip r:embed="rId2">
            <a:lum/>
          </a:blip>
          <a:stretch/>
        </a:blipFill>
        <a:effectLst/>
      </p:bgPr>
    </p:bg>
    <p:spTree>
      <p:nvGrpSpPr>
        <p:cNvPr id="1" name=""/>
        <p:cNvGrpSpPr/>
        <p:nvPr/>
      </p:nvGrpSpPr>
      <p:grpSpPr bwMode="auto">
        <a:xfrm>
          <a:off x="0" y="0"/>
          <a:ext cx="0" cy="0"/>
          <a:chOff x="0" y="0"/>
          <a:chExt cx="0" cy="0"/>
        </a:xfrm>
      </p:grpSpPr>
      <p:sp>
        <p:nvSpPr>
          <p:cNvPr id="12" name="Подзаголовок 2"/>
          <p:cNvSpPr>
            <a:spLocks noGrp="1"/>
          </p:cNvSpPr>
          <p:nvPr>
            <p:ph type="subTitle" idx="1" hasCustomPrompt="1"/>
          </p:nvPr>
        </p:nvSpPr>
        <p:spPr bwMode="auto">
          <a:xfrm>
            <a:off x="1156007" y="3429000"/>
            <a:ext cx="6084888" cy="1133788"/>
          </a:xfrm>
        </p:spPr>
        <p:txBody>
          <a:bodyPr lIns="36000" tIns="36000" rIns="36000" bIns="36000">
            <a:normAutofit/>
          </a:bodyPr>
          <a:lstStyle>
            <a:lvl1pPr marL="0" marR="0" indent="0" algn="l" defTabSz="914400">
              <a:lnSpc>
                <a:spcPct val="100000"/>
              </a:lnSpc>
              <a:spcBef>
                <a:spcPts val="0"/>
              </a:spcBef>
              <a:spcAft>
                <a:spcPts val="0"/>
              </a:spcAft>
              <a:buClrTx/>
              <a:buSzTx/>
              <a:buFont typeface="Aria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Имя Фамилия докладчика</a:t>
            </a:r>
            <a:endParaRPr/>
          </a:p>
          <a:p>
            <a:pPr>
              <a:defRPr/>
            </a:pPr>
            <a:r>
              <a:rPr lang="ru-RU" sz="2400"/>
              <a:t>Должность / Служба</a:t>
            </a:r>
            <a:endParaRPr lang="ru-RU"/>
          </a:p>
        </p:txBody>
      </p:sp>
      <p:sp>
        <p:nvSpPr>
          <p:cNvPr id="9" name="Подзаголовок 2"/>
          <p:cNvSpPr txBox="1"/>
          <p:nvPr userDrawn="1"/>
        </p:nvSpPr>
        <p:spPr bwMode="auto">
          <a:xfrm>
            <a:off x="1156007" y="1494349"/>
            <a:ext cx="5087476" cy="1449332"/>
          </a:xfrm>
          <a:prstGeom prst="rect">
            <a:avLst/>
          </a:prstGeom>
        </p:spPr>
        <p:txBody>
          <a:bodyPr vert="horz" lIns="36000" tIns="36000" rIns="36000" bIns="36000" rtlCol="0" anchor="ctr" anchorCtr="0">
            <a:noAutofit/>
          </a:bodyPr>
          <a:lstStyle>
            <a:lvl1pPr marL="0" marR="0" indent="0" algn="l" defTabSz="914400">
              <a:lnSpc>
                <a:spcPct val="100000"/>
              </a:lnSpc>
              <a:spcBef>
                <a:spcPts val="0"/>
              </a:spcBef>
              <a:spcAft>
                <a:spcPts val="0"/>
              </a:spcAft>
              <a:buClrTx/>
              <a:buSzTx/>
              <a:buFont typeface="Arial"/>
              <a:buNone/>
              <a:defRPr sz="2400" b="0">
                <a:solidFill>
                  <a:schemeClr val="tx1"/>
                </a:solidFill>
                <a:latin typeface="+mn-lt"/>
                <a:ea typeface="+mn-ea"/>
                <a:cs typeface="+mn-cs"/>
              </a:defRPr>
            </a:lvl1pPr>
            <a:lvl2pPr marL="457200" indent="0" algn="ctr" defTabSz="914400">
              <a:lnSpc>
                <a:spcPct val="90000"/>
              </a:lnSpc>
              <a:spcBef>
                <a:spcPts val="500"/>
              </a:spcBef>
              <a:buFont typeface="Arial"/>
              <a:buNone/>
              <a:defRPr sz="2000" b="1">
                <a:solidFill>
                  <a:schemeClr val="tx1"/>
                </a:solidFill>
                <a:latin typeface="+mn-lt"/>
                <a:ea typeface="+mn-ea"/>
                <a:cs typeface="+mn-cs"/>
              </a:defRPr>
            </a:lvl2pPr>
            <a:lvl3pPr marL="914400" indent="0" algn="ctr" defTabSz="914400">
              <a:lnSpc>
                <a:spcPct val="90000"/>
              </a:lnSpc>
              <a:spcBef>
                <a:spcPts val="500"/>
              </a:spcBef>
              <a:buFont typeface="Arial"/>
              <a:buNone/>
              <a:defRPr sz="1800" b="0">
                <a:solidFill>
                  <a:schemeClr val="tx1"/>
                </a:solidFill>
                <a:latin typeface="+mn-lt"/>
                <a:ea typeface="+mn-ea"/>
                <a:cs typeface="+mn-cs"/>
              </a:defRPr>
            </a:lvl3pPr>
            <a:lvl4pPr marL="1371600" indent="0" algn="ctr" defTabSz="914400">
              <a:lnSpc>
                <a:spcPct val="90000"/>
              </a:lnSpc>
              <a:spcBef>
                <a:spcPts val="500"/>
              </a:spcBef>
              <a:buFont typeface="Arial"/>
              <a:buNone/>
              <a:defRPr sz="1600" b="0">
                <a:solidFill>
                  <a:schemeClr val="tx1"/>
                </a:solidFill>
                <a:latin typeface="+mn-lt"/>
                <a:ea typeface="+mn-ea"/>
                <a:cs typeface="+mn-cs"/>
              </a:defRPr>
            </a:lvl4pPr>
            <a:lvl5pPr marL="1828800" indent="0" algn="ctr" defTabSz="914400">
              <a:lnSpc>
                <a:spcPct val="90000"/>
              </a:lnSpc>
              <a:spcBef>
                <a:spcPts val="500"/>
              </a:spcBef>
              <a:buFont typeface="Arial"/>
              <a:buNone/>
              <a:defRPr sz="1600">
                <a:solidFill>
                  <a:schemeClr val="tx1"/>
                </a:solidFill>
                <a:latin typeface="+mn-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lnSpc>
                <a:spcPct val="90000"/>
              </a:lnSpc>
              <a:defRPr/>
            </a:pPr>
            <a:r>
              <a:rPr lang="ru-RU" sz="4800" b="1"/>
              <a:t>Благодарю</a:t>
            </a:r>
            <a:br>
              <a:rPr lang="ru-RU" sz="4800" b="1"/>
            </a:br>
            <a:r>
              <a:rPr lang="ru-RU" sz="4800" b="1"/>
              <a:t>за внимание!</a:t>
            </a:r>
            <a:endParaRPr/>
          </a:p>
        </p:txBody>
      </p:sp>
      <p:sp>
        <p:nvSpPr>
          <p:cNvPr id="5" name="Текст 4"/>
          <p:cNvSpPr>
            <a:spLocks noGrp="1"/>
          </p:cNvSpPr>
          <p:nvPr>
            <p:ph type="body" sz="quarter" idx="10" hasCustomPrompt="1"/>
          </p:nvPr>
        </p:nvSpPr>
        <p:spPr bwMode="auto">
          <a:xfrm>
            <a:off x="1156007" y="4588768"/>
            <a:ext cx="3770313" cy="628650"/>
          </a:xfrm>
        </p:spPr>
        <p:txBody>
          <a:bodyPr>
            <a:normAutofit/>
          </a:bodyPr>
          <a:lstStyle>
            <a:lvl1pPr>
              <a:defRPr sz="1800" b="0"/>
            </a:lvl1pPr>
          </a:lstStyle>
          <a:p>
            <a:pPr lvl="0">
              <a:defRPr/>
            </a:pPr>
            <a:r>
              <a:rPr lang="ru-RU"/>
              <a:t>Телефон / эл. почта</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userDrawn="1">
  <p:cSld name="Последний слайд">
    <p:bg>
      <p:bgPr>
        <a:blipFill>
          <a:blip r:embed="rId2">
            <a:lum/>
          </a:blip>
          <a:stretch/>
        </a:blipFill>
        <a:effectLst/>
      </p:bgPr>
    </p:bg>
    <p:spTree>
      <p:nvGrpSpPr>
        <p:cNvPr id="1" name=""/>
        <p:cNvGrpSpPr/>
        <p:nvPr/>
      </p:nvGrpSpPr>
      <p:grpSpPr bwMode="auto">
        <a:xfrm>
          <a:off x="0" y="0"/>
          <a:ext cx="0" cy="0"/>
          <a:chOff x="0" y="0"/>
          <a:chExt cx="0" cy="0"/>
        </a:xfrm>
      </p:grpSpPr>
      <p:sp>
        <p:nvSpPr>
          <p:cNvPr id="12" name="Подзаголовок 2"/>
          <p:cNvSpPr>
            <a:spLocks noGrp="1"/>
          </p:cNvSpPr>
          <p:nvPr>
            <p:ph type="subTitle" idx="1" hasCustomPrompt="1"/>
          </p:nvPr>
        </p:nvSpPr>
        <p:spPr bwMode="auto">
          <a:xfrm>
            <a:off x="1165839" y="3429000"/>
            <a:ext cx="6084888" cy="1133788"/>
          </a:xfrm>
        </p:spPr>
        <p:txBody>
          <a:bodyPr lIns="36000" tIns="36000" rIns="36000" bIns="36000">
            <a:normAutofit/>
          </a:bodyPr>
          <a:lstStyle>
            <a:lvl1pPr marL="0" marR="0" indent="0" algn="l" defTabSz="914400">
              <a:lnSpc>
                <a:spcPct val="100000"/>
              </a:lnSpc>
              <a:spcBef>
                <a:spcPts val="0"/>
              </a:spcBef>
              <a:spcAft>
                <a:spcPts val="0"/>
              </a:spcAft>
              <a:buClrTx/>
              <a:buSzTx/>
              <a:buFont typeface="Aria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Имя Фамилия докладчика</a:t>
            </a:r>
            <a:endParaRPr/>
          </a:p>
          <a:p>
            <a:pPr>
              <a:defRPr/>
            </a:pPr>
            <a:r>
              <a:rPr lang="ru-RU" sz="2400"/>
              <a:t>Должность / Служба</a:t>
            </a:r>
            <a:endParaRPr lang="ru-RU"/>
          </a:p>
        </p:txBody>
      </p:sp>
      <p:sp>
        <p:nvSpPr>
          <p:cNvPr id="9" name="Подзаголовок 2"/>
          <p:cNvSpPr txBox="1"/>
          <p:nvPr userDrawn="1"/>
        </p:nvSpPr>
        <p:spPr bwMode="auto">
          <a:xfrm>
            <a:off x="1165839" y="1494349"/>
            <a:ext cx="5087476" cy="1449332"/>
          </a:xfrm>
          <a:prstGeom prst="rect">
            <a:avLst/>
          </a:prstGeom>
        </p:spPr>
        <p:txBody>
          <a:bodyPr vert="horz" lIns="36000" tIns="36000" rIns="36000" bIns="36000" rtlCol="0" anchor="ctr" anchorCtr="0">
            <a:noAutofit/>
          </a:bodyPr>
          <a:lstStyle>
            <a:lvl1pPr marL="0" marR="0" indent="0" algn="l" defTabSz="914400">
              <a:lnSpc>
                <a:spcPct val="100000"/>
              </a:lnSpc>
              <a:spcBef>
                <a:spcPts val="0"/>
              </a:spcBef>
              <a:spcAft>
                <a:spcPts val="0"/>
              </a:spcAft>
              <a:buClrTx/>
              <a:buSzTx/>
              <a:buFont typeface="Arial"/>
              <a:buNone/>
              <a:defRPr sz="2400" b="0">
                <a:solidFill>
                  <a:schemeClr val="tx1"/>
                </a:solidFill>
                <a:latin typeface="+mn-lt"/>
                <a:ea typeface="+mn-ea"/>
                <a:cs typeface="+mn-cs"/>
              </a:defRPr>
            </a:lvl1pPr>
            <a:lvl2pPr marL="457200" indent="0" algn="ctr" defTabSz="914400">
              <a:lnSpc>
                <a:spcPct val="90000"/>
              </a:lnSpc>
              <a:spcBef>
                <a:spcPts val="500"/>
              </a:spcBef>
              <a:buFont typeface="Arial"/>
              <a:buNone/>
              <a:defRPr sz="2000" b="1">
                <a:solidFill>
                  <a:schemeClr val="tx1"/>
                </a:solidFill>
                <a:latin typeface="+mn-lt"/>
                <a:ea typeface="+mn-ea"/>
                <a:cs typeface="+mn-cs"/>
              </a:defRPr>
            </a:lvl2pPr>
            <a:lvl3pPr marL="914400" indent="0" algn="ctr" defTabSz="914400">
              <a:lnSpc>
                <a:spcPct val="90000"/>
              </a:lnSpc>
              <a:spcBef>
                <a:spcPts val="500"/>
              </a:spcBef>
              <a:buFont typeface="Arial"/>
              <a:buNone/>
              <a:defRPr sz="1800" b="0">
                <a:solidFill>
                  <a:schemeClr val="tx1"/>
                </a:solidFill>
                <a:latin typeface="+mn-lt"/>
                <a:ea typeface="+mn-ea"/>
                <a:cs typeface="+mn-cs"/>
              </a:defRPr>
            </a:lvl3pPr>
            <a:lvl4pPr marL="1371600" indent="0" algn="ctr" defTabSz="914400">
              <a:lnSpc>
                <a:spcPct val="90000"/>
              </a:lnSpc>
              <a:spcBef>
                <a:spcPts val="500"/>
              </a:spcBef>
              <a:buFont typeface="Arial"/>
              <a:buNone/>
              <a:defRPr sz="1600" b="0">
                <a:solidFill>
                  <a:schemeClr val="tx1"/>
                </a:solidFill>
                <a:latin typeface="+mn-lt"/>
                <a:ea typeface="+mn-ea"/>
                <a:cs typeface="+mn-cs"/>
              </a:defRPr>
            </a:lvl4pPr>
            <a:lvl5pPr marL="1828800" indent="0" algn="ctr" defTabSz="914400">
              <a:lnSpc>
                <a:spcPct val="90000"/>
              </a:lnSpc>
              <a:spcBef>
                <a:spcPts val="500"/>
              </a:spcBef>
              <a:buFont typeface="Arial"/>
              <a:buNone/>
              <a:defRPr sz="1600">
                <a:solidFill>
                  <a:schemeClr val="tx1"/>
                </a:solidFill>
                <a:latin typeface="+mn-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lnSpc>
                <a:spcPct val="90000"/>
              </a:lnSpc>
              <a:defRPr/>
            </a:pPr>
            <a:r>
              <a:rPr lang="ru-RU" sz="4800" b="1"/>
              <a:t>Благодарю</a:t>
            </a:r>
            <a:br>
              <a:rPr lang="ru-RU" sz="4800" b="1"/>
            </a:br>
            <a:r>
              <a:rPr lang="ru-RU" sz="4800" b="1"/>
              <a:t>за внимание!</a:t>
            </a:r>
            <a:endParaRPr/>
          </a:p>
        </p:txBody>
      </p:sp>
      <p:sp>
        <p:nvSpPr>
          <p:cNvPr id="5" name="Текст 4"/>
          <p:cNvSpPr>
            <a:spLocks noGrp="1"/>
          </p:cNvSpPr>
          <p:nvPr>
            <p:ph type="body" sz="quarter" idx="10" hasCustomPrompt="1"/>
          </p:nvPr>
        </p:nvSpPr>
        <p:spPr bwMode="auto">
          <a:xfrm>
            <a:off x="1165839" y="4588768"/>
            <a:ext cx="3770313" cy="628650"/>
          </a:xfrm>
        </p:spPr>
        <p:txBody>
          <a:bodyPr>
            <a:normAutofit/>
          </a:bodyPr>
          <a:lstStyle>
            <a:lvl1pPr>
              <a:defRPr sz="1800" b="0"/>
            </a:lvl1pPr>
          </a:lstStyle>
          <a:p>
            <a:pPr lvl="0">
              <a:defRPr/>
            </a:pPr>
            <a:r>
              <a:rPr lang="ru-RU"/>
              <a:t>Телефон / эл. почта</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3_Титульный слайд">
    <p:bg>
      <p:bgPr>
        <a:blipFill>
          <a:blip r:embed="rId2">
            <a:lum/>
          </a:blip>
          <a:stretch/>
        </a:blipFill>
        <a:effectLst/>
      </p:bgPr>
    </p:bg>
    <p:spTree>
      <p:nvGrpSpPr>
        <p:cNvPr id="1" name=""/>
        <p:cNvGrpSpPr/>
        <p:nvPr/>
      </p:nvGrpSpPr>
      <p:grpSpPr bwMode="auto">
        <a:xfrm>
          <a:off x="0" y="0"/>
          <a:ext cx="0" cy="0"/>
          <a:chOff x="0" y="0"/>
          <a:chExt cx="0" cy="0"/>
        </a:xfrm>
      </p:grpSpPr>
      <p:sp>
        <p:nvSpPr>
          <p:cNvPr id="2" name="Заголовок 1"/>
          <p:cNvSpPr>
            <a:spLocks noGrp="1"/>
          </p:cNvSpPr>
          <p:nvPr>
            <p:ph type="ctrTitle" hasCustomPrompt="1"/>
          </p:nvPr>
        </p:nvSpPr>
        <p:spPr bwMode="auto">
          <a:xfrm>
            <a:off x="811879" y="1386195"/>
            <a:ext cx="9364508" cy="3114405"/>
          </a:xfrm>
        </p:spPr>
        <p:txBody>
          <a:bodyPr anchor="ctr" anchorCtr="0">
            <a:normAutofit/>
          </a:bodyPr>
          <a:lstStyle>
            <a:lvl1pPr algn="l">
              <a:lnSpc>
                <a:spcPct val="100000"/>
              </a:lnSpc>
              <a:defRPr sz="6000"/>
            </a:lvl1pPr>
          </a:lstStyle>
          <a:p>
            <a:pPr>
              <a:defRPr/>
            </a:pPr>
            <a:r>
              <a:rPr lang="ru-RU"/>
              <a:t>Название</a:t>
            </a:r>
            <a:br>
              <a:rPr lang="ru-RU"/>
            </a:br>
            <a:r>
              <a:rPr lang="ru-RU"/>
              <a:t>Заголовок доклада</a:t>
            </a:r>
            <a:endParaRPr/>
          </a:p>
        </p:txBody>
      </p:sp>
      <p:sp>
        <p:nvSpPr>
          <p:cNvPr id="3" name="Подзаголовок 2"/>
          <p:cNvSpPr>
            <a:spLocks noGrp="1"/>
          </p:cNvSpPr>
          <p:nvPr>
            <p:ph type="subTitle" idx="1" hasCustomPrompt="1"/>
          </p:nvPr>
        </p:nvSpPr>
        <p:spPr bwMode="auto">
          <a:xfrm>
            <a:off x="811880" y="4500600"/>
            <a:ext cx="6070701" cy="776557"/>
          </a:xfrm>
        </p:spPr>
        <p:txBody>
          <a:bodyPr lIns="36000" tIns="36000" rIns="36000" bIns="36000">
            <a:normAutofit/>
          </a:bodyPr>
          <a:lstStyle>
            <a:lvl1pPr marL="0" marR="0" indent="0" algn="l" defTabSz="914400">
              <a:lnSpc>
                <a:spcPct val="100000"/>
              </a:lnSpc>
              <a:spcBef>
                <a:spcPts val="0"/>
              </a:spcBef>
              <a:spcAft>
                <a:spcPts val="0"/>
              </a:spcAft>
              <a:buClrTx/>
              <a:buSzTx/>
              <a:buFont typeface="Arial"/>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Имя Фамилия докладчика</a:t>
            </a:r>
            <a:endParaRPr/>
          </a:p>
          <a:p>
            <a:pPr>
              <a:defRPr/>
            </a:pPr>
            <a:r>
              <a:rPr lang="ru-RU" sz="2400"/>
              <a:t>Должность / Служба</a:t>
            </a:r>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userDrawn="1">
  <p:cSld name="4_Заголовок и текст">
    <p:bg>
      <p:bgPr>
        <a:blipFill>
          <a:blip r:embed="rId2">
            <a:lum/>
          </a:blip>
          <a:stretch/>
        </a:blipFill>
        <a:effectLst/>
      </p:bgPr>
    </p:bg>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884902" y="441325"/>
            <a:ext cx="10392696" cy="985273"/>
          </a:xfrm>
        </p:spPr>
        <p:txBody>
          <a:bodyPr anchor="t" anchorCtr="0"/>
          <a:lstStyle/>
          <a:p>
            <a:pPr>
              <a:defRPr/>
            </a:pPr>
            <a:r>
              <a:rPr lang="ru-RU"/>
              <a:t>Образец заголовка</a:t>
            </a:r>
            <a:endParaRPr/>
          </a:p>
        </p:txBody>
      </p:sp>
      <p:sp>
        <p:nvSpPr>
          <p:cNvPr id="7" name="Текст 6"/>
          <p:cNvSpPr>
            <a:spLocks noGrp="1"/>
          </p:cNvSpPr>
          <p:nvPr>
            <p:ph type="body" sz="quarter" idx="14"/>
          </p:nvPr>
        </p:nvSpPr>
        <p:spPr bwMode="auto">
          <a:xfrm>
            <a:off x="884902" y="1562400"/>
            <a:ext cx="10392697" cy="4012831"/>
          </a:xfrm>
        </p:spPr>
        <p:txBody>
          <a:bodyPr lIns="36000" tIns="36000" rIns="36000" bIns="36000" anchor="t" anchorCtr="0">
            <a:normAutofit/>
          </a:bodyPr>
          <a:lstStyle>
            <a:lvl1pPr marL="0" indent="0">
              <a:buFontTx/>
              <a:buNone/>
              <a:defRPr sz="1800" b="0"/>
            </a:lvl1pPr>
          </a:lstStyle>
          <a:p>
            <a:pPr lvl="0">
              <a:defRPr/>
            </a:pPr>
            <a:r>
              <a:rPr lang="ru-RU"/>
              <a:t>Образец текста</a:t>
            </a:r>
            <a:endParaRPr/>
          </a:p>
        </p:txBody>
      </p:sp>
      <p:sp>
        <p:nvSpPr>
          <p:cNvPr id="5" name="Номер слайда 5"/>
          <p:cNvSpPr>
            <a:spLocks noGrp="1"/>
          </p:cNvSpPr>
          <p:nvPr>
            <p:ph type="sldNum" sz="quarter" idx="4"/>
          </p:nvPr>
        </p:nvSpPr>
        <p:spPr bwMode="auto">
          <a:xfrm>
            <a:off x="10754725" y="5722442"/>
            <a:ext cx="522873" cy="365125"/>
          </a:xfrm>
          <a:prstGeom prst="rect">
            <a:avLst/>
          </a:prstGeom>
        </p:spPr>
        <p:txBody>
          <a:bodyPr vert="horz" lIns="36000" tIns="36000" rIns="36000" bIns="36000" rtlCol="0" anchor="ctr"/>
          <a:lstStyle>
            <a:lvl1pPr algn="r">
              <a:defRPr sz="1400">
                <a:solidFill>
                  <a:schemeClr val="bg1">
                    <a:lumMod val="65000"/>
                  </a:schemeClr>
                </a:solidFill>
              </a:defRPr>
            </a:lvl1pPr>
          </a:lstStyle>
          <a:p>
            <a:pPr>
              <a:defRPr/>
            </a:pPr>
            <a:fld id="{20EE08BC-0A14-46C9-BD44-38B56F84D1BD}" type="slidenum">
              <a:rPr lang="ru-RU"/>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4_Титульный слайд">
    <p:bg>
      <p:bgPr>
        <a:blipFill>
          <a:blip r:embed="rId2">
            <a:lum/>
          </a:blip>
          <a:stretch/>
        </a:blipFill>
        <a:effectLst/>
      </p:bgPr>
    </p:bg>
    <p:spTree>
      <p:nvGrpSpPr>
        <p:cNvPr id="1" name=""/>
        <p:cNvGrpSpPr/>
        <p:nvPr/>
      </p:nvGrpSpPr>
      <p:grpSpPr bwMode="auto">
        <a:xfrm>
          <a:off x="0" y="0"/>
          <a:ext cx="0" cy="0"/>
          <a:chOff x="0" y="0"/>
          <a:chExt cx="0" cy="0"/>
        </a:xfrm>
      </p:grpSpPr>
      <p:sp>
        <p:nvSpPr>
          <p:cNvPr id="2" name="Заголовок 1"/>
          <p:cNvSpPr>
            <a:spLocks noGrp="1"/>
          </p:cNvSpPr>
          <p:nvPr>
            <p:ph type="ctrTitle" hasCustomPrompt="1"/>
          </p:nvPr>
        </p:nvSpPr>
        <p:spPr bwMode="auto">
          <a:xfrm>
            <a:off x="6717716" y="1268208"/>
            <a:ext cx="4736865" cy="3114405"/>
          </a:xfrm>
        </p:spPr>
        <p:txBody>
          <a:bodyPr anchor="ctr" anchorCtr="0">
            <a:normAutofit/>
          </a:bodyPr>
          <a:lstStyle>
            <a:lvl1pPr algn="r">
              <a:lnSpc>
                <a:spcPct val="100000"/>
              </a:lnSpc>
              <a:defRPr sz="5400"/>
            </a:lvl1pPr>
          </a:lstStyle>
          <a:p>
            <a:pPr>
              <a:defRPr/>
            </a:pPr>
            <a:r>
              <a:rPr lang="ru-RU"/>
              <a:t>Название</a:t>
            </a:r>
            <a:br>
              <a:rPr lang="ru-RU"/>
            </a:br>
            <a:r>
              <a:rPr lang="ru-RU"/>
              <a:t>Заголовок доклада</a:t>
            </a:r>
            <a:endParaRPr/>
          </a:p>
        </p:txBody>
      </p:sp>
      <p:sp>
        <p:nvSpPr>
          <p:cNvPr id="3" name="Подзаголовок 2"/>
          <p:cNvSpPr>
            <a:spLocks noGrp="1"/>
          </p:cNvSpPr>
          <p:nvPr>
            <p:ph type="subTitle" idx="1" hasCustomPrompt="1"/>
          </p:nvPr>
        </p:nvSpPr>
        <p:spPr bwMode="auto">
          <a:xfrm>
            <a:off x="7101174" y="4577261"/>
            <a:ext cx="4353406" cy="776557"/>
          </a:xfrm>
        </p:spPr>
        <p:txBody>
          <a:bodyPr lIns="36000" tIns="36000" rIns="36000" bIns="36000">
            <a:normAutofit/>
          </a:bodyPr>
          <a:lstStyle>
            <a:lvl1pPr marL="0" marR="0" indent="0" algn="r" defTabSz="914400">
              <a:lnSpc>
                <a:spcPct val="100000"/>
              </a:lnSpc>
              <a:spcBef>
                <a:spcPts val="0"/>
              </a:spcBef>
              <a:spcAft>
                <a:spcPts val="0"/>
              </a:spcAft>
              <a:buClrTx/>
              <a:buSzTx/>
              <a:buFont typeface="Arial"/>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Имя Фамилия докладчика</a:t>
            </a:r>
            <a:endParaRPr/>
          </a:p>
          <a:p>
            <a:pPr>
              <a:defRPr/>
            </a:pPr>
            <a:r>
              <a:rPr lang="ru-RU" sz="2400"/>
              <a:t>Должность / Служба</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Титульный слайд символ шафран">
    <p:bg>
      <p:bgPr>
        <a:solidFill>
          <a:schemeClr val="bg1"/>
        </a:solidFill>
        <a:effectLst/>
      </p:bgPr>
    </p:bg>
    <p:spTree>
      <p:nvGrpSpPr>
        <p:cNvPr id="1" name=""/>
        <p:cNvGrpSpPr/>
        <p:nvPr/>
      </p:nvGrpSpPr>
      <p:grpSpPr bwMode="auto">
        <a:xfrm>
          <a:off x="0" y="0"/>
          <a:ext cx="0" cy="0"/>
          <a:chOff x="0" y="0"/>
          <a:chExt cx="0" cy="0"/>
        </a:xfrm>
      </p:grpSpPr>
      <p:sp>
        <p:nvSpPr>
          <p:cNvPr id="2" name="Заголовок 1"/>
          <p:cNvSpPr>
            <a:spLocks noGrp="1"/>
          </p:cNvSpPr>
          <p:nvPr>
            <p:ph type="ctrTitle" hasCustomPrompt="1"/>
          </p:nvPr>
        </p:nvSpPr>
        <p:spPr bwMode="auto">
          <a:xfrm>
            <a:off x="5700714" y="1376363"/>
            <a:ext cx="5040312" cy="3114405"/>
          </a:xfrm>
        </p:spPr>
        <p:txBody>
          <a:bodyPr anchor="ctr" anchorCtr="0">
            <a:normAutofit/>
          </a:bodyPr>
          <a:lstStyle>
            <a:lvl1pPr algn="l">
              <a:lnSpc>
                <a:spcPct val="100000"/>
              </a:lnSpc>
              <a:defRPr sz="6000"/>
            </a:lvl1pPr>
          </a:lstStyle>
          <a:p>
            <a:pPr>
              <a:defRPr/>
            </a:pPr>
            <a:r>
              <a:rPr lang="ru-RU"/>
              <a:t>Название</a:t>
            </a:r>
            <a:br>
              <a:rPr lang="ru-RU"/>
            </a:br>
            <a:r>
              <a:rPr lang="ru-RU"/>
              <a:t>Заголовок доклада</a:t>
            </a:r>
            <a:endParaRPr/>
          </a:p>
        </p:txBody>
      </p:sp>
      <p:sp>
        <p:nvSpPr>
          <p:cNvPr id="3" name="Подзаголовок 2"/>
          <p:cNvSpPr>
            <a:spLocks noGrp="1"/>
          </p:cNvSpPr>
          <p:nvPr>
            <p:ph type="subTitle" idx="1" hasCustomPrompt="1"/>
          </p:nvPr>
        </p:nvSpPr>
        <p:spPr bwMode="auto">
          <a:xfrm>
            <a:off x="5700714" y="4490768"/>
            <a:ext cx="5040312" cy="747982"/>
          </a:xfrm>
        </p:spPr>
        <p:txBody>
          <a:bodyPr lIns="36000" tIns="36000" rIns="36000" bIns="36000">
            <a:normAutofit/>
          </a:bodyPr>
          <a:lstStyle>
            <a:lvl1pPr marL="0" marR="0" indent="0" algn="l" defTabSz="914400">
              <a:lnSpc>
                <a:spcPct val="100000"/>
              </a:lnSpc>
              <a:spcBef>
                <a:spcPts val="0"/>
              </a:spcBef>
              <a:spcAft>
                <a:spcPts val="0"/>
              </a:spcAft>
              <a:buClrTx/>
              <a:buSzTx/>
              <a:buFont typeface="Arial"/>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Имя Фамилия докладчика</a:t>
            </a:r>
            <a:endParaRPr/>
          </a:p>
          <a:p>
            <a:pPr>
              <a:defRPr/>
            </a:pPr>
            <a:r>
              <a:rPr lang="ru-RU"/>
              <a:t>Должность / отдел</a:t>
            </a:r>
            <a:endParaRPr/>
          </a:p>
        </p:txBody>
      </p:sp>
      <p:pic>
        <p:nvPicPr>
          <p:cNvPr id="23" name="Рисунок 22"/>
          <p:cNvPicPr>
            <a:picLocks noChangeAspect="1"/>
          </p:cNvPicPr>
          <p:nvPr userDrawn="1"/>
        </p:nvPicPr>
        <p:blipFill>
          <a:blip r:embed="rId2"/>
          <a:stretch/>
        </p:blipFill>
        <p:spPr bwMode="auto">
          <a:xfrm>
            <a:off x="5700712" y="5633342"/>
            <a:ext cx="1387475" cy="491923"/>
          </a:xfrm>
          <a:prstGeom prst="rect">
            <a:avLst/>
          </a:prstGeom>
        </p:spPr>
      </p:pic>
      <p:sp>
        <p:nvSpPr>
          <p:cNvPr id="25" name="Полилиния 24"/>
          <p:cNvSpPr/>
          <p:nvPr userDrawn="1"/>
        </p:nvSpPr>
        <p:spPr bwMode="auto">
          <a:xfrm>
            <a:off x="0" y="0"/>
            <a:ext cx="4838701" cy="6858000"/>
          </a:xfrm>
          <a:custGeom>
            <a:avLst/>
            <a:gdLst>
              <a:gd name="connsiteX0" fmla="*/ 786539 w 4838701"/>
              <a:gd name="connsiteY0" fmla="*/ 2133598 h 6858000"/>
              <a:gd name="connsiteX1" fmla="*/ 1639821 w 4838701"/>
              <a:gd name="connsiteY1" fmla="*/ 3171823 h 6858000"/>
              <a:gd name="connsiteX2" fmla="*/ 786539 w 4838701"/>
              <a:gd name="connsiteY2" fmla="*/ 4210048 h 6858000"/>
              <a:gd name="connsiteX3" fmla="*/ 57218 w 4838701"/>
              <a:gd name="connsiteY3" fmla="*/ 3751468 h 6858000"/>
              <a:gd name="connsiteX4" fmla="*/ 0 w 4838701"/>
              <a:gd name="connsiteY4" fmla="*/ 3604516 h 6858000"/>
              <a:gd name="connsiteX5" fmla="*/ 0 w 4838701"/>
              <a:gd name="connsiteY5" fmla="*/ 2740664 h 6858000"/>
              <a:gd name="connsiteX6" fmla="*/ 57218 w 4838701"/>
              <a:gd name="connsiteY6" fmla="*/ 2594690 h 6858000"/>
              <a:gd name="connsiteX7" fmla="*/ 786539 w 4838701"/>
              <a:gd name="connsiteY7" fmla="*/ 2133598 h 6858000"/>
              <a:gd name="connsiteX8" fmla="*/ 0 w 4838701"/>
              <a:gd name="connsiteY8" fmla="*/ 0 h 6858000"/>
              <a:gd name="connsiteX9" fmla="*/ 758686 w 4838701"/>
              <a:gd name="connsiteY9" fmla="*/ 0 h 6858000"/>
              <a:gd name="connsiteX10" fmla="*/ 710008 w 4838701"/>
              <a:gd name="connsiteY10" fmla="*/ 64545 h 6858000"/>
              <a:gd name="connsiteX11" fmla="*/ 305440 w 4838701"/>
              <a:gd name="connsiteY11" fmla="*/ 610601 h 6858000"/>
              <a:gd name="connsiteX12" fmla="*/ 311674 w 4838701"/>
              <a:gd name="connsiteY12" fmla="*/ 838097 h 6858000"/>
              <a:gd name="connsiteX13" fmla="*/ 498139 w 4838701"/>
              <a:gd name="connsiteY13" fmla="*/ 1004391 h 6858000"/>
              <a:gd name="connsiteX14" fmla="*/ 758973 w 4838701"/>
              <a:gd name="connsiteY14" fmla="*/ 1014827 h 6858000"/>
              <a:gd name="connsiteX15" fmla="*/ 1953325 w 4838701"/>
              <a:gd name="connsiteY15" fmla="*/ 0 h 6858000"/>
              <a:gd name="connsiteX16" fmla="*/ 3191959 w 4838701"/>
              <a:gd name="connsiteY16" fmla="*/ 0 h 6858000"/>
              <a:gd name="connsiteX17" fmla="*/ 3225359 w 4838701"/>
              <a:gd name="connsiteY17" fmla="*/ 22255 h 6858000"/>
              <a:gd name="connsiteX18" fmla="*/ 4838701 w 4838701"/>
              <a:gd name="connsiteY18" fmla="*/ 3185326 h 6858000"/>
              <a:gd name="connsiteX19" fmla="*/ 2324833 w 4838701"/>
              <a:gd name="connsiteY19" fmla="*/ 6828634 h 6858000"/>
              <a:gd name="connsiteX20" fmla="*/ 2239107 w 4838701"/>
              <a:gd name="connsiteY20" fmla="*/ 6858000 h 6858000"/>
              <a:gd name="connsiteX21" fmla="*/ 0 w 4838701"/>
              <a:gd name="connsiteY21" fmla="*/ 6858000 h 6858000"/>
              <a:gd name="connsiteX22" fmla="*/ 0 w 4838701"/>
              <a:gd name="connsiteY22" fmla="*/ 4907035 h 6858000"/>
              <a:gd name="connsiteX23" fmla="*/ 128075 w 4838701"/>
              <a:gd name="connsiteY23" fmla="*/ 4949125 h 6858000"/>
              <a:gd name="connsiteX24" fmla="*/ 789714 w 4838701"/>
              <a:gd name="connsiteY24" fmla="*/ 5029199 h 6858000"/>
              <a:gd name="connsiteX25" fmla="*/ 2711383 w 4838701"/>
              <a:gd name="connsiteY25" fmla="*/ 3169443 h 6858000"/>
              <a:gd name="connsiteX26" fmla="*/ 789714 w 4838701"/>
              <a:gd name="connsiteY26" fmla="*/ 1309687 h 6858000"/>
              <a:gd name="connsiteX27" fmla="*/ 142223 w 4838701"/>
              <a:gd name="connsiteY27" fmla="*/ 1396835 h 6858000"/>
              <a:gd name="connsiteX28" fmla="*/ 0 w 4838701"/>
              <a:gd name="connsiteY28" fmla="*/ 14447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8701" h="6858000" extrusionOk="0">
                <a:moveTo>
                  <a:pt x="786539" y="2133598"/>
                </a:moveTo>
                <a:cubicBezTo>
                  <a:pt x="1340344" y="2120898"/>
                  <a:pt x="1639821" y="2598427"/>
                  <a:pt x="1639821" y="3171823"/>
                </a:cubicBezTo>
                <a:cubicBezTo>
                  <a:pt x="1639821" y="3745219"/>
                  <a:pt x="1340344" y="4213223"/>
                  <a:pt x="786539" y="4210048"/>
                </a:cubicBezTo>
                <a:cubicBezTo>
                  <a:pt x="440411" y="4208064"/>
                  <a:pt x="193629" y="4026986"/>
                  <a:pt x="57218" y="3751468"/>
                </a:cubicBezTo>
                <a:lnTo>
                  <a:pt x="0" y="3604516"/>
                </a:lnTo>
                <a:lnTo>
                  <a:pt x="0" y="2740664"/>
                </a:lnTo>
                <a:lnTo>
                  <a:pt x="57218" y="2594690"/>
                </a:lnTo>
                <a:cubicBezTo>
                  <a:pt x="193629" y="2321125"/>
                  <a:pt x="440411" y="2141536"/>
                  <a:pt x="786539" y="2133598"/>
                </a:cubicBezTo>
                <a:close/>
                <a:moveTo>
                  <a:pt x="0" y="0"/>
                </a:moveTo>
                <a:lnTo>
                  <a:pt x="758686" y="0"/>
                </a:lnTo>
                <a:lnTo>
                  <a:pt x="710008" y="64545"/>
                </a:lnTo>
                <a:cubicBezTo>
                  <a:pt x="563598" y="260963"/>
                  <a:pt x="423636" y="452191"/>
                  <a:pt x="305440" y="610601"/>
                </a:cubicBezTo>
                <a:cubicBezTo>
                  <a:pt x="254203" y="666596"/>
                  <a:pt x="255679" y="786860"/>
                  <a:pt x="311674" y="838097"/>
                </a:cubicBezTo>
                <a:lnTo>
                  <a:pt x="498139" y="1004391"/>
                </a:lnTo>
                <a:cubicBezTo>
                  <a:pt x="577945" y="1079440"/>
                  <a:pt x="669636" y="1082728"/>
                  <a:pt x="758973" y="1014827"/>
                </a:cubicBezTo>
                <a:lnTo>
                  <a:pt x="1953325" y="0"/>
                </a:lnTo>
                <a:lnTo>
                  <a:pt x="3191959" y="0"/>
                </a:lnTo>
                <a:lnTo>
                  <a:pt x="3225359" y="22255"/>
                </a:lnTo>
                <a:cubicBezTo>
                  <a:pt x="4201760" y="725220"/>
                  <a:pt x="4838701" y="1879968"/>
                  <a:pt x="4838701" y="3185326"/>
                </a:cubicBezTo>
                <a:cubicBezTo>
                  <a:pt x="4838701" y="4858863"/>
                  <a:pt x="3791789" y="6284847"/>
                  <a:pt x="2324833" y="6828634"/>
                </a:cubicBezTo>
                <a:lnTo>
                  <a:pt x="2239107" y="6858000"/>
                </a:lnTo>
                <a:lnTo>
                  <a:pt x="0" y="6858000"/>
                </a:lnTo>
                <a:lnTo>
                  <a:pt x="0" y="4907035"/>
                </a:lnTo>
                <a:lnTo>
                  <a:pt x="128075" y="4949125"/>
                </a:lnTo>
                <a:cubicBezTo>
                  <a:pt x="324783" y="5002829"/>
                  <a:pt x="545177" y="5030985"/>
                  <a:pt x="789714" y="5029199"/>
                </a:cubicBezTo>
                <a:cubicBezTo>
                  <a:pt x="2093910" y="5019674"/>
                  <a:pt x="2711383" y="4196558"/>
                  <a:pt x="2711383" y="3169443"/>
                </a:cubicBezTo>
                <a:cubicBezTo>
                  <a:pt x="2711383" y="2142328"/>
                  <a:pt x="2055809" y="1300162"/>
                  <a:pt x="789714" y="1309687"/>
                </a:cubicBezTo>
                <a:cubicBezTo>
                  <a:pt x="552321" y="1311473"/>
                  <a:pt x="336392" y="1341862"/>
                  <a:pt x="142223" y="1396835"/>
                </a:cubicBezTo>
                <a:lnTo>
                  <a:pt x="0" y="144478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Заголовок и текст">
    <p:bg>
      <p:bgPr>
        <a:blipFill>
          <a:blip r:embed="rId2">
            <a:lum/>
          </a:blip>
          <a:stretch/>
        </a:blipFill>
        <a:effectLst/>
      </p:bgPr>
    </p:bg>
    <p:spTree>
      <p:nvGrpSpPr>
        <p:cNvPr id="1" name=""/>
        <p:cNvGrpSpPr/>
        <p:nvPr/>
      </p:nvGrpSpPr>
      <p:grpSpPr bwMode="auto">
        <a:xfrm>
          <a:off x="0" y="0"/>
          <a:ext cx="0" cy="0"/>
          <a:chOff x="0" y="0"/>
          <a:chExt cx="0" cy="0"/>
        </a:xfrm>
      </p:grpSpPr>
      <p:sp>
        <p:nvSpPr>
          <p:cNvPr id="13" name="Заголовок 1"/>
          <p:cNvSpPr>
            <a:spLocks noGrp="1"/>
          </p:cNvSpPr>
          <p:nvPr>
            <p:ph type="title"/>
          </p:nvPr>
        </p:nvSpPr>
        <p:spPr bwMode="auto">
          <a:xfrm>
            <a:off x="884902" y="635297"/>
            <a:ext cx="10392696" cy="489381"/>
          </a:xfrm>
        </p:spPr>
        <p:txBody>
          <a:bodyPr anchor="b" anchorCtr="0"/>
          <a:lstStyle/>
          <a:p>
            <a:pPr>
              <a:defRPr/>
            </a:pPr>
            <a:r>
              <a:rPr lang="ru-RU"/>
              <a:t>Образец заголовка</a:t>
            </a:r>
            <a:endParaRPr/>
          </a:p>
        </p:txBody>
      </p:sp>
      <p:sp>
        <p:nvSpPr>
          <p:cNvPr id="5" name="Текст 6"/>
          <p:cNvSpPr>
            <a:spLocks noGrp="1"/>
          </p:cNvSpPr>
          <p:nvPr>
            <p:ph type="body" sz="quarter" idx="13"/>
          </p:nvPr>
        </p:nvSpPr>
        <p:spPr bwMode="auto">
          <a:xfrm>
            <a:off x="884902" y="1388806"/>
            <a:ext cx="10392697" cy="4380398"/>
          </a:xfrm>
        </p:spPr>
        <p:txBody>
          <a:bodyPr lIns="36000" tIns="36000" rIns="36000" bIns="36000" anchor="t" anchorCtr="0">
            <a:normAutofit/>
          </a:bodyPr>
          <a:lstStyle>
            <a:lvl1pPr marL="0" indent="0">
              <a:buFontTx/>
              <a:buNone/>
              <a:defRPr sz="1800" b="0"/>
            </a:lvl1pPr>
          </a:lstStyle>
          <a:p>
            <a:pPr lvl="0">
              <a:defRPr/>
            </a:pPr>
            <a:r>
              <a:rPr lang="ru-RU"/>
              <a:t>Образец текста</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2_Заголовок и текст">
    <p:bg>
      <p:bgPr>
        <a:blipFill>
          <a:blip r:embed="rId2">
            <a:lum/>
          </a:blip>
          <a:stretch/>
        </a:blipFill>
        <a:effectLst/>
      </p:bgPr>
    </p:bg>
    <p:spTree>
      <p:nvGrpSpPr>
        <p:cNvPr id="1" name=""/>
        <p:cNvGrpSpPr/>
        <p:nvPr/>
      </p:nvGrpSpPr>
      <p:grpSpPr bwMode="auto">
        <a:xfrm>
          <a:off x="0" y="0"/>
          <a:ext cx="0" cy="0"/>
          <a:chOff x="0" y="0"/>
          <a:chExt cx="0" cy="0"/>
        </a:xfrm>
      </p:grpSpPr>
      <p:sp>
        <p:nvSpPr>
          <p:cNvPr id="5" name="Заголовок 1"/>
          <p:cNvSpPr>
            <a:spLocks noGrp="1"/>
          </p:cNvSpPr>
          <p:nvPr>
            <p:ph type="title"/>
          </p:nvPr>
        </p:nvSpPr>
        <p:spPr bwMode="auto">
          <a:xfrm>
            <a:off x="884902" y="635297"/>
            <a:ext cx="10392696" cy="489381"/>
          </a:xfrm>
        </p:spPr>
        <p:txBody>
          <a:bodyPr anchor="b" anchorCtr="0"/>
          <a:lstStyle/>
          <a:p>
            <a:pPr>
              <a:defRPr/>
            </a:pPr>
            <a:r>
              <a:rPr lang="ru-RU"/>
              <a:t>Образец заголовка</a:t>
            </a:r>
            <a:endParaRPr/>
          </a:p>
        </p:txBody>
      </p:sp>
      <p:sp>
        <p:nvSpPr>
          <p:cNvPr id="7" name="Текст 6"/>
          <p:cNvSpPr>
            <a:spLocks noGrp="1"/>
          </p:cNvSpPr>
          <p:nvPr>
            <p:ph type="body" sz="quarter" idx="13"/>
          </p:nvPr>
        </p:nvSpPr>
        <p:spPr bwMode="auto">
          <a:xfrm>
            <a:off x="884902" y="1388806"/>
            <a:ext cx="10392697" cy="4380398"/>
          </a:xfrm>
        </p:spPr>
        <p:txBody>
          <a:bodyPr lIns="36000" tIns="36000" rIns="36000" bIns="36000" anchor="t" anchorCtr="0">
            <a:normAutofit/>
          </a:bodyPr>
          <a:lstStyle>
            <a:lvl1pPr marL="0" indent="0">
              <a:buFontTx/>
              <a:buNone/>
              <a:defRPr sz="1800" b="0"/>
            </a:lvl1pPr>
          </a:lstStyle>
          <a:p>
            <a:pPr lvl="0">
              <a:defRPr/>
            </a:pPr>
            <a:r>
              <a:rPr lang="ru-RU"/>
              <a:t>Образец текста</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1_Заголовок и текст с фоном">
    <p:bg>
      <p:bgPr>
        <a:blipFill>
          <a:blip r:embed="rId2">
            <a:lum/>
          </a:blip>
          <a:stretch/>
        </a:blipFill>
        <a:effectLst/>
      </p:bgPr>
    </p:bg>
    <p:spTree>
      <p:nvGrpSpPr>
        <p:cNvPr id="1" name=""/>
        <p:cNvGrpSpPr/>
        <p:nvPr/>
      </p:nvGrpSpPr>
      <p:grpSpPr bwMode="auto">
        <a:xfrm>
          <a:off x="0" y="0"/>
          <a:ext cx="0" cy="0"/>
          <a:chOff x="0" y="0"/>
          <a:chExt cx="0" cy="0"/>
        </a:xfrm>
      </p:grpSpPr>
      <p:sp>
        <p:nvSpPr>
          <p:cNvPr id="5" name="Заголовок 1"/>
          <p:cNvSpPr>
            <a:spLocks noGrp="1"/>
          </p:cNvSpPr>
          <p:nvPr>
            <p:ph type="title"/>
          </p:nvPr>
        </p:nvSpPr>
        <p:spPr bwMode="auto">
          <a:xfrm>
            <a:off x="884902" y="635297"/>
            <a:ext cx="10392696" cy="489381"/>
          </a:xfrm>
        </p:spPr>
        <p:txBody>
          <a:bodyPr anchor="b" anchorCtr="0"/>
          <a:lstStyle/>
          <a:p>
            <a:pPr>
              <a:defRPr/>
            </a:pPr>
            <a:r>
              <a:rPr lang="ru-RU"/>
              <a:t>Образец заголовка</a:t>
            </a:r>
            <a:endParaRPr/>
          </a:p>
        </p:txBody>
      </p:sp>
      <p:sp>
        <p:nvSpPr>
          <p:cNvPr id="6" name="Текст 6"/>
          <p:cNvSpPr>
            <a:spLocks noGrp="1"/>
          </p:cNvSpPr>
          <p:nvPr>
            <p:ph type="body" sz="quarter" idx="13"/>
          </p:nvPr>
        </p:nvSpPr>
        <p:spPr bwMode="auto">
          <a:xfrm>
            <a:off x="884902" y="1388806"/>
            <a:ext cx="10392697" cy="4380398"/>
          </a:xfrm>
        </p:spPr>
        <p:txBody>
          <a:bodyPr lIns="36000" tIns="36000" rIns="36000" bIns="36000" anchor="t" anchorCtr="0">
            <a:normAutofit/>
          </a:bodyPr>
          <a:lstStyle>
            <a:lvl1pPr marL="0" indent="0">
              <a:buFontTx/>
              <a:buNone/>
              <a:defRPr sz="1800" b="0"/>
            </a:lvl1pPr>
          </a:lstStyle>
          <a:p>
            <a:pPr lvl="0">
              <a:defRPr/>
            </a:pPr>
            <a:r>
              <a:rPr lang="ru-RU"/>
              <a:t>Образец текста</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3_Заголовок и текст">
    <p:bg>
      <p:bgPr>
        <a:blipFill>
          <a:blip r:embed="rId2">
            <a:lum/>
          </a:blip>
          <a:stretch/>
        </a:blipFill>
        <a:effectLst/>
      </p:bgPr>
    </p:bg>
    <p:spTree>
      <p:nvGrpSpPr>
        <p:cNvPr id="1" name=""/>
        <p:cNvGrpSpPr/>
        <p:nvPr/>
      </p:nvGrpSpPr>
      <p:grpSpPr bwMode="auto">
        <a:xfrm>
          <a:off x="0" y="0"/>
          <a:ext cx="0" cy="0"/>
          <a:chOff x="0" y="0"/>
          <a:chExt cx="0" cy="0"/>
        </a:xfrm>
      </p:grpSpPr>
      <p:sp>
        <p:nvSpPr>
          <p:cNvPr id="5" name="Заголовок 1"/>
          <p:cNvSpPr>
            <a:spLocks noGrp="1"/>
          </p:cNvSpPr>
          <p:nvPr>
            <p:ph type="title"/>
          </p:nvPr>
        </p:nvSpPr>
        <p:spPr bwMode="auto">
          <a:xfrm>
            <a:off x="884902" y="635297"/>
            <a:ext cx="10392696" cy="489381"/>
          </a:xfrm>
        </p:spPr>
        <p:txBody>
          <a:bodyPr anchor="b" anchorCtr="0"/>
          <a:lstStyle/>
          <a:p>
            <a:pPr>
              <a:defRPr/>
            </a:pPr>
            <a:r>
              <a:rPr lang="ru-RU"/>
              <a:t>Образец заголовка</a:t>
            </a:r>
            <a:endParaRPr/>
          </a:p>
        </p:txBody>
      </p:sp>
      <p:sp>
        <p:nvSpPr>
          <p:cNvPr id="6" name="Текст 6"/>
          <p:cNvSpPr>
            <a:spLocks noGrp="1"/>
          </p:cNvSpPr>
          <p:nvPr>
            <p:ph type="body" sz="quarter" idx="13"/>
          </p:nvPr>
        </p:nvSpPr>
        <p:spPr bwMode="auto">
          <a:xfrm>
            <a:off x="884902" y="1388806"/>
            <a:ext cx="10392697" cy="4380398"/>
          </a:xfrm>
        </p:spPr>
        <p:txBody>
          <a:bodyPr lIns="36000" tIns="36000" rIns="36000" bIns="36000" anchor="t" anchorCtr="0">
            <a:normAutofit/>
          </a:bodyPr>
          <a:lstStyle>
            <a:lvl1pPr marL="0" indent="0">
              <a:buFontTx/>
              <a:buNone/>
              <a:defRPr sz="1800" b="0"/>
            </a:lvl1pPr>
          </a:lstStyle>
          <a:p>
            <a:pPr lvl="0">
              <a:defRPr/>
            </a:pPr>
            <a:r>
              <a:rPr lang="ru-RU"/>
              <a:t>Образец текста</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1447800" y="1376363"/>
            <a:ext cx="4252913" cy="4633911"/>
          </a:xfrm>
          <a:prstGeom prst="rect">
            <a:avLst/>
          </a:prstGeom>
        </p:spPr>
        <p:txBody>
          <a:bodyPr vert="horz" lIns="36000" tIns="36000" rIns="36000" bIns="36000" rtlCol="0" anchor="ctr">
            <a:normAutofit/>
          </a:bodyPr>
          <a:lstStyle/>
          <a:p>
            <a:pPr>
              <a:defRPr/>
            </a:pPr>
            <a:r>
              <a:rPr lang="ru-RU"/>
              <a:t>Образец заголовка</a:t>
            </a:r>
            <a:endParaRPr/>
          </a:p>
        </p:txBody>
      </p:sp>
      <p:sp>
        <p:nvSpPr>
          <p:cNvPr id="3" name="Текст 2"/>
          <p:cNvSpPr>
            <a:spLocks noGrp="1"/>
          </p:cNvSpPr>
          <p:nvPr>
            <p:ph type="body" idx="1"/>
          </p:nvPr>
        </p:nvSpPr>
        <p:spPr bwMode="auto">
          <a:xfrm>
            <a:off x="6456363" y="1376363"/>
            <a:ext cx="4287836" cy="4633912"/>
          </a:xfrm>
          <a:prstGeom prst="rect">
            <a:avLst/>
          </a:prstGeom>
        </p:spPr>
        <p:txBody>
          <a:bodyPr vert="horz" lIns="36000" tIns="36000" rIns="36000" bIns="36000" rtlCol="0" anchor="ctr" anchorCtr="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p:txBody>
      </p:sp>
      <p:sp>
        <p:nvSpPr>
          <p:cNvPr id="6" name="Номер слайда 5"/>
          <p:cNvSpPr>
            <a:spLocks noGrp="1"/>
          </p:cNvSpPr>
          <p:nvPr>
            <p:ph type="sldNum" sz="quarter" idx="4"/>
          </p:nvPr>
        </p:nvSpPr>
        <p:spPr bwMode="auto">
          <a:xfrm>
            <a:off x="10758927" y="365094"/>
            <a:ext cx="522873" cy="365125"/>
          </a:xfrm>
          <a:prstGeom prst="rect">
            <a:avLst/>
          </a:prstGeom>
        </p:spPr>
        <p:txBody>
          <a:bodyPr vert="horz" lIns="36000" tIns="36000" rIns="36000" bIns="36000" rtlCol="0" anchor="ctr"/>
          <a:lstStyle>
            <a:lvl1pPr algn="r">
              <a:defRPr sz="1400">
                <a:solidFill>
                  <a:schemeClr val="tx1">
                    <a:tint val="75000"/>
                  </a:schemeClr>
                </a:solidFill>
              </a:defRPr>
            </a:lvl1pPr>
          </a:lstStyle>
          <a:p>
            <a:pPr>
              <a:defRPr/>
            </a:pPr>
            <a:fld id="{20EE08BC-0A14-46C9-BD44-38B56F84D1BD}" type="slidenum">
              <a:rPr lang="ru-RU"/>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hdr="0" ftr="0" dt="0"/>
  <p:txStyles>
    <p:titleStyle>
      <a:lvl1pPr algn="l" defTabSz="914400">
        <a:lnSpc>
          <a:spcPct val="90000"/>
        </a:lnSpc>
        <a:spcBef>
          <a:spcPts val="0"/>
        </a:spcBef>
        <a:buNone/>
        <a:defRPr sz="3600" b="1">
          <a:solidFill>
            <a:schemeClr val="tx1"/>
          </a:solidFill>
          <a:latin typeface="+mj-lt"/>
          <a:ea typeface="+mj-ea"/>
          <a:cs typeface="+mj-cs"/>
        </a:defRPr>
      </a:lvl1pPr>
    </p:titleStyle>
    <p:bodyStyle>
      <a:lvl1pPr marL="0" indent="0" algn="l" defTabSz="914400">
        <a:lnSpc>
          <a:spcPct val="90000"/>
        </a:lnSpc>
        <a:spcBef>
          <a:spcPts val="1000"/>
        </a:spcBef>
        <a:buFont typeface="Arial"/>
        <a:buNone/>
        <a:defRPr sz="2400" b="1">
          <a:solidFill>
            <a:schemeClr val="tx1"/>
          </a:solidFill>
          <a:latin typeface="+mn-lt"/>
          <a:ea typeface="+mn-ea"/>
          <a:cs typeface="+mn-cs"/>
        </a:defRPr>
      </a:lvl1pPr>
      <a:lvl2pPr marL="457200" indent="0" algn="l" defTabSz="914400">
        <a:lnSpc>
          <a:spcPct val="90000"/>
        </a:lnSpc>
        <a:spcBef>
          <a:spcPts val="500"/>
        </a:spcBef>
        <a:buFont typeface="Arial"/>
        <a:buNone/>
        <a:defRPr sz="1800" b="1">
          <a:solidFill>
            <a:schemeClr val="tx1"/>
          </a:solidFill>
          <a:latin typeface="+mn-lt"/>
          <a:ea typeface="+mn-ea"/>
          <a:cs typeface="+mn-cs"/>
        </a:defRPr>
      </a:lvl2pPr>
      <a:lvl3pPr marL="914400" indent="0" algn="l" defTabSz="914400">
        <a:lnSpc>
          <a:spcPct val="90000"/>
        </a:lnSpc>
        <a:spcBef>
          <a:spcPts val="500"/>
        </a:spcBef>
        <a:buFont typeface="Arial"/>
        <a:buNone/>
        <a:defRPr sz="1800" b="0">
          <a:solidFill>
            <a:schemeClr val="tx1"/>
          </a:solidFill>
          <a:latin typeface="+mn-lt"/>
          <a:ea typeface="+mn-ea"/>
          <a:cs typeface="+mn-cs"/>
        </a:defRPr>
      </a:lvl3pPr>
      <a:lvl4pPr marL="1371600" indent="0" algn="l" defTabSz="914400">
        <a:lnSpc>
          <a:spcPct val="90000"/>
        </a:lnSpc>
        <a:spcBef>
          <a:spcPts val="500"/>
        </a:spcBef>
        <a:buFont typeface="Arial"/>
        <a:buNone/>
        <a:defRPr sz="1400" b="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6.xml"/><Relationship Id="rId5" Type="http://schemas.openxmlformats.org/officeDocument/2006/relationships/image" Target="../media/image61.svg"/><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61.svg"/><Relationship Id="rId7" Type="http://schemas.openxmlformats.org/officeDocument/2006/relationships/image" Target="../media/image65.svg"/><Relationship Id="rId2"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 Id="rId9" Type="http://schemas.openxmlformats.org/officeDocument/2006/relationships/image" Target="../media/image59.svg"/></Relationships>
</file>

<file path=ppt/slides/_rels/slide2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65.svg"/><Relationship Id="rId7" Type="http://schemas.openxmlformats.org/officeDocument/2006/relationships/image" Target="../media/image67.svg"/><Relationship Id="rId2" Type="http://schemas.openxmlformats.org/officeDocument/2006/relationships/image" Target="../media/image64.png"/><Relationship Id="rId1" Type="http://schemas.openxmlformats.org/officeDocument/2006/relationships/slideLayout" Target="../slideLayouts/slideLayout6.xml"/><Relationship Id="rId6" Type="http://schemas.openxmlformats.org/officeDocument/2006/relationships/image" Target="../media/image66.png"/><Relationship Id="rId11" Type="http://schemas.openxmlformats.org/officeDocument/2006/relationships/image" Target="../media/image61.svg"/><Relationship Id="rId5" Type="http://schemas.openxmlformats.org/officeDocument/2006/relationships/image" Target="../media/image59.svg"/><Relationship Id="rId10" Type="http://schemas.openxmlformats.org/officeDocument/2006/relationships/image" Target="../media/image60.png"/><Relationship Id="rId4" Type="http://schemas.openxmlformats.org/officeDocument/2006/relationships/image" Target="../media/image58.png"/><Relationship Id="rId9" Type="http://schemas.openxmlformats.org/officeDocument/2006/relationships/image" Target="../media/image63.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svg"/><Relationship Id="rId25" Type="http://schemas.openxmlformats.org/officeDocument/2006/relationships/image" Target="../media/image43.svg"/><Relationship Id="rId2" Type="http://schemas.openxmlformats.org/officeDocument/2006/relationships/notesSlide" Target="../notesSlides/notesSlide2.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image" Target="../media/image28.jp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svg"/></Relationships>
</file>

<file path=ppt/slides/_rels/slide30.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71.png"/></Relationships>
</file>

<file path=ppt/slides/_rels/slide37.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svg"/><Relationship Id="rId3" Type="http://schemas.openxmlformats.org/officeDocument/2006/relationships/image" Target="../media/image73.jpg"/><Relationship Id="rId7" Type="http://schemas.openxmlformats.org/officeDocument/2006/relationships/image" Target="../media/image77.jpg"/><Relationship Id="rId12" Type="http://schemas.openxmlformats.org/officeDocument/2006/relationships/image" Target="../media/image82.png"/><Relationship Id="rId2" Type="http://schemas.openxmlformats.org/officeDocument/2006/relationships/image" Target="../media/image72.jpg"/><Relationship Id="rId1" Type="http://schemas.openxmlformats.org/officeDocument/2006/relationships/slideLayout" Target="../slideLayouts/slideLayout9.xml"/><Relationship Id="rId6" Type="http://schemas.openxmlformats.org/officeDocument/2006/relationships/image" Target="../media/image76.jpg"/><Relationship Id="rId11" Type="http://schemas.openxmlformats.org/officeDocument/2006/relationships/image" Target="../media/image81.svg"/><Relationship Id="rId5" Type="http://schemas.openxmlformats.org/officeDocument/2006/relationships/image" Target="../media/image75.jpg"/><Relationship Id="rId15" Type="http://schemas.openxmlformats.org/officeDocument/2006/relationships/image" Target="../media/image85.svg"/><Relationship Id="rId10" Type="http://schemas.openxmlformats.org/officeDocument/2006/relationships/image" Target="../media/image80.png"/><Relationship Id="rId4" Type="http://schemas.openxmlformats.org/officeDocument/2006/relationships/image" Target="../media/image74.jpg"/><Relationship Id="rId9" Type="http://schemas.openxmlformats.org/officeDocument/2006/relationships/image" Target="../media/image79.svg"/><Relationship Id="rId14" Type="http://schemas.openxmlformats.org/officeDocument/2006/relationships/image" Target="../media/image84.png"/></Relationships>
</file>

<file path=ppt/slides/_rels/slide38.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svg"/><Relationship Id="rId3" Type="http://schemas.openxmlformats.org/officeDocument/2006/relationships/image" Target="../media/image87.svg"/><Relationship Id="rId7" Type="http://schemas.openxmlformats.org/officeDocument/2006/relationships/image" Target="../media/image89.svg"/><Relationship Id="rId12" Type="http://schemas.openxmlformats.org/officeDocument/2006/relationships/image" Target="../media/image94.png"/><Relationship Id="rId17" Type="http://schemas.openxmlformats.org/officeDocument/2006/relationships/image" Target="../media/image99.svg"/><Relationship Id="rId2" Type="http://schemas.openxmlformats.org/officeDocument/2006/relationships/image" Target="../media/image86.png"/><Relationship Id="rId16"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image" Target="../media/image93.svg"/><Relationship Id="rId5" Type="http://schemas.openxmlformats.org/officeDocument/2006/relationships/image" Target="../media/image79.svg"/><Relationship Id="rId15" Type="http://schemas.openxmlformats.org/officeDocument/2006/relationships/image" Target="../media/image97.svg"/><Relationship Id="rId10" Type="http://schemas.openxmlformats.org/officeDocument/2006/relationships/image" Target="../media/image92.png"/><Relationship Id="rId4" Type="http://schemas.openxmlformats.org/officeDocument/2006/relationships/image" Target="../media/image78.png"/><Relationship Id="rId9" Type="http://schemas.openxmlformats.org/officeDocument/2006/relationships/image" Target="../media/image91.svg"/><Relationship Id="rId14" Type="http://schemas.openxmlformats.org/officeDocument/2006/relationships/image" Target="../media/image96.png"/></Relationships>
</file>

<file path=ppt/slides/_rels/slide3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01.png"/></Relationships>
</file>

<file path=ppt/slides/_rels/slide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103.png"/></Relationships>
</file>

<file path=ppt/slides/_rels/slide4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6.xml"/><Relationship Id="rId1" Type="http://schemas.openxmlformats.org/officeDocument/2006/relationships/slideLayout" Target="../slideLayouts/slideLayout9.xml"/><Relationship Id="rId5" Type="http://schemas.openxmlformats.org/officeDocument/2006/relationships/image" Target="../media/image104.png"/><Relationship Id="rId4" Type="http://schemas.openxmlformats.org/officeDocument/2006/relationships/image" Target="../media/image103.png"/></Relationships>
</file>

<file path=ppt/slides/_rels/slide4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image" Target="../media/image104.png"/><Relationship Id="rId5" Type="http://schemas.openxmlformats.org/officeDocument/2006/relationships/image" Target="../media/image105.png"/><Relationship Id="rId4" Type="http://schemas.openxmlformats.org/officeDocument/2006/relationships/image" Target="../media/image103.png"/></Relationships>
</file>

<file path=ppt/slides/_rels/slide49.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4.png"/><Relationship Id="rId2" Type="http://schemas.openxmlformats.org/officeDocument/2006/relationships/notesSlide" Target="../notesSlides/notesSlide38.xml"/><Relationship Id="rId1" Type="http://schemas.openxmlformats.org/officeDocument/2006/relationships/slideLayout" Target="../slideLayouts/slideLayout9.xml"/><Relationship Id="rId6" Type="http://schemas.openxmlformats.org/officeDocument/2006/relationships/image" Target="../media/image105.png"/><Relationship Id="rId5" Type="http://schemas.openxmlformats.org/officeDocument/2006/relationships/image" Target="../media/image106.png"/><Relationship Id="rId4" Type="http://schemas.openxmlformats.org/officeDocument/2006/relationships/image" Target="../media/image103.png"/></Relationships>
</file>

<file path=ppt/slides/_rels/slide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8.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01.png"/><Relationship Id="rId4" Type="http://schemas.openxmlformats.org/officeDocument/2006/relationships/image" Target="../media/image69.png"/></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49.png"/><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49.png"/><Relationship Id="rId5" Type="http://schemas.openxmlformats.org/officeDocument/2006/relationships/image" Target="../media/image50.png"/><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 name="Подзаголовок 2"/>
          <p:cNvSpPr txBox="1"/>
          <p:nvPr/>
        </p:nvSpPr>
        <p:spPr bwMode="auto">
          <a:xfrm>
            <a:off x="1191760" y="3880286"/>
            <a:ext cx="6677615" cy="1787120"/>
          </a:xfrm>
          <a:prstGeom prst="rect">
            <a:avLst/>
          </a:prstGeom>
        </p:spPr>
        <p:txBody>
          <a:bodyPr vert="horz" lIns="36000" tIns="36000" rIns="36000" bIns="36000" rtlCol="0">
            <a:normAutofit lnSpcReduction="10000"/>
          </a:bodyPr>
          <a:lstStyle>
            <a:lvl1pPr marL="0" marR="0" indent="0" algn="l" defTabSz="914400">
              <a:lnSpc>
                <a:spcPct val="100000"/>
              </a:lnSpc>
              <a:spcBef>
                <a:spcPts val="0"/>
              </a:spcBef>
              <a:spcAft>
                <a:spcPts val="0"/>
              </a:spcAft>
              <a:buClrTx/>
              <a:buSzTx/>
              <a:buFont typeface="Arial"/>
              <a:buNone/>
              <a:defRPr sz="2400" b="0">
                <a:solidFill>
                  <a:schemeClr val="tx1"/>
                </a:solidFill>
                <a:latin typeface="+mn-lt"/>
                <a:ea typeface="+mn-ea"/>
                <a:cs typeface="+mn-cs"/>
              </a:defRPr>
            </a:lvl1pPr>
            <a:lvl2pPr marL="457200" indent="0" algn="ctr" defTabSz="914400">
              <a:lnSpc>
                <a:spcPct val="90000"/>
              </a:lnSpc>
              <a:spcBef>
                <a:spcPts val="500"/>
              </a:spcBef>
              <a:buFont typeface="Arial"/>
              <a:buNone/>
              <a:defRPr sz="2000">
                <a:solidFill>
                  <a:schemeClr val="tx1"/>
                </a:solidFill>
                <a:latin typeface="+mn-lt"/>
                <a:ea typeface="+mn-ea"/>
                <a:cs typeface="+mn-cs"/>
              </a:defRPr>
            </a:lvl2pPr>
            <a:lvl3pPr marL="914400" indent="0" algn="ctr" defTabSz="914400">
              <a:lnSpc>
                <a:spcPct val="90000"/>
              </a:lnSpc>
              <a:spcBef>
                <a:spcPts val="500"/>
              </a:spcBef>
              <a:buFont typeface="Arial"/>
              <a:buNone/>
              <a:defRPr sz="1800">
                <a:solidFill>
                  <a:schemeClr val="tx1"/>
                </a:solidFill>
                <a:latin typeface="+mn-lt"/>
                <a:ea typeface="+mn-ea"/>
                <a:cs typeface="+mn-cs"/>
              </a:defRPr>
            </a:lvl3pPr>
            <a:lvl4pPr marL="1371600" indent="0" algn="ctr" defTabSz="914400">
              <a:lnSpc>
                <a:spcPct val="90000"/>
              </a:lnSpc>
              <a:spcBef>
                <a:spcPts val="500"/>
              </a:spcBef>
              <a:buFont typeface="Arial"/>
              <a:buNone/>
              <a:defRPr sz="1600">
                <a:solidFill>
                  <a:schemeClr val="tx1"/>
                </a:solidFill>
                <a:latin typeface="+mn-lt"/>
                <a:ea typeface="+mn-ea"/>
                <a:cs typeface="+mn-cs"/>
              </a:defRPr>
            </a:lvl4pPr>
            <a:lvl5pPr marL="1828800" indent="0" algn="ctr" defTabSz="914400">
              <a:lnSpc>
                <a:spcPct val="90000"/>
              </a:lnSpc>
              <a:spcBef>
                <a:spcPts val="500"/>
              </a:spcBef>
              <a:buFont typeface="Arial"/>
              <a:buNone/>
              <a:defRPr sz="1600">
                <a:solidFill>
                  <a:schemeClr val="tx1"/>
                </a:solidFill>
                <a:latin typeface="+mn-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marL="0" marR="0" lvl="0" indent="0" algn="l" defTabSz="914400">
              <a:lnSpc>
                <a:spcPct val="100000"/>
              </a:lnSpc>
              <a:spcBef>
                <a:spcPts val="0"/>
              </a:spcBef>
              <a:spcAft>
                <a:spcPts val="1200"/>
              </a:spcAft>
              <a:buClrTx/>
              <a:buSzTx/>
              <a:buFontTx/>
              <a:buNone/>
              <a:defRPr/>
            </a:pPr>
            <a:r>
              <a:rPr lang="ru-RU" sz="2000" b="1" i="0" u="none" strike="noStrike" cap="none" spc="0" dirty="0">
                <a:ln>
                  <a:noFill/>
                </a:ln>
                <a:solidFill>
                  <a:prstClr val="black"/>
                </a:solidFill>
                <a:latin typeface="Verdana"/>
                <a:ea typeface="Verdana"/>
              </a:rPr>
              <a:t>Андрей Веселов</a:t>
            </a:r>
            <a:endParaRPr lang="ru-RU" sz="2000" b="0" i="0" u="none" strike="noStrike" cap="none" spc="0" dirty="0">
              <a:ln>
                <a:noFill/>
              </a:ln>
              <a:solidFill>
                <a:prstClr val="black"/>
              </a:solidFill>
              <a:latin typeface="Verdana"/>
            </a:endParaRPr>
          </a:p>
          <a:p>
            <a:pPr marL="0" marR="0" lvl="0" indent="0" algn="l" defTabSz="914400">
              <a:lnSpc>
                <a:spcPct val="100000"/>
              </a:lnSpc>
              <a:spcBef>
                <a:spcPts val="0"/>
              </a:spcBef>
              <a:spcAft>
                <a:spcPts val="0"/>
              </a:spcAft>
              <a:buClrTx/>
              <a:buSzTx/>
              <a:buFontTx/>
              <a:buNone/>
              <a:defRPr/>
            </a:pPr>
            <a:r>
              <a:rPr lang="ru-RU" sz="1100" b="0" i="0" u="none" strike="noStrike" cap="none" spc="0" dirty="0">
                <a:ln>
                  <a:noFill/>
                </a:ln>
                <a:solidFill>
                  <a:prstClr val="black"/>
                </a:solidFill>
                <a:latin typeface="Verdana"/>
                <a:ea typeface="Verdana"/>
              </a:rPr>
              <a:t>Системный аналитик </a:t>
            </a:r>
            <a:br>
              <a:rPr lang="ru-RU" sz="1100" b="0" i="0" u="none" strike="noStrike" cap="none" spc="0" dirty="0">
                <a:ln>
                  <a:noFill/>
                </a:ln>
                <a:solidFill>
                  <a:prstClr val="black"/>
                </a:solidFill>
                <a:latin typeface="Verdana"/>
                <a:ea typeface="Verdana"/>
              </a:rPr>
            </a:br>
            <a:r>
              <a:rPr lang="ru-RU" sz="1100" b="0" i="0" u="none" strike="noStrike" cap="none" spc="0" dirty="0">
                <a:ln>
                  <a:noFill/>
                </a:ln>
                <a:solidFill>
                  <a:prstClr val="black"/>
                </a:solidFill>
                <a:latin typeface="Verdana"/>
                <a:ea typeface="Verdana"/>
              </a:rPr>
              <a:t>по Документообороту и Архивному делопроизводству</a:t>
            </a:r>
            <a:endParaRPr dirty="0"/>
          </a:p>
          <a:p>
            <a:pPr marL="0" marR="0" lvl="0" indent="0" algn="l" defTabSz="914400">
              <a:lnSpc>
                <a:spcPct val="100000"/>
              </a:lnSpc>
              <a:spcBef>
                <a:spcPts val="0"/>
              </a:spcBef>
              <a:spcAft>
                <a:spcPts val="0"/>
              </a:spcAft>
              <a:buClrTx/>
              <a:buSzTx/>
              <a:buFontTx/>
              <a:buNone/>
              <a:defRPr/>
            </a:pPr>
            <a:endParaRPr lang="ru-RU" sz="1300" b="0" i="0" u="none" strike="noStrike" cap="none" spc="0" dirty="0">
              <a:ln>
                <a:noFill/>
              </a:ln>
              <a:solidFill>
                <a:prstClr val="black"/>
              </a:solidFill>
              <a:latin typeface="Verdana"/>
              <a:ea typeface="Verdana"/>
            </a:endParaRPr>
          </a:p>
          <a:p>
            <a:pPr marL="0" marR="0" lvl="0" indent="0" algn="l" defTabSz="914400">
              <a:lnSpc>
                <a:spcPct val="100000"/>
              </a:lnSpc>
              <a:spcBef>
                <a:spcPts val="0"/>
              </a:spcBef>
              <a:spcAft>
                <a:spcPts val="1200"/>
              </a:spcAft>
              <a:buClrTx/>
              <a:buSzTx/>
              <a:buFontTx/>
              <a:buNone/>
              <a:defRPr/>
            </a:pPr>
            <a:r>
              <a:rPr lang="ru-RU" sz="2000" b="1" i="0" u="none" strike="noStrike" cap="none" spc="0" dirty="0">
                <a:ln>
                  <a:noFill/>
                </a:ln>
                <a:solidFill>
                  <a:prstClr val="black"/>
                </a:solidFill>
                <a:latin typeface="Verdana"/>
                <a:ea typeface="Verdana"/>
              </a:rPr>
              <a:t>Виктория Ёлшина</a:t>
            </a:r>
            <a:endParaRPr dirty="0"/>
          </a:p>
          <a:p>
            <a:pPr marL="0" marR="0" lvl="0" indent="0" algn="l" defTabSz="914400">
              <a:lnSpc>
                <a:spcPct val="100000"/>
              </a:lnSpc>
              <a:spcBef>
                <a:spcPts val="0"/>
              </a:spcBef>
              <a:spcAft>
                <a:spcPts val="0"/>
              </a:spcAft>
              <a:buClrTx/>
              <a:buSzTx/>
              <a:buFontTx/>
              <a:buNone/>
              <a:defRPr/>
            </a:pPr>
            <a:r>
              <a:rPr lang="ru-RU" sz="1100" b="0" i="0" u="none" strike="noStrike" cap="none" spc="0" dirty="0">
                <a:ln>
                  <a:noFill/>
                </a:ln>
                <a:solidFill>
                  <a:prstClr val="black"/>
                </a:solidFill>
                <a:latin typeface="Verdana"/>
                <a:ea typeface="Verdana"/>
              </a:rPr>
              <a:t>Системный аналитик </a:t>
            </a:r>
            <a:br>
              <a:rPr lang="ru-RU" sz="1100" b="0" i="0" u="none" strike="noStrike" cap="none" spc="0" dirty="0">
                <a:ln>
                  <a:noFill/>
                </a:ln>
                <a:solidFill>
                  <a:prstClr val="black"/>
                </a:solidFill>
                <a:latin typeface="Verdana"/>
                <a:ea typeface="Verdana"/>
              </a:rPr>
            </a:br>
            <a:r>
              <a:rPr lang="ru-RU" sz="1100" b="0" i="0" u="none" strike="noStrike" cap="none" spc="0" dirty="0">
                <a:ln>
                  <a:noFill/>
                </a:ln>
                <a:solidFill>
                  <a:prstClr val="black"/>
                </a:solidFill>
                <a:latin typeface="Verdana"/>
                <a:ea typeface="Verdana"/>
              </a:rPr>
              <a:t>по Документообороту и Архивному делопроизводству</a:t>
            </a:r>
            <a:endParaRPr dirty="0"/>
          </a:p>
        </p:txBody>
      </p:sp>
      <p:sp>
        <p:nvSpPr>
          <p:cNvPr id="7" name="Заголовок 1"/>
          <p:cNvSpPr txBox="1"/>
          <p:nvPr/>
        </p:nvSpPr>
        <p:spPr bwMode="auto">
          <a:xfrm>
            <a:off x="1182333" y="771847"/>
            <a:ext cx="8092296" cy="3324454"/>
          </a:xfrm>
          <a:prstGeom prst="rect">
            <a:avLst/>
          </a:prstGeom>
        </p:spPr>
        <p:txBody>
          <a:bodyPr vert="horz" lIns="36000" tIns="36000" rIns="36000" bIns="36000" rtlCol="0" anchor="ctr" anchorCtr="0">
            <a:normAutofit/>
          </a:bodyPr>
          <a:lstStyle>
            <a:lvl1pPr algn="l" defTabSz="914400">
              <a:lnSpc>
                <a:spcPct val="100000"/>
              </a:lnSpc>
              <a:spcBef>
                <a:spcPts val="0"/>
              </a:spcBef>
              <a:buNone/>
              <a:defRPr sz="6000" b="1">
                <a:solidFill>
                  <a:schemeClr val="tx1"/>
                </a:solidFill>
                <a:latin typeface="+mj-lt"/>
                <a:ea typeface="+mj-ea"/>
                <a:cs typeface="+mj-cs"/>
              </a:defRPr>
            </a:lvl1pPr>
          </a:lstStyle>
          <a:p>
            <a:pPr>
              <a:defRPr/>
            </a:pPr>
            <a:r>
              <a:rPr lang="ru-RU" sz="3600" dirty="0"/>
              <a:t>Бухгалтерский архив </a:t>
            </a:r>
            <a:endParaRPr dirty="0"/>
          </a:p>
          <a:p>
            <a:pPr>
              <a:defRPr/>
            </a:pPr>
            <a:r>
              <a:rPr lang="ru-RU" sz="3600" dirty="0"/>
              <a:t>по-новому: </a:t>
            </a:r>
            <a:br>
              <a:rPr lang="ru-RU" sz="3600" dirty="0"/>
            </a:br>
            <a:r>
              <a:rPr lang="ru-RU" sz="3200" b="0" dirty="0"/>
              <a:t>электронное хранение </a:t>
            </a:r>
            <a:br>
              <a:rPr lang="ru-RU" sz="3200" b="0" dirty="0"/>
            </a:br>
            <a:r>
              <a:rPr lang="ru-RU" sz="3200" b="0" dirty="0"/>
              <a:t>без ручной работы</a:t>
            </a:r>
            <a:endParaRPr dirty="0"/>
          </a:p>
        </p:txBody>
      </p:sp>
      <p:pic>
        <p:nvPicPr>
          <p:cNvPr id="5" name="Рисунок 4"/>
          <p:cNvPicPr>
            <a:picLocks noChangeAspect="1"/>
          </p:cNvPicPr>
          <p:nvPr/>
        </p:nvPicPr>
        <p:blipFill>
          <a:blip r:embed="rId2"/>
          <a:stretch/>
        </p:blipFill>
        <p:spPr bwMode="auto">
          <a:xfrm>
            <a:off x="5408076" y="1512314"/>
            <a:ext cx="7751960" cy="51679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Заголовок 16"/>
          <p:cNvSpPr>
            <a:spLocks noGrp="1"/>
          </p:cNvSpPr>
          <p:nvPr>
            <p:ph type="title"/>
          </p:nvPr>
        </p:nvSpPr>
        <p:spPr bwMode="auto">
          <a:xfrm>
            <a:off x="876154" y="444735"/>
            <a:ext cx="10392696" cy="876879"/>
          </a:xfrm>
        </p:spPr>
        <p:txBody>
          <a:bodyPr>
            <a:noAutofit/>
          </a:bodyPr>
          <a:lstStyle/>
          <a:p>
            <a:pPr>
              <a:defRPr/>
            </a:pPr>
            <a:r>
              <a:rPr lang="ru-RU" sz="3200"/>
              <a:t>С какими проблемами сталкиваются организации</a:t>
            </a:r>
            <a:endParaRPr lang="ru-RU" sz="1600"/>
          </a:p>
        </p:txBody>
      </p:sp>
      <p:sp>
        <p:nvSpPr>
          <p:cNvPr id="4" name="Прямоугольник: скругленные углы 3"/>
          <p:cNvSpPr/>
          <p:nvPr/>
        </p:nvSpPr>
        <p:spPr bwMode="auto">
          <a:xfrm>
            <a:off x="925571" y="1418501"/>
            <a:ext cx="1460027" cy="341559"/>
          </a:xfrm>
          <a:prstGeom prst="roundRect">
            <a:avLst>
              <a:gd name="adj" fmla="val 50000"/>
            </a:avLst>
          </a:prstGeom>
          <a:solidFill>
            <a:srgbClr val="FECF6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b="1">
                <a:solidFill>
                  <a:schemeClr val="tx1"/>
                </a:solidFill>
              </a:rPr>
              <a:t>Ситуация</a:t>
            </a:r>
            <a:endParaRPr/>
          </a:p>
        </p:txBody>
      </p:sp>
      <p:sp>
        <p:nvSpPr>
          <p:cNvPr id="5" name="Прямоугольник: скругленные углы 4"/>
          <p:cNvSpPr/>
          <p:nvPr/>
        </p:nvSpPr>
        <p:spPr bwMode="auto">
          <a:xfrm>
            <a:off x="7206680" y="1418501"/>
            <a:ext cx="1460027" cy="341559"/>
          </a:xfrm>
          <a:prstGeom prst="roundRect">
            <a:avLst>
              <a:gd name="adj" fmla="val 50000"/>
            </a:avLst>
          </a:prstGeom>
          <a:solidFill>
            <a:schemeClr val="accent4">
              <a:lumMod val="40000"/>
              <a:lumOff val="60000"/>
            </a:schemeClr>
          </a:solid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b="1">
                <a:solidFill>
                  <a:schemeClr val="tx1"/>
                </a:solidFill>
              </a:rPr>
              <a:t>Проблема</a:t>
            </a:r>
            <a:endParaRPr/>
          </a:p>
        </p:txBody>
      </p:sp>
      <p:sp>
        <p:nvSpPr>
          <p:cNvPr id="6" name="Прямоугольник: скругленные углы 5"/>
          <p:cNvSpPr/>
          <p:nvPr/>
        </p:nvSpPr>
        <p:spPr bwMode="auto">
          <a:xfrm>
            <a:off x="925571" y="1888483"/>
            <a:ext cx="6111672" cy="589445"/>
          </a:xfrm>
          <a:prstGeom prst="roundRect">
            <a:avLst>
              <a:gd name="adj" fmla="val 17200"/>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400" b="1" dirty="0">
                <a:solidFill>
                  <a:schemeClr val="tx1"/>
                </a:solidFill>
              </a:rPr>
              <a:t>Запрос руководителя </a:t>
            </a:r>
            <a:r>
              <a:rPr lang="ru-RU" sz="1400" dirty="0">
                <a:solidFill>
                  <a:schemeClr val="tx1"/>
                </a:solidFill>
              </a:rPr>
              <a:t>→ «Нужны инвентаризационные описи за год и полный комплект документов срочно»</a:t>
            </a:r>
            <a:endParaRPr lang="ru-RU" sz="1300" b="0" i="0" u="none" strike="noStrike" dirty="0">
              <a:solidFill>
                <a:schemeClr val="tx1"/>
              </a:solidFill>
              <a:latin typeface="Verdana"/>
              <a:ea typeface="Verdana"/>
            </a:endParaRPr>
          </a:p>
        </p:txBody>
      </p:sp>
      <p:sp>
        <p:nvSpPr>
          <p:cNvPr id="18" name="Прямоугольник: скругленные углы 17"/>
          <p:cNvSpPr/>
          <p:nvPr/>
        </p:nvSpPr>
        <p:spPr bwMode="auto">
          <a:xfrm>
            <a:off x="7206681" y="1888483"/>
            <a:ext cx="3637902" cy="589445"/>
          </a:xfrm>
          <a:prstGeom prst="roundRect">
            <a:avLst>
              <a:gd name="adj" fmla="val 17200"/>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ru-RU" sz="1400">
                <a:solidFill>
                  <a:schemeClr val="tx1"/>
                </a:solidFill>
              </a:rPr>
              <a:t>Документы собираются по частям</a:t>
            </a:r>
            <a:endParaRPr lang="ru-RU" sz="1300" b="0" i="0" u="none" strike="noStrike">
              <a:solidFill>
                <a:schemeClr val="tx1"/>
              </a:solidFill>
              <a:latin typeface="Verdana"/>
              <a:ea typeface="Verdana"/>
            </a:endParaRPr>
          </a:p>
        </p:txBody>
      </p:sp>
    </p:spTree>
    <p:extLst>
      <p:ext uri="{BB962C8B-B14F-4D97-AF65-F5344CB8AC3E}">
        <p14:creationId xmlns:p14="http://schemas.microsoft.com/office/powerpoint/2010/main" val="4075676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Заголовок 16"/>
          <p:cNvSpPr>
            <a:spLocks noGrp="1"/>
          </p:cNvSpPr>
          <p:nvPr>
            <p:ph type="title"/>
          </p:nvPr>
        </p:nvSpPr>
        <p:spPr bwMode="auto">
          <a:xfrm>
            <a:off x="876154" y="444735"/>
            <a:ext cx="10392696" cy="876879"/>
          </a:xfrm>
        </p:spPr>
        <p:txBody>
          <a:bodyPr>
            <a:noAutofit/>
          </a:bodyPr>
          <a:lstStyle/>
          <a:p>
            <a:pPr>
              <a:defRPr/>
            </a:pPr>
            <a:r>
              <a:rPr lang="ru-RU" sz="3200"/>
              <a:t>С какими проблемами сталкиваются организации</a:t>
            </a:r>
            <a:endParaRPr lang="ru-RU" sz="1600"/>
          </a:p>
        </p:txBody>
      </p:sp>
      <p:sp>
        <p:nvSpPr>
          <p:cNvPr id="4" name="Прямоугольник: скругленные углы 3"/>
          <p:cNvSpPr/>
          <p:nvPr/>
        </p:nvSpPr>
        <p:spPr bwMode="auto">
          <a:xfrm>
            <a:off x="925571" y="1418501"/>
            <a:ext cx="1460027" cy="341559"/>
          </a:xfrm>
          <a:prstGeom prst="roundRect">
            <a:avLst>
              <a:gd name="adj" fmla="val 50000"/>
            </a:avLst>
          </a:prstGeom>
          <a:solidFill>
            <a:srgbClr val="FECF6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b="1">
                <a:solidFill>
                  <a:schemeClr val="tx1"/>
                </a:solidFill>
              </a:rPr>
              <a:t>Ситуация</a:t>
            </a:r>
            <a:endParaRPr/>
          </a:p>
        </p:txBody>
      </p:sp>
      <p:sp>
        <p:nvSpPr>
          <p:cNvPr id="5" name="Прямоугольник: скругленные углы 4"/>
          <p:cNvSpPr/>
          <p:nvPr/>
        </p:nvSpPr>
        <p:spPr bwMode="auto">
          <a:xfrm>
            <a:off x="7206680" y="1418501"/>
            <a:ext cx="1460027" cy="341559"/>
          </a:xfrm>
          <a:prstGeom prst="roundRect">
            <a:avLst>
              <a:gd name="adj" fmla="val 50000"/>
            </a:avLst>
          </a:prstGeom>
          <a:solidFill>
            <a:schemeClr val="accent4">
              <a:lumMod val="40000"/>
              <a:lumOff val="60000"/>
            </a:schemeClr>
          </a:solid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b="1">
                <a:solidFill>
                  <a:schemeClr val="tx1"/>
                </a:solidFill>
              </a:rPr>
              <a:t>Проблема</a:t>
            </a:r>
            <a:endParaRPr/>
          </a:p>
        </p:txBody>
      </p:sp>
      <p:sp>
        <p:nvSpPr>
          <p:cNvPr id="8" name="Прямоугольник: скругленные углы 7"/>
          <p:cNvSpPr/>
          <p:nvPr/>
        </p:nvSpPr>
        <p:spPr bwMode="auto">
          <a:xfrm>
            <a:off x="925571" y="2606351"/>
            <a:ext cx="6111672" cy="589445"/>
          </a:xfrm>
          <a:prstGeom prst="roundRect">
            <a:avLst>
              <a:gd name="adj" fmla="val 8905"/>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400" b="1" dirty="0">
                <a:solidFill>
                  <a:schemeClr val="tx1"/>
                </a:solidFill>
              </a:rPr>
              <a:t>Поиск в папках </a:t>
            </a:r>
            <a:r>
              <a:rPr lang="ru-RU" sz="1400" dirty="0">
                <a:solidFill>
                  <a:schemeClr val="tx1"/>
                </a:solidFill>
              </a:rPr>
              <a:t>→ «</a:t>
            </a:r>
            <a:r>
              <a:rPr lang="ru-RU" sz="1400" dirty="0" err="1">
                <a:solidFill>
                  <a:schemeClr val="tx1"/>
                </a:solidFill>
              </a:rPr>
              <a:t>решение_новый</a:t>
            </a:r>
            <a:r>
              <a:rPr lang="ru-RU" sz="1400" i="1" dirty="0">
                <a:solidFill>
                  <a:schemeClr val="tx1"/>
                </a:solidFill>
              </a:rPr>
              <a:t>», «</a:t>
            </a:r>
            <a:r>
              <a:rPr lang="ru-RU" sz="1400" dirty="0" err="1">
                <a:solidFill>
                  <a:schemeClr val="tx1"/>
                </a:solidFill>
              </a:rPr>
              <a:t>решение_финал</a:t>
            </a:r>
            <a:r>
              <a:rPr lang="ru-RU" sz="1400" dirty="0">
                <a:solidFill>
                  <a:schemeClr val="tx1"/>
                </a:solidFill>
              </a:rPr>
              <a:t>», «</a:t>
            </a:r>
            <a:r>
              <a:rPr lang="ru-RU" sz="1400" dirty="0" err="1">
                <a:solidFill>
                  <a:schemeClr val="tx1"/>
                </a:solidFill>
              </a:rPr>
              <a:t>решение_финал_точно</a:t>
            </a:r>
            <a:r>
              <a:rPr lang="ru-RU" sz="1400" dirty="0">
                <a:solidFill>
                  <a:schemeClr val="tx1"/>
                </a:solidFill>
              </a:rPr>
              <a:t>»</a:t>
            </a:r>
            <a:endParaRPr lang="ru-RU" sz="1300" b="0" i="0" u="none" strike="noStrike" dirty="0">
              <a:solidFill>
                <a:schemeClr val="tx1"/>
              </a:solidFill>
              <a:latin typeface="Verdana"/>
              <a:ea typeface="Verdana"/>
            </a:endParaRPr>
          </a:p>
        </p:txBody>
      </p:sp>
      <p:sp>
        <p:nvSpPr>
          <p:cNvPr id="18" name="Прямоугольник: скругленные углы 17"/>
          <p:cNvSpPr/>
          <p:nvPr/>
        </p:nvSpPr>
        <p:spPr bwMode="auto">
          <a:xfrm>
            <a:off x="7206681" y="1888483"/>
            <a:ext cx="3637902" cy="589445"/>
          </a:xfrm>
          <a:prstGeom prst="roundRect">
            <a:avLst>
              <a:gd name="adj" fmla="val 17200"/>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ru-RU" sz="1400">
                <a:solidFill>
                  <a:schemeClr val="tx1"/>
                </a:solidFill>
              </a:rPr>
              <a:t>Документы собираются по частям</a:t>
            </a:r>
            <a:endParaRPr lang="ru-RU" sz="1300" b="0" i="0" u="none" strike="noStrike">
              <a:solidFill>
                <a:schemeClr val="tx1"/>
              </a:solidFill>
              <a:latin typeface="Verdana"/>
              <a:ea typeface="Verdana"/>
            </a:endParaRPr>
          </a:p>
        </p:txBody>
      </p:sp>
      <p:sp>
        <p:nvSpPr>
          <p:cNvPr id="19" name="Прямоугольник: скругленные углы 18"/>
          <p:cNvSpPr/>
          <p:nvPr/>
        </p:nvSpPr>
        <p:spPr bwMode="auto">
          <a:xfrm>
            <a:off x="7206681" y="2606350"/>
            <a:ext cx="3637902" cy="589445"/>
          </a:xfrm>
          <a:prstGeom prst="roundRect">
            <a:avLst>
              <a:gd name="adj" fmla="val 8905"/>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ru-RU" sz="1400">
                <a:solidFill>
                  <a:schemeClr val="tx1"/>
                </a:solidFill>
              </a:rPr>
              <a:t>Нет уверенности в полноте версии</a:t>
            </a:r>
            <a:endParaRPr lang="ru-RU" sz="1300" b="0" i="0" u="none" strike="noStrike">
              <a:solidFill>
                <a:schemeClr val="tx1"/>
              </a:solidFill>
              <a:latin typeface="Verdana"/>
              <a:ea typeface="Verdana"/>
            </a:endParaRPr>
          </a:p>
        </p:txBody>
      </p:sp>
      <p:sp>
        <p:nvSpPr>
          <p:cNvPr id="10" name="Прямоугольник: скругленные углы 9">
            <a:extLst>
              <a:ext uri="{FF2B5EF4-FFF2-40B4-BE49-F238E27FC236}">
                <a16:creationId xmlns:a16="http://schemas.microsoft.com/office/drawing/2014/main" id="{F6F24E9F-362B-4DAE-8879-0A469021F2A8}"/>
              </a:ext>
            </a:extLst>
          </p:cNvPr>
          <p:cNvSpPr/>
          <p:nvPr/>
        </p:nvSpPr>
        <p:spPr bwMode="auto">
          <a:xfrm>
            <a:off x="925571" y="1888483"/>
            <a:ext cx="6111672" cy="589445"/>
          </a:xfrm>
          <a:prstGeom prst="roundRect">
            <a:avLst>
              <a:gd name="adj" fmla="val 17200"/>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400" b="1" dirty="0">
                <a:solidFill>
                  <a:schemeClr val="tx1"/>
                </a:solidFill>
              </a:rPr>
              <a:t>Запрос руководителя </a:t>
            </a:r>
            <a:r>
              <a:rPr lang="ru-RU" sz="1400" dirty="0">
                <a:solidFill>
                  <a:schemeClr val="tx1"/>
                </a:solidFill>
              </a:rPr>
              <a:t>→ «Нужны инвентаризационные описи за год и полный комплект документов срочно»</a:t>
            </a:r>
            <a:endParaRPr lang="ru-RU" sz="1300" b="0" i="0" u="none" strike="noStrike" dirty="0">
              <a:solidFill>
                <a:schemeClr val="tx1"/>
              </a:solidFill>
              <a:latin typeface="Verdana"/>
              <a:ea typeface="Verdana"/>
            </a:endParaRPr>
          </a:p>
        </p:txBody>
      </p:sp>
    </p:spTree>
    <p:extLst>
      <p:ext uri="{BB962C8B-B14F-4D97-AF65-F5344CB8AC3E}">
        <p14:creationId xmlns:p14="http://schemas.microsoft.com/office/powerpoint/2010/main" val="811894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Заголовок 16"/>
          <p:cNvSpPr>
            <a:spLocks noGrp="1"/>
          </p:cNvSpPr>
          <p:nvPr>
            <p:ph type="title"/>
          </p:nvPr>
        </p:nvSpPr>
        <p:spPr bwMode="auto">
          <a:xfrm>
            <a:off x="876154" y="444735"/>
            <a:ext cx="10392696" cy="876879"/>
          </a:xfrm>
        </p:spPr>
        <p:txBody>
          <a:bodyPr>
            <a:noAutofit/>
          </a:bodyPr>
          <a:lstStyle/>
          <a:p>
            <a:pPr>
              <a:defRPr/>
            </a:pPr>
            <a:r>
              <a:rPr lang="ru-RU" sz="3200"/>
              <a:t>С какими проблемами сталкиваются организации</a:t>
            </a:r>
            <a:endParaRPr lang="ru-RU" sz="1600"/>
          </a:p>
        </p:txBody>
      </p:sp>
      <p:sp>
        <p:nvSpPr>
          <p:cNvPr id="4" name="Прямоугольник: скругленные углы 3"/>
          <p:cNvSpPr/>
          <p:nvPr/>
        </p:nvSpPr>
        <p:spPr bwMode="auto">
          <a:xfrm>
            <a:off x="925571" y="1418501"/>
            <a:ext cx="1460027" cy="341559"/>
          </a:xfrm>
          <a:prstGeom prst="roundRect">
            <a:avLst>
              <a:gd name="adj" fmla="val 50000"/>
            </a:avLst>
          </a:prstGeom>
          <a:solidFill>
            <a:srgbClr val="FECF6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b="1">
                <a:solidFill>
                  <a:schemeClr val="tx1"/>
                </a:solidFill>
              </a:rPr>
              <a:t>Ситуация</a:t>
            </a:r>
            <a:endParaRPr/>
          </a:p>
        </p:txBody>
      </p:sp>
      <p:sp>
        <p:nvSpPr>
          <p:cNvPr id="5" name="Прямоугольник: скругленные углы 4"/>
          <p:cNvSpPr/>
          <p:nvPr/>
        </p:nvSpPr>
        <p:spPr bwMode="auto">
          <a:xfrm>
            <a:off x="7206680" y="1418501"/>
            <a:ext cx="1460027" cy="341559"/>
          </a:xfrm>
          <a:prstGeom prst="roundRect">
            <a:avLst>
              <a:gd name="adj" fmla="val 50000"/>
            </a:avLst>
          </a:prstGeom>
          <a:solidFill>
            <a:schemeClr val="accent4">
              <a:lumMod val="40000"/>
              <a:lumOff val="60000"/>
            </a:schemeClr>
          </a:solid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b="1">
                <a:solidFill>
                  <a:schemeClr val="tx1"/>
                </a:solidFill>
              </a:rPr>
              <a:t>Проблема</a:t>
            </a:r>
            <a:endParaRPr/>
          </a:p>
        </p:txBody>
      </p:sp>
      <p:sp>
        <p:nvSpPr>
          <p:cNvPr id="14" name="Прямоугольник: скругленные углы 13"/>
          <p:cNvSpPr/>
          <p:nvPr/>
        </p:nvSpPr>
        <p:spPr bwMode="auto">
          <a:xfrm>
            <a:off x="925571" y="3324219"/>
            <a:ext cx="6147365" cy="589445"/>
          </a:xfrm>
          <a:prstGeom prst="roundRect">
            <a:avLst>
              <a:gd name="adj" fmla="val 8905"/>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ru-RU" sz="1400" b="1">
                <a:solidFill>
                  <a:schemeClr val="tx1"/>
                </a:solidFill>
              </a:rPr>
              <a:t>Поиск в почте </a:t>
            </a:r>
            <a:r>
              <a:rPr lang="ru-RU" sz="1400">
                <a:solidFill>
                  <a:schemeClr val="tx1"/>
                </a:solidFill>
              </a:rPr>
              <a:t>→ десятки писем за разные месяцы</a:t>
            </a:r>
            <a:endParaRPr lang="ru-RU" sz="1300" b="0" i="0" u="none" strike="noStrike">
              <a:solidFill>
                <a:schemeClr val="tx1"/>
              </a:solidFill>
              <a:latin typeface="Verdana"/>
              <a:ea typeface="Verdana"/>
            </a:endParaRPr>
          </a:p>
        </p:txBody>
      </p:sp>
      <p:sp>
        <p:nvSpPr>
          <p:cNvPr id="18" name="Прямоугольник: скругленные углы 17"/>
          <p:cNvSpPr/>
          <p:nvPr/>
        </p:nvSpPr>
        <p:spPr bwMode="auto">
          <a:xfrm>
            <a:off x="7206681" y="1888483"/>
            <a:ext cx="3637902" cy="589445"/>
          </a:xfrm>
          <a:prstGeom prst="roundRect">
            <a:avLst>
              <a:gd name="adj" fmla="val 17200"/>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ru-RU" sz="1400">
                <a:solidFill>
                  <a:schemeClr val="tx1"/>
                </a:solidFill>
              </a:rPr>
              <a:t>Документы собираются по частям</a:t>
            </a:r>
            <a:endParaRPr lang="ru-RU" sz="1300" b="0" i="0" u="none" strike="noStrike">
              <a:solidFill>
                <a:schemeClr val="tx1"/>
              </a:solidFill>
              <a:latin typeface="Verdana"/>
              <a:ea typeface="Verdana"/>
            </a:endParaRPr>
          </a:p>
        </p:txBody>
      </p:sp>
      <p:sp>
        <p:nvSpPr>
          <p:cNvPr id="19" name="Прямоугольник: скругленные углы 18"/>
          <p:cNvSpPr/>
          <p:nvPr/>
        </p:nvSpPr>
        <p:spPr bwMode="auto">
          <a:xfrm>
            <a:off x="7206681" y="2606350"/>
            <a:ext cx="3637902" cy="589445"/>
          </a:xfrm>
          <a:prstGeom prst="roundRect">
            <a:avLst>
              <a:gd name="adj" fmla="val 8905"/>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ru-RU" sz="1400">
                <a:solidFill>
                  <a:schemeClr val="tx1"/>
                </a:solidFill>
              </a:rPr>
              <a:t>Нет уверенности в полноте версии</a:t>
            </a:r>
            <a:endParaRPr lang="ru-RU" sz="1300" b="0" i="0" u="none" strike="noStrike">
              <a:solidFill>
                <a:schemeClr val="tx1"/>
              </a:solidFill>
              <a:latin typeface="Verdana"/>
              <a:ea typeface="Verdana"/>
            </a:endParaRPr>
          </a:p>
        </p:txBody>
      </p:sp>
      <p:sp>
        <p:nvSpPr>
          <p:cNvPr id="20" name="Прямоугольник: скругленные углы 19"/>
          <p:cNvSpPr/>
          <p:nvPr/>
        </p:nvSpPr>
        <p:spPr bwMode="auto">
          <a:xfrm>
            <a:off x="7206680" y="3332895"/>
            <a:ext cx="3637902" cy="589445"/>
          </a:xfrm>
          <a:prstGeom prst="roundRect">
            <a:avLst>
              <a:gd name="adj" fmla="val 8905"/>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ru-RU" sz="1400">
                <a:solidFill>
                  <a:schemeClr val="tx1"/>
                </a:solidFill>
              </a:rPr>
              <a:t>Потеря времени перед проверкой</a:t>
            </a:r>
            <a:endParaRPr lang="ru-RU" sz="1300" b="0" i="0" u="none" strike="noStrike">
              <a:solidFill>
                <a:schemeClr val="tx1"/>
              </a:solidFill>
              <a:latin typeface="Verdana"/>
              <a:ea typeface="Verdana"/>
            </a:endParaRPr>
          </a:p>
        </p:txBody>
      </p:sp>
      <p:sp>
        <p:nvSpPr>
          <p:cNvPr id="11" name="Прямоугольник: скругленные углы 10">
            <a:extLst>
              <a:ext uri="{FF2B5EF4-FFF2-40B4-BE49-F238E27FC236}">
                <a16:creationId xmlns:a16="http://schemas.microsoft.com/office/drawing/2014/main" id="{374BB964-EAD8-4807-BA2B-4DF8049FE56C}"/>
              </a:ext>
            </a:extLst>
          </p:cNvPr>
          <p:cNvSpPr/>
          <p:nvPr/>
        </p:nvSpPr>
        <p:spPr bwMode="auto">
          <a:xfrm>
            <a:off x="925571" y="2606351"/>
            <a:ext cx="6111672" cy="589445"/>
          </a:xfrm>
          <a:prstGeom prst="roundRect">
            <a:avLst>
              <a:gd name="adj" fmla="val 8905"/>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400" b="1" dirty="0">
                <a:solidFill>
                  <a:schemeClr val="tx1"/>
                </a:solidFill>
              </a:rPr>
              <a:t>Поиск в папках </a:t>
            </a:r>
            <a:r>
              <a:rPr lang="ru-RU" sz="1400" dirty="0">
                <a:solidFill>
                  <a:schemeClr val="tx1"/>
                </a:solidFill>
              </a:rPr>
              <a:t>→ «</a:t>
            </a:r>
            <a:r>
              <a:rPr lang="ru-RU" sz="1400" dirty="0" err="1">
                <a:solidFill>
                  <a:schemeClr val="tx1"/>
                </a:solidFill>
              </a:rPr>
              <a:t>решение_новый</a:t>
            </a:r>
            <a:r>
              <a:rPr lang="ru-RU" sz="1400" i="1" dirty="0">
                <a:solidFill>
                  <a:schemeClr val="tx1"/>
                </a:solidFill>
              </a:rPr>
              <a:t>», «</a:t>
            </a:r>
            <a:r>
              <a:rPr lang="ru-RU" sz="1400" dirty="0" err="1">
                <a:solidFill>
                  <a:schemeClr val="tx1"/>
                </a:solidFill>
              </a:rPr>
              <a:t>решение_финал</a:t>
            </a:r>
            <a:r>
              <a:rPr lang="ru-RU" sz="1400" dirty="0">
                <a:solidFill>
                  <a:schemeClr val="tx1"/>
                </a:solidFill>
              </a:rPr>
              <a:t>», «</a:t>
            </a:r>
            <a:r>
              <a:rPr lang="ru-RU" sz="1400" dirty="0" err="1">
                <a:solidFill>
                  <a:schemeClr val="tx1"/>
                </a:solidFill>
              </a:rPr>
              <a:t>решение_финал_точно</a:t>
            </a:r>
            <a:r>
              <a:rPr lang="ru-RU" sz="1400" dirty="0">
                <a:solidFill>
                  <a:schemeClr val="tx1"/>
                </a:solidFill>
              </a:rPr>
              <a:t>»</a:t>
            </a:r>
            <a:endParaRPr lang="ru-RU" sz="1300" b="0" i="0" u="none" strike="noStrike" dirty="0">
              <a:solidFill>
                <a:schemeClr val="tx1"/>
              </a:solidFill>
              <a:latin typeface="Verdana"/>
              <a:ea typeface="Verdana"/>
            </a:endParaRPr>
          </a:p>
        </p:txBody>
      </p:sp>
      <p:sp>
        <p:nvSpPr>
          <p:cNvPr id="12" name="Прямоугольник: скругленные углы 11">
            <a:extLst>
              <a:ext uri="{FF2B5EF4-FFF2-40B4-BE49-F238E27FC236}">
                <a16:creationId xmlns:a16="http://schemas.microsoft.com/office/drawing/2014/main" id="{5FC3CFF2-27CD-46CB-9E26-27D5A94FC221}"/>
              </a:ext>
            </a:extLst>
          </p:cNvPr>
          <p:cNvSpPr/>
          <p:nvPr/>
        </p:nvSpPr>
        <p:spPr bwMode="auto">
          <a:xfrm>
            <a:off x="925571" y="1888483"/>
            <a:ext cx="6111672" cy="589445"/>
          </a:xfrm>
          <a:prstGeom prst="roundRect">
            <a:avLst>
              <a:gd name="adj" fmla="val 17200"/>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400" b="1" dirty="0">
                <a:solidFill>
                  <a:schemeClr val="tx1"/>
                </a:solidFill>
              </a:rPr>
              <a:t>Запрос руководителя </a:t>
            </a:r>
            <a:r>
              <a:rPr lang="ru-RU" sz="1400" dirty="0">
                <a:solidFill>
                  <a:schemeClr val="tx1"/>
                </a:solidFill>
              </a:rPr>
              <a:t>→ «Нужны инвентаризационные описи за год и полный комплект документов срочно»</a:t>
            </a:r>
            <a:endParaRPr lang="ru-RU" sz="1300" b="0" i="0" u="none" strike="noStrike" dirty="0">
              <a:solidFill>
                <a:schemeClr val="tx1"/>
              </a:solidFill>
              <a:latin typeface="Verdana"/>
              <a:ea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Заголовок 16"/>
          <p:cNvSpPr>
            <a:spLocks noGrp="1"/>
          </p:cNvSpPr>
          <p:nvPr>
            <p:ph type="title"/>
          </p:nvPr>
        </p:nvSpPr>
        <p:spPr bwMode="auto">
          <a:xfrm>
            <a:off x="876154" y="444735"/>
            <a:ext cx="10392696" cy="876879"/>
          </a:xfrm>
        </p:spPr>
        <p:txBody>
          <a:bodyPr>
            <a:noAutofit/>
          </a:bodyPr>
          <a:lstStyle/>
          <a:p>
            <a:pPr>
              <a:defRPr/>
            </a:pPr>
            <a:r>
              <a:rPr lang="ru-RU" sz="3200"/>
              <a:t>С какими проблемами сталкиваются организации</a:t>
            </a:r>
            <a:endParaRPr lang="ru-RU" sz="1600"/>
          </a:p>
        </p:txBody>
      </p:sp>
      <p:sp>
        <p:nvSpPr>
          <p:cNvPr id="4" name="Прямоугольник: скругленные углы 3"/>
          <p:cNvSpPr/>
          <p:nvPr/>
        </p:nvSpPr>
        <p:spPr bwMode="auto">
          <a:xfrm>
            <a:off x="925571" y="1418501"/>
            <a:ext cx="1460027" cy="341559"/>
          </a:xfrm>
          <a:prstGeom prst="roundRect">
            <a:avLst>
              <a:gd name="adj" fmla="val 50000"/>
            </a:avLst>
          </a:prstGeom>
          <a:solidFill>
            <a:srgbClr val="FECF6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b="1">
                <a:solidFill>
                  <a:schemeClr val="tx1"/>
                </a:solidFill>
              </a:rPr>
              <a:t>Ситуация</a:t>
            </a:r>
            <a:endParaRPr/>
          </a:p>
        </p:txBody>
      </p:sp>
      <p:sp>
        <p:nvSpPr>
          <p:cNvPr id="5" name="Прямоугольник: скругленные углы 4"/>
          <p:cNvSpPr/>
          <p:nvPr/>
        </p:nvSpPr>
        <p:spPr bwMode="auto">
          <a:xfrm>
            <a:off x="7206680" y="1418501"/>
            <a:ext cx="1460027" cy="341559"/>
          </a:xfrm>
          <a:prstGeom prst="roundRect">
            <a:avLst>
              <a:gd name="adj" fmla="val 50000"/>
            </a:avLst>
          </a:prstGeom>
          <a:solidFill>
            <a:schemeClr val="accent4">
              <a:lumMod val="40000"/>
              <a:lumOff val="60000"/>
            </a:schemeClr>
          </a:solid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b="1">
                <a:solidFill>
                  <a:schemeClr val="tx1"/>
                </a:solidFill>
              </a:rPr>
              <a:t>Проблема</a:t>
            </a:r>
            <a:endParaRPr/>
          </a:p>
        </p:txBody>
      </p:sp>
      <p:sp>
        <p:nvSpPr>
          <p:cNvPr id="14" name="Прямоугольник: скругленные углы 13"/>
          <p:cNvSpPr/>
          <p:nvPr/>
        </p:nvSpPr>
        <p:spPr bwMode="auto">
          <a:xfrm>
            <a:off x="925571" y="3324219"/>
            <a:ext cx="6147365" cy="589445"/>
          </a:xfrm>
          <a:prstGeom prst="roundRect">
            <a:avLst>
              <a:gd name="adj" fmla="val 8905"/>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ru-RU" sz="1400" b="1">
                <a:solidFill>
                  <a:schemeClr val="tx1"/>
                </a:solidFill>
              </a:rPr>
              <a:t>Поиск в почте </a:t>
            </a:r>
            <a:r>
              <a:rPr lang="ru-RU" sz="1400">
                <a:solidFill>
                  <a:schemeClr val="tx1"/>
                </a:solidFill>
              </a:rPr>
              <a:t>→ десятки писем за разные месяцы</a:t>
            </a:r>
            <a:endParaRPr lang="ru-RU" sz="1300" b="0" i="0" u="none" strike="noStrike">
              <a:solidFill>
                <a:schemeClr val="tx1"/>
              </a:solidFill>
              <a:latin typeface="Verdana"/>
              <a:ea typeface="Verdana"/>
            </a:endParaRPr>
          </a:p>
        </p:txBody>
      </p:sp>
      <p:sp>
        <p:nvSpPr>
          <p:cNvPr id="15" name="Прямоугольник: скругленные углы 14"/>
          <p:cNvSpPr/>
          <p:nvPr/>
        </p:nvSpPr>
        <p:spPr bwMode="auto">
          <a:xfrm>
            <a:off x="925571" y="4042087"/>
            <a:ext cx="6124758" cy="589445"/>
          </a:xfrm>
          <a:prstGeom prst="roundRect">
            <a:avLst>
              <a:gd name="adj" fmla="val 8905"/>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ru-RU" sz="1400" b="1">
                <a:solidFill>
                  <a:schemeClr val="tx1"/>
                </a:solidFill>
              </a:rPr>
              <a:t>Бумажный архив </a:t>
            </a:r>
            <a:r>
              <a:rPr lang="ru-RU" sz="1400">
                <a:solidFill>
                  <a:schemeClr val="tx1"/>
                </a:solidFill>
              </a:rPr>
              <a:t>→ «возможно, у руководителя»</a:t>
            </a:r>
            <a:endParaRPr lang="ru-RU" sz="1300" b="0" i="0" u="none" strike="noStrike">
              <a:solidFill>
                <a:schemeClr val="tx1"/>
              </a:solidFill>
              <a:latin typeface="Verdana"/>
              <a:ea typeface="Verdana"/>
            </a:endParaRPr>
          </a:p>
        </p:txBody>
      </p:sp>
      <p:sp>
        <p:nvSpPr>
          <p:cNvPr id="18" name="Прямоугольник: скругленные углы 17"/>
          <p:cNvSpPr/>
          <p:nvPr/>
        </p:nvSpPr>
        <p:spPr bwMode="auto">
          <a:xfrm>
            <a:off x="7206681" y="1888483"/>
            <a:ext cx="3637902" cy="589445"/>
          </a:xfrm>
          <a:prstGeom prst="roundRect">
            <a:avLst>
              <a:gd name="adj" fmla="val 17200"/>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ru-RU" sz="1400">
                <a:solidFill>
                  <a:schemeClr val="tx1"/>
                </a:solidFill>
              </a:rPr>
              <a:t>Документы собираются по частям</a:t>
            </a:r>
            <a:endParaRPr lang="ru-RU" sz="1300" b="0" i="0" u="none" strike="noStrike">
              <a:solidFill>
                <a:schemeClr val="tx1"/>
              </a:solidFill>
              <a:latin typeface="Verdana"/>
              <a:ea typeface="Verdana"/>
            </a:endParaRPr>
          </a:p>
        </p:txBody>
      </p:sp>
      <p:sp>
        <p:nvSpPr>
          <p:cNvPr id="19" name="Прямоугольник: скругленные углы 18"/>
          <p:cNvSpPr/>
          <p:nvPr/>
        </p:nvSpPr>
        <p:spPr bwMode="auto">
          <a:xfrm>
            <a:off x="7206681" y="2606350"/>
            <a:ext cx="3637902" cy="589445"/>
          </a:xfrm>
          <a:prstGeom prst="roundRect">
            <a:avLst>
              <a:gd name="adj" fmla="val 8905"/>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ru-RU" sz="1400">
                <a:solidFill>
                  <a:schemeClr val="tx1"/>
                </a:solidFill>
              </a:rPr>
              <a:t>Нет уверенности в полноте версии</a:t>
            </a:r>
            <a:endParaRPr lang="ru-RU" sz="1300" b="0" i="0" u="none" strike="noStrike">
              <a:solidFill>
                <a:schemeClr val="tx1"/>
              </a:solidFill>
              <a:latin typeface="Verdana"/>
              <a:ea typeface="Verdana"/>
            </a:endParaRPr>
          </a:p>
        </p:txBody>
      </p:sp>
      <p:sp>
        <p:nvSpPr>
          <p:cNvPr id="20" name="Прямоугольник: скругленные углы 19"/>
          <p:cNvSpPr/>
          <p:nvPr/>
        </p:nvSpPr>
        <p:spPr bwMode="auto">
          <a:xfrm>
            <a:off x="7206680" y="3332895"/>
            <a:ext cx="3637902" cy="589445"/>
          </a:xfrm>
          <a:prstGeom prst="roundRect">
            <a:avLst>
              <a:gd name="adj" fmla="val 8905"/>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ru-RU" sz="1400">
                <a:solidFill>
                  <a:schemeClr val="tx1"/>
                </a:solidFill>
              </a:rPr>
              <a:t>Потеря времени перед проверкой</a:t>
            </a:r>
            <a:endParaRPr lang="ru-RU" sz="1300" b="0" i="0" u="none" strike="noStrike">
              <a:solidFill>
                <a:schemeClr val="tx1"/>
              </a:solidFill>
              <a:latin typeface="Verdana"/>
              <a:ea typeface="Verdana"/>
            </a:endParaRPr>
          </a:p>
        </p:txBody>
      </p:sp>
      <p:sp>
        <p:nvSpPr>
          <p:cNvPr id="21" name="Прямоугольник: скругленные углы 20"/>
          <p:cNvSpPr/>
          <p:nvPr/>
        </p:nvSpPr>
        <p:spPr bwMode="auto">
          <a:xfrm>
            <a:off x="7206680" y="4042086"/>
            <a:ext cx="3637902" cy="589445"/>
          </a:xfrm>
          <a:prstGeom prst="roundRect">
            <a:avLst>
              <a:gd name="adj" fmla="val 8905"/>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ru-RU" sz="1400">
                <a:solidFill>
                  <a:schemeClr val="tx1"/>
                </a:solidFill>
              </a:rPr>
              <a:t>Риски ошибок и несоответствий</a:t>
            </a:r>
            <a:endParaRPr lang="ru-RU" sz="1300" b="0" i="0" u="none" strike="noStrike">
              <a:solidFill>
                <a:schemeClr val="tx1"/>
              </a:solidFill>
              <a:latin typeface="Verdana"/>
              <a:ea typeface="Verdana"/>
            </a:endParaRPr>
          </a:p>
        </p:txBody>
      </p:sp>
      <p:sp>
        <p:nvSpPr>
          <p:cNvPr id="13" name="Прямоугольник: скругленные углы 12">
            <a:extLst>
              <a:ext uri="{FF2B5EF4-FFF2-40B4-BE49-F238E27FC236}">
                <a16:creationId xmlns:a16="http://schemas.microsoft.com/office/drawing/2014/main" id="{32D111A8-FFC9-4948-91C1-D4C88209E271}"/>
              </a:ext>
            </a:extLst>
          </p:cNvPr>
          <p:cNvSpPr/>
          <p:nvPr/>
        </p:nvSpPr>
        <p:spPr bwMode="auto">
          <a:xfrm>
            <a:off x="925571" y="2606351"/>
            <a:ext cx="6111672" cy="589445"/>
          </a:xfrm>
          <a:prstGeom prst="roundRect">
            <a:avLst>
              <a:gd name="adj" fmla="val 8905"/>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400" b="1" dirty="0">
                <a:solidFill>
                  <a:schemeClr val="tx1"/>
                </a:solidFill>
              </a:rPr>
              <a:t>Поиск в папках </a:t>
            </a:r>
            <a:r>
              <a:rPr lang="ru-RU" sz="1400" dirty="0">
                <a:solidFill>
                  <a:schemeClr val="tx1"/>
                </a:solidFill>
              </a:rPr>
              <a:t>→ «</a:t>
            </a:r>
            <a:r>
              <a:rPr lang="ru-RU" sz="1400" dirty="0" err="1">
                <a:solidFill>
                  <a:schemeClr val="tx1"/>
                </a:solidFill>
              </a:rPr>
              <a:t>решение_новый</a:t>
            </a:r>
            <a:r>
              <a:rPr lang="ru-RU" sz="1400" i="1" dirty="0">
                <a:solidFill>
                  <a:schemeClr val="tx1"/>
                </a:solidFill>
              </a:rPr>
              <a:t>», «</a:t>
            </a:r>
            <a:r>
              <a:rPr lang="ru-RU" sz="1400" dirty="0" err="1">
                <a:solidFill>
                  <a:schemeClr val="tx1"/>
                </a:solidFill>
              </a:rPr>
              <a:t>решение_финал</a:t>
            </a:r>
            <a:r>
              <a:rPr lang="ru-RU" sz="1400" dirty="0">
                <a:solidFill>
                  <a:schemeClr val="tx1"/>
                </a:solidFill>
              </a:rPr>
              <a:t>», «</a:t>
            </a:r>
            <a:r>
              <a:rPr lang="ru-RU" sz="1400" dirty="0" err="1">
                <a:solidFill>
                  <a:schemeClr val="tx1"/>
                </a:solidFill>
              </a:rPr>
              <a:t>решение_финал_точно</a:t>
            </a:r>
            <a:r>
              <a:rPr lang="ru-RU" sz="1400" dirty="0">
                <a:solidFill>
                  <a:schemeClr val="tx1"/>
                </a:solidFill>
              </a:rPr>
              <a:t>»</a:t>
            </a:r>
            <a:endParaRPr lang="ru-RU" sz="1300" b="0" i="0" u="none" strike="noStrike" dirty="0">
              <a:solidFill>
                <a:schemeClr val="tx1"/>
              </a:solidFill>
              <a:latin typeface="Verdana"/>
              <a:ea typeface="Verdana"/>
            </a:endParaRPr>
          </a:p>
        </p:txBody>
      </p:sp>
      <p:sp>
        <p:nvSpPr>
          <p:cNvPr id="16" name="Прямоугольник: скругленные углы 15">
            <a:extLst>
              <a:ext uri="{FF2B5EF4-FFF2-40B4-BE49-F238E27FC236}">
                <a16:creationId xmlns:a16="http://schemas.microsoft.com/office/drawing/2014/main" id="{BF559A71-05B8-4E76-AAEE-CD6E0FEA8CB2}"/>
              </a:ext>
            </a:extLst>
          </p:cNvPr>
          <p:cNvSpPr/>
          <p:nvPr/>
        </p:nvSpPr>
        <p:spPr bwMode="auto">
          <a:xfrm>
            <a:off x="925571" y="1888483"/>
            <a:ext cx="6111672" cy="589445"/>
          </a:xfrm>
          <a:prstGeom prst="roundRect">
            <a:avLst>
              <a:gd name="adj" fmla="val 17200"/>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400" b="1" dirty="0">
                <a:solidFill>
                  <a:schemeClr val="tx1"/>
                </a:solidFill>
              </a:rPr>
              <a:t>Запрос руководителя </a:t>
            </a:r>
            <a:r>
              <a:rPr lang="ru-RU" sz="1400" dirty="0">
                <a:solidFill>
                  <a:schemeClr val="tx1"/>
                </a:solidFill>
              </a:rPr>
              <a:t>→ «Нужны инвентаризационные описи за год и полный комплект документов срочно»</a:t>
            </a:r>
            <a:endParaRPr lang="ru-RU" sz="1300" b="0" i="0" u="none" strike="noStrike" dirty="0">
              <a:solidFill>
                <a:schemeClr val="tx1"/>
              </a:solidFill>
              <a:latin typeface="Verdana"/>
              <a:ea typeface="Verdana"/>
            </a:endParaRPr>
          </a:p>
        </p:txBody>
      </p:sp>
    </p:spTree>
    <p:extLst>
      <p:ext uri="{BB962C8B-B14F-4D97-AF65-F5344CB8AC3E}">
        <p14:creationId xmlns:p14="http://schemas.microsoft.com/office/powerpoint/2010/main" val="3732255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Заголовок 16"/>
          <p:cNvSpPr>
            <a:spLocks noGrp="1"/>
          </p:cNvSpPr>
          <p:nvPr>
            <p:ph type="title"/>
          </p:nvPr>
        </p:nvSpPr>
        <p:spPr bwMode="auto">
          <a:xfrm>
            <a:off x="876154" y="444735"/>
            <a:ext cx="10392696" cy="876879"/>
          </a:xfrm>
        </p:spPr>
        <p:txBody>
          <a:bodyPr>
            <a:noAutofit/>
          </a:bodyPr>
          <a:lstStyle/>
          <a:p>
            <a:pPr>
              <a:defRPr/>
            </a:pPr>
            <a:r>
              <a:rPr lang="ru-RU" sz="3200" dirty="0"/>
              <a:t>С какими проблемами сталкиваются организации</a:t>
            </a:r>
            <a:endParaRPr lang="ru-RU" sz="1600" dirty="0"/>
          </a:p>
        </p:txBody>
      </p:sp>
      <p:sp>
        <p:nvSpPr>
          <p:cNvPr id="4" name="Прямоугольник: скругленные углы 3"/>
          <p:cNvSpPr/>
          <p:nvPr/>
        </p:nvSpPr>
        <p:spPr bwMode="auto">
          <a:xfrm>
            <a:off x="925571" y="1418501"/>
            <a:ext cx="1460027" cy="341559"/>
          </a:xfrm>
          <a:prstGeom prst="roundRect">
            <a:avLst>
              <a:gd name="adj" fmla="val 50000"/>
            </a:avLst>
          </a:prstGeom>
          <a:solidFill>
            <a:srgbClr val="FECF6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b="1">
                <a:solidFill>
                  <a:schemeClr val="tx1"/>
                </a:solidFill>
              </a:rPr>
              <a:t>Ситуация</a:t>
            </a:r>
            <a:endParaRPr/>
          </a:p>
        </p:txBody>
      </p:sp>
      <p:sp>
        <p:nvSpPr>
          <p:cNvPr id="5" name="Прямоугольник: скругленные углы 4"/>
          <p:cNvSpPr/>
          <p:nvPr/>
        </p:nvSpPr>
        <p:spPr bwMode="auto">
          <a:xfrm>
            <a:off x="7206680" y="1418501"/>
            <a:ext cx="1460027" cy="341559"/>
          </a:xfrm>
          <a:prstGeom prst="roundRect">
            <a:avLst>
              <a:gd name="adj" fmla="val 50000"/>
            </a:avLst>
          </a:prstGeom>
          <a:solidFill>
            <a:schemeClr val="accent4">
              <a:lumMod val="40000"/>
              <a:lumOff val="60000"/>
            </a:schemeClr>
          </a:solid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b="1">
                <a:solidFill>
                  <a:schemeClr val="tx1"/>
                </a:solidFill>
              </a:rPr>
              <a:t>Проблема</a:t>
            </a:r>
            <a:endParaRPr/>
          </a:p>
        </p:txBody>
      </p:sp>
      <p:sp>
        <p:nvSpPr>
          <p:cNvPr id="14" name="Прямоугольник: скругленные углы 13"/>
          <p:cNvSpPr/>
          <p:nvPr/>
        </p:nvSpPr>
        <p:spPr bwMode="auto">
          <a:xfrm>
            <a:off x="925571" y="3324219"/>
            <a:ext cx="6147365" cy="589445"/>
          </a:xfrm>
          <a:prstGeom prst="roundRect">
            <a:avLst>
              <a:gd name="adj" fmla="val 8905"/>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ru-RU" sz="1400" b="1">
                <a:solidFill>
                  <a:schemeClr val="tx1"/>
                </a:solidFill>
              </a:rPr>
              <a:t>Поиск в почте </a:t>
            </a:r>
            <a:r>
              <a:rPr lang="ru-RU" sz="1400">
                <a:solidFill>
                  <a:schemeClr val="tx1"/>
                </a:solidFill>
              </a:rPr>
              <a:t>→ десятки писем за разные месяцы</a:t>
            </a:r>
            <a:endParaRPr lang="ru-RU" sz="1300" b="0" i="0" u="none" strike="noStrike">
              <a:solidFill>
                <a:schemeClr val="tx1"/>
              </a:solidFill>
              <a:latin typeface="Verdana"/>
              <a:ea typeface="Verdana"/>
            </a:endParaRPr>
          </a:p>
        </p:txBody>
      </p:sp>
      <p:sp>
        <p:nvSpPr>
          <p:cNvPr id="15" name="Прямоугольник: скругленные углы 14"/>
          <p:cNvSpPr/>
          <p:nvPr/>
        </p:nvSpPr>
        <p:spPr bwMode="auto">
          <a:xfrm>
            <a:off x="925571" y="4042087"/>
            <a:ext cx="6124758" cy="589445"/>
          </a:xfrm>
          <a:prstGeom prst="roundRect">
            <a:avLst>
              <a:gd name="adj" fmla="val 8905"/>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ru-RU" sz="1400" b="1" dirty="0">
                <a:solidFill>
                  <a:schemeClr val="tx1"/>
                </a:solidFill>
              </a:rPr>
              <a:t>Бумажный архив </a:t>
            </a:r>
            <a:r>
              <a:rPr lang="ru-RU" sz="1400" dirty="0">
                <a:solidFill>
                  <a:schemeClr val="tx1"/>
                </a:solidFill>
              </a:rPr>
              <a:t>→ «возможно, у руководителя»</a:t>
            </a:r>
            <a:endParaRPr lang="ru-RU" sz="1300" b="0" i="0" u="none" strike="noStrike" dirty="0">
              <a:solidFill>
                <a:schemeClr val="tx1"/>
              </a:solidFill>
              <a:latin typeface="Verdana"/>
              <a:ea typeface="Verdana"/>
            </a:endParaRPr>
          </a:p>
        </p:txBody>
      </p:sp>
      <p:sp>
        <p:nvSpPr>
          <p:cNvPr id="16" name="Прямоугольник: скругленные углы 15"/>
          <p:cNvSpPr/>
          <p:nvPr/>
        </p:nvSpPr>
        <p:spPr bwMode="auto">
          <a:xfrm>
            <a:off x="902964" y="4759955"/>
            <a:ext cx="6147365" cy="589445"/>
          </a:xfrm>
          <a:prstGeom prst="roundRect">
            <a:avLst>
              <a:gd name="adj" fmla="val 8905"/>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ru-RU" sz="1400" b="1">
                <a:solidFill>
                  <a:schemeClr val="tx1"/>
                </a:solidFill>
              </a:rPr>
              <a:t>Несколько сотрудников </a:t>
            </a:r>
            <a:r>
              <a:rPr lang="ru-RU" sz="1400">
                <a:solidFill>
                  <a:schemeClr val="tx1"/>
                </a:solidFill>
              </a:rPr>
              <a:t>→ разные версии документа в разных места</a:t>
            </a:r>
            <a:endParaRPr lang="ru-RU" sz="1300" b="0" i="0" u="none" strike="noStrike">
              <a:solidFill>
                <a:schemeClr val="tx1"/>
              </a:solidFill>
              <a:latin typeface="Verdana"/>
              <a:ea typeface="Verdana"/>
            </a:endParaRPr>
          </a:p>
        </p:txBody>
      </p:sp>
      <p:sp>
        <p:nvSpPr>
          <p:cNvPr id="18" name="Прямоугольник: скругленные углы 17"/>
          <p:cNvSpPr/>
          <p:nvPr/>
        </p:nvSpPr>
        <p:spPr bwMode="auto">
          <a:xfrm>
            <a:off x="7206681" y="1888483"/>
            <a:ext cx="3637902" cy="589445"/>
          </a:xfrm>
          <a:prstGeom prst="roundRect">
            <a:avLst>
              <a:gd name="adj" fmla="val 17200"/>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ru-RU" sz="1400">
                <a:solidFill>
                  <a:schemeClr val="tx1"/>
                </a:solidFill>
              </a:rPr>
              <a:t>Документы собираются по частям</a:t>
            </a:r>
            <a:endParaRPr lang="ru-RU" sz="1300" b="0" i="0" u="none" strike="noStrike">
              <a:solidFill>
                <a:schemeClr val="tx1"/>
              </a:solidFill>
              <a:latin typeface="Verdana"/>
              <a:ea typeface="Verdana"/>
            </a:endParaRPr>
          </a:p>
        </p:txBody>
      </p:sp>
      <p:sp>
        <p:nvSpPr>
          <p:cNvPr id="19" name="Прямоугольник: скругленные углы 18"/>
          <p:cNvSpPr/>
          <p:nvPr/>
        </p:nvSpPr>
        <p:spPr bwMode="auto">
          <a:xfrm>
            <a:off x="7206681" y="2606350"/>
            <a:ext cx="3637902" cy="589445"/>
          </a:xfrm>
          <a:prstGeom prst="roundRect">
            <a:avLst>
              <a:gd name="adj" fmla="val 8905"/>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ru-RU" sz="1400">
                <a:solidFill>
                  <a:schemeClr val="tx1"/>
                </a:solidFill>
              </a:rPr>
              <a:t>Нет уверенности в полноте версии</a:t>
            </a:r>
            <a:endParaRPr lang="ru-RU" sz="1300" b="0" i="0" u="none" strike="noStrike">
              <a:solidFill>
                <a:schemeClr val="tx1"/>
              </a:solidFill>
              <a:latin typeface="Verdana"/>
              <a:ea typeface="Verdana"/>
            </a:endParaRPr>
          </a:p>
        </p:txBody>
      </p:sp>
      <p:sp>
        <p:nvSpPr>
          <p:cNvPr id="20" name="Прямоугольник: скругленные углы 19"/>
          <p:cNvSpPr/>
          <p:nvPr/>
        </p:nvSpPr>
        <p:spPr bwMode="auto">
          <a:xfrm>
            <a:off x="7206680" y="3332895"/>
            <a:ext cx="3637902" cy="589445"/>
          </a:xfrm>
          <a:prstGeom prst="roundRect">
            <a:avLst>
              <a:gd name="adj" fmla="val 8905"/>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ru-RU" sz="1400">
                <a:solidFill>
                  <a:schemeClr val="tx1"/>
                </a:solidFill>
              </a:rPr>
              <a:t>Потеря времени перед проверкой</a:t>
            </a:r>
            <a:endParaRPr lang="ru-RU" sz="1300" b="0" i="0" u="none" strike="noStrike">
              <a:solidFill>
                <a:schemeClr val="tx1"/>
              </a:solidFill>
              <a:latin typeface="Verdana"/>
              <a:ea typeface="Verdana"/>
            </a:endParaRPr>
          </a:p>
        </p:txBody>
      </p:sp>
      <p:sp>
        <p:nvSpPr>
          <p:cNvPr id="21" name="Прямоугольник: скругленные углы 20"/>
          <p:cNvSpPr/>
          <p:nvPr/>
        </p:nvSpPr>
        <p:spPr bwMode="auto">
          <a:xfrm>
            <a:off x="7206680" y="4042086"/>
            <a:ext cx="3637902" cy="589445"/>
          </a:xfrm>
          <a:prstGeom prst="roundRect">
            <a:avLst>
              <a:gd name="adj" fmla="val 8905"/>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ru-RU" sz="1400">
                <a:solidFill>
                  <a:schemeClr val="tx1"/>
                </a:solidFill>
              </a:rPr>
              <a:t>Риски ошибок и несоответствий</a:t>
            </a:r>
            <a:endParaRPr lang="ru-RU" sz="1300" b="0" i="0" u="none" strike="noStrike">
              <a:solidFill>
                <a:schemeClr val="tx1"/>
              </a:solidFill>
              <a:latin typeface="Verdana"/>
              <a:ea typeface="Verdana"/>
            </a:endParaRPr>
          </a:p>
        </p:txBody>
      </p:sp>
      <p:sp>
        <p:nvSpPr>
          <p:cNvPr id="22" name="Прямоугольник: скругленные углы 21"/>
          <p:cNvSpPr/>
          <p:nvPr/>
        </p:nvSpPr>
        <p:spPr bwMode="auto">
          <a:xfrm>
            <a:off x="7201690" y="4751277"/>
            <a:ext cx="3637902" cy="589445"/>
          </a:xfrm>
          <a:prstGeom prst="roundRect">
            <a:avLst>
              <a:gd name="adj" fmla="val 8905"/>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ru-RU" sz="1400">
                <a:solidFill>
                  <a:schemeClr val="tx1"/>
                </a:solidFill>
              </a:rPr>
              <a:t>Стресс и хаотичная работа</a:t>
            </a:r>
            <a:endParaRPr lang="ru-RU" sz="1300" b="0" i="0" u="none" strike="noStrike">
              <a:solidFill>
                <a:schemeClr val="tx1"/>
              </a:solidFill>
              <a:latin typeface="Verdana"/>
              <a:ea typeface="Verdana"/>
            </a:endParaRPr>
          </a:p>
        </p:txBody>
      </p:sp>
      <p:sp>
        <p:nvSpPr>
          <p:cNvPr id="23" name="Прямоугольник: скругленные углы 22">
            <a:extLst>
              <a:ext uri="{FF2B5EF4-FFF2-40B4-BE49-F238E27FC236}">
                <a16:creationId xmlns:a16="http://schemas.microsoft.com/office/drawing/2014/main" id="{BE7AB525-61EC-49C9-9981-4DB60AB72C47}"/>
              </a:ext>
            </a:extLst>
          </p:cNvPr>
          <p:cNvSpPr/>
          <p:nvPr/>
        </p:nvSpPr>
        <p:spPr bwMode="auto">
          <a:xfrm>
            <a:off x="925571" y="2606351"/>
            <a:ext cx="6111672" cy="589445"/>
          </a:xfrm>
          <a:prstGeom prst="roundRect">
            <a:avLst>
              <a:gd name="adj" fmla="val 8905"/>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400" b="1" dirty="0">
                <a:solidFill>
                  <a:schemeClr val="tx1"/>
                </a:solidFill>
              </a:rPr>
              <a:t>Поиск в папках </a:t>
            </a:r>
            <a:r>
              <a:rPr lang="ru-RU" sz="1400" dirty="0">
                <a:solidFill>
                  <a:schemeClr val="tx1"/>
                </a:solidFill>
              </a:rPr>
              <a:t>→ «</a:t>
            </a:r>
            <a:r>
              <a:rPr lang="ru-RU" sz="1400" dirty="0" err="1">
                <a:solidFill>
                  <a:schemeClr val="tx1"/>
                </a:solidFill>
              </a:rPr>
              <a:t>решение_новый</a:t>
            </a:r>
            <a:r>
              <a:rPr lang="ru-RU" sz="1400" i="1" dirty="0">
                <a:solidFill>
                  <a:schemeClr val="tx1"/>
                </a:solidFill>
              </a:rPr>
              <a:t>», «</a:t>
            </a:r>
            <a:r>
              <a:rPr lang="ru-RU" sz="1400" dirty="0" err="1">
                <a:solidFill>
                  <a:schemeClr val="tx1"/>
                </a:solidFill>
              </a:rPr>
              <a:t>решение_финал</a:t>
            </a:r>
            <a:r>
              <a:rPr lang="ru-RU" sz="1400" dirty="0">
                <a:solidFill>
                  <a:schemeClr val="tx1"/>
                </a:solidFill>
              </a:rPr>
              <a:t>», «</a:t>
            </a:r>
            <a:r>
              <a:rPr lang="ru-RU" sz="1400" dirty="0" err="1">
                <a:solidFill>
                  <a:schemeClr val="tx1"/>
                </a:solidFill>
              </a:rPr>
              <a:t>решение_финал_точно</a:t>
            </a:r>
            <a:r>
              <a:rPr lang="ru-RU" sz="1400" dirty="0">
                <a:solidFill>
                  <a:schemeClr val="tx1"/>
                </a:solidFill>
              </a:rPr>
              <a:t>»</a:t>
            </a:r>
            <a:endParaRPr lang="ru-RU" sz="1300" b="0" i="0" u="none" strike="noStrike" dirty="0">
              <a:solidFill>
                <a:schemeClr val="tx1"/>
              </a:solidFill>
              <a:latin typeface="Verdana"/>
              <a:ea typeface="Verdana"/>
            </a:endParaRPr>
          </a:p>
        </p:txBody>
      </p:sp>
      <p:sp>
        <p:nvSpPr>
          <p:cNvPr id="26" name="Прямоугольник: скругленные углы 25">
            <a:extLst>
              <a:ext uri="{FF2B5EF4-FFF2-40B4-BE49-F238E27FC236}">
                <a16:creationId xmlns:a16="http://schemas.microsoft.com/office/drawing/2014/main" id="{4CDABD5E-9465-40FC-8302-117651F1FC74}"/>
              </a:ext>
            </a:extLst>
          </p:cNvPr>
          <p:cNvSpPr/>
          <p:nvPr/>
        </p:nvSpPr>
        <p:spPr bwMode="auto">
          <a:xfrm>
            <a:off x="925571" y="1888483"/>
            <a:ext cx="6111672" cy="589445"/>
          </a:xfrm>
          <a:prstGeom prst="roundRect">
            <a:avLst>
              <a:gd name="adj" fmla="val 17200"/>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400" b="1" dirty="0">
                <a:solidFill>
                  <a:schemeClr val="tx1"/>
                </a:solidFill>
              </a:rPr>
              <a:t>Запрос руководителя </a:t>
            </a:r>
            <a:r>
              <a:rPr lang="ru-RU" sz="1400" dirty="0">
                <a:solidFill>
                  <a:schemeClr val="tx1"/>
                </a:solidFill>
              </a:rPr>
              <a:t>→ «Нужны инвентаризационные описи за год и полный комплект документов срочно»</a:t>
            </a:r>
            <a:endParaRPr lang="ru-RU" sz="1300" b="0" i="0" u="none" strike="noStrike" dirty="0">
              <a:solidFill>
                <a:schemeClr val="tx1"/>
              </a:solidFill>
              <a:latin typeface="Verdana"/>
              <a:ea typeface="Verdana"/>
            </a:endParaRPr>
          </a:p>
        </p:txBody>
      </p:sp>
    </p:spTree>
    <p:extLst>
      <p:ext uri="{BB962C8B-B14F-4D97-AF65-F5344CB8AC3E}">
        <p14:creationId xmlns:p14="http://schemas.microsoft.com/office/powerpoint/2010/main" val="2075127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Заголовок 16"/>
          <p:cNvSpPr>
            <a:spLocks noGrp="1"/>
          </p:cNvSpPr>
          <p:nvPr>
            <p:ph type="title"/>
          </p:nvPr>
        </p:nvSpPr>
        <p:spPr bwMode="auto">
          <a:xfrm>
            <a:off x="876154" y="444735"/>
            <a:ext cx="10392696" cy="876879"/>
          </a:xfrm>
        </p:spPr>
        <p:txBody>
          <a:bodyPr>
            <a:noAutofit/>
          </a:bodyPr>
          <a:lstStyle/>
          <a:p>
            <a:pPr>
              <a:defRPr/>
            </a:pPr>
            <a:r>
              <a:rPr lang="ru-RU" sz="3200"/>
              <a:t>С какими проблемами сталкиваются организации</a:t>
            </a:r>
            <a:endParaRPr lang="ru-RU" sz="1600"/>
          </a:p>
        </p:txBody>
      </p:sp>
      <p:sp>
        <p:nvSpPr>
          <p:cNvPr id="4" name="Прямоугольник: скругленные углы 3"/>
          <p:cNvSpPr/>
          <p:nvPr/>
        </p:nvSpPr>
        <p:spPr bwMode="auto">
          <a:xfrm>
            <a:off x="925571" y="1418501"/>
            <a:ext cx="1460027" cy="341559"/>
          </a:xfrm>
          <a:prstGeom prst="roundRect">
            <a:avLst>
              <a:gd name="adj" fmla="val 50000"/>
            </a:avLst>
          </a:prstGeom>
          <a:solidFill>
            <a:srgbClr val="FECF6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b="1">
                <a:solidFill>
                  <a:schemeClr val="tx1"/>
                </a:solidFill>
              </a:rPr>
              <a:t>Ситуация</a:t>
            </a:r>
            <a:endParaRPr/>
          </a:p>
        </p:txBody>
      </p:sp>
      <p:sp>
        <p:nvSpPr>
          <p:cNvPr id="5" name="Прямоугольник: скругленные углы 4"/>
          <p:cNvSpPr/>
          <p:nvPr/>
        </p:nvSpPr>
        <p:spPr bwMode="auto">
          <a:xfrm>
            <a:off x="7206680" y="1418501"/>
            <a:ext cx="1460027" cy="341559"/>
          </a:xfrm>
          <a:prstGeom prst="roundRect">
            <a:avLst>
              <a:gd name="adj" fmla="val 50000"/>
            </a:avLst>
          </a:prstGeom>
          <a:solidFill>
            <a:schemeClr val="accent4">
              <a:lumMod val="40000"/>
              <a:lumOff val="60000"/>
            </a:schemeClr>
          </a:solid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b="1">
                <a:solidFill>
                  <a:schemeClr val="tx1"/>
                </a:solidFill>
              </a:rPr>
              <a:t>Проблема</a:t>
            </a:r>
            <a:endParaRPr/>
          </a:p>
        </p:txBody>
      </p:sp>
      <p:sp>
        <p:nvSpPr>
          <p:cNvPr id="14" name="Прямоугольник: скругленные углы 13"/>
          <p:cNvSpPr/>
          <p:nvPr/>
        </p:nvSpPr>
        <p:spPr bwMode="auto">
          <a:xfrm>
            <a:off x="925571" y="3324219"/>
            <a:ext cx="6147365" cy="589445"/>
          </a:xfrm>
          <a:prstGeom prst="roundRect">
            <a:avLst>
              <a:gd name="adj" fmla="val 8905"/>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ru-RU" sz="1400" b="1">
                <a:solidFill>
                  <a:schemeClr val="tx1"/>
                </a:solidFill>
              </a:rPr>
              <a:t>Поиск в почте </a:t>
            </a:r>
            <a:r>
              <a:rPr lang="ru-RU" sz="1400">
                <a:solidFill>
                  <a:schemeClr val="tx1"/>
                </a:solidFill>
              </a:rPr>
              <a:t>→ десятки писем за разные месяцы</a:t>
            </a:r>
            <a:endParaRPr lang="ru-RU" sz="1300" b="0" i="0" u="none" strike="noStrike">
              <a:solidFill>
                <a:schemeClr val="tx1"/>
              </a:solidFill>
              <a:latin typeface="Verdana"/>
              <a:ea typeface="Verdana"/>
            </a:endParaRPr>
          </a:p>
        </p:txBody>
      </p:sp>
      <p:sp>
        <p:nvSpPr>
          <p:cNvPr id="15" name="Прямоугольник: скругленные углы 14"/>
          <p:cNvSpPr/>
          <p:nvPr/>
        </p:nvSpPr>
        <p:spPr bwMode="auto">
          <a:xfrm>
            <a:off x="925571" y="4042087"/>
            <a:ext cx="6124758" cy="589445"/>
          </a:xfrm>
          <a:prstGeom prst="roundRect">
            <a:avLst>
              <a:gd name="adj" fmla="val 8905"/>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ru-RU" sz="1400" b="1">
                <a:solidFill>
                  <a:schemeClr val="tx1"/>
                </a:solidFill>
              </a:rPr>
              <a:t>Бумажный архив </a:t>
            </a:r>
            <a:r>
              <a:rPr lang="ru-RU" sz="1400">
                <a:solidFill>
                  <a:schemeClr val="tx1"/>
                </a:solidFill>
              </a:rPr>
              <a:t>→ «возможно, у руководителя»</a:t>
            </a:r>
            <a:endParaRPr lang="ru-RU" sz="1300" b="0" i="0" u="none" strike="noStrike">
              <a:solidFill>
                <a:schemeClr val="tx1"/>
              </a:solidFill>
              <a:latin typeface="Verdana"/>
              <a:ea typeface="Verdana"/>
            </a:endParaRPr>
          </a:p>
        </p:txBody>
      </p:sp>
      <p:sp>
        <p:nvSpPr>
          <p:cNvPr id="16" name="Прямоугольник: скругленные углы 15"/>
          <p:cNvSpPr/>
          <p:nvPr/>
        </p:nvSpPr>
        <p:spPr bwMode="auto">
          <a:xfrm>
            <a:off x="902964" y="4759955"/>
            <a:ext cx="6147365" cy="589445"/>
          </a:xfrm>
          <a:prstGeom prst="roundRect">
            <a:avLst>
              <a:gd name="adj" fmla="val 8905"/>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ru-RU" sz="1400" b="1">
                <a:solidFill>
                  <a:schemeClr val="tx1"/>
                </a:solidFill>
              </a:rPr>
              <a:t>Несколько сотрудников </a:t>
            </a:r>
            <a:r>
              <a:rPr lang="ru-RU" sz="1400">
                <a:solidFill>
                  <a:schemeClr val="tx1"/>
                </a:solidFill>
              </a:rPr>
              <a:t>→ разные версии документа в разных места</a:t>
            </a:r>
            <a:endParaRPr lang="ru-RU" sz="1300" b="0" i="0" u="none" strike="noStrike">
              <a:solidFill>
                <a:schemeClr val="tx1"/>
              </a:solidFill>
              <a:latin typeface="Verdana"/>
              <a:ea typeface="Verdana"/>
            </a:endParaRPr>
          </a:p>
        </p:txBody>
      </p:sp>
      <p:sp>
        <p:nvSpPr>
          <p:cNvPr id="18" name="Прямоугольник: скругленные углы 17"/>
          <p:cNvSpPr/>
          <p:nvPr/>
        </p:nvSpPr>
        <p:spPr bwMode="auto">
          <a:xfrm>
            <a:off x="7206681" y="1888483"/>
            <a:ext cx="3637902" cy="589445"/>
          </a:xfrm>
          <a:prstGeom prst="roundRect">
            <a:avLst>
              <a:gd name="adj" fmla="val 17200"/>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ru-RU" sz="1400">
                <a:solidFill>
                  <a:schemeClr val="tx1"/>
                </a:solidFill>
              </a:rPr>
              <a:t>Документы собираются по частям</a:t>
            </a:r>
            <a:endParaRPr lang="ru-RU" sz="1300" b="0" i="0" u="none" strike="noStrike">
              <a:solidFill>
                <a:schemeClr val="tx1"/>
              </a:solidFill>
              <a:latin typeface="Verdana"/>
              <a:ea typeface="Verdana"/>
            </a:endParaRPr>
          </a:p>
        </p:txBody>
      </p:sp>
      <p:sp>
        <p:nvSpPr>
          <p:cNvPr id="19" name="Прямоугольник: скругленные углы 18"/>
          <p:cNvSpPr/>
          <p:nvPr/>
        </p:nvSpPr>
        <p:spPr bwMode="auto">
          <a:xfrm>
            <a:off x="7206681" y="2606350"/>
            <a:ext cx="3637902" cy="589445"/>
          </a:xfrm>
          <a:prstGeom prst="roundRect">
            <a:avLst>
              <a:gd name="adj" fmla="val 8905"/>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ru-RU" sz="1400">
                <a:solidFill>
                  <a:schemeClr val="tx1"/>
                </a:solidFill>
              </a:rPr>
              <a:t>Нет уверенности в полноте версии</a:t>
            </a:r>
            <a:endParaRPr lang="ru-RU" sz="1300" b="0" i="0" u="none" strike="noStrike">
              <a:solidFill>
                <a:schemeClr val="tx1"/>
              </a:solidFill>
              <a:latin typeface="Verdana"/>
              <a:ea typeface="Verdana"/>
            </a:endParaRPr>
          </a:p>
        </p:txBody>
      </p:sp>
      <p:sp>
        <p:nvSpPr>
          <p:cNvPr id="20" name="Прямоугольник: скругленные углы 19"/>
          <p:cNvSpPr/>
          <p:nvPr/>
        </p:nvSpPr>
        <p:spPr bwMode="auto">
          <a:xfrm>
            <a:off x="7206680" y="3332895"/>
            <a:ext cx="3637902" cy="589445"/>
          </a:xfrm>
          <a:prstGeom prst="roundRect">
            <a:avLst>
              <a:gd name="adj" fmla="val 8905"/>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ru-RU" sz="1400">
                <a:solidFill>
                  <a:schemeClr val="tx1"/>
                </a:solidFill>
              </a:rPr>
              <a:t>Потеря времени перед проверкой</a:t>
            </a:r>
            <a:endParaRPr lang="ru-RU" sz="1300" b="0" i="0" u="none" strike="noStrike">
              <a:solidFill>
                <a:schemeClr val="tx1"/>
              </a:solidFill>
              <a:latin typeface="Verdana"/>
              <a:ea typeface="Verdana"/>
            </a:endParaRPr>
          </a:p>
        </p:txBody>
      </p:sp>
      <p:sp>
        <p:nvSpPr>
          <p:cNvPr id="21" name="Прямоугольник: скругленные углы 20"/>
          <p:cNvSpPr/>
          <p:nvPr/>
        </p:nvSpPr>
        <p:spPr bwMode="auto">
          <a:xfrm>
            <a:off x="7206680" y="4042086"/>
            <a:ext cx="3637902" cy="589445"/>
          </a:xfrm>
          <a:prstGeom prst="roundRect">
            <a:avLst>
              <a:gd name="adj" fmla="val 8905"/>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ru-RU" sz="1400">
                <a:solidFill>
                  <a:schemeClr val="tx1"/>
                </a:solidFill>
              </a:rPr>
              <a:t>Риски ошибок и несоответствий</a:t>
            </a:r>
            <a:endParaRPr lang="ru-RU" sz="1300" b="0" i="0" u="none" strike="noStrike">
              <a:solidFill>
                <a:schemeClr val="tx1"/>
              </a:solidFill>
              <a:latin typeface="Verdana"/>
              <a:ea typeface="Verdana"/>
            </a:endParaRPr>
          </a:p>
        </p:txBody>
      </p:sp>
      <p:sp>
        <p:nvSpPr>
          <p:cNvPr id="22" name="Прямоугольник: скругленные углы 21"/>
          <p:cNvSpPr/>
          <p:nvPr/>
        </p:nvSpPr>
        <p:spPr bwMode="auto">
          <a:xfrm>
            <a:off x="7201690" y="4751277"/>
            <a:ext cx="3637902" cy="589445"/>
          </a:xfrm>
          <a:prstGeom prst="roundRect">
            <a:avLst>
              <a:gd name="adj" fmla="val 8905"/>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ru-RU" sz="1400">
                <a:solidFill>
                  <a:schemeClr val="tx1"/>
                </a:solidFill>
              </a:rPr>
              <a:t>Стресс и хаотичная работа</a:t>
            </a:r>
            <a:endParaRPr lang="ru-RU" sz="1300" b="0" i="0" u="none" strike="noStrike">
              <a:solidFill>
                <a:schemeClr val="tx1"/>
              </a:solidFill>
              <a:latin typeface="Verdana"/>
              <a:ea typeface="Verdana"/>
            </a:endParaRPr>
          </a:p>
        </p:txBody>
      </p:sp>
      <p:sp>
        <p:nvSpPr>
          <p:cNvPr id="23" name="Прямоугольник: скругленные углы 22"/>
          <p:cNvSpPr/>
          <p:nvPr/>
        </p:nvSpPr>
        <p:spPr bwMode="auto">
          <a:xfrm>
            <a:off x="921848" y="5446409"/>
            <a:ext cx="9829800" cy="589445"/>
          </a:xfrm>
          <a:prstGeom prst="roundRect">
            <a:avLst>
              <a:gd name="adj" fmla="val 50000"/>
            </a:avLst>
          </a:prstGeom>
          <a:solidFill>
            <a:srgbClr val="FECF6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ru-RU" sz="1800" b="1" i="0" u="none" strike="noStrike" cap="none">
              <a:ln>
                <a:noFill/>
              </a:ln>
              <a:solidFill>
                <a:schemeClr val="tx1"/>
              </a:solidFill>
            </a:endParaRPr>
          </a:p>
          <a:p>
            <a:pPr>
              <a:defRPr/>
            </a:pPr>
            <a:r>
              <a:rPr lang="ru-RU" sz="1700" b="1">
                <a:solidFill>
                  <a:schemeClr val="tx1"/>
                </a:solidFill>
              </a:rPr>
              <a:t>О</a:t>
            </a:r>
            <a:r>
              <a:rPr lang="ru-RU" sz="1700" b="1" i="0" u="none" strike="noStrike" cap="none">
                <a:ln>
                  <a:noFill/>
                </a:ln>
                <a:solidFill>
                  <a:schemeClr val="tx1"/>
                </a:solidFill>
              </a:rPr>
              <a:t>тсутствие единой системы хранения = потеря управляемости документов</a:t>
            </a:r>
            <a:endParaRPr/>
          </a:p>
          <a:p>
            <a:pPr>
              <a:defRPr/>
            </a:pPr>
            <a:endParaRPr/>
          </a:p>
        </p:txBody>
      </p:sp>
      <p:sp>
        <p:nvSpPr>
          <p:cNvPr id="26" name="Прямоугольник: скругленные углы 25">
            <a:extLst>
              <a:ext uri="{FF2B5EF4-FFF2-40B4-BE49-F238E27FC236}">
                <a16:creationId xmlns:a16="http://schemas.microsoft.com/office/drawing/2014/main" id="{AFA84CFF-8386-42ED-AA9F-EE324BBB24DD}"/>
              </a:ext>
            </a:extLst>
          </p:cNvPr>
          <p:cNvSpPr/>
          <p:nvPr/>
        </p:nvSpPr>
        <p:spPr bwMode="auto">
          <a:xfrm>
            <a:off x="925571" y="2606351"/>
            <a:ext cx="6111672" cy="589445"/>
          </a:xfrm>
          <a:prstGeom prst="roundRect">
            <a:avLst>
              <a:gd name="adj" fmla="val 8905"/>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400" b="1" dirty="0">
                <a:solidFill>
                  <a:schemeClr val="tx1"/>
                </a:solidFill>
              </a:rPr>
              <a:t>Поиск в папках </a:t>
            </a:r>
            <a:r>
              <a:rPr lang="ru-RU" sz="1400" dirty="0">
                <a:solidFill>
                  <a:schemeClr val="tx1"/>
                </a:solidFill>
              </a:rPr>
              <a:t>→ «</a:t>
            </a:r>
            <a:r>
              <a:rPr lang="ru-RU" sz="1400" dirty="0" err="1">
                <a:solidFill>
                  <a:schemeClr val="tx1"/>
                </a:solidFill>
              </a:rPr>
              <a:t>решение_новый</a:t>
            </a:r>
            <a:r>
              <a:rPr lang="ru-RU" sz="1400" i="1" dirty="0">
                <a:solidFill>
                  <a:schemeClr val="tx1"/>
                </a:solidFill>
              </a:rPr>
              <a:t>», «</a:t>
            </a:r>
            <a:r>
              <a:rPr lang="ru-RU" sz="1400" dirty="0" err="1">
                <a:solidFill>
                  <a:schemeClr val="tx1"/>
                </a:solidFill>
              </a:rPr>
              <a:t>решение_финал</a:t>
            </a:r>
            <a:r>
              <a:rPr lang="ru-RU" sz="1400" dirty="0">
                <a:solidFill>
                  <a:schemeClr val="tx1"/>
                </a:solidFill>
              </a:rPr>
              <a:t>», «</a:t>
            </a:r>
            <a:r>
              <a:rPr lang="ru-RU" sz="1400" dirty="0" err="1">
                <a:solidFill>
                  <a:schemeClr val="tx1"/>
                </a:solidFill>
              </a:rPr>
              <a:t>решение_финал_точно</a:t>
            </a:r>
            <a:r>
              <a:rPr lang="ru-RU" sz="1400" dirty="0">
                <a:solidFill>
                  <a:schemeClr val="tx1"/>
                </a:solidFill>
              </a:rPr>
              <a:t>»</a:t>
            </a:r>
            <a:endParaRPr lang="ru-RU" sz="1300" b="0" i="0" u="none" strike="noStrike" dirty="0">
              <a:solidFill>
                <a:schemeClr val="tx1"/>
              </a:solidFill>
              <a:latin typeface="Verdana"/>
              <a:ea typeface="Verdana"/>
            </a:endParaRPr>
          </a:p>
        </p:txBody>
      </p:sp>
      <p:sp>
        <p:nvSpPr>
          <p:cNvPr id="27" name="Прямоугольник: скругленные углы 26">
            <a:extLst>
              <a:ext uri="{FF2B5EF4-FFF2-40B4-BE49-F238E27FC236}">
                <a16:creationId xmlns:a16="http://schemas.microsoft.com/office/drawing/2014/main" id="{01A26C53-A661-4B7C-B9DD-A296CC22FF9D}"/>
              </a:ext>
            </a:extLst>
          </p:cNvPr>
          <p:cNvSpPr/>
          <p:nvPr/>
        </p:nvSpPr>
        <p:spPr bwMode="auto">
          <a:xfrm>
            <a:off x="925571" y="1888483"/>
            <a:ext cx="6111672" cy="589445"/>
          </a:xfrm>
          <a:prstGeom prst="roundRect">
            <a:avLst>
              <a:gd name="adj" fmla="val 17200"/>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400" b="1" dirty="0">
                <a:solidFill>
                  <a:schemeClr val="tx1"/>
                </a:solidFill>
              </a:rPr>
              <a:t>Запрос руководителя </a:t>
            </a:r>
            <a:r>
              <a:rPr lang="ru-RU" sz="1400" dirty="0">
                <a:solidFill>
                  <a:schemeClr val="tx1"/>
                </a:solidFill>
              </a:rPr>
              <a:t>→ «Нужны инвентаризационные описи за год и полный комплект документов срочно»</a:t>
            </a:r>
            <a:endParaRPr lang="ru-RU" sz="1300" b="0" i="0" u="none" strike="noStrike" dirty="0">
              <a:solidFill>
                <a:schemeClr val="tx1"/>
              </a:solidFill>
              <a:latin typeface="Verdana"/>
              <a:ea typeface="Verdana"/>
            </a:endParaRPr>
          </a:p>
        </p:txBody>
      </p:sp>
    </p:spTree>
    <p:extLst>
      <p:ext uri="{BB962C8B-B14F-4D97-AF65-F5344CB8AC3E}">
        <p14:creationId xmlns:p14="http://schemas.microsoft.com/office/powerpoint/2010/main" val="3993645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7" name="Рисунок 6" descr="Изображение выглядит как Графика, дизайн&#10;&#10;Содержимое, созданное искусственным интеллектом, может быть неверным."/>
          <p:cNvPicPr>
            <a:picLocks noChangeAspect="1"/>
          </p:cNvPicPr>
          <p:nvPr/>
        </p:nvPicPr>
        <p:blipFill>
          <a:blip r:embed="rId2"/>
          <a:srcRect r="12710"/>
          <a:stretch/>
        </p:blipFill>
        <p:spPr bwMode="auto">
          <a:xfrm>
            <a:off x="4554883" y="0"/>
            <a:ext cx="7637117" cy="6858000"/>
          </a:xfrm>
          <a:prstGeom prst="rect">
            <a:avLst/>
          </a:prstGeom>
        </p:spPr>
      </p:pic>
      <p:sp>
        <p:nvSpPr>
          <p:cNvPr id="8" name="Shape 2"/>
          <p:cNvSpPr/>
          <p:nvPr/>
        </p:nvSpPr>
        <p:spPr bwMode="auto">
          <a:xfrm>
            <a:off x="876153" y="1371470"/>
            <a:ext cx="4176307" cy="1891494"/>
          </a:xfrm>
          <a:custGeom>
            <a:avLst/>
            <a:gdLst/>
            <a:ahLst/>
            <a:cxnLst/>
            <a:rect l="l" t="t" r="r" b="b"/>
            <a:pathLst>
              <a:path w="3705225" h="2562225" extrusionOk="0">
                <a:moveTo>
                  <a:pt x="38100" y="0"/>
                </a:moveTo>
                <a:lnTo>
                  <a:pt x="3667125" y="0"/>
                </a:lnTo>
                <a:cubicBezTo>
                  <a:pt x="3688153" y="0"/>
                  <a:pt x="3705225" y="17072"/>
                  <a:pt x="3705225" y="38100"/>
                </a:cubicBezTo>
                <a:lnTo>
                  <a:pt x="3705225" y="2447924"/>
                </a:lnTo>
                <a:cubicBezTo>
                  <a:pt x="3705225" y="2511051"/>
                  <a:pt x="3654051" y="2562225"/>
                  <a:pt x="3590924" y="2562225"/>
                </a:cubicBezTo>
                <a:lnTo>
                  <a:pt x="114301" y="2562225"/>
                </a:lnTo>
                <a:cubicBezTo>
                  <a:pt x="51174" y="2562225"/>
                  <a:pt x="0" y="2511051"/>
                  <a:pt x="0" y="2447924"/>
                </a:cubicBezTo>
                <a:lnTo>
                  <a:pt x="0" y="38100"/>
                </a:lnTo>
                <a:cubicBezTo>
                  <a:pt x="0" y="17072"/>
                  <a:pt x="17072" y="0"/>
                  <a:pt x="38100" y="0"/>
                </a:cubicBezTo>
                <a:close/>
              </a:path>
            </a:pathLst>
          </a:custGeom>
          <a:solidFill>
            <a:schemeClr val="bg1">
              <a:lumMod val="95000"/>
            </a:schemeClr>
          </a:solidFill>
          <a:ln/>
        </p:spPr>
      </p:sp>
      <p:sp>
        <p:nvSpPr>
          <p:cNvPr id="10" name="Text 7"/>
          <p:cNvSpPr/>
          <p:nvPr/>
        </p:nvSpPr>
        <p:spPr bwMode="auto">
          <a:xfrm>
            <a:off x="1135407" y="1785583"/>
            <a:ext cx="3854226" cy="248309"/>
          </a:xfrm>
          <a:prstGeom prst="rect">
            <a:avLst/>
          </a:prstGeom>
          <a:noFill/>
          <a:ln/>
        </p:spPr>
        <p:txBody>
          <a:bodyPr wrap="square" lIns="36000" tIns="36000" rIns="36000" bIns="36000" rtlCol="0" anchor="ctr"/>
          <a:lstStyle/>
          <a:p>
            <a:pPr>
              <a:defRPr/>
            </a:pPr>
            <a:r>
              <a:rPr lang="ru-RU" sz="1600" b="1">
                <a:solidFill>
                  <a:schemeClr val="tx1"/>
                </a:solidFill>
              </a:rPr>
              <a:t>Приказ Росархива</a:t>
            </a:r>
            <a:br>
              <a:rPr lang="ru-RU" sz="1600" b="1">
                <a:solidFill>
                  <a:schemeClr val="tx1"/>
                </a:solidFill>
              </a:rPr>
            </a:br>
            <a:r>
              <a:rPr lang="ru-RU" sz="1600" b="1">
                <a:solidFill>
                  <a:schemeClr val="tx1"/>
                </a:solidFill>
              </a:rPr>
              <a:t>от 31 июля 2023 г. №77 </a:t>
            </a:r>
            <a:br>
              <a:rPr lang="ru-RU" sz="1600" b="1">
                <a:solidFill>
                  <a:schemeClr val="tx1"/>
                </a:solidFill>
              </a:rPr>
            </a:br>
            <a:endParaRPr lang="en-US" sz="1600"/>
          </a:p>
        </p:txBody>
      </p:sp>
      <p:sp>
        <p:nvSpPr>
          <p:cNvPr id="11" name="Text 8"/>
          <p:cNvSpPr/>
          <p:nvPr/>
        </p:nvSpPr>
        <p:spPr bwMode="auto">
          <a:xfrm>
            <a:off x="1135405" y="1980931"/>
            <a:ext cx="3832755" cy="1090788"/>
          </a:xfrm>
          <a:prstGeom prst="rect">
            <a:avLst/>
          </a:prstGeom>
          <a:noFill/>
          <a:ln/>
        </p:spPr>
        <p:txBody>
          <a:bodyPr wrap="square" lIns="36000" tIns="36000" rIns="36000" bIns="36000" rtlCol="0" anchor="ctr"/>
          <a:lstStyle/>
          <a:p>
            <a:pPr>
              <a:defRPr/>
            </a:pPr>
            <a:r>
              <a:rPr lang="ru-RU" sz="1200" dirty="0">
                <a:solidFill>
                  <a:schemeClr val="tx1"/>
                </a:solidFill>
              </a:rPr>
              <a:t>"Об утверждении Правил организации хранения, комплектования, учета</a:t>
            </a:r>
            <a:br>
              <a:rPr lang="ru-RU" sz="1200" dirty="0">
                <a:solidFill>
                  <a:schemeClr val="tx1"/>
                </a:solidFill>
              </a:rPr>
            </a:br>
            <a:r>
              <a:rPr lang="ru-RU" sz="1200" dirty="0">
                <a:solidFill>
                  <a:schemeClr val="tx1"/>
                </a:solidFill>
              </a:rPr>
              <a:t>и использования документов"</a:t>
            </a:r>
            <a:endParaRPr lang="en-US" sz="1600" dirty="0"/>
          </a:p>
        </p:txBody>
      </p:sp>
      <p:sp>
        <p:nvSpPr>
          <p:cNvPr id="12" name="Shape 1"/>
          <p:cNvSpPr/>
          <p:nvPr/>
        </p:nvSpPr>
        <p:spPr bwMode="auto">
          <a:xfrm>
            <a:off x="876152" y="1352418"/>
            <a:ext cx="4176307" cy="45719"/>
          </a:xfrm>
          <a:custGeom>
            <a:avLst/>
            <a:gdLst/>
            <a:ahLst/>
            <a:cxnLst/>
            <a:rect l="l" t="t" r="r" b="b"/>
            <a:pathLst>
              <a:path w="914400" h="38100" extrusionOk="0">
                <a:moveTo>
                  <a:pt x="0" y="0"/>
                </a:moveTo>
                <a:lnTo>
                  <a:pt x="914400" y="0"/>
                </a:lnTo>
                <a:lnTo>
                  <a:pt x="914400" y="38100"/>
                </a:lnTo>
                <a:lnTo>
                  <a:pt x="0" y="38100"/>
                </a:lnTo>
                <a:lnTo>
                  <a:pt x="0" y="0"/>
                </a:lnTo>
                <a:close/>
              </a:path>
            </a:pathLst>
          </a:custGeom>
          <a:solidFill>
            <a:srgbClr val="FFCF66"/>
          </a:solidFill>
          <a:ln/>
        </p:spPr>
      </p:sp>
      <p:sp>
        <p:nvSpPr>
          <p:cNvPr id="16" name="Shape 2"/>
          <p:cNvSpPr/>
          <p:nvPr/>
        </p:nvSpPr>
        <p:spPr bwMode="auto">
          <a:xfrm>
            <a:off x="876153" y="3589076"/>
            <a:ext cx="4176307" cy="2429122"/>
          </a:xfrm>
          <a:custGeom>
            <a:avLst/>
            <a:gdLst/>
            <a:ahLst/>
            <a:cxnLst/>
            <a:rect l="l" t="t" r="r" b="b"/>
            <a:pathLst>
              <a:path w="3705225" h="2562225" extrusionOk="0">
                <a:moveTo>
                  <a:pt x="38100" y="0"/>
                </a:moveTo>
                <a:lnTo>
                  <a:pt x="3667125" y="0"/>
                </a:lnTo>
                <a:cubicBezTo>
                  <a:pt x="3688153" y="0"/>
                  <a:pt x="3705225" y="17072"/>
                  <a:pt x="3705225" y="38100"/>
                </a:cubicBezTo>
                <a:lnTo>
                  <a:pt x="3705225" y="2447924"/>
                </a:lnTo>
                <a:cubicBezTo>
                  <a:pt x="3705225" y="2511051"/>
                  <a:pt x="3654051" y="2562225"/>
                  <a:pt x="3590924" y="2562225"/>
                </a:cubicBezTo>
                <a:lnTo>
                  <a:pt x="114301" y="2562225"/>
                </a:lnTo>
                <a:cubicBezTo>
                  <a:pt x="51174" y="2562225"/>
                  <a:pt x="0" y="2511051"/>
                  <a:pt x="0" y="2447924"/>
                </a:cubicBezTo>
                <a:lnTo>
                  <a:pt x="0" y="38100"/>
                </a:lnTo>
                <a:cubicBezTo>
                  <a:pt x="0" y="17072"/>
                  <a:pt x="17072" y="0"/>
                  <a:pt x="38100" y="0"/>
                </a:cubicBezTo>
                <a:close/>
              </a:path>
            </a:pathLst>
          </a:custGeom>
          <a:solidFill>
            <a:schemeClr val="bg1">
              <a:lumMod val="95000"/>
            </a:schemeClr>
          </a:solidFill>
          <a:ln/>
        </p:spPr>
      </p:sp>
      <p:sp>
        <p:nvSpPr>
          <p:cNvPr id="18" name="Shape 1"/>
          <p:cNvSpPr/>
          <p:nvPr/>
        </p:nvSpPr>
        <p:spPr bwMode="auto">
          <a:xfrm>
            <a:off x="876152" y="3570024"/>
            <a:ext cx="4176307" cy="45719"/>
          </a:xfrm>
          <a:custGeom>
            <a:avLst/>
            <a:gdLst/>
            <a:ahLst/>
            <a:cxnLst/>
            <a:rect l="l" t="t" r="r" b="b"/>
            <a:pathLst>
              <a:path w="914400" h="38100" extrusionOk="0">
                <a:moveTo>
                  <a:pt x="0" y="0"/>
                </a:moveTo>
                <a:lnTo>
                  <a:pt x="914400" y="0"/>
                </a:lnTo>
                <a:lnTo>
                  <a:pt x="914400" y="38100"/>
                </a:lnTo>
                <a:lnTo>
                  <a:pt x="0" y="38100"/>
                </a:lnTo>
                <a:lnTo>
                  <a:pt x="0" y="0"/>
                </a:lnTo>
                <a:close/>
              </a:path>
            </a:pathLst>
          </a:custGeom>
          <a:solidFill>
            <a:srgbClr val="FFCF66"/>
          </a:solidFill>
          <a:ln/>
        </p:spPr>
      </p:sp>
      <p:sp>
        <p:nvSpPr>
          <p:cNvPr id="19" name="Text 7"/>
          <p:cNvSpPr/>
          <p:nvPr/>
        </p:nvSpPr>
        <p:spPr bwMode="auto">
          <a:xfrm>
            <a:off x="1135407" y="3855225"/>
            <a:ext cx="4990970" cy="248309"/>
          </a:xfrm>
          <a:prstGeom prst="rect">
            <a:avLst/>
          </a:prstGeom>
          <a:noFill/>
          <a:ln/>
        </p:spPr>
        <p:txBody>
          <a:bodyPr wrap="square" lIns="36000" tIns="36000" rIns="36000" bIns="36000" rtlCol="0" anchor="ctr"/>
          <a:lstStyle/>
          <a:p>
            <a:pPr>
              <a:defRPr/>
            </a:pPr>
            <a:r>
              <a:rPr lang="ru-RU" sz="1600" b="1" dirty="0">
                <a:solidFill>
                  <a:schemeClr val="tx1"/>
                </a:solidFill>
              </a:rPr>
              <a:t>Приказ Минфина России </a:t>
            </a:r>
            <a:br>
              <a:rPr lang="ru-RU" sz="1600" b="1" dirty="0">
                <a:solidFill>
                  <a:schemeClr val="tx1"/>
                </a:solidFill>
              </a:rPr>
            </a:br>
            <a:r>
              <a:rPr lang="ru-RU" sz="1600" b="1" dirty="0">
                <a:solidFill>
                  <a:schemeClr val="tx1"/>
                </a:solidFill>
              </a:rPr>
              <a:t>от 31 декабря 2016 г. N 256н</a:t>
            </a:r>
            <a:endParaRPr lang="en-US" sz="1600" dirty="0"/>
          </a:p>
        </p:txBody>
      </p:sp>
      <p:sp>
        <p:nvSpPr>
          <p:cNvPr id="20" name="Text 8"/>
          <p:cNvSpPr/>
          <p:nvPr/>
        </p:nvSpPr>
        <p:spPr bwMode="auto">
          <a:xfrm>
            <a:off x="1135405" y="4683412"/>
            <a:ext cx="3832755" cy="1090788"/>
          </a:xfrm>
          <a:prstGeom prst="rect">
            <a:avLst/>
          </a:prstGeom>
          <a:noFill/>
          <a:ln/>
        </p:spPr>
        <p:txBody>
          <a:bodyPr wrap="square" lIns="36000" tIns="36000" rIns="36000" bIns="36000" rtlCol="0" anchor="ctr"/>
          <a:lstStyle/>
          <a:p>
            <a:pPr>
              <a:defRPr/>
            </a:pPr>
            <a:r>
              <a:rPr lang="ru-RU" sz="1200" dirty="0">
                <a:solidFill>
                  <a:schemeClr val="tx1"/>
                </a:solidFill>
              </a:rPr>
              <a:t>"Об утверждении федерального стандарта бухгалтерского учета </a:t>
            </a:r>
            <a:br>
              <a:rPr lang="ru-RU" sz="1200" dirty="0">
                <a:solidFill>
                  <a:schemeClr val="tx1"/>
                </a:solidFill>
              </a:rPr>
            </a:br>
            <a:r>
              <a:rPr lang="ru-RU" sz="1200" dirty="0">
                <a:solidFill>
                  <a:schemeClr val="tx1"/>
                </a:solidFill>
              </a:rPr>
              <a:t>для организаций государственного сектора "Концептуальные основы бухгалтерского учета и отчетности организаций государственного сектора"</a:t>
            </a:r>
            <a:endParaRPr dirty="0"/>
          </a:p>
          <a:p>
            <a:pPr>
              <a:defRPr/>
            </a:pPr>
            <a:endParaRPr lang="en-US" sz="1200" dirty="0"/>
          </a:p>
        </p:txBody>
      </p:sp>
      <p:sp>
        <p:nvSpPr>
          <p:cNvPr id="21" name="Shape 2"/>
          <p:cNvSpPr/>
          <p:nvPr/>
        </p:nvSpPr>
        <p:spPr bwMode="auto">
          <a:xfrm>
            <a:off x="5311711" y="1371470"/>
            <a:ext cx="4176307" cy="1891494"/>
          </a:xfrm>
          <a:custGeom>
            <a:avLst/>
            <a:gdLst/>
            <a:ahLst/>
            <a:cxnLst/>
            <a:rect l="l" t="t" r="r" b="b"/>
            <a:pathLst>
              <a:path w="3705225" h="2562225" extrusionOk="0">
                <a:moveTo>
                  <a:pt x="38100" y="0"/>
                </a:moveTo>
                <a:lnTo>
                  <a:pt x="3667125" y="0"/>
                </a:lnTo>
                <a:cubicBezTo>
                  <a:pt x="3688153" y="0"/>
                  <a:pt x="3705225" y="17072"/>
                  <a:pt x="3705225" y="38100"/>
                </a:cubicBezTo>
                <a:lnTo>
                  <a:pt x="3705225" y="2447924"/>
                </a:lnTo>
                <a:cubicBezTo>
                  <a:pt x="3705225" y="2511051"/>
                  <a:pt x="3654051" y="2562225"/>
                  <a:pt x="3590924" y="2562225"/>
                </a:cubicBezTo>
                <a:lnTo>
                  <a:pt x="114301" y="2562225"/>
                </a:lnTo>
                <a:cubicBezTo>
                  <a:pt x="51174" y="2562225"/>
                  <a:pt x="0" y="2511051"/>
                  <a:pt x="0" y="2447924"/>
                </a:cubicBezTo>
                <a:lnTo>
                  <a:pt x="0" y="38100"/>
                </a:lnTo>
                <a:cubicBezTo>
                  <a:pt x="0" y="17072"/>
                  <a:pt x="17072" y="0"/>
                  <a:pt x="38100" y="0"/>
                </a:cubicBezTo>
                <a:close/>
              </a:path>
            </a:pathLst>
          </a:custGeom>
          <a:solidFill>
            <a:schemeClr val="bg1">
              <a:lumMod val="95000"/>
            </a:schemeClr>
          </a:solidFill>
          <a:ln/>
        </p:spPr>
      </p:sp>
      <p:sp>
        <p:nvSpPr>
          <p:cNvPr id="22" name="Text 7"/>
          <p:cNvSpPr/>
          <p:nvPr/>
        </p:nvSpPr>
        <p:spPr bwMode="auto">
          <a:xfrm>
            <a:off x="5551914" y="1642331"/>
            <a:ext cx="3854226" cy="248309"/>
          </a:xfrm>
          <a:prstGeom prst="rect">
            <a:avLst/>
          </a:prstGeom>
          <a:noFill/>
          <a:ln/>
        </p:spPr>
        <p:txBody>
          <a:bodyPr wrap="square" lIns="36000" tIns="36000" rIns="36000" bIns="36000" rtlCol="0" anchor="ctr"/>
          <a:lstStyle/>
          <a:p>
            <a:pPr>
              <a:defRPr/>
            </a:pPr>
            <a:r>
              <a:rPr lang="ru-RU" sz="1600" b="1" dirty="0">
                <a:solidFill>
                  <a:schemeClr val="tx1"/>
                </a:solidFill>
              </a:rPr>
              <a:t>Приказ Минфина России </a:t>
            </a:r>
            <a:br>
              <a:rPr lang="ru-RU" sz="1600" b="1" dirty="0">
                <a:solidFill>
                  <a:schemeClr val="tx1"/>
                </a:solidFill>
              </a:rPr>
            </a:br>
            <a:r>
              <a:rPr lang="ru-RU" sz="1600" b="1" dirty="0">
                <a:solidFill>
                  <a:schemeClr val="tx1"/>
                </a:solidFill>
              </a:rPr>
              <a:t>от 15 апреля 2021 г. N 61н*</a:t>
            </a:r>
            <a:endParaRPr lang="en-US" sz="1600" dirty="0"/>
          </a:p>
        </p:txBody>
      </p:sp>
      <p:sp>
        <p:nvSpPr>
          <p:cNvPr id="23" name="Text 8"/>
          <p:cNvSpPr/>
          <p:nvPr/>
        </p:nvSpPr>
        <p:spPr bwMode="auto">
          <a:xfrm>
            <a:off x="5570963" y="2154282"/>
            <a:ext cx="3832755" cy="1090788"/>
          </a:xfrm>
          <a:prstGeom prst="rect">
            <a:avLst/>
          </a:prstGeom>
          <a:noFill/>
          <a:ln/>
        </p:spPr>
        <p:txBody>
          <a:bodyPr wrap="square" lIns="36000" tIns="36000" rIns="36000" bIns="36000" rtlCol="0" anchor="ctr"/>
          <a:lstStyle/>
          <a:p>
            <a:pPr>
              <a:defRPr/>
            </a:pPr>
            <a:r>
              <a:rPr lang="ru-RU" sz="1200" dirty="0">
                <a:solidFill>
                  <a:schemeClr val="tx1"/>
                </a:solidFill>
              </a:rPr>
              <a:t>"Об утверждении унифицированных форм электронных документов бухгалтерского учета" (с изменениями и дополнениями </a:t>
            </a:r>
            <a:br>
              <a:rPr lang="ru-RU" sz="1200" dirty="0">
                <a:solidFill>
                  <a:schemeClr val="tx1"/>
                </a:solidFill>
              </a:rPr>
            </a:br>
            <a:r>
              <a:rPr lang="ru-RU" sz="1200" dirty="0">
                <a:solidFill>
                  <a:schemeClr val="tx1"/>
                </a:solidFill>
              </a:rPr>
              <a:t>по приказу 100н от 28 июня 2022)</a:t>
            </a:r>
            <a:endParaRPr dirty="0"/>
          </a:p>
          <a:p>
            <a:pPr>
              <a:defRPr/>
            </a:pPr>
            <a:endParaRPr lang="en-US" sz="1200" dirty="0"/>
          </a:p>
        </p:txBody>
      </p:sp>
      <p:sp>
        <p:nvSpPr>
          <p:cNvPr id="24" name="Shape 1"/>
          <p:cNvSpPr/>
          <p:nvPr/>
        </p:nvSpPr>
        <p:spPr bwMode="auto">
          <a:xfrm>
            <a:off x="5311710" y="1352418"/>
            <a:ext cx="4176307" cy="45719"/>
          </a:xfrm>
          <a:custGeom>
            <a:avLst/>
            <a:gdLst/>
            <a:ahLst/>
            <a:cxnLst/>
            <a:rect l="l" t="t" r="r" b="b"/>
            <a:pathLst>
              <a:path w="914400" h="38100" extrusionOk="0">
                <a:moveTo>
                  <a:pt x="0" y="0"/>
                </a:moveTo>
                <a:lnTo>
                  <a:pt x="914400" y="0"/>
                </a:lnTo>
                <a:lnTo>
                  <a:pt x="914400" y="38100"/>
                </a:lnTo>
                <a:lnTo>
                  <a:pt x="0" y="38100"/>
                </a:lnTo>
                <a:lnTo>
                  <a:pt x="0" y="0"/>
                </a:lnTo>
                <a:close/>
              </a:path>
            </a:pathLst>
          </a:custGeom>
          <a:solidFill>
            <a:srgbClr val="FFCF66"/>
          </a:solidFill>
          <a:ln/>
        </p:spPr>
      </p:sp>
      <p:sp>
        <p:nvSpPr>
          <p:cNvPr id="25" name="Shape 2"/>
          <p:cNvSpPr/>
          <p:nvPr/>
        </p:nvSpPr>
        <p:spPr bwMode="auto">
          <a:xfrm>
            <a:off x="5311711" y="3589076"/>
            <a:ext cx="4176307" cy="2429122"/>
          </a:xfrm>
          <a:custGeom>
            <a:avLst/>
            <a:gdLst/>
            <a:ahLst/>
            <a:cxnLst/>
            <a:rect l="l" t="t" r="r" b="b"/>
            <a:pathLst>
              <a:path w="3705225" h="2562225" extrusionOk="0">
                <a:moveTo>
                  <a:pt x="38100" y="0"/>
                </a:moveTo>
                <a:lnTo>
                  <a:pt x="3667125" y="0"/>
                </a:lnTo>
                <a:cubicBezTo>
                  <a:pt x="3688153" y="0"/>
                  <a:pt x="3705225" y="17072"/>
                  <a:pt x="3705225" y="38100"/>
                </a:cubicBezTo>
                <a:lnTo>
                  <a:pt x="3705225" y="2447924"/>
                </a:lnTo>
                <a:cubicBezTo>
                  <a:pt x="3705225" y="2511051"/>
                  <a:pt x="3654051" y="2562225"/>
                  <a:pt x="3590924" y="2562225"/>
                </a:cubicBezTo>
                <a:lnTo>
                  <a:pt x="114301" y="2562225"/>
                </a:lnTo>
                <a:cubicBezTo>
                  <a:pt x="51174" y="2562225"/>
                  <a:pt x="0" y="2511051"/>
                  <a:pt x="0" y="2447924"/>
                </a:cubicBezTo>
                <a:lnTo>
                  <a:pt x="0" y="38100"/>
                </a:lnTo>
                <a:cubicBezTo>
                  <a:pt x="0" y="17072"/>
                  <a:pt x="17072" y="0"/>
                  <a:pt x="38100" y="0"/>
                </a:cubicBezTo>
                <a:close/>
              </a:path>
            </a:pathLst>
          </a:custGeom>
          <a:solidFill>
            <a:schemeClr val="bg1">
              <a:lumMod val="95000"/>
            </a:schemeClr>
          </a:solidFill>
          <a:ln/>
        </p:spPr>
        <p:txBody>
          <a:bodyPr/>
          <a:lstStyle/>
          <a:p>
            <a:endParaRPr lang="ru-RU" dirty="0"/>
          </a:p>
        </p:txBody>
      </p:sp>
      <p:sp>
        <p:nvSpPr>
          <p:cNvPr id="26" name="Shape 1"/>
          <p:cNvSpPr/>
          <p:nvPr/>
        </p:nvSpPr>
        <p:spPr bwMode="auto">
          <a:xfrm>
            <a:off x="5311710" y="3570024"/>
            <a:ext cx="4176307" cy="45719"/>
          </a:xfrm>
          <a:custGeom>
            <a:avLst/>
            <a:gdLst/>
            <a:ahLst/>
            <a:cxnLst/>
            <a:rect l="l" t="t" r="r" b="b"/>
            <a:pathLst>
              <a:path w="914400" h="38100" extrusionOk="0">
                <a:moveTo>
                  <a:pt x="0" y="0"/>
                </a:moveTo>
                <a:lnTo>
                  <a:pt x="914400" y="0"/>
                </a:lnTo>
                <a:lnTo>
                  <a:pt x="914400" y="38100"/>
                </a:lnTo>
                <a:lnTo>
                  <a:pt x="0" y="38100"/>
                </a:lnTo>
                <a:lnTo>
                  <a:pt x="0" y="0"/>
                </a:lnTo>
                <a:close/>
              </a:path>
            </a:pathLst>
          </a:custGeom>
          <a:solidFill>
            <a:srgbClr val="FFCF66"/>
          </a:solidFill>
          <a:ln/>
        </p:spPr>
      </p:sp>
      <p:sp>
        <p:nvSpPr>
          <p:cNvPr id="27" name="Text 7"/>
          <p:cNvSpPr/>
          <p:nvPr/>
        </p:nvSpPr>
        <p:spPr bwMode="auto">
          <a:xfrm>
            <a:off x="5570964" y="3865517"/>
            <a:ext cx="3854226" cy="248309"/>
          </a:xfrm>
          <a:prstGeom prst="rect">
            <a:avLst/>
          </a:prstGeom>
          <a:noFill/>
          <a:ln/>
        </p:spPr>
        <p:txBody>
          <a:bodyPr wrap="square" lIns="36000" tIns="36000" rIns="36000" bIns="36000" rtlCol="0" anchor="ctr"/>
          <a:lstStyle/>
          <a:p>
            <a:pPr>
              <a:defRPr/>
            </a:pPr>
            <a:r>
              <a:rPr lang="ru-RU" sz="1600" b="1" dirty="0">
                <a:solidFill>
                  <a:schemeClr val="tx1"/>
                </a:solidFill>
              </a:rPr>
              <a:t>Приказ Минфина России </a:t>
            </a:r>
            <a:br>
              <a:rPr lang="ru-RU" sz="1600" b="1" dirty="0">
                <a:solidFill>
                  <a:schemeClr val="tx1"/>
                </a:solidFill>
              </a:rPr>
            </a:br>
            <a:r>
              <a:rPr lang="ru-RU" sz="1600" b="1" dirty="0">
                <a:solidFill>
                  <a:schemeClr val="tx1"/>
                </a:solidFill>
              </a:rPr>
              <a:t>от 30 марта 2015 г. N 52н*</a:t>
            </a:r>
            <a:endParaRPr lang="en-US" sz="1600" dirty="0"/>
          </a:p>
        </p:txBody>
      </p:sp>
      <p:sp>
        <p:nvSpPr>
          <p:cNvPr id="28" name="Text 8"/>
          <p:cNvSpPr/>
          <p:nvPr/>
        </p:nvSpPr>
        <p:spPr bwMode="auto">
          <a:xfrm>
            <a:off x="5570963" y="4501566"/>
            <a:ext cx="3832755" cy="1090788"/>
          </a:xfrm>
          <a:prstGeom prst="rect">
            <a:avLst/>
          </a:prstGeom>
          <a:noFill/>
          <a:ln/>
        </p:spPr>
        <p:txBody>
          <a:bodyPr wrap="square" lIns="36000" tIns="36000" rIns="36000" bIns="36000" rtlCol="0" anchor="ctr"/>
          <a:lstStyle/>
          <a:p>
            <a:pPr>
              <a:defRPr/>
            </a:pPr>
            <a:r>
              <a:rPr lang="ru-RU" sz="1200" dirty="0">
                <a:solidFill>
                  <a:schemeClr val="tx1"/>
                </a:solidFill>
              </a:rPr>
              <a:t>"Об утверждении форм первичных учетных документов и регистров бухгалтерского учета" </a:t>
            </a:r>
            <a:br>
              <a:rPr lang="ru-RU" sz="1200" dirty="0">
                <a:solidFill>
                  <a:schemeClr val="tx1"/>
                </a:solidFill>
              </a:rPr>
            </a:br>
            <a:r>
              <a:rPr lang="ru-RU" sz="1200" dirty="0">
                <a:solidFill>
                  <a:schemeClr val="tx1"/>
                </a:solidFill>
              </a:rPr>
              <a:t>(с изменениями и дополнениями </a:t>
            </a:r>
            <a:br>
              <a:rPr lang="ru-RU" sz="1200" dirty="0">
                <a:solidFill>
                  <a:schemeClr val="tx1"/>
                </a:solidFill>
              </a:rPr>
            </a:br>
            <a:r>
              <a:rPr lang="ru-RU" sz="1200" dirty="0">
                <a:solidFill>
                  <a:schemeClr val="tx1"/>
                </a:solidFill>
              </a:rPr>
              <a:t>по приказу 103н от 15.06.2020)</a:t>
            </a:r>
            <a:endParaRPr dirty="0"/>
          </a:p>
          <a:p>
            <a:pPr>
              <a:defRPr/>
            </a:pPr>
            <a:endParaRPr lang="en-US" sz="1200" dirty="0"/>
          </a:p>
        </p:txBody>
      </p:sp>
      <p:sp>
        <p:nvSpPr>
          <p:cNvPr id="30" name="Заголовок 16"/>
          <p:cNvSpPr>
            <a:spLocks noGrp="1"/>
          </p:cNvSpPr>
          <p:nvPr>
            <p:ph type="title"/>
          </p:nvPr>
        </p:nvSpPr>
        <p:spPr bwMode="auto">
          <a:xfrm>
            <a:off x="876153" y="877283"/>
            <a:ext cx="10392696" cy="876879"/>
          </a:xfrm>
        </p:spPr>
        <p:txBody>
          <a:bodyPr>
            <a:noAutofit/>
          </a:bodyPr>
          <a:lstStyle/>
          <a:p>
            <a:pPr>
              <a:defRPr/>
            </a:pPr>
            <a:br>
              <a:rPr lang="ru-RU" sz="3200" dirty="0"/>
            </a:br>
            <a:br>
              <a:rPr lang="ru-RU" sz="3200" dirty="0"/>
            </a:br>
            <a:br>
              <a:rPr lang="ru-RU" sz="3200" dirty="0"/>
            </a:br>
            <a:r>
              <a:rPr lang="ru-RU" sz="3200" dirty="0"/>
              <a:t>Актуальность задачи хранения </a:t>
            </a:r>
            <a:br>
              <a:rPr lang="ru-RU" sz="3200" dirty="0"/>
            </a:br>
            <a:r>
              <a:rPr lang="ru-RU" sz="3200" dirty="0"/>
              <a:t>электронных документов</a:t>
            </a:r>
            <a:br>
              <a:rPr lang="ru-RU" sz="3200" dirty="0"/>
            </a:br>
            <a:endParaRPr lang="ru-RU" sz="3200" dirty="0"/>
          </a:p>
        </p:txBody>
      </p:sp>
      <p:sp>
        <p:nvSpPr>
          <p:cNvPr id="3" name="TextBox 2">
            <a:extLst>
              <a:ext uri="{FF2B5EF4-FFF2-40B4-BE49-F238E27FC236}">
                <a16:creationId xmlns:a16="http://schemas.microsoft.com/office/drawing/2014/main" id="{25DBE85C-FF3B-4EEB-8BA5-911C1D58A429}"/>
              </a:ext>
            </a:extLst>
          </p:cNvPr>
          <p:cNvSpPr txBox="1"/>
          <p:nvPr/>
        </p:nvSpPr>
        <p:spPr bwMode="auto">
          <a:xfrm>
            <a:off x="1679510" y="6215578"/>
            <a:ext cx="3536546" cy="276999"/>
          </a:xfrm>
          <a:prstGeom prst="rect">
            <a:avLst/>
          </a:prstGeom>
          <a:noFill/>
        </p:spPr>
        <p:txBody>
          <a:bodyPr wrap="none" rtlCol="0">
            <a:spAutoFit/>
          </a:bodyPr>
          <a:lstStyle/>
          <a:p>
            <a:r>
              <a:rPr lang="ru-RU" sz="1200" dirty="0"/>
              <a:t>* - и дополняющие их нормативные акты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Овал 1"/>
          <p:cNvSpPr/>
          <p:nvPr/>
        </p:nvSpPr>
        <p:spPr bwMode="auto">
          <a:xfrm>
            <a:off x="5429679" y="1643928"/>
            <a:ext cx="772607" cy="77260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65" name="Текст 3"/>
          <p:cNvSpPr txBox="1"/>
          <p:nvPr/>
        </p:nvSpPr>
        <p:spPr bwMode="auto">
          <a:xfrm>
            <a:off x="4416091" y="2571865"/>
            <a:ext cx="2879725" cy="1414157"/>
          </a:xfrm>
          <a:prstGeom prst="rect">
            <a:avLst/>
          </a:prstGeom>
        </p:spPr>
        <p:txBody>
          <a:bodyPr vert="horz" lIns="36000" tIns="36000" rIns="36000" bIns="36000" rtlCol="0" anchor="t" anchorCtr="0">
            <a:no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buClr>
                <a:srgbClr val="FFCF66"/>
              </a:buClr>
              <a:defRPr/>
            </a:pPr>
            <a:r>
              <a:rPr lang="ru-RU" sz="1600" b="1"/>
              <a:t>Документ </a:t>
            </a:r>
            <a:br>
              <a:rPr lang="en-US" sz="1600" b="1"/>
            </a:br>
            <a:r>
              <a:rPr lang="ru-RU" sz="1600" b="1"/>
              <a:t>в электронном виде </a:t>
            </a:r>
            <a:br>
              <a:rPr lang="en-US" sz="1600" b="1"/>
            </a:br>
            <a:br>
              <a:rPr lang="ru-RU" sz="1600" b="1"/>
            </a:br>
            <a:r>
              <a:rPr lang="ru-RU" sz="1600">
                <a:solidFill>
                  <a:schemeClr val="accent2"/>
                </a:solidFill>
              </a:rPr>
              <a:t>Электронный образ документа или электронный документ.</a:t>
            </a:r>
            <a:endParaRPr/>
          </a:p>
        </p:txBody>
      </p:sp>
      <p:pic>
        <p:nvPicPr>
          <p:cNvPr id="97" name="Рисунок 96" descr="Изображение выглядит как черный, темнота&#10;&#10;Контент, сгенерированный ИИ, может содержать ошибки."/>
          <p:cNvPicPr>
            <a:picLocks noChangeAspect="1"/>
          </p:cNvPicPr>
          <p:nvPr/>
        </p:nvPicPr>
        <p:blipFill>
          <a:blip r:embed="rId3"/>
          <a:stretch/>
        </p:blipFill>
        <p:spPr bwMode="auto">
          <a:xfrm>
            <a:off x="5393750" y="1725239"/>
            <a:ext cx="844467" cy="609986"/>
          </a:xfrm>
          <a:prstGeom prst="rect">
            <a:avLst/>
          </a:prstGeom>
        </p:spPr>
      </p:pic>
      <p:sp>
        <p:nvSpPr>
          <p:cNvPr id="10" name="Заголовок 5"/>
          <p:cNvSpPr txBox="1"/>
          <p:nvPr/>
        </p:nvSpPr>
        <p:spPr bwMode="auto">
          <a:xfrm>
            <a:off x="884902" y="635297"/>
            <a:ext cx="10392696" cy="489381"/>
          </a:xfrm>
          <a:prstGeom prst="rect">
            <a:avLst/>
          </a:prstGeom>
        </p:spPr>
        <p:txBody>
          <a:bodyPr vert="horz" lIns="36000" tIns="36000" rIns="36000" bIns="36000" rtlCol="0" anchor="b" anchorCtr="0">
            <a:noAutofit/>
          </a:bodyPr>
          <a:lstStyle>
            <a:lvl1pPr algn="l" defTabSz="914400">
              <a:lnSpc>
                <a:spcPct val="90000"/>
              </a:lnSpc>
              <a:spcBef>
                <a:spcPts val="0"/>
              </a:spcBef>
              <a:buNone/>
              <a:defRPr sz="3600" b="1">
                <a:solidFill>
                  <a:schemeClr val="tx1"/>
                </a:solidFill>
                <a:latin typeface="+mj-lt"/>
                <a:ea typeface="+mj-ea"/>
                <a:cs typeface="+mj-cs"/>
              </a:defRPr>
            </a:lvl1pPr>
          </a:lstStyle>
          <a:p>
            <a:pPr>
              <a:defRPr/>
            </a:pPr>
            <a:r>
              <a:rPr lang="ru-RU" sz="3200"/>
              <a:t>Документ в цифровой среде</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Овал 1"/>
          <p:cNvSpPr/>
          <p:nvPr/>
        </p:nvSpPr>
        <p:spPr bwMode="auto">
          <a:xfrm>
            <a:off x="5429679" y="1643928"/>
            <a:ext cx="772607" cy="77260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65" name="Текст 3"/>
          <p:cNvSpPr txBox="1"/>
          <p:nvPr/>
        </p:nvSpPr>
        <p:spPr bwMode="auto">
          <a:xfrm>
            <a:off x="4416091" y="2571865"/>
            <a:ext cx="2879725" cy="1414157"/>
          </a:xfrm>
          <a:prstGeom prst="rect">
            <a:avLst/>
          </a:prstGeom>
        </p:spPr>
        <p:txBody>
          <a:bodyPr vert="horz" lIns="36000" tIns="36000" rIns="36000" bIns="36000" rtlCol="0" anchor="t" anchorCtr="0">
            <a:no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buClr>
                <a:srgbClr val="FFCF66"/>
              </a:buClr>
              <a:defRPr/>
            </a:pPr>
            <a:r>
              <a:rPr lang="ru-RU" sz="1600" b="1"/>
              <a:t>Документ </a:t>
            </a:r>
            <a:br>
              <a:rPr lang="en-US" sz="1600" b="1"/>
            </a:br>
            <a:r>
              <a:rPr lang="ru-RU" sz="1600" b="1"/>
              <a:t>в электронном виде </a:t>
            </a:r>
            <a:br>
              <a:rPr lang="en-US" sz="1600" b="1"/>
            </a:br>
            <a:br>
              <a:rPr lang="ru-RU" sz="1600" b="1"/>
            </a:br>
            <a:r>
              <a:rPr lang="ru-RU" sz="1600">
                <a:solidFill>
                  <a:schemeClr val="accent2"/>
                </a:solidFill>
              </a:rPr>
              <a:t>Электронный образ документа или электронный документ.</a:t>
            </a:r>
            <a:endParaRPr/>
          </a:p>
        </p:txBody>
      </p:sp>
      <p:sp>
        <p:nvSpPr>
          <p:cNvPr id="66" name="Текст 3"/>
          <p:cNvSpPr txBox="1"/>
          <p:nvPr/>
        </p:nvSpPr>
        <p:spPr bwMode="auto">
          <a:xfrm>
            <a:off x="742179" y="3615682"/>
            <a:ext cx="3609657" cy="2225312"/>
          </a:xfrm>
          <a:prstGeom prst="rect">
            <a:avLst/>
          </a:prstGeom>
        </p:spPr>
        <p:txBody>
          <a:bodyPr vert="horz" lIns="36000" tIns="36000" rIns="36000" bIns="36000" rtlCol="0" anchor="t" anchorCtr="0">
            <a:no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buClr>
                <a:srgbClr val="FFCF66"/>
              </a:buClr>
              <a:defRPr/>
            </a:pPr>
            <a:r>
              <a:rPr lang="ru-RU" sz="1600" b="1">
                <a:latin typeface="Verdana"/>
              </a:rPr>
              <a:t>Электронный </a:t>
            </a:r>
            <a:br>
              <a:rPr lang="en-US" sz="1600" b="1">
                <a:latin typeface="Verdana"/>
              </a:rPr>
            </a:br>
            <a:r>
              <a:rPr lang="ru-RU" sz="1600" b="1">
                <a:latin typeface="Verdana"/>
              </a:rPr>
              <a:t>документ (ЭД) </a:t>
            </a:r>
            <a:br>
              <a:rPr lang="en-US" sz="1600" b="1">
                <a:latin typeface="Verdana"/>
              </a:rPr>
            </a:br>
            <a:r>
              <a:rPr lang="ru-RU" sz="1600" b="0">
                <a:latin typeface="Verdana"/>
              </a:rPr>
              <a:t> </a:t>
            </a:r>
            <a:br>
              <a:rPr lang="ru-RU" sz="1600" b="0">
                <a:latin typeface="Verdana"/>
              </a:rPr>
            </a:br>
            <a:r>
              <a:rPr lang="ru-RU" sz="1600" b="0">
                <a:solidFill>
                  <a:schemeClr val="accent2"/>
                </a:solidFill>
                <a:latin typeface="Verdana"/>
              </a:rPr>
              <a:t>Документ, созданный </a:t>
            </a:r>
            <a:br>
              <a:rPr lang="ru-RU" sz="1600" b="0">
                <a:solidFill>
                  <a:schemeClr val="accent2"/>
                </a:solidFill>
                <a:latin typeface="Verdana"/>
              </a:rPr>
            </a:br>
            <a:r>
              <a:rPr lang="ru-RU" sz="1600" b="0">
                <a:solidFill>
                  <a:schemeClr val="accent2"/>
                </a:solidFill>
                <a:latin typeface="Verdana"/>
              </a:rPr>
              <a:t>сразу в электронной форме, </a:t>
            </a:r>
            <a:r>
              <a:rPr lang="ru-RU" sz="1600" b="0">
                <a:latin typeface="Verdana"/>
              </a:rPr>
              <a:t>подписанный электронной</a:t>
            </a:r>
            <a:br>
              <a:rPr lang="ru-RU" sz="1600" b="0">
                <a:latin typeface="Verdana"/>
              </a:rPr>
            </a:br>
            <a:r>
              <a:rPr lang="ru-RU" sz="1600" b="0">
                <a:latin typeface="Verdana"/>
              </a:rPr>
              <a:t> подписью.</a:t>
            </a:r>
            <a:endParaRPr lang="ru-RU" sz="1600"/>
          </a:p>
        </p:txBody>
      </p:sp>
      <p:cxnSp>
        <p:nvCxnSpPr>
          <p:cNvPr id="68" name="Соединитель: уступ 67"/>
          <p:cNvCxnSpPr>
            <a:cxnSpLocks/>
          </p:cNvCxnSpPr>
          <p:nvPr/>
        </p:nvCxnSpPr>
        <p:spPr bwMode="auto">
          <a:xfrm rot="10800000" flipV="1">
            <a:off x="2547007" y="2111685"/>
            <a:ext cx="2739072" cy="274320"/>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7" name="Рисунок 96" descr="Изображение выглядит как черный, темнота&#10;&#10;Контент, сгенерированный ИИ, может содержать ошибки."/>
          <p:cNvPicPr>
            <a:picLocks noChangeAspect="1"/>
          </p:cNvPicPr>
          <p:nvPr/>
        </p:nvPicPr>
        <p:blipFill>
          <a:blip r:embed="rId3"/>
          <a:stretch/>
        </p:blipFill>
        <p:spPr bwMode="auto">
          <a:xfrm>
            <a:off x="5393750" y="1725239"/>
            <a:ext cx="844467" cy="609986"/>
          </a:xfrm>
          <a:prstGeom prst="rect">
            <a:avLst/>
          </a:prstGeom>
        </p:spPr>
      </p:pic>
      <p:sp>
        <p:nvSpPr>
          <p:cNvPr id="3" name="Овал 2"/>
          <p:cNvSpPr/>
          <p:nvPr/>
        </p:nvSpPr>
        <p:spPr bwMode="auto">
          <a:xfrm>
            <a:off x="2160703" y="2511528"/>
            <a:ext cx="772607" cy="77260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0" name="Заголовок 5"/>
          <p:cNvSpPr txBox="1"/>
          <p:nvPr/>
        </p:nvSpPr>
        <p:spPr bwMode="auto">
          <a:xfrm>
            <a:off x="884902" y="635297"/>
            <a:ext cx="10392696" cy="489381"/>
          </a:xfrm>
          <a:prstGeom prst="rect">
            <a:avLst/>
          </a:prstGeom>
        </p:spPr>
        <p:txBody>
          <a:bodyPr vert="horz" lIns="36000" tIns="36000" rIns="36000" bIns="36000" rtlCol="0" anchor="b" anchorCtr="0">
            <a:noAutofit/>
          </a:bodyPr>
          <a:lstStyle>
            <a:lvl1pPr algn="l" defTabSz="914400">
              <a:lnSpc>
                <a:spcPct val="90000"/>
              </a:lnSpc>
              <a:spcBef>
                <a:spcPts val="0"/>
              </a:spcBef>
              <a:buNone/>
              <a:defRPr sz="3600" b="1">
                <a:solidFill>
                  <a:schemeClr val="tx1"/>
                </a:solidFill>
                <a:latin typeface="+mj-lt"/>
                <a:ea typeface="+mj-ea"/>
                <a:cs typeface="+mj-cs"/>
              </a:defRPr>
            </a:lvl1pPr>
          </a:lstStyle>
          <a:p>
            <a:pPr>
              <a:defRPr/>
            </a:pPr>
            <a:r>
              <a:rPr lang="ru-RU" sz="3200"/>
              <a:t>Документ в цифровой среде</a:t>
            </a:r>
            <a:endParaRPr/>
          </a:p>
        </p:txBody>
      </p:sp>
      <p:pic>
        <p:nvPicPr>
          <p:cNvPr id="15" name="Рисунок 14" descr="Изображение выглядит как черный, темнота&#10;&#10;Контент, сгенерированный ИИ, может содержать ошибки."/>
          <p:cNvPicPr>
            <a:picLocks noChangeAspect="1"/>
          </p:cNvPicPr>
          <p:nvPr/>
        </p:nvPicPr>
        <p:blipFill>
          <a:blip r:embed="rId4"/>
          <a:stretch/>
        </p:blipFill>
        <p:spPr bwMode="auto">
          <a:xfrm>
            <a:off x="2039024" y="2354122"/>
            <a:ext cx="1015962" cy="101596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Овал 1"/>
          <p:cNvSpPr/>
          <p:nvPr/>
        </p:nvSpPr>
        <p:spPr bwMode="auto">
          <a:xfrm>
            <a:off x="5429679" y="1643928"/>
            <a:ext cx="772607" cy="77260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65" name="Текст 3"/>
          <p:cNvSpPr txBox="1"/>
          <p:nvPr/>
        </p:nvSpPr>
        <p:spPr bwMode="auto">
          <a:xfrm>
            <a:off x="4416091" y="2571865"/>
            <a:ext cx="2879725" cy="1414157"/>
          </a:xfrm>
          <a:prstGeom prst="rect">
            <a:avLst/>
          </a:prstGeom>
        </p:spPr>
        <p:txBody>
          <a:bodyPr vert="horz" lIns="36000" tIns="36000" rIns="36000" bIns="36000" rtlCol="0" anchor="t" anchorCtr="0">
            <a:no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buClr>
                <a:srgbClr val="FFCF66"/>
              </a:buClr>
              <a:defRPr/>
            </a:pPr>
            <a:r>
              <a:rPr lang="ru-RU" sz="1600" b="1"/>
              <a:t>Документ </a:t>
            </a:r>
            <a:br>
              <a:rPr lang="en-US" sz="1600" b="1"/>
            </a:br>
            <a:r>
              <a:rPr lang="ru-RU" sz="1600" b="1"/>
              <a:t>в электронном виде </a:t>
            </a:r>
            <a:br>
              <a:rPr lang="en-US" sz="1600" b="1"/>
            </a:br>
            <a:br>
              <a:rPr lang="ru-RU" sz="1600" b="1"/>
            </a:br>
            <a:r>
              <a:rPr lang="ru-RU" sz="1600">
                <a:solidFill>
                  <a:schemeClr val="accent2"/>
                </a:solidFill>
              </a:rPr>
              <a:t>Электронный образ документа или электронный документ.</a:t>
            </a:r>
            <a:endParaRPr/>
          </a:p>
        </p:txBody>
      </p:sp>
      <p:sp>
        <p:nvSpPr>
          <p:cNvPr id="66" name="Текст 3"/>
          <p:cNvSpPr txBox="1"/>
          <p:nvPr/>
        </p:nvSpPr>
        <p:spPr bwMode="auto">
          <a:xfrm>
            <a:off x="742179" y="3615682"/>
            <a:ext cx="3609657" cy="2225312"/>
          </a:xfrm>
          <a:prstGeom prst="rect">
            <a:avLst/>
          </a:prstGeom>
        </p:spPr>
        <p:txBody>
          <a:bodyPr vert="horz" lIns="36000" tIns="36000" rIns="36000" bIns="36000" rtlCol="0" anchor="t" anchorCtr="0">
            <a:no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buClr>
                <a:srgbClr val="FFCF66"/>
              </a:buClr>
              <a:defRPr/>
            </a:pPr>
            <a:r>
              <a:rPr lang="ru-RU" sz="1600" b="1">
                <a:latin typeface="Verdana"/>
              </a:rPr>
              <a:t>Электронный </a:t>
            </a:r>
            <a:br>
              <a:rPr lang="en-US" sz="1600" b="1">
                <a:latin typeface="Verdana"/>
              </a:rPr>
            </a:br>
            <a:r>
              <a:rPr lang="ru-RU" sz="1600" b="1">
                <a:latin typeface="Verdana"/>
              </a:rPr>
              <a:t>документ (ЭД) </a:t>
            </a:r>
            <a:br>
              <a:rPr lang="en-US" sz="1600" b="1">
                <a:latin typeface="Verdana"/>
              </a:rPr>
            </a:br>
            <a:r>
              <a:rPr lang="ru-RU" sz="1600" b="0">
                <a:latin typeface="Verdana"/>
              </a:rPr>
              <a:t> </a:t>
            </a:r>
            <a:br>
              <a:rPr lang="ru-RU" sz="1600" b="0">
                <a:latin typeface="Verdana"/>
              </a:rPr>
            </a:br>
            <a:r>
              <a:rPr lang="ru-RU" sz="1600" b="0">
                <a:solidFill>
                  <a:schemeClr val="accent2"/>
                </a:solidFill>
                <a:latin typeface="Verdana"/>
              </a:rPr>
              <a:t>Документ, созданный </a:t>
            </a:r>
            <a:br>
              <a:rPr lang="ru-RU" sz="1600" b="0">
                <a:solidFill>
                  <a:schemeClr val="accent2"/>
                </a:solidFill>
                <a:latin typeface="Verdana"/>
              </a:rPr>
            </a:br>
            <a:r>
              <a:rPr lang="ru-RU" sz="1600" b="0">
                <a:solidFill>
                  <a:schemeClr val="accent2"/>
                </a:solidFill>
                <a:latin typeface="Verdana"/>
              </a:rPr>
              <a:t>сразу в электронной форме, </a:t>
            </a:r>
            <a:r>
              <a:rPr lang="ru-RU" sz="1600" b="0">
                <a:latin typeface="Verdana"/>
              </a:rPr>
              <a:t>подписанный электронной</a:t>
            </a:r>
            <a:br>
              <a:rPr lang="ru-RU" sz="1600" b="0">
                <a:latin typeface="Verdana"/>
              </a:rPr>
            </a:br>
            <a:r>
              <a:rPr lang="ru-RU" sz="1600" b="0">
                <a:latin typeface="Verdana"/>
              </a:rPr>
              <a:t> подписью.</a:t>
            </a:r>
            <a:endParaRPr lang="ru-RU" sz="1600"/>
          </a:p>
        </p:txBody>
      </p:sp>
      <p:sp>
        <p:nvSpPr>
          <p:cNvPr id="67" name="Текст 3"/>
          <p:cNvSpPr txBox="1"/>
          <p:nvPr/>
        </p:nvSpPr>
        <p:spPr bwMode="auto">
          <a:xfrm>
            <a:off x="7250957" y="3615683"/>
            <a:ext cx="3790971" cy="2342456"/>
          </a:xfrm>
          <a:prstGeom prst="rect">
            <a:avLst/>
          </a:prstGeom>
        </p:spPr>
        <p:txBody>
          <a:bodyPr vert="horz" lIns="36000" tIns="36000" rIns="36000" bIns="36000" rtlCol="0" anchor="t" anchorCtr="0">
            <a:no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buClr>
                <a:srgbClr val="FFCF66"/>
              </a:buClr>
              <a:defRPr/>
            </a:pPr>
            <a:r>
              <a:rPr lang="ru-RU" sz="1600" b="1"/>
              <a:t>Электронный образ </a:t>
            </a:r>
            <a:br>
              <a:rPr lang="en-US" sz="1600" b="1"/>
            </a:br>
            <a:r>
              <a:rPr lang="ru-RU" sz="1600" b="1"/>
              <a:t>документа  </a:t>
            </a:r>
            <a:br>
              <a:rPr lang="ru-RU" sz="1600" b="1"/>
            </a:br>
            <a:br>
              <a:rPr lang="en-US" sz="1600" b="1"/>
            </a:br>
            <a:r>
              <a:rPr lang="ru-RU" sz="1600">
                <a:solidFill>
                  <a:schemeClr val="accent2"/>
                </a:solidFill>
              </a:rPr>
              <a:t>Электронная копия бумажного документа</a:t>
            </a:r>
            <a:r>
              <a:rPr lang="ru-RU" sz="1600"/>
              <a:t>, полученная с помощью сканирования и заверенная электронной подписью</a:t>
            </a:r>
            <a:r>
              <a:rPr lang="ru-RU" sz="1600" b="0">
                <a:latin typeface="Verdana"/>
              </a:rPr>
              <a:t>.</a:t>
            </a:r>
            <a:endParaRPr lang="ru-RU" sz="1600"/>
          </a:p>
          <a:p>
            <a:pPr algn="ctr">
              <a:buClr>
                <a:srgbClr val="FFCF66"/>
              </a:buClr>
              <a:defRPr/>
            </a:pPr>
            <a:endParaRPr lang="ru-RU" sz="1600"/>
          </a:p>
        </p:txBody>
      </p:sp>
      <p:cxnSp>
        <p:nvCxnSpPr>
          <p:cNvPr id="68" name="Соединитель: уступ 67"/>
          <p:cNvCxnSpPr>
            <a:cxnSpLocks/>
          </p:cNvCxnSpPr>
          <p:nvPr/>
        </p:nvCxnSpPr>
        <p:spPr bwMode="auto">
          <a:xfrm rot="10800000" flipV="1">
            <a:off x="2547007" y="2111685"/>
            <a:ext cx="2739072" cy="274320"/>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Соединитель: уступ 68"/>
          <p:cNvCxnSpPr>
            <a:cxnSpLocks/>
          </p:cNvCxnSpPr>
          <p:nvPr/>
        </p:nvCxnSpPr>
        <p:spPr bwMode="auto">
          <a:xfrm>
            <a:off x="6383359" y="2111685"/>
            <a:ext cx="2653029" cy="289243"/>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7" name="Рисунок 96" descr="Изображение выглядит как черный, темнота&#10;&#10;Контент, сгенерированный ИИ, может содержать ошибки."/>
          <p:cNvPicPr>
            <a:picLocks noChangeAspect="1"/>
          </p:cNvPicPr>
          <p:nvPr/>
        </p:nvPicPr>
        <p:blipFill>
          <a:blip r:embed="rId3"/>
          <a:stretch/>
        </p:blipFill>
        <p:spPr bwMode="auto">
          <a:xfrm>
            <a:off x="5393750" y="1725239"/>
            <a:ext cx="844467" cy="609986"/>
          </a:xfrm>
          <a:prstGeom prst="rect">
            <a:avLst/>
          </a:prstGeom>
        </p:spPr>
      </p:pic>
      <p:sp>
        <p:nvSpPr>
          <p:cNvPr id="3" name="Овал 2"/>
          <p:cNvSpPr/>
          <p:nvPr/>
        </p:nvSpPr>
        <p:spPr bwMode="auto">
          <a:xfrm>
            <a:off x="2160703" y="2511528"/>
            <a:ext cx="772607" cy="77260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5" name="Овал 4"/>
          <p:cNvSpPr/>
          <p:nvPr/>
        </p:nvSpPr>
        <p:spPr bwMode="auto">
          <a:xfrm>
            <a:off x="8650083" y="2597478"/>
            <a:ext cx="772607" cy="77260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9" name="Рисунок 8" descr="Изображение выглядит как черный, темнота&#10;&#10;Контент, сгенерированный ИИ, может содержать ошибки."/>
          <p:cNvPicPr>
            <a:picLocks noChangeAspect="1"/>
          </p:cNvPicPr>
          <p:nvPr/>
        </p:nvPicPr>
        <p:blipFill>
          <a:blip r:embed="rId4"/>
          <a:stretch/>
        </p:blipFill>
        <p:spPr bwMode="auto">
          <a:xfrm>
            <a:off x="8753547" y="2592839"/>
            <a:ext cx="604479" cy="767757"/>
          </a:xfrm>
          <a:prstGeom prst="rect">
            <a:avLst/>
          </a:prstGeom>
        </p:spPr>
      </p:pic>
      <p:sp>
        <p:nvSpPr>
          <p:cNvPr id="10" name="Заголовок 5"/>
          <p:cNvSpPr txBox="1"/>
          <p:nvPr/>
        </p:nvSpPr>
        <p:spPr bwMode="auto">
          <a:xfrm>
            <a:off x="884902" y="635297"/>
            <a:ext cx="10392696" cy="489381"/>
          </a:xfrm>
          <a:prstGeom prst="rect">
            <a:avLst/>
          </a:prstGeom>
        </p:spPr>
        <p:txBody>
          <a:bodyPr vert="horz" lIns="36000" tIns="36000" rIns="36000" bIns="36000" rtlCol="0" anchor="b" anchorCtr="0">
            <a:noAutofit/>
          </a:bodyPr>
          <a:lstStyle>
            <a:lvl1pPr algn="l" defTabSz="914400">
              <a:lnSpc>
                <a:spcPct val="90000"/>
              </a:lnSpc>
              <a:spcBef>
                <a:spcPts val="0"/>
              </a:spcBef>
              <a:buNone/>
              <a:defRPr sz="3600" b="1">
                <a:solidFill>
                  <a:schemeClr val="tx1"/>
                </a:solidFill>
                <a:latin typeface="+mj-lt"/>
                <a:ea typeface="+mj-ea"/>
                <a:cs typeface="+mj-cs"/>
              </a:defRPr>
            </a:lvl1pPr>
          </a:lstStyle>
          <a:p>
            <a:pPr>
              <a:defRPr/>
            </a:pPr>
            <a:r>
              <a:rPr lang="ru-RU" sz="3200"/>
              <a:t>Документ в цифровой среде</a:t>
            </a:r>
            <a:endParaRPr/>
          </a:p>
        </p:txBody>
      </p:sp>
      <p:pic>
        <p:nvPicPr>
          <p:cNvPr id="15" name="Рисунок 14" descr="Изображение выглядит как черный, темнота&#10;&#10;Контент, сгенерированный ИИ, может содержать ошибки."/>
          <p:cNvPicPr>
            <a:picLocks noChangeAspect="1"/>
          </p:cNvPicPr>
          <p:nvPr/>
        </p:nvPicPr>
        <p:blipFill>
          <a:blip r:embed="rId5"/>
          <a:stretch/>
        </p:blipFill>
        <p:spPr bwMode="auto">
          <a:xfrm>
            <a:off x="2039024" y="2354122"/>
            <a:ext cx="1015962" cy="10159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Прямоугольник: скругленные углы 2"/>
          <p:cNvSpPr/>
          <p:nvPr/>
        </p:nvSpPr>
        <p:spPr bwMode="auto">
          <a:xfrm>
            <a:off x="884902" y="1679831"/>
            <a:ext cx="10093477" cy="723900"/>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4" name="TextBox 3"/>
          <p:cNvSpPr txBox="1"/>
          <p:nvPr/>
        </p:nvSpPr>
        <p:spPr bwMode="auto">
          <a:xfrm>
            <a:off x="1673777" y="1851059"/>
            <a:ext cx="9054319" cy="369332"/>
          </a:xfrm>
          <a:prstGeom prst="rect">
            <a:avLst/>
          </a:prstGeom>
          <a:noFill/>
        </p:spPr>
        <p:txBody>
          <a:bodyPr wrap="square">
            <a:spAutoFit/>
          </a:bodyPr>
          <a:lstStyle/>
          <a:p>
            <a:pPr marL="0" marR="0" lvl="0" indent="0" defTabSz="914400">
              <a:lnSpc>
                <a:spcPct val="100000"/>
              </a:lnSpc>
              <a:spcBef>
                <a:spcPts val="0"/>
              </a:spcBef>
              <a:spcAft>
                <a:spcPts val="0"/>
              </a:spcAft>
              <a:buClrTx/>
              <a:buSzTx/>
              <a:buFontTx/>
              <a:buNone/>
              <a:defRPr/>
            </a:pPr>
            <a:r>
              <a:rPr lang="ru-RU" sz="1800" b="1" i="0" u="none" strike="noStrike" cap="none" spc="0">
                <a:ln>
                  <a:noFill/>
                </a:ln>
                <a:solidFill>
                  <a:prstClr val="black"/>
                </a:solidFill>
                <a:latin typeface="Verdana"/>
                <a:ea typeface="Liberation Sans"/>
                <a:cs typeface="Liberation Sans"/>
              </a:rPr>
              <a:t>Задавайте вопросы в чате</a:t>
            </a:r>
            <a:endParaRPr/>
          </a:p>
        </p:txBody>
      </p:sp>
      <p:pic>
        <p:nvPicPr>
          <p:cNvPr id="5" name="Рисунок 4"/>
          <p:cNvPicPr>
            <a:picLocks noChangeAspect="1"/>
          </p:cNvPicPr>
          <p:nvPr/>
        </p:nvPicPr>
        <p:blipFill>
          <a:blip r:embed="rId3"/>
          <a:stretch/>
        </p:blipFill>
        <p:spPr bwMode="auto">
          <a:xfrm>
            <a:off x="984877" y="1747318"/>
            <a:ext cx="588925" cy="588925"/>
          </a:xfrm>
          <a:prstGeom prst="rect">
            <a:avLst/>
          </a:prstGeom>
        </p:spPr>
      </p:pic>
      <p:sp>
        <p:nvSpPr>
          <p:cNvPr id="6" name="Прямоугольник: скругленные углы 5"/>
          <p:cNvSpPr/>
          <p:nvPr/>
        </p:nvSpPr>
        <p:spPr bwMode="auto">
          <a:xfrm>
            <a:off x="884902" y="2628521"/>
            <a:ext cx="10093477" cy="723900"/>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7" name="TextBox 6"/>
          <p:cNvSpPr txBox="1"/>
          <p:nvPr/>
        </p:nvSpPr>
        <p:spPr bwMode="auto">
          <a:xfrm>
            <a:off x="1673779" y="2805805"/>
            <a:ext cx="6615917" cy="369332"/>
          </a:xfrm>
          <a:prstGeom prst="rect">
            <a:avLst/>
          </a:prstGeom>
          <a:noFill/>
        </p:spPr>
        <p:txBody>
          <a:bodyPr wrap="square">
            <a:spAutoFit/>
          </a:bodyPr>
          <a:lstStyle/>
          <a:p>
            <a:pPr marL="0" marR="0" lvl="0" indent="0" defTabSz="914400">
              <a:lnSpc>
                <a:spcPct val="100000"/>
              </a:lnSpc>
              <a:spcBef>
                <a:spcPts val="0"/>
              </a:spcBef>
              <a:spcAft>
                <a:spcPts val="0"/>
              </a:spcAft>
              <a:buClrTx/>
              <a:buSzTx/>
              <a:buFontTx/>
              <a:buNone/>
              <a:defRPr/>
            </a:pPr>
            <a:r>
              <a:rPr lang="ru-RU" sz="1800" b="1" i="0" u="none" strike="noStrike" cap="none" spc="0">
                <a:ln>
                  <a:noFill/>
                </a:ln>
                <a:solidFill>
                  <a:prstClr val="black"/>
                </a:solidFill>
                <a:latin typeface="Verdana"/>
                <a:ea typeface="Liberation Sans"/>
                <a:cs typeface="Liberation Sans"/>
              </a:rPr>
              <a:t>Ответим на вопросы в конце вебинара</a:t>
            </a:r>
            <a:endParaRPr/>
          </a:p>
        </p:txBody>
      </p:sp>
      <p:pic>
        <p:nvPicPr>
          <p:cNvPr id="8" name="Рисунок 7"/>
          <p:cNvPicPr>
            <a:picLocks noChangeAspect="1"/>
          </p:cNvPicPr>
          <p:nvPr/>
        </p:nvPicPr>
        <p:blipFill>
          <a:blip r:embed="rId3"/>
          <a:stretch/>
        </p:blipFill>
        <p:spPr bwMode="auto">
          <a:xfrm>
            <a:off x="984877" y="2696009"/>
            <a:ext cx="588925" cy="588925"/>
          </a:xfrm>
          <a:prstGeom prst="rect">
            <a:avLst/>
          </a:prstGeom>
        </p:spPr>
      </p:pic>
      <p:sp>
        <p:nvSpPr>
          <p:cNvPr id="9" name="Прямоугольник: скругленные углы 8"/>
          <p:cNvSpPr/>
          <p:nvPr/>
        </p:nvSpPr>
        <p:spPr bwMode="auto">
          <a:xfrm>
            <a:off x="884902" y="3582666"/>
            <a:ext cx="10093477" cy="723900"/>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1" name="TextBox 10"/>
          <p:cNvSpPr txBox="1"/>
          <p:nvPr/>
        </p:nvSpPr>
        <p:spPr bwMode="auto">
          <a:xfrm>
            <a:off x="1673779" y="3760287"/>
            <a:ext cx="8616850" cy="369332"/>
          </a:xfrm>
          <a:prstGeom prst="rect">
            <a:avLst/>
          </a:prstGeom>
          <a:noFill/>
        </p:spPr>
        <p:txBody>
          <a:bodyPr wrap="square">
            <a:spAutoFit/>
          </a:bodyPr>
          <a:lstStyle/>
          <a:p>
            <a:pPr marL="0" marR="0" lvl="0" indent="0" defTabSz="914400">
              <a:lnSpc>
                <a:spcPct val="100000"/>
              </a:lnSpc>
              <a:spcBef>
                <a:spcPts val="0"/>
              </a:spcBef>
              <a:spcAft>
                <a:spcPts val="0"/>
              </a:spcAft>
              <a:buClrTx/>
              <a:buSzTx/>
              <a:buFontTx/>
              <a:buNone/>
              <a:defRPr/>
            </a:pPr>
            <a:r>
              <a:rPr lang="ru-RU" sz="1800" b="1" i="0" u="none" strike="noStrike" cap="none" spc="0">
                <a:ln>
                  <a:noFill/>
                </a:ln>
                <a:solidFill>
                  <a:prstClr val="black"/>
                </a:solidFill>
                <a:latin typeface="Verdana"/>
                <a:ea typeface="Liberation Sans"/>
                <a:cs typeface="Liberation Sans"/>
              </a:rPr>
              <a:t>Запись и презентацию отправим на вашу почту</a:t>
            </a:r>
            <a:endParaRPr/>
          </a:p>
        </p:txBody>
      </p:sp>
      <p:pic>
        <p:nvPicPr>
          <p:cNvPr id="16" name="Рисунок 15"/>
          <p:cNvPicPr>
            <a:picLocks noChangeAspect="1"/>
          </p:cNvPicPr>
          <p:nvPr/>
        </p:nvPicPr>
        <p:blipFill>
          <a:blip r:embed="rId3"/>
          <a:stretch/>
        </p:blipFill>
        <p:spPr bwMode="auto">
          <a:xfrm>
            <a:off x="984877" y="3650154"/>
            <a:ext cx="588925" cy="588925"/>
          </a:xfrm>
          <a:prstGeom prst="rect">
            <a:avLst/>
          </a:prstGeom>
        </p:spPr>
      </p:pic>
      <p:sp>
        <p:nvSpPr>
          <p:cNvPr id="17" name="Прямоугольник: скругленные углы 16"/>
          <p:cNvSpPr/>
          <p:nvPr/>
        </p:nvSpPr>
        <p:spPr bwMode="auto">
          <a:xfrm>
            <a:off x="884902" y="4536811"/>
            <a:ext cx="10093477" cy="723900"/>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22" name="TextBox 21"/>
          <p:cNvSpPr txBox="1"/>
          <p:nvPr/>
        </p:nvSpPr>
        <p:spPr bwMode="auto">
          <a:xfrm>
            <a:off x="1673779" y="4710400"/>
            <a:ext cx="8815778" cy="369332"/>
          </a:xfrm>
          <a:prstGeom prst="rect">
            <a:avLst/>
          </a:prstGeom>
          <a:noFill/>
        </p:spPr>
        <p:txBody>
          <a:bodyPr wrap="square">
            <a:spAutoFit/>
          </a:bodyPr>
          <a:lstStyle/>
          <a:p>
            <a:pPr marL="0" marR="0" lvl="0" indent="0" defTabSz="914400">
              <a:lnSpc>
                <a:spcPct val="100000"/>
              </a:lnSpc>
              <a:spcBef>
                <a:spcPts val="0"/>
              </a:spcBef>
              <a:spcAft>
                <a:spcPts val="0"/>
              </a:spcAft>
              <a:buClrTx/>
              <a:buSzTx/>
              <a:buFontTx/>
              <a:buNone/>
              <a:defRPr/>
            </a:pPr>
            <a:r>
              <a:rPr lang="ru-RU" sz="1800" b="1" i="0" u="none" strike="noStrike" cap="none" spc="0">
                <a:ln>
                  <a:noFill/>
                </a:ln>
                <a:solidFill>
                  <a:prstClr val="black"/>
                </a:solidFill>
                <a:latin typeface="Verdana"/>
                <a:ea typeface="Liberation Sans"/>
                <a:cs typeface="Liberation Sans"/>
              </a:rPr>
              <a:t>Длительность вебинара – 90 минут</a:t>
            </a:r>
            <a:endParaRPr/>
          </a:p>
        </p:txBody>
      </p:sp>
      <p:pic>
        <p:nvPicPr>
          <p:cNvPr id="23" name="Рисунок 22"/>
          <p:cNvPicPr>
            <a:picLocks noChangeAspect="1"/>
          </p:cNvPicPr>
          <p:nvPr/>
        </p:nvPicPr>
        <p:blipFill>
          <a:blip r:embed="rId3"/>
          <a:stretch/>
        </p:blipFill>
        <p:spPr bwMode="auto">
          <a:xfrm>
            <a:off x="984877" y="4604299"/>
            <a:ext cx="588925" cy="588925"/>
          </a:xfrm>
          <a:prstGeom prst="rect">
            <a:avLst/>
          </a:prstGeom>
        </p:spPr>
      </p:pic>
      <p:sp>
        <p:nvSpPr>
          <p:cNvPr id="2" name="Заголовок 2"/>
          <p:cNvSpPr txBox="1"/>
          <p:nvPr/>
        </p:nvSpPr>
        <p:spPr bwMode="auto">
          <a:xfrm>
            <a:off x="837670" y="748328"/>
            <a:ext cx="10056472" cy="489381"/>
          </a:xfrm>
          <a:prstGeom prst="rect">
            <a:avLst/>
          </a:prstGeom>
        </p:spPr>
        <p:txBody>
          <a:bodyPr>
            <a:noAutofit/>
          </a:bodyPr>
          <a:lstStyle>
            <a:lvl1pPr algn="l" defTabSz="914400">
              <a:lnSpc>
                <a:spcPct val="90000"/>
              </a:lnSpc>
              <a:spcBef>
                <a:spcPts val="0"/>
              </a:spcBef>
              <a:buNone/>
              <a:defRPr sz="3600" b="1">
                <a:solidFill>
                  <a:schemeClr val="tx1"/>
                </a:solidFill>
                <a:latin typeface="+mj-lt"/>
                <a:ea typeface="+mj-ea"/>
                <a:cs typeface="+mj-cs"/>
              </a:defRPr>
            </a:lvl1pPr>
          </a:lstStyle>
          <a:p>
            <a:pPr marL="0" marR="0" lvl="0" indent="0" algn="l" defTabSz="914400">
              <a:lnSpc>
                <a:spcPct val="90000"/>
              </a:lnSpc>
              <a:spcBef>
                <a:spcPts val="0"/>
              </a:spcBef>
              <a:spcAft>
                <a:spcPts val="0"/>
              </a:spcAft>
              <a:buClrTx/>
              <a:buSzTx/>
              <a:buFontTx/>
              <a:buNone/>
              <a:defRPr/>
            </a:pPr>
            <a:r>
              <a:rPr lang="ru-RU" b="1" i="0" u="none" strike="noStrike" cap="none" spc="0">
                <a:ln>
                  <a:noFill/>
                </a:ln>
                <a:solidFill>
                  <a:prstClr val="black"/>
                </a:solidFill>
                <a:latin typeface="Verdana"/>
                <a:ea typeface="Liberation Sans"/>
                <a:cs typeface="Liberation Sans"/>
              </a:rPr>
              <a:t>Организационные моменты</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6" name="Текст 3"/>
          <p:cNvSpPr txBox="1"/>
          <p:nvPr/>
        </p:nvSpPr>
        <p:spPr bwMode="auto">
          <a:xfrm>
            <a:off x="2041819" y="1440840"/>
            <a:ext cx="8136179" cy="739718"/>
          </a:xfrm>
          <a:prstGeom prst="rect">
            <a:avLst/>
          </a:prstGeom>
        </p:spPr>
        <p:txBody>
          <a:bodyPr vert="horz" lIns="36000" tIns="36000" rIns="36000" bIns="36000" rtlCol="0" anchor="t" anchorCtr="0">
            <a:no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buClr>
                <a:srgbClr val="FFCF66"/>
              </a:buClr>
              <a:defRPr/>
            </a:pPr>
            <a:r>
              <a:rPr lang="ru-RU" sz="1600" b="1"/>
              <a:t>Официальный документ </a:t>
            </a:r>
            <a:r>
              <a:rPr lang="ru-RU" sz="1600"/>
              <a:t>– это документ, оформленный уполномоченным органом или лицом по установленным правилам и подтверждающий юридически значимые факты (</a:t>
            </a:r>
            <a:r>
              <a:rPr lang="ru-RU" sz="1600">
                <a:solidFill>
                  <a:schemeClr val="tx1"/>
                </a:solidFill>
              </a:rPr>
              <a:t>ГОСТ Р 7.0.8-2025</a:t>
            </a:r>
            <a:r>
              <a:rPr lang="ru-RU" sz="1600"/>
              <a:t>).</a:t>
            </a:r>
            <a:endParaRPr/>
          </a:p>
        </p:txBody>
      </p:sp>
      <p:sp>
        <p:nvSpPr>
          <p:cNvPr id="3" name="Заголовок 5"/>
          <p:cNvSpPr txBox="1"/>
          <p:nvPr/>
        </p:nvSpPr>
        <p:spPr bwMode="auto">
          <a:xfrm>
            <a:off x="884902" y="635297"/>
            <a:ext cx="10392696" cy="489381"/>
          </a:xfrm>
          <a:prstGeom prst="rect">
            <a:avLst/>
          </a:prstGeom>
        </p:spPr>
        <p:txBody>
          <a:bodyPr vert="horz" lIns="36000" tIns="36000" rIns="36000" bIns="36000" rtlCol="0" anchor="b" anchorCtr="0">
            <a:noAutofit/>
          </a:bodyPr>
          <a:lstStyle>
            <a:lvl1pPr algn="l" defTabSz="914400">
              <a:lnSpc>
                <a:spcPct val="90000"/>
              </a:lnSpc>
              <a:spcBef>
                <a:spcPts val="0"/>
              </a:spcBef>
              <a:buNone/>
              <a:defRPr sz="3600" b="1">
                <a:solidFill>
                  <a:schemeClr val="tx1"/>
                </a:solidFill>
                <a:latin typeface="+mj-lt"/>
                <a:ea typeface="+mj-ea"/>
                <a:cs typeface="+mj-cs"/>
              </a:defRPr>
            </a:lvl1pPr>
          </a:lstStyle>
          <a:p>
            <a:pPr>
              <a:defRPr/>
            </a:pPr>
            <a:r>
              <a:rPr lang="ru-RU" sz="3200"/>
              <a:t>Требования к формату документов</a:t>
            </a:r>
            <a:endParaRPr/>
          </a:p>
        </p:txBody>
      </p:sp>
      <p:grpSp>
        <p:nvGrpSpPr>
          <p:cNvPr id="86" name="Группа 85"/>
          <p:cNvGrpSpPr/>
          <p:nvPr/>
        </p:nvGrpSpPr>
        <p:grpSpPr bwMode="auto">
          <a:xfrm>
            <a:off x="813100" y="1258305"/>
            <a:ext cx="1015962" cy="1015962"/>
            <a:chOff x="813100" y="1326151"/>
            <a:chExt cx="1015962" cy="1015962"/>
          </a:xfrm>
        </p:grpSpPr>
        <p:sp>
          <p:nvSpPr>
            <p:cNvPr id="74" name="Овал 73"/>
            <p:cNvSpPr/>
            <p:nvPr/>
          </p:nvSpPr>
          <p:spPr bwMode="auto">
            <a:xfrm>
              <a:off x="934779" y="1468673"/>
              <a:ext cx="772607" cy="77260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77" name="Рисунок 76" descr="Изображение выглядит как черный, темнота&#10;&#10;Контент, сгенерированный ИИ, может содержать ошибки."/>
            <p:cNvPicPr>
              <a:picLocks noChangeAspect="1"/>
            </p:cNvPicPr>
            <p:nvPr/>
          </p:nvPicPr>
          <p:blipFill>
            <a:blip r:embed="rId2"/>
            <a:stretch/>
          </p:blipFill>
          <p:spPr bwMode="auto">
            <a:xfrm>
              <a:off x="813100" y="1326151"/>
              <a:ext cx="1015962" cy="1015962"/>
            </a:xfrm>
            <a:prstGeom prst="rect">
              <a:avLst/>
            </a:prstGeom>
          </p:spPr>
        </p:pic>
      </p:grpSp>
      <p:sp>
        <p:nvSpPr>
          <p:cNvPr id="78" name="Прямоугольник: скругленные углы 77"/>
          <p:cNvSpPr/>
          <p:nvPr/>
        </p:nvSpPr>
        <p:spPr bwMode="auto">
          <a:xfrm>
            <a:off x="813100" y="2475020"/>
            <a:ext cx="10392696" cy="3403728"/>
          </a:xfrm>
          <a:prstGeom prst="roundRect">
            <a:avLst>
              <a:gd name="adj" fmla="val 729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defRPr/>
            </a:pPr>
            <a:r>
              <a:rPr lang="ru-RU" sz="1600">
                <a:solidFill>
                  <a:schemeClr val="tx1"/>
                </a:solidFill>
              </a:rPr>
              <a:t>Приказ </a:t>
            </a:r>
            <a:r>
              <a:rPr lang="ru-RU" sz="1600">
                <a:solidFill>
                  <a:schemeClr val="tx1"/>
                </a:solidFill>
                <a:ea typeface="Calibri"/>
                <a:cs typeface="Times New Roman"/>
              </a:rPr>
              <a:t>Росархива от 31 июля 2023 г. №77</a:t>
            </a:r>
            <a:r>
              <a:rPr lang="en-US" sz="1600">
                <a:solidFill>
                  <a:schemeClr val="tx1"/>
                </a:solidFill>
                <a:ea typeface="Calibri"/>
                <a:cs typeface="Times New Roman"/>
              </a:rPr>
              <a:t>. </a:t>
            </a:r>
            <a:r>
              <a:rPr lang="ru-RU" sz="1600">
                <a:solidFill>
                  <a:schemeClr val="tx1"/>
                </a:solidFill>
                <a:ea typeface="Calibri"/>
                <a:cs typeface="Times New Roman"/>
              </a:rPr>
              <a:t>Пункт 141 </a:t>
            </a:r>
            <a:br>
              <a:rPr lang="ru-RU" sz="1600" b="1">
                <a:solidFill>
                  <a:schemeClr val="tx1"/>
                </a:solidFill>
                <a:ea typeface="Calibri"/>
                <a:cs typeface="Times New Roman"/>
              </a:rPr>
            </a:br>
            <a:r>
              <a:rPr lang="ru-RU" sz="1600" b="1">
                <a:solidFill>
                  <a:schemeClr val="tx1"/>
                </a:solidFill>
              </a:rPr>
              <a:t>Электронный архивный документ, передаваемый </a:t>
            </a:r>
            <a:br>
              <a:rPr lang="ru-RU" sz="1600" b="1">
                <a:solidFill>
                  <a:schemeClr val="tx1"/>
                </a:solidFill>
              </a:rPr>
            </a:br>
            <a:r>
              <a:rPr lang="ru-RU" sz="1600" b="1">
                <a:solidFill>
                  <a:schemeClr val="tx1"/>
                </a:solidFill>
              </a:rPr>
              <a:t>на архивное хранение, состоит из следующих структурных элементов:</a:t>
            </a:r>
            <a:endParaRPr/>
          </a:p>
          <a:p>
            <a:pPr marL="442913">
              <a:spcBef>
                <a:spcPts val="600"/>
              </a:spcBef>
              <a:defRPr/>
            </a:pPr>
            <a:r>
              <a:rPr lang="ru-RU" sz="1600">
                <a:solidFill>
                  <a:schemeClr val="tx1"/>
                </a:solidFill>
              </a:rPr>
              <a:t>Файл основной части электронного документа, в формате PDF/A;</a:t>
            </a:r>
            <a:endParaRPr/>
          </a:p>
          <a:p>
            <a:pPr marL="442913">
              <a:spcBef>
                <a:spcPts val="600"/>
              </a:spcBef>
              <a:defRPr/>
            </a:pPr>
            <a:r>
              <a:rPr lang="ru-RU" sz="1600">
                <a:solidFill>
                  <a:schemeClr val="tx1"/>
                </a:solidFill>
              </a:rPr>
              <a:t>Файлы приложений к электронному документу в форматах, предназначенных </a:t>
            </a:r>
            <a:br>
              <a:rPr lang="ru-RU" sz="1600">
                <a:solidFill>
                  <a:schemeClr val="tx1"/>
                </a:solidFill>
              </a:rPr>
            </a:br>
            <a:r>
              <a:rPr lang="ru-RU" sz="1600">
                <a:solidFill>
                  <a:schemeClr val="tx1"/>
                </a:solidFill>
              </a:rPr>
              <a:t>для текстовых, табличных, графических и структурированных данных, </a:t>
            </a:r>
            <a:br>
              <a:rPr lang="ru-RU" sz="1600">
                <a:solidFill>
                  <a:schemeClr val="tx1"/>
                </a:solidFill>
              </a:rPr>
            </a:br>
            <a:r>
              <a:rPr lang="ru-RU" sz="1600">
                <a:solidFill>
                  <a:schemeClr val="tx1"/>
                </a:solidFill>
              </a:rPr>
              <a:t>аудиовизуальных документов (при наличии);</a:t>
            </a:r>
            <a:endParaRPr/>
          </a:p>
          <a:p>
            <a:pPr marL="442913">
              <a:spcBef>
                <a:spcPts val="600"/>
              </a:spcBef>
              <a:defRPr/>
            </a:pPr>
            <a:r>
              <a:rPr lang="ru-RU" sz="1600">
                <a:solidFill>
                  <a:schemeClr val="tx1"/>
                </a:solidFill>
              </a:rPr>
              <a:t>Файлы электронных подписей (при наличии);</a:t>
            </a:r>
            <a:endParaRPr/>
          </a:p>
          <a:p>
            <a:pPr marL="442913">
              <a:spcBef>
                <a:spcPts val="600"/>
              </a:spcBef>
              <a:defRPr/>
            </a:pPr>
            <a:r>
              <a:rPr lang="ru-RU" sz="1600">
                <a:solidFill>
                  <a:schemeClr val="tx1"/>
                </a:solidFill>
              </a:rPr>
              <a:t>Файл описания, содержащего регистрационно-учетные сведения</a:t>
            </a:r>
            <a:r>
              <a:rPr lang="ru-RU" sz="1600" baseline="30000">
                <a:solidFill>
                  <a:schemeClr val="tx1"/>
                </a:solidFill>
              </a:rPr>
              <a:t> </a:t>
            </a:r>
            <a:br>
              <a:rPr lang="ru-RU" sz="1600" baseline="30000">
                <a:solidFill>
                  <a:schemeClr val="tx1"/>
                </a:solidFill>
              </a:rPr>
            </a:br>
            <a:r>
              <a:rPr lang="ru-RU" sz="1600">
                <a:solidFill>
                  <a:schemeClr val="tx1"/>
                </a:solidFill>
              </a:rPr>
              <a:t>о документе —метаданные.</a:t>
            </a:r>
            <a:endParaRPr/>
          </a:p>
        </p:txBody>
      </p:sp>
      <p:pic>
        <p:nvPicPr>
          <p:cNvPr id="82" name="Рисунок 81" descr="Изображение выглядит как дизайн&#10;&#10;Контент, сгенерированный ИИ, может содержать ошибки."/>
          <p:cNvPicPr>
            <a:picLocks noChangeAspect="1"/>
          </p:cNvPicPr>
          <p:nvPr/>
        </p:nvPicPr>
        <p:blipFill>
          <a:blip r:embed="rId3"/>
          <a:stretch/>
        </p:blipFill>
        <p:spPr bwMode="auto">
          <a:xfrm>
            <a:off x="1067848" y="3677118"/>
            <a:ext cx="228740" cy="228740"/>
          </a:xfrm>
          <a:prstGeom prst="rect">
            <a:avLst/>
          </a:prstGeom>
        </p:spPr>
      </p:pic>
      <p:pic>
        <p:nvPicPr>
          <p:cNvPr id="83" name="Рисунок 82" descr="Изображение выглядит как дизайн&#10;&#10;Контент, сгенерированный ИИ, может содержать ошибки."/>
          <p:cNvPicPr>
            <a:picLocks noChangeAspect="1"/>
          </p:cNvPicPr>
          <p:nvPr/>
        </p:nvPicPr>
        <p:blipFill>
          <a:blip r:embed="rId3"/>
          <a:stretch/>
        </p:blipFill>
        <p:spPr bwMode="auto">
          <a:xfrm>
            <a:off x="1067848" y="4000325"/>
            <a:ext cx="228740" cy="228740"/>
          </a:xfrm>
          <a:prstGeom prst="rect">
            <a:avLst/>
          </a:prstGeom>
        </p:spPr>
      </p:pic>
      <p:pic>
        <p:nvPicPr>
          <p:cNvPr id="84" name="Рисунок 83" descr="Изображение выглядит как дизайн&#10;&#10;Контент, сгенерированный ИИ, может содержать ошибки."/>
          <p:cNvPicPr>
            <a:picLocks noChangeAspect="1"/>
          </p:cNvPicPr>
          <p:nvPr/>
        </p:nvPicPr>
        <p:blipFill>
          <a:blip r:embed="rId3"/>
          <a:stretch/>
        </p:blipFill>
        <p:spPr bwMode="auto">
          <a:xfrm>
            <a:off x="1067848" y="4786168"/>
            <a:ext cx="228740" cy="228740"/>
          </a:xfrm>
          <a:prstGeom prst="rect">
            <a:avLst/>
          </a:prstGeom>
        </p:spPr>
      </p:pic>
      <p:pic>
        <p:nvPicPr>
          <p:cNvPr id="85" name="Рисунок 84" descr="Изображение выглядит как дизайн&#10;&#10;Контент, сгенерированный ИИ, может содержать ошибки."/>
          <p:cNvPicPr>
            <a:picLocks noChangeAspect="1"/>
          </p:cNvPicPr>
          <p:nvPr/>
        </p:nvPicPr>
        <p:blipFill>
          <a:blip r:embed="rId3"/>
          <a:stretch/>
        </p:blipFill>
        <p:spPr bwMode="auto">
          <a:xfrm>
            <a:off x="1067848" y="5124612"/>
            <a:ext cx="228740" cy="22874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6" name="Текст 2"/>
          <p:cNvSpPr txBox="1"/>
          <p:nvPr/>
        </p:nvSpPr>
        <p:spPr bwMode="auto">
          <a:xfrm>
            <a:off x="1359984" y="3755180"/>
            <a:ext cx="6499475" cy="1788236"/>
          </a:xfrm>
          <a:prstGeom prst="rect">
            <a:avLst/>
          </a:prstGeom>
        </p:spPr>
        <p:txBody>
          <a:bodyPr vert="horz" lIns="36000" tIns="36000" rIns="36000" bIns="36000" rtlCol="0" anchor="t" anchorCtr="0">
            <a:noAutofit/>
          </a:bodyPr>
          <a:lstStyle>
            <a:lvl1pPr marL="0" indent="0" algn="l" defTabSz="914400">
              <a:lnSpc>
                <a:spcPct val="90000"/>
              </a:lnSpc>
              <a:spcBef>
                <a:spcPts val="1000"/>
              </a:spcBef>
              <a:buFontTx/>
              <a:buNone/>
              <a:defRPr sz="1800" b="0">
                <a:solidFill>
                  <a:schemeClr val="tx1"/>
                </a:solidFill>
                <a:latin typeface="+mn-lt"/>
                <a:ea typeface="+mn-ea"/>
                <a:cs typeface="+mn-cs"/>
              </a:defRPr>
            </a:lvl1pPr>
            <a:lvl2pPr marL="457200" indent="0" algn="l" defTabSz="914400">
              <a:lnSpc>
                <a:spcPct val="90000"/>
              </a:lnSpc>
              <a:spcBef>
                <a:spcPts val="500"/>
              </a:spcBef>
              <a:buFont typeface="Arial"/>
              <a:buNone/>
              <a:defRPr sz="1800" b="1">
                <a:solidFill>
                  <a:schemeClr val="tx1"/>
                </a:solidFill>
                <a:latin typeface="+mn-lt"/>
                <a:ea typeface="+mn-ea"/>
                <a:cs typeface="+mn-cs"/>
              </a:defRPr>
            </a:lvl2pPr>
            <a:lvl3pPr marL="914400" indent="0" algn="l" defTabSz="914400">
              <a:lnSpc>
                <a:spcPct val="90000"/>
              </a:lnSpc>
              <a:spcBef>
                <a:spcPts val="500"/>
              </a:spcBef>
              <a:buFont typeface="Arial"/>
              <a:buNone/>
              <a:defRPr sz="1800" b="0">
                <a:solidFill>
                  <a:schemeClr val="tx1"/>
                </a:solidFill>
                <a:latin typeface="+mn-lt"/>
                <a:ea typeface="+mn-ea"/>
                <a:cs typeface="+mn-cs"/>
              </a:defRPr>
            </a:lvl3pPr>
            <a:lvl4pPr marL="1371600" indent="0" algn="l" defTabSz="914400">
              <a:lnSpc>
                <a:spcPct val="90000"/>
              </a:lnSpc>
              <a:spcBef>
                <a:spcPts val="500"/>
              </a:spcBef>
              <a:buFont typeface="Arial"/>
              <a:buNone/>
              <a:defRPr sz="1400" b="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nSpc>
                <a:spcPct val="100000"/>
              </a:lnSpc>
              <a:spcBef>
                <a:spcPts val="600"/>
              </a:spcBef>
              <a:spcAft>
                <a:spcPts val="600"/>
              </a:spcAft>
              <a:defRPr/>
            </a:pPr>
            <a:r>
              <a:rPr lang="ru-RU"/>
              <a:t>Ограничение срока действия сертификата ЭП</a:t>
            </a:r>
            <a:endParaRPr/>
          </a:p>
          <a:p>
            <a:pPr>
              <a:lnSpc>
                <a:spcPct val="100000"/>
              </a:lnSpc>
              <a:spcBef>
                <a:spcPts val="600"/>
              </a:spcBef>
              <a:spcAft>
                <a:spcPts val="600"/>
              </a:spcAft>
              <a:defRPr/>
            </a:pPr>
            <a:r>
              <a:rPr lang="ru-RU"/>
              <a:t>Актуализация уже сгенерированных ЭП </a:t>
            </a:r>
            <a:br>
              <a:rPr lang="en-US"/>
            </a:br>
            <a:r>
              <a:rPr lang="ru-RU"/>
              <a:t>(добавление к ним и продление меток времени)</a:t>
            </a:r>
            <a:endParaRPr/>
          </a:p>
        </p:txBody>
      </p:sp>
      <p:pic>
        <p:nvPicPr>
          <p:cNvPr id="118" name="Рисунок 117" descr="Изображение выглядит как дизайн&#10;&#10;Контент, сгенерированный ИИ, может содержать ошибки."/>
          <p:cNvPicPr>
            <a:picLocks noChangeAspect="1"/>
          </p:cNvPicPr>
          <p:nvPr/>
        </p:nvPicPr>
        <p:blipFill>
          <a:blip r:embed="rId2"/>
          <a:stretch/>
        </p:blipFill>
        <p:spPr bwMode="auto">
          <a:xfrm>
            <a:off x="904435" y="3755180"/>
            <a:ext cx="281196" cy="281196"/>
          </a:xfrm>
          <a:prstGeom prst="rect">
            <a:avLst/>
          </a:prstGeom>
        </p:spPr>
      </p:pic>
      <p:pic>
        <p:nvPicPr>
          <p:cNvPr id="119" name="Рисунок 118" descr="Изображение выглядит как дизайн&#10;&#10;Контент, сгенерированный ИИ, может содержать ошибки."/>
          <p:cNvPicPr>
            <a:picLocks noChangeAspect="1"/>
          </p:cNvPicPr>
          <p:nvPr/>
        </p:nvPicPr>
        <p:blipFill>
          <a:blip r:embed="rId2"/>
          <a:stretch/>
        </p:blipFill>
        <p:spPr bwMode="auto">
          <a:xfrm>
            <a:off x="904435" y="4252104"/>
            <a:ext cx="281196" cy="281196"/>
          </a:xfrm>
          <a:prstGeom prst="rect">
            <a:avLst/>
          </a:prstGeom>
        </p:spPr>
      </p:pic>
      <p:sp>
        <p:nvSpPr>
          <p:cNvPr id="121" name="TextBox 120"/>
          <p:cNvSpPr txBox="1"/>
          <p:nvPr/>
        </p:nvSpPr>
        <p:spPr bwMode="auto">
          <a:xfrm>
            <a:off x="794208" y="2883694"/>
            <a:ext cx="10027763" cy="646331"/>
          </a:xfrm>
          <a:prstGeom prst="rect">
            <a:avLst/>
          </a:prstGeom>
          <a:noFill/>
        </p:spPr>
        <p:txBody>
          <a:bodyPr wrap="square">
            <a:spAutoFit/>
          </a:bodyPr>
          <a:lstStyle/>
          <a:p>
            <a:pPr>
              <a:spcBef>
                <a:spcPts val="600"/>
              </a:spcBef>
              <a:defRPr/>
            </a:pPr>
            <a:r>
              <a:rPr lang="ru-RU" b="1"/>
              <a:t>Для обеспечения доверия к электронной подписи во времени используются:</a:t>
            </a:r>
            <a:endParaRPr b="1"/>
          </a:p>
        </p:txBody>
      </p:sp>
      <p:sp>
        <p:nvSpPr>
          <p:cNvPr id="122" name="Прямоугольник: скругленные углы 121"/>
          <p:cNvSpPr/>
          <p:nvPr/>
        </p:nvSpPr>
        <p:spPr bwMode="auto">
          <a:xfrm>
            <a:off x="794207" y="1710531"/>
            <a:ext cx="9575277" cy="784246"/>
          </a:xfrm>
          <a:prstGeom prst="roundRect">
            <a:avLst>
              <a:gd name="adj" fmla="val 1666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lang="ru-RU">
                <a:solidFill>
                  <a:schemeClr val="tx1"/>
                </a:solidFill>
              </a:rPr>
              <a:t>Подделка электронной подписи</a:t>
            </a:r>
            <a:r>
              <a:rPr lang="en-US">
                <a:solidFill>
                  <a:schemeClr val="tx1"/>
                </a:solidFill>
              </a:rPr>
              <a:t> (</a:t>
            </a:r>
            <a:r>
              <a:rPr lang="ru-RU">
                <a:solidFill>
                  <a:schemeClr val="tx1"/>
                </a:solidFill>
              </a:rPr>
              <a:t>ЭП</a:t>
            </a:r>
            <a:r>
              <a:rPr lang="en-US">
                <a:solidFill>
                  <a:schemeClr val="tx1"/>
                </a:solidFill>
              </a:rPr>
              <a:t>)</a:t>
            </a:r>
            <a:r>
              <a:rPr lang="ru-RU">
                <a:solidFill>
                  <a:schemeClr val="tx1"/>
                </a:solidFill>
              </a:rPr>
              <a:t> в отличие от собственноручной подписи намного сложнее и требует значительных вычислительных затрат. </a:t>
            </a:r>
            <a:endParaRPr/>
          </a:p>
        </p:txBody>
      </p:sp>
      <p:pic>
        <p:nvPicPr>
          <p:cNvPr id="142" name="Рисунок 141" descr="Изображение выглядит как шестерня, металлоизделия, колесо&#10;&#10;Контент, сгенерированный ИИ, может содержать ошибки."/>
          <p:cNvPicPr>
            <a:picLocks noChangeAspect="1"/>
          </p:cNvPicPr>
          <p:nvPr/>
        </p:nvPicPr>
        <p:blipFill>
          <a:blip r:embed="rId3"/>
          <a:stretch/>
        </p:blipFill>
        <p:spPr bwMode="auto">
          <a:xfrm>
            <a:off x="8539152" y="3429000"/>
            <a:ext cx="3660663" cy="3070543"/>
          </a:xfrm>
          <a:prstGeom prst="rect">
            <a:avLst/>
          </a:prstGeom>
        </p:spPr>
      </p:pic>
      <p:sp>
        <p:nvSpPr>
          <p:cNvPr id="143" name="Заголовок 5"/>
          <p:cNvSpPr txBox="1"/>
          <p:nvPr/>
        </p:nvSpPr>
        <p:spPr bwMode="auto">
          <a:xfrm>
            <a:off x="884902" y="635297"/>
            <a:ext cx="10392696" cy="489381"/>
          </a:xfrm>
          <a:prstGeom prst="rect">
            <a:avLst/>
          </a:prstGeom>
        </p:spPr>
        <p:txBody>
          <a:bodyPr vert="horz" lIns="36000" tIns="36000" rIns="36000" bIns="36000" rtlCol="0" anchor="b" anchorCtr="0">
            <a:noAutofit/>
          </a:bodyPr>
          <a:lstStyle>
            <a:lvl1pPr algn="l" defTabSz="914400">
              <a:lnSpc>
                <a:spcPct val="90000"/>
              </a:lnSpc>
              <a:spcBef>
                <a:spcPts val="0"/>
              </a:spcBef>
              <a:buNone/>
              <a:defRPr sz="3600" b="1">
                <a:solidFill>
                  <a:schemeClr val="tx1"/>
                </a:solidFill>
                <a:latin typeface="+mj-lt"/>
                <a:ea typeface="+mj-ea"/>
                <a:cs typeface="+mj-cs"/>
              </a:defRPr>
            </a:lvl1pPr>
          </a:lstStyle>
          <a:p>
            <a:pPr>
              <a:defRPr/>
            </a:pPr>
            <a:r>
              <a:rPr lang="ru-RU" sz="3200"/>
              <a:t>Юридическая значимость ЭД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1" name="Прямоугольник: скругленные углы 40"/>
          <p:cNvSpPr/>
          <p:nvPr/>
        </p:nvSpPr>
        <p:spPr bwMode="auto">
          <a:xfrm>
            <a:off x="697583" y="1427628"/>
            <a:ext cx="10774837" cy="4096479"/>
          </a:xfrm>
          <a:prstGeom prst="roundRect">
            <a:avLst>
              <a:gd name="adj" fmla="val 7054"/>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8" name="Текст 3"/>
          <p:cNvSpPr txBox="1"/>
          <p:nvPr/>
        </p:nvSpPr>
        <p:spPr bwMode="auto">
          <a:xfrm>
            <a:off x="1207519" y="1807926"/>
            <a:ext cx="2036515" cy="318440"/>
          </a:xfrm>
          <a:prstGeom prst="rect">
            <a:avLst/>
          </a:prstGeom>
        </p:spPr>
        <p:txBody>
          <a:bodyPr vert="horz" lIns="36000" tIns="36000" rIns="36000" bIns="36000" rtlCol="0" anchor="t" anchorCtr="0">
            <a:no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buClr>
                <a:srgbClr val="FFCF66"/>
              </a:buClr>
              <a:defRPr/>
            </a:pPr>
            <a:r>
              <a:rPr lang="ru-RU" sz="1600" b="1"/>
              <a:t>Создание ЭП</a:t>
            </a:r>
            <a:endParaRPr lang="ru-RU" sz="1600"/>
          </a:p>
        </p:txBody>
      </p:sp>
      <p:sp>
        <p:nvSpPr>
          <p:cNvPr id="19" name="Заголовок 5"/>
          <p:cNvSpPr txBox="1"/>
          <p:nvPr/>
        </p:nvSpPr>
        <p:spPr bwMode="auto">
          <a:xfrm>
            <a:off x="884902" y="635297"/>
            <a:ext cx="10392696" cy="489381"/>
          </a:xfrm>
          <a:prstGeom prst="rect">
            <a:avLst/>
          </a:prstGeom>
        </p:spPr>
        <p:txBody>
          <a:bodyPr vert="horz" lIns="36000" tIns="36000" rIns="36000" bIns="36000" rtlCol="0" anchor="b" anchorCtr="0">
            <a:noAutofit/>
          </a:bodyPr>
          <a:lstStyle>
            <a:lvl1pPr algn="l" defTabSz="914400">
              <a:lnSpc>
                <a:spcPct val="90000"/>
              </a:lnSpc>
              <a:spcBef>
                <a:spcPts val="0"/>
              </a:spcBef>
              <a:buNone/>
              <a:defRPr sz="3600" b="1">
                <a:solidFill>
                  <a:schemeClr val="tx1"/>
                </a:solidFill>
                <a:latin typeface="+mj-lt"/>
                <a:ea typeface="+mj-ea"/>
                <a:cs typeface="+mj-cs"/>
              </a:defRPr>
            </a:lvl1pPr>
          </a:lstStyle>
          <a:p>
            <a:pPr>
              <a:defRPr/>
            </a:pPr>
            <a:r>
              <a:rPr lang="ru-RU" sz="3200"/>
              <a:t>Актуальность электронной подписи</a:t>
            </a:r>
            <a:endParaRPr/>
          </a:p>
        </p:txBody>
      </p:sp>
      <p:sp>
        <p:nvSpPr>
          <p:cNvPr id="24" name="Прямоугольник: скругленные углы 23"/>
          <p:cNvSpPr/>
          <p:nvPr/>
        </p:nvSpPr>
        <p:spPr bwMode="auto">
          <a:xfrm>
            <a:off x="1218581" y="4128812"/>
            <a:ext cx="2036515" cy="656948"/>
          </a:xfrm>
          <a:prstGeom prst="roundRect">
            <a:avLst>
              <a:gd name="adj" fmla="val 16667"/>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600" b="1">
                <a:solidFill>
                  <a:srgbClr val="002060"/>
                </a:solidFill>
              </a:rPr>
              <a:t>ДОКУМЕНТ ПОДПИСАН </a:t>
            </a:r>
            <a:endParaRPr/>
          </a:p>
          <a:p>
            <a:pPr algn="ctr">
              <a:defRPr/>
            </a:pPr>
            <a:r>
              <a:rPr lang="ru-RU" sz="600" b="1">
                <a:solidFill>
                  <a:srgbClr val="002060"/>
                </a:solidFill>
              </a:rPr>
              <a:t>ЭЛЕКТРОННОЙ ПОДПИСЬЮ</a:t>
            </a:r>
            <a:endParaRPr/>
          </a:p>
          <a:p>
            <a:pPr algn="just">
              <a:defRPr/>
            </a:pPr>
            <a:endParaRPr lang="ru-RU" sz="300">
              <a:solidFill>
                <a:srgbClr val="002060"/>
              </a:solidFill>
            </a:endParaRPr>
          </a:p>
          <a:p>
            <a:pPr algn="just">
              <a:defRPr/>
            </a:pPr>
            <a:r>
              <a:rPr lang="ru-RU" sz="600">
                <a:solidFill>
                  <a:srgbClr val="002060"/>
                </a:solidFill>
              </a:rPr>
              <a:t>Сертификат:     44</a:t>
            </a:r>
            <a:r>
              <a:rPr lang="en-US" sz="600">
                <a:solidFill>
                  <a:srgbClr val="002060"/>
                </a:solidFill>
              </a:rPr>
              <a:t>D0BDD70000000000163</a:t>
            </a:r>
            <a:endParaRPr/>
          </a:p>
          <a:p>
            <a:pPr algn="just">
              <a:defRPr/>
            </a:pPr>
            <a:r>
              <a:rPr lang="ru-RU" sz="600">
                <a:solidFill>
                  <a:srgbClr val="002060"/>
                </a:solidFill>
              </a:rPr>
              <a:t>Владелец:         Иванов Иван Иванович</a:t>
            </a:r>
            <a:endParaRPr/>
          </a:p>
          <a:p>
            <a:pPr algn="just">
              <a:defRPr/>
            </a:pPr>
            <a:r>
              <a:rPr lang="ru-RU" sz="600">
                <a:solidFill>
                  <a:srgbClr val="002060"/>
                </a:solidFill>
              </a:rPr>
              <a:t>Действителен:   с </a:t>
            </a:r>
            <a:r>
              <a:rPr lang="en-US" sz="600">
                <a:solidFill>
                  <a:srgbClr val="002060"/>
                </a:solidFill>
              </a:rPr>
              <a:t>21.06.202</a:t>
            </a:r>
            <a:r>
              <a:rPr lang="ru-RU" sz="600">
                <a:solidFill>
                  <a:srgbClr val="002060"/>
                </a:solidFill>
              </a:rPr>
              <a:t>1</a:t>
            </a:r>
            <a:r>
              <a:rPr lang="en-US" sz="600">
                <a:solidFill>
                  <a:srgbClr val="002060"/>
                </a:solidFill>
              </a:rPr>
              <a:t> </a:t>
            </a:r>
            <a:r>
              <a:rPr lang="ru-RU" sz="600">
                <a:solidFill>
                  <a:srgbClr val="002060"/>
                </a:solidFill>
              </a:rPr>
              <a:t>по 20.09.2022</a:t>
            </a:r>
            <a:endParaRPr/>
          </a:p>
        </p:txBody>
      </p:sp>
      <p:grpSp>
        <p:nvGrpSpPr>
          <p:cNvPr id="25" name="Группа 24"/>
          <p:cNvGrpSpPr/>
          <p:nvPr/>
        </p:nvGrpSpPr>
        <p:grpSpPr bwMode="auto">
          <a:xfrm>
            <a:off x="1904051" y="2386378"/>
            <a:ext cx="747892" cy="997265"/>
            <a:chOff x="8997953" y="2235106"/>
            <a:chExt cx="553438" cy="737973"/>
          </a:xfrm>
        </p:grpSpPr>
        <p:sp>
          <p:nvSpPr>
            <p:cNvPr id="26" name="Прямоугольник: скругленные углы 25"/>
            <p:cNvSpPr/>
            <p:nvPr/>
          </p:nvSpPr>
          <p:spPr bwMode="auto">
            <a:xfrm>
              <a:off x="8997953" y="2235106"/>
              <a:ext cx="553438" cy="737973"/>
            </a:xfrm>
            <a:prstGeom prst="roundRect">
              <a:avLst>
                <a:gd name="adj"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27" name="Рисунок 26" descr="Пользователь со сплошной заливкой"/>
            <p:cNvPicPr>
              <a:picLocks noChangeAspect="1"/>
            </p:cNvPicPr>
            <p:nvPr/>
          </p:nvPicPr>
          <p:blipFill>
            <a:blip r:embed="rId2">
              <a:extLst>
                <a:ext uri="{96DAC541-7B7A-43D3-8B79-37D633B846F1}">
                  <asvg:svgBlip xmlns:asvg="http://schemas.microsoft.com/office/drawing/2016/SVG/main" r:embed="rId3"/>
                </a:ext>
              </a:extLst>
            </a:blip>
            <a:stretch/>
          </p:blipFill>
          <p:spPr bwMode="auto">
            <a:xfrm>
              <a:off x="9016865" y="2244246"/>
              <a:ext cx="274320" cy="274320"/>
            </a:xfrm>
            <a:prstGeom prst="rect">
              <a:avLst/>
            </a:prstGeom>
          </p:spPr>
        </p:pic>
        <p:cxnSp>
          <p:nvCxnSpPr>
            <p:cNvPr id="28" name="Прямая соединительная линия 27"/>
            <p:cNvCxnSpPr>
              <a:cxnSpLocks/>
            </p:cNvCxnSpPr>
            <p:nvPr/>
          </p:nvCxnSpPr>
          <p:spPr bwMode="auto">
            <a:xfrm>
              <a:off x="9274672" y="2329096"/>
              <a:ext cx="21222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cxnSpLocks/>
            </p:cNvCxnSpPr>
            <p:nvPr/>
          </p:nvCxnSpPr>
          <p:spPr bwMode="auto">
            <a:xfrm>
              <a:off x="9274672" y="2383943"/>
              <a:ext cx="21222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a:cxnSpLocks/>
            </p:cNvCxnSpPr>
            <p:nvPr/>
          </p:nvCxnSpPr>
          <p:spPr bwMode="auto">
            <a:xfrm>
              <a:off x="9274672" y="2445502"/>
              <a:ext cx="20955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cxnSpLocks/>
            </p:cNvCxnSpPr>
            <p:nvPr/>
          </p:nvCxnSpPr>
          <p:spPr bwMode="auto">
            <a:xfrm>
              <a:off x="9062444" y="2539323"/>
              <a:ext cx="42445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a:cxnSpLocks/>
            </p:cNvCxnSpPr>
            <p:nvPr/>
          </p:nvCxnSpPr>
          <p:spPr bwMode="auto">
            <a:xfrm>
              <a:off x="9062444" y="2604092"/>
              <a:ext cx="42177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a:cxnSpLocks/>
            </p:cNvCxnSpPr>
            <p:nvPr/>
          </p:nvCxnSpPr>
          <p:spPr bwMode="auto">
            <a:xfrm>
              <a:off x="9059766" y="2672673"/>
              <a:ext cx="42445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a:cxnSpLocks/>
            </p:cNvCxnSpPr>
            <p:nvPr/>
          </p:nvCxnSpPr>
          <p:spPr bwMode="auto">
            <a:xfrm>
              <a:off x="9059766" y="2739032"/>
              <a:ext cx="1825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a:cxnSpLocks/>
            </p:cNvCxnSpPr>
            <p:nvPr/>
          </p:nvCxnSpPr>
          <p:spPr bwMode="auto">
            <a:xfrm>
              <a:off x="9059765" y="2791419"/>
              <a:ext cx="1825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a:cxnSpLocks/>
            </p:cNvCxnSpPr>
            <p:nvPr/>
          </p:nvCxnSpPr>
          <p:spPr bwMode="auto">
            <a:xfrm>
              <a:off x="9059765" y="2853332"/>
              <a:ext cx="1825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Группа 36"/>
            <p:cNvGrpSpPr/>
            <p:nvPr/>
          </p:nvGrpSpPr>
          <p:grpSpPr bwMode="auto">
            <a:xfrm>
              <a:off x="9299030" y="2714584"/>
              <a:ext cx="178488" cy="178308"/>
              <a:chOff x="11082788" y="2312824"/>
              <a:chExt cx="178488" cy="178308"/>
            </a:xfrm>
          </p:grpSpPr>
          <p:sp>
            <p:nvSpPr>
              <p:cNvPr id="38" name="Овал 37"/>
              <p:cNvSpPr>
                <a:spLocks noChangeAspect="1"/>
              </p:cNvSpPr>
              <p:nvPr/>
            </p:nvSpPr>
            <p:spPr bwMode="auto">
              <a:xfrm>
                <a:off x="11082788" y="2312824"/>
                <a:ext cx="178488" cy="178308"/>
              </a:xfrm>
              <a:prstGeom prst="ellipse">
                <a:avLst/>
              </a:prstGeom>
              <a:solidFill>
                <a:srgbClr val="009E4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40" name="Рисунок 39" descr="Флажок со сплошной заливкой"/>
              <p:cNvPicPr>
                <a:picLocks noChangeAspect="1"/>
              </p:cNvPicPr>
              <p:nvPr/>
            </p:nvPicPr>
            <p:blipFill>
              <a:blip r:embed="rId4">
                <a:extLst>
                  <a:ext uri="{96DAC541-7B7A-43D3-8B79-37D633B846F1}">
                    <asvg:svgBlip xmlns:asvg="http://schemas.microsoft.com/office/drawing/2016/SVG/main" r:embed="rId5"/>
                  </a:ext>
                </a:extLst>
              </a:blip>
              <a:stretch/>
            </p:blipFill>
            <p:spPr bwMode="auto">
              <a:xfrm>
                <a:off x="11103452" y="2335682"/>
                <a:ext cx="137160" cy="137160"/>
              </a:xfrm>
              <a:prstGeom prst="rect">
                <a:avLst/>
              </a:prstGeom>
            </p:spPr>
          </p:pic>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6" name="Прямоугольник: скругленные углы 115"/>
          <p:cNvSpPr/>
          <p:nvPr/>
        </p:nvSpPr>
        <p:spPr bwMode="auto">
          <a:xfrm>
            <a:off x="697583" y="1427628"/>
            <a:ext cx="10774837" cy="4096479"/>
          </a:xfrm>
          <a:prstGeom prst="roundRect">
            <a:avLst>
              <a:gd name="adj" fmla="val 7054"/>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8" name="Текст 3"/>
          <p:cNvSpPr txBox="1"/>
          <p:nvPr/>
        </p:nvSpPr>
        <p:spPr bwMode="auto">
          <a:xfrm>
            <a:off x="1207519" y="1807926"/>
            <a:ext cx="2036515" cy="318440"/>
          </a:xfrm>
          <a:prstGeom prst="rect">
            <a:avLst/>
          </a:prstGeom>
        </p:spPr>
        <p:txBody>
          <a:bodyPr vert="horz" lIns="36000" tIns="36000" rIns="36000" bIns="36000" rtlCol="0" anchor="t" anchorCtr="0">
            <a:no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buClr>
                <a:srgbClr val="FFCF66"/>
              </a:buClr>
              <a:defRPr/>
            </a:pPr>
            <a:r>
              <a:rPr lang="ru-RU" sz="1600" b="1">
                <a:solidFill>
                  <a:schemeClr val="bg1">
                    <a:lumMod val="85000"/>
                  </a:schemeClr>
                </a:solidFill>
              </a:rPr>
              <a:t>Создание ЭП</a:t>
            </a:r>
            <a:endParaRPr lang="ru-RU" sz="1600">
              <a:solidFill>
                <a:schemeClr val="bg1">
                  <a:lumMod val="85000"/>
                </a:schemeClr>
              </a:solidFill>
            </a:endParaRPr>
          </a:p>
        </p:txBody>
      </p:sp>
      <p:sp>
        <p:nvSpPr>
          <p:cNvPr id="19" name="Заголовок 5"/>
          <p:cNvSpPr txBox="1"/>
          <p:nvPr/>
        </p:nvSpPr>
        <p:spPr bwMode="auto">
          <a:xfrm>
            <a:off x="884902" y="635297"/>
            <a:ext cx="10392696" cy="489381"/>
          </a:xfrm>
          <a:prstGeom prst="rect">
            <a:avLst/>
          </a:prstGeom>
        </p:spPr>
        <p:txBody>
          <a:bodyPr vert="horz" lIns="36000" tIns="36000" rIns="36000" bIns="36000" rtlCol="0" anchor="b" anchorCtr="0">
            <a:noAutofit/>
          </a:bodyPr>
          <a:lstStyle>
            <a:lvl1pPr algn="l" defTabSz="914400">
              <a:lnSpc>
                <a:spcPct val="90000"/>
              </a:lnSpc>
              <a:spcBef>
                <a:spcPts val="0"/>
              </a:spcBef>
              <a:buNone/>
              <a:defRPr sz="3600" b="1">
                <a:solidFill>
                  <a:schemeClr val="tx1"/>
                </a:solidFill>
                <a:latin typeface="+mj-lt"/>
                <a:ea typeface="+mj-ea"/>
                <a:cs typeface="+mj-cs"/>
              </a:defRPr>
            </a:lvl1pPr>
          </a:lstStyle>
          <a:p>
            <a:pPr>
              <a:defRPr/>
            </a:pPr>
            <a:r>
              <a:rPr lang="ru-RU" sz="3200"/>
              <a:t>Актуальность электронной подписи</a:t>
            </a:r>
            <a:endParaRPr/>
          </a:p>
        </p:txBody>
      </p:sp>
      <p:sp>
        <p:nvSpPr>
          <p:cNvPr id="22" name="Текст 3"/>
          <p:cNvSpPr txBox="1"/>
          <p:nvPr/>
        </p:nvSpPr>
        <p:spPr bwMode="auto">
          <a:xfrm>
            <a:off x="3526402" y="1809044"/>
            <a:ext cx="3370937" cy="269808"/>
          </a:xfrm>
          <a:prstGeom prst="rect">
            <a:avLst/>
          </a:prstGeom>
        </p:spPr>
        <p:txBody>
          <a:bodyPr vert="horz" lIns="36000" tIns="36000" rIns="36000" bIns="36000" rtlCol="0" anchor="t" anchorCtr="0">
            <a:no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buClr>
                <a:srgbClr val="FFCF66"/>
              </a:buClr>
              <a:defRPr/>
            </a:pPr>
            <a:r>
              <a:rPr lang="ru-RU" sz="1600" b="1"/>
              <a:t>Получение метки времени</a:t>
            </a:r>
            <a:endParaRPr/>
          </a:p>
          <a:p>
            <a:pPr>
              <a:buClr>
                <a:srgbClr val="FFCF66"/>
              </a:buClr>
              <a:defRPr/>
            </a:pPr>
            <a:endParaRPr lang="ru-RU" sz="1400">
              <a:solidFill>
                <a:schemeClr val="accent2"/>
              </a:solidFill>
            </a:endParaRPr>
          </a:p>
        </p:txBody>
      </p:sp>
      <p:sp>
        <p:nvSpPr>
          <p:cNvPr id="79" name="Прямоугольник: скругленные углы 78"/>
          <p:cNvSpPr/>
          <p:nvPr/>
        </p:nvSpPr>
        <p:spPr bwMode="auto">
          <a:xfrm>
            <a:off x="3339190" y="4128812"/>
            <a:ext cx="2036515" cy="656948"/>
          </a:xfrm>
          <a:prstGeom prst="roundRect">
            <a:avLst>
              <a:gd name="adj" fmla="val 16667"/>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600" b="1">
                <a:solidFill>
                  <a:srgbClr val="002060"/>
                </a:solidFill>
              </a:rPr>
              <a:t>ДОКУМЕНТ ПОДПИСАН </a:t>
            </a:r>
            <a:endParaRPr/>
          </a:p>
          <a:p>
            <a:pPr algn="ctr">
              <a:defRPr/>
            </a:pPr>
            <a:r>
              <a:rPr lang="ru-RU" sz="600" b="1">
                <a:solidFill>
                  <a:srgbClr val="002060"/>
                </a:solidFill>
              </a:rPr>
              <a:t>ЭЛЕКТРОННОЙ ПОДПИСЬЮ</a:t>
            </a:r>
            <a:endParaRPr/>
          </a:p>
          <a:p>
            <a:pPr algn="just">
              <a:defRPr/>
            </a:pPr>
            <a:endParaRPr lang="ru-RU" sz="300">
              <a:solidFill>
                <a:srgbClr val="002060"/>
              </a:solidFill>
            </a:endParaRPr>
          </a:p>
          <a:p>
            <a:pPr algn="just">
              <a:defRPr/>
            </a:pPr>
            <a:r>
              <a:rPr lang="ru-RU" sz="600">
                <a:solidFill>
                  <a:srgbClr val="002060"/>
                </a:solidFill>
              </a:rPr>
              <a:t>Сертификат:     44</a:t>
            </a:r>
            <a:r>
              <a:rPr lang="en-US" sz="600">
                <a:solidFill>
                  <a:srgbClr val="002060"/>
                </a:solidFill>
              </a:rPr>
              <a:t>D0BDD70000000000163</a:t>
            </a:r>
            <a:endParaRPr/>
          </a:p>
          <a:p>
            <a:pPr algn="just">
              <a:defRPr/>
            </a:pPr>
            <a:r>
              <a:rPr lang="ru-RU" sz="600">
                <a:solidFill>
                  <a:srgbClr val="002060"/>
                </a:solidFill>
              </a:rPr>
              <a:t>Владелец:         Иванов Иван Иванович</a:t>
            </a:r>
            <a:endParaRPr/>
          </a:p>
          <a:p>
            <a:pPr algn="just">
              <a:defRPr/>
            </a:pPr>
            <a:r>
              <a:rPr lang="ru-RU" sz="600">
                <a:solidFill>
                  <a:srgbClr val="002060"/>
                </a:solidFill>
              </a:rPr>
              <a:t>Действителен:   с </a:t>
            </a:r>
            <a:r>
              <a:rPr lang="en-US" sz="600">
                <a:solidFill>
                  <a:srgbClr val="002060"/>
                </a:solidFill>
              </a:rPr>
              <a:t>21.06.202</a:t>
            </a:r>
            <a:r>
              <a:rPr lang="ru-RU" sz="600">
                <a:solidFill>
                  <a:srgbClr val="002060"/>
                </a:solidFill>
              </a:rPr>
              <a:t>1</a:t>
            </a:r>
            <a:r>
              <a:rPr lang="en-US" sz="600">
                <a:solidFill>
                  <a:srgbClr val="002060"/>
                </a:solidFill>
              </a:rPr>
              <a:t> </a:t>
            </a:r>
            <a:r>
              <a:rPr lang="ru-RU" sz="600">
                <a:solidFill>
                  <a:srgbClr val="002060"/>
                </a:solidFill>
              </a:rPr>
              <a:t>по 20.09.2022</a:t>
            </a:r>
            <a:endParaRPr/>
          </a:p>
        </p:txBody>
      </p:sp>
      <p:grpSp>
        <p:nvGrpSpPr>
          <p:cNvPr id="80" name="Группа 79"/>
          <p:cNvGrpSpPr/>
          <p:nvPr/>
        </p:nvGrpSpPr>
        <p:grpSpPr bwMode="auto">
          <a:xfrm>
            <a:off x="5707472" y="2382047"/>
            <a:ext cx="747892" cy="997265"/>
            <a:chOff x="6578991" y="4127406"/>
            <a:chExt cx="553438" cy="737973"/>
          </a:xfrm>
        </p:grpSpPr>
        <p:grpSp>
          <p:nvGrpSpPr>
            <p:cNvPr id="81" name="Группа 80"/>
            <p:cNvGrpSpPr/>
            <p:nvPr/>
          </p:nvGrpSpPr>
          <p:grpSpPr bwMode="auto">
            <a:xfrm>
              <a:off x="6578991" y="4127406"/>
              <a:ext cx="553438" cy="737973"/>
              <a:chOff x="8997953" y="2235106"/>
              <a:chExt cx="553438" cy="737973"/>
            </a:xfrm>
          </p:grpSpPr>
          <p:sp>
            <p:nvSpPr>
              <p:cNvPr id="83" name="Прямоугольник 70"/>
              <p:cNvSpPr/>
              <p:nvPr/>
            </p:nvSpPr>
            <p:spPr bwMode="auto">
              <a:xfrm>
                <a:off x="8997953" y="2235106"/>
                <a:ext cx="553438" cy="737973"/>
              </a:xfrm>
              <a:prstGeom prst="roundRect">
                <a:avLst>
                  <a:gd name="adj"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cxnSp>
            <p:nvCxnSpPr>
              <p:cNvPr id="84" name="Прямая соединительная линия 83"/>
              <p:cNvCxnSpPr>
                <a:cxnSpLocks/>
              </p:cNvCxnSpPr>
              <p:nvPr/>
            </p:nvCxnSpPr>
            <p:spPr bwMode="auto">
              <a:xfrm>
                <a:off x="9274672" y="2329096"/>
                <a:ext cx="21222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a:cxnSpLocks/>
              </p:cNvCxnSpPr>
              <p:nvPr/>
            </p:nvCxnSpPr>
            <p:spPr bwMode="auto">
              <a:xfrm>
                <a:off x="9274672" y="2383943"/>
                <a:ext cx="21222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p:cNvCxnSpPr>
                <a:cxnSpLocks/>
              </p:cNvCxnSpPr>
              <p:nvPr/>
            </p:nvCxnSpPr>
            <p:spPr bwMode="auto">
              <a:xfrm>
                <a:off x="9274672" y="2445502"/>
                <a:ext cx="20955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p:cNvCxnSpPr>
                <a:cxnSpLocks/>
              </p:cNvCxnSpPr>
              <p:nvPr/>
            </p:nvCxnSpPr>
            <p:spPr bwMode="auto">
              <a:xfrm>
                <a:off x="9062444" y="2539323"/>
                <a:ext cx="42445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p:cNvCxnSpPr>
                <a:cxnSpLocks/>
              </p:cNvCxnSpPr>
              <p:nvPr/>
            </p:nvCxnSpPr>
            <p:spPr bwMode="auto">
              <a:xfrm>
                <a:off x="9062444" y="2604092"/>
                <a:ext cx="42177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p:cNvCxnSpPr>
                <a:cxnSpLocks/>
              </p:cNvCxnSpPr>
              <p:nvPr/>
            </p:nvCxnSpPr>
            <p:spPr bwMode="auto">
              <a:xfrm>
                <a:off x="9059766" y="2672673"/>
                <a:ext cx="42445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p:cNvCxnSpPr>
                <a:cxnSpLocks/>
              </p:cNvCxnSpPr>
              <p:nvPr/>
            </p:nvCxnSpPr>
            <p:spPr bwMode="auto">
              <a:xfrm>
                <a:off x="9059766" y="2739032"/>
                <a:ext cx="1825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p:cNvCxnSpPr>
                <a:cxnSpLocks/>
              </p:cNvCxnSpPr>
              <p:nvPr/>
            </p:nvCxnSpPr>
            <p:spPr bwMode="auto">
              <a:xfrm>
                <a:off x="9059765" y="2791419"/>
                <a:ext cx="1825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p:cNvCxnSpPr>
                <a:cxnSpLocks/>
              </p:cNvCxnSpPr>
              <p:nvPr/>
            </p:nvCxnSpPr>
            <p:spPr bwMode="auto">
              <a:xfrm>
                <a:off x="9059765" y="2853332"/>
                <a:ext cx="1825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3" name="Группа 92"/>
              <p:cNvGrpSpPr/>
              <p:nvPr/>
            </p:nvGrpSpPr>
            <p:grpSpPr bwMode="auto">
              <a:xfrm>
                <a:off x="9299030" y="2714583"/>
                <a:ext cx="178488" cy="178308"/>
                <a:chOff x="11082788" y="2312822"/>
                <a:chExt cx="178488" cy="178308"/>
              </a:xfrm>
            </p:grpSpPr>
            <p:sp>
              <p:nvSpPr>
                <p:cNvPr id="94" name="Овал 83"/>
                <p:cNvSpPr>
                  <a:spLocks noChangeAspect="1"/>
                </p:cNvSpPr>
                <p:nvPr/>
              </p:nvSpPr>
              <p:spPr bwMode="auto">
                <a:xfrm>
                  <a:off x="11082788" y="2312822"/>
                  <a:ext cx="178488" cy="178308"/>
                </a:xfrm>
                <a:prstGeom prst="roundRect">
                  <a:avLst>
                    <a:gd name="adj" fmla="val 16667"/>
                  </a:avLst>
                </a:prstGeom>
                <a:solidFill>
                  <a:srgbClr val="009E4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95" name="Рисунок 94" descr="Флажок со сплошной заливкой"/>
                <p:cNvPicPr>
                  <a:picLocks noChangeAspect="1"/>
                </p:cNvPicPr>
                <p:nvPr/>
              </p:nvPicPr>
              <p:blipFill>
                <a:blip r:embed="rId2">
                  <a:extLst>
                    <a:ext uri="{96DAC541-7B7A-43D3-8B79-37D633B846F1}">
                      <asvg:svgBlip xmlns:asvg="http://schemas.microsoft.com/office/drawing/2016/SVG/main" r:embed="rId3"/>
                    </a:ext>
                  </a:extLst>
                </a:blip>
                <a:stretch/>
              </p:blipFill>
              <p:spPr bwMode="auto">
                <a:xfrm>
                  <a:off x="11103452" y="2335682"/>
                  <a:ext cx="137160" cy="137160"/>
                </a:xfrm>
                <a:prstGeom prst="roundRect">
                  <a:avLst>
                    <a:gd name="adj" fmla="val 16667"/>
                  </a:avLst>
                </a:prstGeom>
              </p:spPr>
            </p:pic>
          </p:grpSp>
        </p:grpSp>
        <p:pic>
          <p:nvPicPr>
            <p:cNvPr id="82" name="Рисунок 81" descr="Школа со сплошной заливкой"/>
            <p:cNvPicPr>
              <a:picLocks noChangeAspect="1"/>
            </p:cNvPicPr>
            <p:nvPr/>
          </p:nvPicPr>
          <p:blipFill>
            <a:blip r:embed="rId4">
              <a:extLst>
                <a:ext uri="{96DAC541-7B7A-43D3-8B79-37D633B846F1}">
                  <asvg:svgBlip xmlns:asvg="http://schemas.microsoft.com/office/drawing/2016/SVG/main" r:embed="rId5"/>
                </a:ext>
              </a:extLst>
            </a:blip>
            <a:stretch/>
          </p:blipFill>
          <p:spPr bwMode="auto">
            <a:xfrm>
              <a:off x="6595894" y="4127840"/>
              <a:ext cx="274320" cy="274320"/>
            </a:xfrm>
            <a:prstGeom prst="roundRect">
              <a:avLst>
                <a:gd name="adj" fmla="val 16667"/>
              </a:avLst>
            </a:prstGeom>
          </p:spPr>
        </p:pic>
      </p:grpSp>
      <p:grpSp>
        <p:nvGrpSpPr>
          <p:cNvPr id="96" name="Группа 95"/>
          <p:cNvGrpSpPr/>
          <p:nvPr/>
        </p:nvGrpSpPr>
        <p:grpSpPr bwMode="auto">
          <a:xfrm>
            <a:off x="5466078" y="4357722"/>
            <a:ext cx="199129" cy="199129"/>
            <a:chOff x="3668917" y="4367838"/>
            <a:chExt cx="398258" cy="398258"/>
          </a:xfrm>
        </p:grpSpPr>
        <p:sp>
          <p:nvSpPr>
            <p:cNvPr id="97" name="Прямоугольник: скругленные углы 96"/>
            <p:cNvSpPr/>
            <p:nvPr/>
          </p:nvSpPr>
          <p:spPr bwMode="auto">
            <a:xfrm>
              <a:off x="3668917" y="4550315"/>
              <a:ext cx="398258" cy="45719"/>
            </a:xfrm>
            <a:prstGeom prst="roundRect">
              <a:avLst>
                <a:gd name="adj" fmla="val 50000"/>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98" name="Прямоугольник: скругленные углы 97"/>
            <p:cNvSpPr/>
            <p:nvPr/>
          </p:nvSpPr>
          <p:spPr bwMode="auto">
            <a:xfrm rot="16199998">
              <a:off x="3668917" y="4544107"/>
              <a:ext cx="398258" cy="45719"/>
            </a:xfrm>
            <a:prstGeom prst="roundRect">
              <a:avLst>
                <a:gd name="adj" fmla="val 50000"/>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grpSp>
      <p:pic>
        <p:nvPicPr>
          <p:cNvPr id="99" name="Рисунок 98" descr="Секундомер со сплошной заливкой"/>
          <p:cNvPicPr>
            <a:picLocks noChangeAspect="1"/>
          </p:cNvPicPr>
          <p:nvPr/>
        </p:nvPicPr>
        <p:blipFill>
          <a:blip r:embed="rId6">
            <a:extLst>
              <a:ext uri="{96DAC541-7B7A-43D3-8B79-37D633B846F1}">
                <asvg:svgBlip xmlns:asvg="http://schemas.microsoft.com/office/drawing/2016/SVG/main" r:embed="rId7"/>
              </a:ext>
            </a:extLst>
          </a:blip>
          <a:stretch/>
        </p:blipFill>
        <p:spPr bwMode="auto">
          <a:xfrm>
            <a:off x="5755581" y="4182966"/>
            <a:ext cx="548640" cy="548640"/>
          </a:xfrm>
          <a:prstGeom prst="rect">
            <a:avLst/>
          </a:prstGeom>
        </p:spPr>
      </p:pic>
      <p:grpSp>
        <p:nvGrpSpPr>
          <p:cNvPr id="100" name="Группа 99"/>
          <p:cNvGrpSpPr/>
          <p:nvPr/>
        </p:nvGrpSpPr>
        <p:grpSpPr bwMode="auto">
          <a:xfrm>
            <a:off x="4041172" y="2382048"/>
            <a:ext cx="747892" cy="997265"/>
            <a:chOff x="8997953" y="2235106"/>
            <a:chExt cx="553438" cy="737973"/>
          </a:xfrm>
        </p:grpSpPr>
        <p:sp>
          <p:nvSpPr>
            <p:cNvPr id="101" name="Прямоугольник: скругленные углы 100"/>
            <p:cNvSpPr/>
            <p:nvPr/>
          </p:nvSpPr>
          <p:spPr bwMode="auto">
            <a:xfrm>
              <a:off x="8997953" y="2235106"/>
              <a:ext cx="553438" cy="737973"/>
            </a:xfrm>
            <a:prstGeom prst="roundRect">
              <a:avLst>
                <a:gd name="adj"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102" name="Рисунок 101" descr="Пользователь со сплошной заливкой"/>
            <p:cNvPicPr>
              <a:picLocks noChangeAspect="1"/>
            </p:cNvPicPr>
            <p:nvPr/>
          </p:nvPicPr>
          <p:blipFill>
            <a:blip r:embed="rId8">
              <a:extLst>
                <a:ext uri="{96DAC541-7B7A-43D3-8B79-37D633B846F1}">
                  <asvg:svgBlip xmlns:asvg="http://schemas.microsoft.com/office/drawing/2016/SVG/main" r:embed="rId9"/>
                </a:ext>
              </a:extLst>
            </a:blip>
            <a:stretch/>
          </p:blipFill>
          <p:spPr bwMode="auto">
            <a:xfrm>
              <a:off x="9016865" y="2244246"/>
              <a:ext cx="274320" cy="274320"/>
            </a:xfrm>
            <a:prstGeom prst="rect">
              <a:avLst/>
            </a:prstGeom>
          </p:spPr>
        </p:pic>
        <p:cxnSp>
          <p:nvCxnSpPr>
            <p:cNvPr id="103" name="Прямая соединительная линия 102"/>
            <p:cNvCxnSpPr>
              <a:cxnSpLocks/>
            </p:cNvCxnSpPr>
            <p:nvPr/>
          </p:nvCxnSpPr>
          <p:spPr bwMode="auto">
            <a:xfrm>
              <a:off x="9274672" y="2329096"/>
              <a:ext cx="21222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p:cNvCxnSpPr>
              <a:cxnSpLocks/>
            </p:cNvCxnSpPr>
            <p:nvPr/>
          </p:nvCxnSpPr>
          <p:spPr bwMode="auto">
            <a:xfrm>
              <a:off x="9274672" y="2383943"/>
              <a:ext cx="21222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p:cNvCxnSpPr>
              <a:cxnSpLocks/>
            </p:cNvCxnSpPr>
            <p:nvPr/>
          </p:nvCxnSpPr>
          <p:spPr bwMode="auto">
            <a:xfrm>
              <a:off x="9274672" y="2445502"/>
              <a:ext cx="20955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p:cNvCxnSpPr>
              <a:cxnSpLocks/>
            </p:cNvCxnSpPr>
            <p:nvPr/>
          </p:nvCxnSpPr>
          <p:spPr bwMode="auto">
            <a:xfrm>
              <a:off x="9062444" y="2539323"/>
              <a:ext cx="42445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p:cNvCxnSpPr>
              <a:cxnSpLocks/>
            </p:cNvCxnSpPr>
            <p:nvPr/>
          </p:nvCxnSpPr>
          <p:spPr bwMode="auto">
            <a:xfrm>
              <a:off x="9062444" y="2604092"/>
              <a:ext cx="42177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a:cxnSpLocks/>
            </p:cNvCxnSpPr>
            <p:nvPr/>
          </p:nvCxnSpPr>
          <p:spPr bwMode="auto">
            <a:xfrm>
              <a:off x="9059766" y="2672673"/>
              <a:ext cx="42445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p:cNvCxnSpPr>
              <a:cxnSpLocks/>
            </p:cNvCxnSpPr>
            <p:nvPr/>
          </p:nvCxnSpPr>
          <p:spPr bwMode="auto">
            <a:xfrm>
              <a:off x="9059766" y="2739032"/>
              <a:ext cx="1825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p:cNvCxnSpPr>
              <a:cxnSpLocks/>
            </p:cNvCxnSpPr>
            <p:nvPr/>
          </p:nvCxnSpPr>
          <p:spPr bwMode="auto">
            <a:xfrm>
              <a:off x="9059765" y="2791419"/>
              <a:ext cx="1825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p:cNvCxnSpPr>
              <a:cxnSpLocks/>
            </p:cNvCxnSpPr>
            <p:nvPr/>
          </p:nvCxnSpPr>
          <p:spPr bwMode="auto">
            <a:xfrm>
              <a:off x="9059765" y="2853332"/>
              <a:ext cx="1825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 name="Группа 112"/>
          <p:cNvGrpSpPr/>
          <p:nvPr/>
        </p:nvGrpSpPr>
        <p:grpSpPr bwMode="auto">
          <a:xfrm>
            <a:off x="4441225" y="3017604"/>
            <a:ext cx="241201" cy="240958"/>
            <a:chOff x="11082788" y="2312822"/>
            <a:chExt cx="178488" cy="178308"/>
          </a:xfrm>
        </p:grpSpPr>
        <p:sp>
          <p:nvSpPr>
            <p:cNvPr id="114" name="Овал 113"/>
            <p:cNvSpPr>
              <a:spLocks noChangeAspect="1"/>
            </p:cNvSpPr>
            <p:nvPr/>
          </p:nvSpPr>
          <p:spPr bwMode="auto">
            <a:xfrm>
              <a:off x="11082788" y="2312822"/>
              <a:ext cx="178488" cy="178308"/>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115" name="Рисунок 114" descr="Флажок со сплошной заливкой"/>
            <p:cNvPicPr>
              <a:picLocks noChangeAspect="1"/>
            </p:cNvPicPr>
            <p:nvPr/>
          </p:nvPicPr>
          <p:blipFill>
            <a:blip r:embed="rId2">
              <a:extLst>
                <a:ext uri="{96DAC541-7B7A-43D3-8B79-37D633B846F1}">
                  <asvg:svgBlip xmlns:asvg="http://schemas.microsoft.com/office/drawing/2016/SVG/main" r:embed="rId3"/>
                </a:ext>
              </a:extLst>
            </a:blip>
            <a:stretch/>
          </p:blipFill>
          <p:spPr bwMode="auto">
            <a:xfrm>
              <a:off x="11103452" y="2335682"/>
              <a:ext cx="137160" cy="137160"/>
            </a:xfrm>
            <a:prstGeom prst="rect">
              <a:avLst/>
            </a:prstGeom>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8" name="Прямоугольник: скругленные углы 107"/>
          <p:cNvSpPr/>
          <p:nvPr/>
        </p:nvSpPr>
        <p:spPr bwMode="auto">
          <a:xfrm>
            <a:off x="697583" y="1427628"/>
            <a:ext cx="10774837" cy="4096479"/>
          </a:xfrm>
          <a:prstGeom prst="roundRect">
            <a:avLst>
              <a:gd name="adj" fmla="val 7054"/>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8" name="Текст 3"/>
          <p:cNvSpPr txBox="1"/>
          <p:nvPr/>
        </p:nvSpPr>
        <p:spPr bwMode="auto">
          <a:xfrm>
            <a:off x="1207519" y="1807926"/>
            <a:ext cx="2036515" cy="318440"/>
          </a:xfrm>
          <a:prstGeom prst="rect">
            <a:avLst/>
          </a:prstGeom>
        </p:spPr>
        <p:txBody>
          <a:bodyPr vert="horz" lIns="36000" tIns="36000" rIns="36000" bIns="36000" rtlCol="0" anchor="t" anchorCtr="0">
            <a:no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buClr>
                <a:srgbClr val="FFCF66"/>
              </a:buClr>
              <a:defRPr/>
            </a:pPr>
            <a:r>
              <a:rPr lang="ru-RU" sz="1600" b="1">
                <a:solidFill>
                  <a:schemeClr val="bg1">
                    <a:lumMod val="85000"/>
                  </a:schemeClr>
                </a:solidFill>
              </a:rPr>
              <a:t>Создание ЭП</a:t>
            </a:r>
            <a:endParaRPr lang="ru-RU" sz="1600">
              <a:solidFill>
                <a:schemeClr val="bg1">
                  <a:lumMod val="85000"/>
                </a:schemeClr>
              </a:solidFill>
            </a:endParaRPr>
          </a:p>
        </p:txBody>
      </p:sp>
      <p:sp>
        <p:nvSpPr>
          <p:cNvPr id="19" name="Заголовок 5"/>
          <p:cNvSpPr txBox="1"/>
          <p:nvPr/>
        </p:nvSpPr>
        <p:spPr bwMode="auto">
          <a:xfrm>
            <a:off x="884902" y="635297"/>
            <a:ext cx="10392696" cy="489381"/>
          </a:xfrm>
          <a:prstGeom prst="rect">
            <a:avLst/>
          </a:prstGeom>
        </p:spPr>
        <p:txBody>
          <a:bodyPr vert="horz" lIns="36000" tIns="36000" rIns="36000" bIns="36000" rtlCol="0" anchor="b" anchorCtr="0">
            <a:noAutofit/>
          </a:bodyPr>
          <a:lstStyle>
            <a:lvl1pPr algn="l" defTabSz="914400">
              <a:lnSpc>
                <a:spcPct val="90000"/>
              </a:lnSpc>
              <a:spcBef>
                <a:spcPts val="0"/>
              </a:spcBef>
              <a:buNone/>
              <a:defRPr sz="3600" b="1">
                <a:solidFill>
                  <a:schemeClr val="tx1"/>
                </a:solidFill>
                <a:latin typeface="+mj-lt"/>
                <a:ea typeface="+mj-ea"/>
                <a:cs typeface="+mj-cs"/>
              </a:defRPr>
            </a:lvl1pPr>
          </a:lstStyle>
          <a:p>
            <a:pPr>
              <a:defRPr/>
            </a:pPr>
            <a:r>
              <a:rPr lang="ru-RU" sz="3200"/>
              <a:t>Актуальность электронной подписи</a:t>
            </a:r>
            <a:endParaRPr/>
          </a:p>
        </p:txBody>
      </p:sp>
      <p:sp>
        <p:nvSpPr>
          <p:cNvPr id="2" name="Текст 3"/>
          <p:cNvSpPr txBox="1"/>
          <p:nvPr/>
        </p:nvSpPr>
        <p:spPr bwMode="auto">
          <a:xfrm>
            <a:off x="7262499" y="1807926"/>
            <a:ext cx="3370937" cy="269808"/>
          </a:xfrm>
          <a:prstGeom prst="rect">
            <a:avLst/>
          </a:prstGeom>
        </p:spPr>
        <p:txBody>
          <a:bodyPr vert="horz" lIns="36000" tIns="36000" rIns="36000" bIns="36000" rtlCol="0" anchor="t" anchorCtr="0">
            <a:no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buClr>
                <a:srgbClr val="FFCF66"/>
              </a:buClr>
              <a:defRPr/>
            </a:pPr>
            <a:r>
              <a:rPr lang="ru-RU" sz="1600" b="1"/>
              <a:t>Продление метки времени</a:t>
            </a:r>
            <a:endParaRPr/>
          </a:p>
          <a:p>
            <a:pPr>
              <a:buClr>
                <a:srgbClr val="FFCF66"/>
              </a:buClr>
              <a:defRPr/>
            </a:pPr>
            <a:endParaRPr lang="ru-RU" sz="1400">
              <a:solidFill>
                <a:schemeClr val="accent2"/>
              </a:solidFill>
            </a:endParaRPr>
          </a:p>
        </p:txBody>
      </p:sp>
      <p:sp>
        <p:nvSpPr>
          <p:cNvPr id="3" name="Текст 3"/>
          <p:cNvSpPr txBox="1"/>
          <p:nvPr/>
        </p:nvSpPr>
        <p:spPr bwMode="auto">
          <a:xfrm>
            <a:off x="3526402" y="1809044"/>
            <a:ext cx="3370937" cy="269808"/>
          </a:xfrm>
          <a:prstGeom prst="rect">
            <a:avLst/>
          </a:prstGeom>
        </p:spPr>
        <p:txBody>
          <a:bodyPr vert="horz" lIns="36000" tIns="36000" rIns="36000" bIns="36000" rtlCol="0" anchor="t" anchorCtr="0">
            <a:no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buClr>
                <a:srgbClr val="FFCF66"/>
              </a:buClr>
              <a:defRPr/>
            </a:pPr>
            <a:r>
              <a:rPr lang="ru-RU" sz="1600" b="1">
                <a:solidFill>
                  <a:schemeClr val="bg1">
                    <a:lumMod val="85000"/>
                  </a:schemeClr>
                </a:solidFill>
              </a:rPr>
              <a:t>Получение метки времени</a:t>
            </a:r>
            <a:endParaRPr/>
          </a:p>
          <a:p>
            <a:pPr>
              <a:buClr>
                <a:srgbClr val="FFCF66"/>
              </a:buClr>
              <a:defRPr/>
            </a:pPr>
            <a:endParaRPr lang="ru-RU" sz="1400">
              <a:solidFill>
                <a:schemeClr val="bg1">
                  <a:lumMod val="85000"/>
                </a:schemeClr>
              </a:solidFill>
            </a:endParaRPr>
          </a:p>
        </p:txBody>
      </p:sp>
      <p:sp>
        <p:nvSpPr>
          <p:cNvPr id="4" name="Прямоугольник: скругленные углы 3"/>
          <p:cNvSpPr/>
          <p:nvPr/>
        </p:nvSpPr>
        <p:spPr bwMode="auto">
          <a:xfrm>
            <a:off x="6737085" y="4128812"/>
            <a:ext cx="2036515" cy="656948"/>
          </a:xfrm>
          <a:prstGeom prst="roundRect">
            <a:avLst>
              <a:gd name="adj" fmla="val 16667"/>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600" b="1">
                <a:solidFill>
                  <a:srgbClr val="002060"/>
                </a:solidFill>
              </a:rPr>
              <a:t>ДОКУМЕНТ ПОДПИСАН </a:t>
            </a:r>
            <a:endParaRPr/>
          </a:p>
          <a:p>
            <a:pPr algn="ctr">
              <a:defRPr/>
            </a:pPr>
            <a:r>
              <a:rPr lang="ru-RU" sz="600" b="1">
                <a:solidFill>
                  <a:srgbClr val="002060"/>
                </a:solidFill>
              </a:rPr>
              <a:t>ЭЛЕКТРОННОЙ ПОДПИСЬЮ</a:t>
            </a:r>
            <a:endParaRPr/>
          </a:p>
          <a:p>
            <a:pPr algn="just">
              <a:defRPr/>
            </a:pPr>
            <a:endParaRPr lang="ru-RU" sz="300">
              <a:solidFill>
                <a:srgbClr val="002060"/>
              </a:solidFill>
            </a:endParaRPr>
          </a:p>
          <a:p>
            <a:pPr algn="just">
              <a:defRPr/>
            </a:pPr>
            <a:r>
              <a:rPr lang="ru-RU" sz="600">
                <a:solidFill>
                  <a:srgbClr val="002060"/>
                </a:solidFill>
              </a:rPr>
              <a:t>Сертификат:     44</a:t>
            </a:r>
            <a:r>
              <a:rPr lang="en-US" sz="600">
                <a:solidFill>
                  <a:srgbClr val="002060"/>
                </a:solidFill>
              </a:rPr>
              <a:t>D0BDD70000000000163</a:t>
            </a:r>
            <a:endParaRPr/>
          </a:p>
          <a:p>
            <a:pPr algn="just">
              <a:defRPr/>
            </a:pPr>
            <a:r>
              <a:rPr lang="ru-RU" sz="600">
                <a:solidFill>
                  <a:srgbClr val="002060"/>
                </a:solidFill>
              </a:rPr>
              <a:t>Владелец:         Иванов Иван Иванович</a:t>
            </a:r>
            <a:endParaRPr/>
          </a:p>
          <a:p>
            <a:pPr algn="just">
              <a:defRPr/>
            </a:pPr>
            <a:r>
              <a:rPr lang="ru-RU" sz="600">
                <a:solidFill>
                  <a:srgbClr val="002060"/>
                </a:solidFill>
              </a:rPr>
              <a:t>Действителен:   с </a:t>
            </a:r>
            <a:r>
              <a:rPr lang="en-US" sz="600">
                <a:solidFill>
                  <a:srgbClr val="002060"/>
                </a:solidFill>
              </a:rPr>
              <a:t>21.06.202</a:t>
            </a:r>
            <a:r>
              <a:rPr lang="ru-RU" sz="600">
                <a:solidFill>
                  <a:srgbClr val="002060"/>
                </a:solidFill>
              </a:rPr>
              <a:t>1</a:t>
            </a:r>
            <a:r>
              <a:rPr lang="en-US" sz="600">
                <a:solidFill>
                  <a:srgbClr val="002060"/>
                </a:solidFill>
              </a:rPr>
              <a:t> </a:t>
            </a:r>
            <a:r>
              <a:rPr lang="ru-RU" sz="600">
                <a:solidFill>
                  <a:srgbClr val="002060"/>
                </a:solidFill>
              </a:rPr>
              <a:t>по 20.09.2022</a:t>
            </a:r>
            <a:endParaRPr/>
          </a:p>
        </p:txBody>
      </p:sp>
      <p:grpSp>
        <p:nvGrpSpPr>
          <p:cNvPr id="68" name="Группа 67"/>
          <p:cNvGrpSpPr/>
          <p:nvPr/>
        </p:nvGrpSpPr>
        <p:grpSpPr bwMode="auto">
          <a:xfrm>
            <a:off x="8895756" y="4357722"/>
            <a:ext cx="199129" cy="199129"/>
            <a:chOff x="3668917" y="4367838"/>
            <a:chExt cx="398258" cy="398258"/>
          </a:xfrm>
        </p:grpSpPr>
        <p:sp>
          <p:nvSpPr>
            <p:cNvPr id="69" name="Прямоугольник: скругленные углы 68"/>
            <p:cNvSpPr/>
            <p:nvPr/>
          </p:nvSpPr>
          <p:spPr bwMode="auto">
            <a:xfrm>
              <a:off x="3668917" y="4550315"/>
              <a:ext cx="398258" cy="45719"/>
            </a:xfrm>
            <a:prstGeom prst="roundRect">
              <a:avLst>
                <a:gd name="adj" fmla="val 50000"/>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70" name="Прямоугольник: скругленные углы 69"/>
            <p:cNvSpPr/>
            <p:nvPr/>
          </p:nvSpPr>
          <p:spPr bwMode="auto">
            <a:xfrm rot="16199998">
              <a:off x="3668917" y="4544107"/>
              <a:ext cx="398258" cy="45719"/>
            </a:xfrm>
            <a:prstGeom prst="roundRect">
              <a:avLst>
                <a:gd name="adj" fmla="val 50000"/>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grpSp>
      <p:pic>
        <p:nvPicPr>
          <p:cNvPr id="71" name="Рисунок 70" descr="Секундомер со сплошной заливкой"/>
          <p:cNvPicPr>
            <a:picLocks noChangeAspect="1"/>
          </p:cNvPicPr>
          <p:nvPr/>
        </p:nvPicPr>
        <p:blipFill>
          <a:blip r:embed="rId2">
            <a:extLst>
              <a:ext uri="{96DAC541-7B7A-43D3-8B79-37D633B846F1}">
                <asvg:svgBlip xmlns:asvg="http://schemas.microsoft.com/office/drawing/2016/SVG/main" r:embed="rId3"/>
              </a:ext>
            </a:extLst>
          </a:blip>
          <a:stretch/>
        </p:blipFill>
        <p:spPr bwMode="auto">
          <a:xfrm>
            <a:off x="9149797" y="4182966"/>
            <a:ext cx="548640" cy="548640"/>
          </a:xfrm>
          <a:prstGeom prst="rect">
            <a:avLst/>
          </a:prstGeom>
        </p:spPr>
      </p:pic>
      <p:grpSp>
        <p:nvGrpSpPr>
          <p:cNvPr id="115" name="Группа 114"/>
          <p:cNvGrpSpPr/>
          <p:nvPr/>
        </p:nvGrpSpPr>
        <p:grpSpPr bwMode="auto">
          <a:xfrm>
            <a:off x="7422555" y="2382048"/>
            <a:ext cx="747892" cy="997265"/>
            <a:chOff x="7622365" y="2558264"/>
            <a:chExt cx="553438" cy="737973"/>
          </a:xfrm>
        </p:grpSpPr>
        <p:sp>
          <p:nvSpPr>
            <p:cNvPr id="5" name="Прямоугольник: скругленные углы 4"/>
            <p:cNvSpPr/>
            <p:nvPr/>
          </p:nvSpPr>
          <p:spPr bwMode="auto">
            <a:xfrm>
              <a:off x="7622365" y="2558264"/>
              <a:ext cx="553438" cy="737973"/>
            </a:xfrm>
            <a:prstGeom prst="roundRect">
              <a:avLst>
                <a:gd name="adj"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6" name="Рисунок 5" descr="Пользователь со сплошной заливкой"/>
            <p:cNvPicPr>
              <a:picLocks noChangeAspect="1"/>
            </p:cNvPicPr>
            <p:nvPr/>
          </p:nvPicPr>
          <p:blipFill>
            <a:blip r:embed="rId4">
              <a:extLst>
                <a:ext uri="{96DAC541-7B7A-43D3-8B79-37D633B846F1}">
                  <asvg:svgBlip xmlns:asvg="http://schemas.microsoft.com/office/drawing/2016/SVG/main" r:embed="rId5"/>
                </a:ext>
              </a:extLst>
            </a:blip>
            <a:stretch/>
          </p:blipFill>
          <p:spPr bwMode="auto">
            <a:xfrm>
              <a:off x="7641277" y="2567404"/>
              <a:ext cx="274320" cy="274320"/>
            </a:xfrm>
            <a:prstGeom prst="rect">
              <a:avLst/>
            </a:prstGeom>
          </p:spPr>
        </p:pic>
        <p:cxnSp>
          <p:nvCxnSpPr>
            <p:cNvPr id="7" name="Прямая соединительная линия 6"/>
            <p:cNvCxnSpPr>
              <a:cxnSpLocks/>
            </p:cNvCxnSpPr>
            <p:nvPr/>
          </p:nvCxnSpPr>
          <p:spPr bwMode="auto">
            <a:xfrm>
              <a:off x="7899084" y="2652254"/>
              <a:ext cx="21222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a:cxnSpLocks/>
            </p:cNvCxnSpPr>
            <p:nvPr/>
          </p:nvCxnSpPr>
          <p:spPr bwMode="auto">
            <a:xfrm>
              <a:off x="7899084" y="2707101"/>
              <a:ext cx="21222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a:cxnSpLocks/>
            </p:cNvCxnSpPr>
            <p:nvPr/>
          </p:nvCxnSpPr>
          <p:spPr bwMode="auto">
            <a:xfrm>
              <a:off x="7899084" y="2768660"/>
              <a:ext cx="20955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a:cxnSpLocks/>
            </p:cNvCxnSpPr>
            <p:nvPr/>
          </p:nvCxnSpPr>
          <p:spPr bwMode="auto">
            <a:xfrm>
              <a:off x="7686856" y="2862481"/>
              <a:ext cx="42445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a:cxnSpLocks/>
            </p:cNvCxnSpPr>
            <p:nvPr/>
          </p:nvCxnSpPr>
          <p:spPr bwMode="auto">
            <a:xfrm>
              <a:off x="7686856" y="2927250"/>
              <a:ext cx="42177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a:cxnSpLocks/>
            </p:cNvCxnSpPr>
            <p:nvPr/>
          </p:nvCxnSpPr>
          <p:spPr bwMode="auto">
            <a:xfrm>
              <a:off x="7684178" y="2995831"/>
              <a:ext cx="42445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cxnSpLocks/>
            </p:cNvCxnSpPr>
            <p:nvPr/>
          </p:nvCxnSpPr>
          <p:spPr bwMode="auto">
            <a:xfrm>
              <a:off x="7684178" y="3062190"/>
              <a:ext cx="1825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a:cxnSpLocks/>
            </p:cNvCxnSpPr>
            <p:nvPr/>
          </p:nvCxnSpPr>
          <p:spPr bwMode="auto">
            <a:xfrm>
              <a:off x="7684177" y="3114577"/>
              <a:ext cx="1825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a:cxnSpLocks/>
            </p:cNvCxnSpPr>
            <p:nvPr/>
          </p:nvCxnSpPr>
          <p:spPr bwMode="auto">
            <a:xfrm>
              <a:off x="7684177" y="3176490"/>
              <a:ext cx="1825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2" name="Группа 71"/>
            <p:cNvGrpSpPr/>
            <p:nvPr/>
          </p:nvGrpSpPr>
          <p:grpSpPr bwMode="auto">
            <a:xfrm>
              <a:off x="7923441" y="3060573"/>
              <a:ext cx="178488" cy="178308"/>
              <a:chOff x="8025518" y="4535677"/>
              <a:chExt cx="178488" cy="178308"/>
            </a:xfrm>
          </p:grpSpPr>
          <p:sp>
            <p:nvSpPr>
              <p:cNvPr id="73" name="Овал 72"/>
              <p:cNvSpPr>
                <a:spLocks noChangeAspect="1"/>
              </p:cNvSpPr>
              <p:nvPr/>
            </p:nvSpPr>
            <p:spPr bwMode="auto">
              <a:xfrm>
                <a:off x="8025518" y="4535677"/>
                <a:ext cx="178488" cy="178308"/>
              </a:xfrm>
              <a:prstGeom prst="ellipse">
                <a:avLst/>
              </a:prstGeom>
              <a:solidFill>
                <a:srgbClr val="D749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74" name="Рисунок 73" descr="Закрыть со сплошной заливкой"/>
              <p:cNvPicPr>
                <a:picLocks noChangeAspect="1"/>
              </p:cNvPicPr>
              <p:nvPr/>
            </p:nvPicPr>
            <p:blipFill>
              <a:blip r:embed="rId6">
                <a:extLst>
                  <a:ext uri="{96DAC541-7B7A-43D3-8B79-37D633B846F1}">
                    <asvg:svgBlip xmlns:asvg="http://schemas.microsoft.com/office/drawing/2016/SVG/main" r:embed="rId7"/>
                  </a:ext>
                </a:extLst>
              </a:blip>
              <a:stretch/>
            </p:blipFill>
            <p:spPr bwMode="auto">
              <a:xfrm>
                <a:off x="8048714" y="4558225"/>
                <a:ext cx="137160" cy="137160"/>
              </a:xfrm>
              <a:prstGeom prst="rect">
                <a:avLst/>
              </a:prstGeom>
            </p:spPr>
          </p:pic>
        </p:grpSp>
      </p:grpSp>
      <p:pic>
        <p:nvPicPr>
          <p:cNvPr id="91" name="Рисунок 90" descr="Секундомер со сплошной заливкой"/>
          <p:cNvPicPr>
            <a:picLocks noChangeAspect="1"/>
          </p:cNvPicPr>
          <p:nvPr/>
        </p:nvPicPr>
        <p:blipFill>
          <a:blip r:embed="rId2">
            <a:extLst>
              <a:ext uri="{96DAC541-7B7A-43D3-8B79-37D633B846F1}">
                <asvg:svgBlip xmlns:asvg="http://schemas.microsoft.com/office/drawing/2016/SVG/main" r:embed="rId3"/>
              </a:ext>
            </a:extLst>
          </a:blip>
          <a:stretch/>
        </p:blipFill>
        <p:spPr bwMode="auto">
          <a:xfrm>
            <a:off x="10111784" y="4182966"/>
            <a:ext cx="548640" cy="548640"/>
          </a:xfrm>
          <a:prstGeom prst="rect">
            <a:avLst/>
          </a:prstGeom>
        </p:spPr>
      </p:pic>
      <p:grpSp>
        <p:nvGrpSpPr>
          <p:cNvPr id="92" name="Группа 91"/>
          <p:cNvGrpSpPr/>
          <p:nvPr/>
        </p:nvGrpSpPr>
        <p:grpSpPr bwMode="auto">
          <a:xfrm>
            <a:off x="9833827" y="4357722"/>
            <a:ext cx="199129" cy="199129"/>
            <a:chOff x="3668917" y="4367838"/>
            <a:chExt cx="398258" cy="398258"/>
          </a:xfrm>
        </p:grpSpPr>
        <p:sp>
          <p:nvSpPr>
            <p:cNvPr id="93" name="Прямоугольник: скругленные углы 92"/>
            <p:cNvSpPr/>
            <p:nvPr/>
          </p:nvSpPr>
          <p:spPr bwMode="auto">
            <a:xfrm>
              <a:off x="3668917" y="4550315"/>
              <a:ext cx="398258" cy="45719"/>
            </a:xfrm>
            <a:prstGeom prst="roundRect">
              <a:avLst>
                <a:gd name="adj" fmla="val 50000"/>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94" name="Прямоугольник: скругленные углы 93"/>
            <p:cNvSpPr/>
            <p:nvPr/>
          </p:nvSpPr>
          <p:spPr bwMode="auto">
            <a:xfrm rot="16199998">
              <a:off x="3668917" y="4544107"/>
              <a:ext cx="398258" cy="45719"/>
            </a:xfrm>
            <a:prstGeom prst="roundRect">
              <a:avLst>
                <a:gd name="adj" fmla="val 50000"/>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grpSp>
      <p:grpSp>
        <p:nvGrpSpPr>
          <p:cNvPr id="198" name="Группа 197"/>
          <p:cNvGrpSpPr/>
          <p:nvPr/>
        </p:nvGrpSpPr>
        <p:grpSpPr bwMode="auto">
          <a:xfrm>
            <a:off x="9050171" y="2382048"/>
            <a:ext cx="747892" cy="997265"/>
            <a:chOff x="9269406" y="2382048"/>
            <a:chExt cx="747892" cy="997265"/>
          </a:xfrm>
        </p:grpSpPr>
        <p:grpSp>
          <p:nvGrpSpPr>
            <p:cNvPr id="16" name="Группа 15"/>
            <p:cNvGrpSpPr/>
            <p:nvPr/>
          </p:nvGrpSpPr>
          <p:grpSpPr bwMode="auto">
            <a:xfrm>
              <a:off x="9269406" y="2382048"/>
              <a:ext cx="747892" cy="997265"/>
              <a:chOff x="6578991" y="4127406"/>
              <a:chExt cx="553438" cy="737973"/>
            </a:xfrm>
          </p:grpSpPr>
          <p:grpSp>
            <p:nvGrpSpPr>
              <p:cNvPr id="17" name="Группа 16"/>
              <p:cNvGrpSpPr/>
              <p:nvPr/>
            </p:nvGrpSpPr>
            <p:grpSpPr bwMode="auto">
              <a:xfrm>
                <a:off x="6578991" y="4127406"/>
                <a:ext cx="553438" cy="737973"/>
                <a:chOff x="8997953" y="2235106"/>
                <a:chExt cx="553438" cy="737973"/>
              </a:xfrm>
            </p:grpSpPr>
            <p:sp>
              <p:nvSpPr>
                <p:cNvPr id="58" name="Прямоугольник 70"/>
                <p:cNvSpPr/>
                <p:nvPr/>
              </p:nvSpPr>
              <p:spPr bwMode="auto">
                <a:xfrm>
                  <a:off x="8997953" y="2235106"/>
                  <a:ext cx="553438" cy="737973"/>
                </a:xfrm>
                <a:prstGeom prst="roundRect">
                  <a:avLst>
                    <a:gd name="adj"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cxnSp>
              <p:nvCxnSpPr>
                <p:cNvPr id="59" name="Прямая соединительная линия 58"/>
                <p:cNvCxnSpPr>
                  <a:cxnSpLocks/>
                </p:cNvCxnSpPr>
                <p:nvPr/>
              </p:nvCxnSpPr>
              <p:spPr bwMode="auto">
                <a:xfrm>
                  <a:off x="9274672" y="2329096"/>
                  <a:ext cx="21222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a:cxnSpLocks/>
                </p:cNvCxnSpPr>
                <p:nvPr/>
              </p:nvCxnSpPr>
              <p:spPr bwMode="auto">
                <a:xfrm>
                  <a:off x="9274672" y="2383943"/>
                  <a:ext cx="21222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a:cxnSpLocks/>
                </p:cNvCxnSpPr>
                <p:nvPr/>
              </p:nvCxnSpPr>
              <p:spPr bwMode="auto">
                <a:xfrm>
                  <a:off x="9274672" y="2445502"/>
                  <a:ext cx="20955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a:cxnSpLocks/>
                </p:cNvCxnSpPr>
                <p:nvPr/>
              </p:nvCxnSpPr>
              <p:spPr bwMode="auto">
                <a:xfrm>
                  <a:off x="9062444" y="2539323"/>
                  <a:ext cx="42445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p:cNvCxnSpPr>
                  <a:cxnSpLocks/>
                </p:cNvCxnSpPr>
                <p:nvPr/>
              </p:nvCxnSpPr>
              <p:spPr bwMode="auto">
                <a:xfrm>
                  <a:off x="9062444" y="2604092"/>
                  <a:ext cx="42177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a:cxnSpLocks/>
                </p:cNvCxnSpPr>
                <p:nvPr/>
              </p:nvCxnSpPr>
              <p:spPr bwMode="auto">
                <a:xfrm>
                  <a:off x="9059766" y="2672673"/>
                  <a:ext cx="42445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a:cxnSpLocks/>
                </p:cNvCxnSpPr>
                <p:nvPr/>
              </p:nvCxnSpPr>
              <p:spPr bwMode="auto">
                <a:xfrm>
                  <a:off x="9059766" y="2739032"/>
                  <a:ext cx="1825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a:cxnSpLocks/>
                </p:cNvCxnSpPr>
                <p:nvPr/>
              </p:nvCxnSpPr>
              <p:spPr bwMode="auto">
                <a:xfrm>
                  <a:off x="9059765" y="2791419"/>
                  <a:ext cx="1825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a:cxnSpLocks/>
                </p:cNvCxnSpPr>
                <p:nvPr/>
              </p:nvCxnSpPr>
              <p:spPr bwMode="auto">
                <a:xfrm>
                  <a:off x="9059765" y="2853332"/>
                  <a:ext cx="1825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1" name="Рисунок 20" descr="Школа со сплошной заливкой"/>
              <p:cNvPicPr>
                <a:picLocks noChangeAspect="1"/>
              </p:cNvPicPr>
              <p:nvPr/>
            </p:nvPicPr>
            <p:blipFill>
              <a:blip r:embed="rId8">
                <a:extLst>
                  <a:ext uri="{96DAC541-7B7A-43D3-8B79-37D633B846F1}">
                    <asvg:svgBlip xmlns:asvg="http://schemas.microsoft.com/office/drawing/2016/SVG/main" r:embed="rId9"/>
                  </a:ext>
                </a:extLst>
              </a:blip>
              <a:stretch/>
            </p:blipFill>
            <p:spPr bwMode="auto">
              <a:xfrm>
                <a:off x="6595894" y="4127840"/>
                <a:ext cx="274320" cy="274320"/>
              </a:xfrm>
              <a:prstGeom prst="roundRect">
                <a:avLst>
                  <a:gd name="adj" fmla="val 16667"/>
                </a:avLst>
              </a:prstGeom>
            </p:spPr>
          </p:pic>
        </p:grpSp>
        <p:grpSp>
          <p:nvGrpSpPr>
            <p:cNvPr id="191" name="Группа 190"/>
            <p:cNvGrpSpPr/>
            <p:nvPr/>
          </p:nvGrpSpPr>
          <p:grpSpPr bwMode="auto">
            <a:xfrm>
              <a:off x="9691891" y="3048495"/>
              <a:ext cx="241201" cy="240958"/>
              <a:chOff x="11082788" y="2312822"/>
              <a:chExt cx="178488" cy="178308"/>
            </a:xfrm>
          </p:grpSpPr>
          <p:sp>
            <p:nvSpPr>
              <p:cNvPr id="192" name="Овал 191"/>
              <p:cNvSpPr>
                <a:spLocks noChangeAspect="1"/>
              </p:cNvSpPr>
              <p:nvPr/>
            </p:nvSpPr>
            <p:spPr bwMode="auto">
              <a:xfrm>
                <a:off x="11082788" y="2312822"/>
                <a:ext cx="178488" cy="178308"/>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193" name="Рисунок 192" descr="Флажок со сплошной заливкой"/>
              <p:cNvPicPr>
                <a:picLocks noChangeAspect="1"/>
              </p:cNvPicPr>
              <p:nvPr/>
            </p:nvPicPr>
            <p:blipFill>
              <a:blip r:embed="rId10">
                <a:extLst>
                  <a:ext uri="{96DAC541-7B7A-43D3-8B79-37D633B846F1}">
                    <asvg:svgBlip xmlns:asvg="http://schemas.microsoft.com/office/drawing/2016/SVG/main" r:embed="rId11"/>
                  </a:ext>
                </a:extLst>
              </a:blip>
              <a:stretch/>
            </p:blipFill>
            <p:spPr bwMode="auto">
              <a:xfrm>
                <a:off x="11103452" y="2335682"/>
                <a:ext cx="137160" cy="137160"/>
              </a:xfrm>
              <a:prstGeom prst="rect">
                <a:avLst/>
              </a:prstGeom>
            </p:spPr>
          </p:pic>
        </p:grpSp>
      </p:grpSp>
      <p:grpSp>
        <p:nvGrpSpPr>
          <p:cNvPr id="199" name="Группа 198"/>
          <p:cNvGrpSpPr/>
          <p:nvPr/>
        </p:nvGrpSpPr>
        <p:grpSpPr bwMode="auto">
          <a:xfrm>
            <a:off x="10032956" y="2377505"/>
            <a:ext cx="747892" cy="997265"/>
            <a:chOff x="10231393" y="2382048"/>
            <a:chExt cx="747892" cy="997265"/>
          </a:xfrm>
        </p:grpSpPr>
        <p:grpSp>
          <p:nvGrpSpPr>
            <p:cNvPr id="75" name="Группа 74"/>
            <p:cNvGrpSpPr/>
            <p:nvPr/>
          </p:nvGrpSpPr>
          <p:grpSpPr bwMode="auto">
            <a:xfrm>
              <a:off x="10231393" y="2382048"/>
              <a:ext cx="747892" cy="997265"/>
              <a:chOff x="6578991" y="4127406"/>
              <a:chExt cx="553438" cy="737973"/>
            </a:xfrm>
          </p:grpSpPr>
          <p:grpSp>
            <p:nvGrpSpPr>
              <p:cNvPr id="76" name="Группа 75"/>
              <p:cNvGrpSpPr/>
              <p:nvPr/>
            </p:nvGrpSpPr>
            <p:grpSpPr bwMode="auto">
              <a:xfrm>
                <a:off x="6578991" y="4127406"/>
                <a:ext cx="553438" cy="737973"/>
                <a:chOff x="8997953" y="2235106"/>
                <a:chExt cx="553438" cy="737973"/>
              </a:xfrm>
            </p:grpSpPr>
            <p:sp>
              <p:nvSpPr>
                <p:cNvPr id="78" name="Прямоугольник 70"/>
                <p:cNvSpPr/>
                <p:nvPr/>
              </p:nvSpPr>
              <p:spPr bwMode="auto">
                <a:xfrm>
                  <a:off x="8997953" y="2235106"/>
                  <a:ext cx="553438" cy="737973"/>
                </a:xfrm>
                <a:prstGeom prst="roundRect">
                  <a:avLst>
                    <a:gd name="adj"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cxnSp>
              <p:nvCxnSpPr>
                <p:cNvPr id="79" name="Прямая соединительная линия 78"/>
                <p:cNvCxnSpPr>
                  <a:cxnSpLocks/>
                </p:cNvCxnSpPr>
                <p:nvPr/>
              </p:nvCxnSpPr>
              <p:spPr bwMode="auto">
                <a:xfrm>
                  <a:off x="9274672" y="2329096"/>
                  <a:ext cx="21222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p:cNvCxnSpPr>
                  <a:cxnSpLocks/>
                </p:cNvCxnSpPr>
                <p:nvPr/>
              </p:nvCxnSpPr>
              <p:spPr bwMode="auto">
                <a:xfrm>
                  <a:off x="9274672" y="2383943"/>
                  <a:ext cx="21222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p:cNvCxnSpPr>
                  <a:cxnSpLocks/>
                </p:cNvCxnSpPr>
                <p:nvPr/>
              </p:nvCxnSpPr>
              <p:spPr bwMode="auto">
                <a:xfrm>
                  <a:off x="9274672" y="2445502"/>
                  <a:ext cx="20955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p:cNvCxnSpPr>
                  <a:cxnSpLocks/>
                </p:cNvCxnSpPr>
                <p:nvPr/>
              </p:nvCxnSpPr>
              <p:spPr bwMode="auto">
                <a:xfrm>
                  <a:off x="9062444" y="2539323"/>
                  <a:ext cx="42445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a:cxnSpLocks/>
                </p:cNvCxnSpPr>
                <p:nvPr/>
              </p:nvCxnSpPr>
              <p:spPr bwMode="auto">
                <a:xfrm>
                  <a:off x="9062444" y="2604092"/>
                  <a:ext cx="42177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p:cNvCxnSpPr>
                  <a:cxnSpLocks/>
                </p:cNvCxnSpPr>
                <p:nvPr/>
              </p:nvCxnSpPr>
              <p:spPr bwMode="auto">
                <a:xfrm>
                  <a:off x="9059766" y="2672673"/>
                  <a:ext cx="42445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a:cxnSpLocks/>
                </p:cNvCxnSpPr>
                <p:nvPr/>
              </p:nvCxnSpPr>
              <p:spPr bwMode="auto">
                <a:xfrm>
                  <a:off x="9059766" y="2739032"/>
                  <a:ext cx="1825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p:cNvCxnSpPr>
                  <a:cxnSpLocks/>
                </p:cNvCxnSpPr>
                <p:nvPr/>
              </p:nvCxnSpPr>
              <p:spPr bwMode="auto">
                <a:xfrm>
                  <a:off x="9059765" y="2791419"/>
                  <a:ext cx="1825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p:cNvCxnSpPr>
                  <a:cxnSpLocks/>
                </p:cNvCxnSpPr>
                <p:nvPr/>
              </p:nvCxnSpPr>
              <p:spPr bwMode="auto">
                <a:xfrm>
                  <a:off x="9059765" y="2853332"/>
                  <a:ext cx="1825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7" name="Рисунок 76" descr="Школа со сплошной заливкой"/>
              <p:cNvPicPr>
                <a:picLocks noChangeAspect="1"/>
              </p:cNvPicPr>
              <p:nvPr/>
            </p:nvPicPr>
            <p:blipFill>
              <a:blip r:embed="rId8">
                <a:extLst>
                  <a:ext uri="{96DAC541-7B7A-43D3-8B79-37D633B846F1}">
                    <asvg:svgBlip xmlns:asvg="http://schemas.microsoft.com/office/drawing/2016/SVG/main" r:embed="rId9"/>
                  </a:ext>
                </a:extLst>
              </a:blip>
              <a:stretch/>
            </p:blipFill>
            <p:spPr bwMode="auto">
              <a:xfrm>
                <a:off x="6595894" y="4127840"/>
                <a:ext cx="274320" cy="274320"/>
              </a:xfrm>
              <a:prstGeom prst="roundRect">
                <a:avLst>
                  <a:gd name="adj" fmla="val 16667"/>
                </a:avLst>
              </a:prstGeom>
            </p:spPr>
          </p:pic>
        </p:grpSp>
        <p:grpSp>
          <p:nvGrpSpPr>
            <p:cNvPr id="197" name="Группа 196"/>
            <p:cNvGrpSpPr/>
            <p:nvPr/>
          </p:nvGrpSpPr>
          <p:grpSpPr bwMode="auto">
            <a:xfrm>
              <a:off x="10639786" y="3048495"/>
              <a:ext cx="241201" cy="240958"/>
              <a:chOff x="7161737" y="3322885"/>
              <a:chExt cx="241201" cy="240958"/>
            </a:xfrm>
          </p:grpSpPr>
          <p:sp>
            <p:nvSpPr>
              <p:cNvPr id="195" name="Овал 83"/>
              <p:cNvSpPr>
                <a:spLocks noChangeAspect="1"/>
              </p:cNvSpPr>
              <p:nvPr/>
            </p:nvSpPr>
            <p:spPr bwMode="auto">
              <a:xfrm>
                <a:off x="7161737" y="3322885"/>
                <a:ext cx="241201" cy="240958"/>
              </a:xfrm>
              <a:prstGeom prst="roundRect">
                <a:avLst>
                  <a:gd name="adj" fmla="val 16667"/>
                </a:avLst>
              </a:prstGeom>
              <a:solidFill>
                <a:srgbClr val="009E4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196" name="Рисунок 195" descr="Флажок со сплошной заливкой"/>
              <p:cNvPicPr>
                <a:picLocks noChangeAspect="1"/>
              </p:cNvPicPr>
              <p:nvPr/>
            </p:nvPicPr>
            <p:blipFill>
              <a:blip r:embed="rId10">
                <a:extLst>
                  <a:ext uri="{96DAC541-7B7A-43D3-8B79-37D633B846F1}">
                    <asvg:svgBlip xmlns:asvg="http://schemas.microsoft.com/office/drawing/2016/SVG/main" r:embed="rId11"/>
                  </a:ext>
                </a:extLst>
              </a:blip>
              <a:stretch/>
            </p:blipFill>
            <p:spPr bwMode="auto">
              <a:xfrm>
                <a:off x="7189661" y="3353776"/>
                <a:ext cx="185352" cy="185352"/>
              </a:xfrm>
              <a:prstGeom prst="roundRect">
                <a:avLst>
                  <a:gd name="adj" fmla="val 16667"/>
                </a:avLst>
              </a:prstGeom>
            </p:spPr>
          </p:pic>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 name="Текст 2"/>
          <p:cNvSpPr>
            <a:spLocks noGrp="1"/>
          </p:cNvSpPr>
          <p:nvPr>
            <p:ph type="body" sz="quarter" idx="13"/>
          </p:nvPr>
        </p:nvSpPr>
        <p:spPr bwMode="auto">
          <a:xfrm>
            <a:off x="884902" y="1286389"/>
            <a:ext cx="10392697" cy="1842875"/>
          </a:xfrm>
        </p:spPr>
        <p:txBody>
          <a:bodyPr>
            <a:noAutofit/>
          </a:bodyPr>
          <a:lstStyle/>
          <a:p>
            <a:pPr>
              <a:defRPr/>
            </a:pPr>
            <a:r>
              <a:rPr lang="ru-RU" b="1" dirty="0"/>
              <a:t>Одна из основных возможностей системы хранения электронных документов 1С:Архив – поддержка актуальности электронной подписи.</a:t>
            </a:r>
            <a:endParaRPr lang="ru-RU" dirty="0"/>
          </a:p>
          <a:p>
            <a:pPr>
              <a:defRPr/>
            </a:pPr>
            <a:r>
              <a:rPr lang="ru-RU" dirty="0"/>
              <a:t>Для архивного хранения подходит формат </a:t>
            </a:r>
            <a:r>
              <a:rPr lang="ru-RU" b="1" dirty="0" err="1"/>
              <a:t>CAdES</a:t>
            </a:r>
            <a:r>
              <a:rPr lang="ru-RU" b="1" dirty="0"/>
              <a:t>-A v3</a:t>
            </a:r>
            <a:r>
              <a:rPr lang="ru-RU" dirty="0"/>
              <a:t>, </a:t>
            </a:r>
            <a:br>
              <a:rPr lang="ru-RU" dirty="0"/>
            </a:br>
            <a:r>
              <a:rPr lang="ru-RU" dirty="0"/>
              <a:t>который позволяет продлевать метки времени неограниченное число раз. </a:t>
            </a:r>
          </a:p>
          <a:p>
            <a:pPr>
              <a:defRPr/>
            </a:pPr>
            <a:r>
              <a:rPr lang="ru-RU" dirty="0"/>
              <a:t>При приеме документов, если формат подписи отличается от </a:t>
            </a:r>
            <a:r>
              <a:rPr lang="ru-RU" dirty="0" err="1"/>
              <a:t>CAdES</a:t>
            </a:r>
            <a:r>
              <a:rPr lang="ru-RU" dirty="0"/>
              <a:t>-A v3, автоматически выполняется его усовершенствование.</a:t>
            </a:r>
          </a:p>
          <a:p>
            <a:pPr>
              <a:defRPr/>
            </a:pPr>
            <a:endParaRPr dirty="0"/>
          </a:p>
        </p:txBody>
      </p:sp>
      <p:sp>
        <p:nvSpPr>
          <p:cNvPr id="20" name="Заголовок 5"/>
          <p:cNvSpPr txBox="1"/>
          <p:nvPr/>
        </p:nvSpPr>
        <p:spPr bwMode="auto">
          <a:xfrm>
            <a:off x="884902" y="635297"/>
            <a:ext cx="10392696" cy="489381"/>
          </a:xfrm>
          <a:prstGeom prst="rect">
            <a:avLst/>
          </a:prstGeom>
        </p:spPr>
        <p:txBody>
          <a:bodyPr vert="horz" lIns="36000" tIns="36000" rIns="36000" bIns="36000" rtlCol="0" anchor="b" anchorCtr="0">
            <a:noAutofit/>
          </a:bodyPr>
          <a:lstStyle>
            <a:lvl1pPr algn="l" defTabSz="914400">
              <a:lnSpc>
                <a:spcPct val="90000"/>
              </a:lnSpc>
              <a:spcBef>
                <a:spcPts val="0"/>
              </a:spcBef>
              <a:buNone/>
              <a:defRPr sz="3600" b="1">
                <a:solidFill>
                  <a:schemeClr val="tx1"/>
                </a:solidFill>
                <a:latin typeface="+mj-lt"/>
                <a:ea typeface="+mj-ea"/>
                <a:cs typeface="+mj-cs"/>
              </a:defRPr>
            </a:lvl1pPr>
          </a:lstStyle>
          <a:p>
            <a:pPr>
              <a:defRPr/>
            </a:pPr>
            <a:r>
              <a:rPr lang="ru-RU" sz="3200" dirty="0"/>
              <a:t>Форматы электронных подписей</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 name="Текст 2"/>
          <p:cNvSpPr>
            <a:spLocks noGrp="1"/>
          </p:cNvSpPr>
          <p:nvPr>
            <p:ph type="body" sz="quarter" idx="13"/>
          </p:nvPr>
        </p:nvSpPr>
        <p:spPr bwMode="auto">
          <a:xfrm>
            <a:off x="884902" y="1286389"/>
            <a:ext cx="10392697" cy="1842875"/>
          </a:xfrm>
        </p:spPr>
        <p:txBody>
          <a:bodyPr>
            <a:noAutofit/>
          </a:bodyPr>
          <a:lstStyle/>
          <a:p>
            <a:pPr>
              <a:defRPr/>
            </a:pPr>
            <a:r>
              <a:rPr lang="ru-RU" b="1" dirty="0"/>
              <a:t>Одна из основных возможностей системы хранения электронных документов 1С:Архив – поддержка актуальности электронной подписи.</a:t>
            </a:r>
            <a:endParaRPr lang="ru-RU" dirty="0"/>
          </a:p>
          <a:p>
            <a:pPr>
              <a:defRPr/>
            </a:pPr>
            <a:r>
              <a:rPr lang="ru-RU" dirty="0"/>
              <a:t>Для архивного хранения подходит формат </a:t>
            </a:r>
            <a:r>
              <a:rPr lang="ru-RU" b="1" dirty="0" err="1"/>
              <a:t>CAdES</a:t>
            </a:r>
            <a:r>
              <a:rPr lang="ru-RU" b="1" dirty="0"/>
              <a:t>-A v3</a:t>
            </a:r>
            <a:r>
              <a:rPr lang="ru-RU" dirty="0"/>
              <a:t>, </a:t>
            </a:r>
            <a:br>
              <a:rPr lang="ru-RU" dirty="0"/>
            </a:br>
            <a:r>
              <a:rPr lang="ru-RU" dirty="0"/>
              <a:t>который позволяет продлевать метки времени неограниченное число раз. </a:t>
            </a:r>
          </a:p>
          <a:p>
            <a:pPr>
              <a:defRPr/>
            </a:pPr>
            <a:r>
              <a:rPr lang="ru-RU" dirty="0"/>
              <a:t>При приеме документов, если формат подписи отличается от </a:t>
            </a:r>
            <a:r>
              <a:rPr lang="ru-RU" dirty="0" err="1"/>
              <a:t>CAdES</a:t>
            </a:r>
            <a:r>
              <a:rPr lang="ru-RU" dirty="0"/>
              <a:t>-A v3, автоматически выполняется его усовершенствование.</a:t>
            </a:r>
          </a:p>
          <a:p>
            <a:pPr>
              <a:defRPr/>
            </a:pPr>
            <a:endParaRPr dirty="0"/>
          </a:p>
        </p:txBody>
      </p:sp>
      <p:sp>
        <p:nvSpPr>
          <p:cNvPr id="20" name="Заголовок 5"/>
          <p:cNvSpPr txBox="1"/>
          <p:nvPr/>
        </p:nvSpPr>
        <p:spPr bwMode="auto">
          <a:xfrm>
            <a:off x="884902" y="635297"/>
            <a:ext cx="10392696" cy="489381"/>
          </a:xfrm>
          <a:prstGeom prst="rect">
            <a:avLst/>
          </a:prstGeom>
        </p:spPr>
        <p:txBody>
          <a:bodyPr vert="horz" lIns="36000" tIns="36000" rIns="36000" bIns="36000" rtlCol="0" anchor="b" anchorCtr="0">
            <a:noAutofit/>
          </a:bodyPr>
          <a:lstStyle>
            <a:lvl1pPr algn="l" defTabSz="914400">
              <a:lnSpc>
                <a:spcPct val="90000"/>
              </a:lnSpc>
              <a:spcBef>
                <a:spcPts val="0"/>
              </a:spcBef>
              <a:buNone/>
              <a:defRPr sz="3600" b="1">
                <a:solidFill>
                  <a:schemeClr val="tx1"/>
                </a:solidFill>
                <a:latin typeface="+mj-lt"/>
                <a:ea typeface="+mj-ea"/>
                <a:cs typeface="+mj-cs"/>
              </a:defRPr>
            </a:lvl1pPr>
          </a:lstStyle>
          <a:p>
            <a:pPr>
              <a:defRPr/>
            </a:pPr>
            <a:r>
              <a:rPr lang="ru-RU" sz="3200" dirty="0"/>
              <a:t>Форматы электронных подписей</a:t>
            </a:r>
            <a:endParaRPr dirty="0"/>
          </a:p>
        </p:txBody>
      </p:sp>
      <p:grpSp>
        <p:nvGrpSpPr>
          <p:cNvPr id="2" name="Группа 1">
            <a:extLst>
              <a:ext uri="{FF2B5EF4-FFF2-40B4-BE49-F238E27FC236}">
                <a16:creationId xmlns:a16="http://schemas.microsoft.com/office/drawing/2014/main" id="{62B72ADF-0E4F-448E-9EFB-7AB3AAF9003A}"/>
              </a:ext>
            </a:extLst>
          </p:cNvPr>
          <p:cNvGrpSpPr/>
          <p:nvPr/>
        </p:nvGrpSpPr>
        <p:grpSpPr>
          <a:xfrm>
            <a:off x="1278052" y="4763263"/>
            <a:ext cx="3563365" cy="1356890"/>
            <a:chOff x="1110994" y="4732783"/>
            <a:chExt cx="3563365" cy="1356890"/>
          </a:xfrm>
        </p:grpSpPr>
        <p:sp>
          <p:nvSpPr>
            <p:cNvPr id="158" name="Прямоугольник: один скругленный угол 157">
              <a:extLst>
                <a:ext uri="{FF2B5EF4-FFF2-40B4-BE49-F238E27FC236}">
                  <a16:creationId xmlns:a16="http://schemas.microsoft.com/office/drawing/2014/main" id="{8CF22568-796C-46EA-9C9F-F4A6032BE02A}"/>
                </a:ext>
              </a:extLst>
            </p:cNvPr>
            <p:cNvSpPr/>
            <p:nvPr/>
          </p:nvSpPr>
          <p:spPr bwMode="auto">
            <a:xfrm>
              <a:off x="1110994" y="4732783"/>
              <a:ext cx="3563365" cy="1356890"/>
            </a:xfrm>
            <a:prstGeom prst="round1Rect">
              <a:avLst>
                <a:gd name="adj" fmla="val 16667"/>
              </a:avLst>
            </a:prstGeom>
            <a:solidFill>
              <a:srgbClr val="FFCF66"/>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Прямоугольник: скругленные углы 158">
              <a:extLst>
                <a:ext uri="{FF2B5EF4-FFF2-40B4-BE49-F238E27FC236}">
                  <a16:creationId xmlns:a16="http://schemas.microsoft.com/office/drawing/2014/main" id="{DF382408-A123-44AD-B531-CF43BC7F4046}"/>
                </a:ext>
              </a:extLst>
            </p:cNvPr>
            <p:cNvSpPr/>
            <p:nvPr/>
          </p:nvSpPr>
          <p:spPr bwMode="auto">
            <a:xfrm>
              <a:off x="1189205" y="5231221"/>
              <a:ext cx="1177230" cy="691008"/>
            </a:xfrm>
            <a:prstGeom prst="roundRect">
              <a:avLst>
                <a:gd name="adj" fmla="val 16667"/>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a:ln>
                    <a:noFill/>
                  </a:ln>
                  <a:solidFill>
                    <a:prstClr val="black"/>
                  </a:solidFill>
                  <a:effectLst/>
                  <a:uLnTx/>
                  <a:uFillTx/>
                  <a:latin typeface="Calibri" panose="020F0502020204030204"/>
                  <a:ea typeface="Verdana"/>
                  <a:cs typeface="+mn-cs"/>
                </a:rPr>
                <a:t>Подписанные атрибуты</a:t>
              </a:r>
              <a:endParaRPr kumimoji="0"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Прямоугольник: скругленные углы 159">
              <a:extLst>
                <a:ext uri="{FF2B5EF4-FFF2-40B4-BE49-F238E27FC236}">
                  <a16:creationId xmlns:a16="http://schemas.microsoft.com/office/drawing/2014/main" id="{F87DB7D5-1313-4886-8769-A253E40A4624}"/>
                </a:ext>
              </a:extLst>
            </p:cNvPr>
            <p:cNvSpPr/>
            <p:nvPr/>
          </p:nvSpPr>
          <p:spPr bwMode="auto">
            <a:xfrm>
              <a:off x="2437330" y="5231221"/>
              <a:ext cx="942497" cy="691008"/>
            </a:xfrm>
            <a:prstGeom prst="roundRect">
              <a:avLst>
                <a:gd name="adj" fmla="val 16667"/>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prstClr val="black"/>
                  </a:solidFill>
                  <a:effectLst/>
                  <a:uLnTx/>
                  <a:uFillTx/>
                  <a:latin typeface="Calibri" panose="020F0502020204030204"/>
                  <a:ea typeface="Verdana"/>
                  <a:cs typeface="+mn-cs"/>
                </a:rPr>
                <a:t>Хеш документа</a:t>
              </a:r>
              <a:endParaRPr kumimoji="0"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1" name="Прямоугольник: скругленные углы 160">
              <a:extLst>
                <a:ext uri="{FF2B5EF4-FFF2-40B4-BE49-F238E27FC236}">
                  <a16:creationId xmlns:a16="http://schemas.microsoft.com/office/drawing/2014/main" id="{EA758C2C-0BD0-4E0B-9D9A-31B5A8B5607B}"/>
                </a:ext>
              </a:extLst>
            </p:cNvPr>
            <p:cNvSpPr/>
            <p:nvPr/>
          </p:nvSpPr>
          <p:spPr bwMode="auto">
            <a:xfrm>
              <a:off x="3451515" y="5231221"/>
              <a:ext cx="1145575" cy="691008"/>
            </a:xfrm>
            <a:prstGeom prst="roundRect">
              <a:avLst>
                <a:gd name="adj" fmla="val 16667"/>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a:ln>
                    <a:noFill/>
                  </a:ln>
                  <a:solidFill>
                    <a:prstClr val="black"/>
                  </a:solidFill>
                  <a:effectLst/>
                  <a:uLnTx/>
                  <a:uFillTx/>
                  <a:latin typeface="Calibri" panose="020F0502020204030204"/>
                  <a:ea typeface="Verdana"/>
                  <a:cs typeface="+mn-cs"/>
                </a:rPr>
                <a:t>Электронная подпись</a:t>
              </a:r>
              <a:endParaRPr kumimoji="0"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TextBox 167">
              <a:extLst>
                <a:ext uri="{FF2B5EF4-FFF2-40B4-BE49-F238E27FC236}">
                  <a16:creationId xmlns:a16="http://schemas.microsoft.com/office/drawing/2014/main" id="{1E1FC887-17A3-462C-9A93-2A32EA08FC41}"/>
                </a:ext>
              </a:extLst>
            </p:cNvPr>
            <p:cNvSpPr txBox="1"/>
            <p:nvPr/>
          </p:nvSpPr>
          <p:spPr bwMode="auto">
            <a:xfrm>
              <a:off x="1210973" y="4809645"/>
              <a:ext cx="1441602" cy="307777"/>
            </a:xfrm>
            <a:prstGeom prst="rect">
              <a:avLst/>
            </a:prstGeom>
            <a:noFill/>
          </p:spPr>
          <p:txBody>
            <a:bodyPr wrap="square">
              <a:spAutoFit/>
            </a:bodyPr>
            <a:lstStyle/>
            <a:p>
              <a:pPr rtl="0">
                <a:defRPr/>
              </a:pPr>
              <a:r>
                <a:rPr lang="ru-RU" sz="1400" b="1" kern="1200">
                  <a:solidFill>
                    <a:prstClr val="black"/>
                  </a:solidFill>
                  <a:ea typeface="Verdana"/>
                </a:rPr>
                <a:t>CAdES-</a:t>
              </a:r>
              <a:r>
                <a:rPr lang="en-US" sz="1400" b="1" kern="1200">
                  <a:solidFill>
                    <a:prstClr val="black"/>
                  </a:solidFill>
                  <a:ea typeface="Verdana"/>
                </a:rPr>
                <a:t>BES</a:t>
              </a:r>
              <a:endParaRPr lang="ru-RU" sz="1400" kern="1200">
                <a:solidFill>
                  <a:prstClr val="black"/>
                </a:solidFill>
                <a:latin typeface="Calibri" panose="020F0502020204030204"/>
              </a:endParaRPr>
            </a:p>
          </p:txBody>
        </p:sp>
      </p:grpSp>
    </p:spTree>
    <p:extLst>
      <p:ext uri="{BB962C8B-B14F-4D97-AF65-F5344CB8AC3E}">
        <p14:creationId xmlns:p14="http://schemas.microsoft.com/office/powerpoint/2010/main" val="2880424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 name="Текст 2"/>
          <p:cNvSpPr>
            <a:spLocks noGrp="1"/>
          </p:cNvSpPr>
          <p:nvPr>
            <p:ph type="body" sz="quarter" idx="13"/>
          </p:nvPr>
        </p:nvSpPr>
        <p:spPr bwMode="auto">
          <a:xfrm>
            <a:off x="884902" y="1286389"/>
            <a:ext cx="10392697" cy="1842875"/>
          </a:xfrm>
        </p:spPr>
        <p:txBody>
          <a:bodyPr>
            <a:noAutofit/>
          </a:bodyPr>
          <a:lstStyle/>
          <a:p>
            <a:pPr>
              <a:defRPr/>
            </a:pPr>
            <a:r>
              <a:rPr lang="ru-RU" b="1" dirty="0"/>
              <a:t>Одна из основных возможностей системы хранения электронных документов 1С:Архив – поддержка актуальности электронной подписи.</a:t>
            </a:r>
            <a:endParaRPr lang="ru-RU" dirty="0"/>
          </a:p>
          <a:p>
            <a:pPr>
              <a:defRPr/>
            </a:pPr>
            <a:r>
              <a:rPr lang="ru-RU" dirty="0"/>
              <a:t>Для архивного хранения подходит формат </a:t>
            </a:r>
            <a:r>
              <a:rPr lang="ru-RU" b="1" dirty="0" err="1"/>
              <a:t>CAdES</a:t>
            </a:r>
            <a:r>
              <a:rPr lang="ru-RU" b="1" dirty="0"/>
              <a:t>-A v3</a:t>
            </a:r>
            <a:r>
              <a:rPr lang="ru-RU" dirty="0"/>
              <a:t>, </a:t>
            </a:r>
            <a:br>
              <a:rPr lang="ru-RU" dirty="0"/>
            </a:br>
            <a:r>
              <a:rPr lang="ru-RU" dirty="0"/>
              <a:t>который позволяет продлевать метки времени неограниченное число раз. </a:t>
            </a:r>
          </a:p>
          <a:p>
            <a:pPr>
              <a:defRPr/>
            </a:pPr>
            <a:r>
              <a:rPr lang="ru-RU" dirty="0"/>
              <a:t>При приеме документов, если формат подписи отличается от </a:t>
            </a:r>
            <a:r>
              <a:rPr lang="ru-RU" dirty="0" err="1"/>
              <a:t>CAdES</a:t>
            </a:r>
            <a:r>
              <a:rPr lang="ru-RU" dirty="0"/>
              <a:t>-A v3, автоматически выполняется его усовершенствование.</a:t>
            </a:r>
          </a:p>
          <a:p>
            <a:pPr>
              <a:defRPr/>
            </a:pPr>
            <a:endParaRPr dirty="0"/>
          </a:p>
        </p:txBody>
      </p:sp>
      <p:sp>
        <p:nvSpPr>
          <p:cNvPr id="20" name="Заголовок 5"/>
          <p:cNvSpPr txBox="1"/>
          <p:nvPr/>
        </p:nvSpPr>
        <p:spPr bwMode="auto">
          <a:xfrm>
            <a:off x="884902" y="635297"/>
            <a:ext cx="10392696" cy="489381"/>
          </a:xfrm>
          <a:prstGeom prst="rect">
            <a:avLst/>
          </a:prstGeom>
        </p:spPr>
        <p:txBody>
          <a:bodyPr vert="horz" lIns="36000" tIns="36000" rIns="36000" bIns="36000" rtlCol="0" anchor="b" anchorCtr="0">
            <a:noAutofit/>
          </a:bodyPr>
          <a:lstStyle>
            <a:lvl1pPr algn="l" defTabSz="914400">
              <a:lnSpc>
                <a:spcPct val="90000"/>
              </a:lnSpc>
              <a:spcBef>
                <a:spcPts val="0"/>
              </a:spcBef>
              <a:buNone/>
              <a:defRPr sz="3600" b="1">
                <a:solidFill>
                  <a:schemeClr val="tx1"/>
                </a:solidFill>
                <a:latin typeface="+mj-lt"/>
                <a:ea typeface="+mj-ea"/>
                <a:cs typeface="+mj-cs"/>
              </a:defRPr>
            </a:lvl1pPr>
          </a:lstStyle>
          <a:p>
            <a:pPr>
              <a:defRPr/>
            </a:pPr>
            <a:r>
              <a:rPr lang="ru-RU" sz="3200" dirty="0"/>
              <a:t>Форматы электронных подписей</a:t>
            </a:r>
            <a:endParaRPr dirty="0"/>
          </a:p>
        </p:txBody>
      </p:sp>
      <p:grpSp>
        <p:nvGrpSpPr>
          <p:cNvPr id="2" name="Группа 1">
            <a:extLst>
              <a:ext uri="{FF2B5EF4-FFF2-40B4-BE49-F238E27FC236}">
                <a16:creationId xmlns:a16="http://schemas.microsoft.com/office/drawing/2014/main" id="{62B72ADF-0E4F-448E-9EFB-7AB3AAF9003A}"/>
              </a:ext>
            </a:extLst>
          </p:cNvPr>
          <p:cNvGrpSpPr/>
          <p:nvPr/>
        </p:nvGrpSpPr>
        <p:grpSpPr>
          <a:xfrm>
            <a:off x="1278052" y="4292121"/>
            <a:ext cx="4619697" cy="1828032"/>
            <a:chOff x="1110994" y="4261641"/>
            <a:chExt cx="4619697" cy="1828032"/>
          </a:xfrm>
        </p:grpSpPr>
        <p:sp>
          <p:nvSpPr>
            <p:cNvPr id="157" name="Прямоугольник: один скругленный угол 156">
              <a:extLst>
                <a:ext uri="{FF2B5EF4-FFF2-40B4-BE49-F238E27FC236}">
                  <a16:creationId xmlns:a16="http://schemas.microsoft.com/office/drawing/2014/main" id="{0EE578BD-B925-4DF1-B294-ED8367C4FA8A}"/>
                </a:ext>
              </a:extLst>
            </p:cNvPr>
            <p:cNvSpPr/>
            <p:nvPr/>
          </p:nvSpPr>
          <p:spPr bwMode="auto">
            <a:xfrm>
              <a:off x="1110996" y="4261641"/>
              <a:ext cx="4619695" cy="1828032"/>
            </a:xfrm>
            <a:prstGeom prst="round1Rect">
              <a:avLst>
                <a:gd name="adj" fmla="val 16667"/>
              </a:avLst>
            </a:prstGeom>
            <a:solidFill>
              <a:srgbClr val="FFD966"/>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Прямоугольник: один скругленный угол 157">
              <a:extLst>
                <a:ext uri="{FF2B5EF4-FFF2-40B4-BE49-F238E27FC236}">
                  <a16:creationId xmlns:a16="http://schemas.microsoft.com/office/drawing/2014/main" id="{8CF22568-796C-46EA-9C9F-F4A6032BE02A}"/>
                </a:ext>
              </a:extLst>
            </p:cNvPr>
            <p:cNvSpPr/>
            <p:nvPr/>
          </p:nvSpPr>
          <p:spPr bwMode="auto">
            <a:xfrm>
              <a:off x="1110994" y="4732783"/>
              <a:ext cx="3563365" cy="1356890"/>
            </a:xfrm>
            <a:prstGeom prst="round1Rect">
              <a:avLst>
                <a:gd name="adj" fmla="val 16667"/>
              </a:avLst>
            </a:prstGeom>
            <a:solidFill>
              <a:srgbClr val="FFCF66"/>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Прямоугольник: скругленные углы 158">
              <a:extLst>
                <a:ext uri="{FF2B5EF4-FFF2-40B4-BE49-F238E27FC236}">
                  <a16:creationId xmlns:a16="http://schemas.microsoft.com/office/drawing/2014/main" id="{DF382408-A123-44AD-B531-CF43BC7F4046}"/>
                </a:ext>
              </a:extLst>
            </p:cNvPr>
            <p:cNvSpPr/>
            <p:nvPr/>
          </p:nvSpPr>
          <p:spPr bwMode="auto">
            <a:xfrm>
              <a:off x="1189205" y="5231221"/>
              <a:ext cx="1177230" cy="691008"/>
            </a:xfrm>
            <a:prstGeom prst="roundRect">
              <a:avLst>
                <a:gd name="adj" fmla="val 16667"/>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a:ln>
                    <a:noFill/>
                  </a:ln>
                  <a:solidFill>
                    <a:prstClr val="black"/>
                  </a:solidFill>
                  <a:effectLst/>
                  <a:uLnTx/>
                  <a:uFillTx/>
                  <a:latin typeface="Calibri" panose="020F0502020204030204"/>
                  <a:ea typeface="Verdana"/>
                  <a:cs typeface="+mn-cs"/>
                </a:rPr>
                <a:t>Подписанные атрибуты</a:t>
              </a:r>
              <a:endParaRPr kumimoji="0"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Прямоугольник: скругленные углы 159">
              <a:extLst>
                <a:ext uri="{FF2B5EF4-FFF2-40B4-BE49-F238E27FC236}">
                  <a16:creationId xmlns:a16="http://schemas.microsoft.com/office/drawing/2014/main" id="{F87DB7D5-1313-4886-8769-A253E40A4624}"/>
                </a:ext>
              </a:extLst>
            </p:cNvPr>
            <p:cNvSpPr/>
            <p:nvPr/>
          </p:nvSpPr>
          <p:spPr bwMode="auto">
            <a:xfrm>
              <a:off x="2437330" y="5231221"/>
              <a:ext cx="942497" cy="691008"/>
            </a:xfrm>
            <a:prstGeom prst="roundRect">
              <a:avLst>
                <a:gd name="adj" fmla="val 16667"/>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prstClr val="black"/>
                  </a:solidFill>
                  <a:effectLst/>
                  <a:uLnTx/>
                  <a:uFillTx/>
                  <a:latin typeface="Calibri" panose="020F0502020204030204"/>
                  <a:ea typeface="Verdana"/>
                  <a:cs typeface="+mn-cs"/>
                </a:rPr>
                <a:t>Хеш документа</a:t>
              </a:r>
              <a:endParaRPr kumimoji="0"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1" name="Прямоугольник: скругленные углы 160">
              <a:extLst>
                <a:ext uri="{FF2B5EF4-FFF2-40B4-BE49-F238E27FC236}">
                  <a16:creationId xmlns:a16="http://schemas.microsoft.com/office/drawing/2014/main" id="{EA758C2C-0BD0-4E0B-9D9A-31B5A8B5607B}"/>
                </a:ext>
              </a:extLst>
            </p:cNvPr>
            <p:cNvSpPr/>
            <p:nvPr/>
          </p:nvSpPr>
          <p:spPr bwMode="auto">
            <a:xfrm>
              <a:off x="3451515" y="5231221"/>
              <a:ext cx="1145575" cy="691008"/>
            </a:xfrm>
            <a:prstGeom prst="roundRect">
              <a:avLst>
                <a:gd name="adj" fmla="val 16667"/>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a:ln>
                    <a:noFill/>
                  </a:ln>
                  <a:solidFill>
                    <a:prstClr val="black"/>
                  </a:solidFill>
                  <a:effectLst/>
                  <a:uLnTx/>
                  <a:uFillTx/>
                  <a:latin typeface="Calibri" panose="020F0502020204030204"/>
                  <a:ea typeface="Verdana"/>
                  <a:cs typeface="+mn-cs"/>
                </a:rPr>
                <a:t>Электронная подпись</a:t>
              </a:r>
              <a:endParaRPr kumimoji="0"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 name="Прямоугольник: скругленные углы 161">
              <a:extLst>
                <a:ext uri="{FF2B5EF4-FFF2-40B4-BE49-F238E27FC236}">
                  <a16:creationId xmlns:a16="http://schemas.microsoft.com/office/drawing/2014/main" id="{59CE6B74-DBF4-47AD-8F60-13E03F293FA3}"/>
                </a:ext>
              </a:extLst>
            </p:cNvPr>
            <p:cNvSpPr/>
            <p:nvPr/>
          </p:nvSpPr>
          <p:spPr bwMode="auto">
            <a:xfrm>
              <a:off x="4752568" y="5242725"/>
              <a:ext cx="880953" cy="691008"/>
            </a:xfrm>
            <a:prstGeom prst="roundRect">
              <a:avLst>
                <a:gd name="adj" fmla="val 16667"/>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prstClr val="black"/>
                  </a:solidFill>
                  <a:effectLst/>
                  <a:uLnTx/>
                  <a:uFillTx/>
                  <a:latin typeface="Calibri" panose="020F0502020204030204"/>
                  <a:ea typeface="Verdana"/>
                  <a:cs typeface="+mn-cs"/>
                </a:rPr>
                <a:t>Метка времени</a:t>
              </a:r>
              <a:endParaRPr kumimoji="0"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8" name="TextBox 167">
              <a:extLst>
                <a:ext uri="{FF2B5EF4-FFF2-40B4-BE49-F238E27FC236}">
                  <a16:creationId xmlns:a16="http://schemas.microsoft.com/office/drawing/2014/main" id="{1E1FC887-17A3-462C-9A93-2A32EA08FC41}"/>
                </a:ext>
              </a:extLst>
            </p:cNvPr>
            <p:cNvSpPr txBox="1"/>
            <p:nvPr/>
          </p:nvSpPr>
          <p:spPr bwMode="auto">
            <a:xfrm>
              <a:off x="1210973" y="4809645"/>
              <a:ext cx="1441602" cy="307777"/>
            </a:xfrm>
            <a:prstGeom prst="rect">
              <a:avLst/>
            </a:prstGeom>
            <a:noFill/>
          </p:spPr>
          <p:txBody>
            <a:bodyPr wrap="square">
              <a:spAutoFit/>
            </a:bodyPr>
            <a:lstStyle/>
            <a:p>
              <a:pPr rtl="0">
                <a:defRPr/>
              </a:pPr>
              <a:r>
                <a:rPr lang="ru-RU" sz="1400" b="1" kern="1200">
                  <a:solidFill>
                    <a:prstClr val="black"/>
                  </a:solidFill>
                  <a:ea typeface="Verdana"/>
                </a:rPr>
                <a:t>CAdES-</a:t>
              </a:r>
              <a:r>
                <a:rPr lang="en-US" sz="1400" b="1" kern="1200">
                  <a:solidFill>
                    <a:prstClr val="black"/>
                  </a:solidFill>
                  <a:ea typeface="Verdana"/>
                </a:rPr>
                <a:t>BES</a:t>
              </a:r>
              <a:endParaRPr lang="ru-RU" sz="1400" kern="1200">
                <a:solidFill>
                  <a:prstClr val="black"/>
                </a:solidFill>
                <a:latin typeface="Calibri" panose="020F0502020204030204"/>
              </a:endParaRPr>
            </a:p>
          </p:txBody>
        </p:sp>
        <p:sp>
          <p:nvSpPr>
            <p:cNvPr id="169" name="TextBox 168">
              <a:extLst>
                <a:ext uri="{FF2B5EF4-FFF2-40B4-BE49-F238E27FC236}">
                  <a16:creationId xmlns:a16="http://schemas.microsoft.com/office/drawing/2014/main" id="{B7F4D5AC-9612-441B-974C-A17F8AD408D1}"/>
                </a:ext>
              </a:extLst>
            </p:cNvPr>
            <p:cNvSpPr txBox="1"/>
            <p:nvPr/>
          </p:nvSpPr>
          <p:spPr bwMode="auto">
            <a:xfrm>
              <a:off x="1220024" y="4334617"/>
              <a:ext cx="1441602" cy="307777"/>
            </a:xfrm>
            <a:prstGeom prst="rect">
              <a:avLst/>
            </a:prstGeom>
            <a:noFill/>
          </p:spPr>
          <p:txBody>
            <a:bodyPr wrap="square">
              <a:spAutoFit/>
            </a:bodyPr>
            <a:lstStyle/>
            <a:p>
              <a:pPr rtl="0">
                <a:defRPr/>
              </a:pPr>
              <a:r>
                <a:rPr lang="ru-RU" sz="1400" b="1" kern="1200" dirty="0" err="1">
                  <a:solidFill>
                    <a:prstClr val="black"/>
                  </a:solidFill>
                  <a:ea typeface="Verdana"/>
                </a:rPr>
                <a:t>CAdES</a:t>
              </a:r>
              <a:r>
                <a:rPr lang="ru-RU" sz="1400" b="1" kern="1200" dirty="0">
                  <a:solidFill>
                    <a:prstClr val="black"/>
                  </a:solidFill>
                  <a:ea typeface="Verdana"/>
                </a:rPr>
                <a:t>-Т</a:t>
              </a:r>
              <a:endParaRPr lang="ru-RU" sz="1400" kern="1200" dirty="0">
                <a:solidFill>
                  <a:prstClr val="black"/>
                </a:solidFill>
                <a:latin typeface="Calibri" panose="020F0502020204030204"/>
              </a:endParaRPr>
            </a:p>
          </p:txBody>
        </p:sp>
      </p:grpSp>
    </p:spTree>
    <p:extLst>
      <p:ext uri="{BB962C8B-B14F-4D97-AF65-F5344CB8AC3E}">
        <p14:creationId xmlns:p14="http://schemas.microsoft.com/office/powerpoint/2010/main" val="4219209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 name="Текст 2"/>
          <p:cNvSpPr>
            <a:spLocks noGrp="1"/>
          </p:cNvSpPr>
          <p:nvPr>
            <p:ph type="body" sz="quarter" idx="13"/>
          </p:nvPr>
        </p:nvSpPr>
        <p:spPr bwMode="auto">
          <a:xfrm>
            <a:off x="884902" y="1286389"/>
            <a:ext cx="10392697" cy="1842875"/>
          </a:xfrm>
        </p:spPr>
        <p:txBody>
          <a:bodyPr>
            <a:noAutofit/>
          </a:bodyPr>
          <a:lstStyle/>
          <a:p>
            <a:pPr>
              <a:defRPr/>
            </a:pPr>
            <a:r>
              <a:rPr lang="ru-RU" b="1" dirty="0"/>
              <a:t>Одна из основных возможностей системы хранения электронных документов 1С:Архив – поддержка актуальности электронной подписи.</a:t>
            </a:r>
            <a:endParaRPr lang="ru-RU" dirty="0"/>
          </a:p>
          <a:p>
            <a:pPr>
              <a:defRPr/>
            </a:pPr>
            <a:r>
              <a:rPr lang="ru-RU" dirty="0"/>
              <a:t>Для архивного хранения подходит формат </a:t>
            </a:r>
            <a:r>
              <a:rPr lang="ru-RU" b="1" dirty="0" err="1"/>
              <a:t>CAdES</a:t>
            </a:r>
            <a:r>
              <a:rPr lang="ru-RU" b="1" dirty="0"/>
              <a:t>-A v3</a:t>
            </a:r>
            <a:r>
              <a:rPr lang="ru-RU" dirty="0"/>
              <a:t>, </a:t>
            </a:r>
            <a:br>
              <a:rPr lang="ru-RU" dirty="0"/>
            </a:br>
            <a:r>
              <a:rPr lang="ru-RU" dirty="0"/>
              <a:t>который позволяет продлевать метки времени неограниченное число раз. </a:t>
            </a:r>
          </a:p>
          <a:p>
            <a:pPr>
              <a:defRPr/>
            </a:pPr>
            <a:r>
              <a:rPr lang="ru-RU" dirty="0"/>
              <a:t>При приеме документов, если формат подписи отличается от </a:t>
            </a:r>
            <a:r>
              <a:rPr lang="ru-RU" dirty="0" err="1"/>
              <a:t>CAdES</a:t>
            </a:r>
            <a:r>
              <a:rPr lang="ru-RU" dirty="0"/>
              <a:t>-A v3, автоматически выполняется его усовершенствование.</a:t>
            </a:r>
          </a:p>
          <a:p>
            <a:pPr>
              <a:defRPr/>
            </a:pPr>
            <a:endParaRPr dirty="0"/>
          </a:p>
        </p:txBody>
      </p:sp>
      <p:sp>
        <p:nvSpPr>
          <p:cNvPr id="20" name="Заголовок 5"/>
          <p:cNvSpPr txBox="1"/>
          <p:nvPr/>
        </p:nvSpPr>
        <p:spPr bwMode="auto">
          <a:xfrm>
            <a:off x="884902" y="635297"/>
            <a:ext cx="10392696" cy="489381"/>
          </a:xfrm>
          <a:prstGeom prst="rect">
            <a:avLst/>
          </a:prstGeom>
        </p:spPr>
        <p:txBody>
          <a:bodyPr vert="horz" lIns="36000" tIns="36000" rIns="36000" bIns="36000" rtlCol="0" anchor="b" anchorCtr="0">
            <a:noAutofit/>
          </a:bodyPr>
          <a:lstStyle>
            <a:lvl1pPr algn="l" defTabSz="914400">
              <a:lnSpc>
                <a:spcPct val="90000"/>
              </a:lnSpc>
              <a:spcBef>
                <a:spcPts val="0"/>
              </a:spcBef>
              <a:buNone/>
              <a:defRPr sz="3600" b="1">
                <a:solidFill>
                  <a:schemeClr val="tx1"/>
                </a:solidFill>
                <a:latin typeface="+mj-lt"/>
                <a:ea typeface="+mj-ea"/>
                <a:cs typeface="+mj-cs"/>
              </a:defRPr>
            </a:lvl1pPr>
          </a:lstStyle>
          <a:p>
            <a:pPr>
              <a:defRPr/>
            </a:pPr>
            <a:r>
              <a:rPr lang="ru-RU" sz="3200" dirty="0"/>
              <a:t>Форматы электронных подписей</a:t>
            </a:r>
            <a:endParaRPr dirty="0"/>
          </a:p>
        </p:txBody>
      </p:sp>
      <p:grpSp>
        <p:nvGrpSpPr>
          <p:cNvPr id="2" name="Группа 1">
            <a:extLst>
              <a:ext uri="{FF2B5EF4-FFF2-40B4-BE49-F238E27FC236}">
                <a16:creationId xmlns:a16="http://schemas.microsoft.com/office/drawing/2014/main" id="{62B72ADF-0E4F-448E-9EFB-7AB3AAF9003A}"/>
              </a:ext>
            </a:extLst>
          </p:cNvPr>
          <p:cNvGrpSpPr/>
          <p:nvPr/>
        </p:nvGrpSpPr>
        <p:grpSpPr>
          <a:xfrm>
            <a:off x="1278052" y="3543004"/>
            <a:ext cx="7488689" cy="2577149"/>
            <a:chOff x="1110994" y="3512524"/>
            <a:chExt cx="7488689" cy="2577149"/>
          </a:xfrm>
        </p:grpSpPr>
        <p:sp>
          <p:nvSpPr>
            <p:cNvPr id="155" name="Прямоугольник: один скругленный угол 154">
              <a:extLst>
                <a:ext uri="{FF2B5EF4-FFF2-40B4-BE49-F238E27FC236}">
                  <a16:creationId xmlns:a16="http://schemas.microsoft.com/office/drawing/2014/main" id="{27C10B71-4C26-4763-8838-D7EF4030B766}"/>
                </a:ext>
              </a:extLst>
            </p:cNvPr>
            <p:cNvSpPr/>
            <p:nvPr/>
          </p:nvSpPr>
          <p:spPr bwMode="auto">
            <a:xfrm>
              <a:off x="1110994" y="3512524"/>
              <a:ext cx="7488689" cy="2577149"/>
            </a:xfrm>
            <a:prstGeom prst="round1Rect">
              <a:avLst>
                <a:gd name="adj" fmla="val 13726"/>
              </a:avLst>
            </a:prstGeom>
            <a:solidFill>
              <a:srgbClr val="FFC000">
                <a:lumMod val="40000"/>
                <a:lumOff val="60000"/>
              </a:srgb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Прямоугольник: один скругленный угол 155">
              <a:extLst>
                <a:ext uri="{FF2B5EF4-FFF2-40B4-BE49-F238E27FC236}">
                  <a16:creationId xmlns:a16="http://schemas.microsoft.com/office/drawing/2014/main" id="{411FFF98-B769-4B05-8B39-29357183D5CC}"/>
                </a:ext>
              </a:extLst>
            </p:cNvPr>
            <p:cNvSpPr/>
            <p:nvPr/>
          </p:nvSpPr>
          <p:spPr bwMode="auto">
            <a:xfrm>
              <a:off x="1110995" y="3903573"/>
              <a:ext cx="6074057" cy="2186100"/>
            </a:xfrm>
            <a:prstGeom prst="round1Rect">
              <a:avLst>
                <a:gd name="adj" fmla="val 16667"/>
              </a:avLst>
            </a:prstGeom>
            <a:solidFill>
              <a:srgbClr val="FFE07D"/>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 name="Прямоугольник: один скругленный угол 156">
              <a:extLst>
                <a:ext uri="{FF2B5EF4-FFF2-40B4-BE49-F238E27FC236}">
                  <a16:creationId xmlns:a16="http://schemas.microsoft.com/office/drawing/2014/main" id="{0EE578BD-B925-4DF1-B294-ED8367C4FA8A}"/>
                </a:ext>
              </a:extLst>
            </p:cNvPr>
            <p:cNvSpPr/>
            <p:nvPr/>
          </p:nvSpPr>
          <p:spPr bwMode="auto">
            <a:xfrm>
              <a:off x="1110996" y="4261641"/>
              <a:ext cx="4619695" cy="1828032"/>
            </a:xfrm>
            <a:prstGeom prst="round1Rect">
              <a:avLst>
                <a:gd name="adj" fmla="val 16667"/>
              </a:avLst>
            </a:prstGeom>
            <a:solidFill>
              <a:srgbClr val="FFD966"/>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Прямоугольник: один скругленный угол 157">
              <a:extLst>
                <a:ext uri="{FF2B5EF4-FFF2-40B4-BE49-F238E27FC236}">
                  <a16:creationId xmlns:a16="http://schemas.microsoft.com/office/drawing/2014/main" id="{8CF22568-796C-46EA-9C9F-F4A6032BE02A}"/>
                </a:ext>
              </a:extLst>
            </p:cNvPr>
            <p:cNvSpPr/>
            <p:nvPr/>
          </p:nvSpPr>
          <p:spPr bwMode="auto">
            <a:xfrm>
              <a:off x="1110994" y="4732783"/>
              <a:ext cx="3563365" cy="1356890"/>
            </a:xfrm>
            <a:prstGeom prst="round1Rect">
              <a:avLst>
                <a:gd name="adj" fmla="val 16667"/>
              </a:avLst>
            </a:prstGeom>
            <a:solidFill>
              <a:srgbClr val="FFCF66"/>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Прямоугольник: скругленные углы 158">
              <a:extLst>
                <a:ext uri="{FF2B5EF4-FFF2-40B4-BE49-F238E27FC236}">
                  <a16:creationId xmlns:a16="http://schemas.microsoft.com/office/drawing/2014/main" id="{DF382408-A123-44AD-B531-CF43BC7F4046}"/>
                </a:ext>
              </a:extLst>
            </p:cNvPr>
            <p:cNvSpPr/>
            <p:nvPr/>
          </p:nvSpPr>
          <p:spPr bwMode="auto">
            <a:xfrm>
              <a:off x="1189205" y="5231221"/>
              <a:ext cx="1177230" cy="691008"/>
            </a:xfrm>
            <a:prstGeom prst="roundRect">
              <a:avLst>
                <a:gd name="adj" fmla="val 16667"/>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a:ln>
                    <a:noFill/>
                  </a:ln>
                  <a:solidFill>
                    <a:prstClr val="black"/>
                  </a:solidFill>
                  <a:effectLst/>
                  <a:uLnTx/>
                  <a:uFillTx/>
                  <a:latin typeface="Calibri" panose="020F0502020204030204"/>
                  <a:ea typeface="Verdana"/>
                  <a:cs typeface="+mn-cs"/>
                </a:rPr>
                <a:t>Подписанные атрибуты</a:t>
              </a:r>
              <a:endParaRPr kumimoji="0"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Прямоугольник: скругленные углы 159">
              <a:extLst>
                <a:ext uri="{FF2B5EF4-FFF2-40B4-BE49-F238E27FC236}">
                  <a16:creationId xmlns:a16="http://schemas.microsoft.com/office/drawing/2014/main" id="{F87DB7D5-1313-4886-8769-A253E40A4624}"/>
                </a:ext>
              </a:extLst>
            </p:cNvPr>
            <p:cNvSpPr/>
            <p:nvPr/>
          </p:nvSpPr>
          <p:spPr bwMode="auto">
            <a:xfrm>
              <a:off x="2437330" y="5231221"/>
              <a:ext cx="942497" cy="691008"/>
            </a:xfrm>
            <a:prstGeom prst="roundRect">
              <a:avLst>
                <a:gd name="adj" fmla="val 16667"/>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prstClr val="black"/>
                  </a:solidFill>
                  <a:effectLst/>
                  <a:uLnTx/>
                  <a:uFillTx/>
                  <a:latin typeface="Calibri" panose="020F0502020204030204"/>
                  <a:ea typeface="Verdana"/>
                  <a:cs typeface="+mn-cs"/>
                </a:rPr>
                <a:t>Хеш документа</a:t>
              </a:r>
              <a:endParaRPr kumimoji="0"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1" name="Прямоугольник: скругленные углы 160">
              <a:extLst>
                <a:ext uri="{FF2B5EF4-FFF2-40B4-BE49-F238E27FC236}">
                  <a16:creationId xmlns:a16="http://schemas.microsoft.com/office/drawing/2014/main" id="{EA758C2C-0BD0-4E0B-9D9A-31B5A8B5607B}"/>
                </a:ext>
              </a:extLst>
            </p:cNvPr>
            <p:cNvSpPr/>
            <p:nvPr/>
          </p:nvSpPr>
          <p:spPr bwMode="auto">
            <a:xfrm>
              <a:off x="3451515" y="5231221"/>
              <a:ext cx="1145575" cy="691008"/>
            </a:xfrm>
            <a:prstGeom prst="roundRect">
              <a:avLst>
                <a:gd name="adj" fmla="val 16667"/>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a:ln>
                    <a:noFill/>
                  </a:ln>
                  <a:solidFill>
                    <a:prstClr val="black"/>
                  </a:solidFill>
                  <a:effectLst/>
                  <a:uLnTx/>
                  <a:uFillTx/>
                  <a:latin typeface="Calibri" panose="020F0502020204030204"/>
                  <a:ea typeface="Verdana"/>
                  <a:cs typeface="+mn-cs"/>
                </a:rPr>
                <a:t>Электронная подпись</a:t>
              </a:r>
              <a:endParaRPr kumimoji="0"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 name="Прямоугольник: скругленные углы 161">
              <a:extLst>
                <a:ext uri="{FF2B5EF4-FFF2-40B4-BE49-F238E27FC236}">
                  <a16:creationId xmlns:a16="http://schemas.microsoft.com/office/drawing/2014/main" id="{59CE6B74-DBF4-47AD-8F60-13E03F293FA3}"/>
                </a:ext>
              </a:extLst>
            </p:cNvPr>
            <p:cNvSpPr/>
            <p:nvPr/>
          </p:nvSpPr>
          <p:spPr bwMode="auto">
            <a:xfrm>
              <a:off x="4752568" y="5242725"/>
              <a:ext cx="880953" cy="691008"/>
            </a:xfrm>
            <a:prstGeom prst="roundRect">
              <a:avLst>
                <a:gd name="adj" fmla="val 16667"/>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prstClr val="black"/>
                  </a:solidFill>
                  <a:effectLst/>
                  <a:uLnTx/>
                  <a:uFillTx/>
                  <a:latin typeface="Calibri" panose="020F0502020204030204"/>
                  <a:ea typeface="Verdana"/>
                  <a:cs typeface="+mn-cs"/>
                </a:rPr>
                <a:t>Метка времени</a:t>
              </a:r>
              <a:endParaRPr kumimoji="0"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3" name="Прямоугольник: скругленные углы 162">
              <a:extLst>
                <a:ext uri="{FF2B5EF4-FFF2-40B4-BE49-F238E27FC236}">
                  <a16:creationId xmlns:a16="http://schemas.microsoft.com/office/drawing/2014/main" id="{233CE501-2A46-464C-977D-A1C7734F5B46}"/>
                </a:ext>
              </a:extLst>
            </p:cNvPr>
            <p:cNvSpPr/>
            <p:nvPr/>
          </p:nvSpPr>
          <p:spPr bwMode="auto">
            <a:xfrm>
              <a:off x="5800045" y="5231221"/>
              <a:ext cx="1322532" cy="691008"/>
            </a:xfrm>
            <a:prstGeom prst="roundRect">
              <a:avLst>
                <a:gd name="adj" fmla="val 13847"/>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prstClr val="black"/>
                  </a:solidFill>
                  <a:effectLst/>
                  <a:uLnTx/>
                  <a:uFillTx/>
                  <a:latin typeface="Calibri" panose="020F0502020204030204"/>
                  <a:ea typeface="Verdana"/>
                  <a:cs typeface="+mn-cs"/>
                </a:rPr>
                <a:t>Полные ссылки </a:t>
              </a:r>
              <a:br>
                <a:rPr kumimoji="0" lang="ru-RU" sz="1050" b="0" i="0" u="none" strike="noStrike" kern="1200" cap="none" spc="0" normalizeH="0" baseline="0" noProof="0" dirty="0">
                  <a:ln>
                    <a:noFill/>
                  </a:ln>
                  <a:solidFill>
                    <a:prstClr val="black"/>
                  </a:solidFill>
                  <a:effectLst/>
                  <a:uLnTx/>
                  <a:uFillTx/>
                  <a:latin typeface="Calibri" panose="020F0502020204030204"/>
                  <a:ea typeface="Verdana"/>
                  <a:cs typeface="+mn-cs"/>
                </a:rPr>
              </a:br>
              <a:r>
                <a:rPr kumimoji="0" lang="ru-RU" sz="1050" b="0" i="0" u="none" strike="noStrike" kern="1200" cap="none" spc="0" normalizeH="0" baseline="0" noProof="0" dirty="0">
                  <a:ln>
                    <a:noFill/>
                  </a:ln>
                  <a:solidFill>
                    <a:prstClr val="black"/>
                  </a:solidFill>
                  <a:effectLst/>
                  <a:uLnTx/>
                  <a:uFillTx/>
                  <a:latin typeface="Calibri" panose="020F0502020204030204"/>
                  <a:ea typeface="Verdana"/>
                  <a:cs typeface="+mn-cs"/>
                </a:rPr>
                <a:t>на сертификаты </a:t>
              </a:r>
              <a:br>
                <a:rPr kumimoji="0" lang="ru-RU" sz="1050" b="0" i="0" u="none" strike="noStrike" kern="1200" cap="none" spc="0" normalizeH="0" baseline="0" noProof="0" dirty="0">
                  <a:ln>
                    <a:noFill/>
                  </a:ln>
                  <a:solidFill>
                    <a:prstClr val="black"/>
                  </a:solidFill>
                  <a:effectLst/>
                  <a:uLnTx/>
                  <a:uFillTx/>
                  <a:latin typeface="Calibri" panose="020F0502020204030204"/>
                  <a:ea typeface="Verdana"/>
                  <a:cs typeface="+mn-cs"/>
                </a:rPr>
              </a:br>
              <a:r>
                <a:rPr kumimoji="0" lang="ru-RU" sz="1050" b="0" i="0" u="none" strike="noStrike" kern="1200" cap="none" spc="0" normalizeH="0" baseline="0" noProof="0" dirty="0">
                  <a:ln>
                    <a:noFill/>
                  </a:ln>
                  <a:solidFill>
                    <a:prstClr val="black"/>
                  </a:solidFill>
                  <a:effectLst/>
                  <a:uLnTx/>
                  <a:uFillTx/>
                  <a:latin typeface="Calibri" panose="020F0502020204030204"/>
                  <a:ea typeface="Verdana"/>
                  <a:cs typeface="+mn-cs"/>
                </a:rPr>
                <a:t>и списки отзыва</a:t>
              </a:r>
              <a:endParaRPr kumimoji="0"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6" name="Прямоугольник: скругленные углы 165">
              <a:extLst>
                <a:ext uri="{FF2B5EF4-FFF2-40B4-BE49-F238E27FC236}">
                  <a16:creationId xmlns:a16="http://schemas.microsoft.com/office/drawing/2014/main" id="{CE6A114A-E8C0-4481-B095-2C291EB09D14}"/>
                </a:ext>
              </a:extLst>
            </p:cNvPr>
            <p:cNvSpPr/>
            <p:nvPr/>
          </p:nvSpPr>
          <p:spPr bwMode="auto">
            <a:xfrm>
              <a:off x="7285029" y="3756235"/>
              <a:ext cx="1207848" cy="1031586"/>
            </a:xfrm>
            <a:prstGeom prst="roundRect">
              <a:avLst>
                <a:gd name="adj" fmla="val 11769"/>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a:ln>
                    <a:noFill/>
                  </a:ln>
                  <a:solidFill>
                    <a:prstClr val="black"/>
                  </a:solidFill>
                  <a:effectLst/>
                  <a:uLnTx/>
                  <a:uFillTx/>
                  <a:latin typeface="Calibri" panose="020F0502020204030204"/>
                  <a:ea typeface="Verdana"/>
                  <a:cs typeface="+mn-cs"/>
                </a:rPr>
                <a:t>Штамп времени </a:t>
              </a:r>
              <a:br>
                <a:rPr kumimoji="0" lang="ru-RU" sz="1050" b="0" i="0" u="none" strike="noStrike" kern="1200" cap="none" spc="0" normalizeH="0" baseline="0" noProof="0">
                  <a:ln>
                    <a:noFill/>
                  </a:ln>
                  <a:solidFill>
                    <a:prstClr val="black"/>
                  </a:solidFill>
                  <a:effectLst/>
                  <a:uLnTx/>
                  <a:uFillTx/>
                  <a:latin typeface="Calibri" panose="020F0502020204030204"/>
                  <a:ea typeface="Verdana"/>
                  <a:cs typeface="+mn-cs"/>
                </a:rPr>
              </a:br>
              <a:r>
                <a:rPr kumimoji="0" lang="ru-RU" sz="1050" b="0" i="0" u="none" strike="noStrike" kern="1200" cap="none" spc="0" normalizeH="0" baseline="0" noProof="0">
                  <a:ln>
                    <a:noFill/>
                  </a:ln>
                  <a:solidFill>
                    <a:prstClr val="black"/>
                  </a:solidFill>
                  <a:effectLst/>
                  <a:uLnTx/>
                  <a:uFillTx/>
                  <a:latin typeface="Calibri" panose="020F0502020204030204"/>
                  <a:ea typeface="Verdana"/>
                  <a:cs typeface="+mn-cs"/>
                </a:rPr>
                <a:t>для </a:t>
              </a:r>
              <a:br>
                <a:rPr kumimoji="0" lang="ru-RU" sz="1050" b="0" i="0" u="none" strike="noStrike" kern="1200" cap="none" spc="0" normalizeH="0" baseline="0" noProof="0">
                  <a:ln>
                    <a:noFill/>
                  </a:ln>
                  <a:solidFill>
                    <a:prstClr val="black"/>
                  </a:solidFill>
                  <a:effectLst/>
                  <a:uLnTx/>
                  <a:uFillTx/>
                  <a:latin typeface="Calibri" panose="020F0502020204030204"/>
                  <a:ea typeface="Verdana"/>
                  <a:cs typeface="+mn-cs"/>
                </a:rPr>
              </a:br>
              <a:r>
                <a:rPr kumimoji="0" lang="en-US" sz="1050" b="0" i="0" u="none" strike="noStrike" kern="1200" cap="none" spc="0" normalizeH="0" baseline="0" noProof="0">
                  <a:ln>
                    <a:noFill/>
                  </a:ln>
                  <a:solidFill>
                    <a:prstClr val="black"/>
                  </a:solidFill>
                  <a:effectLst/>
                  <a:uLnTx/>
                  <a:uFillTx/>
                  <a:latin typeface="Calibri" panose="020F0502020204030204"/>
                  <a:ea typeface="Verdana"/>
                  <a:cs typeface="+mn-cs"/>
                </a:rPr>
                <a:t>CAdES-C</a:t>
              </a:r>
              <a:endParaRPr kumimoji="0" lang="ru-RU" sz="1050" b="0" i="0" u="none" strike="noStrike" kern="1200" cap="none" spc="0" normalizeH="0" baseline="0" noProof="0">
                <a:ln>
                  <a:noFill/>
                </a:ln>
                <a:solidFill>
                  <a:prstClr val="black"/>
                </a:solidFill>
                <a:effectLst/>
                <a:uLnTx/>
                <a:uFillTx/>
                <a:latin typeface="Calibri" panose="020F0502020204030204"/>
                <a:ea typeface="Verdana"/>
                <a:cs typeface="+mn-cs"/>
              </a:endParaRPr>
            </a:p>
          </p:txBody>
        </p:sp>
        <p:sp>
          <p:nvSpPr>
            <p:cNvPr id="167" name="Прямоугольник: скругленные углы 166">
              <a:extLst>
                <a:ext uri="{FF2B5EF4-FFF2-40B4-BE49-F238E27FC236}">
                  <a16:creationId xmlns:a16="http://schemas.microsoft.com/office/drawing/2014/main" id="{B70EA0C1-B0C6-426E-ADBF-5C58E3D5C147}"/>
                </a:ext>
              </a:extLst>
            </p:cNvPr>
            <p:cNvSpPr/>
            <p:nvPr/>
          </p:nvSpPr>
          <p:spPr bwMode="auto">
            <a:xfrm>
              <a:off x="7285029" y="4890643"/>
              <a:ext cx="1207848" cy="1031586"/>
            </a:xfrm>
            <a:prstGeom prst="roundRect">
              <a:avLst>
                <a:gd name="adj" fmla="val 11769"/>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prstClr val="black"/>
                  </a:solidFill>
                  <a:effectLst/>
                  <a:uLnTx/>
                  <a:uFillTx/>
                  <a:latin typeface="Calibri" panose="020F0502020204030204"/>
                  <a:ea typeface="Verdana"/>
                  <a:cs typeface="+mn-cs"/>
                </a:rPr>
                <a:t>Полные значения сертификатов и списки отзыва</a:t>
              </a:r>
              <a:endParaRPr kumimoji="0"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8" name="TextBox 167">
              <a:extLst>
                <a:ext uri="{FF2B5EF4-FFF2-40B4-BE49-F238E27FC236}">
                  <a16:creationId xmlns:a16="http://schemas.microsoft.com/office/drawing/2014/main" id="{1E1FC887-17A3-462C-9A93-2A32EA08FC41}"/>
                </a:ext>
              </a:extLst>
            </p:cNvPr>
            <p:cNvSpPr txBox="1"/>
            <p:nvPr/>
          </p:nvSpPr>
          <p:spPr bwMode="auto">
            <a:xfrm>
              <a:off x="1210973" y="4809645"/>
              <a:ext cx="1441602" cy="307777"/>
            </a:xfrm>
            <a:prstGeom prst="rect">
              <a:avLst/>
            </a:prstGeom>
            <a:noFill/>
          </p:spPr>
          <p:txBody>
            <a:bodyPr wrap="square">
              <a:spAutoFit/>
            </a:bodyPr>
            <a:lstStyle/>
            <a:p>
              <a:pPr rtl="0">
                <a:defRPr/>
              </a:pPr>
              <a:r>
                <a:rPr lang="ru-RU" sz="1400" b="1" kern="1200">
                  <a:solidFill>
                    <a:prstClr val="black"/>
                  </a:solidFill>
                  <a:ea typeface="Verdana"/>
                </a:rPr>
                <a:t>CAdES-</a:t>
              </a:r>
              <a:r>
                <a:rPr lang="en-US" sz="1400" b="1" kern="1200">
                  <a:solidFill>
                    <a:prstClr val="black"/>
                  </a:solidFill>
                  <a:ea typeface="Verdana"/>
                </a:rPr>
                <a:t>BES</a:t>
              </a:r>
              <a:endParaRPr lang="ru-RU" sz="1400" kern="1200">
                <a:solidFill>
                  <a:prstClr val="black"/>
                </a:solidFill>
                <a:latin typeface="Calibri" panose="020F0502020204030204"/>
              </a:endParaRPr>
            </a:p>
          </p:txBody>
        </p:sp>
        <p:sp>
          <p:nvSpPr>
            <p:cNvPr id="169" name="TextBox 168">
              <a:extLst>
                <a:ext uri="{FF2B5EF4-FFF2-40B4-BE49-F238E27FC236}">
                  <a16:creationId xmlns:a16="http://schemas.microsoft.com/office/drawing/2014/main" id="{B7F4D5AC-9612-441B-974C-A17F8AD408D1}"/>
                </a:ext>
              </a:extLst>
            </p:cNvPr>
            <p:cNvSpPr txBox="1"/>
            <p:nvPr/>
          </p:nvSpPr>
          <p:spPr bwMode="auto">
            <a:xfrm>
              <a:off x="1220024" y="4334617"/>
              <a:ext cx="1441602" cy="307777"/>
            </a:xfrm>
            <a:prstGeom prst="rect">
              <a:avLst/>
            </a:prstGeom>
            <a:noFill/>
          </p:spPr>
          <p:txBody>
            <a:bodyPr wrap="square">
              <a:spAutoFit/>
            </a:bodyPr>
            <a:lstStyle/>
            <a:p>
              <a:pPr rtl="0">
                <a:defRPr/>
              </a:pPr>
              <a:r>
                <a:rPr lang="ru-RU" sz="1400" b="1" kern="1200" dirty="0" err="1">
                  <a:solidFill>
                    <a:prstClr val="black"/>
                  </a:solidFill>
                  <a:ea typeface="Verdana"/>
                </a:rPr>
                <a:t>CAdES</a:t>
              </a:r>
              <a:r>
                <a:rPr lang="ru-RU" sz="1400" b="1" kern="1200" dirty="0">
                  <a:solidFill>
                    <a:prstClr val="black"/>
                  </a:solidFill>
                  <a:ea typeface="Verdana"/>
                </a:rPr>
                <a:t>-Т</a:t>
              </a:r>
              <a:endParaRPr lang="ru-RU" sz="1400" kern="1200" dirty="0">
                <a:solidFill>
                  <a:prstClr val="black"/>
                </a:solidFill>
                <a:latin typeface="Calibri" panose="020F0502020204030204"/>
              </a:endParaRPr>
            </a:p>
          </p:txBody>
        </p:sp>
        <p:sp>
          <p:nvSpPr>
            <p:cNvPr id="170" name="TextBox 169">
              <a:extLst>
                <a:ext uri="{FF2B5EF4-FFF2-40B4-BE49-F238E27FC236}">
                  <a16:creationId xmlns:a16="http://schemas.microsoft.com/office/drawing/2014/main" id="{AA3026D5-372F-4AEE-B6F4-9B07F50D7CF0}"/>
                </a:ext>
              </a:extLst>
            </p:cNvPr>
            <p:cNvSpPr txBox="1"/>
            <p:nvPr/>
          </p:nvSpPr>
          <p:spPr bwMode="auto">
            <a:xfrm>
              <a:off x="1210973" y="3915433"/>
              <a:ext cx="1441602" cy="307777"/>
            </a:xfrm>
            <a:prstGeom prst="rect">
              <a:avLst/>
            </a:prstGeom>
            <a:noFill/>
          </p:spPr>
          <p:txBody>
            <a:bodyPr wrap="square">
              <a:spAutoFit/>
            </a:bodyPr>
            <a:lstStyle/>
            <a:p>
              <a:pPr rtl="0">
                <a:defRPr/>
              </a:pPr>
              <a:r>
                <a:rPr lang="ru-RU" sz="1400" b="1" kern="1200" dirty="0" err="1">
                  <a:solidFill>
                    <a:prstClr val="black"/>
                  </a:solidFill>
                  <a:ea typeface="Verdana"/>
                </a:rPr>
                <a:t>CAdES</a:t>
              </a:r>
              <a:r>
                <a:rPr lang="ru-RU" sz="1400" b="1" kern="1200" dirty="0">
                  <a:solidFill>
                    <a:prstClr val="black"/>
                  </a:solidFill>
                  <a:ea typeface="Verdana"/>
                </a:rPr>
                <a:t>-</a:t>
              </a:r>
              <a:r>
                <a:rPr lang="en-US" sz="1400" b="1" kern="1200" dirty="0">
                  <a:solidFill>
                    <a:prstClr val="black"/>
                  </a:solidFill>
                  <a:ea typeface="Verdana"/>
                </a:rPr>
                <a:t>C</a:t>
              </a:r>
              <a:endParaRPr lang="ru-RU" sz="1400" kern="1200" dirty="0">
                <a:solidFill>
                  <a:prstClr val="black"/>
                </a:solidFill>
                <a:latin typeface="Calibri" panose="020F0502020204030204"/>
              </a:endParaRPr>
            </a:p>
          </p:txBody>
        </p:sp>
        <p:sp>
          <p:nvSpPr>
            <p:cNvPr id="171" name="TextBox 170">
              <a:extLst>
                <a:ext uri="{FF2B5EF4-FFF2-40B4-BE49-F238E27FC236}">
                  <a16:creationId xmlns:a16="http://schemas.microsoft.com/office/drawing/2014/main" id="{82444FB7-5E64-49AE-BF27-878371577165}"/>
                </a:ext>
              </a:extLst>
            </p:cNvPr>
            <p:cNvSpPr txBox="1"/>
            <p:nvPr/>
          </p:nvSpPr>
          <p:spPr bwMode="auto">
            <a:xfrm>
              <a:off x="1210973" y="3557365"/>
              <a:ext cx="1441602" cy="307777"/>
            </a:xfrm>
            <a:prstGeom prst="rect">
              <a:avLst/>
            </a:prstGeom>
            <a:noFill/>
          </p:spPr>
          <p:txBody>
            <a:bodyPr wrap="square">
              <a:spAutoFit/>
            </a:bodyPr>
            <a:lstStyle/>
            <a:p>
              <a:pPr rtl="0">
                <a:defRPr/>
              </a:pPr>
              <a:r>
                <a:rPr lang="ru-RU" sz="1400" b="1" kern="1200" dirty="0" err="1">
                  <a:solidFill>
                    <a:prstClr val="black"/>
                  </a:solidFill>
                  <a:ea typeface="Verdana"/>
                </a:rPr>
                <a:t>CAdES</a:t>
              </a:r>
              <a:r>
                <a:rPr lang="ru-RU" sz="1400" b="1" kern="1200" dirty="0">
                  <a:solidFill>
                    <a:prstClr val="black"/>
                  </a:solidFill>
                  <a:ea typeface="Verdana"/>
                </a:rPr>
                <a:t>-</a:t>
              </a:r>
              <a:r>
                <a:rPr lang="en-US" sz="1400" b="1" kern="1200" dirty="0">
                  <a:solidFill>
                    <a:prstClr val="black"/>
                  </a:solidFill>
                  <a:ea typeface="Verdana"/>
                </a:rPr>
                <a:t>XL</a:t>
              </a:r>
              <a:endParaRPr lang="ru-RU" sz="1400" kern="1200" dirty="0">
                <a:solidFill>
                  <a:prstClr val="black"/>
                </a:solidFill>
                <a:latin typeface="Calibri" panose="020F0502020204030204"/>
              </a:endParaRPr>
            </a:p>
          </p:txBody>
        </p:sp>
      </p:grpSp>
    </p:spTree>
    <p:extLst>
      <p:ext uri="{BB962C8B-B14F-4D97-AF65-F5344CB8AC3E}">
        <p14:creationId xmlns:p14="http://schemas.microsoft.com/office/powerpoint/2010/main" val="1069948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 name="Текст 2"/>
          <p:cNvSpPr>
            <a:spLocks noGrp="1"/>
          </p:cNvSpPr>
          <p:nvPr>
            <p:ph type="body" sz="quarter" idx="13"/>
          </p:nvPr>
        </p:nvSpPr>
        <p:spPr bwMode="auto">
          <a:xfrm>
            <a:off x="884902" y="1286389"/>
            <a:ext cx="10392697" cy="1842875"/>
          </a:xfrm>
        </p:spPr>
        <p:txBody>
          <a:bodyPr>
            <a:noAutofit/>
          </a:bodyPr>
          <a:lstStyle/>
          <a:p>
            <a:pPr>
              <a:defRPr/>
            </a:pPr>
            <a:r>
              <a:rPr lang="ru-RU" b="1" dirty="0"/>
              <a:t>Одна из основных возможностей системы хранения электронных документов 1С:Архив – поддержка актуальности электронной подписи.</a:t>
            </a:r>
            <a:endParaRPr lang="ru-RU" dirty="0"/>
          </a:p>
          <a:p>
            <a:pPr>
              <a:defRPr/>
            </a:pPr>
            <a:r>
              <a:rPr lang="ru-RU" dirty="0"/>
              <a:t>Для архивного хранения подходит формат </a:t>
            </a:r>
            <a:r>
              <a:rPr lang="ru-RU" b="1" dirty="0" err="1"/>
              <a:t>CAdES</a:t>
            </a:r>
            <a:r>
              <a:rPr lang="ru-RU" b="1" dirty="0"/>
              <a:t>-A v3</a:t>
            </a:r>
            <a:r>
              <a:rPr lang="ru-RU" dirty="0"/>
              <a:t>, </a:t>
            </a:r>
            <a:br>
              <a:rPr lang="ru-RU" dirty="0"/>
            </a:br>
            <a:r>
              <a:rPr lang="ru-RU" dirty="0"/>
              <a:t>который позволяет продлевать метки времени неограниченное число раз. </a:t>
            </a:r>
          </a:p>
          <a:p>
            <a:pPr>
              <a:defRPr/>
            </a:pPr>
            <a:r>
              <a:rPr lang="ru-RU" dirty="0"/>
              <a:t>При приеме документов, если формат подписи отличается от </a:t>
            </a:r>
            <a:r>
              <a:rPr lang="ru-RU" dirty="0" err="1"/>
              <a:t>CAdES</a:t>
            </a:r>
            <a:r>
              <a:rPr lang="ru-RU" dirty="0"/>
              <a:t>-A v3, автоматически выполняется его усовершенствование.</a:t>
            </a:r>
          </a:p>
          <a:p>
            <a:pPr>
              <a:defRPr/>
            </a:pPr>
            <a:endParaRPr dirty="0"/>
          </a:p>
        </p:txBody>
      </p:sp>
      <p:sp>
        <p:nvSpPr>
          <p:cNvPr id="20" name="Заголовок 5"/>
          <p:cNvSpPr txBox="1"/>
          <p:nvPr/>
        </p:nvSpPr>
        <p:spPr bwMode="auto">
          <a:xfrm>
            <a:off x="884902" y="635297"/>
            <a:ext cx="10392696" cy="489381"/>
          </a:xfrm>
          <a:prstGeom prst="rect">
            <a:avLst/>
          </a:prstGeom>
        </p:spPr>
        <p:txBody>
          <a:bodyPr vert="horz" lIns="36000" tIns="36000" rIns="36000" bIns="36000" rtlCol="0" anchor="b" anchorCtr="0">
            <a:noAutofit/>
          </a:bodyPr>
          <a:lstStyle>
            <a:lvl1pPr algn="l" defTabSz="914400">
              <a:lnSpc>
                <a:spcPct val="90000"/>
              </a:lnSpc>
              <a:spcBef>
                <a:spcPts val="0"/>
              </a:spcBef>
              <a:buNone/>
              <a:defRPr sz="3600" b="1">
                <a:solidFill>
                  <a:schemeClr val="tx1"/>
                </a:solidFill>
                <a:latin typeface="+mj-lt"/>
                <a:ea typeface="+mj-ea"/>
                <a:cs typeface="+mj-cs"/>
              </a:defRPr>
            </a:lvl1pPr>
          </a:lstStyle>
          <a:p>
            <a:pPr>
              <a:defRPr/>
            </a:pPr>
            <a:r>
              <a:rPr lang="ru-RU" sz="3200" dirty="0"/>
              <a:t>Форматы электронных подписей</a:t>
            </a:r>
            <a:endParaRPr dirty="0"/>
          </a:p>
        </p:txBody>
      </p:sp>
      <p:grpSp>
        <p:nvGrpSpPr>
          <p:cNvPr id="2" name="Группа 1">
            <a:extLst>
              <a:ext uri="{FF2B5EF4-FFF2-40B4-BE49-F238E27FC236}">
                <a16:creationId xmlns:a16="http://schemas.microsoft.com/office/drawing/2014/main" id="{62B72ADF-0E4F-448E-9EFB-7AB3AAF9003A}"/>
              </a:ext>
            </a:extLst>
          </p:cNvPr>
          <p:cNvGrpSpPr/>
          <p:nvPr/>
        </p:nvGrpSpPr>
        <p:grpSpPr>
          <a:xfrm>
            <a:off x="1278052" y="3159744"/>
            <a:ext cx="9635896" cy="2960409"/>
            <a:chOff x="1110994" y="3129264"/>
            <a:chExt cx="9635896" cy="2960409"/>
          </a:xfrm>
        </p:grpSpPr>
        <p:sp>
          <p:nvSpPr>
            <p:cNvPr id="154" name="Прямоугольник: один скругленный угол 153">
              <a:extLst>
                <a:ext uri="{FF2B5EF4-FFF2-40B4-BE49-F238E27FC236}">
                  <a16:creationId xmlns:a16="http://schemas.microsoft.com/office/drawing/2014/main" id="{39EBD495-285E-4BC1-BDB7-C4014B5EEEE5}"/>
                </a:ext>
              </a:extLst>
            </p:cNvPr>
            <p:cNvSpPr/>
            <p:nvPr/>
          </p:nvSpPr>
          <p:spPr bwMode="auto">
            <a:xfrm>
              <a:off x="1110996" y="3129264"/>
              <a:ext cx="9635894" cy="2960407"/>
            </a:xfrm>
            <a:prstGeom prst="round1Rect">
              <a:avLst>
                <a:gd name="adj" fmla="val 16667"/>
              </a:avLst>
            </a:prstGeom>
            <a:solidFill>
              <a:srgbClr val="FFC000">
                <a:lumMod val="20000"/>
                <a:lumOff val="80000"/>
              </a:srgb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Прямоугольник: один скругленный угол 154">
              <a:extLst>
                <a:ext uri="{FF2B5EF4-FFF2-40B4-BE49-F238E27FC236}">
                  <a16:creationId xmlns:a16="http://schemas.microsoft.com/office/drawing/2014/main" id="{27C10B71-4C26-4763-8838-D7EF4030B766}"/>
                </a:ext>
              </a:extLst>
            </p:cNvPr>
            <p:cNvSpPr/>
            <p:nvPr/>
          </p:nvSpPr>
          <p:spPr bwMode="auto">
            <a:xfrm>
              <a:off x="1110994" y="3512524"/>
              <a:ext cx="7488689" cy="2577149"/>
            </a:xfrm>
            <a:prstGeom prst="round1Rect">
              <a:avLst>
                <a:gd name="adj" fmla="val 13726"/>
              </a:avLst>
            </a:prstGeom>
            <a:solidFill>
              <a:srgbClr val="FFC000">
                <a:lumMod val="40000"/>
                <a:lumOff val="60000"/>
              </a:srgb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Прямоугольник: один скругленный угол 155">
              <a:extLst>
                <a:ext uri="{FF2B5EF4-FFF2-40B4-BE49-F238E27FC236}">
                  <a16:creationId xmlns:a16="http://schemas.microsoft.com/office/drawing/2014/main" id="{411FFF98-B769-4B05-8B39-29357183D5CC}"/>
                </a:ext>
              </a:extLst>
            </p:cNvPr>
            <p:cNvSpPr/>
            <p:nvPr/>
          </p:nvSpPr>
          <p:spPr bwMode="auto">
            <a:xfrm>
              <a:off x="1110995" y="3903573"/>
              <a:ext cx="6074057" cy="2186100"/>
            </a:xfrm>
            <a:prstGeom prst="round1Rect">
              <a:avLst>
                <a:gd name="adj" fmla="val 16667"/>
              </a:avLst>
            </a:prstGeom>
            <a:solidFill>
              <a:srgbClr val="FFE07D"/>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 name="Прямоугольник: один скругленный угол 156">
              <a:extLst>
                <a:ext uri="{FF2B5EF4-FFF2-40B4-BE49-F238E27FC236}">
                  <a16:creationId xmlns:a16="http://schemas.microsoft.com/office/drawing/2014/main" id="{0EE578BD-B925-4DF1-B294-ED8367C4FA8A}"/>
                </a:ext>
              </a:extLst>
            </p:cNvPr>
            <p:cNvSpPr/>
            <p:nvPr/>
          </p:nvSpPr>
          <p:spPr bwMode="auto">
            <a:xfrm>
              <a:off x="1110996" y="4261641"/>
              <a:ext cx="4619695" cy="1828032"/>
            </a:xfrm>
            <a:prstGeom prst="round1Rect">
              <a:avLst>
                <a:gd name="adj" fmla="val 16667"/>
              </a:avLst>
            </a:prstGeom>
            <a:solidFill>
              <a:srgbClr val="FFD966"/>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Прямоугольник: один скругленный угол 157">
              <a:extLst>
                <a:ext uri="{FF2B5EF4-FFF2-40B4-BE49-F238E27FC236}">
                  <a16:creationId xmlns:a16="http://schemas.microsoft.com/office/drawing/2014/main" id="{8CF22568-796C-46EA-9C9F-F4A6032BE02A}"/>
                </a:ext>
              </a:extLst>
            </p:cNvPr>
            <p:cNvSpPr/>
            <p:nvPr/>
          </p:nvSpPr>
          <p:spPr bwMode="auto">
            <a:xfrm>
              <a:off x="1110994" y="4732783"/>
              <a:ext cx="3563365" cy="1356890"/>
            </a:xfrm>
            <a:prstGeom prst="round1Rect">
              <a:avLst>
                <a:gd name="adj" fmla="val 16667"/>
              </a:avLst>
            </a:prstGeom>
            <a:solidFill>
              <a:srgbClr val="FFCF66"/>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Прямоугольник: скругленные углы 158">
              <a:extLst>
                <a:ext uri="{FF2B5EF4-FFF2-40B4-BE49-F238E27FC236}">
                  <a16:creationId xmlns:a16="http://schemas.microsoft.com/office/drawing/2014/main" id="{DF382408-A123-44AD-B531-CF43BC7F4046}"/>
                </a:ext>
              </a:extLst>
            </p:cNvPr>
            <p:cNvSpPr/>
            <p:nvPr/>
          </p:nvSpPr>
          <p:spPr bwMode="auto">
            <a:xfrm>
              <a:off x="1189205" y="5231221"/>
              <a:ext cx="1177230" cy="691008"/>
            </a:xfrm>
            <a:prstGeom prst="roundRect">
              <a:avLst>
                <a:gd name="adj" fmla="val 16667"/>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a:ln>
                    <a:noFill/>
                  </a:ln>
                  <a:solidFill>
                    <a:prstClr val="black"/>
                  </a:solidFill>
                  <a:effectLst/>
                  <a:uLnTx/>
                  <a:uFillTx/>
                  <a:latin typeface="Calibri" panose="020F0502020204030204"/>
                  <a:ea typeface="Verdana"/>
                  <a:cs typeface="+mn-cs"/>
                </a:rPr>
                <a:t>Подписанные атрибуты</a:t>
              </a:r>
              <a:endParaRPr kumimoji="0"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Прямоугольник: скругленные углы 159">
              <a:extLst>
                <a:ext uri="{FF2B5EF4-FFF2-40B4-BE49-F238E27FC236}">
                  <a16:creationId xmlns:a16="http://schemas.microsoft.com/office/drawing/2014/main" id="{F87DB7D5-1313-4886-8769-A253E40A4624}"/>
                </a:ext>
              </a:extLst>
            </p:cNvPr>
            <p:cNvSpPr/>
            <p:nvPr/>
          </p:nvSpPr>
          <p:spPr bwMode="auto">
            <a:xfrm>
              <a:off x="2437330" y="5231221"/>
              <a:ext cx="942497" cy="691008"/>
            </a:xfrm>
            <a:prstGeom prst="roundRect">
              <a:avLst>
                <a:gd name="adj" fmla="val 16667"/>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prstClr val="black"/>
                  </a:solidFill>
                  <a:effectLst/>
                  <a:uLnTx/>
                  <a:uFillTx/>
                  <a:latin typeface="Calibri" panose="020F0502020204030204"/>
                  <a:ea typeface="Verdana"/>
                  <a:cs typeface="+mn-cs"/>
                </a:rPr>
                <a:t>Хеш документа</a:t>
              </a:r>
              <a:endParaRPr kumimoji="0"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1" name="Прямоугольник: скругленные углы 160">
              <a:extLst>
                <a:ext uri="{FF2B5EF4-FFF2-40B4-BE49-F238E27FC236}">
                  <a16:creationId xmlns:a16="http://schemas.microsoft.com/office/drawing/2014/main" id="{EA758C2C-0BD0-4E0B-9D9A-31B5A8B5607B}"/>
                </a:ext>
              </a:extLst>
            </p:cNvPr>
            <p:cNvSpPr/>
            <p:nvPr/>
          </p:nvSpPr>
          <p:spPr bwMode="auto">
            <a:xfrm>
              <a:off x="3451515" y="5231221"/>
              <a:ext cx="1145575" cy="691008"/>
            </a:xfrm>
            <a:prstGeom prst="roundRect">
              <a:avLst>
                <a:gd name="adj" fmla="val 16667"/>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a:ln>
                    <a:noFill/>
                  </a:ln>
                  <a:solidFill>
                    <a:prstClr val="black"/>
                  </a:solidFill>
                  <a:effectLst/>
                  <a:uLnTx/>
                  <a:uFillTx/>
                  <a:latin typeface="Calibri" panose="020F0502020204030204"/>
                  <a:ea typeface="Verdana"/>
                  <a:cs typeface="+mn-cs"/>
                </a:rPr>
                <a:t>Электронная подпись</a:t>
              </a:r>
              <a:endParaRPr kumimoji="0"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 name="Прямоугольник: скругленные углы 161">
              <a:extLst>
                <a:ext uri="{FF2B5EF4-FFF2-40B4-BE49-F238E27FC236}">
                  <a16:creationId xmlns:a16="http://schemas.microsoft.com/office/drawing/2014/main" id="{59CE6B74-DBF4-47AD-8F60-13E03F293FA3}"/>
                </a:ext>
              </a:extLst>
            </p:cNvPr>
            <p:cNvSpPr/>
            <p:nvPr/>
          </p:nvSpPr>
          <p:spPr bwMode="auto">
            <a:xfrm>
              <a:off x="4752568" y="5242725"/>
              <a:ext cx="880953" cy="691008"/>
            </a:xfrm>
            <a:prstGeom prst="roundRect">
              <a:avLst>
                <a:gd name="adj" fmla="val 16667"/>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prstClr val="black"/>
                  </a:solidFill>
                  <a:effectLst/>
                  <a:uLnTx/>
                  <a:uFillTx/>
                  <a:latin typeface="Calibri" panose="020F0502020204030204"/>
                  <a:ea typeface="Verdana"/>
                  <a:cs typeface="+mn-cs"/>
                </a:rPr>
                <a:t>Метка времени</a:t>
              </a:r>
              <a:endParaRPr kumimoji="0"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3" name="Прямоугольник: скругленные углы 162">
              <a:extLst>
                <a:ext uri="{FF2B5EF4-FFF2-40B4-BE49-F238E27FC236}">
                  <a16:creationId xmlns:a16="http://schemas.microsoft.com/office/drawing/2014/main" id="{233CE501-2A46-464C-977D-A1C7734F5B46}"/>
                </a:ext>
              </a:extLst>
            </p:cNvPr>
            <p:cNvSpPr/>
            <p:nvPr/>
          </p:nvSpPr>
          <p:spPr bwMode="auto">
            <a:xfrm>
              <a:off x="5800045" y="5231221"/>
              <a:ext cx="1322532" cy="691008"/>
            </a:xfrm>
            <a:prstGeom prst="roundRect">
              <a:avLst>
                <a:gd name="adj" fmla="val 13847"/>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prstClr val="black"/>
                  </a:solidFill>
                  <a:effectLst/>
                  <a:uLnTx/>
                  <a:uFillTx/>
                  <a:latin typeface="Calibri" panose="020F0502020204030204"/>
                  <a:ea typeface="Verdana"/>
                  <a:cs typeface="+mn-cs"/>
                </a:rPr>
                <a:t>Полные ссылки </a:t>
              </a:r>
              <a:br>
                <a:rPr kumimoji="0" lang="ru-RU" sz="1050" b="0" i="0" u="none" strike="noStrike" kern="1200" cap="none" spc="0" normalizeH="0" baseline="0" noProof="0" dirty="0">
                  <a:ln>
                    <a:noFill/>
                  </a:ln>
                  <a:solidFill>
                    <a:prstClr val="black"/>
                  </a:solidFill>
                  <a:effectLst/>
                  <a:uLnTx/>
                  <a:uFillTx/>
                  <a:latin typeface="Calibri" panose="020F0502020204030204"/>
                  <a:ea typeface="Verdana"/>
                  <a:cs typeface="+mn-cs"/>
                </a:rPr>
              </a:br>
              <a:r>
                <a:rPr kumimoji="0" lang="ru-RU" sz="1050" b="0" i="0" u="none" strike="noStrike" kern="1200" cap="none" spc="0" normalizeH="0" baseline="0" noProof="0" dirty="0">
                  <a:ln>
                    <a:noFill/>
                  </a:ln>
                  <a:solidFill>
                    <a:prstClr val="black"/>
                  </a:solidFill>
                  <a:effectLst/>
                  <a:uLnTx/>
                  <a:uFillTx/>
                  <a:latin typeface="Calibri" panose="020F0502020204030204"/>
                  <a:ea typeface="Verdana"/>
                  <a:cs typeface="+mn-cs"/>
                </a:rPr>
                <a:t>на сертификаты </a:t>
              </a:r>
              <a:br>
                <a:rPr kumimoji="0" lang="ru-RU" sz="1050" b="0" i="0" u="none" strike="noStrike" kern="1200" cap="none" spc="0" normalizeH="0" baseline="0" noProof="0" dirty="0">
                  <a:ln>
                    <a:noFill/>
                  </a:ln>
                  <a:solidFill>
                    <a:prstClr val="black"/>
                  </a:solidFill>
                  <a:effectLst/>
                  <a:uLnTx/>
                  <a:uFillTx/>
                  <a:latin typeface="Calibri" panose="020F0502020204030204"/>
                  <a:ea typeface="Verdana"/>
                  <a:cs typeface="+mn-cs"/>
                </a:rPr>
              </a:br>
              <a:r>
                <a:rPr kumimoji="0" lang="ru-RU" sz="1050" b="0" i="0" u="none" strike="noStrike" kern="1200" cap="none" spc="0" normalizeH="0" baseline="0" noProof="0" dirty="0">
                  <a:ln>
                    <a:noFill/>
                  </a:ln>
                  <a:solidFill>
                    <a:prstClr val="black"/>
                  </a:solidFill>
                  <a:effectLst/>
                  <a:uLnTx/>
                  <a:uFillTx/>
                  <a:latin typeface="Calibri" panose="020F0502020204030204"/>
                  <a:ea typeface="Verdana"/>
                  <a:cs typeface="+mn-cs"/>
                </a:rPr>
                <a:t>и списки отзыва</a:t>
              </a:r>
              <a:endParaRPr kumimoji="0"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4" name="Прямоугольник: скругленные углы 163">
              <a:extLst>
                <a:ext uri="{FF2B5EF4-FFF2-40B4-BE49-F238E27FC236}">
                  <a16:creationId xmlns:a16="http://schemas.microsoft.com/office/drawing/2014/main" id="{80804470-743E-4E8B-BB5F-C91E80713C9A}"/>
                </a:ext>
              </a:extLst>
            </p:cNvPr>
            <p:cNvSpPr/>
            <p:nvPr/>
          </p:nvSpPr>
          <p:spPr bwMode="auto">
            <a:xfrm>
              <a:off x="8683995" y="5226107"/>
              <a:ext cx="938393" cy="691008"/>
            </a:xfrm>
            <a:prstGeom prst="roundRect">
              <a:avLst>
                <a:gd name="adj" fmla="val 16667"/>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prstClr val="black"/>
                  </a:solidFill>
                  <a:effectLst/>
                  <a:uLnTx/>
                  <a:uFillTx/>
                  <a:latin typeface="Calibri" panose="020F0502020204030204"/>
                  <a:ea typeface="Verdana"/>
                  <a:cs typeface="+mn-cs"/>
                </a:rPr>
                <a:t>Архивный штамп времени</a:t>
              </a:r>
              <a:endParaRPr kumimoji="0"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5" name="Прямоугольник: скругленные углы 164">
              <a:extLst>
                <a:ext uri="{FF2B5EF4-FFF2-40B4-BE49-F238E27FC236}">
                  <a16:creationId xmlns:a16="http://schemas.microsoft.com/office/drawing/2014/main" id="{E7208DC8-50C6-4031-830A-0D1C62DC0DFD}"/>
                </a:ext>
              </a:extLst>
            </p:cNvPr>
            <p:cNvSpPr/>
            <p:nvPr/>
          </p:nvSpPr>
          <p:spPr bwMode="auto">
            <a:xfrm>
              <a:off x="9729194" y="5226107"/>
              <a:ext cx="938393" cy="691008"/>
            </a:xfrm>
            <a:prstGeom prst="roundRect">
              <a:avLst>
                <a:gd name="adj" fmla="val 16667"/>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prstClr val="black"/>
                  </a:solidFill>
                  <a:effectLst/>
                  <a:uLnTx/>
                  <a:uFillTx/>
                  <a:latin typeface="Calibri" panose="020F0502020204030204"/>
                  <a:ea typeface="Verdana"/>
                  <a:cs typeface="+mn-cs"/>
                </a:rPr>
                <a:t>Архивный штамп времени</a:t>
              </a:r>
              <a:endParaRPr kumimoji="0"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6" name="Прямоугольник: скругленные углы 165">
              <a:extLst>
                <a:ext uri="{FF2B5EF4-FFF2-40B4-BE49-F238E27FC236}">
                  <a16:creationId xmlns:a16="http://schemas.microsoft.com/office/drawing/2014/main" id="{CE6A114A-E8C0-4481-B095-2C291EB09D14}"/>
                </a:ext>
              </a:extLst>
            </p:cNvPr>
            <p:cNvSpPr/>
            <p:nvPr/>
          </p:nvSpPr>
          <p:spPr bwMode="auto">
            <a:xfrm>
              <a:off x="7285029" y="3756235"/>
              <a:ext cx="1207848" cy="1031586"/>
            </a:xfrm>
            <a:prstGeom prst="roundRect">
              <a:avLst>
                <a:gd name="adj" fmla="val 11769"/>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a:ln>
                    <a:noFill/>
                  </a:ln>
                  <a:solidFill>
                    <a:prstClr val="black"/>
                  </a:solidFill>
                  <a:effectLst/>
                  <a:uLnTx/>
                  <a:uFillTx/>
                  <a:latin typeface="Calibri" panose="020F0502020204030204"/>
                  <a:ea typeface="Verdana"/>
                  <a:cs typeface="+mn-cs"/>
                </a:rPr>
                <a:t>Штамп времени </a:t>
              </a:r>
              <a:br>
                <a:rPr kumimoji="0" lang="ru-RU" sz="1050" b="0" i="0" u="none" strike="noStrike" kern="1200" cap="none" spc="0" normalizeH="0" baseline="0" noProof="0">
                  <a:ln>
                    <a:noFill/>
                  </a:ln>
                  <a:solidFill>
                    <a:prstClr val="black"/>
                  </a:solidFill>
                  <a:effectLst/>
                  <a:uLnTx/>
                  <a:uFillTx/>
                  <a:latin typeface="Calibri" panose="020F0502020204030204"/>
                  <a:ea typeface="Verdana"/>
                  <a:cs typeface="+mn-cs"/>
                </a:rPr>
              </a:br>
              <a:r>
                <a:rPr kumimoji="0" lang="ru-RU" sz="1050" b="0" i="0" u="none" strike="noStrike" kern="1200" cap="none" spc="0" normalizeH="0" baseline="0" noProof="0">
                  <a:ln>
                    <a:noFill/>
                  </a:ln>
                  <a:solidFill>
                    <a:prstClr val="black"/>
                  </a:solidFill>
                  <a:effectLst/>
                  <a:uLnTx/>
                  <a:uFillTx/>
                  <a:latin typeface="Calibri" panose="020F0502020204030204"/>
                  <a:ea typeface="Verdana"/>
                  <a:cs typeface="+mn-cs"/>
                </a:rPr>
                <a:t>для </a:t>
              </a:r>
              <a:br>
                <a:rPr kumimoji="0" lang="ru-RU" sz="1050" b="0" i="0" u="none" strike="noStrike" kern="1200" cap="none" spc="0" normalizeH="0" baseline="0" noProof="0">
                  <a:ln>
                    <a:noFill/>
                  </a:ln>
                  <a:solidFill>
                    <a:prstClr val="black"/>
                  </a:solidFill>
                  <a:effectLst/>
                  <a:uLnTx/>
                  <a:uFillTx/>
                  <a:latin typeface="Calibri" panose="020F0502020204030204"/>
                  <a:ea typeface="Verdana"/>
                  <a:cs typeface="+mn-cs"/>
                </a:rPr>
              </a:br>
              <a:r>
                <a:rPr kumimoji="0" lang="en-US" sz="1050" b="0" i="0" u="none" strike="noStrike" kern="1200" cap="none" spc="0" normalizeH="0" baseline="0" noProof="0">
                  <a:ln>
                    <a:noFill/>
                  </a:ln>
                  <a:solidFill>
                    <a:prstClr val="black"/>
                  </a:solidFill>
                  <a:effectLst/>
                  <a:uLnTx/>
                  <a:uFillTx/>
                  <a:latin typeface="Calibri" panose="020F0502020204030204"/>
                  <a:ea typeface="Verdana"/>
                  <a:cs typeface="+mn-cs"/>
                </a:rPr>
                <a:t>CAdES-C</a:t>
              </a:r>
              <a:endParaRPr kumimoji="0" lang="ru-RU" sz="1050" b="0" i="0" u="none" strike="noStrike" kern="1200" cap="none" spc="0" normalizeH="0" baseline="0" noProof="0">
                <a:ln>
                  <a:noFill/>
                </a:ln>
                <a:solidFill>
                  <a:prstClr val="black"/>
                </a:solidFill>
                <a:effectLst/>
                <a:uLnTx/>
                <a:uFillTx/>
                <a:latin typeface="Calibri" panose="020F0502020204030204"/>
                <a:ea typeface="Verdana"/>
                <a:cs typeface="+mn-cs"/>
              </a:endParaRPr>
            </a:p>
          </p:txBody>
        </p:sp>
        <p:sp>
          <p:nvSpPr>
            <p:cNvPr id="167" name="Прямоугольник: скругленные углы 166">
              <a:extLst>
                <a:ext uri="{FF2B5EF4-FFF2-40B4-BE49-F238E27FC236}">
                  <a16:creationId xmlns:a16="http://schemas.microsoft.com/office/drawing/2014/main" id="{B70EA0C1-B0C6-426E-ADBF-5C58E3D5C147}"/>
                </a:ext>
              </a:extLst>
            </p:cNvPr>
            <p:cNvSpPr/>
            <p:nvPr/>
          </p:nvSpPr>
          <p:spPr bwMode="auto">
            <a:xfrm>
              <a:off x="7285029" y="4890643"/>
              <a:ext cx="1207848" cy="1031586"/>
            </a:xfrm>
            <a:prstGeom prst="roundRect">
              <a:avLst>
                <a:gd name="adj" fmla="val 11769"/>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prstClr val="black"/>
                  </a:solidFill>
                  <a:effectLst/>
                  <a:uLnTx/>
                  <a:uFillTx/>
                  <a:latin typeface="Calibri" panose="020F0502020204030204"/>
                  <a:ea typeface="Verdana"/>
                  <a:cs typeface="+mn-cs"/>
                </a:rPr>
                <a:t>Полные значения сертификатов и списки отзыва</a:t>
              </a:r>
              <a:endParaRPr kumimoji="0"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8" name="TextBox 167">
              <a:extLst>
                <a:ext uri="{FF2B5EF4-FFF2-40B4-BE49-F238E27FC236}">
                  <a16:creationId xmlns:a16="http://schemas.microsoft.com/office/drawing/2014/main" id="{1E1FC887-17A3-462C-9A93-2A32EA08FC41}"/>
                </a:ext>
              </a:extLst>
            </p:cNvPr>
            <p:cNvSpPr txBox="1"/>
            <p:nvPr/>
          </p:nvSpPr>
          <p:spPr bwMode="auto">
            <a:xfrm>
              <a:off x="1210973" y="4809645"/>
              <a:ext cx="1441602" cy="307777"/>
            </a:xfrm>
            <a:prstGeom prst="rect">
              <a:avLst/>
            </a:prstGeom>
            <a:noFill/>
          </p:spPr>
          <p:txBody>
            <a:bodyPr wrap="square">
              <a:spAutoFit/>
            </a:bodyPr>
            <a:lstStyle/>
            <a:p>
              <a:pPr rtl="0">
                <a:defRPr/>
              </a:pPr>
              <a:r>
                <a:rPr lang="ru-RU" sz="1400" b="1" kern="1200">
                  <a:solidFill>
                    <a:prstClr val="black"/>
                  </a:solidFill>
                  <a:ea typeface="Verdana"/>
                </a:rPr>
                <a:t>CAdES-</a:t>
              </a:r>
              <a:r>
                <a:rPr lang="en-US" sz="1400" b="1" kern="1200">
                  <a:solidFill>
                    <a:prstClr val="black"/>
                  </a:solidFill>
                  <a:ea typeface="Verdana"/>
                </a:rPr>
                <a:t>BES</a:t>
              </a:r>
              <a:endParaRPr lang="ru-RU" sz="1400" kern="1200">
                <a:solidFill>
                  <a:prstClr val="black"/>
                </a:solidFill>
                <a:latin typeface="Calibri" panose="020F0502020204030204"/>
              </a:endParaRPr>
            </a:p>
          </p:txBody>
        </p:sp>
        <p:sp>
          <p:nvSpPr>
            <p:cNvPr id="169" name="TextBox 168">
              <a:extLst>
                <a:ext uri="{FF2B5EF4-FFF2-40B4-BE49-F238E27FC236}">
                  <a16:creationId xmlns:a16="http://schemas.microsoft.com/office/drawing/2014/main" id="{B7F4D5AC-9612-441B-974C-A17F8AD408D1}"/>
                </a:ext>
              </a:extLst>
            </p:cNvPr>
            <p:cNvSpPr txBox="1"/>
            <p:nvPr/>
          </p:nvSpPr>
          <p:spPr bwMode="auto">
            <a:xfrm>
              <a:off x="1220024" y="4334617"/>
              <a:ext cx="1441602" cy="307777"/>
            </a:xfrm>
            <a:prstGeom prst="rect">
              <a:avLst/>
            </a:prstGeom>
            <a:noFill/>
          </p:spPr>
          <p:txBody>
            <a:bodyPr wrap="square">
              <a:spAutoFit/>
            </a:bodyPr>
            <a:lstStyle/>
            <a:p>
              <a:pPr rtl="0">
                <a:defRPr/>
              </a:pPr>
              <a:r>
                <a:rPr lang="ru-RU" sz="1400" b="1" kern="1200" dirty="0" err="1">
                  <a:solidFill>
                    <a:prstClr val="black"/>
                  </a:solidFill>
                  <a:ea typeface="Verdana"/>
                </a:rPr>
                <a:t>CAdES</a:t>
              </a:r>
              <a:r>
                <a:rPr lang="ru-RU" sz="1400" b="1" kern="1200" dirty="0">
                  <a:solidFill>
                    <a:prstClr val="black"/>
                  </a:solidFill>
                  <a:ea typeface="Verdana"/>
                </a:rPr>
                <a:t>-Т</a:t>
              </a:r>
              <a:endParaRPr lang="ru-RU" sz="1400" kern="1200" dirty="0">
                <a:solidFill>
                  <a:prstClr val="black"/>
                </a:solidFill>
                <a:latin typeface="Calibri" panose="020F0502020204030204"/>
              </a:endParaRPr>
            </a:p>
          </p:txBody>
        </p:sp>
        <p:sp>
          <p:nvSpPr>
            <p:cNvPr id="170" name="TextBox 169">
              <a:extLst>
                <a:ext uri="{FF2B5EF4-FFF2-40B4-BE49-F238E27FC236}">
                  <a16:creationId xmlns:a16="http://schemas.microsoft.com/office/drawing/2014/main" id="{AA3026D5-372F-4AEE-B6F4-9B07F50D7CF0}"/>
                </a:ext>
              </a:extLst>
            </p:cNvPr>
            <p:cNvSpPr txBox="1"/>
            <p:nvPr/>
          </p:nvSpPr>
          <p:spPr bwMode="auto">
            <a:xfrm>
              <a:off x="1210973" y="3915433"/>
              <a:ext cx="1441602" cy="307777"/>
            </a:xfrm>
            <a:prstGeom prst="rect">
              <a:avLst/>
            </a:prstGeom>
            <a:noFill/>
          </p:spPr>
          <p:txBody>
            <a:bodyPr wrap="square">
              <a:spAutoFit/>
            </a:bodyPr>
            <a:lstStyle/>
            <a:p>
              <a:pPr rtl="0">
                <a:defRPr/>
              </a:pPr>
              <a:r>
                <a:rPr lang="ru-RU" sz="1400" b="1" kern="1200" dirty="0" err="1">
                  <a:solidFill>
                    <a:prstClr val="black"/>
                  </a:solidFill>
                  <a:ea typeface="Verdana"/>
                </a:rPr>
                <a:t>CAdES</a:t>
              </a:r>
              <a:r>
                <a:rPr lang="ru-RU" sz="1400" b="1" kern="1200" dirty="0">
                  <a:solidFill>
                    <a:prstClr val="black"/>
                  </a:solidFill>
                  <a:ea typeface="Verdana"/>
                </a:rPr>
                <a:t>-</a:t>
              </a:r>
              <a:r>
                <a:rPr lang="en-US" sz="1400" b="1" kern="1200" dirty="0">
                  <a:solidFill>
                    <a:prstClr val="black"/>
                  </a:solidFill>
                  <a:ea typeface="Verdana"/>
                </a:rPr>
                <a:t>C</a:t>
              </a:r>
              <a:endParaRPr lang="ru-RU" sz="1400" kern="1200" dirty="0">
                <a:solidFill>
                  <a:prstClr val="black"/>
                </a:solidFill>
                <a:latin typeface="Calibri" panose="020F0502020204030204"/>
              </a:endParaRPr>
            </a:p>
          </p:txBody>
        </p:sp>
        <p:sp>
          <p:nvSpPr>
            <p:cNvPr id="171" name="TextBox 170">
              <a:extLst>
                <a:ext uri="{FF2B5EF4-FFF2-40B4-BE49-F238E27FC236}">
                  <a16:creationId xmlns:a16="http://schemas.microsoft.com/office/drawing/2014/main" id="{82444FB7-5E64-49AE-BF27-878371577165}"/>
                </a:ext>
              </a:extLst>
            </p:cNvPr>
            <p:cNvSpPr txBox="1"/>
            <p:nvPr/>
          </p:nvSpPr>
          <p:spPr bwMode="auto">
            <a:xfrm>
              <a:off x="1210973" y="3557365"/>
              <a:ext cx="1441602" cy="307777"/>
            </a:xfrm>
            <a:prstGeom prst="rect">
              <a:avLst/>
            </a:prstGeom>
            <a:noFill/>
          </p:spPr>
          <p:txBody>
            <a:bodyPr wrap="square">
              <a:spAutoFit/>
            </a:bodyPr>
            <a:lstStyle/>
            <a:p>
              <a:pPr rtl="0">
                <a:defRPr/>
              </a:pPr>
              <a:r>
                <a:rPr lang="ru-RU" sz="1400" b="1" kern="1200" dirty="0" err="1">
                  <a:solidFill>
                    <a:prstClr val="black"/>
                  </a:solidFill>
                  <a:ea typeface="Verdana"/>
                </a:rPr>
                <a:t>CAdES</a:t>
              </a:r>
              <a:r>
                <a:rPr lang="ru-RU" sz="1400" b="1" kern="1200" dirty="0">
                  <a:solidFill>
                    <a:prstClr val="black"/>
                  </a:solidFill>
                  <a:ea typeface="Verdana"/>
                </a:rPr>
                <a:t>-</a:t>
              </a:r>
              <a:r>
                <a:rPr lang="en-US" sz="1400" b="1" kern="1200" dirty="0">
                  <a:solidFill>
                    <a:prstClr val="black"/>
                  </a:solidFill>
                  <a:ea typeface="Verdana"/>
                </a:rPr>
                <a:t>XL</a:t>
              </a:r>
              <a:endParaRPr lang="ru-RU" sz="1400" kern="1200" dirty="0">
                <a:solidFill>
                  <a:prstClr val="black"/>
                </a:solidFill>
                <a:latin typeface="Calibri" panose="020F0502020204030204"/>
              </a:endParaRPr>
            </a:p>
          </p:txBody>
        </p:sp>
        <p:sp>
          <p:nvSpPr>
            <p:cNvPr id="172" name="TextBox 171">
              <a:extLst>
                <a:ext uri="{FF2B5EF4-FFF2-40B4-BE49-F238E27FC236}">
                  <a16:creationId xmlns:a16="http://schemas.microsoft.com/office/drawing/2014/main" id="{9728CD3A-DE0E-4669-A9B2-A1A2E270409A}"/>
                </a:ext>
              </a:extLst>
            </p:cNvPr>
            <p:cNvSpPr txBox="1"/>
            <p:nvPr/>
          </p:nvSpPr>
          <p:spPr bwMode="auto">
            <a:xfrm>
              <a:off x="1210973" y="3182920"/>
              <a:ext cx="1441602" cy="307777"/>
            </a:xfrm>
            <a:prstGeom prst="rect">
              <a:avLst/>
            </a:prstGeom>
            <a:noFill/>
          </p:spPr>
          <p:txBody>
            <a:bodyPr wrap="square">
              <a:spAutoFit/>
            </a:bodyPr>
            <a:lstStyle/>
            <a:p>
              <a:pPr rtl="0">
                <a:defRPr/>
              </a:pPr>
              <a:r>
                <a:rPr lang="ru-RU" sz="1400" b="1" kern="1200">
                  <a:solidFill>
                    <a:prstClr val="black"/>
                  </a:solidFill>
                  <a:ea typeface="Verdana"/>
                </a:rPr>
                <a:t>CAdES-А</a:t>
              </a:r>
              <a:endParaRPr lang="ru-RU" sz="1400" kern="1200">
                <a:solidFill>
                  <a:prstClr val="black"/>
                </a:solidFill>
                <a:latin typeface="Calibri" panose="020F0502020204030204"/>
              </a:endParaRPr>
            </a:p>
          </p:txBody>
        </p:sp>
      </p:grpSp>
    </p:spTree>
    <p:extLst>
      <p:ext uri="{BB962C8B-B14F-4D97-AF65-F5344CB8AC3E}">
        <p14:creationId xmlns:p14="http://schemas.microsoft.com/office/powerpoint/2010/main" val="640826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TextBox 19"/>
          <p:cNvSpPr txBox="1"/>
          <p:nvPr/>
        </p:nvSpPr>
        <p:spPr bwMode="auto">
          <a:xfrm>
            <a:off x="8119973" y="5345191"/>
            <a:ext cx="3154287" cy="480131"/>
          </a:xfrm>
          <a:prstGeom prst="rect">
            <a:avLst/>
          </a:prstGeom>
          <a:noFill/>
        </p:spPr>
        <p:txBody>
          <a:bodyPr wrap="square">
            <a:spAutoFit/>
          </a:bodyPr>
          <a:lstStyle/>
          <a:p>
            <a:pPr>
              <a:lnSpc>
                <a:spcPct val="90000"/>
              </a:lnSpc>
              <a:defRPr/>
            </a:pPr>
            <a:r>
              <a:rPr lang="ru-RU" sz="1400">
                <a:solidFill>
                  <a:schemeClr val="bg1"/>
                </a:solidFill>
              </a:rPr>
              <a:t>Работаем как часть</a:t>
            </a:r>
            <a:br>
              <a:rPr lang="ru-RU" sz="1400">
                <a:solidFill>
                  <a:schemeClr val="bg1"/>
                </a:solidFill>
              </a:rPr>
            </a:br>
            <a:r>
              <a:rPr lang="ru-RU" sz="1400">
                <a:solidFill>
                  <a:schemeClr val="bg1"/>
                </a:solidFill>
              </a:rPr>
              <a:t>команды Заказчика</a:t>
            </a:r>
            <a:endParaRPr/>
          </a:p>
        </p:txBody>
      </p:sp>
      <p:sp>
        <p:nvSpPr>
          <p:cNvPr id="36" name="Заголовок 1"/>
          <p:cNvSpPr>
            <a:spLocks noGrp="1"/>
          </p:cNvSpPr>
          <p:nvPr>
            <p:ph type="title"/>
          </p:nvPr>
        </p:nvSpPr>
        <p:spPr bwMode="auto">
          <a:xfrm>
            <a:off x="884902" y="635297"/>
            <a:ext cx="10392696" cy="489381"/>
          </a:xfrm>
        </p:spPr>
        <p:txBody>
          <a:bodyPr>
            <a:normAutofit fontScale="90000"/>
          </a:bodyPr>
          <a:lstStyle/>
          <a:p>
            <a:pPr>
              <a:defRPr/>
            </a:pPr>
            <a:r>
              <a:rPr lang="ru-RU"/>
              <a:t>Опыт «Форус» в государственном секторе</a:t>
            </a:r>
            <a:endParaRPr/>
          </a:p>
        </p:txBody>
      </p:sp>
      <p:pic>
        <p:nvPicPr>
          <p:cNvPr id="37" name="Picture 6"/>
          <p:cNvPicPr>
            <a:picLocks noChangeAspect="1" noChangeArrowheads="1"/>
          </p:cNvPicPr>
          <p:nvPr/>
        </p:nvPicPr>
        <p:blipFill>
          <a:blip r:embed="rId3"/>
          <a:stretch/>
        </p:blipFill>
        <p:spPr bwMode="auto">
          <a:xfrm>
            <a:off x="1218072" y="3913738"/>
            <a:ext cx="409990" cy="559607"/>
          </a:xfrm>
          <a:prstGeom prst="rect">
            <a:avLst/>
          </a:prstGeom>
          <a:noFill/>
        </p:spPr>
      </p:pic>
      <p:pic>
        <p:nvPicPr>
          <p:cNvPr id="38" name="Picture 8"/>
          <p:cNvPicPr>
            <a:picLocks noChangeAspect="1" noChangeArrowheads="1"/>
          </p:cNvPicPr>
          <p:nvPr/>
        </p:nvPicPr>
        <p:blipFill>
          <a:blip r:embed="rId4"/>
          <a:stretch/>
        </p:blipFill>
        <p:spPr bwMode="auto">
          <a:xfrm>
            <a:off x="3328209" y="2140536"/>
            <a:ext cx="416612" cy="479938"/>
          </a:xfrm>
          <a:prstGeom prst="rect">
            <a:avLst/>
          </a:prstGeom>
          <a:noFill/>
        </p:spPr>
      </p:pic>
      <p:sp>
        <p:nvSpPr>
          <p:cNvPr id="39" name="TextBox 38"/>
          <p:cNvSpPr txBox="1"/>
          <p:nvPr/>
        </p:nvSpPr>
        <p:spPr bwMode="auto">
          <a:xfrm>
            <a:off x="1812443" y="3956473"/>
            <a:ext cx="1562100" cy="461665"/>
          </a:xfrm>
          <a:prstGeom prst="rect">
            <a:avLst/>
          </a:prstGeom>
          <a:noFill/>
        </p:spPr>
        <p:txBody>
          <a:bodyPr wrap="square">
            <a:spAutoFit/>
          </a:bodyPr>
          <a:lstStyle/>
          <a:p>
            <a:pPr>
              <a:defRPr/>
            </a:pPr>
            <a:r>
              <a:rPr lang="ru-RU" sz="1200"/>
              <a:t>Иркутская область</a:t>
            </a:r>
            <a:endParaRPr/>
          </a:p>
        </p:txBody>
      </p:sp>
      <p:sp>
        <p:nvSpPr>
          <p:cNvPr id="40" name="TextBox 39"/>
          <p:cNvSpPr txBox="1"/>
          <p:nvPr/>
        </p:nvSpPr>
        <p:spPr bwMode="auto">
          <a:xfrm>
            <a:off x="3821992" y="2154348"/>
            <a:ext cx="1295400" cy="461665"/>
          </a:xfrm>
          <a:prstGeom prst="rect">
            <a:avLst/>
          </a:prstGeom>
          <a:noFill/>
        </p:spPr>
        <p:txBody>
          <a:bodyPr wrap="square">
            <a:spAutoFit/>
          </a:bodyPr>
          <a:lstStyle/>
          <a:p>
            <a:pPr>
              <a:defRPr/>
            </a:pPr>
            <a:r>
              <a:rPr lang="ru-RU" sz="1200"/>
              <a:t>Калужская область</a:t>
            </a:r>
            <a:endParaRPr/>
          </a:p>
        </p:txBody>
      </p:sp>
      <p:sp>
        <p:nvSpPr>
          <p:cNvPr id="41" name="TextBox 40"/>
          <p:cNvSpPr txBox="1"/>
          <p:nvPr/>
        </p:nvSpPr>
        <p:spPr bwMode="auto">
          <a:xfrm>
            <a:off x="5856908" y="2790255"/>
            <a:ext cx="1295400" cy="461665"/>
          </a:xfrm>
          <a:prstGeom prst="rect">
            <a:avLst/>
          </a:prstGeom>
          <a:noFill/>
        </p:spPr>
        <p:txBody>
          <a:bodyPr wrap="square">
            <a:spAutoFit/>
          </a:bodyPr>
          <a:lstStyle/>
          <a:p>
            <a:pPr>
              <a:defRPr/>
            </a:pPr>
            <a:r>
              <a:rPr lang="ru-RU" sz="1200"/>
              <a:t>Ульяновская область</a:t>
            </a:r>
            <a:endParaRPr/>
          </a:p>
        </p:txBody>
      </p:sp>
      <p:pic>
        <p:nvPicPr>
          <p:cNvPr id="42" name="Picture 10"/>
          <p:cNvPicPr>
            <a:picLocks noChangeAspect="1" noChangeArrowheads="1"/>
          </p:cNvPicPr>
          <p:nvPr/>
        </p:nvPicPr>
        <p:blipFill>
          <a:blip r:embed="rId5"/>
          <a:stretch/>
        </p:blipFill>
        <p:spPr bwMode="auto">
          <a:xfrm>
            <a:off x="5329170" y="2740954"/>
            <a:ext cx="508934" cy="479938"/>
          </a:xfrm>
          <a:prstGeom prst="rect">
            <a:avLst/>
          </a:prstGeom>
          <a:noFill/>
        </p:spPr>
      </p:pic>
      <p:sp>
        <p:nvSpPr>
          <p:cNvPr id="43" name="TextBox 42"/>
          <p:cNvSpPr txBox="1"/>
          <p:nvPr/>
        </p:nvSpPr>
        <p:spPr bwMode="auto">
          <a:xfrm>
            <a:off x="5856908" y="1508679"/>
            <a:ext cx="1295400" cy="461665"/>
          </a:xfrm>
          <a:prstGeom prst="rect">
            <a:avLst/>
          </a:prstGeom>
          <a:noFill/>
        </p:spPr>
        <p:txBody>
          <a:bodyPr wrap="square">
            <a:spAutoFit/>
          </a:bodyPr>
          <a:lstStyle/>
          <a:p>
            <a:pPr>
              <a:defRPr/>
            </a:pPr>
            <a:r>
              <a:rPr lang="ru-RU" sz="1200"/>
              <a:t>Рязанская область</a:t>
            </a:r>
            <a:endParaRPr/>
          </a:p>
        </p:txBody>
      </p:sp>
      <p:pic>
        <p:nvPicPr>
          <p:cNvPr id="44" name="Picture 12"/>
          <p:cNvPicPr>
            <a:picLocks noChangeAspect="1" noChangeArrowheads="1"/>
          </p:cNvPicPr>
          <p:nvPr/>
        </p:nvPicPr>
        <p:blipFill>
          <a:blip r:embed="rId6"/>
          <a:stretch/>
        </p:blipFill>
        <p:spPr bwMode="auto">
          <a:xfrm>
            <a:off x="5329170" y="1517805"/>
            <a:ext cx="508934" cy="532089"/>
          </a:xfrm>
          <a:prstGeom prst="rect">
            <a:avLst/>
          </a:prstGeom>
          <a:noFill/>
        </p:spPr>
      </p:pic>
      <p:pic>
        <p:nvPicPr>
          <p:cNvPr id="45" name="Picture 14"/>
          <p:cNvPicPr>
            <a:picLocks noChangeAspect="1" noChangeArrowheads="1"/>
          </p:cNvPicPr>
          <p:nvPr/>
        </p:nvPicPr>
        <p:blipFill>
          <a:blip r:embed="rId7"/>
          <a:stretch/>
        </p:blipFill>
        <p:spPr bwMode="auto">
          <a:xfrm>
            <a:off x="5364832" y="2140536"/>
            <a:ext cx="437610" cy="479938"/>
          </a:xfrm>
          <a:prstGeom prst="rect">
            <a:avLst/>
          </a:prstGeom>
          <a:noFill/>
        </p:spPr>
      </p:pic>
      <p:sp>
        <p:nvSpPr>
          <p:cNvPr id="46" name="TextBox 45"/>
          <p:cNvSpPr txBox="1"/>
          <p:nvPr/>
        </p:nvSpPr>
        <p:spPr bwMode="auto">
          <a:xfrm>
            <a:off x="5856908" y="2154348"/>
            <a:ext cx="1295400" cy="461665"/>
          </a:xfrm>
          <a:prstGeom prst="rect">
            <a:avLst/>
          </a:prstGeom>
          <a:noFill/>
        </p:spPr>
        <p:txBody>
          <a:bodyPr wrap="square">
            <a:spAutoFit/>
          </a:bodyPr>
          <a:lstStyle/>
          <a:p>
            <a:pPr>
              <a:defRPr/>
            </a:pPr>
            <a:r>
              <a:rPr lang="ru-RU" sz="1200"/>
              <a:t>Сахалинская область</a:t>
            </a:r>
            <a:endParaRPr/>
          </a:p>
        </p:txBody>
      </p:sp>
      <p:pic>
        <p:nvPicPr>
          <p:cNvPr id="47" name="Picture 18"/>
          <p:cNvPicPr>
            <a:picLocks noChangeAspect="1" noChangeArrowheads="1"/>
          </p:cNvPicPr>
          <p:nvPr/>
        </p:nvPicPr>
        <p:blipFill>
          <a:blip r:embed="rId8"/>
          <a:stretch/>
        </p:blipFill>
        <p:spPr bwMode="auto">
          <a:xfrm>
            <a:off x="5345671" y="3340055"/>
            <a:ext cx="475932" cy="479938"/>
          </a:xfrm>
          <a:prstGeom prst="rect">
            <a:avLst/>
          </a:prstGeom>
          <a:noFill/>
        </p:spPr>
      </p:pic>
      <p:sp>
        <p:nvSpPr>
          <p:cNvPr id="48" name="TextBox 47"/>
          <p:cNvSpPr txBox="1"/>
          <p:nvPr/>
        </p:nvSpPr>
        <p:spPr bwMode="auto">
          <a:xfrm>
            <a:off x="5856908" y="3349889"/>
            <a:ext cx="1295400" cy="461665"/>
          </a:xfrm>
          <a:prstGeom prst="rect">
            <a:avLst/>
          </a:prstGeom>
          <a:noFill/>
        </p:spPr>
        <p:txBody>
          <a:bodyPr wrap="square">
            <a:spAutoFit/>
          </a:bodyPr>
          <a:lstStyle/>
          <a:p>
            <a:pPr>
              <a:defRPr/>
            </a:pPr>
            <a:r>
              <a:rPr lang="ru-RU" sz="1200"/>
              <a:t>Чувашская</a:t>
            </a:r>
            <a:endParaRPr/>
          </a:p>
          <a:p>
            <a:pPr>
              <a:defRPr/>
            </a:pPr>
            <a:r>
              <a:rPr lang="ru-RU" sz="1200"/>
              <a:t>Республика</a:t>
            </a:r>
            <a:endParaRPr/>
          </a:p>
        </p:txBody>
      </p:sp>
      <p:pic>
        <p:nvPicPr>
          <p:cNvPr id="49" name="Picture 20"/>
          <p:cNvPicPr>
            <a:picLocks noChangeAspect="1" noChangeArrowheads="1"/>
          </p:cNvPicPr>
          <p:nvPr/>
        </p:nvPicPr>
        <p:blipFill>
          <a:blip r:embed="rId9"/>
          <a:stretch/>
        </p:blipFill>
        <p:spPr bwMode="auto">
          <a:xfrm>
            <a:off x="1198240" y="1550487"/>
            <a:ext cx="449655" cy="466725"/>
          </a:xfrm>
          <a:prstGeom prst="rect">
            <a:avLst/>
          </a:prstGeom>
          <a:noFill/>
        </p:spPr>
      </p:pic>
      <p:sp>
        <p:nvSpPr>
          <p:cNvPr id="50" name="TextBox 49"/>
          <p:cNvSpPr txBox="1"/>
          <p:nvPr/>
        </p:nvSpPr>
        <p:spPr bwMode="auto">
          <a:xfrm>
            <a:off x="1812443" y="1508679"/>
            <a:ext cx="1295400" cy="461665"/>
          </a:xfrm>
          <a:prstGeom prst="rect">
            <a:avLst/>
          </a:prstGeom>
          <a:noFill/>
        </p:spPr>
        <p:txBody>
          <a:bodyPr wrap="square">
            <a:spAutoFit/>
          </a:bodyPr>
          <a:lstStyle/>
          <a:p>
            <a:pPr>
              <a:defRPr/>
            </a:pPr>
            <a:r>
              <a:rPr lang="ru-RU" sz="1200"/>
              <a:t>Алтайский</a:t>
            </a:r>
            <a:br>
              <a:rPr lang="ru-RU" sz="1200"/>
            </a:br>
            <a:r>
              <a:rPr lang="ru-RU" sz="1200"/>
              <a:t>край</a:t>
            </a:r>
            <a:endParaRPr/>
          </a:p>
        </p:txBody>
      </p:sp>
      <p:sp>
        <p:nvSpPr>
          <p:cNvPr id="51" name="TextBox 50"/>
          <p:cNvSpPr txBox="1"/>
          <p:nvPr/>
        </p:nvSpPr>
        <p:spPr bwMode="auto">
          <a:xfrm>
            <a:off x="1812443" y="2790255"/>
            <a:ext cx="1438593" cy="461665"/>
          </a:xfrm>
          <a:prstGeom prst="rect">
            <a:avLst/>
          </a:prstGeom>
          <a:noFill/>
        </p:spPr>
        <p:txBody>
          <a:bodyPr wrap="square">
            <a:spAutoFit/>
          </a:bodyPr>
          <a:lstStyle/>
          <a:p>
            <a:pPr>
              <a:defRPr/>
            </a:pPr>
            <a:r>
              <a:rPr lang="ru-RU" sz="1200"/>
              <a:t>Забайкальский</a:t>
            </a:r>
            <a:br>
              <a:rPr lang="ru-RU" sz="1200"/>
            </a:br>
            <a:r>
              <a:rPr lang="ru-RU" sz="1200"/>
              <a:t>край</a:t>
            </a:r>
            <a:endParaRPr/>
          </a:p>
        </p:txBody>
      </p:sp>
      <p:pic>
        <p:nvPicPr>
          <p:cNvPr id="52" name="Picture 22"/>
          <p:cNvPicPr>
            <a:picLocks noChangeAspect="1" noChangeArrowheads="1"/>
          </p:cNvPicPr>
          <p:nvPr/>
        </p:nvPicPr>
        <p:blipFill>
          <a:blip r:embed="rId10"/>
          <a:stretch/>
        </p:blipFill>
        <p:spPr bwMode="auto">
          <a:xfrm>
            <a:off x="1200255" y="2714879"/>
            <a:ext cx="445624" cy="532089"/>
          </a:xfrm>
          <a:prstGeom prst="rect">
            <a:avLst/>
          </a:prstGeom>
          <a:noFill/>
        </p:spPr>
      </p:pic>
      <p:sp>
        <p:nvSpPr>
          <p:cNvPr id="53" name="TextBox 52"/>
          <p:cNvSpPr txBox="1"/>
          <p:nvPr/>
        </p:nvSpPr>
        <p:spPr bwMode="auto">
          <a:xfrm>
            <a:off x="1812443" y="3349889"/>
            <a:ext cx="1438593" cy="461665"/>
          </a:xfrm>
          <a:prstGeom prst="rect">
            <a:avLst/>
          </a:prstGeom>
          <a:noFill/>
        </p:spPr>
        <p:txBody>
          <a:bodyPr wrap="square">
            <a:spAutoFit/>
          </a:bodyPr>
          <a:lstStyle/>
          <a:p>
            <a:pPr>
              <a:defRPr/>
            </a:pPr>
            <a:r>
              <a:rPr lang="ru-RU" sz="1200"/>
              <a:t>Красноярский край</a:t>
            </a:r>
            <a:endParaRPr/>
          </a:p>
        </p:txBody>
      </p:sp>
      <p:pic>
        <p:nvPicPr>
          <p:cNvPr id="54" name="Picture 28"/>
          <p:cNvPicPr>
            <a:picLocks noChangeAspect="1" noChangeArrowheads="1"/>
          </p:cNvPicPr>
          <p:nvPr/>
        </p:nvPicPr>
        <p:blipFill>
          <a:blip r:embed="rId11"/>
          <a:stretch/>
        </p:blipFill>
        <p:spPr bwMode="auto">
          <a:xfrm>
            <a:off x="3311687" y="2720253"/>
            <a:ext cx="449656" cy="521340"/>
          </a:xfrm>
          <a:prstGeom prst="rect">
            <a:avLst/>
          </a:prstGeom>
          <a:noFill/>
        </p:spPr>
      </p:pic>
      <p:sp>
        <p:nvSpPr>
          <p:cNvPr id="55" name="TextBox 54"/>
          <p:cNvSpPr txBox="1"/>
          <p:nvPr/>
        </p:nvSpPr>
        <p:spPr bwMode="auto">
          <a:xfrm>
            <a:off x="3821992" y="2790255"/>
            <a:ext cx="1438593" cy="461665"/>
          </a:xfrm>
          <a:prstGeom prst="rect">
            <a:avLst/>
          </a:prstGeom>
          <a:noFill/>
        </p:spPr>
        <p:txBody>
          <a:bodyPr wrap="square">
            <a:spAutoFit/>
          </a:bodyPr>
          <a:lstStyle/>
          <a:p>
            <a:pPr>
              <a:defRPr/>
            </a:pPr>
            <a:r>
              <a:rPr lang="ru-RU" sz="1200"/>
              <a:t>Курская</a:t>
            </a:r>
            <a:br>
              <a:rPr lang="ru-RU" sz="1200"/>
            </a:br>
            <a:r>
              <a:rPr lang="ru-RU" sz="1200"/>
              <a:t>область</a:t>
            </a:r>
            <a:endParaRPr/>
          </a:p>
        </p:txBody>
      </p:sp>
      <p:pic>
        <p:nvPicPr>
          <p:cNvPr id="56" name="Picture 30"/>
          <p:cNvPicPr>
            <a:picLocks noChangeAspect="1" noChangeArrowheads="1"/>
          </p:cNvPicPr>
          <p:nvPr/>
        </p:nvPicPr>
        <p:blipFill>
          <a:blip r:embed="rId12"/>
          <a:stretch/>
        </p:blipFill>
        <p:spPr bwMode="auto">
          <a:xfrm>
            <a:off x="5322966" y="3932872"/>
            <a:ext cx="521340" cy="521340"/>
          </a:xfrm>
          <a:prstGeom prst="rect">
            <a:avLst/>
          </a:prstGeom>
          <a:noFill/>
        </p:spPr>
      </p:pic>
      <p:sp>
        <p:nvSpPr>
          <p:cNvPr id="57" name="TextBox 56"/>
          <p:cNvSpPr txBox="1"/>
          <p:nvPr/>
        </p:nvSpPr>
        <p:spPr bwMode="auto">
          <a:xfrm>
            <a:off x="5856908" y="3956473"/>
            <a:ext cx="1438593" cy="461665"/>
          </a:xfrm>
          <a:prstGeom prst="rect">
            <a:avLst/>
          </a:prstGeom>
          <a:noFill/>
        </p:spPr>
        <p:txBody>
          <a:bodyPr wrap="square">
            <a:spAutoFit/>
          </a:bodyPr>
          <a:lstStyle/>
          <a:p>
            <a:pPr>
              <a:defRPr/>
            </a:pPr>
            <a:r>
              <a:rPr lang="ru-RU" sz="1200"/>
              <a:t>Республика Саха (Якутия)</a:t>
            </a:r>
            <a:endParaRPr/>
          </a:p>
        </p:txBody>
      </p:sp>
      <p:pic>
        <p:nvPicPr>
          <p:cNvPr id="58" name="Picture 32"/>
          <p:cNvPicPr>
            <a:picLocks noChangeAspect="1" noChangeArrowheads="1"/>
          </p:cNvPicPr>
          <p:nvPr/>
        </p:nvPicPr>
        <p:blipFill>
          <a:blip r:embed="rId13"/>
          <a:stretch/>
        </p:blipFill>
        <p:spPr bwMode="auto">
          <a:xfrm>
            <a:off x="3335611" y="1538331"/>
            <a:ext cx="401809" cy="491037"/>
          </a:xfrm>
          <a:prstGeom prst="rect">
            <a:avLst/>
          </a:prstGeom>
          <a:noFill/>
        </p:spPr>
      </p:pic>
      <p:sp>
        <p:nvSpPr>
          <p:cNvPr id="59" name="TextBox 58"/>
          <p:cNvSpPr txBox="1"/>
          <p:nvPr/>
        </p:nvSpPr>
        <p:spPr bwMode="auto">
          <a:xfrm>
            <a:off x="3821992" y="1508679"/>
            <a:ext cx="1438593" cy="646331"/>
          </a:xfrm>
          <a:prstGeom prst="rect">
            <a:avLst/>
          </a:prstGeom>
          <a:noFill/>
        </p:spPr>
        <p:txBody>
          <a:bodyPr wrap="square">
            <a:spAutoFit/>
          </a:bodyPr>
          <a:lstStyle/>
          <a:p>
            <a:pPr>
              <a:defRPr/>
            </a:pPr>
            <a:r>
              <a:rPr lang="ru-RU" sz="1200"/>
              <a:t>Кабардино-Балкарская республика</a:t>
            </a:r>
            <a:endParaRPr/>
          </a:p>
        </p:txBody>
      </p:sp>
      <p:pic>
        <p:nvPicPr>
          <p:cNvPr id="60" name="Picture 34"/>
          <p:cNvPicPr>
            <a:picLocks noChangeAspect="1" noChangeArrowheads="1"/>
          </p:cNvPicPr>
          <p:nvPr/>
        </p:nvPicPr>
        <p:blipFill>
          <a:blip r:embed="rId14"/>
          <a:stretch/>
        </p:blipFill>
        <p:spPr bwMode="auto">
          <a:xfrm>
            <a:off x="1169861" y="2134917"/>
            <a:ext cx="506413" cy="491177"/>
          </a:xfrm>
          <a:prstGeom prst="rect">
            <a:avLst/>
          </a:prstGeom>
          <a:noFill/>
        </p:spPr>
      </p:pic>
      <p:sp>
        <p:nvSpPr>
          <p:cNvPr id="61" name="TextBox 60"/>
          <p:cNvSpPr txBox="1"/>
          <p:nvPr/>
        </p:nvSpPr>
        <p:spPr bwMode="auto">
          <a:xfrm>
            <a:off x="1812443" y="2154348"/>
            <a:ext cx="1438593" cy="461665"/>
          </a:xfrm>
          <a:prstGeom prst="rect">
            <a:avLst/>
          </a:prstGeom>
          <a:noFill/>
        </p:spPr>
        <p:txBody>
          <a:bodyPr wrap="square">
            <a:spAutoFit/>
          </a:bodyPr>
          <a:lstStyle/>
          <a:p>
            <a:pPr>
              <a:defRPr/>
            </a:pPr>
            <a:r>
              <a:rPr lang="ru-RU" sz="1200">
                <a:solidFill>
                  <a:srgbClr val="000000"/>
                </a:solidFill>
              </a:rPr>
              <a:t>Воронежская область</a:t>
            </a:r>
            <a:endParaRPr lang="ru-RU" sz="1200"/>
          </a:p>
        </p:txBody>
      </p:sp>
      <p:pic>
        <p:nvPicPr>
          <p:cNvPr id="62" name="Picture 36"/>
          <p:cNvPicPr>
            <a:picLocks noChangeAspect="1" noChangeArrowheads="1"/>
          </p:cNvPicPr>
          <p:nvPr/>
        </p:nvPicPr>
        <p:blipFill>
          <a:blip r:embed="rId15"/>
          <a:stretch/>
        </p:blipFill>
        <p:spPr bwMode="auto">
          <a:xfrm>
            <a:off x="3337303" y="3336299"/>
            <a:ext cx="398424" cy="487451"/>
          </a:xfrm>
          <a:prstGeom prst="rect">
            <a:avLst/>
          </a:prstGeom>
          <a:noFill/>
        </p:spPr>
      </p:pic>
      <p:sp>
        <p:nvSpPr>
          <p:cNvPr id="63" name="TextBox 62"/>
          <p:cNvSpPr txBox="1"/>
          <p:nvPr/>
        </p:nvSpPr>
        <p:spPr bwMode="auto">
          <a:xfrm>
            <a:off x="3821992" y="3349889"/>
            <a:ext cx="1438593" cy="461665"/>
          </a:xfrm>
          <a:prstGeom prst="rect">
            <a:avLst/>
          </a:prstGeom>
          <a:noFill/>
        </p:spPr>
        <p:txBody>
          <a:bodyPr wrap="square">
            <a:spAutoFit/>
          </a:bodyPr>
          <a:lstStyle/>
          <a:p>
            <a:pPr>
              <a:defRPr/>
            </a:pPr>
            <a:r>
              <a:rPr lang="ru-RU" sz="1200">
                <a:solidFill>
                  <a:srgbClr val="000000"/>
                </a:solidFill>
              </a:rPr>
              <a:t>Приморский край</a:t>
            </a:r>
            <a:endParaRPr lang="ru-RU" sz="1200"/>
          </a:p>
        </p:txBody>
      </p:sp>
      <p:sp>
        <p:nvSpPr>
          <p:cNvPr id="64" name="TextBox 63"/>
          <p:cNvSpPr txBox="1"/>
          <p:nvPr/>
        </p:nvSpPr>
        <p:spPr bwMode="auto">
          <a:xfrm>
            <a:off x="1812443" y="4599908"/>
            <a:ext cx="1567928" cy="461665"/>
          </a:xfrm>
          <a:prstGeom prst="rect">
            <a:avLst/>
          </a:prstGeom>
          <a:noFill/>
        </p:spPr>
        <p:txBody>
          <a:bodyPr wrap="square">
            <a:spAutoFit/>
          </a:bodyPr>
          <a:lstStyle/>
          <a:p>
            <a:pPr>
              <a:defRPr/>
            </a:pPr>
            <a:r>
              <a:rPr lang="ru-RU" sz="1200"/>
              <a:t>Московская область</a:t>
            </a:r>
            <a:endParaRPr/>
          </a:p>
        </p:txBody>
      </p:sp>
      <p:sp>
        <p:nvSpPr>
          <p:cNvPr id="65" name="TextBox 64"/>
          <p:cNvSpPr txBox="1"/>
          <p:nvPr/>
        </p:nvSpPr>
        <p:spPr bwMode="auto">
          <a:xfrm>
            <a:off x="1812443" y="5193373"/>
            <a:ext cx="1438594" cy="461665"/>
          </a:xfrm>
          <a:prstGeom prst="rect">
            <a:avLst/>
          </a:prstGeom>
          <a:noFill/>
        </p:spPr>
        <p:txBody>
          <a:bodyPr wrap="square">
            <a:spAutoFit/>
          </a:bodyPr>
          <a:lstStyle/>
          <a:p>
            <a:pPr algn="l">
              <a:defRPr/>
            </a:pPr>
            <a:r>
              <a:rPr lang="ru-RU" sz="1200" b="0"/>
              <a:t>Оренбургская область</a:t>
            </a:r>
            <a:endParaRPr lang="ru-RU"/>
          </a:p>
        </p:txBody>
      </p:sp>
      <p:sp>
        <p:nvSpPr>
          <p:cNvPr id="66" name="TextBox 65"/>
          <p:cNvSpPr txBox="1"/>
          <p:nvPr/>
        </p:nvSpPr>
        <p:spPr bwMode="auto">
          <a:xfrm>
            <a:off x="3821992" y="3956473"/>
            <a:ext cx="1438593" cy="461665"/>
          </a:xfrm>
          <a:prstGeom prst="rect">
            <a:avLst/>
          </a:prstGeom>
          <a:noFill/>
        </p:spPr>
        <p:txBody>
          <a:bodyPr wrap="square">
            <a:spAutoFit/>
          </a:bodyPr>
          <a:lstStyle/>
          <a:p>
            <a:pPr>
              <a:defRPr/>
            </a:pPr>
            <a:r>
              <a:rPr lang="ru-RU" sz="1200"/>
              <a:t>Камчатский край</a:t>
            </a:r>
            <a:endParaRPr/>
          </a:p>
        </p:txBody>
      </p:sp>
      <p:sp>
        <p:nvSpPr>
          <p:cNvPr id="67" name="TextBox 66"/>
          <p:cNvSpPr txBox="1"/>
          <p:nvPr/>
        </p:nvSpPr>
        <p:spPr bwMode="auto">
          <a:xfrm>
            <a:off x="3821992" y="4599908"/>
            <a:ext cx="1087999" cy="461665"/>
          </a:xfrm>
          <a:prstGeom prst="rect">
            <a:avLst/>
          </a:prstGeom>
          <a:noFill/>
        </p:spPr>
        <p:txBody>
          <a:bodyPr wrap="square">
            <a:spAutoFit/>
          </a:bodyPr>
          <a:lstStyle/>
          <a:p>
            <a:pPr algn="l">
              <a:defRPr/>
            </a:pPr>
            <a:r>
              <a:rPr lang="ru-RU" sz="1200" b="0"/>
              <a:t>Тульская облас</a:t>
            </a:r>
            <a:r>
              <a:rPr lang="ru-RU" sz="1200"/>
              <a:t>ть</a:t>
            </a:r>
            <a:endParaRPr/>
          </a:p>
        </p:txBody>
      </p:sp>
      <p:sp>
        <p:nvSpPr>
          <p:cNvPr id="68" name="TextBox 67"/>
          <p:cNvSpPr txBox="1"/>
          <p:nvPr/>
        </p:nvSpPr>
        <p:spPr bwMode="auto">
          <a:xfrm>
            <a:off x="3821992" y="5193374"/>
            <a:ext cx="1737293" cy="461665"/>
          </a:xfrm>
          <a:prstGeom prst="rect">
            <a:avLst/>
          </a:prstGeom>
          <a:noFill/>
        </p:spPr>
        <p:txBody>
          <a:bodyPr wrap="square">
            <a:spAutoFit/>
          </a:bodyPr>
          <a:lstStyle/>
          <a:p>
            <a:pPr>
              <a:defRPr/>
            </a:pPr>
            <a:r>
              <a:rPr lang="ru-RU" sz="1200"/>
              <a:t>Мурманская область</a:t>
            </a:r>
            <a:endParaRPr/>
          </a:p>
        </p:txBody>
      </p:sp>
      <p:pic>
        <p:nvPicPr>
          <p:cNvPr id="69" name="Рисунок 68"/>
          <p:cNvPicPr>
            <a:picLocks noChangeAspect="1"/>
          </p:cNvPicPr>
          <p:nvPr/>
        </p:nvPicPr>
        <p:blipFill>
          <a:blip r:embed="rId16">
            <a:extLst>
              <a:ext uri="{96DAC541-7B7A-43D3-8B79-37D633B846F1}">
                <asvg:svgBlip xmlns:asvg="http://schemas.microsoft.com/office/drawing/2016/SVG/main" r:embed="rId17"/>
              </a:ext>
            </a:extLst>
          </a:blip>
          <a:stretch/>
        </p:blipFill>
        <p:spPr bwMode="auto">
          <a:xfrm>
            <a:off x="3311687" y="5236534"/>
            <a:ext cx="414398" cy="556986"/>
          </a:xfrm>
          <a:prstGeom prst="rect">
            <a:avLst/>
          </a:prstGeom>
        </p:spPr>
      </p:pic>
      <p:pic>
        <p:nvPicPr>
          <p:cNvPr id="70" name="Рисунок 69"/>
          <p:cNvPicPr>
            <a:picLocks noChangeAspect="1"/>
          </p:cNvPicPr>
          <p:nvPr/>
        </p:nvPicPr>
        <p:blipFill>
          <a:blip r:embed="rId18"/>
          <a:stretch/>
        </p:blipFill>
        <p:spPr bwMode="auto">
          <a:xfrm>
            <a:off x="3280792" y="4480151"/>
            <a:ext cx="511446" cy="666798"/>
          </a:xfrm>
          <a:prstGeom prst="rect">
            <a:avLst/>
          </a:prstGeom>
        </p:spPr>
      </p:pic>
      <p:pic>
        <p:nvPicPr>
          <p:cNvPr id="71" name="Рисунок 70"/>
          <p:cNvPicPr>
            <a:picLocks noChangeAspect="1"/>
          </p:cNvPicPr>
          <p:nvPr/>
        </p:nvPicPr>
        <p:blipFill>
          <a:blip r:embed="rId19"/>
          <a:stretch/>
        </p:blipFill>
        <p:spPr bwMode="auto">
          <a:xfrm>
            <a:off x="3317236" y="3919444"/>
            <a:ext cx="438558" cy="548197"/>
          </a:xfrm>
          <a:prstGeom prst="rect">
            <a:avLst/>
          </a:prstGeom>
        </p:spPr>
      </p:pic>
      <p:pic>
        <p:nvPicPr>
          <p:cNvPr id="72" name="Рисунок 71"/>
          <p:cNvPicPr>
            <a:picLocks noChangeAspect="1"/>
          </p:cNvPicPr>
          <p:nvPr/>
        </p:nvPicPr>
        <p:blipFill>
          <a:blip r:embed="rId20"/>
          <a:stretch/>
        </p:blipFill>
        <p:spPr bwMode="auto">
          <a:xfrm>
            <a:off x="1167344" y="4476955"/>
            <a:ext cx="511446" cy="673191"/>
          </a:xfrm>
          <a:prstGeom prst="rect">
            <a:avLst/>
          </a:prstGeom>
        </p:spPr>
      </p:pic>
      <p:pic>
        <p:nvPicPr>
          <p:cNvPr id="73" name="Рисунок 72"/>
          <p:cNvPicPr>
            <a:picLocks noChangeAspect="1"/>
          </p:cNvPicPr>
          <p:nvPr/>
        </p:nvPicPr>
        <p:blipFill>
          <a:blip r:embed="rId21"/>
          <a:stretch/>
        </p:blipFill>
        <p:spPr bwMode="auto">
          <a:xfrm>
            <a:off x="1218072" y="5236534"/>
            <a:ext cx="480678" cy="556986"/>
          </a:xfrm>
          <a:prstGeom prst="rect">
            <a:avLst/>
          </a:prstGeom>
        </p:spPr>
      </p:pic>
      <p:sp>
        <p:nvSpPr>
          <p:cNvPr id="74" name="TextBox 73"/>
          <p:cNvSpPr txBox="1"/>
          <p:nvPr/>
        </p:nvSpPr>
        <p:spPr bwMode="auto">
          <a:xfrm>
            <a:off x="5856908" y="4582717"/>
            <a:ext cx="1295400" cy="461665"/>
          </a:xfrm>
          <a:prstGeom prst="rect">
            <a:avLst/>
          </a:prstGeom>
          <a:noFill/>
        </p:spPr>
        <p:txBody>
          <a:bodyPr wrap="square">
            <a:spAutoFit/>
          </a:bodyPr>
          <a:lstStyle/>
          <a:p>
            <a:pPr algn="l">
              <a:defRPr/>
            </a:pPr>
            <a:r>
              <a:rPr lang="ru-RU" sz="1200" b="0"/>
              <a:t>Новгородская область</a:t>
            </a:r>
            <a:endParaRPr lang="ru-RU" sz="1200"/>
          </a:p>
        </p:txBody>
      </p:sp>
      <p:pic>
        <p:nvPicPr>
          <p:cNvPr id="75" name="Рисунок 74"/>
          <p:cNvPicPr>
            <a:picLocks noChangeAspect="1"/>
          </p:cNvPicPr>
          <p:nvPr/>
        </p:nvPicPr>
        <p:blipFill>
          <a:blip r:embed="rId22"/>
          <a:stretch/>
        </p:blipFill>
        <p:spPr bwMode="auto">
          <a:xfrm>
            <a:off x="5299264" y="4508912"/>
            <a:ext cx="568745" cy="629761"/>
          </a:xfrm>
          <a:prstGeom prst="rect">
            <a:avLst/>
          </a:prstGeom>
        </p:spPr>
      </p:pic>
      <p:pic>
        <p:nvPicPr>
          <p:cNvPr id="76" name="Рисунок 75"/>
          <p:cNvPicPr>
            <a:picLocks noChangeAspect="1"/>
          </p:cNvPicPr>
          <p:nvPr/>
        </p:nvPicPr>
        <p:blipFill>
          <a:blip r:embed="rId23"/>
          <a:stretch/>
        </p:blipFill>
        <p:spPr bwMode="auto">
          <a:xfrm>
            <a:off x="6464332" y="1896455"/>
            <a:ext cx="5591518" cy="2648874"/>
          </a:xfrm>
          <a:prstGeom prst="rect">
            <a:avLst/>
          </a:prstGeom>
        </p:spPr>
      </p:pic>
      <p:sp>
        <p:nvSpPr>
          <p:cNvPr id="77" name="TextBox 76"/>
          <p:cNvSpPr txBox="1"/>
          <p:nvPr/>
        </p:nvSpPr>
        <p:spPr bwMode="auto">
          <a:xfrm>
            <a:off x="5856908" y="5249883"/>
            <a:ext cx="1438593" cy="461665"/>
          </a:xfrm>
          <a:prstGeom prst="rect">
            <a:avLst/>
          </a:prstGeom>
          <a:noFill/>
        </p:spPr>
        <p:txBody>
          <a:bodyPr wrap="square">
            <a:spAutoFit/>
          </a:bodyPr>
          <a:lstStyle/>
          <a:p>
            <a:pPr>
              <a:defRPr/>
            </a:pPr>
            <a:r>
              <a:rPr lang="ru-RU" sz="1200"/>
              <a:t>Ярославская область</a:t>
            </a:r>
            <a:endParaRPr/>
          </a:p>
        </p:txBody>
      </p:sp>
      <p:pic>
        <p:nvPicPr>
          <p:cNvPr id="78" name="Рисунок 77"/>
          <p:cNvPicPr>
            <a:picLocks noChangeAspect="1"/>
          </p:cNvPicPr>
          <p:nvPr/>
        </p:nvPicPr>
        <p:blipFill>
          <a:blip r:embed="rId24">
            <a:extLst>
              <a:ext uri="{96DAC541-7B7A-43D3-8B79-37D633B846F1}">
                <asvg:svgBlip xmlns:asvg="http://schemas.microsoft.com/office/drawing/2016/SVG/main" r:embed="rId25"/>
              </a:ext>
            </a:extLst>
          </a:blip>
          <a:stretch/>
        </p:blipFill>
        <p:spPr bwMode="auto">
          <a:xfrm>
            <a:off x="5345671" y="5201813"/>
            <a:ext cx="475932" cy="564907"/>
          </a:xfrm>
          <a:prstGeom prst="rect">
            <a:avLst/>
          </a:prstGeom>
        </p:spPr>
      </p:pic>
      <p:pic>
        <p:nvPicPr>
          <p:cNvPr id="79" name="Рисунок 78"/>
          <p:cNvPicPr>
            <a:picLocks noChangeAspect="1"/>
          </p:cNvPicPr>
          <p:nvPr/>
        </p:nvPicPr>
        <p:blipFill>
          <a:blip r:embed="rId26">
            <a:extLst>
              <a:ext uri="{96DAC541-7B7A-43D3-8B79-37D633B846F1}">
                <asvg:svgBlip xmlns:asvg="http://schemas.microsoft.com/office/drawing/2016/SVG/main" r:embed="rId27"/>
              </a:ext>
            </a:extLst>
          </a:blip>
          <a:stretch/>
        </p:blipFill>
        <p:spPr bwMode="auto">
          <a:xfrm>
            <a:off x="1174310" y="3303708"/>
            <a:ext cx="455253" cy="55465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3" name="Группа 2"/>
          <p:cNvGrpSpPr/>
          <p:nvPr/>
        </p:nvGrpSpPr>
        <p:grpSpPr bwMode="auto">
          <a:xfrm>
            <a:off x="7871185" y="2371336"/>
            <a:ext cx="2880000" cy="2880000"/>
            <a:chOff x="7652110" y="2254137"/>
            <a:chExt cx="2880000" cy="2880000"/>
          </a:xfrm>
        </p:grpSpPr>
        <p:sp>
          <p:nvSpPr>
            <p:cNvPr id="2" name="Прямоугольник: скругленные углы 1"/>
            <p:cNvSpPr/>
            <p:nvPr/>
          </p:nvSpPr>
          <p:spPr bwMode="auto">
            <a:xfrm>
              <a:off x="7652110" y="2254137"/>
              <a:ext cx="2880000" cy="2880000"/>
            </a:xfrm>
            <a:prstGeom prst="roundRect">
              <a:avLst>
                <a:gd name="adj" fmla="val 16667"/>
              </a:avLst>
            </a:prstGeom>
            <a:solidFill>
              <a:schemeClr val="bg1"/>
            </a:solidFill>
            <a:ln>
              <a:solidFill>
                <a:srgbClr val="FFC000"/>
              </a:solidFill>
            </a:ln>
            <a:effectLst>
              <a:outerShdw blurRad="50800" dist="38100" dir="5400000" algn="t"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5" name="Рисунок 2"/>
            <p:cNvPicPr>
              <a:picLocks noChangeAspect="1"/>
            </p:cNvPicPr>
            <p:nvPr/>
          </p:nvPicPr>
          <p:blipFill>
            <a:blip r:embed="rId3"/>
            <a:stretch/>
          </p:blipFill>
          <p:spPr bwMode="auto">
            <a:xfrm>
              <a:off x="8187236" y="2638400"/>
              <a:ext cx="1809750" cy="1443038"/>
            </a:xfrm>
            <a:prstGeom prst="rect">
              <a:avLst/>
            </a:prstGeom>
            <a:noFill/>
            <a:ln w="9525">
              <a:noFill/>
              <a:miter lim="800000"/>
              <a:headEnd/>
              <a:tailEnd/>
            </a:ln>
          </p:spPr>
        </p:pic>
        <p:sp>
          <p:nvSpPr>
            <p:cNvPr id="71" name="TextBox 70"/>
            <p:cNvSpPr txBox="1"/>
            <p:nvPr/>
          </p:nvSpPr>
          <p:spPr bwMode="auto">
            <a:xfrm>
              <a:off x="7889935" y="4194779"/>
              <a:ext cx="2423204" cy="6924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36000" tIns="36000" rIns="36000" bIns="36000" rtlCol="0" anchor="ctr" anchorCtr="0">
              <a:spAutoFit/>
            </a:bodyPr>
            <a:lstStyle/>
            <a:p>
              <a:pPr algn="ctr">
                <a:defRPr/>
              </a:pPr>
              <a:r>
                <a:rPr lang="ru-RU" sz="1500" b="1"/>
                <a:t>Архивный контейнер в формате </a:t>
              </a:r>
              <a:br>
                <a:rPr lang="ru-RU" sz="1500" b="1"/>
              </a:br>
              <a:r>
                <a:rPr lang="en-US" sz="1500" b="1"/>
                <a:t>ZIP-</a:t>
              </a:r>
              <a:r>
                <a:rPr lang="ru-RU" sz="1500" b="1"/>
                <a:t>архива</a:t>
              </a:r>
              <a:endParaRPr/>
            </a:p>
          </p:txBody>
        </p:sp>
      </p:grpSp>
      <p:sp>
        <p:nvSpPr>
          <p:cNvPr id="4" name="Заголовок 5"/>
          <p:cNvSpPr txBox="1"/>
          <p:nvPr/>
        </p:nvSpPr>
        <p:spPr bwMode="auto">
          <a:xfrm>
            <a:off x="884902" y="635297"/>
            <a:ext cx="10392696" cy="489381"/>
          </a:xfrm>
          <a:prstGeom prst="rect">
            <a:avLst/>
          </a:prstGeom>
        </p:spPr>
        <p:txBody>
          <a:bodyPr vert="horz" lIns="36000" tIns="36000" rIns="36000" bIns="36000" rtlCol="0" anchor="b" anchorCtr="0">
            <a:noAutofit/>
          </a:bodyPr>
          <a:lstStyle>
            <a:lvl1pPr algn="l" defTabSz="914400">
              <a:lnSpc>
                <a:spcPct val="90000"/>
              </a:lnSpc>
              <a:spcBef>
                <a:spcPts val="0"/>
              </a:spcBef>
              <a:buNone/>
              <a:defRPr sz="3600" b="1">
                <a:solidFill>
                  <a:schemeClr val="tx1"/>
                </a:solidFill>
                <a:latin typeface="+mj-lt"/>
                <a:ea typeface="+mj-ea"/>
                <a:cs typeface="+mj-cs"/>
              </a:defRPr>
            </a:lvl1pPr>
          </a:lstStyle>
          <a:p>
            <a:pPr>
              <a:defRPr/>
            </a:pPr>
            <a:r>
              <a:rPr lang="ru-RU" sz="3200"/>
              <a:t>Архивный контейнер документа</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3" name="Группа 2"/>
          <p:cNvGrpSpPr/>
          <p:nvPr/>
        </p:nvGrpSpPr>
        <p:grpSpPr bwMode="auto">
          <a:xfrm>
            <a:off x="7871185" y="2371336"/>
            <a:ext cx="2880000" cy="2880000"/>
            <a:chOff x="7652110" y="2254137"/>
            <a:chExt cx="2880000" cy="2880000"/>
          </a:xfrm>
        </p:grpSpPr>
        <p:sp>
          <p:nvSpPr>
            <p:cNvPr id="2" name="Прямоугольник: скругленные углы 1"/>
            <p:cNvSpPr/>
            <p:nvPr/>
          </p:nvSpPr>
          <p:spPr bwMode="auto">
            <a:xfrm>
              <a:off x="7652110" y="2254137"/>
              <a:ext cx="2880000" cy="2880000"/>
            </a:xfrm>
            <a:prstGeom prst="roundRect">
              <a:avLst>
                <a:gd name="adj" fmla="val 16667"/>
              </a:avLst>
            </a:prstGeom>
            <a:solidFill>
              <a:schemeClr val="bg1"/>
            </a:solidFill>
            <a:ln>
              <a:solidFill>
                <a:srgbClr val="FFC000"/>
              </a:solidFill>
            </a:ln>
            <a:effectLst>
              <a:outerShdw blurRad="50800" dist="38100" dir="5400000" algn="t"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5" name="Рисунок 2"/>
            <p:cNvPicPr>
              <a:picLocks noChangeAspect="1"/>
            </p:cNvPicPr>
            <p:nvPr/>
          </p:nvPicPr>
          <p:blipFill>
            <a:blip r:embed="rId3"/>
            <a:stretch/>
          </p:blipFill>
          <p:spPr bwMode="auto">
            <a:xfrm>
              <a:off x="8187236" y="2638400"/>
              <a:ext cx="1809750" cy="1443038"/>
            </a:xfrm>
            <a:prstGeom prst="rect">
              <a:avLst/>
            </a:prstGeom>
            <a:noFill/>
            <a:ln w="9525">
              <a:noFill/>
              <a:miter lim="800000"/>
              <a:headEnd/>
              <a:tailEnd/>
            </a:ln>
          </p:spPr>
        </p:pic>
        <p:sp>
          <p:nvSpPr>
            <p:cNvPr id="71" name="TextBox 70"/>
            <p:cNvSpPr txBox="1"/>
            <p:nvPr/>
          </p:nvSpPr>
          <p:spPr bwMode="auto">
            <a:xfrm>
              <a:off x="7889935" y="4194779"/>
              <a:ext cx="2423204" cy="6924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36000" tIns="36000" rIns="36000" bIns="36000" rtlCol="0" anchor="ctr" anchorCtr="0">
              <a:spAutoFit/>
            </a:bodyPr>
            <a:lstStyle/>
            <a:p>
              <a:pPr algn="ctr">
                <a:defRPr/>
              </a:pPr>
              <a:r>
                <a:rPr lang="ru-RU" sz="1500" b="1"/>
                <a:t>Архивный контейнер в формате </a:t>
              </a:r>
              <a:br>
                <a:rPr lang="ru-RU" sz="1500" b="1"/>
              </a:br>
              <a:r>
                <a:rPr lang="en-US" sz="1500" b="1"/>
                <a:t>ZIP-</a:t>
              </a:r>
              <a:r>
                <a:rPr lang="ru-RU" sz="1500" b="1"/>
                <a:t>архива</a:t>
              </a:r>
              <a:endParaRPr/>
            </a:p>
          </p:txBody>
        </p:sp>
      </p:grpSp>
      <p:cxnSp>
        <p:nvCxnSpPr>
          <p:cNvPr id="47" name="Соединитель: уступ 46"/>
          <p:cNvCxnSpPr>
            <a:cxnSpLocks/>
          </p:cNvCxnSpPr>
          <p:nvPr/>
        </p:nvCxnSpPr>
        <p:spPr bwMode="auto">
          <a:xfrm>
            <a:off x="937260" y="1743558"/>
            <a:ext cx="6794500" cy="1192682"/>
          </a:xfrm>
          <a:prstGeom prst="bentConnector3">
            <a:avLst>
              <a:gd name="adj1" fmla="val 65701"/>
            </a:avLst>
          </a:prstGeom>
          <a:ln w="38100">
            <a:solidFill>
              <a:srgbClr val="FFCF66"/>
            </a:solidFill>
            <a:tailEnd type="triangle"/>
          </a:ln>
        </p:spPr>
        <p:style>
          <a:lnRef idx="1">
            <a:schemeClr val="dk1"/>
          </a:lnRef>
          <a:fillRef idx="0">
            <a:schemeClr val="dk1"/>
          </a:fillRef>
          <a:effectRef idx="0">
            <a:schemeClr val="dk1"/>
          </a:effectRef>
          <a:fontRef idx="minor">
            <a:schemeClr val="tx1"/>
          </a:fontRef>
        </p:style>
      </p:cxnSp>
      <p:sp>
        <p:nvSpPr>
          <p:cNvPr id="13" name="Rectangle 3"/>
          <p:cNvSpPr txBox="1">
            <a:spLocks noChangeArrowheads="1"/>
          </p:cNvSpPr>
          <p:nvPr/>
        </p:nvSpPr>
        <p:spPr bwMode="auto">
          <a:xfrm>
            <a:off x="802139" y="1380392"/>
            <a:ext cx="5211760" cy="350405"/>
          </a:xfrm>
          <a:prstGeom prst="rect">
            <a:avLst/>
          </a:prstGeom>
          <a:noFill/>
          <a:ln w="9525">
            <a:noFill/>
            <a:miter lim="800000"/>
            <a:headEnd/>
            <a:tailEnd/>
          </a:ln>
        </p:spPr>
        <p:txBody>
          <a:bodyPr lIns="91431" tIns="45716" rIns="91431" bIns="45716"/>
          <a:lstStyle>
            <a:lvl1pPr>
              <a:spcBef>
                <a:spcPts val="0"/>
              </a:spcBef>
              <a:buClr>
                <a:srgbClr val="CC0000"/>
              </a:buClr>
              <a:buChar char="•"/>
              <a:defRPr sz="2100">
                <a:solidFill>
                  <a:schemeClr val="tx1"/>
                </a:solidFill>
                <a:latin typeface="Futura PT Demi"/>
              </a:defRPr>
            </a:lvl1pPr>
            <a:lvl2pPr marL="742950" indent="-287338">
              <a:spcBef>
                <a:spcPts val="0"/>
              </a:spcBef>
              <a:buClr>
                <a:srgbClr val="CC0000"/>
              </a:buClr>
              <a:buChar char="•"/>
              <a:defRPr sz="1700">
                <a:solidFill>
                  <a:schemeClr val="tx1"/>
                </a:solidFill>
                <a:latin typeface="Futura PT Demi"/>
              </a:defRPr>
            </a:lvl2pPr>
            <a:lvl3pPr marL="1144588" indent="-230188">
              <a:spcBef>
                <a:spcPts val="0"/>
              </a:spcBef>
              <a:buClr>
                <a:srgbClr val="CC0000"/>
              </a:buClr>
              <a:buChar char="•"/>
              <a:defRPr sz="1600">
                <a:solidFill>
                  <a:schemeClr val="tx1"/>
                </a:solidFill>
                <a:latin typeface="Futura PT Demi"/>
              </a:defRPr>
            </a:lvl3pPr>
            <a:lvl4pPr marL="1600200" indent="-228600">
              <a:spcBef>
                <a:spcPts val="0"/>
              </a:spcBef>
              <a:buClr>
                <a:srgbClr val="CC0000"/>
              </a:buClr>
              <a:buChar char="•"/>
              <a:defRPr sz="1400">
                <a:solidFill>
                  <a:schemeClr val="tx1"/>
                </a:solidFill>
                <a:latin typeface="Futura PT Demi"/>
              </a:defRPr>
            </a:lvl4pPr>
            <a:lvl5pPr marL="2055813" indent="-227013">
              <a:spcBef>
                <a:spcPts val="0"/>
              </a:spcBef>
              <a:buClr>
                <a:srgbClr val="CC0000"/>
              </a:buClr>
              <a:buChar char="•"/>
              <a:defRPr sz="1300">
                <a:solidFill>
                  <a:schemeClr val="tx1"/>
                </a:solidFill>
                <a:latin typeface="Futura PT Demi"/>
              </a:defRPr>
            </a:lvl5pPr>
            <a:lvl6pPr marL="2513013" indent="-227013">
              <a:spcBef>
                <a:spcPts val="0"/>
              </a:spcBef>
              <a:spcAft>
                <a:spcPts val="0"/>
              </a:spcAft>
              <a:buClr>
                <a:srgbClr val="CC0000"/>
              </a:buClr>
              <a:buChar char="•"/>
              <a:defRPr sz="1300">
                <a:solidFill>
                  <a:schemeClr val="tx1"/>
                </a:solidFill>
                <a:latin typeface="Futura PT Demi"/>
              </a:defRPr>
            </a:lvl6pPr>
            <a:lvl7pPr marL="2970213" indent="-227013">
              <a:spcBef>
                <a:spcPts val="0"/>
              </a:spcBef>
              <a:spcAft>
                <a:spcPts val="0"/>
              </a:spcAft>
              <a:buClr>
                <a:srgbClr val="CC0000"/>
              </a:buClr>
              <a:buChar char="•"/>
              <a:defRPr sz="1300">
                <a:solidFill>
                  <a:schemeClr val="tx1"/>
                </a:solidFill>
                <a:latin typeface="Futura PT Demi"/>
              </a:defRPr>
            </a:lvl7pPr>
            <a:lvl8pPr marL="3427413" indent="-227013">
              <a:spcBef>
                <a:spcPts val="0"/>
              </a:spcBef>
              <a:spcAft>
                <a:spcPts val="0"/>
              </a:spcAft>
              <a:buClr>
                <a:srgbClr val="CC0000"/>
              </a:buClr>
              <a:buChar char="•"/>
              <a:defRPr sz="1300">
                <a:solidFill>
                  <a:schemeClr val="tx1"/>
                </a:solidFill>
                <a:latin typeface="Futura PT Demi"/>
              </a:defRPr>
            </a:lvl8pPr>
            <a:lvl9pPr marL="3884613" indent="-227013">
              <a:spcBef>
                <a:spcPts val="0"/>
              </a:spcBef>
              <a:spcAft>
                <a:spcPts val="0"/>
              </a:spcAft>
              <a:buClr>
                <a:srgbClr val="CC0000"/>
              </a:buClr>
              <a:buChar char="•"/>
              <a:defRPr sz="1300">
                <a:solidFill>
                  <a:schemeClr val="tx1"/>
                </a:solidFill>
                <a:latin typeface="Futura PT Demi"/>
              </a:defRPr>
            </a:lvl9pPr>
          </a:lstStyle>
          <a:p>
            <a:pPr>
              <a:buFontTx/>
              <a:buNone/>
              <a:defRPr/>
            </a:pPr>
            <a:r>
              <a:rPr lang="ru-RU" sz="1800" b="1">
                <a:latin typeface="Verdana"/>
              </a:rPr>
              <a:t>Файл метаданных документа </a:t>
            </a:r>
            <a:r>
              <a:rPr lang="en-US" sz="1800" b="1">
                <a:latin typeface="Verdana"/>
              </a:rPr>
              <a:t>(xml</a:t>
            </a:r>
            <a:r>
              <a:rPr lang="ru-RU" sz="1800" b="1">
                <a:latin typeface="Verdana"/>
              </a:rPr>
              <a:t>)</a:t>
            </a:r>
            <a:endParaRPr/>
          </a:p>
        </p:txBody>
      </p:sp>
      <p:sp>
        <p:nvSpPr>
          <p:cNvPr id="14" name="Rectangle 3"/>
          <p:cNvSpPr txBox="1">
            <a:spLocks noChangeArrowheads="1"/>
          </p:cNvSpPr>
          <p:nvPr/>
        </p:nvSpPr>
        <p:spPr bwMode="auto">
          <a:xfrm>
            <a:off x="802139" y="1792174"/>
            <a:ext cx="4533670" cy="852488"/>
          </a:xfrm>
          <a:prstGeom prst="rect">
            <a:avLst/>
          </a:prstGeom>
          <a:noFill/>
          <a:ln w="9525">
            <a:noFill/>
            <a:miter lim="800000"/>
            <a:headEnd/>
            <a:tailEnd/>
          </a:ln>
        </p:spPr>
        <p:txBody>
          <a:bodyPr lIns="91431" tIns="45716" rIns="91431" bIns="45716"/>
          <a:lstStyle>
            <a:lvl1pPr>
              <a:spcBef>
                <a:spcPts val="0"/>
              </a:spcBef>
              <a:buClr>
                <a:srgbClr val="CC0000"/>
              </a:buClr>
              <a:buChar char="•"/>
              <a:defRPr sz="2100">
                <a:solidFill>
                  <a:schemeClr val="tx1"/>
                </a:solidFill>
                <a:latin typeface="Futura PT Demi"/>
              </a:defRPr>
            </a:lvl1pPr>
            <a:lvl2pPr marL="742950" indent="-287338">
              <a:spcBef>
                <a:spcPts val="0"/>
              </a:spcBef>
              <a:buClr>
                <a:srgbClr val="CC0000"/>
              </a:buClr>
              <a:buChar char="•"/>
              <a:defRPr sz="1700">
                <a:solidFill>
                  <a:schemeClr val="tx1"/>
                </a:solidFill>
                <a:latin typeface="Futura PT Demi"/>
              </a:defRPr>
            </a:lvl2pPr>
            <a:lvl3pPr marL="1144588" indent="-230188">
              <a:spcBef>
                <a:spcPts val="0"/>
              </a:spcBef>
              <a:buClr>
                <a:srgbClr val="CC0000"/>
              </a:buClr>
              <a:buChar char="•"/>
              <a:defRPr sz="1600">
                <a:solidFill>
                  <a:schemeClr val="tx1"/>
                </a:solidFill>
                <a:latin typeface="Futura PT Demi"/>
              </a:defRPr>
            </a:lvl3pPr>
            <a:lvl4pPr marL="1600200" indent="-228600">
              <a:spcBef>
                <a:spcPts val="0"/>
              </a:spcBef>
              <a:buClr>
                <a:srgbClr val="CC0000"/>
              </a:buClr>
              <a:buChar char="•"/>
              <a:defRPr sz="1400">
                <a:solidFill>
                  <a:schemeClr val="tx1"/>
                </a:solidFill>
                <a:latin typeface="Futura PT Demi"/>
              </a:defRPr>
            </a:lvl4pPr>
            <a:lvl5pPr marL="2055813" indent="-227013">
              <a:spcBef>
                <a:spcPts val="0"/>
              </a:spcBef>
              <a:buClr>
                <a:srgbClr val="CC0000"/>
              </a:buClr>
              <a:buChar char="•"/>
              <a:defRPr sz="1300">
                <a:solidFill>
                  <a:schemeClr val="tx1"/>
                </a:solidFill>
                <a:latin typeface="Futura PT Demi"/>
              </a:defRPr>
            </a:lvl5pPr>
            <a:lvl6pPr marL="2513013" indent="-227013">
              <a:spcBef>
                <a:spcPts val="0"/>
              </a:spcBef>
              <a:spcAft>
                <a:spcPts val="0"/>
              </a:spcAft>
              <a:buClr>
                <a:srgbClr val="CC0000"/>
              </a:buClr>
              <a:buChar char="•"/>
              <a:defRPr sz="1300">
                <a:solidFill>
                  <a:schemeClr val="tx1"/>
                </a:solidFill>
                <a:latin typeface="Futura PT Demi"/>
              </a:defRPr>
            </a:lvl6pPr>
            <a:lvl7pPr marL="2970213" indent="-227013">
              <a:spcBef>
                <a:spcPts val="0"/>
              </a:spcBef>
              <a:spcAft>
                <a:spcPts val="0"/>
              </a:spcAft>
              <a:buClr>
                <a:srgbClr val="CC0000"/>
              </a:buClr>
              <a:buChar char="•"/>
              <a:defRPr sz="1300">
                <a:solidFill>
                  <a:schemeClr val="tx1"/>
                </a:solidFill>
                <a:latin typeface="Futura PT Demi"/>
              </a:defRPr>
            </a:lvl7pPr>
            <a:lvl8pPr marL="3427413" indent="-227013">
              <a:spcBef>
                <a:spcPts val="0"/>
              </a:spcBef>
              <a:spcAft>
                <a:spcPts val="0"/>
              </a:spcAft>
              <a:buClr>
                <a:srgbClr val="CC0000"/>
              </a:buClr>
              <a:buChar char="•"/>
              <a:defRPr sz="1300">
                <a:solidFill>
                  <a:schemeClr val="tx1"/>
                </a:solidFill>
                <a:latin typeface="Futura PT Demi"/>
              </a:defRPr>
            </a:lvl8pPr>
            <a:lvl9pPr marL="3884613" indent="-227013">
              <a:spcBef>
                <a:spcPts val="0"/>
              </a:spcBef>
              <a:spcAft>
                <a:spcPts val="0"/>
              </a:spcAft>
              <a:buClr>
                <a:srgbClr val="CC0000"/>
              </a:buClr>
              <a:buChar char="•"/>
              <a:defRPr sz="1300">
                <a:solidFill>
                  <a:schemeClr val="tx1"/>
                </a:solidFill>
                <a:latin typeface="Futura PT Demi"/>
              </a:defRPr>
            </a:lvl9pPr>
          </a:lstStyle>
          <a:p>
            <a:pPr>
              <a:buFontTx/>
              <a:buNone/>
              <a:defRPr/>
            </a:pPr>
            <a:r>
              <a:rPr lang="en-US" sz="1500" b="0">
                <a:latin typeface="Verdana"/>
              </a:rPr>
              <a:t> </a:t>
            </a:r>
            <a:r>
              <a:rPr lang="ru-RU" sz="1500" b="0">
                <a:latin typeface="Verdana"/>
              </a:rPr>
              <a:t>Номер, дата, вид, организация, …</a:t>
            </a:r>
            <a:endParaRPr lang="en-US" sz="1500" b="0">
              <a:latin typeface="Verdana"/>
            </a:endParaRPr>
          </a:p>
          <a:p>
            <a:pPr>
              <a:buFontTx/>
              <a:buNone/>
              <a:defRPr/>
            </a:pPr>
            <a:r>
              <a:rPr lang="en-US" sz="1500" b="0">
                <a:latin typeface="Verdana"/>
              </a:rPr>
              <a:t> </a:t>
            </a:r>
            <a:r>
              <a:rPr lang="ru-RU" sz="1500" b="0">
                <a:latin typeface="Verdana"/>
              </a:rPr>
              <a:t>Визы, резолюции, связи</a:t>
            </a:r>
            <a:endParaRPr lang="en-US" sz="1500" b="0">
              <a:latin typeface="Verdana"/>
            </a:endParaRPr>
          </a:p>
          <a:p>
            <a:pPr>
              <a:buFontTx/>
              <a:buNone/>
              <a:defRPr/>
            </a:pPr>
            <a:r>
              <a:rPr lang="en-US" sz="1500">
                <a:latin typeface="Verdana"/>
              </a:rPr>
              <a:t> </a:t>
            </a:r>
            <a:r>
              <a:rPr lang="ru-RU" sz="1500">
                <a:latin typeface="Verdana"/>
              </a:rPr>
              <a:t>О</a:t>
            </a:r>
            <a:r>
              <a:rPr lang="ru-RU" sz="1500" b="0">
                <a:latin typeface="Verdana"/>
              </a:rPr>
              <a:t>писание файлов</a:t>
            </a:r>
            <a:endParaRPr/>
          </a:p>
        </p:txBody>
      </p:sp>
      <p:sp>
        <p:nvSpPr>
          <p:cNvPr id="4" name="Заголовок 5"/>
          <p:cNvSpPr txBox="1"/>
          <p:nvPr/>
        </p:nvSpPr>
        <p:spPr bwMode="auto">
          <a:xfrm>
            <a:off x="884902" y="635297"/>
            <a:ext cx="10392696" cy="489381"/>
          </a:xfrm>
          <a:prstGeom prst="rect">
            <a:avLst/>
          </a:prstGeom>
        </p:spPr>
        <p:txBody>
          <a:bodyPr vert="horz" lIns="36000" tIns="36000" rIns="36000" bIns="36000" rtlCol="0" anchor="b" anchorCtr="0">
            <a:noAutofit/>
          </a:bodyPr>
          <a:lstStyle>
            <a:lvl1pPr algn="l" defTabSz="914400">
              <a:lnSpc>
                <a:spcPct val="90000"/>
              </a:lnSpc>
              <a:spcBef>
                <a:spcPts val="0"/>
              </a:spcBef>
              <a:buNone/>
              <a:defRPr sz="3600" b="1">
                <a:solidFill>
                  <a:schemeClr val="tx1"/>
                </a:solidFill>
                <a:latin typeface="+mj-lt"/>
                <a:ea typeface="+mj-ea"/>
                <a:cs typeface="+mj-cs"/>
              </a:defRPr>
            </a:lvl1pPr>
          </a:lstStyle>
          <a:p>
            <a:pPr>
              <a:defRPr/>
            </a:pPr>
            <a:r>
              <a:rPr lang="ru-RU" sz="3200"/>
              <a:t>Архивный контейнер документа</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3" name="Группа 2"/>
          <p:cNvGrpSpPr/>
          <p:nvPr/>
        </p:nvGrpSpPr>
        <p:grpSpPr bwMode="auto">
          <a:xfrm>
            <a:off x="7871185" y="2371336"/>
            <a:ext cx="2880000" cy="2880000"/>
            <a:chOff x="7652110" y="2254137"/>
            <a:chExt cx="2880000" cy="2880000"/>
          </a:xfrm>
        </p:grpSpPr>
        <p:sp>
          <p:nvSpPr>
            <p:cNvPr id="2" name="Прямоугольник: скругленные углы 1"/>
            <p:cNvSpPr/>
            <p:nvPr/>
          </p:nvSpPr>
          <p:spPr bwMode="auto">
            <a:xfrm>
              <a:off x="7652110" y="2254137"/>
              <a:ext cx="2880000" cy="2880000"/>
            </a:xfrm>
            <a:prstGeom prst="roundRect">
              <a:avLst>
                <a:gd name="adj" fmla="val 16667"/>
              </a:avLst>
            </a:prstGeom>
            <a:solidFill>
              <a:schemeClr val="bg1"/>
            </a:solidFill>
            <a:ln>
              <a:solidFill>
                <a:srgbClr val="FFC000"/>
              </a:solidFill>
            </a:ln>
            <a:effectLst>
              <a:outerShdw blurRad="50800" dist="38100" dir="5400000" algn="t"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5" name="Рисунок 2"/>
            <p:cNvPicPr>
              <a:picLocks noChangeAspect="1"/>
            </p:cNvPicPr>
            <p:nvPr/>
          </p:nvPicPr>
          <p:blipFill>
            <a:blip r:embed="rId3"/>
            <a:stretch/>
          </p:blipFill>
          <p:spPr bwMode="auto">
            <a:xfrm>
              <a:off x="8187236" y="2638400"/>
              <a:ext cx="1809750" cy="1443038"/>
            </a:xfrm>
            <a:prstGeom prst="rect">
              <a:avLst/>
            </a:prstGeom>
            <a:noFill/>
            <a:ln w="9525">
              <a:noFill/>
              <a:miter lim="800000"/>
              <a:headEnd/>
              <a:tailEnd/>
            </a:ln>
          </p:spPr>
        </p:pic>
        <p:sp>
          <p:nvSpPr>
            <p:cNvPr id="71" name="TextBox 70"/>
            <p:cNvSpPr txBox="1"/>
            <p:nvPr/>
          </p:nvSpPr>
          <p:spPr bwMode="auto">
            <a:xfrm>
              <a:off x="7889935" y="4194779"/>
              <a:ext cx="2423204" cy="6924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36000" tIns="36000" rIns="36000" bIns="36000" rtlCol="0" anchor="ctr" anchorCtr="0">
              <a:spAutoFit/>
            </a:bodyPr>
            <a:lstStyle/>
            <a:p>
              <a:pPr algn="ctr">
                <a:defRPr/>
              </a:pPr>
              <a:r>
                <a:rPr lang="ru-RU" sz="1500" b="1"/>
                <a:t>Архивный контейнер в формате </a:t>
              </a:r>
              <a:br>
                <a:rPr lang="ru-RU" sz="1500" b="1"/>
              </a:br>
              <a:r>
                <a:rPr lang="en-US" sz="1500" b="1"/>
                <a:t>ZIP-</a:t>
              </a:r>
              <a:r>
                <a:rPr lang="ru-RU" sz="1500" b="1"/>
                <a:t>архива</a:t>
              </a:r>
              <a:endParaRPr/>
            </a:p>
          </p:txBody>
        </p:sp>
      </p:grpSp>
      <p:sp>
        <p:nvSpPr>
          <p:cNvPr id="13" name="Rectangle 3"/>
          <p:cNvSpPr txBox="1">
            <a:spLocks noChangeArrowheads="1"/>
          </p:cNvSpPr>
          <p:nvPr/>
        </p:nvSpPr>
        <p:spPr bwMode="auto">
          <a:xfrm>
            <a:off x="802139" y="1380392"/>
            <a:ext cx="5211760" cy="350405"/>
          </a:xfrm>
          <a:prstGeom prst="rect">
            <a:avLst/>
          </a:prstGeom>
          <a:noFill/>
          <a:ln w="9525">
            <a:noFill/>
            <a:miter lim="800000"/>
            <a:headEnd/>
            <a:tailEnd/>
          </a:ln>
        </p:spPr>
        <p:txBody>
          <a:bodyPr lIns="91431" tIns="45716" rIns="91431" bIns="45716"/>
          <a:lstStyle>
            <a:lvl1pPr>
              <a:spcBef>
                <a:spcPts val="0"/>
              </a:spcBef>
              <a:buClr>
                <a:srgbClr val="CC0000"/>
              </a:buClr>
              <a:buChar char="•"/>
              <a:defRPr sz="2100">
                <a:solidFill>
                  <a:schemeClr val="tx1"/>
                </a:solidFill>
                <a:latin typeface="Futura PT Demi"/>
              </a:defRPr>
            </a:lvl1pPr>
            <a:lvl2pPr marL="742950" indent="-287338">
              <a:spcBef>
                <a:spcPts val="0"/>
              </a:spcBef>
              <a:buClr>
                <a:srgbClr val="CC0000"/>
              </a:buClr>
              <a:buChar char="•"/>
              <a:defRPr sz="1700">
                <a:solidFill>
                  <a:schemeClr val="tx1"/>
                </a:solidFill>
                <a:latin typeface="Futura PT Demi"/>
              </a:defRPr>
            </a:lvl2pPr>
            <a:lvl3pPr marL="1144588" indent="-230188">
              <a:spcBef>
                <a:spcPts val="0"/>
              </a:spcBef>
              <a:buClr>
                <a:srgbClr val="CC0000"/>
              </a:buClr>
              <a:buChar char="•"/>
              <a:defRPr sz="1600">
                <a:solidFill>
                  <a:schemeClr val="tx1"/>
                </a:solidFill>
                <a:latin typeface="Futura PT Demi"/>
              </a:defRPr>
            </a:lvl3pPr>
            <a:lvl4pPr marL="1600200" indent="-228600">
              <a:spcBef>
                <a:spcPts val="0"/>
              </a:spcBef>
              <a:buClr>
                <a:srgbClr val="CC0000"/>
              </a:buClr>
              <a:buChar char="•"/>
              <a:defRPr sz="1400">
                <a:solidFill>
                  <a:schemeClr val="tx1"/>
                </a:solidFill>
                <a:latin typeface="Futura PT Demi"/>
              </a:defRPr>
            </a:lvl4pPr>
            <a:lvl5pPr marL="2055813" indent="-227013">
              <a:spcBef>
                <a:spcPts val="0"/>
              </a:spcBef>
              <a:buClr>
                <a:srgbClr val="CC0000"/>
              </a:buClr>
              <a:buChar char="•"/>
              <a:defRPr sz="1300">
                <a:solidFill>
                  <a:schemeClr val="tx1"/>
                </a:solidFill>
                <a:latin typeface="Futura PT Demi"/>
              </a:defRPr>
            </a:lvl5pPr>
            <a:lvl6pPr marL="2513013" indent="-227013">
              <a:spcBef>
                <a:spcPts val="0"/>
              </a:spcBef>
              <a:spcAft>
                <a:spcPts val="0"/>
              </a:spcAft>
              <a:buClr>
                <a:srgbClr val="CC0000"/>
              </a:buClr>
              <a:buChar char="•"/>
              <a:defRPr sz="1300">
                <a:solidFill>
                  <a:schemeClr val="tx1"/>
                </a:solidFill>
                <a:latin typeface="Futura PT Demi"/>
              </a:defRPr>
            </a:lvl6pPr>
            <a:lvl7pPr marL="2970213" indent="-227013">
              <a:spcBef>
                <a:spcPts val="0"/>
              </a:spcBef>
              <a:spcAft>
                <a:spcPts val="0"/>
              </a:spcAft>
              <a:buClr>
                <a:srgbClr val="CC0000"/>
              </a:buClr>
              <a:buChar char="•"/>
              <a:defRPr sz="1300">
                <a:solidFill>
                  <a:schemeClr val="tx1"/>
                </a:solidFill>
                <a:latin typeface="Futura PT Demi"/>
              </a:defRPr>
            </a:lvl7pPr>
            <a:lvl8pPr marL="3427413" indent="-227013">
              <a:spcBef>
                <a:spcPts val="0"/>
              </a:spcBef>
              <a:spcAft>
                <a:spcPts val="0"/>
              </a:spcAft>
              <a:buClr>
                <a:srgbClr val="CC0000"/>
              </a:buClr>
              <a:buChar char="•"/>
              <a:defRPr sz="1300">
                <a:solidFill>
                  <a:schemeClr val="tx1"/>
                </a:solidFill>
                <a:latin typeface="Futura PT Demi"/>
              </a:defRPr>
            </a:lvl8pPr>
            <a:lvl9pPr marL="3884613" indent="-227013">
              <a:spcBef>
                <a:spcPts val="0"/>
              </a:spcBef>
              <a:spcAft>
                <a:spcPts val="0"/>
              </a:spcAft>
              <a:buClr>
                <a:srgbClr val="CC0000"/>
              </a:buClr>
              <a:buChar char="•"/>
              <a:defRPr sz="1300">
                <a:solidFill>
                  <a:schemeClr val="tx1"/>
                </a:solidFill>
                <a:latin typeface="Futura PT Demi"/>
              </a:defRPr>
            </a:lvl9pPr>
          </a:lstStyle>
          <a:p>
            <a:pPr>
              <a:buFontTx/>
              <a:buNone/>
              <a:defRPr/>
            </a:pPr>
            <a:r>
              <a:rPr lang="ru-RU" sz="1800" b="1">
                <a:latin typeface="Verdana"/>
              </a:rPr>
              <a:t>Файл метаданных документа </a:t>
            </a:r>
            <a:r>
              <a:rPr lang="en-US" sz="1800" b="1">
                <a:latin typeface="Verdana"/>
              </a:rPr>
              <a:t>(xml</a:t>
            </a:r>
            <a:r>
              <a:rPr lang="ru-RU" sz="1800" b="1">
                <a:latin typeface="Verdana"/>
              </a:rPr>
              <a:t>)</a:t>
            </a:r>
            <a:endParaRPr/>
          </a:p>
        </p:txBody>
      </p:sp>
      <p:sp>
        <p:nvSpPr>
          <p:cNvPr id="14" name="Rectangle 3"/>
          <p:cNvSpPr txBox="1">
            <a:spLocks noChangeArrowheads="1"/>
          </p:cNvSpPr>
          <p:nvPr/>
        </p:nvSpPr>
        <p:spPr bwMode="auto">
          <a:xfrm>
            <a:off x="802139" y="1792174"/>
            <a:ext cx="4533670" cy="852488"/>
          </a:xfrm>
          <a:prstGeom prst="rect">
            <a:avLst/>
          </a:prstGeom>
          <a:noFill/>
          <a:ln w="9525">
            <a:noFill/>
            <a:miter lim="800000"/>
            <a:headEnd/>
            <a:tailEnd/>
          </a:ln>
        </p:spPr>
        <p:txBody>
          <a:bodyPr lIns="91431" tIns="45716" rIns="91431" bIns="45716"/>
          <a:lstStyle>
            <a:lvl1pPr>
              <a:spcBef>
                <a:spcPts val="0"/>
              </a:spcBef>
              <a:buClr>
                <a:srgbClr val="CC0000"/>
              </a:buClr>
              <a:buChar char="•"/>
              <a:defRPr sz="2100">
                <a:solidFill>
                  <a:schemeClr val="tx1"/>
                </a:solidFill>
                <a:latin typeface="Futura PT Demi"/>
              </a:defRPr>
            </a:lvl1pPr>
            <a:lvl2pPr marL="742950" indent="-287338">
              <a:spcBef>
                <a:spcPts val="0"/>
              </a:spcBef>
              <a:buClr>
                <a:srgbClr val="CC0000"/>
              </a:buClr>
              <a:buChar char="•"/>
              <a:defRPr sz="1700">
                <a:solidFill>
                  <a:schemeClr val="tx1"/>
                </a:solidFill>
                <a:latin typeface="Futura PT Demi"/>
              </a:defRPr>
            </a:lvl2pPr>
            <a:lvl3pPr marL="1144588" indent="-230188">
              <a:spcBef>
                <a:spcPts val="0"/>
              </a:spcBef>
              <a:buClr>
                <a:srgbClr val="CC0000"/>
              </a:buClr>
              <a:buChar char="•"/>
              <a:defRPr sz="1600">
                <a:solidFill>
                  <a:schemeClr val="tx1"/>
                </a:solidFill>
                <a:latin typeface="Futura PT Demi"/>
              </a:defRPr>
            </a:lvl3pPr>
            <a:lvl4pPr marL="1600200" indent="-228600">
              <a:spcBef>
                <a:spcPts val="0"/>
              </a:spcBef>
              <a:buClr>
                <a:srgbClr val="CC0000"/>
              </a:buClr>
              <a:buChar char="•"/>
              <a:defRPr sz="1400">
                <a:solidFill>
                  <a:schemeClr val="tx1"/>
                </a:solidFill>
                <a:latin typeface="Futura PT Demi"/>
              </a:defRPr>
            </a:lvl4pPr>
            <a:lvl5pPr marL="2055813" indent="-227013">
              <a:spcBef>
                <a:spcPts val="0"/>
              </a:spcBef>
              <a:buClr>
                <a:srgbClr val="CC0000"/>
              </a:buClr>
              <a:buChar char="•"/>
              <a:defRPr sz="1300">
                <a:solidFill>
                  <a:schemeClr val="tx1"/>
                </a:solidFill>
                <a:latin typeface="Futura PT Demi"/>
              </a:defRPr>
            </a:lvl5pPr>
            <a:lvl6pPr marL="2513013" indent="-227013">
              <a:spcBef>
                <a:spcPts val="0"/>
              </a:spcBef>
              <a:spcAft>
                <a:spcPts val="0"/>
              </a:spcAft>
              <a:buClr>
                <a:srgbClr val="CC0000"/>
              </a:buClr>
              <a:buChar char="•"/>
              <a:defRPr sz="1300">
                <a:solidFill>
                  <a:schemeClr val="tx1"/>
                </a:solidFill>
                <a:latin typeface="Futura PT Demi"/>
              </a:defRPr>
            </a:lvl6pPr>
            <a:lvl7pPr marL="2970213" indent="-227013">
              <a:spcBef>
                <a:spcPts val="0"/>
              </a:spcBef>
              <a:spcAft>
                <a:spcPts val="0"/>
              </a:spcAft>
              <a:buClr>
                <a:srgbClr val="CC0000"/>
              </a:buClr>
              <a:buChar char="•"/>
              <a:defRPr sz="1300">
                <a:solidFill>
                  <a:schemeClr val="tx1"/>
                </a:solidFill>
                <a:latin typeface="Futura PT Demi"/>
              </a:defRPr>
            </a:lvl7pPr>
            <a:lvl8pPr marL="3427413" indent="-227013">
              <a:spcBef>
                <a:spcPts val="0"/>
              </a:spcBef>
              <a:spcAft>
                <a:spcPts val="0"/>
              </a:spcAft>
              <a:buClr>
                <a:srgbClr val="CC0000"/>
              </a:buClr>
              <a:buChar char="•"/>
              <a:defRPr sz="1300">
                <a:solidFill>
                  <a:schemeClr val="tx1"/>
                </a:solidFill>
                <a:latin typeface="Futura PT Demi"/>
              </a:defRPr>
            </a:lvl8pPr>
            <a:lvl9pPr marL="3884613" indent="-227013">
              <a:spcBef>
                <a:spcPts val="0"/>
              </a:spcBef>
              <a:spcAft>
                <a:spcPts val="0"/>
              </a:spcAft>
              <a:buClr>
                <a:srgbClr val="CC0000"/>
              </a:buClr>
              <a:buChar char="•"/>
              <a:defRPr sz="1300">
                <a:solidFill>
                  <a:schemeClr val="tx1"/>
                </a:solidFill>
                <a:latin typeface="Futura PT Demi"/>
              </a:defRPr>
            </a:lvl9pPr>
          </a:lstStyle>
          <a:p>
            <a:pPr>
              <a:buFontTx/>
              <a:buNone/>
              <a:defRPr/>
            </a:pPr>
            <a:r>
              <a:rPr lang="en-US" sz="1500" b="0">
                <a:latin typeface="Verdana"/>
              </a:rPr>
              <a:t> </a:t>
            </a:r>
            <a:r>
              <a:rPr lang="ru-RU" sz="1500" b="0">
                <a:latin typeface="Verdana"/>
              </a:rPr>
              <a:t>Номер, дата, вид, организация, …</a:t>
            </a:r>
            <a:endParaRPr lang="en-US" sz="1500" b="0">
              <a:latin typeface="Verdana"/>
            </a:endParaRPr>
          </a:p>
          <a:p>
            <a:pPr>
              <a:buFontTx/>
              <a:buNone/>
              <a:defRPr/>
            </a:pPr>
            <a:r>
              <a:rPr lang="en-US" sz="1500" b="0">
                <a:latin typeface="Verdana"/>
              </a:rPr>
              <a:t> </a:t>
            </a:r>
            <a:r>
              <a:rPr lang="ru-RU" sz="1500" b="0">
                <a:latin typeface="Verdana"/>
              </a:rPr>
              <a:t>Визы, резолюции, связи</a:t>
            </a:r>
            <a:endParaRPr lang="en-US" sz="1500" b="0">
              <a:latin typeface="Verdana"/>
            </a:endParaRPr>
          </a:p>
          <a:p>
            <a:pPr>
              <a:buFontTx/>
              <a:buNone/>
              <a:defRPr/>
            </a:pPr>
            <a:r>
              <a:rPr lang="en-US" sz="1500">
                <a:latin typeface="Verdana"/>
              </a:rPr>
              <a:t> </a:t>
            </a:r>
            <a:r>
              <a:rPr lang="ru-RU" sz="1500">
                <a:latin typeface="Verdana"/>
              </a:rPr>
              <a:t>О</a:t>
            </a:r>
            <a:r>
              <a:rPr lang="ru-RU" sz="1500" b="0">
                <a:latin typeface="Verdana"/>
              </a:rPr>
              <a:t>писание файлов</a:t>
            </a:r>
            <a:endParaRPr/>
          </a:p>
        </p:txBody>
      </p:sp>
      <p:sp>
        <p:nvSpPr>
          <p:cNvPr id="29" name="TextBox 28"/>
          <p:cNvSpPr txBox="1"/>
          <p:nvPr/>
        </p:nvSpPr>
        <p:spPr bwMode="auto">
          <a:xfrm>
            <a:off x="802135" y="2831961"/>
            <a:ext cx="5211764" cy="369332"/>
          </a:xfrm>
          <a:prstGeom prst="rect">
            <a:avLst/>
          </a:prstGeom>
          <a:noFill/>
        </p:spPr>
        <p:txBody>
          <a:bodyPr wrap="square">
            <a:spAutoFit/>
          </a:bodyPr>
          <a:lstStyle/>
          <a:p>
            <a:pPr>
              <a:buFontTx/>
              <a:buNone/>
              <a:defRPr/>
            </a:pPr>
            <a:r>
              <a:rPr lang="ru-RU" b="1"/>
              <a:t>Файлы документа</a:t>
            </a:r>
            <a:endParaRPr/>
          </a:p>
        </p:txBody>
      </p:sp>
      <p:sp>
        <p:nvSpPr>
          <p:cNvPr id="37" name="Rectangle 3"/>
          <p:cNvSpPr txBox="1">
            <a:spLocks noChangeArrowheads="1"/>
          </p:cNvSpPr>
          <p:nvPr/>
        </p:nvSpPr>
        <p:spPr bwMode="auto">
          <a:xfrm>
            <a:off x="802131" y="3197595"/>
            <a:ext cx="4071527" cy="650842"/>
          </a:xfrm>
          <a:prstGeom prst="rect">
            <a:avLst/>
          </a:prstGeom>
          <a:noFill/>
          <a:ln w="9525">
            <a:noFill/>
            <a:miter lim="800000"/>
            <a:headEnd/>
            <a:tailEnd/>
          </a:ln>
        </p:spPr>
        <p:txBody>
          <a:bodyPr lIns="91431" tIns="45716" rIns="91431" bIns="45716"/>
          <a:lstStyle>
            <a:lvl1pPr>
              <a:spcBef>
                <a:spcPts val="0"/>
              </a:spcBef>
              <a:buClr>
                <a:srgbClr val="CC0000"/>
              </a:buClr>
              <a:buChar char="•"/>
              <a:defRPr sz="2100">
                <a:solidFill>
                  <a:schemeClr val="tx1"/>
                </a:solidFill>
                <a:latin typeface="Futura PT Demi"/>
              </a:defRPr>
            </a:lvl1pPr>
            <a:lvl2pPr marL="742950" indent="-287338">
              <a:spcBef>
                <a:spcPts val="0"/>
              </a:spcBef>
              <a:buClr>
                <a:srgbClr val="CC0000"/>
              </a:buClr>
              <a:buChar char="•"/>
              <a:defRPr sz="1700">
                <a:solidFill>
                  <a:schemeClr val="tx1"/>
                </a:solidFill>
                <a:latin typeface="Futura PT Demi"/>
              </a:defRPr>
            </a:lvl2pPr>
            <a:lvl3pPr marL="1144588" indent="-230188">
              <a:spcBef>
                <a:spcPts val="0"/>
              </a:spcBef>
              <a:buClr>
                <a:srgbClr val="CC0000"/>
              </a:buClr>
              <a:buChar char="•"/>
              <a:defRPr sz="1600">
                <a:solidFill>
                  <a:schemeClr val="tx1"/>
                </a:solidFill>
                <a:latin typeface="Futura PT Demi"/>
              </a:defRPr>
            </a:lvl3pPr>
            <a:lvl4pPr marL="1600200" indent="-228600">
              <a:spcBef>
                <a:spcPts val="0"/>
              </a:spcBef>
              <a:buClr>
                <a:srgbClr val="CC0000"/>
              </a:buClr>
              <a:buChar char="•"/>
              <a:defRPr sz="1400">
                <a:solidFill>
                  <a:schemeClr val="tx1"/>
                </a:solidFill>
                <a:latin typeface="Futura PT Demi"/>
              </a:defRPr>
            </a:lvl4pPr>
            <a:lvl5pPr marL="2055813" indent="-227013">
              <a:spcBef>
                <a:spcPts val="0"/>
              </a:spcBef>
              <a:buClr>
                <a:srgbClr val="CC0000"/>
              </a:buClr>
              <a:buChar char="•"/>
              <a:defRPr sz="1300">
                <a:solidFill>
                  <a:schemeClr val="tx1"/>
                </a:solidFill>
                <a:latin typeface="Futura PT Demi"/>
              </a:defRPr>
            </a:lvl5pPr>
            <a:lvl6pPr marL="2513013" indent="-227013">
              <a:spcBef>
                <a:spcPts val="0"/>
              </a:spcBef>
              <a:spcAft>
                <a:spcPts val="0"/>
              </a:spcAft>
              <a:buClr>
                <a:srgbClr val="CC0000"/>
              </a:buClr>
              <a:buChar char="•"/>
              <a:defRPr sz="1300">
                <a:solidFill>
                  <a:schemeClr val="tx1"/>
                </a:solidFill>
                <a:latin typeface="Futura PT Demi"/>
              </a:defRPr>
            </a:lvl6pPr>
            <a:lvl7pPr marL="2970213" indent="-227013">
              <a:spcBef>
                <a:spcPts val="0"/>
              </a:spcBef>
              <a:spcAft>
                <a:spcPts val="0"/>
              </a:spcAft>
              <a:buClr>
                <a:srgbClr val="CC0000"/>
              </a:buClr>
              <a:buChar char="•"/>
              <a:defRPr sz="1300">
                <a:solidFill>
                  <a:schemeClr val="tx1"/>
                </a:solidFill>
                <a:latin typeface="Futura PT Demi"/>
              </a:defRPr>
            </a:lvl7pPr>
            <a:lvl8pPr marL="3427413" indent="-227013">
              <a:spcBef>
                <a:spcPts val="0"/>
              </a:spcBef>
              <a:spcAft>
                <a:spcPts val="0"/>
              </a:spcAft>
              <a:buClr>
                <a:srgbClr val="CC0000"/>
              </a:buClr>
              <a:buChar char="•"/>
              <a:defRPr sz="1300">
                <a:solidFill>
                  <a:schemeClr val="tx1"/>
                </a:solidFill>
                <a:latin typeface="Futura PT Demi"/>
              </a:defRPr>
            </a:lvl8pPr>
            <a:lvl9pPr marL="3884613" indent="-227013">
              <a:spcBef>
                <a:spcPts val="0"/>
              </a:spcBef>
              <a:spcAft>
                <a:spcPts val="0"/>
              </a:spcAft>
              <a:buClr>
                <a:srgbClr val="CC0000"/>
              </a:buClr>
              <a:buChar char="•"/>
              <a:defRPr sz="1300">
                <a:solidFill>
                  <a:schemeClr val="tx1"/>
                </a:solidFill>
                <a:latin typeface="Futura PT Demi"/>
              </a:defRPr>
            </a:lvl9pPr>
          </a:lstStyle>
          <a:p>
            <a:pPr>
              <a:buFontTx/>
              <a:buNone/>
              <a:defRPr/>
            </a:pPr>
            <a:r>
              <a:rPr lang="en-US" sz="1500" b="0">
                <a:latin typeface="Verdana"/>
              </a:rPr>
              <a:t> </a:t>
            </a:r>
            <a:r>
              <a:rPr lang="ru-RU" sz="1500" b="0">
                <a:latin typeface="Verdana"/>
              </a:rPr>
              <a:t>Основной файл документа (</a:t>
            </a:r>
            <a:r>
              <a:rPr lang="en-US" sz="1500" b="0">
                <a:latin typeface="Verdana"/>
              </a:rPr>
              <a:t>PDF/A)</a:t>
            </a:r>
            <a:endParaRPr/>
          </a:p>
          <a:p>
            <a:pPr>
              <a:buFontTx/>
              <a:buNone/>
              <a:defRPr/>
            </a:pPr>
            <a:r>
              <a:rPr lang="en-US" sz="1500" b="0">
                <a:latin typeface="Verdana"/>
              </a:rPr>
              <a:t> </a:t>
            </a:r>
            <a:r>
              <a:rPr lang="ru-RU" sz="1500" b="0">
                <a:latin typeface="Verdana"/>
              </a:rPr>
              <a:t>Файлы приложени</a:t>
            </a:r>
            <a:r>
              <a:rPr lang="ru-RU" sz="1500">
                <a:latin typeface="Verdana"/>
              </a:rPr>
              <a:t>й</a:t>
            </a:r>
            <a:endParaRPr lang="ru-RU" sz="1500" b="0">
              <a:latin typeface="Verdana"/>
            </a:endParaRPr>
          </a:p>
        </p:txBody>
      </p:sp>
      <p:cxnSp>
        <p:nvCxnSpPr>
          <p:cNvPr id="41" name="Прямая со стрелкой 40"/>
          <p:cNvCxnSpPr>
            <a:cxnSpLocks/>
          </p:cNvCxnSpPr>
          <p:nvPr/>
        </p:nvCxnSpPr>
        <p:spPr bwMode="auto">
          <a:xfrm flipV="1">
            <a:off x="883917" y="3159760"/>
            <a:ext cx="6847843" cy="230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 name="Заголовок 5"/>
          <p:cNvSpPr txBox="1"/>
          <p:nvPr/>
        </p:nvSpPr>
        <p:spPr bwMode="auto">
          <a:xfrm>
            <a:off x="884902" y="635297"/>
            <a:ext cx="10392696" cy="489381"/>
          </a:xfrm>
          <a:prstGeom prst="rect">
            <a:avLst/>
          </a:prstGeom>
        </p:spPr>
        <p:txBody>
          <a:bodyPr vert="horz" lIns="36000" tIns="36000" rIns="36000" bIns="36000" rtlCol="0" anchor="b" anchorCtr="0">
            <a:noAutofit/>
          </a:bodyPr>
          <a:lstStyle>
            <a:lvl1pPr algn="l" defTabSz="914400">
              <a:lnSpc>
                <a:spcPct val="90000"/>
              </a:lnSpc>
              <a:spcBef>
                <a:spcPts val="0"/>
              </a:spcBef>
              <a:buNone/>
              <a:defRPr sz="3600" b="1">
                <a:solidFill>
                  <a:schemeClr val="tx1"/>
                </a:solidFill>
                <a:latin typeface="+mj-lt"/>
                <a:ea typeface="+mj-ea"/>
                <a:cs typeface="+mj-cs"/>
              </a:defRPr>
            </a:lvl1pPr>
          </a:lstStyle>
          <a:p>
            <a:pPr>
              <a:defRPr/>
            </a:pPr>
            <a:r>
              <a:rPr lang="ru-RU" sz="3200"/>
              <a:t>Архивный контейнер документа</a:t>
            </a:r>
            <a:endParaRPr/>
          </a:p>
        </p:txBody>
      </p:sp>
      <p:cxnSp>
        <p:nvCxnSpPr>
          <p:cNvPr id="22" name="Соединитель: уступ 21"/>
          <p:cNvCxnSpPr>
            <a:cxnSpLocks/>
          </p:cNvCxnSpPr>
          <p:nvPr/>
        </p:nvCxnSpPr>
        <p:spPr bwMode="auto">
          <a:xfrm>
            <a:off x="937260" y="1743558"/>
            <a:ext cx="6794500" cy="1192682"/>
          </a:xfrm>
          <a:prstGeom prst="bentConnector3">
            <a:avLst>
              <a:gd name="adj1" fmla="val 65701"/>
            </a:avLst>
          </a:prstGeom>
          <a:ln w="38100">
            <a:solidFill>
              <a:srgbClr val="FFCF66"/>
            </a:solidFill>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3" name="Группа 2"/>
          <p:cNvGrpSpPr/>
          <p:nvPr/>
        </p:nvGrpSpPr>
        <p:grpSpPr bwMode="auto">
          <a:xfrm>
            <a:off x="7871185" y="2371336"/>
            <a:ext cx="2880000" cy="2880000"/>
            <a:chOff x="7652110" y="2254137"/>
            <a:chExt cx="2880000" cy="2880000"/>
          </a:xfrm>
        </p:grpSpPr>
        <p:sp>
          <p:nvSpPr>
            <p:cNvPr id="2" name="Прямоугольник: скругленные углы 1"/>
            <p:cNvSpPr/>
            <p:nvPr/>
          </p:nvSpPr>
          <p:spPr bwMode="auto">
            <a:xfrm>
              <a:off x="7652110" y="2254137"/>
              <a:ext cx="2880000" cy="2880000"/>
            </a:xfrm>
            <a:prstGeom prst="roundRect">
              <a:avLst>
                <a:gd name="adj" fmla="val 16667"/>
              </a:avLst>
            </a:prstGeom>
            <a:solidFill>
              <a:schemeClr val="bg1"/>
            </a:solidFill>
            <a:ln>
              <a:solidFill>
                <a:srgbClr val="FFC000"/>
              </a:solidFill>
            </a:ln>
            <a:effectLst>
              <a:outerShdw blurRad="50800" dist="38100" dir="5400000" algn="t"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5" name="Рисунок 2"/>
            <p:cNvPicPr>
              <a:picLocks noChangeAspect="1"/>
            </p:cNvPicPr>
            <p:nvPr/>
          </p:nvPicPr>
          <p:blipFill>
            <a:blip r:embed="rId3"/>
            <a:stretch/>
          </p:blipFill>
          <p:spPr bwMode="auto">
            <a:xfrm>
              <a:off x="8187236" y="2638400"/>
              <a:ext cx="1809750" cy="1443038"/>
            </a:xfrm>
            <a:prstGeom prst="rect">
              <a:avLst/>
            </a:prstGeom>
            <a:noFill/>
            <a:ln w="9525">
              <a:noFill/>
              <a:miter lim="800000"/>
              <a:headEnd/>
              <a:tailEnd/>
            </a:ln>
          </p:spPr>
        </p:pic>
        <p:sp>
          <p:nvSpPr>
            <p:cNvPr id="71" name="TextBox 70"/>
            <p:cNvSpPr txBox="1"/>
            <p:nvPr/>
          </p:nvSpPr>
          <p:spPr bwMode="auto">
            <a:xfrm>
              <a:off x="7889935" y="4194779"/>
              <a:ext cx="2423204" cy="6924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36000" tIns="36000" rIns="36000" bIns="36000" rtlCol="0" anchor="ctr" anchorCtr="0">
              <a:spAutoFit/>
            </a:bodyPr>
            <a:lstStyle/>
            <a:p>
              <a:pPr algn="ctr">
                <a:defRPr/>
              </a:pPr>
              <a:r>
                <a:rPr lang="ru-RU" sz="1500" b="1"/>
                <a:t>Архивный контейнер в формате </a:t>
              </a:r>
              <a:br>
                <a:rPr lang="ru-RU" sz="1500" b="1"/>
              </a:br>
              <a:r>
                <a:rPr lang="en-US" sz="1500" b="1"/>
                <a:t>ZIP-</a:t>
              </a:r>
              <a:r>
                <a:rPr lang="ru-RU" sz="1500" b="1"/>
                <a:t>архива</a:t>
              </a:r>
              <a:endParaRPr/>
            </a:p>
          </p:txBody>
        </p:sp>
      </p:grpSp>
      <p:sp>
        <p:nvSpPr>
          <p:cNvPr id="13" name="Rectangle 3"/>
          <p:cNvSpPr txBox="1">
            <a:spLocks noChangeArrowheads="1"/>
          </p:cNvSpPr>
          <p:nvPr/>
        </p:nvSpPr>
        <p:spPr bwMode="auto">
          <a:xfrm>
            <a:off x="802139" y="1380392"/>
            <a:ext cx="5211760" cy="350405"/>
          </a:xfrm>
          <a:prstGeom prst="rect">
            <a:avLst/>
          </a:prstGeom>
          <a:noFill/>
          <a:ln w="9525">
            <a:noFill/>
            <a:miter lim="800000"/>
            <a:headEnd/>
            <a:tailEnd/>
          </a:ln>
        </p:spPr>
        <p:txBody>
          <a:bodyPr lIns="91431" tIns="45716" rIns="91431" bIns="45716"/>
          <a:lstStyle>
            <a:lvl1pPr>
              <a:spcBef>
                <a:spcPts val="0"/>
              </a:spcBef>
              <a:buClr>
                <a:srgbClr val="CC0000"/>
              </a:buClr>
              <a:buChar char="•"/>
              <a:defRPr sz="2100">
                <a:solidFill>
                  <a:schemeClr val="tx1"/>
                </a:solidFill>
                <a:latin typeface="Futura PT Demi"/>
              </a:defRPr>
            </a:lvl1pPr>
            <a:lvl2pPr marL="742950" indent="-287338">
              <a:spcBef>
                <a:spcPts val="0"/>
              </a:spcBef>
              <a:buClr>
                <a:srgbClr val="CC0000"/>
              </a:buClr>
              <a:buChar char="•"/>
              <a:defRPr sz="1700">
                <a:solidFill>
                  <a:schemeClr val="tx1"/>
                </a:solidFill>
                <a:latin typeface="Futura PT Demi"/>
              </a:defRPr>
            </a:lvl2pPr>
            <a:lvl3pPr marL="1144588" indent="-230188">
              <a:spcBef>
                <a:spcPts val="0"/>
              </a:spcBef>
              <a:buClr>
                <a:srgbClr val="CC0000"/>
              </a:buClr>
              <a:buChar char="•"/>
              <a:defRPr sz="1600">
                <a:solidFill>
                  <a:schemeClr val="tx1"/>
                </a:solidFill>
                <a:latin typeface="Futura PT Demi"/>
              </a:defRPr>
            </a:lvl3pPr>
            <a:lvl4pPr marL="1600200" indent="-228600">
              <a:spcBef>
                <a:spcPts val="0"/>
              </a:spcBef>
              <a:buClr>
                <a:srgbClr val="CC0000"/>
              </a:buClr>
              <a:buChar char="•"/>
              <a:defRPr sz="1400">
                <a:solidFill>
                  <a:schemeClr val="tx1"/>
                </a:solidFill>
                <a:latin typeface="Futura PT Demi"/>
              </a:defRPr>
            </a:lvl4pPr>
            <a:lvl5pPr marL="2055813" indent="-227013">
              <a:spcBef>
                <a:spcPts val="0"/>
              </a:spcBef>
              <a:buClr>
                <a:srgbClr val="CC0000"/>
              </a:buClr>
              <a:buChar char="•"/>
              <a:defRPr sz="1300">
                <a:solidFill>
                  <a:schemeClr val="tx1"/>
                </a:solidFill>
                <a:latin typeface="Futura PT Demi"/>
              </a:defRPr>
            </a:lvl5pPr>
            <a:lvl6pPr marL="2513013" indent="-227013">
              <a:spcBef>
                <a:spcPts val="0"/>
              </a:spcBef>
              <a:spcAft>
                <a:spcPts val="0"/>
              </a:spcAft>
              <a:buClr>
                <a:srgbClr val="CC0000"/>
              </a:buClr>
              <a:buChar char="•"/>
              <a:defRPr sz="1300">
                <a:solidFill>
                  <a:schemeClr val="tx1"/>
                </a:solidFill>
                <a:latin typeface="Futura PT Demi"/>
              </a:defRPr>
            </a:lvl6pPr>
            <a:lvl7pPr marL="2970213" indent="-227013">
              <a:spcBef>
                <a:spcPts val="0"/>
              </a:spcBef>
              <a:spcAft>
                <a:spcPts val="0"/>
              </a:spcAft>
              <a:buClr>
                <a:srgbClr val="CC0000"/>
              </a:buClr>
              <a:buChar char="•"/>
              <a:defRPr sz="1300">
                <a:solidFill>
                  <a:schemeClr val="tx1"/>
                </a:solidFill>
                <a:latin typeface="Futura PT Demi"/>
              </a:defRPr>
            </a:lvl7pPr>
            <a:lvl8pPr marL="3427413" indent="-227013">
              <a:spcBef>
                <a:spcPts val="0"/>
              </a:spcBef>
              <a:spcAft>
                <a:spcPts val="0"/>
              </a:spcAft>
              <a:buClr>
                <a:srgbClr val="CC0000"/>
              </a:buClr>
              <a:buChar char="•"/>
              <a:defRPr sz="1300">
                <a:solidFill>
                  <a:schemeClr val="tx1"/>
                </a:solidFill>
                <a:latin typeface="Futura PT Demi"/>
              </a:defRPr>
            </a:lvl8pPr>
            <a:lvl9pPr marL="3884613" indent="-227013">
              <a:spcBef>
                <a:spcPts val="0"/>
              </a:spcBef>
              <a:spcAft>
                <a:spcPts val="0"/>
              </a:spcAft>
              <a:buClr>
                <a:srgbClr val="CC0000"/>
              </a:buClr>
              <a:buChar char="•"/>
              <a:defRPr sz="1300">
                <a:solidFill>
                  <a:schemeClr val="tx1"/>
                </a:solidFill>
                <a:latin typeface="Futura PT Demi"/>
              </a:defRPr>
            </a:lvl9pPr>
          </a:lstStyle>
          <a:p>
            <a:pPr>
              <a:buFontTx/>
              <a:buNone/>
              <a:defRPr/>
            </a:pPr>
            <a:r>
              <a:rPr lang="ru-RU" sz="1800" b="1">
                <a:latin typeface="Verdana"/>
              </a:rPr>
              <a:t>Файл метаданных документа </a:t>
            </a:r>
            <a:r>
              <a:rPr lang="en-US" sz="1800" b="1">
                <a:latin typeface="Verdana"/>
              </a:rPr>
              <a:t>(xml</a:t>
            </a:r>
            <a:r>
              <a:rPr lang="ru-RU" sz="1800" b="1">
                <a:latin typeface="Verdana"/>
              </a:rPr>
              <a:t>)</a:t>
            </a:r>
            <a:endParaRPr/>
          </a:p>
        </p:txBody>
      </p:sp>
      <p:sp>
        <p:nvSpPr>
          <p:cNvPr id="14" name="Rectangle 3"/>
          <p:cNvSpPr txBox="1">
            <a:spLocks noChangeArrowheads="1"/>
          </p:cNvSpPr>
          <p:nvPr/>
        </p:nvSpPr>
        <p:spPr bwMode="auto">
          <a:xfrm>
            <a:off x="802139" y="1792174"/>
            <a:ext cx="4533670" cy="852488"/>
          </a:xfrm>
          <a:prstGeom prst="rect">
            <a:avLst/>
          </a:prstGeom>
          <a:noFill/>
          <a:ln w="9525">
            <a:noFill/>
            <a:miter lim="800000"/>
            <a:headEnd/>
            <a:tailEnd/>
          </a:ln>
        </p:spPr>
        <p:txBody>
          <a:bodyPr lIns="91431" tIns="45716" rIns="91431" bIns="45716"/>
          <a:lstStyle>
            <a:lvl1pPr>
              <a:spcBef>
                <a:spcPts val="0"/>
              </a:spcBef>
              <a:buClr>
                <a:srgbClr val="CC0000"/>
              </a:buClr>
              <a:buChar char="•"/>
              <a:defRPr sz="2100">
                <a:solidFill>
                  <a:schemeClr val="tx1"/>
                </a:solidFill>
                <a:latin typeface="Futura PT Demi"/>
              </a:defRPr>
            </a:lvl1pPr>
            <a:lvl2pPr marL="742950" indent="-287338">
              <a:spcBef>
                <a:spcPts val="0"/>
              </a:spcBef>
              <a:buClr>
                <a:srgbClr val="CC0000"/>
              </a:buClr>
              <a:buChar char="•"/>
              <a:defRPr sz="1700">
                <a:solidFill>
                  <a:schemeClr val="tx1"/>
                </a:solidFill>
                <a:latin typeface="Futura PT Demi"/>
              </a:defRPr>
            </a:lvl2pPr>
            <a:lvl3pPr marL="1144588" indent="-230188">
              <a:spcBef>
                <a:spcPts val="0"/>
              </a:spcBef>
              <a:buClr>
                <a:srgbClr val="CC0000"/>
              </a:buClr>
              <a:buChar char="•"/>
              <a:defRPr sz="1600">
                <a:solidFill>
                  <a:schemeClr val="tx1"/>
                </a:solidFill>
                <a:latin typeface="Futura PT Demi"/>
              </a:defRPr>
            </a:lvl3pPr>
            <a:lvl4pPr marL="1600200" indent="-228600">
              <a:spcBef>
                <a:spcPts val="0"/>
              </a:spcBef>
              <a:buClr>
                <a:srgbClr val="CC0000"/>
              </a:buClr>
              <a:buChar char="•"/>
              <a:defRPr sz="1400">
                <a:solidFill>
                  <a:schemeClr val="tx1"/>
                </a:solidFill>
                <a:latin typeface="Futura PT Demi"/>
              </a:defRPr>
            </a:lvl4pPr>
            <a:lvl5pPr marL="2055813" indent="-227013">
              <a:spcBef>
                <a:spcPts val="0"/>
              </a:spcBef>
              <a:buClr>
                <a:srgbClr val="CC0000"/>
              </a:buClr>
              <a:buChar char="•"/>
              <a:defRPr sz="1300">
                <a:solidFill>
                  <a:schemeClr val="tx1"/>
                </a:solidFill>
                <a:latin typeface="Futura PT Demi"/>
              </a:defRPr>
            </a:lvl5pPr>
            <a:lvl6pPr marL="2513013" indent="-227013">
              <a:spcBef>
                <a:spcPts val="0"/>
              </a:spcBef>
              <a:spcAft>
                <a:spcPts val="0"/>
              </a:spcAft>
              <a:buClr>
                <a:srgbClr val="CC0000"/>
              </a:buClr>
              <a:buChar char="•"/>
              <a:defRPr sz="1300">
                <a:solidFill>
                  <a:schemeClr val="tx1"/>
                </a:solidFill>
                <a:latin typeface="Futura PT Demi"/>
              </a:defRPr>
            </a:lvl6pPr>
            <a:lvl7pPr marL="2970213" indent="-227013">
              <a:spcBef>
                <a:spcPts val="0"/>
              </a:spcBef>
              <a:spcAft>
                <a:spcPts val="0"/>
              </a:spcAft>
              <a:buClr>
                <a:srgbClr val="CC0000"/>
              </a:buClr>
              <a:buChar char="•"/>
              <a:defRPr sz="1300">
                <a:solidFill>
                  <a:schemeClr val="tx1"/>
                </a:solidFill>
                <a:latin typeface="Futura PT Demi"/>
              </a:defRPr>
            </a:lvl7pPr>
            <a:lvl8pPr marL="3427413" indent="-227013">
              <a:spcBef>
                <a:spcPts val="0"/>
              </a:spcBef>
              <a:spcAft>
                <a:spcPts val="0"/>
              </a:spcAft>
              <a:buClr>
                <a:srgbClr val="CC0000"/>
              </a:buClr>
              <a:buChar char="•"/>
              <a:defRPr sz="1300">
                <a:solidFill>
                  <a:schemeClr val="tx1"/>
                </a:solidFill>
                <a:latin typeface="Futura PT Demi"/>
              </a:defRPr>
            </a:lvl8pPr>
            <a:lvl9pPr marL="3884613" indent="-227013">
              <a:spcBef>
                <a:spcPts val="0"/>
              </a:spcBef>
              <a:spcAft>
                <a:spcPts val="0"/>
              </a:spcAft>
              <a:buClr>
                <a:srgbClr val="CC0000"/>
              </a:buClr>
              <a:buChar char="•"/>
              <a:defRPr sz="1300">
                <a:solidFill>
                  <a:schemeClr val="tx1"/>
                </a:solidFill>
                <a:latin typeface="Futura PT Demi"/>
              </a:defRPr>
            </a:lvl9pPr>
          </a:lstStyle>
          <a:p>
            <a:pPr>
              <a:buFontTx/>
              <a:buNone/>
              <a:defRPr/>
            </a:pPr>
            <a:r>
              <a:rPr lang="en-US" sz="1500" b="0">
                <a:latin typeface="Verdana"/>
              </a:rPr>
              <a:t> </a:t>
            </a:r>
            <a:r>
              <a:rPr lang="ru-RU" sz="1500" b="0">
                <a:latin typeface="Verdana"/>
              </a:rPr>
              <a:t>Номер, дата, вид, организация, …</a:t>
            </a:r>
            <a:endParaRPr lang="en-US" sz="1500" b="0">
              <a:latin typeface="Verdana"/>
            </a:endParaRPr>
          </a:p>
          <a:p>
            <a:pPr>
              <a:buFontTx/>
              <a:buNone/>
              <a:defRPr/>
            </a:pPr>
            <a:r>
              <a:rPr lang="en-US" sz="1500" b="0">
                <a:latin typeface="Verdana"/>
              </a:rPr>
              <a:t> </a:t>
            </a:r>
            <a:r>
              <a:rPr lang="ru-RU" sz="1500" b="0">
                <a:latin typeface="Verdana"/>
              </a:rPr>
              <a:t>Визы, резолюции, связи</a:t>
            </a:r>
            <a:endParaRPr lang="en-US" sz="1500" b="0">
              <a:latin typeface="Verdana"/>
            </a:endParaRPr>
          </a:p>
          <a:p>
            <a:pPr>
              <a:buFontTx/>
              <a:buNone/>
              <a:defRPr/>
            </a:pPr>
            <a:r>
              <a:rPr lang="en-US" sz="1500">
                <a:latin typeface="Verdana"/>
              </a:rPr>
              <a:t> </a:t>
            </a:r>
            <a:r>
              <a:rPr lang="ru-RU" sz="1500">
                <a:latin typeface="Verdana"/>
              </a:rPr>
              <a:t>О</a:t>
            </a:r>
            <a:r>
              <a:rPr lang="ru-RU" sz="1500" b="0">
                <a:latin typeface="Verdana"/>
              </a:rPr>
              <a:t>писание файлов</a:t>
            </a:r>
            <a:endParaRPr/>
          </a:p>
        </p:txBody>
      </p:sp>
      <p:sp>
        <p:nvSpPr>
          <p:cNvPr id="29" name="TextBox 28"/>
          <p:cNvSpPr txBox="1"/>
          <p:nvPr/>
        </p:nvSpPr>
        <p:spPr bwMode="auto">
          <a:xfrm>
            <a:off x="802135" y="2831961"/>
            <a:ext cx="5211764" cy="369332"/>
          </a:xfrm>
          <a:prstGeom prst="rect">
            <a:avLst/>
          </a:prstGeom>
          <a:noFill/>
        </p:spPr>
        <p:txBody>
          <a:bodyPr wrap="square">
            <a:spAutoFit/>
          </a:bodyPr>
          <a:lstStyle/>
          <a:p>
            <a:pPr>
              <a:buFontTx/>
              <a:buNone/>
              <a:defRPr/>
            </a:pPr>
            <a:r>
              <a:rPr lang="ru-RU" b="1"/>
              <a:t>Файлы документа</a:t>
            </a:r>
            <a:endParaRPr/>
          </a:p>
        </p:txBody>
      </p:sp>
      <p:sp>
        <p:nvSpPr>
          <p:cNvPr id="37" name="Rectangle 3"/>
          <p:cNvSpPr txBox="1">
            <a:spLocks noChangeArrowheads="1"/>
          </p:cNvSpPr>
          <p:nvPr/>
        </p:nvSpPr>
        <p:spPr bwMode="auto">
          <a:xfrm>
            <a:off x="802131" y="3197595"/>
            <a:ext cx="4071527" cy="650842"/>
          </a:xfrm>
          <a:prstGeom prst="rect">
            <a:avLst/>
          </a:prstGeom>
          <a:noFill/>
          <a:ln w="9525">
            <a:noFill/>
            <a:miter lim="800000"/>
            <a:headEnd/>
            <a:tailEnd/>
          </a:ln>
        </p:spPr>
        <p:txBody>
          <a:bodyPr lIns="91431" tIns="45716" rIns="91431" bIns="45716"/>
          <a:lstStyle>
            <a:lvl1pPr>
              <a:spcBef>
                <a:spcPts val="0"/>
              </a:spcBef>
              <a:buClr>
                <a:srgbClr val="CC0000"/>
              </a:buClr>
              <a:buChar char="•"/>
              <a:defRPr sz="2100">
                <a:solidFill>
                  <a:schemeClr val="tx1"/>
                </a:solidFill>
                <a:latin typeface="Futura PT Demi"/>
              </a:defRPr>
            </a:lvl1pPr>
            <a:lvl2pPr marL="742950" indent="-287338">
              <a:spcBef>
                <a:spcPts val="0"/>
              </a:spcBef>
              <a:buClr>
                <a:srgbClr val="CC0000"/>
              </a:buClr>
              <a:buChar char="•"/>
              <a:defRPr sz="1700">
                <a:solidFill>
                  <a:schemeClr val="tx1"/>
                </a:solidFill>
                <a:latin typeface="Futura PT Demi"/>
              </a:defRPr>
            </a:lvl2pPr>
            <a:lvl3pPr marL="1144588" indent="-230188">
              <a:spcBef>
                <a:spcPts val="0"/>
              </a:spcBef>
              <a:buClr>
                <a:srgbClr val="CC0000"/>
              </a:buClr>
              <a:buChar char="•"/>
              <a:defRPr sz="1600">
                <a:solidFill>
                  <a:schemeClr val="tx1"/>
                </a:solidFill>
                <a:latin typeface="Futura PT Demi"/>
              </a:defRPr>
            </a:lvl3pPr>
            <a:lvl4pPr marL="1600200" indent="-228600">
              <a:spcBef>
                <a:spcPts val="0"/>
              </a:spcBef>
              <a:buClr>
                <a:srgbClr val="CC0000"/>
              </a:buClr>
              <a:buChar char="•"/>
              <a:defRPr sz="1400">
                <a:solidFill>
                  <a:schemeClr val="tx1"/>
                </a:solidFill>
                <a:latin typeface="Futura PT Demi"/>
              </a:defRPr>
            </a:lvl4pPr>
            <a:lvl5pPr marL="2055813" indent="-227013">
              <a:spcBef>
                <a:spcPts val="0"/>
              </a:spcBef>
              <a:buClr>
                <a:srgbClr val="CC0000"/>
              </a:buClr>
              <a:buChar char="•"/>
              <a:defRPr sz="1300">
                <a:solidFill>
                  <a:schemeClr val="tx1"/>
                </a:solidFill>
                <a:latin typeface="Futura PT Demi"/>
              </a:defRPr>
            </a:lvl5pPr>
            <a:lvl6pPr marL="2513013" indent="-227013">
              <a:spcBef>
                <a:spcPts val="0"/>
              </a:spcBef>
              <a:spcAft>
                <a:spcPts val="0"/>
              </a:spcAft>
              <a:buClr>
                <a:srgbClr val="CC0000"/>
              </a:buClr>
              <a:buChar char="•"/>
              <a:defRPr sz="1300">
                <a:solidFill>
                  <a:schemeClr val="tx1"/>
                </a:solidFill>
                <a:latin typeface="Futura PT Demi"/>
              </a:defRPr>
            </a:lvl6pPr>
            <a:lvl7pPr marL="2970213" indent="-227013">
              <a:spcBef>
                <a:spcPts val="0"/>
              </a:spcBef>
              <a:spcAft>
                <a:spcPts val="0"/>
              </a:spcAft>
              <a:buClr>
                <a:srgbClr val="CC0000"/>
              </a:buClr>
              <a:buChar char="•"/>
              <a:defRPr sz="1300">
                <a:solidFill>
                  <a:schemeClr val="tx1"/>
                </a:solidFill>
                <a:latin typeface="Futura PT Demi"/>
              </a:defRPr>
            </a:lvl7pPr>
            <a:lvl8pPr marL="3427413" indent="-227013">
              <a:spcBef>
                <a:spcPts val="0"/>
              </a:spcBef>
              <a:spcAft>
                <a:spcPts val="0"/>
              </a:spcAft>
              <a:buClr>
                <a:srgbClr val="CC0000"/>
              </a:buClr>
              <a:buChar char="•"/>
              <a:defRPr sz="1300">
                <a:solidFill>
                  <a:schemeClr val="tx1"/>
                </a:solidFill>
                <a:latin typeface="Futura PT Demi"/>
              </a:defRPr>
            </a:lvl8pPr>
            <a:lvl9pPr marL="3884613" indent="-227013">
              <a:spcBef>
                <a:spcPts val="0"/>
              </a:spcBef>
              <a:spcAft>
                <a:spcPts val="0"/>
              </a:spcAft>
              <a:buClr>
                <a:srgbClr val="CC0000"/>
              </a:buClr>
              <a:buChar char="•"/>
              <a:defRPr sz="1300">
                <a:solidFill>
                  <a:schemeClr val="tx1"/>
                </a:solidFill>
                <a:latin typeface="Futura PT Demi"/>
              </a:defRPr>
            </a:lvl9pPr>
          </a:lstStyle>
          <a:p>
            <a:pPr>
              <a:buFontTx/>
              <a:buNone/>
              <a:defRPr/>
            </a:pPr>
            <a:r>
              <a:rPr lang="en-US" sz="1500" b="0">
                <a:latin typeface="Verdana"/>
              </a:rPr>
              <a:t> </a:t>
            </a:r>
            <a:r>
              <a:rPr lang="ru-RU" sz="1500" b="0">
                <a:latin typeface="Verdana"/>
              </a:rPr>
              <a:t>Основной файл документа (</a:t>
            </a:r>
            <a:r>
              <a:rPr lang="en-US" sz="1500" b="0">
                <a:latin typeface="Verdana"/>
              </a:rPr>
              <a:t>PDF/A)</a:t>
            </a:r>
            <a:endParaRPr/>
          </a:p>
          <a:p>
            <a:pPr>
              <a:buFontTx/>
              <a:buNone/>
              <a:defRPr/>
            </a:pPr>
            <a:r>
              <a:rPr lang="en-US" sz="1500" b="0">
                <a:latin typeface="Verdana"/>
              </a:rPr>
              <a:t> </a:t>
            </a:r>
            <a:r>
              <a:rPr lang="ru-RU" sz="1500" b="0">
                <a:latin typeface="Verdana"/>
              </a:rPr>
              <a:t>Файлы приложени</a:t>
            </a:r>
            <a:r>
              <a:rPr lang="ru-RU" sz="1500">
                <a:latin typeface="Verdana"/>
              </a:rPr>
              <a:t>й</a:t>
            </a:r>
            <a:endParaRPr lang="ru-RU" sz="1500" b="0">
              <a:latin typeface="Verdana"/>
            </a:endParaRPr>
          </a:p>
        </p:txBody>
      </p:sp>
      <p:sp>
        <p:nvSpPr>
          <p:cNvPr id="48" name="TextBox 47"/>
          <p:cNvSpPr txBox="1"/>
          <p:nvPr/>
        </p:nvSpPr>
        <p:spPr bwMode="auto">
          <a:xfrm>
            <a:off x="802142" y="4035182"/>
            <a:ext cx="5211757" cy="400110"/>
          </a:xfrm>
          <a:prstGeom prst="rect">
            <a:avLst/>
          </a:prstGeom>
          <a:noFill/>
        </p:spPr>
        <p:txBody>
          <a:bodyPr wrap="square">
            <a:spAutoFit/>
          </a:bodyPr>
          <a:lstStyle/>
          <a:p>
            <a:pPr>
              <a:buFontTx/>
              <a:buNone/>
              <a:defRPr/>
            </a:pPr>
            <a:r>
              <a:rPr lang="ru-RU" sz="2000" b="1"/>
              <a:t>Электронные подписи</a:t>
            </a:r>
            <a:endParaRPr/>
          </a:p>
        </p:txBody>
      </p:sp>
      <p:sp>
        <p:nvSpPr>
          <p:cNvPr id="72" name="Rectangle 3"/>
          <p:cNvSpPr txBox="1">
            <a:spLocks noChangeArrowheads="1"/>
          </p:cNvSpPr>
          <p:nvPr/>
        </p:nvSpPr>
        <p:spPr bwMode="auto">
          <a:xfrm>
            <a:off x="787064" y="4451009"/>
            <a:ext cx="3766082" cy="342059"/>
          </a:xfrm>
          <a:prstGeom prst="rect">
            <a:avLst/>
          </a:prstGeom>
          <a:noFill/>
          <a:ln w="9525">
            <a:noFill/>
            <a:miter lim="800000"/>
            <a:headEnd/>
            <a:tailEnd/>
          </a:ln>
        </p:spPr>
        <p:txBody>
          <a:bodyPr lIns="91431" tIns="45716" rIns="91431" bIns="45716"/>
          <a:lstStyle>
            <a:lvl1pPr>
              <a:spcBef>
                <a:spcPts val="0"/>
              </a:spcBef>
              <a:buClr>
                <a:srgbClr val="CC0000"/>
              </a:buClr>
              <a:buChar char="•"/>
              <a:defRPr sz="2100">
                <a:solidFill>
                  <a:schemeClr val="tx1"/>
                </a:solidFill>
                <a:latin typeface="Futura PT Demi"/>
              </a:defRPr>
            </a:lvl1pPr>
            <a:lvl2pPr marL="742950" indent="-287338">
              <a:spcBef>
                <a:spcPts val="0"/>
              </a:spcBef>
              <a:buClr>
                <a:srgbClr val="CC0000"/>
              </a:buClr>
              <a:buChar char="•"/>
              <a:defRPr sz="1700">
                <a:solidFill>
                  <a:schemeClr val="tx1"/>
                </a:solidFill>
                <a:latin typeface="Futura PT Demi"/>
              </a:defRPr>
            </a:lvl2pPr>
            <a:lvl3pPr marL="1144588" indent="-230188">
              <a:spcBef>
                <a:spcPts val="0"/>
              </a:spcBef>
              <a:buClr>
                <a:srgbClr val="CC0000"/>
              </a:buClr>
              <a:buChar char="•"/>
              <a:defRPr sz="1600">
                <a:solidFill>
                  <a:schemeClr val="tx1"/>
                </a:solidFill>
                <a:latin typeface="Futura PT Demi"/>
              </a:defRPr>
            </a:lvl3pPr>
            <a:lvl4pPr marL="1600200" indent="-228600">
              <a:spcBef>
                <a:spcPts val="0"/>
              </a:spcBef>
              <a:buClr>
                <a:srgbClr val="CC0000"/>
              </a:buClr>
              <a:buChar char="•"/>
              <a:defRPr sz="1400">
                <a:solidFill>
                  <a:schemeClr val="tx1"/>
                </a:solidFill>
                <a:latin typeface="Futura PT Demi"/>
              </a:defRPr>
            </a:lvl4pPr>
            <a:lvl5pPr marL="2055813" indent="-227013">
              <a:spcBef>
                <a:spcPts val="0"/>
              </a:spcBef>
              <a:buClr>
                <a:srgbClr val="CC0000"/>
              </a:buClr>
              <a:buChar char="•"/>
              <a:defRPr sz="1300">
                <a:solidFill>
                  <a:schemeClr val="tx1"/>
                </a:solidFill>
                <a:latin typeface="Futura PT Demi"/>
              </a:defRPr>
            </a:lvl5pPr>
            <a:lvl6pPr marL="2513013" indent="-227013">
              <a:spcBef>
                <a:spcPts val="0"/>
              </a:spcBef>
              <a:spcAft>
                <a:spcPts val="0"/>
              </a:spcAft>
              <a:buClr>
                <a:srgbClr val="CC0000"/>
              </a:buClr>
              <a:buChar char="•"/>
              <a:defRPr sz="1300">
                <a:solidFill>
                  <a:schemeClr val="tx1"/>
                </a:solidFill>
                <a:latin typeface="Futura PT Demi"/>
              </a:defRPr>
            </a:lvl6pPr>
            <a:lvl7pPr marL="2970213" indent="-227013">
              <a:spcBef>
                <a:spcPts val="0"/>
              </a:spcBef>
              <a:spcAft>
                <a:spcPts val="0"/>
              </a:spcAft>
              <a:buClr>
                <a:srgbClr val="CC0000"/>
              </a:buClr>
              <a:buChar char="•"/>
              <a:defRPr sz="1300">
                <a:solidFill>
                  <a:schemeClr val="tx1"/>
                </a:solidFill>
                <a:latin typeface="Futura PT Demi"/>
              </a:defRPr>
            </a:lvl7pPr>
            <a:lvl8pPr marL="3427413" indent="-227013">
              <a:spcBef>
                <a:spcPts val="0"/>
              </a:spcBef>
              <a:spcAft>
                <a:spcPts val="0"/>
              </a:spcAft>
              <a:buClr>
                <a:srgbClr val="CC0000"/>
              </a:buClr>
              <a:buChar char="•"/>
              <a:defRPr sz="1300">
                <a:solidFill>
                  <a:schemeClr val="tx1"/>
                </a:solidFill>
                <a:latin typeface="Futura PT Demi"/>
              </a:defRPr>
            </a:lvl8pPr>
            <a:lvl9pPr marL="3884613" indent="-227013">
              <a:spcBef>
                <a:spcPts val="0"/>
              </a:spcBef>
              <a:spcAft>
                <a:spcPts val="0"/>
              </a:spcAft>
              <a:buClr>
                <a:srgbClr val="CC0000"/>
              </a:buClr>
              <a:buChar char="•"/>
              <a:defRPr sz="1300">
                <a:solidFill>
                  <a:schemeClr val="tx1"/>
                </a:solidFill>
                <a:latin typeface="Futura PT Demi"/>
              </a:defRPr>
            </a:lvl9pPr>
          </a:lstStyle>
          <a:p>
            <a:pPr>
              <a:buFontTx/>
              <a:buNone/>
              <a:defRPr/>
            </a:pPr>
            <a:r>
              <a:rPr lang="en-US" sz="1500" b="0" dirty="0">
                <a:latin typeface="Verdana"/>
              </a:rPr>
              <a:t> </a:t>
            </a:r>
            <a:r>
              <a:rPr lang="ru-RU" sz="1500" b="0" dirty="0">
                <a:latin typeface="Verdana"/>
              </a:rPr>
              <a:t>ЭП документа и приложений</a:t>
            </a:r>
            <a:endParaRPr dirty="0"/>
          </a:p>
        </p:txBody>
      </p:sp>
      <p:sp>
        <p:nvSpPr>
          <p:cNvPr id="4" name="Заголовок 5"/>
          <p:cNvSpPr txBox="1"/>
          <p:nvPr/>
        </p:nvSpPr>
        <p:spPr bwMode="auto">
          <a:xfrm>
            <a:off x="884902" y="635297"/>
            <a:ext cx="10392696" cy="489381"/>
          </a:xfrm>
          <a:prstGeom prst="rect">
            <a:avLst/>
          </a:prstGeom>
        </p:spPr>
        <p:txBody>
          <a:bodyPr vert="horz" lIns="36000" tIns="36000" rIns="36000" bIns="36000" rtlCol="0" anchor="b" anchorCtr="0">
            <a:noAutofit/>
          </a:bodyPr>
          <a:lstStyle>
            <a:lvl1pPr algn="l" defTabSz="914400">
              <a:lnSpc>
                <a:spcPct val="90000"/>
              </a:lnSpc>
              <a:spcBef>
                <a:spcPts val="0"/>
              </a:spcBef>
              <a:buNone/>
              <a:defRPr sz="3600" b="1">
                <a:solidFill>
                  <a:schemeClr val="tx1"/>
                </a:solidFill>
                <a:latin typeface="+mj-lt"/>
                <a:ea typeface="+mj-ea"/>
                <a:cs typeface="+mj-cs"/>
              </a:defRPr>
            </a:lvl1pPr>
          </a:lstStyle>
          <a:p>
            <a:pPr>
              <a:defRPr/>
            </a:pPr>
            <a:r>
              <a:rPr lang="ru-RU" sz="3200"/>
              <a:t>Архивный контейнер документа</a:t>
            </a:r>
            <a:endParaRPr/>
          </a:p>
        </p:txBody>
      </p:sp>
      <p:cxnSp>
        <p:nvCxnSpPr>
          <p:cNvPr id="19" name="Прямая со стрелкой 18"/>
          <p:cNvCxnSpPr>
            <a:cxnSpLocks/>
          </p:cNvCxnSpPr>
          <p:nvPr/>
        </p:nvCxnSpPr>
        <p:spPr bwMode="auto">
          <a:xfrm flipV="1">
            <a:off x="883917" y="3159760"/>
            <a:ext cx="6847843" cy="230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Соединитель: уступ 19"/>
          <p:cNvCxnSpPr>
            <a:cxnSpLocks/>
          </p:cNvCxnSpPr>
          <p:nvPr/>
        </p:nvCxnSpPr>
        <p:spPr bwMode="auto">
          <a:xfrm>
            <a:off x="937260" y="1743558"/>
            <a:ext cx="6794500" cy="1192682"/>
          </a:xfrm>
          <a:prstGeom prst="bentConnector3">
            <a:avLst>
              <a:gd name="adj1" fmla="val 65701"/>
            </a:avLst>
          </a:prstGeom>
          <a:ln w="38100">
            <a:solidFill>
              <a:srgbClr val="FFCF66"/>
            </a:solidFill>
            <a:tailEnd type="triangle"/>
          </a:ln>
        </p:spPr>
        <p:style>
          <a:lnRef idx="1">
            <a:schemeClr val="dk1"/>
          </a:lnRef>
          <a:fillRef idx="0">
            <a:schemeClr val="dk1"/>
          </a:fillRef>
          <a:effectRef idx="0">
            <a:schemeClr val="dk1"/>
          </a:effectRef>
          <a:fontRef idx="minor">
            <a:schemeClr val="tx1"/>
          </a:fontRef>
        </p:style>
      </p:cxnSp>
      <p:cxnSp>
        <p:nvCxnSpPr>
          <p:cNvPr id="22" name="Соединитель: уступ 21"/>
          <p:cNvCxnSpPr>
            <a:cxnSpLocks/>
          </p:cNvCxnSpPr>
          <p:nvPr/>
        </p:nvCxnSpPr>
        <p:spPr bwMode="auto">
          <a:xfrm flipV="1">
            <a:off x="883917" y="3861104"/>
            <a:ext cx="6847843" cy="569315"/>
          </a:xfrm>
          <a:prstGeom prst="bentConnector3">
            <a:avLst>
              <a:gd name="adj1" fmla="val 54303"/>
            </a:avLst>
          </a:prstGeom>
          <a:ln w="38100">
            <a:solidFill>
              <a:srgbClr val="FFCF66"/>
            </a:solidFill>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3" name="Группа 2"/>
          <p:cNvGrpSpPr/>
          <p:nvPr/>
        </p:nvGrpSpPr>
        <p:grpSpPr bwMode="auto">
          <a:xfrm>
            <a:off x="7871185" y="2371336"/>
            <a:ext cx="2880000" cy="2880000"/>
            <a:chOff x="7652110" y="2254137"/>
            <a:chExt cx="2880000" cy="2880000"/>
          </a:xfrm>
        </p:grpSpPr>
        <p:sp>
          <p:nvSpPr>
            <p:cNvPr id="2" name="Прямоугольник: скругленные углы 1"/>
            <p:cNvSpPr/>
            <p:nvPr/>
          </p:nvSpPr>
          <p:spPr bwMode="auto">
            <a:xfrm>
              <a:off x="7652110" y="2254137"/>
              <a:ext cx="2880000" cy="2880000"/>
            </a:xfrm>
            <a:prstGeom prst="roundRect">
              <a:avLst>
                <a:gd name="adj" fmla="val 16667"/>
              </a:avLst>
            </a:prstGeom>
            <a:solidFill>
              <a:schemeClr val="bg1"/>
            </a:solidFill>
            <a:ln>
              <a:solidFill>
                <a:srgbClr val="FFC000"/>
              </a:solidFill>
            </a:ln>
            <a:effectLst>
              <a:outerShdw blurRad="50800" dist="38100" dir="5400000" algn="t"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5" name="Рисунок 2"/>
            <p:cNvPicPr>
              <a:picLocks noChangeAspect="1"/>
            </p:cNvPicPr>
            <p:nvPr/>
          </p:nvPicPr>
          <p:blipFill>
            <a:blip r:embed="rId3"/>
            <a:stretch/>
          </p:blipFill>
          <p:spPr bwMode="auto">
            <a:xfrm>
              <a:off x="8187236" y="2638400"/>
              <a:ext cx="1809750" cy="1443038"/>
            </a:xfrm>
            <a:prstGeom prst="rect">
              <a:avLst/>
            </a:prstGeom>
            <a:noFill/>
            <a:ln w="9525">
              <a:noFill/>
              <a:miter lim="800000"/>
              <a:headEnd/>
              <a:tailEnd/>
            </a:ln>
          </p:spPr>
        </p:pic>
        <p:sp>
          <p:nvSpPr>
            <p:cNvPr id="71" name="TextBox 70"/>
            <p:cNvSpPr txBox="1"/>
            <p:nvPr/>
          </p:nvSpPr>
          <p:spPr bwMode="auto">
            <a:xfrm>
              <a:off x="7889935" y="4194779"/>
              <a:ext cx="2423204" cy="6924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36000" tIns="36000" rIns="36000" bIns="36000" rtlCol="0" anchor="ctr" anchorCtr="0">
              <a:spAutoFit/>
            </a:bodyPr>
            <a:lstStyle/>
            <a:p>
              <a:pPr algn="ctr">
                <a:defRPr/>
              </a:pPr>
              <a:r>
                <a:rPr lang="ru-RU" sz="1500" b="1"/>
                <a:t>Архивный контейнер в формате </a:t>
              </a:r>
              <a:br>
                <a:rPr lang="ru-RU" sz="1500" b="1"/>
              </a:br>
              <a:r>
                <a:rPr lang="en-US" sz="1500" b="1"/>
                <a:t>ZIP-</a:t>
              </a:r>
              <a:r>
                <a:rPr lang="ru-RU" sz="1500" b="1"/>
                <a:t>архива</a:t>
              </a:r>
              <a:endParaRPr/>
            </a:p>
          </p:txBody>
        </p:sp>
      </p:grpSp>
      <p:cxnSp>
        <p:nvCxnSpPr>
          <p:cNvPr id="53" name="Соединитель: уступ 52"/>
          <p:cNvCxnSpPr>
            <a:cxnSpLocks/>
          </p:cNvCxnSpPr>
          <p:nvPr/>
        </p:nvCxnSpPr>
        <p:spPr bwMode="auto">
          <a:xfrm flipV="1">
            <a:off x="883920" y="4140926"/>
            <a:ext cx="6847840" cy="1252130"/>
          </a:xfrm>
          <a:prstGeom prst="bentConnector3">
            <a:avLst>
              <a:gd name="adj1" fmla="val 60504"/>
            </a:avLst>
          </a:prstGeom>
          <a:ln w="38100">
            <a:solidFill>
              <a:srgbClr val="FFCF66"/>
            </a:solidFill>
            <a:tailEnd type="triangle"/>
          </a:ln>
        </p:spPr>
        <p:style>
          <a:lnRef idx="1">
            <a:schemeClr val="dk1"/>
          </a:lnRef>
          <a:fillRef idx="0">
            <a:schemeClr val="dk1"/>
          </a:fillRef>
          <a:effectRef idx="0">
            <a:schemeClr val="dk1"/>
          </a:effectRef>
          <a:fontRef idx="minor">
            <a:schemeClr val="tx1"/>
          </a:fontRef>
        </p:style>
      </p:cxnSp>
      <p:sp>
        <p:nvSpPr>
          <p:cNvPr id="13" name="Rectangle 3"/>
          <p:cNvSpPr txBox="1">
            <a:spLocks noChangeArrowheads="1"/>
          </p:cNvSpPr>
          <p:nvPr/>
        </p:nvSpPr>
        <p:spPr bwMode="auto">
          <a:xfrm>
            <a:off x="802139" y="1380392"/>
            <a:ext cx="5211760" cy="350405"/>
          </a:xfrm>
          <a:prstGeom prst="rect">
            <a:avLst/>
          </a:prstGeom>
          <a:noFill/>
          <a:ln w="9525">
            <a:noFill/>
            <a:miter lim="800000"/>
            <a:headEnd/>
            <a:tailEnd/>
          </a:ln>
        </p:spPr>
        <p:txBody>
          <a:bodyPr lIns="91431" tIns="45716" rIns="91431" bIns="45716"/>
          <a:lstStyle>
            <a:lvl1pPr>
              <a:spcBef>
                <a:spcPts val="0"/>
              </a:spcBef>
              <a:buClr>
                <a:srgbClr val="CC0000"/>
              </a:buClr>
              <a:buChar char="•"/>
              <a:defRPr sz="2100">
                <a:solidFill>
                  <a:schemeClr val="tx1"/>
                </a:solidFill>
                <a:latin typeface="Futura PT Demi"/>
              </a:defRPr>
            </a:lvl1pPr>
            <a:lvl2pPr marL="742950" indent="-287338">
              <a:spcBef>
                <a:spcPts val="0"/>
              </a:spcBef>
              <a:buClr>
                <a:srgbClr val="CC0000"/>
              </a:buClr>
              <a:buChar char="•"/>
              <a:defRPr sz="1700">
                <a:solidFill>
                  <a:schemeClr val="tx1"/>
                </a:solidFill>
                <a:latin typeface="Futura PT Demi"/>
              </a:defRPr>
            </a:lvl2pPr>
            <a:lvl3pPr marL="1144588" indent="-230188">
              <a:spcBef>
                <a:spcPts val="0"/>
              </a:spcBef>
              <a:buClr>
                <a:srgbClr val="CC0000"/>
              </a:buClr>
              <a:buChar char="•"/>
              <a:defRPr sz="1600">
                <a:solidFill>
                  <a:schemeClr val="tx1"/>
                </a:solidFill>
                <a:latin typeface="Futura PT Demi"/>
              </a:defRPr>
            </a:lvl3pPr>
            <a:lvl4pPr marL="1600200" indent="-228600">
              <a:spcBef>
                <a:spcPts val="0"/>
              </a:spcBef>
              <a:buClr>
                <a:srgbClr val="CC0000"/>
              </a:buClr>
              <a:buChar char="•"/>
              <a:defRPr sz="1400">
                <a:solidFill>
                  <a:schemeClr val="tx1"/>
                </a:solidFill>
                <a:latin typeface="Futura PT Demi"/>
              </a:defRPr>
            </a:lvl4pPr>
            <a:lvl5pPr marL="2055813" indent="-227013">
              <a:spcBef>
                <a:spcPts val="0"/>
              </a:spcBef>
              <a:buClr>
                <a:srgbClr val="CC0000"/>
              </a:buClr>
              <a:buChar char="•"/>
              <a:defRPr sz="1300">
                <a:solidFill>
                  <a:schemeClr val="tx1"/>
                </a:solidFill>
                <a:latin typeface="Futura PT Demi"/>
              </a:defRPr>
            </a:lvl5pPr>
            <a:lvl6pPr marL="2513013" indent="-227013">
              <a:spcBef>
                <a:spcPts val="0"/>
              </a:spcBef>
              <a:spcAft>
                <a:spcPts val="0"/>
              </a:spcAft>
              <a:buClr>
                <a:srgbClr val="CC0000"/>
              </a:buClr>
              <a:buChar char="•"/>
              <a:defRPr sz="1300">
                <a:solidFill>
                  <a:schemeClr val="tx1"/>
                </a:solidFill>
                <a:latin typeface="Futura PT Demi"/>
              </a:defRPr>
            </a:lvl6pPr>
            <a:lvl7pPr marL="2970213" indent="-227013">
              <a:spcBef>
                <a:spcPts val="0"/>
              </a:spcBef>
              <a:spcAft>
                <a:spcPts val="0"/>
              </a:spcAft>
              <a:buClr>
                <a:srgbClr val="CC0000"/>
              </a:buClr>
              <a:buChar char="•"/>
              <a:defRPr sz="1300">
                <a:solidFill>
                  <a:schemeClr val="tx1"/>
                </a:solidFill>
                <a:latin typeface="Futura PT Demi"/>
              </a:defRPr>
            </a:lvl7pPr>
            <a:lvl8pPr marL="3427413" indent="-227013">
              <a:spcBef>
                <a:spcPts val="0"/>
              </a:spcBef>
              <a:spcAft>
                <a:spcPts val="0"/>
              </a:spcAft>
              <a:buClr>
                <a:srgbClr val="CC0000"/>
              </a:buClr>
              <a:buChar char="•"/>
              <a:defRPr sz="1300">
                <a:solidFill>
                  <a:schemeClr val="tx1"/>
                </a:solidFill>
                <a:latin typeface="Futura PT Demi"/>
              </a:defRPr>
            </a:lvl8pPr>
            <a:lvl9pPr marL="3884613" indent="-227013">
              <a:spcBef>
                <a:spcPts val="0"/>
              </a:spcBef>
              <a:spcAft>
                <a:spcPts val="0"/>
              </a:spcAft>
              <a:buClr>
                <a:srgbClr val="CC0000"/>
              </a:buClr>
              <a:buChar char="•"/>
              <a:defRPr sz="1300">
                <a:solidFill>
                  <a:schemeClr val="tx1"/>
                </a:solidFill>
                <a:latin typeface="Futura PT Demi"/>
              </a:defRPr>
            </a:lvl9pPr>
          </a:lstStyle>
          <a:p>
            <a:pPr>
              <a:buFontTx/>
              <a:buNone/>
              <a:defRPr/>
            </a:pPr>
            <a:r>
              <a:rPr lang="ru-RU" sz="1800" b="1">
                <a:latin typeface="Verdana"/>
              </a:rPr>
              <a:t>Файл метаданных документа </a:t>
            </a:r>
            <a:r>
              <a:rPr lang="en-US" sz="1800" b="1">
                <a:latin typeface="Verdana"/>
              </a:rPr>
              <a:t>(xml</a:t>
            </a:r>
            <a:r>
              <a:rPr lang="ru-RU" sz="1800" b="1">
                <a:latin typeface="Verdana"/>
              </a:rPr>
              <a:t>)</a:t>
            </a:r>
            <a:endParaRPr/>
          </a:p>
        </p:txBody>
      </p:sp>
      <p:sp>
        <p:nvSpPr>
          <p:cNvPr id="14" name="Rectangle 3"/>
          <p:cNvSpPr txBox="1">
            <a:spLocks noChangeArrowheads="1"/>
          </p:cNvSpPr>
          <p:nvPr/>
        </p:nvSpPr>
        <p:spPr bwMode="auto">
          <a:xfrm>
            <a:off x="802139" y="1792174"/>
            <a:ext cx="4533670" cy="852488"/>
          </a:xfrm>
          <a:prstGeom prst="rect">
            <a:avLst/>
          </a:prstGeom>
          <a:noFill/>
          <a:ln w="9525">
            <a:noFill/>
            <a:miter lim="800000"/>
            <a:headEnd/>
            <a:tailEnd/>
          </a:ln>
        </p:spPr>
        <p:txBody>
          <a:bodyPr lIns="91431" tIns="45716" rIns="91431" bIns="45716"/>
          <a:lstStyle>
            <a:lvl1pPr>
              <a:spcBef>
                <a:spcPts val="0"/>
              </a:spcBef>
              <a:buClr>
                <a:srgbClr val="CC0000"/>
              </a:buClr>
              <a:buChar char="•"/>
              <a:defRPr sz="2100">
                <a:solidFill>
                  <a:schemeClr val="tx1"/>
                </a:solidFill>
                <a:latin typeface="Futura PT Demi"/>
              </a:defRPr>
            </a:lvl1pPr>
            <a:lvl2pPr marL="742950" indent="-287338">
              <a:spcBef>
                <a:spcPts val="0"/>
              </a:spcBef>
              <a:buClr>
                <a:srgbClr val="CC0000"/>
              </a:buClr>
              <a:buChar char="•"/>
              <a:defRPr sz="1700">
                <a:solidFill>
                  <a:schemeClr val="tx1"/>
                </a:solidFill>
                <a:latin typeface="Futura PT Demi"/>
              </a:defRPr>
            </a:lvl2pPr>
            <a:lvl3pPr marL="1144588" indent="-230188">
              <a:spcBef>
                <a:spcPts val="0"/>
              </a:spcBef>
              <a:buClr>
                <a:srgbClr val="CC0000"/>
              </a:buClr>
              <a:buChar char="•"/>
              <a:defRPr sz="1600">
                <a:solidFill>
                  <a:schemeClr val="tx1"/>
                </a:solidFill>
                <a:latin typeface="Futura PT Demi"/>
              </a:defRPr>
            </a:lvl3pPr>
            <a:lvl4pPr marL="1600200" indent="-228600">
              <a:spcBef>
                <a:spcPts val="0"/>
              </a:spcBef>
              <a:buClr>
                <a:srgbClr val="CC0000"/>
              </a:buClr>
              <a:buChar char="•"/>
              <a:defRPr sz="1400">
                <a:solidFill>
                  <a:schemeClr val="tx1"/>
                </a:solidFill>
                <a:latin typeface="Futura PT Demi"/>
              </a:defRPr>
            </a:lvl4pPr>
            <a:lvl5pPr marL="2055813" indent="-227013">
              <a:spcBef>
                <a:spcPts val="0"/>
              </a:spcBef>
              <a:buClr>
                <a:srgbClr val="CC0000"/>
              </a:buClr>
              <a:buChar char="•"/>
              <a:defRPr sz="1300">
                <a:solidFill>
                  <a:schemeClr val="tx1"/>
                </a:solidFill>
                <a:latin typeface="Futura PT Demi"/>
              </a:defRPr>
            </a:lvl5pPr>
            <a:lvl6pPr marL="2513013" indent="-227013">
              <a:spcBef>
                <a:spcPts val="0"/>
              </a:spcBef>
              <a:spcAft>
                <a:spcPts val="0"/>
              </a:spcAft>
              <a:buClr>
                <a:srgbClr val="CC0000"/>
              </a:buClr>
              <a:buChar char="•"/>
              <a:defRPr sz="1300">
                <a:solidFill>
                  <a:schemeClr val="tx1"/>
                </a:solidFill>
                <a:latin typeface="Futura PT Demi"/>
              </a:defRPr>
            </a:lvl6pPr>
            <a:lvl7pPr marL="2970213" indent="-227013">
              <a:spcBef>
                <a:spcPts val="0"/>
              </a:spcBef>
              <a:spcAft>
                <a:spcPts val="0"/>
              </a:spcAft>
              <a:buClr>
                <a:srgbClr val="CC0000"/>
              </a:buClr>
              <a:buChar char="•"/>
              <a:defRPr sz="1300">
                <a:solidFill>
                  <a:schemeClr val="tx1"/>
                </a:solidFill>
                <a:latin typeface="Futura PT Demi"/>
              </a:defRPr>
            </a:lvl7pPr>
            <a:lvl8pPr marL="3427413" indent="-227013">
              <a:spcBef>
                <a:spcPts val="0"/>
              </a:spcBef>
              <a:spcAft>
                <a:spcPts val="0"/>
              </a:spcAft>
              <a:buClr>
                <a:srgbClr val="CC0000"/>
              </a:buClr>
              <a:buChar char="•"/>
              <a:defRPr sz="1300">
                <a:solidFill>
                  <a:schemeClr val="tx1"/>
                </a:solidFill>
                <a:latin typeface="Futura PT Demi"/>
              </a:defRPr>
            </a:lvl8pPr>
            <a:lvl9pPr marL="3884613" indent="-227013">
              <a:spcBef>
                <a:spcPts val="0"/>
              </a:spcBef>
              <a:spcAft>
                <a:spcPts val="0"/>
              </a:spcAft>
              <a:buClr>
                <a:srgbClr val="CC0000"/>
              </a:buClr>
              <a:buChar char="•"/>
              <a:defRPr sz="1300">
                <a:solidFill>
                  <a:schemeClr val="tx1"/>
                </a:solidFill>
                <a:latin typeface="Futura PT Demi"/>
              </a:defRPr>
            </a:lvl9pPr>
          </a:lstStyle>
          <a:p>
            <a:pPr>
              <a:buFontTx/>
              <a:buNone/>
              <a:defRPr/>
            </a:pPr>
            <a:r>
              <a:rPr lang="en-US" sz="1500" b="0">
                <a:latin typeface="Verdana"/>
              </a:rPr>
              <a:t> </a:t>
            </a:r>
            <a:r>
              <a:rPr lang="ru-RU" sz="1500" b="0">
                <a:latin typeface="Verdana"/>
              </a:rPr>
              <a:t>Номер, дата, вид, организация, …</a:t>
            </a:r>
            <a:endParaRPr lang="en-US" sz="1500" b="0">
              <a:latin typeface="Verdana"/>
            </a:endParaRPr>
          </a:p>
          <a:p>
            <a:pPr>
              <a:buFontTx/>
              <a:buNone/>
              <a:defRPr/>
            </a:pPr>
            <a:r>
              <a:rPr lang="en-US" sz="1500" b="0">
                <a:latin typeface="Verdana"/>
              </a:rPr>
              <a:t> </a:t>
            </a:r>
            <a:r>
              <a:rPr lang="ru-RU" sz="1500" b="0">
                <a:latin typeface="Verdana"/>
              </a:rPr>
              <a:t>Визы, резолюции, связи</a:t>
            </a:r>
            <a:endParaRPr lang="en-US" sz="1500" b="0">
              <a:latin typeface="Verdana"/>
            </a:endParaRPr>
          </a:p>
          <a:p>
            <a:pPr>
              <a:buFontTx/>
              <a:buNone/>
              <a:defRPr/>
            </a:pPr>
            <a:r>
              <a:rPr lang="en-US" sz="1500">
                <a:latin typeface="Verdana"/>
              </a:rPr>
              <a:t> </a:t>
            </a:r>
            <a:r>
              <a:rPr lang="ru-RU" sz="1500">
                <a:latin typeface="Verdana"/>
              </a:rPr>
              <a:t>О</a:t>
            </a:r>
            <a:r>
              <a:rPr lang="ru-RU" sz="1500" b="0">
                <a:latin typeface="Verdana"/>
              </a:rPr>
              <a:t>писание файлов</a:t>
            </a:r>
            <a:endParaRPr/>
          </a:p>
        </p:txBody>
      </p:sp>
      <p:sp>
        <p:nvSpPr>
          <p:cNvPr id="29" name="TextBox 28"/>
          <p:cNvSpPr txBox="1"/>
          <p:nvPr/>
        </p:nvSpPr>
        <p:spPr bwMode="auto">
          <a:xfrm>
            <a:off x="802135" y="2831961"/>
            <a:ext cx="5211764" cy="369332"/>
          </a:xfrm>
          <a:prstGeom prst="rect">
            <a:avLst/>
          </a:prstGeom>
          <a:noFill/>
        </p:spPr>
        <p:txBody>
          <a:bodyPr wrap="square">
            <a:spAutoFit/>
          </a:bodyPr>
          <a:lstStyle/>
          <a:p>
            <a:pPr>
              <a:buFontTx/>
              <a:buNone/>
              <a:defRPr/>
            </a:pPr>
            <a:r>
              <a:rPr lang="ru-RU" b="1"/>
              <a:t>Файлы документа</a:t>
            </a:r>
            <a:endParaRPr/>
          </a:p>
        </p:txBody>
      </p:sp>
      <p:sp>
        <p:nvSpPr>
          <p:cNvPr id="37" name="Rectangle 3"/>
          <p:cNvSpPr txBox="1">
            <a:spLocks noChangeArrowheads="1"/>
          </p:cNvSpPr>
          <p:nvPr/>
        </p:nvSpPr>
        <p:spPr bwMode="auto">
          <a:xfrm>
            <a:off x="802131" y="3197595"/>
            <a:ext cx="4071527" cy="650842"/>
          </a:xfrm>
          <a:prstGeom prst="rect">
            <a:avLst/>
          </a:prstGeom>
          <a:noFill/>
          <a:ln w="9525">
            <a:noFill/>
            <a:miter lim="800000"/>
            <a:headEnd/>
            <a:tailEnd/>
          </a:ln>
        </p:spPr>
        <p:txBody>
          <a:bodyPr lIns="91431" tIns="45716" rIns="91431" bIns="45716"/>
          <a:lstStyle>
            <a:lvl1pPr>
              <a:spcBef>
                <a:spcPts val="0"/>
              </a:spcBef>
              <a:buClr>
                <a:srgbClr val="CC0000"/>
              </a:buClr>
              <a:buChar char="•"/>
              <a:defRPr sz="2100">
                <a:solidFill>
                  <a:schemeClr val="tx1"/>
                </a:solidFill>
                <a:latin typeface="Futura PT Demi"/>
              </a:defRPr>
            </a:lvl1pPr>
            <a:lvl2pPr marL="742950" indent="-287338">
              <a:spcBef>
                <a:spcPts val="0"/>
              </a:spcBef>
              <a:buClr>
                <a:srgbClr val="CC0000"/>
              </a:buClr>
              <a:buChar char="•"/>
              <a:defRPr sz="1700">
                <a:solidFill>
                  <a:schemeClr val="tx1"/>
                </a:solidFill>
                <a:latin typeface="Futura PT Demi"/>
              </a:defRPr>
            </a:lvl2pPr>
            <a:lvl3pPr marL="1144588" indent="-230188">
              <a:spcBef>
                <a:spcPts val="0"/>
              </a:spcBef>
              <a:buClr>
                <a:srgbClr val="CC0000"/>
              </a:buClr>
              <a:buChar char="•"/>
              <a:defRPr sz="1600">
                <a:solidFill>
                  <a:schemeClr val="tx1"/>
                </a:solidFill>
                <a:latin typeface="Futura PT Demi"/>
              </a:defRPr>
            </a:lvl3pPr>
            <a:lvl4pPr marL="1600200" indent="-228600">
              <a:spcBef>
                <a:spcPts val="0"/>
              </a:spcBef>
              <a:buClr>
                <a:srgbClr val="CC0000"/>
              </a:buClr>
              <a:buChar char="•"/>
              <a:defRPr sz="1400">
                <a:solidFill>
                  <a:schemeClr val="tx1"/>
                </a:solidFill>
                <a:latin typeface="Futura PT Demi"/>
              </a:defRPr>
            </a:lvl4pPr>
            <a:lvl5pPr marL="2055813" indent="-227013">
              <a:spcBef>
                <a:spcPts val="0"/>
              </a:spcBef>
              <a:buClr>
                <a:srgbClr val="CC0000"/>
              </a:buClr>
              <a:buChar char="•"/>
              <a:defRPr sz="1300">
                <a:solidFill>
                  <a:schemeClr val="tx1"/>
                </a:solidFill>
                <a:latin typeface="Futura PT Demi"/>
              </a:defRPr>
            </a:lvl5pPr>
            <a:lvl6pPr marL="2513013" indent="-227013">
              <a:spcBef>
                <a:spcPts val="0"/>
              </a:spcBef>
              <a:spcAft>
                <a:spcPts val="0"/>
              </a:spcAft>
              <a:buClr>
                <a:srgbClr val="CC0000"/>
              </a:buClr>
              <a:buChar char="•"/>
              <a:defRPr sz="1300">
                <a:solidFill>
                  <a:schemeClr val="tx1"/>
                </a:solidFill>
                <a:latin typeface="Futura PT Demi"/>
              </a:defRPr>
            </a:lvl6pPr>
            <a:lvl7pPr marL="2970213" indent="-227013">
              <a:spcBef>
                <a:spcPts val="0"/>
              </a:spcBef>
              <a:spcAft>
                <a:spcPts val="0"/>
              </a:spcAft>
              <a:buClr>
                <a:srgbClr val="CC0000"/>
              </a:buClr>
              <a:buChar char="•"/>
              <a:defRPr sz="1300">
                <a:solidFill>
                  <a:schemeClr val="tx1"/>
                </a:solidFill>
                <a:latin typeface="Futura PT Demi"/>
              </a:defRPr>
            </a:lvl7pPr>
            <a:lvl8pPr marL="3427413" indent="-227013">
              <a:spcBef>
                <a:spcPts val="0"/>
              </a:spcBef>
              <a:spcAft>
                <a:spcPts val="0"/>
              </a:spcAft>
              <a:buClr>
                <a:srgbClr val="CC0000"/>
              </a:buClr>
              <a:buChar char="•"/>
              <a:defRPr sz="1300">
                <a:solidFill>
                  <a:schemeClr val="tx1"/>
                </a:solidFill>
                <a:latin typeface="Futura PT Demi"/>
              </a:defRPr>
            </a:lvl8pPr>
            <a:lvl9pPr marL="3884613" indent="-227013">
              <a:spcBef>
                <a:spcPts val="0"/>
              </a:spcBef>
              <a:spcAft>
                <a:spcPts val="0"/>
              </a:spcAft>
              <a:buClr>
                <a:srgbClr val="CC0000"/>
              </a:buClr>
              <a:buChar char="•"/>
              <a:defRPr sz="1300">
                <a:solidFill>
                  <a:schemeClr val="tx1"/>
                </a:solidFill>
                <a:latin typeface="Futura PT Demi"/>
              </a:defRPr>
            </a:lvl9pPr>
          </a:lstStyle>
          <a:p>
            <a:pPr>
              <a:buFontTx/>
              <a:buNone/>
              <a:defRPr/>
            </a:pPr>
            <a:r>
              <a:rPr lang="en-US" sz="1500" b="0">
                <a:latin typeface="Verdana"/>
              </a:rPr>
              <a:t> </a:t>
            </a:r>
            <a:r>
              <a:rPr lang="ru-RU" sz="1500" b="0">
                <a:latin typeface="Verdana"/>
              </a:rPr>
              <a:t>Основной файл документа (</a:t>
            </a:r>
            <a:r>
              <a:rPr lang="en-US" sz="1500" b="0">
                <a:latin typeface="Verdana"/>
              </a:rPr>
              <a:t>PDF/A)</a:t>
            </a:r>
            <a:endParaRPr/>
          </a:p>
          <a:p>
            <a:pPr>
              <a:buFontTx/>
              <a:buNone/>
              <a:defRPr/>
            </a:pPr>
            <a:r>
              <a:rPr lang="en-US" sz="1500" b="0">
                <a:latin typeface="Verdana"/>
              </a:rPr>
              <a:t> </a:t>
            </a:r>
            <a:r>
              <a:rPr lang="ru-RU" sz="1500" b="0">
                <a:latin typeface="Verdana"/>
              </a:rPr>
              <a:t>Файлы приложени</a:t>
            </a:r>
            <a:r>
              <a:rPr lang="ru-RU" sz="1500">
                <a:latin typeface="Verdana"/>
              </a:rPr>
              <a:t>й</a:t>
            </a:r>
            <a:endParaRPr lang="ru-RU" sz="1500" b="0">
              <a:latin typeface="Verdana"/>
            </a:endParaRPr>
          </a:p>
        </p:txBody>
      </p:sp>
      <p:sp>
        <p:nvSpPr>
          <p:cNvPr id="48" name="TextBox 47"/>
          <p:cNvSpPr txBox="1"/>
          <p:nvPr/>
        </p:nvSpPr>
        <p:spPr bwMode="auto">
          <a:xfrm>
            <a:off x="802142" y="4035182"/>
            <a:ext cx="5211757" cy="400110"/>
          </a:xfrm>
          <a:prstGeom prst="rect">
            <a:avLst/>
          </a:prstGeom>
          <a:noFill/>
        </p:spPr>
        <p:txBody>
          <a:bodyPr wrap="square">
            <a:spAutoFit/>
          </a:bodyPr>
          <a:lstStyle/>
          <a:p>
            <a:pPr>
              <a:buFontTx/>
              <a:buNone/>
              <a:defRPr/>
            </a:pPr>
            <a:r>
              <a:rPr lang="ru-RU" sz="2000" b="1"/>
              <a:t>Электронные подписи</a:t>
            </a:r>
            <a:endParaRPr/>
          </a:p>
        </p:txBody>
      </p:sp>
      <p:sp>
        <p:nvSpPr>
          <p:cNvPr id="72" name="Rectangle 3"/>
          <p:cNvSpPr txBox="1">
            <a:spLocks noChangeArrowheads="1"/>
          </p:cNvSpPr>
          <p:nvPr/>
        </p:nvSpPr>
        <p:spPr bwMode="auto">
          <a:xfrm>
            <a:off x="787064" y="4451009"/>
            <a:ext cx="3766082" cy="342059"/>
          </a:xfrm>
          <a:prstGeom prst="rect">
            <a:avLst/>
          </a:prstGeom>
          <a:noFill/>
          <a:ln w="9525">
            <a:noFill/>
            <a:miter lim="800000"/>
            <a:headEnd/>
            <a:tailEnd/>
          </a:ln>
        </p:spPr>
        <p:txBody>
          <a:bodyPr lIns="91431" tIns="45716" rIns="91431" bIns="45716"/>
          <a:lstStyle>
            <a:lvl1pPr>
              <a:spcBef>
                <a:spcPts val="0"/>
              </a:spcBef>
              <a:buClr>
                <a:srgbClr val="CC0000"/>
              </a:buClr>
              <a:buChar char="•"/>
              <a:defRPr sz="2100">
                <a:solidFill>
                  <a:schemeClr val="tx1"/>
                </a:solidFill>
                <a:latin typeface="Futura PT Demi"/>
              </a:defRPr>
            </a:lvl1pPr>
            <a:lvl2pPr marL="742950" indent="-287338">
              <a:spcBef>
                <a:spcPts val="0"/>
              </a:spcBef>
              <a:buClr>
                <a:srgbClr val="CC0000"/>
              </a:buClr>
              <a:buChar char="•"/>
              <a:defRPr sz="1700">
                <a:solidFill>
                  <a:schemeClr val="tx1"/>
                </a:solidFill>
                <a:latin typeface="Futura PT Demi"/>
              </a:defRPr>
            </a:lvl2pPr>
            <a:lvl3pPr marL="1144588" indent="-230188">
              <a:spcBef>
                <a:spcPts val="0"/>
              </a:spcBef>
              <a:buClr>
                <a:srgbClr val="CC0000"/>
              </a:buClr>
              <a:buChar char="•"/>
              <a:defRPr sz="1600">
                <a:solidFill>
                  <a:schemeClr val="tx1"/>
                </a:solidFill>
                <a:latin typeface="Futura PT Demi"/>
              </a:defRPr>
            </a:lvl3pPr>
            <a:lvl4pPr marL="1600200" indent="-228600">
              <a:spcBef>
                <a:spcPts val="0"/>
              </a:spcBef>
              <a:buClr>
                <a:srgbClr val="CC0000"/>
              </a:buClr>
              <a:buChar char="•"/>
              <a:defRPr sz="1400">
                <a:solidFill>
                  <a:schemeClr val="tx1"/>
                </a:solidFill>
                <a:latin typeface="Futura PT Demi"/>
              </a:defRPr>
            </a:lvl4pPr>
            <a:lvl5pPr marL="2055813" indent="-227013">
              <a:spcBef>
                <a:spcPts val="0"/>
              </a:spcBef>
              <a:buClr>
                <a:srgbClr val="CC0000"/>
              </a:buClr>
              <a:buChar char="•"/>
              <a:defRPr sz="1300">
                <a:solidFill>
                  <a:schemeClr val="tx1"/>
                </a:solidFill>
                <a:latin typeface="Futura PT Demi"/>
              </a:defRPr>
            </a:lvl5pPr>
            <a:lvl6pPr marL="2513013" indent="-227013">
              <a:spcBef>
                <a:spcPts val="0"/>
              </a:spcBef>
              <a:spcAft>
                <a:spcPts val="0"/>
              </a:spcAft>
              <a:buClr>
                <a:srgbClr val="CC0000"/>
              </a:buClr>
              <a:buChar char="•"/>
              <a:defRPr sz="1300">
                <a:solidFill>
                  <a:schemeClr val="tx1"/>
                </a:solidFill>
                <a:latin typeface="Futura PT Demi"/>
              </a:defRPr>
            </a:lvl6pPr>
            <a:lvl7pPr marL="2970213" indent="-227013">
              <a:spcBef>
                <a:spcPts val="0"/>
              </a:spcBef>
              <a:spcAft>
                <a:spcPts val="0"/>
              </a:spcAft>
              <a:buClr>
                <a:srgbClr val="CC0000"/>
              </a:buClr>
              <a:buChar char="•"/>
              <a:defRPr sz="1300">
                <a:solidFill>
                  <a:schemeClr val="tx1"/>
                </a:solidFill>
                <a:latin typeface="Futura PT Demi"/>
              </a:defRPr>
            </a:lvl7pPr>
            <a:lvl8pPr marL="3427413" indent="-227013">
              <a:spcBef>
                <a:spcPts val="0"/>
              </a:spcBef>
              <a:spcAft>
                <a:spcPts val="0"/>
              </a:spcAft>
              <a:buClr>
                <a:srgbClr val="CC0000"/>
              </a:buClr>
              <a:buChar char="•"/>
              <a:defRPr sz="1300">
                <a:solidFill>
                  <a:schemeClr val="tx1"/>
                </a:solidFill>
                <a:latin typeface="Futura PT Demi"/>
              </a:defRPr>
            </a:lvl8pPr>
            <a:lvl9pPr marL="3884613" indent="-227013">
              <a:spcBef>
                <a:spcPts val="0"/>
              </a:spcBef>
              <a:spcAft>
                <a:spcPts val="0"/>
              </a:spcAft>
              <a:buClr>
                <a:srgbClr val="CC0000"/>
              </a:buClr>
              <a:buChar char="•"/>
              <a:defRPr sz="1300">
                <a:solidFill>
                  <a:schemeClr val="tx1"/>
                </a:solidFill>
                <a:latin typeface="Futura PT Demi"/>
              </a:defRPr>
            </a:lvl9pPr>
          </a:lstStyle>
          <a:p>
            <a:pPr>
              <a:buFontTx/>
              <a:buNone/>
              <a:defRPr/>
            </a:pPr>
            <a:r>
              <a:rPr lang="en-US" sz="1500" b="0" dirty="0">
                <a:latin typeface="Verdana"/>
              </a:rPr>
              <a:t> </a:t>
            </a:r>
            <a:r>
              <a:rPr lang="ru-RU" sz="1500" b="0" dirty="0">
                <a:latin typeface="Verdana"/>
              </a:rPr>
              <a:t>ЭП документа и приложений</a:t>
            </a:r>
            <a:endParaRPr dirty="0"/>
          </a:p>
        </p:txBody>
      </p:sp>
      <p:sp>
        <p:nvSpPr>
          <p:cNvPr id="81" name="TextBox 80"/>
          <p:cNvSpPr txBox="1"/>
          <p:nvPr/>
        </p:nvSpPr>
        <p:spPr bwMode="auto">
          <a:xfrm>
            <a:off x="787056" y="4981927"/>
            <a:ext cx="5211757" cy="400110"/>
          </a:xfrm>
          <a:prstGeom prst="rect">
            <a:avLst/>
          </a:prstGeom>
          <a:noFill/>
        </p:spPr>
        <p:txBody>
          <a:bodyPr wrap="square">
            <a:spAutoFit/>
          </a:bodyPr>
          <a:lstStyle/>
          <a:p>
            <a:pPr>
              <a:buFontTx/>
              <a:buNone/>
              <a:defRPr/>
            </a:pPr>
            <a:r>
              <a:rPr lang="ru-RU" sz="2000" b="1"/>
              <a:t>Файлы визуализации</a:t>
            </a:r>
            <a:endParaRPr/>
          </a:p>
        </p:txBody>
      </p:sp>
      <p:sp>
        <p:nvSpPr>
          <p:cNvPr id="96" name="Rectangle 3"/>
          <p:cNvSpPr txBox="1">
            <a:spLocks noChangeArrowheads="1"/>
          </p:cNvSpPr>
          <p:nvPr/>
        </p:nvSpPr>
        <p:spPr bwMode="auto">
          <a:xfrm>
            <a:off x="802124" y="5398105"/>
            <a:ext cx="4795198" cy="342059"/>
          </a:xfrm>
          <a:prstGeom prst="rect">
            <a:avLst/>
          </a:prstGeom>
          <a:noFill/>
          <a:ln w="9525">
            <a:noFill/>
            <a:miter lim="800000"/>
            <a:headEnd/>
            <a:tailEnd/>
          </a:ln>
        </p:spPr>
        <p:txBody>
          <a:bodyPr lIns="91431" tIns="45716" rIns="91431" bIns="45716"/>
          <a:lstStyle>
            <a:lvl1pPr>
              <a:spcBef>
                <a:spcPts val="0"/>
              </a:spcBef>
              <a:buClr>
                <a:srgbClr val="CC0000"/>
              </a:buClr>
              <a:buChar char="•"/>
              <a:defRPr sz="2100">
                <a:solidFill>
                  <a:schemeClr val="tx1"/>
                </a:solidFill>
                <a:latin typeface="Futura PT Demi"/>
              </a:defRPr>
            </a:lvl1pPr>
            <a:lvl2pPr marL="742950" indent="-287338">
              <a:spcBef>
                <a:spcPts val="0"/>
              </a:spcBef>
              <a:buClr>
                <a:srgbClr val="CC0000"/>
              </a:buClr>
              <a:buChar char="•"/>
              <a:defRPr sz="1700">
                <a:solidFill>
                  <a:schemeClr val="tx1"/>
                </a:solidFill>
                <a:latin typeface="Futura PT Demi"/>
              </a:defRPr>
            </a:lvl2pPr>
            <a:lvl3pPr marL="1144588" indent="-230188">
              <a:spcBef>
                <a:spcPts val="0"/>
              </a:spcBef>
              <a:buClr>
                <a:srgbClr val="CC0000"/>
              </a:buClr>
              <a:buChar char="•"/>
              <a:defRPr sz="1600">
                <a:solidFill>
                  <a:schemeClr val="tx1"/>
                </a:solidFill>
                <a:latin typeface="Futura PT Demi"/>
              </a:defRPr>
            </a:lvl3pPr>
            <a:lvl4pPr marL="1600200" indent="-228600">
              <a:spcBef>
                <a:spcPts val="0"/>
              </a:spcBef>
              <a:buClr>
                <a:srgbClr val="CC0000"/>
              </a:buClr>
              <a:buChar char="•"/>
              <a:defRPr sz="1400">
                <a:solidFill>
                  <a:schemeClr val="tx1"/>
                </a:solidFill>
                <a:latin typeface="Futura PT Demi"/>
              </a:defRPr>
            </a:lvl4pPr>
            <a:lvl5pPr marL="2055813" indent="-227013">
              <a:spcBef>
                <a:spcPts val="0"/>
              </a:spcBef>
              <a:buClr>
                <a:srgbClr val="CC0000"/>
              </a:buClr>
              <a:buChar char="•"/>
              <a:defRPr sz="1300">
                <a:solidFill>
                  <a:schemeClr val="tx1"/>
                </a:solidFill>
                <a:latin typeface="Futura PT Demi"/>
              </a:defRPr>
            </a:lvl5pPr>
            <a:lvl6pPr marL="2513013" indent="-227013">
              <a:spcBef>
                <a:spcPts val="0"/>
              </a:spcBef>
              <a:spcAft>
                <a:spcPts val="0"/>
              </a:spcAft>
              <a:buClr>
                <a:srgbClr val="CC0000"/>
              </a:buClr>
              <a:buChar char="•"/>
              <a:defRPr sz="1300">
                <a:solidFill>
                  <a:schemeClr val="tx1"/>
                </a:solidFill>
                <a:latin typeface="Futura PT Demi"/>
              </a:defRPr>
            </a:lvl6pPr>
            <a:lvl7pPr marL="2970213" indent="-227013">
              <a:spcBef>
                <a:spcPts val="0"/>
              </a:spcBef>
              <a:spcAft>
                <a:spcPts val="0"/>
              </a:spcAft>
              <a:buClr>
                <a:srgbClr val="CC0000"/>
              </a:buClr>
              <a:buChar char="•"/>
              <a:defRPr sz="1300">
                <a:solidFill>
                  <a:schemeClr val="tx1"/>
                </a:solidFill>
                <a:latin typeface="Futura PT Demi"/>
              </a:defRPr>
            </a:lvl7pPr>
            <a:lvl8pPr marL="3427413" indent="-227013">
              <a:spcBef>
                <a:spcPts val="0"/>
              </a:spcBef>
              <a:spcAft>
                <a:spcPts val="0"/>
              </a:spcAft>
              <a:buClr>
                <a:srgbClr val="CC0000"/>
              </a:buClr>
              <a:buChar char="•"/>
              <a:defRPr sz="1300">
                <a:solidFill>
                  <a:schemeClr val="tx1"/>
                </a:solidFill>
                <a:latin typeface="Futura PT Demi"/>
              </a:defRPr>
            </a:lvl8pPr>
            <a:lvl9pPr marL="3884613" indent="-227013">
              <a:spcBef>
                <a:spcPts val="0"/>
              </a:spcBef>
              <a:spcAft>
                <a:spcPts val="0"/>
              </a:spcAft>
              <a:buClr>
                <a:srgbClr val="CC0000"/>
              </a:buClr>
              <a:buChar char="•"/>
              <a:defRPr sz="1300">
                <a:solidFill>
                  <a:schemeClr val="tx1"/>
                </a:solidFill>
                <a:latin typeface="Futura PT Demi"/>
              </a:defRPr>
            </a:lvl9pPr>
          </a:lstStyle>
          <a:p>
            <a:pPr>
              <a:buFontTx/>
              <a:buNone/>
              <a:defRPr/>
            </a:pPr>
            <a:r>
              <a:rPr lang="en-US" sz="1500" b="0">
                <a:latin typeface="Verdana"/>
              </a:rPr>
              <a:t> </a:t>
            </a:r>
            <a:r>
              <a:rPr lang="en-US" sz="1500">
                <a:latin typeface="Verdana"/>
              </a:rPr>
              <a:t>PDF</a:t>
            </a:r>
            <a:r>
              <a:rPr lang="ru-RU" sz="1500">
                <a:latin typeface="Verdana"/>
              </a:rPr>
              <a:t>/</a:t>
            </a:r>
            <a:r>
              <a:rPr lang="en-US" sz="1500">
                <a:latin typeface="Verdana"/>
              </a:rPr>
              <a:t>A </a:t>
            </a:r>
            <a:r>
              <a:rPr lang="ru-RU" sz="1500">
                <a:latin typeface="Verdana"/>
              </a:rPr>
              <a:t>со штампами электронных подписей</a:t>
            </a:r>
            <a:endParaRPr lang="ru-RU" sz="1500" b="0">
              <a:latin typeface="Verdana"/>
            </a:endParaRPr>
          </a:p>
        </p:txBody>
      </p:sp>
      <p:sp>
        <p:nvSpPr>
          <p:cNvPr id="4" name="Заголовок 5"/>
          <p:cNvSpPr txBox="1"/>
          <p:nvPr/>
        </p:nvSpPr>
        <p:spPr bwMode="auto">
          <a:xfrm>
            <a:off x="884902" y="635297"/>
            <a:ext cx="10392696" cy="489381"/>
          </a:xfrm>
          <a:prstGeom prst="rect">
            <a:avLst/>
          </a:prstGeom>
        </p:spPr>
        <p:txBody>
          <a:bodyPr vert="horz" lIns="36000" tIns="36000" rIns="36000" bIns="36000" rtlCol="0" anchor="b" anchorCtr="0">
            <a:noAutofit/>
          </a:bodyPr>
          <a:lstStyle>
            <a:lvl1pPr algn="l" defTabSz="914400">
              <a:lnSpc>
                <a:spcPct val="90000"/>
              </a:lnSpc>
              <a:spcBef>
                <a:spcPts val="0"/>
              </a:spcBef>
              <a:buNone/>
              <a:defRPr sz="3600" b="1">
                <a:solidFill>
                  <a:schemeClr val="tx1"/>
                </a:solidFill>
                <a:latin typeface="+mj-lt"/>
                <a:ea typeface="+mj-ea"/>
                <a:cs typeface="+mj-cs"/>
              </a:defRPr>
            </a:lvl1pPr>
          </a:lstStyle>
          <a:p>
            <a:pPr>
              <a:defRPr/>
            </a:pPr>
            <a:r>
              <a:rPr lang="ru-RU" sz="3200"/>
              <a:t>Архивный контейнер документа</a:t>
            </a:r>
            <a:endParaRPr/>
          </a:p>
        </p:txBody>
      </p:sp>
      <p:cxnSp>
        <p:nvCxnSpPr>
          <p:cNvPr id="19" name="Соединитель: уступ 18"/>
          <p:cNvCxnSpPr>
            <a:cxnSpLocks/>
          </p:cNvCxnSpPr>
          <p:nvPr/>
        </p:nvCxnSpPr>
        <p:spPr bwMode="auto">
          <a:xfrm flipV="1">
            <a:off x="883917" y="3861104"/>
            <a:ext cx="6847843" cy="569315"/>
          </a:xfrm>
          <a:prstGeom prst="bentConnector3">
            <a:avLst>
              <a:gd name="adj1" fmla="val 54303"/>
            </a:avLst>
          </a:prstGeom>
          <a:ln w="38100">
            <a:solidFill>
              <a:srgbClr val="FFCF66"/>
            </a:solidFill>
            <a:tailEnd type="triangle"/>
          </a:ln>
        </p:spPr>
        <p:style>
          <a:lnRef idx="1">
            <a:schemeClr val="dk1"/>
          </a:lnRef>
          <a:fillRef idx="0">
            <a:schemeClr val="dk1"/>
          </a:fillRef>
          <a:effectRef idx="0">
            <a:schemeClr val="dk1"/>
          </a:effectRef>
          <a:fontRef idx="minor">
            <a:schemeClr val="tx1"/>
          </a:fontRef>
        </p:style>
      </p:cxnSp>
      <p:cxnSp>
        <p:nvCxnSpPr>
          <p:cNvPr id="20" name="Прямая со стрелкой 19"/>
          <p:cNvCxnSpPr>
            <a:cxnSpLocks/>
          </p:cNvCxnSpPr>
          <p:nvPr/>
        </p:nvCxnSpPr>
        <p:spPr bwMode="auto">
          <a:xfrm flipV="1">
            <a:off x="883917" y="3159760"/>
            <a:ext cx="6847843" cy="230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Соединитель: уступ 21"/>
          <p:cNvCxnSpPr>
            <a:cxnSpLocks/>
          </p:cNvCxnSpPr>
          <p:nvPr/>
        </p:nvCxnSpPr>
        <p:spPr bwMode="auto">
          <a:xfrm>
            <a:off x="937260" y="1743558"/>
            <a:ext cx="6794500" cy="1192682"/>
          </a:xfrm>
          <a:prstGeom prst="bentConnector3">
            <a:avLst>
              <a:gd name="adj1" fmla="val 65701"/>
            </a:avLst>
          </a:prstGeom>
          <a:ln w="38100">
            <a:solidFill>
              <a:srgbClr val="FFCF66"/>
            </a:solidFill>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4" name="object 3"/>
          <p:cNvSpPr/>
          <p:nvPr/>
        </p:nvSpPr>
        <p:spPr bwMode="auto">
          <a:xfrm>
            <a:off x="0" y="1724024"/>
            <a:ext cx="12192000" cy="5133975"/>
          </a:xfrm>
          <a:custGeom>
            <a:avLst/>
            <a:gdLst/>
            <a:ahLst/>
            <a:cxnLst/>
            <a:rect l="l" t="t" r="r" b="b"/>
            <a:pathLst>
              <a:path w="17265015" h="7767320" extrusionOk="0">
                <a:moveTo>
                  <a:pt x="16380155" y="0"/>
                </a:moveTo>
                <a:lnTo>
                  <a:pt x="884809" y="0"/>
                </a:lnTo>
                <a:lnTo>
                  <a:pt x="836259" y="1309"/>
                </a:lnTo>
                <a:lnTo>
                  <a:pt x="788394" y="5192"/>
                </a:lnTo>
                <a:lnTo>
                  <a:pt x="741281" y="11581"/>
                </a:lnTo>
                <a:lnTo>
                  <a:pt x="694987" y="20409"/>
                </a:lnTo>
                <a:lnTo>
                  <a:pt x="649581" y="31607"/>
                </a:lnTo>
                <a:lnTo>
                  <a:pt x="605129" y="45110"/>
                </a:lnTo>
                <a:lnTo>
                  <a:pt x="561699" y="60849"/>
                </a:lnTo>
                <a:lnTo>
                  <a:pt x="519359" y="78757"/>
                </a:lnTo>
                <a:lnTo>
                  <a:pt x="478175" y="98766"/>
                </a:lnTo>
                <a:lnTo>
                  <a:pt x="438215" y="120808"/>
                </a:lnTo>
                <a:lnTo>
                  <a:pt x="399548" y="144818"/>
                </a:lnTo>
                <a:lnTo>
                  <a:pt x="362239" y="170726"/>
                </a:lnTo>
                <a:lnTo>
                  <a:pt x="326357" y="198465"/>
                </a:lnTo>
                <a:lnTo>
                  <a:pt x="291969" y="227969"/>
                </a:lnTo>
                <a:lnTo>
                  <a:pt x="259143" y="259168"/>
                </a:lnTo>
                <a:lnTo>
                  <a:pt x="227946" y="291997"/>
                </a:lnTo>
                <a:lnTo>
                  <a:pt x="198445" y="326388"/>
                </a:lnTo>
                <a:lnTo>
                  <a:pt x="170708" y="362272"/>
                </a:lnTo>
                <a:lnTo>
                  <a:pt x="144802" y="399583"/>
                </a:lnTo>
                <a:lnTo>
                  <a:pt x="120795" y="438253"/>
                </a:lnTo>
                <a:lnTo>
                  <a:pt x="98755" y="478215"/>
                </a:lnTo>
                <a:lnTo>
                  <a:pt x="78748" y="519400"/>
                </a:lnTo>
                <a:lnTo>
                  <a:pt x="60842" y="561743"/>
                </a:lnTo>
                <a:lnTo>
                  <a:pt x="45105" y="605175"/>
                </a:lnTo>
                <a:lnTo>
                  <a:pt x="31604" y="649628"/>
                </a:lnTo>
                <a:lnTo>
                  <a:pt x="20406" y="695036"/>
                </a:lnTo>
                <a:lnTo>
                  <a:pt x="11579" y="741330"/>
                </a:lnTo>
                <a:lnTo>
                  <a:pt x="5191" y="788444"/>
                </a:lnTo>
                <a:lnTo>
                  <a:pt x="1309" y="836309"/>
                </a:lnTo>
                <a:lnTo>
                  <a:pt x="0" y="884859"/>
                </a:lnTo>
                <a:lnTo>
                  <a:pt x="0" y="7766735"/>
                </a:lnTo>
                <a:lnTo>
                  <a:pt x="17265015" y="7766735"/>
                </a:lnTo>
                <a:lnTo>
                  <a:pt x="17265015" y="884859"/>
                </a:lnTo>
                <a:lnTo>
                  <a:pt x="17263705" y="836309"/>
                </a:lnTo>
                <a:lnTo>
                  <a:pt x="17259822" y="788444"/>
                </a:lnTo>
                <a:lnTo>
                  <a:pt x="17253433" y="741330"/>
                </a:lnTo>
                <a:lnTo>
                  <a:pt x="17244605" y="695036"/>
                </a:lnTo>
                <a:lnTo>
                  <a:pt x="17233407" y="649628"/>
                </a:lnTo>
                <a:lnTo>
                  <a:pt x="17219904" y="605175"/>
                </a:lnTo>
                <a:lnTo>
                  <a:pt x="17204165" y="561743"/>
                </a:lnTo>
                <a:lnTo>
                  <a:pt x="17186257" y="519400"/>
                </a:lnTo>
                <a:lnTo>
                  <a:pt x="17166248" y="478215"/>
                </a:lnTo>
                <a:lnTo>
                  <a:pt x="17144206" y="438253"/>
                </a:lnTo>
                <a:lnTo>
                  <a:pt x="17120196" y="399583"/>
                </a:lnTo>
                <a:lnTo>
                  <a:pt x="17094288" y="362272"/>
                </a:lnTo>
                <a:lnTo>
                  <a:pt x="17066549" y="326388"/>
                </a:lnTo>
                <a:lnTo>
                  <a:pt x="17037045" y="291997"/>
                </a:lnTo>
                <a:lnTo>
                  <a:pt x="17005846" y="259168"/>
                </a:lnTo>
                <a:lnTo>
                  <a:pt x="16973017" y="227969"/>
                </a:lnTo>
                <a:lnTo>
                  <a:pt x="16938626" y="198465"/>
                </a:lnTo>
                <a:lnTo>
                  <a:pt x="16902742" y="170726"/>
                </a:lnTo>
                <a:lnTo>
                  <a:pt x="16865431" y="144818"/>
                </a:lnTo>
                <a:lnTo>
                  <a:pt x="16826761" y="120808"/>
                </a:lnTo>
                <a:lnTo>
                  <a:pt x="16786799" y="98766"/>
                </a:lnTo>
                <a:lnTo>
                  <a:pt x="16745614" y="78757"/>
                </a:lnTo>
                <a:lnTo>
                  <a:pt x="16703271" y="60849"/>
                </a:lnTo>
                <a:lnTo>
                  <a:pt x="16659839" y="45110"/>
                </a:lnTo>
                <a:lnTo>
                  <a:pt x="16615386" y="31607"/>
                </a:lnTo>
                <a:lnTo>
                  <a:pt x="16569978" y="20409"/>
                </a:lnTo>
                <a:lnTo>
                  <a:pt x="16523684" y="11581"/>
                </a:lnTo>
                <a:lnTo>
                  <a:pt x="16476570" y="5192"/>
                </a:lnTo>
                <a:lnTo>
                  <a:pt x="16428705" y="1309"/>
                </a:lnTo>
                <a:lnTo>
                  <a:pt x="16380155" y="0"/>
                </a:lnTo>
                <a:close/>
              </a:path>
            </a:pathLst>
          </a:custGeom>
          <a:solidFill>
            <a:srgbClr val="EDEDED"/>
          </a:solidFill>
        </p:spPr>
        <p:txBody>
          <a:bodyPr wrap="square" lIns="36000" tIns="36000" rIns="36000" bIns="36000" rtlCol="0"/>
          <a:lstStyle/>
          <a:p>
            <a:pPr>
              <a:defRPr/>
            </a:pPr>
            <a:endParaRPr/>
          </a:p>
        </p:txBody>
      </p:sp>
      <p:pic>
        <p:nvPicPr>
          <p:cNvPr id="5" name="Picture 2" descr="C:\Users\Super nitro\Downloads\Преза-15.png"/>
          <p:cNvPicPr>
            <a:picLocks noChangeAspect="1" noChangeArrowheads="1"/>
          </p:cNvPicPr>
          <p:nvPr/>
        </p:nvPicPr>
        <p:blipFill>
          <a:blip r:embed="rId2"/>
          <a:stretch/>
        </p:blipFill>
        <p:spPr bwMode="auto">
          <a:xfrm>
            <a:off x="0" y="-6066"/>
            <a:ext cx="12191999" cy="6857508"/>
          </a:xfrm>
          <a:prstGeom prst="rect">
            <a:avLst/>
          </a:prstGeom>
          <a:noFill/>
        </p:spPr>
      </p:pic>
      <p:sp>
        <p:nvSpPr>
          <p:cNvPr id="6" name="Заголовок 1"/>
          <p:cNvSpPr txBox="1"/>
          <p:nvPr/>
        </p:nvSpPr>
        <p:spPr bwMode="auto">
          <a:xfrm>
            <a:off x="885873" y="514241"/>
            <a:ext cx="9498451" cy="962821"/>
          </a:xfrm>
        </p:spPr>
        <p:txBody>
          <a:bodyPr>
            <a:noAutofit/>
          </a:bodyPr>
          <a:lstStyle>
            <a:lvl1pPr algn="ctr" defTabSz="914400">
              <a:spcBef>
                <a:spcPts val="0"/>
              </a:spcBef>
              <a:buNone/>
              <a:defRPr sz="4400">
                <a:solidFill>
                  <a:schemeClr val="tx1"/>
                </a:solidFill>
                <a:latin typeface="+mj-lt"/>
                <a:ea typeface="+mj-ea"/>
                <a:cs typeface="+mj-cs"/>
              </a:defRPr>
            </a:lvl1pPr>
          </a:lstStyle>
          <a:p>
            <a:pPr algn="l">
              <a:defRPr/>
            </a:pPr>
            <a:r>
              <a:rPr lang="ru-RU" sz="3200" b="1">
                <a:latin typeface="Verdana"/>
                <a:ea typeface="Verdana"/>
              </a:rPr>
              <a:t>1С:Архив — система долговременного хранения документов</a:t>
            </a:r>
            <a:endParaRPr/>
          </a:p>
        </p:txBody>
      </p:sp>
      <p:sp>
        <p:nvSpPr>
          <p:cNvPr id="7" name="Прямоугольник: скругленные углы 6"/>
          <p:cNvSpPr/>
          <p:nvPr/>
        </p:nvSpPr>
        <p:spPr bwMode="auto">
          <a:xfrm>
            <a:off x="693080" y="2185203"/>
            <a:ext cx="1643416" cy="914382"/>
          </a:xfrm>
          <a:prstGeom prst="roundRect">
            <a:avLst>
              <a:gd name="adj" fmla="val 16667"/>
            </a:avLst>
          </a:prstGeom>
          <a:solidFill>
            <a:schemeClr val="bg1">
              <a:alpha val="93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defRPr/>
            </a:pPr>
            <a:r>
              <a:rPr lang="ru-RU" sz="1600">
                <a:solidFill>
                  <a:prstClr val="black"/>
                </a:solidFill>
                <a:latin typeface="Verdana"/>
              </a:rPr>
              <a:t>Проверка контейнера</a:t>
            </a:r>
            <a:endParaRPr/>
          </a:p>
        </p:txBody>
      </p:sp>
      <p:sp>
        <p:nvSpPr>
          <p:cNvPr id="8" name="Прямоугольник: скругленные углы 7"/>
          <p:cNvSpPr/>
          <p:nvPr/>
        </p:nvSpPr>
        <p:spPr bwMode="auto">
          <a:xfrm>
            <a:off x="2419065" y="2185203"/>
            <a:ext cx="3638979" cy="914382"/>
          </a:xfrm>
          <a:prstGeom prst="roundRect">
            <a:avLst>
              <a:gd name="adj" fmla="val 16667"/>
            </a:avLst>
          </a:prstGeom>
          <a:solidFill>
            <a:schemeClr val="bg1">
              <a:alpha val="93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defRPr/>
            </a:pPr>
            <a:r>
              <a:rPr lang="ru-RU" sz="1600">
                <a:solidFill>
                  <a:prstClr val="black"/>
                </a:solidFill>
                <a:latin typeface="Verdana"/>
              </a:rPr>
              <a:t>Автоусовершенствование </a:t>
            </a:r>
            <a:br>
              <a:rPr lang="ru-RU" sz="1600">
                <a:solidFill>
                  <a:prstClr val="black"/>
                </a:solidFill>
                <a:latin typeface="Verdana"/>
              </a:rPr>
            </a:br>
            <a:r>
              <a:rPr lang="ru-RU" sz="1600">
                <a:solidFill>
                  <a:prstClr val="black"/>
                </a:solidFill>
                <a:latin typeface="Verdana"/>
              </a:rPr>
              <a:t>и продление меток времени ЭП</a:t>
            </a:r>
            <a:endParaRPr/>
          </a:p>
        </p:txBody>
      </p:sp>
      <p:sp>
        <p:nvSpPr>
          <p:cNvPr id="9" name="Прямоугольник: скругленные углы 8"/>
          <p:cNvSpPr/>
          <p:nvPr/>
        </p:nvSpPr>
        <p:spPr bwMode="auto">
          <a:xfrm>
            <a:off x="6140613" y="2185203"/>
            <a:ext cx="1778058" cy="914382"/>
          </a:xfrm>
          <a:prstGeom prst="roundRect">
            <a:avLst>
              <a:gd name="adj" fmla="val 16667"/>
            </a:avLst>
          </a:prstGeom>
          <a:solidFill>
            <a:schemeClr val="bg1">
              <a:alpha val="93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defRPr/>
            </a:pPr>
            <a:r>
              <a:rPr lang="ru-RU" sz="1600">
                <a:solidFill>
                  <a:prstClr val="black"/>
                </a:solidFill>
                <a:latin typeface="Verdana"/>
              </a:rPr>
              <a:t>Визуализация ЭП*</a:t>
            </a:r>
            <a:endParaRPr/>
          </a:p>
        </p:txBody>
      </p:sp>
      <p:sp>
        <p:nvSpPr>
          <p:cNvPr id="10" name="Прямоугольник: скругленные углы 9"/>
          <p:cNvSpPr/>
          <p:nvPr/>
        </p:nvSpPr>
        <p:spPr bwMode="auto">
          <a:xfrm>
            <a:off x="8001240" y="2185203"/>
            <a:ext cx="3409529" cy="914382"/>
          </a:xfrm>
          <a:prstGeom prst="roundRect">
            <a:avLst>
              <a:gd name="adj" fmla="val 16667"/>
            </a:avLst>
          </a:prstGeom>
          <a:solidFill>
            <a:schemeClr val="bg1">
              <a:alpha val="93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defRPr/>
            </a:pPr>
            <a:r>
              <a:rPr lang="ru-RU" sz="1600">
                <a:solidFill>
                  <a:prstClr val="black"/>
                </a:solidFill>
                <a:latin typeface="Verdana"/>
              </a:rPr>
              <a:t>Ручная и автоматическая проверка дел и документов</a:t>
            </a:r>
            <a:endParaRPr/>
          </a:p>
        </p:txBody>
      </p:sp>
      <p:sp>
        <p:nvSpPr>
          <p:cNvPr id="11" name="Прямоугольник: скругленные углы 10"/>
          <p:cNvSpPr/>
          <p:nvPr/>
        </p:nvSpPr>
        <p:spPr bwMode="auto">
          <a:xfrm>
            <a:off x="1269506" y="3181633"/>
            <a:ext cx="2623769" cy="914382"/>
          </a:xfrm>
          <a:prstGeom prst="roundRect">
            <a:avLst>
              <a:gd name="adj" fmla="val 16667"/>
            </a:avLst>
          </a:prstGeom>
          <a:solidFill>
            <a:schemeClr val="bg1">
              <a:alpha val="93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defRPr/>
            </a:pPr>
            <a:r>
              <a:rPr lang="ru-RU" sz="1600">
                <a:solidFill>
                  <a:prstClr val="black"/>
                </a:solidFill>
                <a:latin typeface="Verdana"/>
              </a:rPr>
              <a:t>Работа </a:t>
            </a:r>
            <a:br>
              <a:rPr lang="ru-RU" sz="1600">
                <a:solidFill>
                  <a:prstClr val="black"/>
                </a:solidFill>
                <a:latin typeface="Verdana"/>
              </a:rPr>
            </a:br>
            <a:r>
              <a:rPr lang="ru-RU" sz="1600">
                <a:solidFill>
                  <a:prstClr val="black"/>
                </a:solidFill>
                <a:latin typeface="Verdana"/>
              </a:rPr>
              <a:t>с номенклатурой дел</a:t>
            </a:r>
            <a:endParaRPr/>
          </a:p>
        </p:txBody>
      </p:sp>
      <p:sp>
        <p:nvSpPr>
          <p:cNvPr id="12" name="Прямоугольник: скругленные углы 11"/>
          <p:cNvSpPr/>
          <p:nvPr/>
        </p:nvSpPr>
        <p:spPr bwMode="auto">
          <a:xfrm>
            <a:off x="3982543" y="3181633"/>
            <a:ext cx="2146909" cy="914382"/>
          </a:xfrm>
          <a:prstGeom prst="roundRect">
            <a:avLst>
              <a:gd name="adj" fmla="val 16667"/>
            </a:avLst>
          </a:prstGeom>
          <a:solidFill>
            <a:schemeClr val="bg1">
              <a:alpha val="93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defRPr/>
            </a:pPr>
            <a:r>
              <a:rPr lang="ru-RU" sz="1600">
                <a:solidFill>
                  <a:prstClr val="black"/>
                </a:solidFill>
                <a:latin typeface="Verdana"/>
              </a:rPr>
              <a:t>Документальные фонды</a:t>
            </a:r>
            <a:endParaRPr/>
          </a:p>
        </p:txBody>
      </p:sp>
      <p:sp>
        <p:nvSpPr>
          <p:cNvPr id="13" name="Прямоугольник: скругленные углы 12"/>
          <p:cNvSpPr/>
          <p:nvPr/>
        </p:nvSpPr>
        <p:spPr bwMode="auto">
          <a:xfrm>
            <a:off x="6232203" y="3181633"/>
            <a:ext cx="2328903" cy="914382"/>
          </a:xfrm>
          <a:prstGeom prst="roundRect">
            <a:avLst>
              <a:gd name="adj" fmla="val 16667"/>
            </a:avLst>
          </a:prstGeom>
          <a:solidFill>
            <a:schemeClr val="bg1">
              <a:alpha val="93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defRPr/>
            </a:pPr>
            <a:r>
              <a:rPr lang="ru-RU" sz="1600">
                <a:solidFill>
                  <a:prstClr val="black"/>
                </a:solidFill>
                <a:latin typeface="Verdana"/>
              </a:rPr>
              <a:t>Журнал передачи документов</a:t>
            </a:r>
            <a:endParaRPr/>
          </a:p>
        </p:txBody>
      </p:sp>
      <p:sp>
        <p:nvSpPr>
          <p:cNvPr id="14" name="Прямоугольник: скругленные углы 13"/>
          <p:cNvSpPr/>
          <p:nvPr/>
        </p:nvSpPr>
        <p:spPr bwMode="auto">
          <a:xfrm>
            <a:off x="8663441" y="3181633"/>
            <a:ext cx="2328903" cy="914382"/>
          </a:xfrm>
          <a:prstGeom prst="roundRect">
            <a:avLst>
              <a:gd name="adj" fmla="val 16667"/>
            </a:avLst>
          </a:prstGeom>
          <a:solidFill>
            <a:schemeClr val="bg1">
              <a:alpha val="93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defRPr/>
            </a:pPr>
            <a:r>
              <a:rPr lang="ru-RU" sz="1600">
                <a:solidFill>
                  <a:prstClr val="black"/>
                </a:solidFill>
                <a:latin typeface="Verdana"/>
              </a:rPr>
              <a:t>Сводные </a:t>
            </a:r>
            <a:br>
              <a:rPr lang="ru-RU" sz="1600">
                <a:solidFill>
                  <a:prstClr val="black"/>
                </a:solidFill>
                <a:latin typeface="Verdana"/>
              </a:rPr>
            </a:br>
            <a:r>
              <a:rPr lang="ru-RU" sz="1600">
                <a:solidFill>
                  <a:prstClr val="black"/>
                </a:solidFill>
                <a:latin typeface="Verdana"/>
              </a:rPr>
              <a:t>и сдаточные описи</a:t>
            </a:r>
            <a:endParaRPr/>
          </a:p>
        </p:txBody>
      </p:sp>
      <p:sp>
        <p:nvSpPr>
          <p:cNvPr id="15" name="Прямоугольник: скругленные углы 14"/>
          <p:cNvSpPr/>
          <p:nvPr/>
        </p:nvSpPr>
        <p:spPr bwMode="auto">
          <a:xfrm>
            <a:off x="1269506" y="4178063"/>
            <a:ext cx="1952527" cy="914382"/>
          </a:xfrm>
          <a:prstGeom prst="roundRect">
            <a:avLst>
              <a:gd name="adj" fmla="val 16667"/>
            </a:avLst>
          </a:prstGeom>
          <a:solidFill>
            <a:schemeClr val="bg1">
              <a:alpha val="93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defRPr/>
            </a:pPr>
            <a:r>
              <a:rPr lang="ru-RU" sz="1600">
                <a:solidFill>
                  <a:prstClr val="black"/>
                </a:solidFill>
                <a:latin typeface="Verdana"/>
              </a:rPr>
              <a:t>Акты об уничтожении</a:t>
            </a:r>
            <a:endParaRPr/>
          </a:p>
        </p:txBody>
      </p:sp>
      <p:sp>
        <p:nvSpPr>
          <p:cNvPr id="16" name="Прямоугольник: скругленные углы 15"/>
          <p:cNvSpPr/>
          <p:nvPr/>
        </p:nvSpPr>
        <p:spPr bwMode="auto">
          <a:xfrm>
            <a:off x="3311684" y="4178063"/>
            <a:ext cx="1013872" cy="914382"/>
          </a:xfrm>
          <a:prstGeom prst="roundRect">
            <a:avLst>
              <a:gd name="adj" fmla="val 16667"/>
            </a:avLst>
          </a:prstGeom>
          <a:solidFill>
            <a:schemeClr val="bg1">
              <a:alpha val="93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defRPr/>
            </a:pPr>
            <a:r>
              <a:rPr lang="ru-RU" sz="1600">
                <a:solidFill>
                  <a:prstClr val="black"/>
                </a:solidFill>
                <a:latin typeface="Verdana"/>
              </a:rPr>
              <a:t>Файлы</a:t>
            </a:r>
            <a:endParaRPr/>
          </a:p>
        </p:txBody>
      </p:sp>
      <p:sp>
        <p:nvSpPr>
          <p:cNvPr id="17" name="Прямоугольник: скругленные углы 16"/>
          <p:cNvSpPr/>
          <p:nvPr/>
        </p:nvSpPr>
        <p:spPr bwMode="auto">
          <a:xfrm>
            <a:off x="4415208" y="4178063"/>
            <a:ext cx="1826774" cy="914382"/>
          </a:xfrm>
          <a:prstGeom prst="roundRect">
            <a:avLst>
              <a:gd name="adj" fmla="val 16667"/>
            </a:avLst>
          </a:prstGeom>
          <a:solidFill>
            <a:schemeClr val="bg1">
              <a:alpha val="93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defRPr/>
            </a:pPr>
            <a:r>
              <a:rPr lang="ru-RU" sz="1600">
                <a:solidFill>
                  <a:prstClr val="black"/>
                </a:solidFill>
                <a:latin typeface="Verdana"/>
              </a:rPr>
              <a:t>Помещения </a:t>
            </a:r>
            <a:br>
              <a:rPr lang="ru-RU" sz="1600">
                <a:solidFill>
                  <a:prstClr val="black"/>
                </a:solidFill>
                <a:latin typeface="Verdana"/>
              </a:rPr>
            </a:br>
            <a:r>
              <a:rPr lang="ru-RU" sz="1600">
                <a:solidFill>
                  <a:prstClr val="black"/>
                </a:solidFill>
                <a:latin typeface="Verdana"/>
              </a:rPr>
              <a:t>и территории</a:t>
            </a:r>
            <a:endParaRPr/>
          </a:p>
        </p:txBody>
      </p:sp>
      <p:sp>
        <p:nvSpPr>
          <p:cNvPr id="18" name="Прямоугольник: скругленные углы 17"/>
          <p:cNvSpPr/>
          <p:nvPr/>
        </p:nvSpPr>
        <p:spPr bwMode="auto">
          <a:xfrm>
            <a:off x="6349028" y="4178063"/>
            <a:ext cx="1509584" cy="914382"/>
          </a:xfrm>
          <a:prstGeom prst="roundRect">
            <a:avLst>
              <a:gd name="adj" fmla="val 16667"/>
            </a:avLst>
          </a:prstGeom>
          <a:solidFill>
            <a:schemeClr val="bg1">
              <a:alpha val="93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defRPr/>
            </a:pPr>
            <a:r>
              <a:rPr lang="ru-RU" sz="1600">
                <a:solidFill>
                  <a:prstClr val="black"/>
                </a:solidFill>
                <a:latin typeface="Verdana"/>
              </a:rPr>
              <a:t>Операции </a:t>
            </a:r>
            <a:br>
              <a:rPr lang="ru-RU" sz="1600">
                <a:solidFill>
                  <a:prstClr val="black"/>
                </a:solidFill>
                <a:latin typeface="Verdana"/>
              </a:rPr>
            </a:br>
            <a:r>
              <a:rPr lang="ru-RU" sz="1600">
                <a:solidFill>
                  <a:prstClr val="black"/>
                </a:solidFill>
                <a:latin typeface="Verdana"/>
              </a:rPr>
              <a:t>с делами</a:t>
            </a:r>
            <a:endParaRPr/>
          </a:p>
        </p:txBody>
      </p:sp>
      <p:sp>
        <p:nvSpPr>
          <p:cNvPr id="19" name="Прямоугольник: скругленные углы 18"/>
          <p:cNvSpPr/>
          <p:nvPr/>
        </p:nvSpPr>
        <p:spPr bwMode="auto">
          <a:xfrm>
            <a:off x="7962981" y="4178063"/>
            <a:ext cx="1400918" cy="914382"/>
          </a:xfrm>
          <a:prstGeom prst="roundRect">
            <a:avLst>
              <a:gd name="adj" fmla="val 16667"/>
            </a:avLst>
          </a:prstGeom>
          <a:solidFill>
            <a:schemeClr val="bg1">
              <a:alpha val="93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defRPr/>
            </a:pPr>
            <a:r>
              <a:rPr lang="ru-RU" sz="1600">
                <a:solidFill>
                  <a:prstClr val="black"/>
                </a:solidFill>
                <a:latin typeface="Verdana"/>
              </a:rPr>
              <a:t>Архивные задачи</a:t>
            </a:r>
            <a:endParaRPr/>
          </a:p>
        </p:txBody>
      </p:sp>
      <p:sp>
        <p:nvSpPr>
          <p:cNvPr id="20" name="Прямоугольник: скругленные углы 19"/>
          <p:cNvSpPr/>
          <p:nvPr/>
        </p:nvSpPr>
        <p:spPr bwMode="auto">
          <a:xfrm>
            <a:off x="9468269" y="4178063"/>
            <a:ext cx="1486361" cy="914382"/>
          </a:xfrm>
          <a:prstGeom prst="roundRect">
            <a:avLst>
              <a:gd name="adj" fmla="val 16667"/>
            </a:avLst>
          </a:prstGeom>
          <a:solidFill>
            <a:schemeClr val="bg1">
              <a:alpha val="93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defRPr/>
            </a:pPr>
            <a:r>
              <a:rPr lang="ru-RU" sz="1600">
                <a:solidFill>
                  <a:prstClr val="black"/>
                </a:solidFill>
                <a:latin typeface="Verdana"/>
              </a:rPr>
              <a:t>Получение НСИ</a:t>
            </a:r>
            <a:endParaRPr/>
          </a:p>
        </p:txBody>
      </p:sp>
      <p:sp>
        <p:nvSpPr>
          <p:cNvPr id="21" name="Прямоугольник: скругленные углы 20"/>
          <p:cNvSpPr/>
          <p:nvPr/>
        </p:nvSpPr>
        <p:spPr bwMode="auto">
          <a:xfrm>
            <a:off x="2014743" y="5183314"/>
            <a:ext cx="2810350" cy="914382"/>
          </a:xfrm>
          <a:prstGeom prst="roundRect">
            <a:avLst>
              <a:gd name="adj" fmla="val 16667"/>
            </a:avLst>
          </a:prstGeom>
          <a:solidFill>
            <a:schemeClr val="bg1">
              <a:alpha val="93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defRPr/>
            </a:pPr>
            <a:r>
              <a:rPr lang="ru-RU" sz="1600">
                <a:solidFill>
                  <a:prstClr val="black"/>
                </a:solidFill>
                <a:latin typeface="Verdana"/>
              </a:rPr>
              <a:t>Сканирование бумажных документов</a:t>
            </a:r>
            <a:endParaRPr/>
          </a:p>
        </p:txBody>
      </p:sp>
      <p:sp>
        <p:nvSpPr>
          <p:cNvPr id="22" name="Прямоугольник: скругленные углы 21"/>
          <p:cNvSpPr/>
          <p:nvPr/>
        </p:nvSpPr>
        <p:spPr bwMode="auto">
          <a:xfrm>
            <a:off x="4930097" y="5184469"/>
            <a:ext cx="2623769" cy="914382"/>
          </a:xfrm>
          <a:prstGeom prst="roundRect">
            <a:avLst>
              <a:gd name="adj" fmla="val 16667"/>
            </a:avLst>
          </a:prstGeom>
          <a:solidFill>
            <a:schemeClr val="bg1">
              <a:alpha val="93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defRPr/>
            </a:pPr>
            <a:r>
              <a:rPr lang="ru-RU" sz="1600">
                <a:solidFill>
                  <a:prstClr val="black"/>
                </a:solidFill>
                <a:latin typeface="Verdana"/>
              </a:rPr>
              <a:t>Контроль сроков хранения документов</a:t>
            </a:r>
            <a:endParaRPr/>
          </a:p>
        </p:txBody>
      </p:sp>
      <p:sp>
        <p:nvSpPr>
          <p:cNvPr id="23" name="Прямоугольник: скругленные углы 22"/>
          <p:cNvSpPr/>
          <p:nvPr/>
        </p:nvSpPr>
        <p:spPr bwMode="auto">
          <a:xfrm>
            <a:off x="7647491" y="5174493"/>
            <a:ext cx="2300962" cy="914382"/>
          </a:xfrm>
          <a:prstGeom prst="roundRect">
            <a:avLst>
              <a:gd name="adj" fmla="val 16667"/>
            </a:avLst>
          </a:prstGeom>
          <a:solidFill>
            <a:schemeClr val="bg1">
              <a:alpha val="93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defRPr/>
            </a:pPr>
            <a:r>
              <a:rPr lang="ru-RU" sz="1600">
                <a:solidFill>
                  <a:prstClr val="black"/>
                </a:solidFill>
                <a:latin typeface="Verdana"/>
              </a:rPr>
              <a:t>Гибкая настройка прав доступа</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Прямоугольник: скругленные углы 7"/>
          <p:cNvSpPr/>
          <p:nvPr/>
        </p:nvSpPr>
        <p:spPr bwMode="auto">
          <a:xfrm>
            <a:off x="869488" y="2375556"/>
            <a:ext cx="10408110" cy="3567088"/>
          </a:xfrm>
          <a:prstGeom prst="roundRect">
            <a:avLst>
              <a:gd name="adj" fmla="val 4546"/>
            </a:avLst>
          </a:prstGeom>
          <a:solidFill>
            <a:schemeClr val="bg1">
              <a:alpha val="76000"/>
            </a:schemeClr>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9" name="Текст 2"/>
          <p:cNvSpPr>
            <a:spLocks noGrp="1"/>
          </p:cNvSpPr>
          <p:nvPr>
            <p:ph type="body" sz="quarter" idx="13"/>
          </p:nvPr>
        </p:nvSpPr>
        <p:spPr bwMode="auto">
          <a:xfrm>
            <a:off x="884902" y="1367135"/>
            <a:ext cx="10713800" cy="923578"/>
          </a:xfrm>
          <a:effectLst>
            <a:outerShdw blurRad="50800" dist="38100" dir="5400000" algn="t" rotWithShape="0">
              <a:prstClr val="black">
                <a:alpha val="5000"/>
              </a:prstClr>
            </a:outerShdw>
          </a:effectLst>
        </p:spPr>
        <p:txBody>
          <a:bodyPr>
            <a:noAutofit/>
          </a:bodyPr>
          <a:lstStyle/>
          <a:p>
            <a:pPr>
              <a:lnSpc>
                <a:spcPct val="100000"/>
              </a:lnSpc>
              <a:defRPr/>
            </a:pPr>
            <a:r>
              <a:rPr lang="ru-RU" sz="1600" b="1">
                <a:solidFill>
                  <a:schemeClr val="tx1"/>
                </a:solidFill>
              </a:rPr>
              <a:t>Приказ</a:t>
            </a:r>
            <a:r>
              <a:rPr lang="ru-RU" sz="1600">
                <a:solidFill>
                  <a:schemeClr val="tx1"/>
                </a:solidFill>
              </a:rPr>
              <a:t> </a:t>
            </a:r>
            <a:r>
              <a:rPr lang="ru-RU" sz="1600" b="1">
                <a:solidFill>
                  <a:schemeClr val="tx1"/>
                </a:solidFill>
                <a:ea typeface="Calibri"/>
                <a:cs typeface="Times New Roman"/>
              </a:rPr>
              <a:t>Росархива от 31 июля 2023 г. №77</a:t>
            </a:r>
            <a:r>
              <a:rPr lang="ru-RU" sz="1600" b="1"/>
              <a:t>. Пункт 135</a:t>
            </a:r>
            <a:br>
              <a:rPr lang="ru-RU" sz="1600" b="1"/>
            </a:br>
            <a:r>
              <a:rPr lang="ru-RU" sz="1600"/>
              <a:t>СХЭД должна быть совместима с СЭД и другими информационными системами организации, </a:t>
            </a:r>
            <a:br>
              <a:rPr lang="ru-RU" sz="1600"/>
            </a:br>
            <a:r>
              <a:rPr lang="ru-RU" sz="1600"/>
              <a:t>а также с системами государственных архивов и уполномоченных органов.</a:t>
            </a:r>
            <a:endParaRPr/>
          </a:p>
        </p:txBody>
      </p:sp>
      <p:sp>
        <p:nvSpPr>
          <p:cNvPr id="2" name="Заголовок 5"/>
          <p:cNvSpPr txBox="1"/>
          <p:nvPr/>
        </p:nvSpPr>
        <p:spPr bwMode="auto">
          <a:xfrm>
            <a:off x="884902" y="635297"/>
            <a:ext cx="10392696" cy="489381"/>
          </a:xfrm>
          <a:prstGeom prst="rect">
            <a:avLst/>
          </a:prstGeom>
        </p:spPr>
        <p:txBody>
          <a:bodyPr vert="horz" lIns="36000" tIns="36000" rIns="36000" bIns="36000" rtlCol="0" anchor="b" anchorCtr="0">
            <a:noAutofit/>
          </a:bodyPr>
          <a:lstStyle>
            <a:lvl1pPr algn="l" defTabSz="914400">
              <a:lnSpc>
                <a:spcPct val="90000"/>
              </a:lnSpc>
              <a:spcBef>
                <a:spcPts val="0"/>
              </a:spcBef>
              <a:buNone/>
              <a:defRPr sz="3600" b="1">
                <a:solidFill>
                  <a:schemeClr val="tx1"/>
                </a:solidFill>
                <a:latin typeface="+mj-lt"/>
                <a:ea typeface="+mj-ea"/>
                <a:cs typeface="+mj-cs"/>
              </a:defRPr>
            </a:lvl1pPr>
          </a:lstStyle>
          <a:p>
            <a:pPr>
              <a:defRPr/>
            </a:pPr>
            <a:r>
              <a:rPr lang="ru-RU" sz="3200"/>
              <a:t>Совместимость СХЭД с ИС организации</a:t>
            </a:r>
            <a:endParaRPr/>
          </a:p>
        </p:txBody>
      </p:sp>
      <p:pic>
        <p:nvPicPr>
          <p:cNvPr id="9" name="Рисунок 8" descr="Изображение выглядит как дизайн&#10;&#10;Контент, сгенерированный ИИ, может содержать ошибки."/>
          <p:cNvPicPr>
            <a:picLocks noChangeAspect="1"/>
          </p:cNvPicPr>
          <p:nvPr/>
        </p:nvPicPr>
        <p:blipFill>
          <a:blip r:embed="rId2"/>
          <a:stretch/>
        </p:blipFill>
        <p:spPr bwMode="auto">
          <a:xfrm>
            <a:off x="1201921" y="3540203"/>
            <a:ext cx="212351" cy="212351"/>
          </a:xfrm>
          <a:prstGeom prst="rect">
            <a:avLst/>
          </a:prstGeom>
        </p:spPr>
      </p:pic>
      <p:pic>
        <p:nvPicPr>
          <p:cNvPr id="10" name="Рисунок 9" descr="Изображение выглядит как дизайн&#10;&#10;Контент, сгенерированный ИИ, может содержать ошибки."/>
          <p:cNvPicPr>
            <a:picLocks noChangeAspect="1"/>
          </p:cNvPicPr>
          <p:nvPr/>
        </p:nvPicPr>
        <p:blipFill>
          <a:blip r:embed="rId2"/>
          <a:stretch/>
        </p:blipFill>
        <p:spPr bwMode="auto">
          <a:xfrm>
            <a:off x="1201921" y="4407239"/>
            <a:ext cx="212351" cy="212351"/>
          </a:xfrm>
          <a:prstGeom prst="rect">
            <a:avLst/>
          </a:prstGeom>
        </p:spPr>
      </p:pic>
      <p:pic>
        <p:nvPicPr>
          <p:cNvPr id="11" name="Рисунок 10" descr="Изображение выглядит как дизайн&#10;&#10;Контент, сгенерированный ИИ, может содержать ошибки."/>
          <p:cNvPicPr>
            <a:picLocks noChangeAspect="1"/>
          </p:cNvPicPr>
          <p:nvPr/>
        </p:nvPicPr>
        <p:blipFill>
          <a:blip r:embed="rId2"/>
          <a:stretch/>
        </p:blipFill>
        <p:spPr bwMode="auto">
          <a:xfrm>
            <a:off x="1201921" y="5057394"/>
            <a:ext cx="212351" cy="212351"/>
          </a:xfrm>
          <a:prstGeom prst="rect">
            <a:avLst/>
          </a:prstGeom>
        </p:spPr>
      </p:pic>
      <p:grpSp>
        <p:nvGrpSpPr>
          <p:cNvPr id="12" name="Группа 11"/>
          <p:cNvGrpSpPr/>
          <p:nvPr/>
        </p:nvGrpSpPr>
        <p:grpSpPr bwMode="auto">
          <a:xfrm>
            <a:off x="6790602" y="2533170"/>
            <a:ext cx="3054311" cy="3784497"/>
            <a:chOff x="8240827" y="2526706"/>
            <a:chExt cx="2749252" cy="3406510"/>
          </a:xfrm>
        </p:grpSpPr>
        <p:pic>
          <p:nvPicPr>
            <p:cNvPr id="47" name="Рисунок 46"/>
            <p:cNvPicPr>
              <a:picLocks noChangeAspect="1"/>
            </p:cNvPicPr>
            <p:nvPr/>
          </p:nvPicPr>
          <p:blipFill>
            <a:blip r:embed="rId3"/>
            <a:stretch/>
          </p:blipFill>
          <p:spPr bwMode="auto">
            <a:xfrm>
              <a:off x="8240828" y="3090316"/>
              <a:ext cx="2749251" cy="2842900"/>
            </a:xfrm>
            <a:prstGeom prst="roundRect">
              <a:avLst>
                <a:gd name="adj" fmla="val 2102"/>
              </a:avLst>
            </a:prstGeom>
            <a:effectLst>
              <a:outerShdw blurRad="50800" dist="38100" dir="5400000" algn="t" rotWithShape="0">
                <a:prstClr val="black">
                  <a:alpha val="5000"/>
                </a:prstClr>
              </a:outerShdw>
            </a:effectLst>
          </p:spPr>
        </p:pic>
        <p:pic>
          <p:nvPicPr>
            <p:cNvPr id="6" name="Рисунок 5"/>
            <p:cNvPicPr>
              <a:picLocks noChangeAspect="1"/>
            </p:cNvPicPr>
            <p:nvPr/>
          </p:nvPicPr>
          <p:blipFill>
            <a:blip r:embed="rId4"/>
            <a:stretch/>
          </p:blipFill>
          <p:spPr bwMode="auto">
            <a:xfrm>
              <a:off x="8240827" y="2526706"/>
              <a:ext cx="2749252" cy="617810"/>
            </a:xfrm>
            <a:prstGeom prst="roundRect">
              <a:avLst>
                <a:gd name="adj" fmla="val 2102"/>
              </a:avLst>
            </a:prstGeom>
            <a:effectLst>
              <a:outerShdw blurRad="50800" dist="38100" dir="5400000" algn="t" rotWithShape="0">
                <a:prstClr val="black">
                  <a:alpha val="5000"/>
                </a:prstClr>
              </a:outerShdw>
            </a:effectLst>
          </p:spPr>
        </p:pic>
      </p:grpSp>
      <p:graphicFrame>
        <p:nvGraphicFramePr>
          <p:cNvPr id="13" name="Таблица 12">
            <a:extLst>
              <a:ext uri="{FF2B5EF4-FFF2-40B4-BE49-F238E27FC236}">
                <a16:creationId xmlns:a16="http://schemas.microsoft.com/office/drawing/2014/main" id="{06F4F55E-5FBF-4727-A0F8-8A87F5604576}"/>
              </a:ext>
            </a:extLst>
          </p:cNvPr>
          <p:cNvGraphicFramePr>
            <a:graphicFrameLocks noGrp="1"/>
          </p:cNvGraphicFramePr>
          <p:nvPr>
            <p:extLst>
              <p:ext uri="{D42A27DB-BD31-4B8C-83A1-F6EECF244321}">
                <p14:modId xmlns:p14="http://schemas.microsoft.com/office/powerpoint/2010/main" val="728463996"/>
              </p:ext>
            </p:extLst>
          </p:nvPr>
        </p:nvGraphicFramePr>
        <p:xfrm>
          <a:off x="1118881" y="2695189"/>
          <a:ext cx="5588681" cy="2795676"/>
        </p:xfrm>
        <a:graphic>
          <a:graphicData uri="http://schemas.openxmlformats.org/drawingml/2006/table">
            <a:tbl>
              <a:tblPr>
                <a:tableStyleId>{5C22544A-7EE6-4342-B048-85BDC9FD1C3A}</a:tableStyleId>
              </a:tblPr>
              <a:tblGrid>
                <a:gridCol w="5588681">
                  <a:extLst>
                    <a:ext uri="{9D8B030D-6E8A-4147-A177-3AD203B41FA5}">
                      <a16:colId xmlns:a16="http://schemas.microsoft.com/office/drawing/2014/main" val="20000"/>
                    </a:ext>
                  </a:extLst>
                </a:gridCol>
              </a:tblGrid>
              <a:tr h="1896843">
                <a:tc>
                  <a:txBody>
                    <a:bodyPr/>
                    <a:lstStyle/>
                    <a:p>
                      <a:pPr algn="l">
                        <a:spcBef>
                          <a:spcPts val="600"/>
                        </a:spcBef>
                        <a:spcAft>
                          <a:spcPts val="1200"/>
                        </a:spcAft>
                        <a:defRPr/>
                      </a:pPr>
                      <a:r>
                        <a:rPr lang="ru-RU" sz="1800" b="1" i="0" u="none" strike="noStrike" dirty="0">
                          <a:solidFill>
                            <a:schemeClr val="tx1"/>
                          </a:solidFill>
                          <a:latin typeface="Verdana"/>
                        </a:rPr>
                        <a:t>1С:Библиотека интеграции </a:t>
                      </a:r>
                      <a:br>
                        <a:rPr lang="ru-RU" sz="1800" b="1" i="0" u="none" strike="noStrike" dirty="0">
                          <a:solidFill>
                            <a:schemeClr val="tx1"/>
                          </a:solidFill>
                          <a:latin typeface="Verdana"/>
                        </a:rPr>
                      </a:br>
                      <a:r>
                        <a:rPr lang="ru-RU" sz="1800" b="1" i="0" u="none" strike="noStrike" dirty="0">
                          <a:solidFill>
                            <a:schemeClr val="tx1"/>
                          </a:solidFill>
                          <a:latin typeface="Verdana"/>
                        </a:rPr>
                        <a:t>с «1С:Архивом»: </a:t>
                      </a:r>
                      <a:endParaRPr dirty="0"/>
                    </a:p>
                    <a:p>
                      <a:pPr marL="442913" indent="0" algn="l">
                        <a:spcBef>
                          <a:spcPts val="600"/>
                        </a:spcBef>
                        <a:spcAft>
                          <a:spcPts val="600"/>
                        </a:spcAft>
                        <a:buClr>
                          <a:srgbClr val="FFD051"/>
                        </a:buClr>
                        <a:buFont typeface="Arial"/>
                        <a:buNone/>
                        <a:defRPr/>
                      </a:pPr>
                      <a:r>
                        <a:rPr lang="ru-RU" sz="1600" b="1" i="0" u="none" strike="noStrike" dirty="0">
                          <a:solidFill>
                            <a:schemeClr val="tx1"/>
                          </a:solidFill>
                          <a:latin typeface="Verdana"/>
                        </a:rPr>
                        <a:t>Совместима с любой типовой конфигурацией</a:t>
                      </a:r>
                      <a:r>
                        <a:rPr lang="ru-RU" sz="1600" b="0" i="0" u="none" strike="noStrike" dirty="0">
                          <a:solidFill>
                            <a:schemeClr val="tx1"/>
                          </a:solidFill>
                          <a:latin typeface="Verdana"/>
                        </a:rPr>
                        <a:t>,</a:t>
                      </a:r>
                      <a:r>
                        <a:rPr lang="ru-RU" sz="1600" b="1" i="0" u="none" strike="noStrike" dirty="0">
                          <a:solidFill>
                            <a:schemeClr val="tx1"/>
                          </a:solidFill>
                          <a:latin typeface="Verdana"/>
                        </a:rPr>
                        <a:t> </a:t>
                      </a:r>
                      <a:br>
                        <a:rPr lang="ru-RU" sz="1600" b="1" i="0" u="none" strike="noStrike" dirty="0">
                          <a:solidFill>
                            <a:schemeClr val="tx1"/>
                          </a:solidFill>
                          <a:latin typeface="Verdana"/>
                        </a:rPr>
                      </a:br>
                      <a:r>
                        <a:rPr lang="ru-RU" sz="1600" b="0" i="0" u="none" strike="noStrike" dirty="0">
                          <a:solidFill>
                            <a:schemeClr val="tx1"/>
                          </a:solidFill>
                          <a:latin typeface="Verdana"/>
                        </a:rPr>
                        <a:t>в т.ч. </a:t>
                      </a:r>
                      <a:r>
                        <a:rPr lang="en-US" sz="1600" b="0" i="0" u="none" strike="noStrike" dirty="0">
                          <a:solidFill>
                            <a:schemeClr val="tx1"/>
                          </a:solidFill>
                          <a:latin typeface="Verdana"/>
                        </a:rPr>
                        <a:t>1C</a:t>
                      </a:r>
                      <a:r>
                        <a:rPr lang="ru-RU" sz="1600" b="0" i="0" u="none" strike="noStrike" dirty="0">
                          <a:solidFill>
                            <a:schemeClr val="tx1"/>
                          </a:solidFill>
                          <a:latin typeface="Verdana"/>
                        </a:rPr>
                        <a:t>:БГУ, 1С:ЗКГУ, 1С:ДО</a:t>
                      </a:r>
                    </a:p>
                    <a:p>
                      <a:pPr marL="442913" indent="0" algn="l">
                        <a:spcBef>
                          <a:spcPts val="600"/>
                        </a:spcBef>
                        <a:spcAft>
                          <a:spcPts val="600"/>
                        </a:spcAft>
                        <a:buClr>
                          <a:srgbClr val="FFD051"/>
                        </a:buClr>
                        <a:buFont typeface="Arial"/>
                        <a:buNone/>
                        <a:defRPr/>
                      </a:pPr>
                      <a:r>
                        <a:rPr lang="ru-RU" sz="1600" b="1" i="0" u="none" strike="noStrike" dirty="0">
                          <a:solidFill>
                            <a:schemeClr val="tx1"/>
                          </a:solidFill>
                          <a:latin typeface="Verdana"/>
                        </a:rPr>
                        <a:t>Не требует дополнительной оплаты</a:t>
                      </a:r>
                      <a:r>
                        <a:rPr lang="ru-RU" sz="1600" b="0" i="0" u="none" strike="noStrike" dirty="0">
                          <a:solidFill>
                            <a:schemeClr val="tx1"/>
                          </a:solidFill>
                          <a:latin typeface="Verdana"/>
                        </a:rPr>
                        <a:t>, </a:t>
                      </a:r>
                      <a:br>
                        <a:rPr lang="ru-RU" sz="1600" b="0" i="0" u="none" strike="noStrike" dirty="0">
                          <a:solidFill>
                            <a:schemeClr val="tx1"/>
                          </a:solidFill>
                          <a:latin typeface="Verdana"/>
                        </a:rPr>
                      </a:br>
                      <a:r>
                        <a:rPr lang="ru-RU" sz="1600" b="0" i="0" u="none" strike="noStrike" dirty="0">
                          <a:solidFill>
                            <a:schemeClr val="tx1"/>
                          </a:solidFill>
                          <a:latin typeface="Verdana"/>
                        </a:rPr>
                        <a:t>при наличии подписки на 1С: ИТС</a:t>
                      </a:r>
                      <a:endParaRPr lang="ru-RU" sz="1600" b="1" i="0" u="none" strike="noStrike" dirty="0">
                        <a:solidFill>
                          <a:schemeClr val="tx1"/>
                        </a:solidFill>
                        <a:latin typeface="Verdana"/>
                      </a:endParaRPr>
                    </a:p>
                    <a:p>
                      <a:pPr marL="442913" indent="0" algn="l">
                        <a:spcBef>
                          <a:spcPts val="600"/>
                        </a:spcBef>
                        <a:spcAft>
                          <a:spcPts val="600"/>
                        </a:spcAft>
                        <a:buClr>
                          <a:srgbClr val="FFD051"/>
                        </a:buClr>
                        <a:buFont typeface="Arial"/>
                        <a:buNone/>
                        <a:defRPr/>
                      </a:pPr>
                      <a:r>
                        <a:rPr lang="ru-RU" sz="1600" b="1" i="0" u="none" strike="noStrike" dirty="0">
                          <a:solidFill>
                            <a:schemeClr val="tx1"/>
                          </a:solidFill>
                          <a:latin typeface="Verdana"/>
                        </a:rPr>
                        <a:t>Входит в</a:t>
                      </a:r>
                      <a:r>
                        <a:rPr lang="ru-RU" sz="1600" b="0" i="0" u="none" strike="noStrike" dirty="0">
                          <a:solidFill>
                            <a:schemeClr val="tx1"/>
                          </a:solidFill>
                          <a:latin typeface="Verdana"/>
                        </a:rPr>
                        <a:t> </a:t>
                      </a:r>
                      <a:r>
                        <a:rPr lang="ru-RU" sz="1600" b="1" i="0" u="none" strike="noStrike" dirty="0">
                          <a:solidFill>
                            <a:schemeClr val="tx1"/>
                          </a:solidFill>
                          <a:latin typeface="Verdana"/>
                        </a:rPr>
                        <a:t>типовую поставку </a:t>
                      </a:r>
                      <a:br>
                        <a:rPr lang="ru-RU" sz="1600" b="1" i="0" u="none" strike="noStrike" dirty="0">
                          <a:solidFill>
                            <a:schemeClr val="tx1"/>
                          </a:solidFill>
                          <a:latin typeface="Verdana"/>
                        </a:rPr>
                      </a:br>
                      <a:r>
                        <a:rPr lang="ru-RU" sz="1600" b="0" i="0" u="none" strike="noStrike" dirty="0">
                          <a:solidFill>
                            <a:schemeClr val="tx1"/>
                          </a:solidFill>
                          <a:latin typeface="Verdana"/>
                        </a:rPr>
                        <a:t>конфигурации 1С:Документооборот 3.0</a:t>
                      </a:r>
                      <a:endParaRPr dirty="0"/>
                    </a:p>
                  </a:txBody>
                  <a:tcPr marL="6756" marR="6756" marT="6756" marB="0">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3"/>
          <p:cNvPicPr>
            <a:picLocks noChangeAspect="1"/>
          </p:cNvPicPr>
          <p:nvPr/>
        </p:nvPicPr>
        <p:blipFill>
          <a:blip r:embed="rId2"/>
          <a:stretch/>
        </p:blipFill>
        <p:spPr bwMode="auto">
          <a:xfrm>
            <a:off x="8348571" y="2607120"/>
            <a:ext cx="1436370" cy="1436370"/>
          </a:xfrm>
          <a:prstGeom prst="rect">
            <a:avLst/>
          </a:prstGeom>
        </p:spPr>
      </p:pic>
      <p:pic>
        <p:nvPicPr>
          <p:cNvPr id="11" name="Рисунок 10"/>
          <p:cNvPicPr>
            <a:picLocks noChangeAspect="1"/>
          </p:cNvPicPr>
          <p:nvPr/>
        </p:nvPicPr>
        <p:blipFill>
          <a:blip r:embed="rId3"/>
          <a:stretch/>
        </p:blipFill>
        <p:spPr bwMode="auto">
          <a:xfrm>
            <a:off x="1756572" y="1372183"/>
            <a:ext cx="1267968" cy="1267968"/>
          </a:xfrm>
          <a:prstGeom prst="rect">
            <a:avLst/>
          </a:prstGeom>
        </p:spPr>
      </p:pic>
      <p:grpSp>
        <p:nvGrpSpPr>
          <p:cNvPr id="20" name="Группа 19"/>
          <p:cNvGrpSpPr>
            <a:grpSpLocks noChangeAspect="1"/>
          </p:cNvGrpSpPr>
          <p:nvPr/>
        </p:nvGrpSpPr>
        <p:grpSpPr bwMode="auto">
          <a:xfrm>
            <a:off x="1705491" y="3781832"/>
            <a:ext cx="1370126" cy="1373008"/>
            <a:chOff x="692963" y="3443386"/>
            <a:chExt cx="2535936" cy="2535936"/>
          </a:xfrm>
        </p:grpSpPr>
        <p:pic>
          <p:nvPicPr>
            <p:cNvPr id="6" name="Рисунок 5"/>
            <p:cNvPicPr>
              <a:picLocks noChangeAspect="1"/>
            </p:cNvPicPr>
            <p:nvPr/>
          </p:nvPicPr>
          <p:blipFill>
            <a:blip r:embed="rId4"/>
            <a:stretch/>
          </p:blipFill>
          <p:spPr bwMode="auto">
            <a:xfrm>
              <a:off x="692963" y="3443386"/>
              <a:ext cx="1267968" cy="1267968"/>
            </a:xfrm>
            <a:prstGeom prst="rect">
              <a:avLst/>
            </a:prstGeom>
          </p:spPr>
        </p:pic>
        <p:pic>
          <p:nvPicPr>
            <p:cNvPr id="13" name="Рисунок 12"/>
            <p:cNvPicPr>
              <a:picLocks noChangeAspect="1"/>
            </p:cNvPicPr>
            <p:nvPr/>
          </p:nvPicPr>
          <p:blipFill>
            <a:blip r:embed="rId5"/>
            <a:stretch/>
          </p:blipFill>
          <p:spPr bwMode="auto">
            <a:xfrm>
              <a:off x="692963" y="4711354"/>
              <a:ext cx="1267968" cy="1267968"/>
            </a:xfrm>
            <a:prstGeom prst="rect">
              <a:avLst/>
            </a:prstGeom>
          </p:spPr>
        </p:pic>
        <p:pic>
          <p:nvPicPr>
            <p:cNvPr id="15" name="Рисунок 14"/>
            <p:cNvPicPr>
              <a:picLocks noChangeAspect="1"/>
            </p:cNvPicPr>
            <p:nvPr/>
          </p:nvPicPr>
          <p:blipFill>
            <a:blip r:embed="rId6"/>
            <a:stretch/>
          </p:blipFill>
          <p:spPr bwMode="auto">
            <a:xfrm>
              <a:off x="1960931" y="4711354"/>
              <a:ext cx="1267968" cy="1267968"/>
            </a:xfrm>
            <a:prstGeom prst="rect">
              <a:avLst/>
            </a:prstGeom>
          </p:spPr>
        </p:pic>
        <p:pic>
          <p:nvPicPr>
            <p:cNvPr id="17" name="Рисунок 16"/>
            <p:cNvPicPr>
              <a:picLocks noChangeAspect="1"/>
            </p:cNvPicPr>
            <p:nvPr/>
          </p:nvPicPr>
          <p:blipFill>
            <a:blip r:embed="rId7"/>
            <a:stretch/>
          </p:blipFill>
          <p:spPr bwMode="auto">
            <a:xfrm>
              <a:off x="1960931" y="3443386"/>
              <a:ext cx="1267968" cy="1267968"/>
            </a:xfrm>
            <a:prstGeom prst="rect">
              <a:avLst/>
            </a:prstGeom>
          </p:spPr>
        </p:pic>
      </p:grpSp>
      <p:sp>
        <p:nvSpPr>
          <p:cNvPr id="19" name="TextBox 18"/>
          <p:cNvSpPr txBox="1"/>
          <p:nvPr/>
        </p:nvSpPr>
        <p:spPr bwMode="auto">
          <a:xfrm>
            <a:off x="1407610" y="2615952"/>
            <a:ext cx="1865010"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36000" tIns="36000" rIns="36000" bIns="36000" rtlCol="0" anchor="ctr" anchorCtr="0">
            <a:spAutoFit/>
          </a:bodyPr>
          <a:lstStyle/>
          <a:p>
            <a:pPr algn="ctr">
              <a:defRPr/>
            </a:pPr>
            <a:r>
              <a:rPr lang="ru-RU" b="1" dirty="0"/>
              <a:t>1С:ДО</a:t>
            </a:r>
            <a:endParaRPr dirty="0"/>
          </a:p>
        </p:txBody>
      </p:sp>
      <p:sp>
        <p:nvSpPr>
          <p:cNvPr id="21" name="TextBox 20"/>
          <p:cNvSpPr txBox="1"/>
          <p:nvPr/>
        </p:nvSpPr>
        <p:spPr bwMode="auto">
          <a:xfrm>
            <a:off x="1171708" y="5246504"/>
            <a:ext cx="2437693" cy="5539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36000" tIns="36000" rIns="36000" bIns="36000" rtlCol="0" anchor="ctr" anchorCtr="0">
            <a:spAutoFit/>
          </a:bodyPr>
          <a:lstStyle/>
          <a:p>
            <a:pPr algn="ctr">
              <a:defRPr/>
            </a:pPr>
            <a:r>
              <a:rPr lang="ru-RU" b="1"/>
              <a:t>Другая конфигурация 1С</a:t>
            </a:r>
            <a:endParaRPr/>
          </a:p>
        </p:txBody>
      </p:sp>
      <p:pic>
        <p:nvPicPr>
          <p:cNvPr id="22" name="Рисунок 21" descr="Документ"/>
          <p:cNvPicPr>
            <a:picLocks noChangeAspect="1"/>
          </p:cNvPicPr>
          <p:nvPr/>
        </p:nvPicPr>
        <p:blipFill>
          <a:blip r:embed="rId8">
            <a:extLst>
              <a:ext uri="{96DAC541-7B7A-43D3-8B79-37D633B846F1}">
                <asvg:svgBlip xmlns:asvg="http://schemas.microsoft.com/office/drawing/2016/SVG/main" r:embed="rId9"/>
              </a:ext>
            </a:extLst>
          </a:blip>
          <a:stretch/>
        </p:blipFill>
        <p:spPr bwMode="auto">
          <a:xfrm>
            <a:off x="3741481" y="4660325"/>
            <a:ext cx="640080" cy="640080"/>
          </a:xfrm>
          <a:prstGeom prst="rect">
            <a:avLst/>
          </a:prstGeom>
        </p:spPr>
      </p:pic>
      <p:pic>
        <p:nvPicPr>
          <p:cNvPr id="24" name="Рисунок 23" descr="Закрытая книга со сплошной заливкой"/>
          <p:cNvPicPr>
            <a:picLocks noChangeAspect="1"/>
          </p:cNvPicPr>
          <p:nvPr/>
        </p:nvPicPr>
        <p:blipFill>
          <a:blip r:embed="rId10">
            <a:extLst>
              <a:ext uri="{96DAC541-7B7A-43D3-8B79-37D633B846F1}">
                <asvg:svgBlip xmlns:asvg="http://schemas.microsoft.com/office/drawing/2016/SVG/main" r:embed="rId11"/>
              </a:ext>
            </a:extLst>
          </a:blip>
          <a:stretch/>
        </p:blipFill>
        <p:spPr bwMode="auto">
          <a:xfrm>
            <a:off x="3741481" y="1347399"/>
            <a:ext cx="640080" cy="640080"/>
          </a:xfrm>
          <a:prstGeom prst="rect">
            <a:avLst/>
          </a:prstGeom>
        </p:spPr>
      </p:pic>
      <p:cxnSp>
        <p:nvCxnSpPr>
          <p:cNvPr id="26" name="Соединитель: уступ 25"/>
          <p:cNvCxnSpPr>
            <a:cxnSpLocks/>
          </p:cNvCxnSpPr>
          <p:nvPr/>
        </p:nvCxnSpPr>
        <p:spPr bwMode="auto">
          <a:xfrm flipV="1">
            <a:off x="4320188" y="3648502"/>
            <a:ext cx="4028383" cy="975190"/>
          </a:xfrm>
          <a:prstGeom prst="bent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Соединитель: уступ 26"/>
          <p:cNvCxnSpPr>
            <a:cxnSpLocks/>
          </p:cNvCxnSpPr>
          <p:nvPr/>
        </p:nvCxnSpPr>
        <p:spPr bwMode="auto">
          <a:xfrm>
            <a:off x="4320188" y="2201490"/>
            <a:ext cx="4028383" cy="868769"/>
          </a:xfrm>
          <a:prstGeom prst="bent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 name="Текст 3"/>
          <p:cNvSpPr txBox="1"/>
          <p:nvPr/>
        </p:nvSpPr>
        <p:spPr bwMode="auto">
          <a:xfrm>
            <a:off x="8348570" y="4043333"/>
            <a:ext cx="1399327" cy="245324"/>
          </a:xfrm>
          <a:prstGeom prst="rect">
            <a:avLst/>
          </a:prstGeom>
        </p:spPr>
        <p:txBody>
          <a:bodyPr vert="horz" lIns="36000" tIns="36000" rIns="36000" bIns="36000" rtlCol="0" anchor="t" anchorCtr="0">
            <a:no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buClr>
                <a:srgbClr val="FFCF66"/>
              </a:buClr>
              <a:defRPr/>
            </a:pPr>
            <a:r>
              <a:rPr lang="ru-RU" b="1"/>
              <a:t>1С:Архив</a:t>
            </a:r>
            <a:endParaRPr lang="ru-RU"/>
          </a:p>
        </p:txBody>
      </p:sp>
      <p:grpSp>
        <p:nvGrpSpPr>
          <p:cNvPr id="57" name="Группа 56"/>
          <p:cNvGrpSpPr/>
          <p:nvPr/>
        </p:nvGrpSpPr>
        <p:grpSpPr bwMode="auto">
          <a:xfrm>
            <a:off x="2965737" y="2266359"/>
            <a:ext cx="1436370" cy="1082562"/>
            <a:chOff x="8335875" y="1385942"/>
            <a:chExt cx="1436370" cy="1082562"/>
          </a:xfrm>
        </p:grpSpPr>
        <p:pic>
          <p:nvPicPr>
            <p:cNvPr id="58" name="Рисунок 57" descr="Документ"/>
            <p:cNvPicPr>
              <a:picLocks noChangeAspect="1"/>
            </p:cNvPicPr>
            <p:nvPr/>
          </p:nvPicPr>
          <p:blipFill>
            <a:blip r:embed="rId8">
              <a:extLst>
                <a:ext uri="{96DAC541-7B7A-43D3-8B79-37D633B846F1}">
                  <asvg:svgBlip xmlns:asvg="http://schemas.microsoft.com/office/drawing/2016/SVG/main" r:embed="rId9"/>
                </a:ext>
              </a:extLst>
            </a:blip>
            <a:stretch/>
          </p:blipFill>
          <p:spPr bwMode="auto">
            <a:xfrm>
              <a:off x="8742656" y="1385942"/>
              <a:ext cx="640080" cy="640080"/>
            </a:xfrm>
            <a:prstGeom prst="rect">
              <a:avLst/>
            </a:prstGeom>
          </p:spPr>
        </p:pic>
        <p:sp>
          <p:nvSpPr>
            <p:cNvPr id="59" name="Текст 3"/>
            <p:cNvSpPr txBox="1"/>
            <p:nvPr/>
          </p:nvSpPr>
          <p:spPr bwMode="auto">
            <a:xfrm>
              <a:off x="8335875" y="1979554"/>
              <a:ext cx="1436370" cy="488950"/>
            </a:xfrm>
            <a:prstGeom prst="rect">
              <a:avLst/>
            </a:prstGeom>
            <a:grpFill/>
          </p:spPr>
          <p:txBody>
            <a:bodyPr vert="horz" lIns="36000" tIns="36000" rIns="36000" bIns="36000" rtlCol="0" anchor="t" anchorCtr="0">
              <a:no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buClr>
                  <a:srgbClr val="FFCF66"/>
                </a:buClr>
                <a:defRPr/>
              </a:pPr>
              <a:r>
                <a:rPr lang="ru-RU" sz="1500"/>
                <a:t>Передача </a:t>
              </a:r>
              <a:br>
                <a:rPr lang="ru-RU" sz="1500"/>
              </a:br>
              <a:r>
                <a:rPr lang="ru-RU" sz="1500"/>
                <a:t>дел в архив</a:t>
              </a:r>
              <a:endParaRPr/>
            </a:p>
          </p:txBody>
        </p:sp>
      </p:grpSp>
      <p:pic>
        <p:nvPicPr>
          <p:cNvPr id="62" name="Рисунок 61" descr="Флажок со сплошной заливкой"/>
          <p:cNvPicPr>
            <a:picLocks noChangeAspect="1"/>
          </p:cNvPicPr>
          <p:nvPr/>
        </p:nvPicPr>
        <p:blipFill>
          <a:blip r:embed="rId12">
            <a:extLst>
              <a:ext uri="{96DAC541-7B7A-43D3-8B79-37D633B846F1}">
                <asvg:svgBlip xmlns:asvg="http://schemas.microsoft.com/office/drawing/2016/SVG/main" r:embed="rId13"/>
              </a:ext>
            </a:extLst>
          </a:blip>
          <a:stretch/>
        </p:blipFill>
        <p:spPr bwMode="auto">
          <a:xfrm>
            <a:off x="4012598" y="2334769"/>
            <a:ext cx="457200" cy="457200"/>
          </a:xfrm>
          <a:prstGeom prst="rect">
            <a:avLst/>
          </a:prstGeom>
        </p:spPr>
      </p:pic>
      <p:grpSp>
        <p:nvGrpSpPr>
          <p:cNvPr id="65" name="Группа 64"/>
          <p:cNvGrpSpPr/>
          <p:nvPr/>
        </p:nvGrpSpPr>
        <p:grpSpPr bwMode="auto">
          <a:xfrm>
            <a:off x="9230636" y="1777934"/>
            <a:ext cx="1267968" cy="1104125"/>
            <a:chOff x="9715450" y="1886574"/>
            <a:chExt cx="1267968" cy="1104125"/>
          </a:xfrm>
        </p:grpSpPr>
        <p:grpSp>
          <p:nvGrpSpPr>
            <p:cNvPr id="56" name="Группа 55"/>
            <p:cNvGrpSpPr/>
            <p:nvPr/>
          </p:nvGrpSpPr>
          <p:grpSpPr bwMode="auto">
            <a:xfrm>
              <a:off x="9715450" y="1886574"/>
              <a:ext cx="1267968" cy="1104125"/>
              <a:chOff x="8450530" y="1364379"/>
              <a:chExt cx="1267968" cy="1104125"/>
            </a:xfrm>
          </p:grpSpPr>
          <p:pic>
            <p:nvPicPr>
              <p:cNvPr id="53" name="Рисунок 52" descr="Документ"/>
              <p:cNvPicPr>
                <a:picLocks noChangeAspect="1"/>
              </p:cNvPicPr>
              <p:nvPr/>
            </p:nvPicPr>
            <p:blipFill>
              <a:blip r:embed="rId8">
                <a:extLst>
                  <a:ext uri="{96DAC541-7B7A-43D3-8B79-37D633B846F1}">
                    <asvg:svgBlip xmlns:asvg="http://schemas.microsoft.com/office/drawing/2016/SVG/main" r:embed="rId9"/>
                  </a:ext>
                </a:extLst>
              </a:blip>
              <a:stretch/>
            </p:blipFill>
            <p:spPr bwMode="auto">
              <a:xfrm>
                <a:off x="8908345" y="1364379"/>
                <a:ext cx="640080" cy="640080"/>
              </a:xfrm>
              <a:prstGeom prst="rect">
                <a:avLst/>
              </a:prstGeom>
            </p:spPr>
          </p:pic>
          <p:sp>
            <p:nvSpPr>
              <p:cNvPr id="54" name="Текст 3"/>
              <p:cNvSpPr txBox="1"/>
              <p:nvPr/>
            </p:nvSpPr>
            <p:spPr bwMode="auto">
              <a:xfrm>
                <a:off x="8450530" y="1979554"/>
                <a:ext cx="1267968" cy="488950"/>
              </a:xfrm>
              <a:prstGeom prst="rect">
                <a:avLst/>
              </a:prstGeom>
              <a:grpFill/>
            </p:spPr>
            <p:txBody>
              <a:bodyPr vert="horz" lIns="36000" tIns="36000" rIns="36000" bIns="36000" rtlCol="0" anchor="t" anchorCtr="0">
                <a:no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buClr>
                    <a:srgbClr val="FFCF66"/>
                  </a:buClr>
                  <a:defRPr/>
                </a:pPr>
                <a:r>
                  <a:rPr lang="ru-RU" sz="1500"/>
                  <a:t>Сдаточная опись</a:t>
                </a:r>
                <a:endParaRPr/>
              </a:p>
            </p:txBody>
          </p:sp>
        </p:grpSp>
        <p:pic>
          <p:nvPicPr>
            <p:cNvPr id="64" name="Рисунок 63" descr="Закрыть со сплошной заливкой"/>
            <p:cNvPicPr>
              <a:picLocks noChangeAspect="1"/>
            </p:cNvPicPr>
            <p:nvPr/>
          </p:nvPicPr>
          <p:blipFill>
            <a:blip r:embed="rId14">
              <a:extLst>
                <a:ext uri="{96DAC541-7B7A-43D3-8B79-37D633B846F1}">
                  <asvg:svgBlip xmlns:asvg="http://schemas.microsoft.com/office/drawing/2016/SVG/main" r:embed="rId15"/>
                </a:ext>
              </a:extLst>
            </a:blip>
            <a:stretch/>
          </p:blipFill>
          <p:spPr bwMode="auto">
            <a:xfrm rot="2694017">
              <a:off x="9791201" y="2026364"/>
              <a:ext cx="365760" cy="365760"/>
            </a:xfrm>
            <a:prstGeom prst="rect">
              <a:avLst/>
            </a:prstGeom>
          </p:spPr>
        </p:pic>
      </p:grpSp>
      <p:grpSp>
        <p:nvGrpSpPr>
          <p:cNvPr id="33" name="Группа 32"/>
          <p:cNvGrpSpPr/>
          <p:nvPr/>
        </p:nvGrpSpPr>
        <p:grpSpPr bwMode="auto">
          <a:xfrm>
            <a:off x="3448143" y="3801967"/>
            <a:ext cx="1413083" cy="575584"/>
            <a:chOff x="2862300" y="4158233"/>
            <a:chExt cx="1302190" cy="575584"/>
          </a:xfrm>
        </p:grpSpPr>
        <p:sp>
          <p:nvSpPr>
            <p:cNvPr id="34" name="Прямоугольник: скругленные углы 33"/>
            <p:cNvSpPr/>
            <p:nvPr/>
          </p:nvSpPr>
          <p:spPr bwMode="auto">
            <a:xfrm>
              <a:off x="2926079" y="4158233"/>
              <a:ext cx="1174633" cy="575584"/>
            </a:xfrm>
            <a:prstGeom prst="roundRect">
              <a:avLst>
                <a:gd name="adj"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35" name="Rectangle 3"/>
            <p:cNvSpPr txBox="1">
              <a:spLocks noChangeArrowheads="1"/>
            </p:cNvSpPr>
            <p:nvPr/>
          </p:nvSpPr>
          <p:spPr bwMode="auto">
            <a:xfrm>
              <a:off x="2862300" y="4189714"/>
              <a:ext cx="1302190" cy="505721"/>
            </a:xfrm>
            <a:prstGeom prst="rect">
              <a:avLst/>
            </a:prstGeom>
            <a:noFill/>
            <a:ln w="9525">
              <a:noFill/>
              <a:miter lim="800000"/>
              <a:headEnd/>
              <a:tailEnd/>
            </a:ln>
          </p:spPr>
          <p:txBody>
            <a:bodyPr lIns="91431" tIns="45716" rIns="91431" bIns="45716"/>
            <a:lstStyle>
              <a:lvl1pPr>
                <a:spcBef>
                  <a:spcPts val="0"/>
                </a:spcBef>
                <a:buClr>
                  <a:srgbClr val="CC0000"/>
                </a:buClr>
                <a:buChar char="•"/>
                <a:defRPr sz="2100">
                  <a:solidFill>
                    <a:schemeClr val="tx1"/>
                  </a:solidFill>
                  <a:latin typeface="Futura PT Demi"/>
                </a:defRPr>
              </a:lvl1pPr>
              <a:lvl2pPr marL="742950" indent="-287338">
                <a:spcBef>
                  <a:spcPts val="0"/>
                </a:spcBef>
                <a:buClr>
                  <a:srgbClr val="CC0000"/>
                </a:buClr>
                <a:buChar char="•"/>
                <a:defRPr sz="1700">
                  <a:solidFill>
                    <a:schemeClr val="tx1"/>
                  </a:solidFill>
                  <a:latin typeface="Futura PT Demi"/>
                </a:defRPr>
              </a:lvl2pPr>
              <a:lvl3pPr marL="1144588" indent="-230188">
                <a:spcBef>
                  <a:spcPts val="0"/>
                </a:spcBef>
                <a:buClr>
                  <a:srgbClr val="CC0000"/>
                </a:buClr>
                <a:buChar char="•"/>
                <a:defRPr sz="1600">
                  <a:solidFill>
                    <a:schemeClr val="tx1"/>
                  </a:solidFill>
                  <a:latin typeface="Futura PT Demi"/>
                </a:defRPr>
              </a:lvl3pPr>
              <a:lvl4pPr marL="1600200" indent="-228600">
                <a:spcBef>
                  <a:spcPts val="0"/>
                </a:spcBef>
                <a:buClr>
                  <a:srgbClr val="CC0000"/>
                </a:buClr>
                <a:buChar char="•"/>
                <a:defRPr sz="1400">
                  <a:solidFill>
                    <a:schemeClr val="tx1"/>
                  </a:solidFill>
                  <a:latin typeface="Futura PT Demi"/>
                </a:defRPr>
              </a:lvl4pPr>
              <a:lvl5pPr marL="2055813" indent="-227013">
                <a:spcBef>
                  <a:spcPts val="0"/>
                </a:spcBef>
                <a:buClr>
                  <a:srgbClr val="CC0000"/>
                </a:buClr>
                <a:buChar char="•"/>
                <a:defRPr sz="1300">
                  <a:solidFill>
                    <a:schemeClr val="tx1"/>
                  </a:solidFill>
                  <a:latin typeface="Futura PT Demi"/>
                </a:defRPr>
              </a:lvl5pPr>
              <a:lvl6pPr marL="2513013" indent="-227013">
                <a:spcBef>
                  <a:spcPts val="0"/>
                </a:spcBef>
                <a:spcAft>
                  <a:spcPts val="0"/>
                </a:spcAft>
                <a:buClr>
                  <a:srgbClr val="CC0000"/>
                </a:buClr>
                <a:buChar char="•"/>
                <a:defRPr sz="1300">
                  <a:solidFill>
                    <a:schemeClr val="tx1"/>
                  </a:solidFill>
                  <a:latin typeface="Futura PT Demi"/>
                </a:defRPr>
              </a:lvl6pPr>
              <a:lvl7pPr marL="2970213" indent="-227013">
                <a:spcBef>
                  <a:spcPts val="0"/>
                </a:spcBef>
                <a:spcAft>
                  <a:spcPts val="0"/>
                </a:spcAft>
                <a:buClr>
                  <a:srgbClr val="CC0000"/>
                </a:buClr>
                <a:buChar char="•"/>
                <a:defRPr sz="1300">
                  <a:solidFill>
                    <a:schemeClr val="tx1"/>
                  </a:solidFill>
                  <a:latin typeface="Futura PT Demi"/>
                </a:defRPr>
              </a:lvl7pPr>
              <a:lvl8pPr marL="3427413" indent="-227013">
                <a:spcBef>
                  <a:spcPts val="0"/>
                </a:spcBef>
                <a:spcAft>
                  <a:spcPts val="0"/>
                </a:spcAft>
                <a:buClr>
                  <a:srgbClr val="CC0000"/>
                </a:buClr>
                <a:buChar char="•"/>
                <a:defRPr sz="1300">
                  <a:solidFill>
                    <a:schemeClr val="tx1"/>
                  </a:solidFill>
                  <a:latin typeface="Futura PT Demi"/>
                </a:defRPr>
              </a:lvl8pPr>
              <a:lvl9pPr marL="3884613" indent="-227013">
                <a:spcBef>
                  <a:spcPts val="0"/>
                </a:spcBef>
                <a:spcAft>
                  <a:spcPts val="0"/>
                </a:spcAft>
                <a:buClr>
                  <a:srgbClr val="CC0000"/>
                </a:buClr>
                <a:buChar char="•"/>
                <a:defRPr sz="1300">
                  <a:solidFill>
                    <a:schemeClr val="tx1"/>
                  </a:solidFill>
                  <a:latin typeface="Futura PT Demi"/>
                </a:defRPr>
              </a:lvl9pPr>
            </a:lstStyle>
            <a:p>
              <a:pPr algn="ctr">
                <a:buFontTx/>
                <a:buNone/>
                <a:defRPr/>
              </a:pPr>
              <a:r>
                <a:rPr lang="ru-RU" sz="1400" b="0">
                  <a:latin typeface="Verdana"/>
                </a:rPr>
                <a:t>Отправить </a:t>
              </a:r>
              <a:br>
                <a:rPr lang="ru-RU" sz="1400" b="0">
                  <a:latin typeface="Verdana"/>
                </a:rPr>
              </a:br>
              <a:r>
                <a:rPr lang="ru-RU" sz="1400" b="0">
                  <a:latin typeface="Verdana"/>
                </a:rPr>
                <a:t>в 1С:Архив</a:t>
              </a:r>
              <a:endParaRPr/>
            </a:p>
          </p:txBody>
        </p:sp>
      </p:grpSp>
      <p:sp>
        <p:nvSpPr>
          <p:cNvPr id="55" name="Заголовок 5"/>
          <p:cNvSpPr txBox="1"/>
          <p:nvPr/>
        </p:nvSpPr>
        <p:spPr bwMode="auto">
          <a:xfrm>
            <a:off x="884902" y="635297"/>
            <a:ext cx="10392696" cy="489381"/>
          </a:xfrm>
          <a:prstGeom prst="rect">
            <a:avLst/>
          </a:prstGeom>
        </p:spPr>
        <p:txBody>
          <a:bodyPr vert="horz" lIns="36000" tIns="36000" rIns="36000" bIns="36000" rtlCol="0" anchor="b" anchorCtr="0">
            <a:noAutofit/>
          </a:bodyPr>
          <a:lstStyle>
            <a:lvl1pPr algn="l" defTabSz="914400">
              <a:lnSpc>
                <a:spcPct val="90000"/>
              </a:lnSpc>
              <a:spcBef>
                <a:spcPts val="0"/>
              </a:spcBef>
              <a:buNone/>
              <a:defRPr sz="3600" b="1">
                <a:solidFill>
                  <a:schemeClr val="tx1"/>
                </a:solidFill>
                <a:latin typeface="+mj-lt"/>
                <a:ea typeface="+mj-ea"/>
                <a:cs typeface="+mj-cs"/>
              </a:defRPr>
            </a:lvl1pPr>
          </a:lstStyle>
          <a:p>
            <a:pPr>
              <a:defRPr/>
            </a:pPr>
            <a:r>
              <a:rPr lang="ru-RU" sz="3200" dirty="0"/>
              <a:t>Передача документов в 1С:Архив</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1000"/>
                                        <p:tgtEl>
                                          <p:spTgt spid="11"/>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10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1000"/>
                                        <p:tgtEl>
                                          <p:spTgt spid="57"/>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22" presetClass="entr" presetSubtype="8" fill="hold" nodeType="withEffect">
                                  <p:stCondLst>
                                    <p:cond delay="100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1000"/>
                                        <p:tgtEl>
                                          <p:spTgt spid="62"/>
                                        </p:tgtEl>
                                      </p:cBhvr>
                                    </p:animEffect>
                                  </p:childTnLst>
                                </p:cTn>
                              </p:par>
                              <p:par>
                                <p:cTn id="26" presetID="42" presetClass="path" presetSubtype="0" accel="50000" decel="50000" fill="hold" nodeType="withEffect">
                                  <p:stCondLst>
                                    <p:cond delay="2000"/>
                                  </p:stCondLst>
                                  <p:childTnLst>
                                    <p:animMotion origin="layout" path="M -2.91667E-6 4.44444E-6 L 0.20495 0.00023 " pathEditMode="relative" rAng="0" ptsTypes="AA">
                                      <p:cBhvr>
                                        <p:cTn id="27" dur="2000" fill="hold"/>
                                        <p:tgtEl>
                                          <p:spTgt spid="24"/>
                                        </p:tgtEl>
                                        <p:attrNameLst>
                                          <p:attrName>ppt_x</p:attrName>
                                          <p:attrName>ppt_y</p:attrName>
                                        </p:attrNameLst>
                                      </p:cBhvr>
                                      <p:rCtr x="10247" y="0"/>
                                    </p:animMotion>
                                  </p:childTnLst>
                                </p:cTn>
                              </p:par>
                              <p:par>
                                <p:cTn id="28" presetID="42" presetClass="path" presetSubtype="0" accel="50000" decel="50000" fill="hold" nodeType="withEffect">
                                  <p:stCondLst>
                                    <p:cond delay="4000"/>
                                  </p:stCondLst>
                                  <p:childTnLst>
                                    <p:animMotion origin="layout" path="M 0.20495 0.00023 L 0.20599 0.14189 " pathEditMode="relative" rAng="0" ptsTypes="AA">
                                      <p:cBhvr>
                                        <p:cTn id="29" dur="1000" fill="hold"/>
                                        <p:tgtEl>
                                          <p:spTgt spid="24"/>
                                        </p:tgtEl>
                                        <p:attrNameLst>
                                          <p:attrName>ppt_x</p:attrName>
                                          <p:attrName>ppt_y</p:attrName>
                                        </p:attrNameLst>
                                      </p:cBhvr>
                                      <p:rCtr x="52" y="7083"/>
                                    </p:animMotion>
                                  </p:childTnLst>
                                </p:cTn>
                              </p:par>
                              <p:par>
                                <p:cTn id="30" presetID="42" presetClass="path" presetSubtype="0" accel="50000" decel="50000" fill="hold" nodeType="withEffect">
                                  <p:stCondLst>
                                    <p:cond delay="5000"/>
                                  </p:stCondLst>
                                  <p:childTnLst>
                                    <p:animMotion origin="layout" path="M 0.20599 0.14189 L 0.40599 0.14398 " pathEditMode="relative" rAng="0" ptsTypes="AA">
                                      <p:cBhvr>
                                        <p:cTn id="31" dur="2000" fill="hold"/>
                                        <p:tgtEl>
                                          <p:spTgt spid="24"/>
                                        </p:tgtEl>
                                        <p:attrNameLst>
                                          <p:attrName>ppt_x</p:attrName>
                                          <p:attrName>ppt_y</p:attrName>
                                        </p:attrNameLst>
                                      </p:cBhvr>
                                      <p:rCtr x="10000" y="93"/>
                                    </p:animMotion>
                                  </p:childTnLst>
                                </p:cTn>
                              </p:par>
                              <p:par>
                                <p:cTn id="32" presetID="53" presetClass="exit" presetSubtype="32" fill="hold" nodeType="withEffect">
                                  <p:stCondLst>
                                    <p:cond delay="7000"/>
                                  </p:stCondLst>
                                  <p:childTnLst>
                                    <p:anim calcmode="lin" valueType="num">
                                      <p:cBhvr>
                                        <p:cTn id="33" dur="1000"/>
                                        <p:tgtEl>
                                          <p:spTgt spid="24"/>
                                        </p:tgtEl>
                                        <p:attrNameLst>
                                          <p:attrName>ppt_w</p:attrName>
                                        </p:attrNameLst>
                                      </p:cBhvr>
                                      <p:tavLst>
                                        <p:tav tm="0">
                                          <p:val>
                                            <p:strVal val="ppt_w"/>
                                          </p:val>
                                        </p:tav>
                                        <p:tav tm="100000">
                                          <p:val>
                                            <p:fltVal val="0"/>
                                          </p:val>
                                        </p:tav>
                                      </p:tavLst>
                                    </p:anim>
                                    <p:anim calcmode="lin" valueType="num">
                                      <p:cBhvr>
                                        <p:cTn id="34" dur="1000"/>
                                        <p:tgtEl>
                                          <p:spTgt spid="24"/>
                                        </p:tgtEl>
                                        <p:attrNameLst>
                                          <p:attrName>ppt_h</p:attrName>
                                        </p:attrNameLst>
                                      </p:cBhvr>
                                      <p:tavLst>
                                        <p:tav tm="0">
                                          <p:val>
                                            <p:strVal val="ppt_h"/>
                                          </p:val>
                                        </p:tav>
                                        <p:tav tm="100000">
                                          <p:val>
                                            <p:fltVal val="0"/>
                                          </p:val>
                                        </p:tav>
                                      </p:tavLst>
                                    </p:anim>
                                    <p:animEffect transition="out" filter="fade">
                                      <p:cBhvr>
                                        <p:cTn id="35" dur="1000"/>
                                        <p:tgtEl>
                                          <p:spTgt spid="24"/>
                                        </p:tgtEl>
                                      </p:cBhvr>
                                    </p:animEffect>
                                    <p:set>
                                      <p:cBhvr>
                                        <p:cTn id="36" dur="1" fill="hold">
                                          <p:stCondLst>
                                            <p:cond delay="999"/>
                                          </p:stCondLst>
                                        </p:cTn>
                                        <p:tgtEl>
                                          <p:spTgt spid="24"/>
                                        </p:tgtEl>
                                        <p:attrNameLst>
                                          <p:attrName>style.visibility</p:attrName>
                                        </p:attrNameLst>
                                      </p:cBhvr>
                                      <p:to>
                                        <p:strVal val="hidden"/>
                                      </p:to>
                                    </p:set>
                                  </p:childTnLst>
                                </p:cTn>
                              </p:par>
                              <p:par>
                                <p:cTn id="37" presetID="10" presetClass="entr" presetSubtype="0" fill="hold" nodeType="withEffect">
                                  <p:stCondLst>
                                    <p:cond delay="7000"/>
                                  </p:stCondLst>
                                  <p:childTnLst>
                                    <p:set>
                                      <p:cBhvr>
                                        <p:cTn id="38" dur="1" fill="hold">
                                          <p:stCondLst>
                                            <p:cond delay="0"/>
                                          </p:stCondLst>
                                        </p:cTn>
                                        <p:tgtEl>
                                          <p:spTgt spid="65"/>
                                        </p:tgtEl>
                                        <p:attrNameLst>
                                          <p:attrName>style.visibility</p:attrName>
                                        </p:attrNameLst>
                                      </p:cBhvr>
                                      <p:to>
                                        <p:strVal val="visible"/>
                                      </p:to>
                                    </p:set>
                                    <p:animEffect transition="in" filter="fade">
                                      <p:cBhvr>
                                        <p:cTn id="39" dur="1000"/>
                                        <p:tgtEl>
                                          <p:spTgt spid="6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1000"/>
                                        <p:tgtEl>
                                          <p:spTgt spid="20"/>
                                        </p:tgtEl>
                                      </p:cBhvr>
                                    </p:animEffect>
                                  </p:childTnLst>
                                </p:cTn>
                              </p:par>
                              <p:par>
                                <p:cTn id="45" presetID="22" presetClass="entr" presetSubtype="8"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1000"/>
                                        <p:tgtEl>
                                          <p:spTgt spid="21"/>
                                        </p:tgtEl>
                                      </p:cBhvr>
                                    </p:animEffect>
                                  </p:childTnLst>
                                </p:cTn>
                              </p:par>
                            </p:childTnLst>
                          </p:cTn>
                        </p:par>
                        <p:par>
                          <p:cTn id="48" fill="hold">
                            <p:stCondLst>
                              <p:cond delay="1000"/>
                            </p:stCondLst>
                            <p:childTnLst>
                              <p:par>
                                <p:cTn id="49" presetID="22" presetClass="entr" presetSubtype="4"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down)">
                                      <p:cBhvr>
                                        <p:cTn id="51" dur="10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childTnLst>
                                </p:cTn>
                              </p:par>
                              <p:par>
                                <p:cTn id="57" presetID="10" presetClass="entr" presetSubtype="0" fill="hold" nodeType="withEffect">
                                  <p:stCondLst>
                                    <p:cond delay="100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childTnLst>
                                </p:cTn>
                              </p:par>
                              <p:par>
                                <p:cTn id="60" presetID="42" presetClass="path" presetSubtype="0" accel="50000" decel="50000" fill="hold" nodeType="withEffect">
                                  <p:stCondLst>
                                    <p:cond delay="2000"/>
                                  </p:stCondLst>
                                  <p:childTnLst>
                                    <p:animMotion origin="layout" path="M -2.91667E-6 2.59259E-6 L 0.20795 -0.00139 " pathEditMode="relative" rAng="0" ptsTypes="AA">
                                      <p:cBhvr>
                                        <p:cTn id="61" dur="2000" fill="hold"/>
                                        <p:tgtEl>
                                          <p:spTgt spid="22"/>
                                        </p:tgtEl>
                                        <p:attrNameLst>
                                          <p:attrName>ppt_x</p:attrName>
                                          <p:attrName>ppt_y</p:attrName>
                                        </p:attrNameLst>
                                      </p:cBhvr>
                                      <p:rCtr x="10391" y="-69"/>
                                    </p:animMotion>
                                  </p:childTnLst>
                                </p:cTn>
                              </p:par>
                              <p:par>
                                <p:cTn id="62" presetID="42" presetClass="path" presetSubtype="0" accel="50000" decel="50000" fill="hold" nodeType="withEffect">
                                  <p:stCondLst>
                                    <p:cond delay="4000"/>
                                  </p:stCondLst>
                                  <p:childTnLst>
                                    <p:animMotion origin="layout" path="M 0.20795 -0.00139 L 0.20847 -0.13056 " pathEditMode="relative" rAng="0" ptsTypes="AA">
                                      <p:cBhvr>
                                        <p:cTn id="63" dur="1000" fill="hold"/>
                                        <p:tgtEl>
                                          <p:spTgt spid="22"/>
                                        </p:tgtEl>
                                        <p:attrNameLst>
                                          <p:attrName>ppt_x</p:attrName>
                                          <p:attrName>ppt_y</p:attrName>
                                        </p:attrNameLst>
                                      </p:cBhvr>
                                      <p:rCtr x="26" y="-6458"/>
                                    </p:animMotion>
                                  </p:childTnLst>
                                </p:cTn>
                              </p:par>
                              <p:par>
                                <p:cTn id="64" presetID="42" presetClass="path" presetSubtype="0" accel="50000" decel="50000" fill="hold" nodeType="withEffect">
                                  <p:stCondLst>
                                    <p:cond delay="5000"/>
                                  </p:stCondLst>
                                  <p:childTnLst>
                                    <p:animMotion origin="layout" path="M 0.20847 -0.13056 L 0.40261 -0.13033 " pathEditMode="relative" rAng="0" ptsTypes="AA">
                                      <p:cBhvr>
                                        <p:cTn id="65" dur="2000" fill="hold"/>
                                        <p:tgtEl>
                                          <p:spTgt spid="22"/>
                                        </p:tgtEl>
                                        <p:attrNameLst>
                                          <p:attrName>ppt_x</p:attrName>
                                          <p:attrName>ppt_y</p:attrName>
                                        </p:attrNameLst>
                                      </p:cBhvr>
                                      <p:rCtr x="9701" y="0"/>
                                    </p:animMotion>
                                  </p:childTnLst>
                                </p:cTn>
                              </p:par>
                              <p:par>
                                <p:cTn id="66" presetID="53" presetClass="exit" presetSubtype="32" fill="hold" nodeType="withEffect">
                                  <p:stCondLst>
                                    <p:cond delay="7000"/>
                                  </p:stCondLst>
                                  <p:childTnLst>
                                    <p:anim calcmode="lin" valueType="num">
                                      <p:cBhvr>
                                        <p:cTn id="67" dur="1000"/>
                                        <p:tgtEl>
                                          <p:spTgt spid="22"/>
                                        </p:tgtEl>
                                        <p:attrNameLst>
                                          <p:attrName>ppt_w</p:attrName>
                                        </p:attrNameLst>
                                      </p:cBhvr>
                                      <p:tavLst>
                                        <p:tav tm="0">
                                          <p:val>
                                            <p:strVal val="ppt_w"/>
                                          </p:val>
                                        </p:tav>
                                        <p:tav tm="100000">
                                          <p:val>
                                            <p:fltVal val="0"/>
                                          </p:val>
                                        </p:tav>
                                      </p:tavLst>
                                    </p:anim>
                                    <p:anim calcmode="lin" valueType="num">
                                      <p:cBhvr>
                                        <p:cTn id="68" dur="1000"/>
                                        <p:tgtEl>
                                          <p:spTgt spid="22"/>
                                        </p:tgtEl>
                                        <p:attrNameLst>
                                          <p:attrName>ppt_h</p:attrName>
                                        </p:attrNameLst>
                                      </p:cBhvr>
                                      <p:tavLst>
                                        <p:tav tm="0">
                                          <p:val>
                                            <p:strVal val="ppt_h"/>
                                          </p:val>
                                        </p:tav>
                                        <p:tav tm="100000">
                                          <p:val>
                                            <p:fltVal val="0"/>
                                          </p:val>
                                        </p:tav>
                                      </p:tavLst>
                                    </p:anim>
                                    <p:animEffect transition="out" filter="fade">
                                      <p:cBhvr>
                                        <p:cTn id="69" dur="1000"/>
                                        <p:tgtEl>
                                          <p:spTgt spid="22"/>
                                        </p:tgtEl>
                                      </p:cBhvr>
                                    </p:animEffect>
                                    <p:set>
                                      <p:cBhvr>
                                        <p:cTn id="70" dur="1" fill="hold">
                                          <p:stCondLst>
                                            <p:cond delay="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1" name="Рисунок 80"/>
          <p:cNvPicPr>
            <a:picLocks noChangeAspect="1"/>
          </p:cNvPicPr>
          <p:nvPr/>
        </p:nvPicPr>
        <p:blipFill>
          <a:blip r:embed="rId2">
            <a:extLst>
              <a:ext uri="{96DAC541-7B7A-43D3-8B79-37D633B846F1}">
                <asvg:svgBlip xmlns:asvg="http://schemas.microsoft.com/office/drawing/2016/SVG/main" r:embed="rId3"/>
              </a:ext>
            </a:extLst>
          </a:blip>
          <a:stretch/>
        </p:blipFill>
        <p:spPr bwMode="auto">
          <a:xfrm>
            <a:off x="7670435" y="4074627"/>
            <a:ext cx="731520" cy="731520"/>
          </a:xfrm>
          <a:prstGeom prst="rect">
            <a:avLst/>
          </a:prstGeom>
        </p:spPr>
      </p:pic>
      <p:pic>
        <p:nvPicPr>
          <p:cNvPr id="82" name="Рисунок 81"/>
          <p:cNvPicPr>
            <a:picLocks noChangeAspect="1"/>
          </p:cNvPicPr>
          <p:nvPr/>
        </p:nvPicPr>
        <p:blipFill>
          <a:blip r:embed="rId4">
            <a:extLst>
              <a:ext uri="{96DAC541-7B7A-43D3-8B79-37D633B846F1}">
                <asvg:svgBlip xmlns:asvg="http://schemas.microsoft.com/office/drawing/2016/SVG/main" r:embed="rId5"/>
              </a:ext>
            </a:extLst>
          </a:blip>
          <a:stretch/>
        </p:blipFill>
        <p:spPr bwMode="auto">
          <a:xfrm>
            <a:off x="7669937" y="4070901"/>
            <a:ext cx="731520" cy="731520"/>
          </a:xfrm>
          <a:prstGeom prst="rect">
            <a:avLst/>
          </a:prstGeom>
        </p:spPr>
      </p:pic>
      <p:pic>
        <p:nvPicPr>
          <p:cNvPr id="83" name="Рисунок 82"/>
          <p:cNvPicPr>
            <a:picLocks noChangeAspect="1"/>
          </p:cNvPicPr>
          <p:nvPr/>
        </p:nvPicPr>
        <p:blipFill>
          <a:blip r:embed="rId6">
            <a:extLst>
              <a:ext uri="{96DAC541-7B7A-43D3-8B79-37D633B846F1}">
                <asvg:svgBlip xmlns:asvg="http://schemas.microsoft.com/office/drawing/2016/SVG/main" r:embed="rId7"/>
              </a:ext>
            </a:extLst>
          </a:blip>
          <a:stretch/>
        </p:blipFill>
        <p:spPr bwMode="auto">
          <a:xfrm>
            <a:off x="7667975" y="4070901"/>
            <a:ext cx="731520" cy="731520"/>
          </a:xfrm>
          <a:prstGeom prst="rect">
            <a:avLst/>
          </a:prstGeom>
        </p:spPr>
      </p:pic>
      <p:sp>
        <p:nvSpPr>
          <p:cNvPr id="84" name="Прямоугольник: скругленные углы 83"/>
          <p:cNvSpPr/>
          <p:nvPr/>
        </p:nvSpPr>
        <p:spPr bwMode="auto">
          <a:xfrm>
            <a:off x="880933" y="2219409"/>
            <a:ext cx="3023081" cy="1201095"/>
          </a:xfrm>
          <a:prstGeom prst="roundRect">
            <a:avLst>
              <a:gd name="adj" fmla="val 12355"/>
            </a:avLst>
          </a:prstGeom>
          <a:ln w="190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defRPr/>
            </a:pPr>
            <a:r>
              <a:rPr lang="ru-RU" sz="1600" b="1">
                <a:solidFill>
                  <a:schemeClr val="tx1"/>
                </a:solidFill>
              </a:rPr>
              <a:t>Информационная система-источник </a:t>
            </a:r>
            <a:br>
              <a:rPr lang="ru-RU" sz="1600" b="1">
                <a:solidFill>
                  <a:schemeClr val="tx1"/>
                </a:solidFill>
              </a:rPr>
            </a:br>
            <a:r>
              <a:rPr lang="ru-RU" sz="1600" b="1">
                <a:solidFill>
                  <a:schemeClr val="tx1"/>
                </a:solidFill>
              </a:rPr>
              <a:t>на базе платформы 1С</a:t>
            </a:r>
            <a:endParaRPr/>
          </a:p>
        </p:txBody>
      </p:sp>
      <p:sp>
        <p:nvSpPr>
          <p:cNvPr id="85" name="Прямоугольник: скругленные углы 84"/>
          <p:cNvSpPr/>
          <p:nvPr/>
        </p:nvSpPr>
        <p:spPr bwMode="auto">
          <a:xfrm>
            <a:off x="8648311" y="2219409"/>
            <a:ext cx="2629289" cy="1143499"/>
          </a:xfrm>
          <a:prstGeom prst="roundRect">
            <a:avLst>
              <a:gd name="adj" fmla="val 11648"/>
            </a:avLst>
          </a:prstGeom>
          <a:ln w="190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defRPr/>
            </a:pPr>
            <a:r>
              <a:rPr lang="ru-RU" sz="1600" b="1">
                <a:solidFill>
                  <a:schemeClr val="tx1"/>
                </a:solidFill>
              </a:rPr>
              <a:t>1С:Архив</a:t>
            </a:r>
            <a:endParaRPr/>
          </a:p>
        </p:txBody>
      </p:sp>
      <p:sp>
        <p:nvSpPr>
          <p:cNvPr id="86" name="Прямоугольник: скругленные углы 85"/>
          <p:cNvSpPr/>
          <p:nvPr/>
        </p:nvSpPr>
        <p:spPr bwMode="auto">
          <a:xfrm>
            <a:off x="4418915" y="2222320"/>
            <a:ext cx="3719770" cy="1140588"/>
          </a:xfrm>
          <a:prstGeom prst="roundRect">
            <a:avLst>
              <a:gd name="adj" fmla="val 12479"/>
            </a:avLst>
          </a:prstGeom>
          <a:ln w="190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defRPr/>
            </a:pPr>
            <a:r>
              <a:rPr lang="ru-RU" sz="1600" b="1">
                <a:solidFill>
                  <a:schemeClr val="tx1"/>
                </a:solidFill>
              </a:rPr>
              <a:t>1С:Библиотека интеграции </a:t>
            </a:r>
            <a:br>
              <a:rPr lang="ru-RU" sz="1600" b="1">
                <a:solidFill>
                  <a:schemeClr val="tx1"/>
                </a:solidFill>
              </a:rPr>
            </a:br>
            <a:r>
              <a:rPr lang="ru-RU" sz="1600" b="1">
                <a:solidFill>
                  <a:schemeClr val="tx1"/>
                </a:solidFill>
              </a:rPr>
              <a:t>с 1С:Архивом</a:t>
            </a:r>
            <a:endParaRPr lang="ru-RU" sz="1600">
              <a:solidFill>
                <a:schemeClr val="tx1"/>
              </a:solidFill>
            </a:endParaRPr>
          </a:p>
        </p:txBody>
      </p:sp>
      <p:grpSp>
        <p:nvGrpSpPr>
          <p:cNvPr id="87" name="Группа 86"/>
          <p:cNvGrpSpPr/>
          <p:nvPr/>
        </p:nvGrpSpPr>
        <p:grpSpPr bwMode="auto">
          <a:xfrm>
            <a:off x="3495800" y="1510093"/>
            <a:ext cx="1413083" cy="575584"/>
            <a:chOff x="2862300" y="4158233"/>
            <a:chExt cx="1302190" cy="575584"/>
          </a:xfrm>
          <a:solidFill>
            <a:schemeClr val="accent1"/>
          </a:solidFill>
        </p:grpSpPr>
        <p:sp>
          <p:nvSpPr>
            <p:cNvPr id="89" name="Прямоугольник 139"/>
            <p:cNvSpPr/>
            <p:nvPr/>
          </p:nvSpPr>
          <p:spPr bwMode="auto">
            <a:xfrm>
              <a:off x="2926079" y="4158233"/>
              <a:ext cx="1174633" cy="575584"/>
            </a:xfrm>
            <a:prstGeom prst="roundRect">
              <a:avLst>
                <a:gd name="adj" fmla="val 16667"/>
              </a:avLst>
            </a:prstGeom>
            <a:grpFill/>
            <a:ln w="9525">
              <a:noFill/>
              <a:miter lim="800000"/>
              <a:headEnd/>
              <a:tailEnd/>
            </a:ln>
          </p:spPr>
          <p:txBody>
            <a:bodyPr lIns="91431" tIns="45716" rIns="91431" bIns="45716" anchor="ctr"/>
            <a:lstStyle/>
            <a:p>
              <a:pPr algn="ctr">
                <a:spcBef>
                  <a:spcPts val="0"/>
                </a:spcBef>
                <a:buClr>
                  <a:srgbClr val="CC0000"/>
                </a:buClr>
                <a:defRPr/>
              </a:pPr>
              <a:endParaRPr lang="ru-RU" sz="1400">
                <a:solidFill>
                  <a:schemeClr val="tx1"/>
                </a:solidFill>
              </a:endParaRPr>
            </a:p>
          </p:txBody>
        </p:sp>
        <p:sp>
          <p:nvSpPr>
            <p:cNvPr id="90" name="Rectangle 3"/>
            <p:cNvSpPr txBox="1">
              <a:spLocks noChangeArrowheads="1"/>
            </p:cNvSpPr>
            <p:nvPr/>
          </p:nvSpPr>
          <p:spPr bwMode="auto">
            <a:xfrm>
              <a:off x="2862300" y="4189714"/>
              <a:ext cx="1302190" cy="505721"/>
            </a:xfrm>
            <a:prstGeom prst="roundRect">
              <a:avLst>
                <a:gd name="adj" fmla="val 16667"/>
              </a:avLst>
            </a:prstGeom>
            <a:noFill/>
            <a:ln w="9525">
              <a:noFill/>
              <a:miter lim="800000"/>
              <a:headEnd/>
              <a:tailEnd/>
            </a:ln>
          </p:spPr>
          <p:txBody>
            <a:bodyPr lIns="91431" tIns="45716" rIns="91431" bIns="45716" anchor="ctr"/>
            <a:lstStyle>
              <a:defPPr>
                <a:defRPr lang="ru-RU"/>
              </a:defPPr>
              <a:lvl1pPr algn="ctr">
                <a:spcBef>
                  <a:spcPts val="0"/>
                </a:spcBef>
                <a:buClr>
                  <a:srgbClr val="CC0000"/>
                </a:buClr>
                <a:buFontTx/>
                <a:buNone/>
                <a:defRPr sz="1400" b="0"/>
              </a:lvl1pPr>
              <a:lvl2pPr marL="742950" indent="-287338">
                <a:spcBef>
                  <a:spcPts val="0"/>
                </a:spcBef>
                <a:buClr>
                  <a:srgbClr val="CC0000"/>
                </a:buClr>
                <a:buChar char="•"/>
                <a:defRPr sz="1700">
                  <a:latin typeface="Futura PT Demi"/>
                </a:defRPr>
              </a:lvl2pPr>
              <a:lvl3pPr marL="1144588" indent="-230188">
                <a:spcBef>
                  <a:spcPts val="0"/>
                </a:spcBef>
                <a:buClr>
                  <a:srgbClr val="CC0000"/>
                </a:buClr>
                <a:buChar char="•"/>
                <a:defRPr sz="1600">
                  <a:latin typeface="Futura PT Demi"/>
                </a:defRPr>
              </a:lvl3pPr>
              <a:lvl4pPr marL="1600200" indent="-228600">
                <a:spcBef>
                  <a:spcPts val="0"/>
                </a:spcBef>
                <a:buClr>
                  <a:srgbClr val="CC0000"/>
                </a:buClr>
                <a:buChar char="•"/>
                <a:defRPr sz="1400">
                  <a:latin typeface="Futura PT Demi"/>
                </a:defRPr>
              </a:lvl4pPr>
              <a:lvl5pPr marL="2055813" indent="-227013">
                <a:spcBef>
                  <a:spcPts val="0"/>
                </a:spcBef>
                <a:buClr>
                  <a:srgbClr val="CC0000"/>
                </a:buClr>
                <a:buChar char="•"/>
                <a:defRPr sz="1300">
                  <a:latin typeface="Futura PT Demi"/>
                </a:defRPr>
              </a:lvl5pPr>
              <a:lvl6pPr marL="2513013" indent="-227013">
                <a:spcBef>
                  <a:spcPts val="0"/>
                </a:spcBef>
                <a:spcAft>
                  <a:spcPts val="0"/>
                </a:spcAft>
                <a:buClr>
                  <a:srgbClr val="CC0000"/>
                </a:buClr>
                <a:buChar char="•"/>
                <a:defRPr sz="1300">
                  <a:latin typeface="Futura PT Demi"/>
                </a:defRPr>
              </a:lvl6pPr>
              <a:lvl7pPr marL="2970213" indent="-227013">
                <a:spcBef>
                  <a:spcPts val="0"/>
                </a:spcBef>
                <a:spcAft>
                  <a:spcPts val="0"/>
                </a:spcAft>
                <a:buClr>
                  <a:srgbClr val="CC0000"/>
                </a:buClr>
                <a:buChar char="•"/>
                <a:defRPr sz="1300">
                  <a:latin typeface="Futura PT Demi"/>
                </a:defRPr>
              </a:lvl7pPr>
              <a:lvl8pPr marL="3427413" indent="-227013">
                <a:spcBef>
                  <a:spcPts val="0"/>
                </a:spcBef>
                <a:spcAft>
                  <a:spcPts val="0"/>
                </a:spcAft>
                <a:buClr>
                  <a:srgbClr val="CC0000"/>
                </a:buClr>
                <a:buChar char="•"/>
                <a:defRPr sz="1300">
                  <a:latin typeface="Futura PT Demi"/>
                </a:defRPr>
              </a:lvl8pPr>
              <a:lvl9pPr marL="3884613" indent="-227013">
                <a:spcBef>
                  <a:spcPts val="0"/>
                </a:spcBef>
                <a:spcAft>
                  <a:spcPts val="0"/>
                </a:spcAft>
                <a:buClr>
                  <a:srgbClr val="CC0000"/>
                </a:buClr>
                <a:buChar char="•"/>
                <a:defRPr sz="1300">
                  <a:latin typeface="Futura PT Demi"/>
                </a:defRPr>
              </a:lvl9pPr>
            </a:lstStyle>
            <a:p>
              <a:pPr>
                <a:defRPr/>
              </a:pPr>
              <a:r>
                <a:rPr lang="ru-RU"/>
                <a:t>Отправить </a:t>
              </a:r>
              <a:br>
                <a:rPr lang="ru-RU"/>
              </a:br>
              <a:r>
                <a:rPr lang="ru-RU"/>
                <a:t>в 1С:Архив</a:t>
              </a:r>
              <a:endParaRPr/>
            </a:p>
          </p:txBody>
        </p:sp>
      </p:grpSp>
      <p:pic>
        <p:nvPicPr>
          <p:cNvPr id="91" name="Рисунок 90" descr="Открытая папка"/>
          <p:cNvPicPr>
            <a:picLocks noChangeAspect="1"/>
          </p:cNvPicPr>
          <p:nvPr/>
        </p:nvPicPr>
        <p:blipFill>
          <a:blip r:embed="rId8">
            <a:extLst>
              <a:ext uri="{96DAC541-7B7A-43D3-8B79-37D633B846F1}">
                <asvg:svgBlip xmlns:asvg="http://schemas.microsoft.com/office/drawing/2016/SVG/main" r:embed="rId9"/>
              </a:ext>
            </a:extLst>
          </a:blip>
          <a:stretch/>
        </p:blipFill>
        <p:spPr bwMode="auto">
          <a:xfrm>
            <a:off x="4632634" y="4092887"/>
            <a:ext cx="914400" cy="914400"/>
          </a:xfrm>
          <a:prstGeom prst="rect">
            <a:avLst/>
          </a:prstGeom>
        </p:spPr>
      </p:pic>
      <p:grpSp>
        <p:nvGrpSpPr>
          <p:cNvPr id="92" name="Группа 91"/>
          <p:cNvGrpSpPr/>
          <p:nvPr/>
        </p:nvGrpSpPr>
        <p:grpSpPr bwMode="auto">
          <a:xfrm>
            <a:off x="1452594" y="4064443"/>
            <a:ext cx="914400" cy="914400"/>
            <a:chOff x="932674" y="2207014"/>
            <a:chExt cx="914400" cy="914400"/>
          </a:xfrm>
        </p:grpSpPr>
        <p:grpSp>
          <p:nvGrpSpPr>
            <p:cNvPr id="98" name="Группа 97"/>
            <p:cNvGrpSpPr/>
            <p:nvPr/>
          </p:nvGrpSpPr>
          <p:grpSpPr bwMode="auto">
            <a:xfrm>
              <a:off x="932674" y="2207014"/>
              <a:ext cx="914400" cy="914400"/>
              <a:chOff x="932674" y="2207014"/>
              <a:chExt cx="914400" cy="914400"/>
            </a:xfrm>
          </p:grpSpPr>
          <p:pic>
            <p:nvPicPr>
              <p:cNvPr id="100" name="Рисунок 99" descr="Контракт"/>
              <p:cNvPicPr>
                <a:picLocks noChangeAspect="1"/>
              </p:cNvPicPr>
              <p:nvPr/>
            </p:nvPicPr>
            <p:blipFill>
              <a:blip r:embed="rId10">
                <a:extLst>
                  <a:ext uri="{96DAC541-7B7A-43D3-8B79-37D633B846F1}">
                    <asvg:svgBlip xmlns:asvg="http://schemas.microsoft.com/office/drawing/2016/SVG/main" r:embed="rId11"/>
                  </a:ext>
                </a:extLst>
              </a:blip>
              <a:stretch/>
            </p:blipFill>
            <p:spPr bwMode="auto">
              <a:xfrm>
                <a:off x="932674" y="2207014"/>
                <a:ext cx="914400" cy="914400"/>
              </a:xfrm>
              <a:prstGeom prst="rect">
                <a:avLst/>
              </a:prstGeom>
            </p:spPr>
          </p:pic>
          <p:sp>
            <p:nvSpPr>
              <p:cNvPr id="101" name="Прямоугольник 100"/>
              <p:cNvSpPr/>
              <p:nvPr/>
            </p:nvSpPr>
            <p:spPr bwMode="auto">
              <a:xfrm>
                <a:off x="1203960" y="2779139"/>
                <a:ext cx="142240" cy="1520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grpSp>
        <p:pic>
          <p:nvPicPr>
            <p:cNvPr id="99" name="Рисунок 98" descr="Маркеры-галочки"/>
            <p:cNvPicPr>
              <a:picLocks noChangeAspect="1"/>
            </p:cNvPicPr>
            <p:nvPr/>
          </p:nvPicPr>
          <p:blipFill>
            <a:blip r:embed="rId12">
              <a:extLst>
                <a:ext uri="{96DAC541-7B7A-43D3-8B79-37D633B846F1}">
                  <asvg:svgBlip xmlns:asvg="http://schemas.microsoft.com/office/drawing/2016/SVG/main" r:embed="rId13"/>
                </a:ext>
              </a:extLst>
            </a:blip>
            <a:stretch/>
          </p:blipFill>
          <p:spPr bwMode="auto">
            <a:xfrm>
              <a:off x="1209040" y="2779139"/>
              <a:ext cx="137160" cy="137160"/>
            </a:xfrm>
            <a:prstGeom prst="rect">
              <a:avLst/>
            </a:prstGeom>
          </p:spPr>
        </p:pic>
      </p:grpSp>
      <p:pic>
        <p:nvPicPr>
          <p:cNvPr id="102" name="Рисунок 101" descr="Документ"/>
          <p:cNvPicPr>
            <a:picLocks noChangeAspect="1"/>
          </p:cNvPicPr>
          <p:nvPr/>
        </p:nvPicPr>
        <p:blipFill>
          <a:blip r:embed="rId4">
            <a:extLst>
              <a:ext uri="{96DAC541-7B7A-43D3-8B79-37D633B846F1}">
                <asvg:svgBlip xmlns:asvg="http://schemas.microsoft.com/office/drawing/2016/SVG/main" r:embed="rId5"/>
              </a:ext>
            </a:extLst>
          </a:blip>
          <a:stretch/>
        </p:blipFill>
        <p:spPr bwMode="auto">
          <a:xfrm>
            <a:off x="2201314" y="3553654"/>
            <a:ext cx="914400" cy="914400"/>
          </a:xfrm>
          <a:prstGeom prst="rect">
            <a:avLst/>
          </a:prstGeom>
        </p:spPr>
      </p:pic>
      <p:pic>
        <p:nvPicPr>
          <p:cNvPr id="103" name="Рисунок 102" descr="Список"/>
          <p:cNvPicPr>
            <a:picLocks noChangeAspect="1"/>
          </p:cNvPicPr>
          <p:nvPr/>
        </p:nvPicPr>
        <p:blipFill>
          <a:blip r:embed="rId2">
            <a:extLst>
              <a:ext uri="{96DAC541-7B7A-43D3-8B79-37D633B846F1}">
                <asvg:svgBlip xmlns:asvg="http://schemas.microsoft.com/office/drawing/2016/SVG/main" r:embed="rId3"/>
              </a:ext>
            </a:extLst>
          </a:blip>
          <a:stretch/>
        </p:blipFill>
        <p:spPr bwMode="auto">
          <a:xfrm>
            <a:off x="2950034" y="4064443"/>
            <a:ext cx="914400" cy="914400"/>
          </a:xfrm>
          <a:prstGeom prst="rect">
            <a:avLst/>
          </a:prstGeom>
        </p:spPr>
      </p:pic>
      <p:pic>
        <p:nvPicPr>
          <p:cNvPr id="104" name="Рисунок 103" descr="Открытая папка"/>
          <p:cNvPicPr>
            <a:picLocks noChangeAspect="1"/>
          </p:cNvPicPr>
          <p:nvPr/>
        </p:nvPicPr>
        <p:blipFill>
          <a:blip r:embed="rId8">
            <a:extLst>
              <a:ext uri="{96DAC541-7B7A-43D3-8B79-37D633B846F1}">
                <asvg:svgBlip xmlns:asvg="http://schemas.microsoft.com/office/drawing/2016/SVG/main" r:embed="rId9"/>
              </a:ext>
            </a:extLst>
          </a:blip>
          <a:stretch/>
        </p:blipFill>
        <p:spPr bwMode="auto">
          <a:xfrm>
            <a:off x="5275675" y="3581086"/>
            <a:ext cx="914400" cy="914400"/>
          </a:xfrm>
          <a:prstGeom prst="rect">
            <a:avLst/>
          </a:prstGeom>
        </p:spPr>
      </p:pic>
      <p:pic>
        <p:nvPicPr>
          <p:cNvPr id="105" name="Рисунок 104" descr="Открытая папка"/>
          <p:cNvPicPr>
            <a:picLocks noChangeAspect="1"/>
          </p:cNvPicPr>
          <p:nvPr/>
        </p:nvPicPr>
        <p:blipFill>
          <a:blip r:embed="rId8">
            <a:extLst>
              <a:ext uri="{96DAC541-7B7A-43D3-8B79-37D633B846F1}">
                <asvg:svgBlip xmlns:asvg="http://schemas.microsoft.com/office/drawing/2016/SVG/main" r:embed="rId9"/>
              </a:ext>
            </a:extLst>
          </a:blip>
          <a:stretch/>
        </p:blipFill>
        <p:spPr bwMode="auto">
          <a:xfrm>
            <a:off x="5977932" y="4092887"/>
            <a:ext cx="914400" cy="914400"/>
          </a:xfrm>
          <a:prstGeom prst="rect">
            <a:avLst/>
          </a:prstGeom>
        </p:spPr>
      </p:pic>
      <p:sp>
        <p:nvSpPr>
          <p:cNvPr id="106" name="Текст 3"/>
          <p:cNvSpPr txBox="1"/>
          <p:nvPr/>
        </p:nvSpPr>
        <p:spPr bwMode="auto">
          <a:xfrm>
            <a:off x="1983152" y="5088046"/>
            <a:ext cx="1350723" cy="318440"/>
          </a:xfrm>
          <a:prstGeom prst="rect">
            <a:avLst/>
          </a:prstGeom>
        </p:spPr>
        <p:txBody>
          <a:bodyPr vert="horz" lIns="36000" tIns="36000" rIns="36000" bIns="36000" rtlCol="0" anchor="t" anchorCtr="0">
            <a:no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buClr>
                <a:srgbClr val="FFCF66"/>
              </a:buClr>
              <a:defRPr/>
            </a:pPr>
            <a:r>
              <a:rPr lang="ru-RU" sz="1500"/>
              <a:t>Документы</a:t>
            </a:r>
            <a:endParaRPr/>
          </a:p>
        </p:txBody>
      </p:sp>
      <p:sp>
        <p:nvSpPr>
          <p:cNvPr id="107" name="Текст 3"/>
          <p:cNvSpPr txBox="1"/>
          <p:nvPr/>
        </p:nvSpPr>
        <p:spPr bwMode="auto">
          <a:xfrm>
            <a:off x="4632634" y="5116490"/>
            <a:ext cx="2069667" cy="914400"/>
          </a:xfrm>
          <a:prstGeom prst="rect">
            <a:avLst/>
          </a:prstGeom>
        </p:spPr>
        <p:txBody>
          <a:bodyPr vert="horz" lIns="36000" tIns="36000" rIns="36000" bIns="36000" rtlCol="0" anchor="t" anchorCtr="0">
            <a:no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buClr>
                <a:srgbClr val="FFCF66"/>
              </a:buClr>
              <a:defRPr/>
            </a:pPr>
            <a:r>
              <a:rPr lang="ru-RU" sz="1500"/>
              <a:t>Архивные контейнеры электронных документов</a:t>
            </a:r>
            <a:endParaRPr/>
          </a:p>
        </p:txBody>
      </p:sp>
      <p:sp>
        <p:nvSpPr>
          <p:cNvPr id="109" name="Текст 3"/>
          <p:cNvSpPr txBox="1"/>
          <p:nvPr/>
        </p:nvSpPr>
        <p:spPr bwMode="auto">
          <a:xfrm>
            <a:off x="6957739" y="5116490"/>
            <a:ext cx="2069667" cy="541436"/>
          </a:xfrm>
          <a:prstGeom prst="rect">
            <a:avLst/>
          </a:prstGeom>
        </p:spPr>
        <p:txBody>
          <a:bodyPr vert="horz" lIns="36000" tIns="36000" rIns="36000" bIns="36000" rtlCol="0" anchor="t" anchorCtr="0">
            <a:no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buClr>
                <a:srgbClr val="FFCF66"/>
              </a:buClr>
              <a:defRPr/>
            </a:pPr>
            <a:r>
              <a:rPr lang="ru-RU" sz="1500"/>
              <a:t>Пакет электронных документов</a:t>
            </a:r>
            <a:endParaRPr/>
          </a:p>
        </p:txBody>
      </p:sp>
      <p:sp>
        <p:nvSpPr>
          <p:cNvPr id="110" name="Рисунок 147" descr="Одна шестеренка со сплошной заливкой"/>
          <p:cNvSpPr/>
          <p:nvPr/>
        </p:nvSpPr>
        <p:spPr bwMode="auto">
          <a:xfrm>
            <a:off x="8212894" y="1574914"/>
            <a:ext cx="447156" cy="445941"/>
          </a:xfrm>
          <a:custGeom>
            <a:avLst/>
            <a:gdLst>
              <a:gd name="connsiteX0" fmla="*/ 223250 w 447156"/>
              <a:gd name="connsiteY0" fmla="*/ 301666 h 445941"/>
              <a:gd name="connsiteX1" fmla="*/ 144456 w 447156"/>
              <a:gd name="connsiteY1" fmla="*/ 222971 h 445941"/>
              <a:gd name="connsiteX2" fmla="*/ 223250 w 447156"/>
              <a:gd name="connsiteY2" fmla="*/ 144275 h 445941"/>
              <a:gd name="connsiteX3" fmla="*/ 302044 w 447156"/>
              <a:gd name="connsiteY3" fmla="*/ 222971 h 445941"/>
              <a:gd name="connsiteX4" fmla="*/ 223250 w 447156"/>
              <a:gd name="connsiteY4" fmla="*/ 301666 h 445941"/>
              <a:gd name="connsiteX5" fmla="*/ 400537 w 447156"/>
              <a:gd name="connsiteY5" fmla="*/ 173786 h 445941"/>
              <a:gd name="connsiteX6" fmla="*/ 383465 w 447156"/>
              <a:gd name="connsiteY6" fmla="*/ 133127 h 445941"/>
              <a:gd name="connsiteX7" fmla="*/ 399880 w 447156"/>
              <a:gd name="connsiteY7" fmla="*/ 83942 h 445941"/>
              <a:gd name="connsiteX8" fmla="*/ 362453 w 447156"/>
              <a:gd name="connsiteY8" fmla="*/ 46562 h 445941"/>
              <a:gd name="connsiteX9" fmla="*/ 313207 w 447156"/>
              <a:gd name="connsiteY9" fmla="*/ 62956 h 445941"/>
              <a:gd name="connsiteX10" fmla="*/ 271840 w 447156"/>
              <a:gd name="connsiteY10" fmla="*/ 45906 h 445941"/>
              <a:gd name="connsiteX11" fmla="*/ 249515 w 447156"/>
              <a:gd name="connsiteY11" fmla="*/ 0 h 445941"/>
              <a:gd name="connsiteX12" fmla="*/ 196985 w 447156"/>
              <a:gd name="connsiteY12" fmla="*/ 0 h 445941"/>
              <a:gd name="connsiteX13" fmla="*/ 174004 w 447156"/>
              <a:gd name="connsiteY13" fmla="*/ 45906 h 445941"/>
              <a:gd name="connsiteX14" fmla="*/ 133293 w 447156"/>
              <a:gd name="connsiteY14" fmla="*/ 62956 h 445941"/>
              <a:gd name="connsiteX15" fmla="*/ 84047 w 447156"/>
              <a:gd name="connsiteY15" fmla="*/ 46562 h 445941"/>
              <a:gd name="connsiteX16" fmla="*/ 46620 w 447156"/>
              <a:gd name="connsiteY16" fmla="*/ 83942 h 445941"/>
              <a:gd name="connsiteX17" fmla="*/ 63035 w 447156"/>
              <a:gd name="connsiteY17" fmla="*/ 133127 h 445941"/>
              <a:gd name="connsiteX18" fmla="*/ 45963 w 447156"/>
              <a:gd name="connsiteY18" fmla="*/ 174442 h 445941"/>
              <a:gd name="connsiteX19" fmla="*/ 0 w 447156"/>
              <a:gd name="connsiteY19" fmla="*/ 196739 h 445941"/>
              <a:gd name="connsiteX20" fmla="*/ 0 w 447156"/>
              <a:gd name="connsiteY20" fmla="*/ 249202 h 445941"/>
              <a:gd name="connsiteX21" fmla="*/ 45963 w 447156"/>
              <a:gd name="connsiteY21" fmla="*/ 272155 h 445941"/>
              <a:gd name="connsiteX22" fmla="*/ 63035 w 447156"/>
              <a:gd name="connsiteY22" fmla="*/ 312815 h 445941"/>
              <a:gd name="connsiteX23" fmla="*/ 46620 w 447156"/>
              <a:gd name="connsiteY23" fmla="*/ 361999 h 445941"/>
              <a:gd name="connsiteX24" fmla="*/ 84047 w 447156"/>
              <a:gd name="connsiteY24" fmla="*/ 399380 h 445941"/>
              <a:gd name="connsiteX25" fmla="*/ 133293 w 447156"/>
              <a:gd name="connsiteY25" fmla="*/ 382985 h 445941"/>
              <a:gd name="connsiteX26" fmla="*/ 174660 w 447156"/>
              <a:gd name="connsiteY26" fmla="*/ 400035 h 445941"/>
              <a:gd name="connsiteX27" fmla="*/ 197642 w 447156"/>
              <a:gd name="connsiteY27" fmla="*/ 445941 h 445941"/>
              <a:gd name="connsiteX28" fmla="*/ 250171 w 447156"/>
              <a:gd name="connsiteY28" fmla="*/ 445941 h 445941"/>
              <a:gd name="connsiteX29" fmla="*/ 273153 w 447156"/>
              <a:gd name="connsiteY29" fmla="*/ 400035 h 445941"/>
              <a:gd name="connsiteX30" fmla="*/ 313863 w 447156"/>
              <a:gd name="connsiteY30" fmla="*/ 382985 h 445941"/>
              <a:gd name="connsiteX31" fmla="*/ 363110 w 447156"/>
              <a:gd name="connsiteY31" fmla="*/ 399380 h 445941"/>
              <a:gd name="connsiteX32" fmla="*/ 400537 w 447156"/>
              <a:gd name="connsiteY32" fmla="*/ 361999 h 445941"/>
              <a:gd name="connsiteX33" fmla="*/ 384121 w 447156"/>
              <a:gd name="connsiteY33" fmla="*/ 312815 h 445941"/>
              <a:gd name="connsiteX34" fmla="*/ 401193 w 447156"/>
              <a:gd name="connsiteY34" fmla="*/ 271500 h 445941"/>
              <a:gd name="connsiteX35" fmla="*/ 447157 w 447156"/>
              <a:gd name="connsiteY35" fmla="*/ 248547 h 445941"/>
              <a:gd name="connsiteX36" fmla="*/ 447157 w 447156"/>
              <a:gd name="connsiteY36" fmla="*/ 196083 h 445941"/>
              <a:gd name="connsiteX37" fmla="*/ 400537 w 447156"/>
              <a:gd name="connsiteY37" fmla="*/ 173786 h 44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7156" h="445941" extrusionOk="0">
                <a:moveTo>
                  <a:pt x="223250" y="301666"/>
                </a:moveTo>
                <a:cubicBezTo>
                  <a:pt x="179913" y="301666"/>
                  <a:pt x="144456" y="266253"/>
                  <a:pt x="144456" y="222971"/>
                </a:cubicBezTo>
                <a:cubicBezTo>
                  <a:pt x="144456" y="179688"/>
                  <a:pt x="179913" y="144275"/>
                  <a:pt x="223250" y="144275"/>
                </a:cubicBezTo>
                <a:cubicBezTo>
                  <a:pt x="266587" y="144275"/>
                  <a:pt x="302044" y="179688"/>
                  <a:pt x="302044" y="222971"/>
                </a:cubicBezTo>
                <a:cubicBezTo>
                  <a:pt x="302044" y="266253"/>
                  <a:pt x="266587" y="301666"/>
                  <a:pt x="223250" y="301666"/>
                </a:cubicBezTo>
                <a:close/>
                <a:moveTo>
                  <a:pt x="400537" y="173786"/>
                </a:moveTo>
                <a:cubicBezTo>
                  <a:pt x="396597" y="159358"/>
                  <a:pt x="390688" y="145587"/>
                  <a:pt x="383465" y="133127"/>
                </a:cubicBezTo>
                <a:lnTo>
                  <a:pt x="399880" y="83942"/>
                </a:lnTo>
                <a:lnTo>
                  <a:pt x="362453" y="46562"/>
                </a:lnTo>
                <a:lnTo>
                  <a:pt x="313207" y="62956"/>
                </a:lnTo>
                <a:cubicBezTo>
                  <a:pt x="300074" y="55743"/>
                  <a:pt x="286285" y="49840"/>
                  <a:pt x="271840" y="45906"/>
                </a:cubicBezTo>
                <a:lnTo>
                  <a:pt x="249515" y="0"/>
                </a:lnTo>
                <a:lnTo>
                  <a:pt x="196985" y="0"/>
                </a:lnTo>
                <a:lnTo>
                  <a:pt x="174004" y="45906"/>
                </a:lnTo>
                <a:cubicBezTo>
                  <a:pt x="159558" y="49840"/>
                  <a:pt x="145769" y="55743"/>
                  <a:pt x="133293" y="62956"/>
                </a:cubicBezTo>
                <a:lnTo>
                  <a:pt x="84047" y="46562"/>
                </a:lnTo>
                <a:lnTo>
                  <a:pt x="46620" y="83942"/>
                </a:lnTo>
                <a:lnTo>
                  <a:pt x="63035" y="133127"/>
                </a:lnTo>
                <a:cubicBezTo>
                  <a:pt x="55813" y="146242"/>
                  <a:pt x="49903" y="160014"/>
                  <a:pt x="45963" y="174442"/>
                </a:cubicBezTo>
                <a:lnTo>
                  <a:pt x="0" y="196739"/>
                </a:lnTo>
                <a:lnTo>
                  <a:pt x="0" y="249202"/>
                </a:lnTo>
                <a:lnTo>
                  <a:pt x="45963" y="272155"/>
                </a:lnTo>
                <a:cubicBezTo>
                  <a:pt x="49903" y="286583"/>
                  <a:pt x="55813" y="300355"/>
                  <a:pt x="63035" y="312815"/>
                </a:cubicBezTo>
                <a:lnTo>
                  <a:pt x="46620" y="361999"/>
                </a:lnTo>
                <a:lnTo>
                  <a:pt x="84047" y="399380"/>
                </a:lnTo>
                <a:lnTo>
                  <a:pt x="133293" y="382985"/>
                </a:lnTo>
                <a:cubicBezTo>
                  <a:pt x="146426" y="390199"/>
                  <a:pt x="160215" y="396101"/>
                  <a:pt x="174660" y="400035"/>
                </a:cubicBezTo>
                <a:lnTo>
                  <a:pt x="197642" y="445941"/>
                </a:lnTo>
                <a:lnTo>
                  <a:pt x="250171" y="445941"/>
                </a:lnTo>
                <a:lnTo>
                  <a:pt x="273153" y="400035"/>
                </a:lnTo>
                <a:cubicBezTo>
                  <a:pt x="287599" y="396101"/>
                  <a:pt x="301388" y="390199"/>
                  <a:pt x="313863" y="382985"/>
                </a:cubicBezTo>
                <a:lnTo>
                  <a:pt x="363110" y="399380"/>
                </a:lnTo>
                <a:lnTo>
                  <a:pt x="400537" y="361999"/>
                </a:lnTo>
                <a:lnTo>
                  <a:pt x="384121" y="312815"/>
                </a:lnTo>
                <a:cubicBezTo>
                  <a:pt x="391344" y="299699"/>
                  <a:pt x="397254" y="285927"/>
                  <a:pt x="401193" y="271500"/>
                </a:cubicBezTo>
                <a:lnTo>
                  <a:pt x="447157" y="248547"/>
                </a:lnTo>
                <a:lnTo>
                  <a:pt x="447157" y="196083"/>
                </a:lnTo>
                <a:lnTo>
                  <a:pt x="400537" y="173786"/>
                </a:lnTo>
                <a:close/>
              </a:path>
            </a:pathLst>
          </a:custGeom>
          <a:solidFill>
            <a:srgbClr val="000000"/>
          </a:solidFill>
          <a:ln w="6548" cap="flat">
            <a:noFill/>
            <a:prstDash val="solid"/>
            <a:miter/>
          </a:ln>
        </p:spPr>
        <p:txBody>
          <a:bodyPr rtlCol="0" anchor="ctr"/>
          <a:lstStyle/>
          <a:p>
            <a:pPr>
              <a:defRPr/>
            </a:pPr>
            <a:endParaRPr lang="ru-RU"/>
          </a:p>
        </p:txBody>
      </p:sp>
      <p:sp>
        <p:nvSpPr>
          <p:cNvPr id="111" name="Текст 3"/>
          <p:cNvSpPr txBox="1"/>
          <p:nvPr/>
        </p:nvSpPr>
        <p:spPr bwMode="auto">
          <a:xfrm>
            <a:off x="9347472" y="5103716"/>
            <a:ext cx="1768204" cy="1042560"/>
          </a:xfrm>
          <a:prstGeom prst="rect">
            <a:avLst/>
          </a:prstGeom>
        </p:spPr>
        <p:txBody>
          <a:bodyPr vert="horz" lIns="36000" tIns="36000" rIns="36000" bIns="36000" rtlCol="0" anchor="t" anchorCtr="0">
            <a:no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buClr>
                <a:srgbClr val="FFCF66"/>
              </a:buClr>
              <a:defRPr/>
            </a:pPr>
            <a:r>
              <a:rPr lang="ru-RU" sz="1500"/>
              <a:t>Архивные контейнеры электронных документов</a:t>
            </a:r>
            <a:endParaRPr/>
          </a:p>
        </p:txBody>
      </p:sp>
      <p:grpSp>
        <p:nvGrpSpPr>
          <p:cNvPr id="112" name="Группа 111"/>
          <p:cNvGrpSpPr/>
          <p:nvPr/>
        </p:nvGrpSpPr>
        <p:grpSpPr bwMode="auto">
          <a:xfrm>
            <a:off x="7601316" y="3964409"/>
            <a:ext cx="914400" cy="944504"/>
            <a:chOff x="7320357" y="2033707"/>
            <a:chExt cx="914400" cy="914400"/>
          </a:xfrm>
        </p:grpSpPr>
        <p:sp>
          <p:nvSpPr>
            <p:cNvPr id="113" name="Прямоугольник 112"/>
            <p:cNvSpPr/>
            <p:nvPr/>
          </p:nvSpPr>
          <p:spPr bwMode="auto">
            <a:xfrm>
              <a:off x="7406855" y="2243090"/>
              <a:ext cx="719515" cy="4880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114" name="Рисунок 113" descr="Конверт со сплошной заливкой"/>
            <p:cNvPicPr>
              <a:picLocks noChangeAspect="1"/>
            </p:cNvPicPr>
            <p:nvPr/>
          </p:nvPicPr>
          <p:blipFill>
            <a:blip r:embed="rId14">
              <a:extLst>
                <a:ext uri="{96DAC541-7B7A-43D3-8B79-37D633B846F1}">
                  <asvg:svgBlip xmlns:asvg="http://schemas.microsoft.com/office/drawing/2016/SVG/main" r:embed="rId15"/>
                </a:ext>
              </a:extLst>
            </a:blip>
            <a:stretch/>
          </p:blipFill>
          <p:spPr bwMode="auto">
            <a:xfrm>
              <a:off x="7320357" y="2033707"/>
              <a:ext cx="914400" cy="914400"/>
            </a:xfrm>
            <a:prstGeom prst="rect">
              <a:avLst/>
            </a:prstGeom>
          </p:spPr>
        </p:pic>
      </p:grpSp>
      <p:pic>
        <p:nvPicPr>
          <p:cNvPr id="115" name="Рисунок 114" descr="Мишень со сплошной заливкой"/>
          <p:cNvPicPr>
            <a:picLocks noChangeAspect="1"/>
          </p:cNvPicPr>
          <p:nvPr/>
        </p:nvPicPr>
        <p:blipFill>
          <a:blip r:embed="rId16">
            <a:extLst>
              <a:ext uri="{96DAC541-7B7A-43D3-8B79-37D633B846F1}">
                <asvg:svgBlip xmlns:asvg="http://schemas.microsoft.com/office/drawing/2016/SVG/main" r:embed="rId17"/>
              </a:ext>
            </a:extLst>
          </a:blip>
          <a:stretch/>
        </p:blipFill>
        <p:spPr bwMode="auto">
          <a:xfrm>
            <a:off x="7824136" y="1200074"/>
            <a:ext cx="1188720" cy="1188720"/>
          </a:xfrm>
          <a:prstGeom prst="rect">
            <a:avLst/>
          </a:prstGeom>
        </p:spPr>
      </p:pic>
      <p:sp>
        <p:nvSpPr>
          <p:cNvPr id="116" name="Заголовок 16"/>
          <p:cNvSpPr txBox="1"/>
          <p:nvPr/>
        </p:nvSpPr>
        <p:spPr bwMode="auto">
          <a:xfrm>
            <a:off x="876154" y="444735"/>
            <a:ext cx="10392696" cy="876879"/>
          </a:xfrm>
          <a:prstGeom prst="rect">
            <a:avLst/>
          </a:prstGeom>
        </p:spPr>
        <p:txBody>
          <a:bodyPr vert="horz" lIns="36000" tIns="36000" rIns="36000" bIns="36000" rtlCol="0" anchor="b" anchorCtr="0">
            <a:normAutofit fontScale="90000" lnSpcReduction="10000"/>
          </a:bodyPr>
          <a:lstStyle>
            <a:lvl1pPr algn="l" defTabSz="914400">
              <a:lnSpc>
                <a:spcPct val="90000"/>
              </a:lnSpc>
              <a:spcBef>
                <a:spcPts val="0"/>
              </a:spcBef>
              <a:buNone/>
              <a:defRPr sz="3600" b="1">
                <a:solidFill>
                  <a:schemeClr val="tx1"/>
                </a:solidFill>
                <a:latin typeface="+mj-lt"/>
                <a:ea typeface="+mj-ea"/>
                <a:cs typeface="+mj-cs"/>
              </a:defRPr>
            </a:lvl1pPr>
          </a:lstStyle>
          <a:p>
            <a:pPr>
              <a:defRPr/>
            </a:pPr>
            <a:r>
              <a:rPr lang="ru-RU"/>
              <a:t>Схема приема-передачи документов </a:t>
            </a:r>
            <a:br>
              <a:rPr lang="ru-RU"/>
            </a:br>
            <a:r>
              <a:rPr lang="ru-RU"/>
              <a:t>и отчетов в 1С:Архив</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par>
                                <p:cTn id="8" presetID="47" presetClass="entr" presetSubtype="0"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1000"/>
                                        <p:tgtEl>
                                          <p:spTgt spid="92"/>
                                        </p:tgtEl>
                                      </p:cBhvr>
                                    </p:animEffect>
                                    <p:anim calcmode="lin" valueType="num">
                                      <p:cBhvr>
                                        <p:cTn id="11" dur="1000" fill="hold"/>
                                        <p:tgtEl>
                                          <p:spTgt spid="92"/>
                                        </p:tgtEl>
                                        <p:attrNameLst>
                                          <p:attrName>ppt_x</p:attrName>
                                        </p:attrNameLst>
                                      </p:cBhvr>
                                      <p:tavLst>
                                        <p:tav tm="0">
                                          <p:val>
                                            <p:strVal val="#ppt_x"/>
                                          </p:val>
                                        </p:tav>
                                        <p:tav tm="100000">
                                          <p:val>
                                            <p:strVal val="#ppt_x"/>
                                          </p:val>
                                        </p:tav>
                                      </p:tavLst>
                                    </p:anim>
                                    <p:anim calcmode="lin" valueType="num">
                                      <p:cBhvr>
                                        <p:cTn id="12" dur="1000" fill="hold"/>
                                        <p:tgtEl>
                                          <p:spTgt spid="92"/>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fade">
                                      <p:cBhvr>
                                        <p:cTn id="15" dur="1000"/>
                                        <p:tgtEl>
                                          <p:spTgt spid="102"/>
                                        </p:tgtEl>
                                      </p:cBhvr>
                                    </p:animEffect>
                                    <p:anim calcmode="lin" valueType="num">
                                      <p:cBhvr>
                                        <p:cTn id="16" dur="1000" fill="hold"/>
                                        <p:tgtEl>
                                          <p:spTgt spid="102"/>
                                        </p:tgtEl>
                                        <p:attrNameLst>
                                          <p:attrName>ppt_x</p:attrName>
                                        </p:attrNameLst>
                                      </p:cBhvr>
                                      <p:tavLst>
                                        <p:tav tm="0">
                                          <p:val>
                                            <p:strVal val="#ppt_x"/>
                                          </p:val>
                                        </p:tav>
                                        <p:tav tm="100000">
                                          <p:val>
                                            <p:strVal val="#ppt_x"/>
                                          </p:val>
                                        </p:tav>
                                      </p:tavLst>
                                    </p:anim>
                                    <p:anim calcmode="lin" valueType="num">
                                      <p:cBhvr>
                                        <p:cTn id="17" dur="1000" fill="hold"/>
                                        <p:tgtEl>
                                          <p:spTgt spid="102"/>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fade">
                                      <p:cBhvr>
                                        <p:cTn id="20" dur="1000"/>
                                        <p:tgtEl>
                                          <p:spTgt spid="103"/>
                                        </p:tgtEl>
                                      </p:cBhvr>
                                    </p:animEffect>
                                    <p:anim calcmode="lin" valueType="num">
                                      <p:cBhvr>
                                        <p:cTn id="21" dur="1000" fill="hold"/>
                                        <p:tgtEl>
                                          <p:spTgt spid="103"/>
                                        </p:tgtEl>
                                        <p:attrNameLst>
                                          <p:attrName>ppt_x</p:attrName>
                                        </p:attrNameLst>
                                      </p:cBhvr>
                                      <p:tavLst>
                                        <p:tav tm="0">
                                          <p:val>
                                            <p:strVal val="#ppt_x"/>
                                          </p:val>
                                        </p:tav>
                                        <p:tav tm="100000">
                                          <p:val>
                                            <p:strVal val="#ppt_x"/>
                                          </p:val>
                                        </p:tav>
                                      </p:tavLst>
                                    </p:anim>
                                    <p:anim calcmode="lin" valueType="num">
                                      <p:cBhvr>
                                        <p:cTn id="22"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7"/>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nodeType="afterEffect">
                                  <p:stCondLst>
                                    <p:cond delay="0"/>
                                  </p:stCondLst>
                                  <p:childTnLst>
                                    <p:set>
                                      <p:cBhvr>
                                        <p:cTn id="27" dur="1" fill="hold">
                                          <p:stCondLst>
                                            <p:cond delay="0"/>
                                          </p:stCondLst>
                                        </p:cTn>
                                        <p:tgtEl>
                                          <p:spTgt spid="107"/>
                                        </p:tgtEl>
                                        <p:attrNameLst>
                                          <p:attrName>style.visibility</p:attrName>
                                        </p:attrNameLst>
                                      </p:cBhvr>
                                      <p:to>
                                        <p:strVal val="visible"/>
                                      </p:to>
                                    </p:set>
                                    <p:animEffect transition="in" filter="fade">
                                      <p:cBhvr>
                                        <p:cTn id="28" dur="500"/>
                                        <p:tgtEl>
                                          <p:spTgt spid="107"/>
                                        </p:tgtEl>
                                      </p:cBhvr>
                                    </p:animEffect>
                                  </p:childTnLst>
                                </p:cTn>
                              </p:par>
                              <p:par>
                                <p:cTn id="29" presetID="22" presetClass="entr" presetSubtype="4" fill="hold" nodeType="with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wipe(down)">
                                      <p:cBhvr>
                                        <p:cTn id="31" dur="1000"/>
                                        <p:tgtEl>
                                          <p:spTgt spid="91"/>
                                        </p:tgtEl>
                                      </p:cBhvr>
                                    </p:animEffect>
                                  </p:childTnLst>
                                </p:cTn>
                              </p:par>
                              <p:par>
                                <p:cTn id="32" presetID="22" presetClass="entr" presetSubtype="4" fill="hold" nodeType="with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wipe(down)">
                                      <p:cBhvr>
                                        <p:cTn id="34" dur="1000"/>
                                        <p:tgtEl>
                                          <p:spTgt spid="104"/>
                                        </p:tgtEl>
                                      </p:cBhvr>
                                    </p:animEffect>
                                  </p:childTnLst>
                                </p:cTn>
                              </p:par>
                              <p:par>
                                <p:cTn id="35" presetID="22" presetClass="entr" presetSubtype="4" fill="hold" nodeType="withEffect">
                                  <p:stCondLst>
                                    <p:cond delay="0"/>
                                  </p:stCondLst>
                                  <p:childTnLst>
                                    <p:set>
                                      <p:cBhvr>
                                        <p:cTn id="36" dur="1" fill="hold">
                                          <p:stCondLst>
                                            <p:cond delay="0"/>
                                          </p:stCondLst>
                                        </p:cTn>
                                        <p:tgtEl>
                                          <p:spTgt spid="105"/>
                                        </p:tgtEl>
                                        <p:attrNameLst>
                                          <p:attrName>style.visibility</p:attrName>
                                        </p:attrNameLst>
                                      </p:cBhvr>
                                      <p:to>
                                        <p:strVal val="visible"/>
                                      </p:to>
                                    </p:set>
                                    <p:animEffect transition="in" filter="wipe(down)">
                                      <p:cBhvr>
                                        <p:cTn id="37" dur="1000"/>
                                        <p:tgtEl>
                                          <p:spTgt spid="105"/>
                                        </p:tgtEl>
                                      </p:cBhvr>
                                    </p:animEffect>
                                  </p:childTnLst>
                                </p:cTn>
                              </p:par>
                              <p:par>
                                <p:cTn id="38" presetID="42" presetClass="path" presetSubtype="0" accel="50000" decel="25000" fill="hold" nodeType="withEffect">
                                  <p:stCondLst>
                                    <p:cond delay="500"/>
                                  </p:stCondLst>
                                  <p:childTnLst>
                                    <p:animMotion origin="layout" path="M -6.25E-7 7.40741E-7 L 0.26081 0.00417 " pathEditMode="relative" rAng="0" ptsTypes="AA">
                                      <p:cBhvr>
                                        <p:cTn id="39" dur="4000" fill="hold"/>
                                        <p:tgtEl>
                                          <p:spTgt spid="92"/>
                                        </p:tgtEl>
                                        <p:attrNameLst>
                                          <p:attrName>ppt_x</p:attrName>
                                          <p:attrName>ppt_y</p:attrName>
                                        </p:attrNameLst>
                                      </p:cBhvr>
                                      <p:rCtr x="13034" y="208"/>
                                    </p:animMotion>
                                  </p:childTnLst>
                                  <p:subTnLst>
                                    <p:set>
                                      <p:cBhvr override="childStyle">
                                        <p:cTn dur="1" fill="hold" display="0" masterRel="sameClick" afterEffect="1">
                                          <p:stCondLst>
                                            <p:cond evt="end" delay="0">
                                              <p:tn val="38"/>
                                            </p:cond>
                                          </p:stCondLst>
                                        </p:cTn>
                                        <p:tgtEl>
                                          <p:spTgt spid="92"/>
                                        </p:tgtEl>
                                        <p:attrNameLst>
                                          <p:attrName>style.visibility</p:attrName>
                                        </p:attrNameLst>
                                      </p:cBhvr>
                                      <p:to>
                                        <p:strVal val="hidden"/>
                                      </p:to>
                                    </p:set>
                                  </p:subTnLst>
                                </p:cTn>
                              </p:par>
                              <p:par>
                                <p:cTn id="40" presetID="42" presetClass="path" presetSubtype="0" accel="50000" decel="25000" fill="hold" nodeType="withEffect">
                                  <p:stCondLst>
                                    <p:cond delay="500"/>
                                  </p:stCondLst>
                                  <p:childTnLst>
                                    <p:animMotion origin="layout" path="M 1.04167E-6 -3.7037E-6 L 0.25208 0.00417 " pathEditMode="relative" rAng="0" ptsTypes="AA">
                                      <p:cBhvr>
                                        <p:cTn id="41" dur="4000" fill="hold"/>
                                        <p:tgtEl>
                                          <p:spTgt spid="102"/>
                                        </p:tgtEl>
                                        <p:attrNameLst>
                                          <p:attrName>ppt_x</p:attrName>
                                          <p:attrName>ppt_y</p:attrName>
                                        </p:attrNameLst>
                                      </p:cBhvr>
                                      <p:rCtr x="12604" y="208"/>
                                    </p:animMotion>
                                  </p:childTnLst>
                                  <p:subTnLst>
                                    <p:set>
                                      <p:cBhvr override="childStyle">
                                        <p:cTn dur="1" fill="hold" display="0" masterRel="sameClick" afterEffect="1">
                                          <p:stCondLst>
                                            <p:cond evt="end" delay="0">
                                              <p:tn val="40"/>
                                            </p:cond>
                                          </p:stCondLst>
                                        </p:cTn>
                                        <p:tgtEl>
                                          <p:spTgt spid="102"/>
                                        </p:tgtEl>
                                        <p:attrNameLst>
                                          <p:attrName>style.visibility</p:attrName>
                                        </p:attrNameLst>
                                      </p:cBhvr>
                                      <p:to>
                                        <p:strVal val="hidden"/>
                                      </p:to>
                                    </p:set>
                                  </p:subTnLst>
                                </p:cTn>
                              </p:par>
                              <p:par>
                                <p:cTn id="42" presetID="42" presetClass="path" presetSubtype="0" accel="50000" decel="25000" fill="hold" nodeType="withEffect">
                                  <p:stCondLst>
                                    <p:cond delay="500"/>
                                  </p:stCondLst>
                                  <p:childTnLst>
                                    <p:animMotion origin="layout" path="M 2.91667E-6 7.40741E-7 L 0.24843 0.00417 " pathEditMode="relative" rAng="0" ptsTypes="AA">
                                      <p:cBhvr>
                                        <p:cTn id="43" dur="4000" fill="hold"/>
                                        <p:tgtEl>
                                          <p:spTgt spid="103"/>
                                        </p:tgtEl>
                                        <p:attrNameLst>
                                          <p:attrName>ppt_x</p:attrName>
                                          <p:attrName>ppt_y</p:attrName>
                                        </p:attrNameLst>
                                      </p:cBhvr>
                                      <p:rCtr x="12422" y="208"/>
                                    </p:animMotion>
                                  </p:childTnLst>
                                  <p:subTnLst>
                                    <p:set>
                                      <p:cBhvr override="childStyle">
                                        <p:cTn dur="1" fill="hold" display="0" masterRel="sameClick" afterEffect="1">
                                          <p:stCondLst>
                                            <p:cond evt="end" delay="0">
                                              <p:tn val="42"/>
                                            </p:cond>
                                          </p:stCondLst>
                                        </p:cTn>
                                        <p:tgtEl>
                                          <p:spTgt spid="103"/>
                                        </p:tgtEl>
                                        <p:attrNameLst>
                                          <p:attrName>style.visibility</p:attrName>
                                        </p:attrNameLst>
                                      </p:cBhvr>
                                      <p:to>
                                        <p:strVal val="hidden"/>
                                      </p:to>
                                    </p:set>
                                  </p:subTnLst>
                                </p:cTn>
                              </p:par>
                              <p:par>
                                <p:cTn id="44" presetID="10" presetClass="exit" presetSubtype="0" fill="hold" nodeType="withEffect">
                                  <p:stCondLst>
                                    <p:cond delay="500"/>
                                  </p:stCondLst>
                                  <p:childTnLst>
                                    <p:animEffect transition="out" filter="fade">
                                      <p:cBhvr>
                                        <p:cTn id="45" dur="1500"/>
                                        <p:tgtEl>
                                          <p:spTgt spid="106"/>
                                        </p:tgtEl>
                                      </p:cBhvr>
                                    </p:animEffect>
                                    <p:set>
                                      <p:cBhvr>
                                        <p:cTn id="46" dur="1" fill="hold">
                                          <p:stCondLst>
                                            <p:cond delay="1499"/>
                                          </p:stCondLst>
                                        </p:cTn>
                                        <p:tgtEl>
                                          <p:spTgt spid="106"/>
                                        </p:tgtEl>
                                        <p:attrNameLst>
                                          <p:attrName>style.visibility</p:attrName>
                                        </p:attrNameLst>
                                      </p:cBhvr>
                                      <p:to>
                                        <p:strVal val="hidden"/>
                                      </p:to>
                                    </p:set>
                                  </p:childTnLst>
                                </p:cTn>
                              </p:par>
                            </p:childTnLst>
                          </p:cTn>
                        </p:par>
                        <p:par>
                          <p:cTn id="47" fill="hold">
                            <p:stCondLst>
                              <p:cond delay="4500"/>
                            </p:stCondLst>
                            <p:childTnLst>
                              <p:par>
                                <p:cTn id="48" presetID="10" presetClass="entr" presetSubtype="0" fill="hold" nodeType="afterEffect">
                                  <p:stCondLst>
                                    <p:cond delay="0"/>
                                  </p:stCondLst>
                                  <p:childTnLst>
                                    <p:set>
                                      <p:cBhvr>
                                        <p:cTn id="49" dur="1" fill="hold">
                                          <p:stCondLst>
                                            <p:cond delay="0"/>
                                          </p:stCondLst>
                                        </p:cTn>
                                        <p:tgtEl>
                                          <p:spTgt spid="109"/>
                                        </p:tgtEl>
                                        <p:attrNameLst>
                                          <p:attrName>style.visibility</p:attrName>
                                        </p:attrNameLst>
                                      </p:cBhvr>
                                      <p:to>
                                        <p:strVal val="visible"/>
                                      </p:to>
                                    </p:set>
                                    <p:animEffect transition="in" filter="fade">
                                      <p:cBhvr>
                                        <p:cTn id="50" dur="500"/>
                                        <p:tgtEl>
                                          <p:spTgt spid="109"/>
                                        </p:tgtEl>
                                      </p:cBhvr>
                                    </p:animEffect>
                                  </p:childTnLst>
                                </p:cTn>
                              </p:par>
                              <p:par>
                                <p:cTn id="51" presetID="22" presetClass="entr" presetSubtype="4" fill="hold" nodeType="with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wipe(down)">
                                      <p:cBhvr>
                                        <p:cTn id="53" dur="1000"/>
                                        <p:tgtEl>
                                          <p:spTgt spid="112"/>
                                        </p:tgtEl>
                                      </p:cBhvr>
                                    </p:animEffect>
                                  </p:childTnLst>
                                </p:cTn>
                              </p:par>
                              <p:par>
                                <p:cTn id="54" presetID="42" presetClass="path" presetSubtype="0" accel="50000" decel="25000" fill="hold" nodeType="withEffect">
                                  <p:stCondLst>
                                    <p:cond delay="500"/>
                                  </p:stCondLst>
                                  <p:childTnLst>
                                    <p:animMotion origin="layout" path="M 2.08333E-6 4.07407E-6 L 0.23776 -0.02338 " pathEditMode="relative" rAng="0" ptsTypes="AA">
                                      <p:cBhvr>
                                        <p:cTn id="55" dur="3000" fill="hold"/>
                                        <p:tgtEl>
                                          <p:spTgt spid="91"/>
                                        </p:tgtEl>
                                        <p:attrNameLst>
                                          <p:attrName>ppt_x</p:attrName>
                                          <p:attrName>ppt_y</p:attrName>
                                        </p:attrNameLst>
                                      </p:cBhvr>
                                      <p:rCtr x="11888" y="-1181"/>
                                    </p:animMotion>
                                  </p:childTnLst>
                                  <p:subTnLst>
                                    <p:set>
                                      <p:cBhvr override="childStyle">
                                        <p:cTn dur="1" fill="hold" display="0" masterRel="sameClick" afterEffect="1">
                                          <p:stCondLst>
                                            <p:cond evt="end" delay="0">
                                              <p:tn val="54"/>
                                            </p:cond>
                                          </p:stCondLst>
                                        </p:cTn>
                                        <p:tgtEl>
                                          <p:spTgt spid="91"/>
                                        </p:tgtEl>
                                        <p:attrNameLst>
                                          <p:attrName>style.visibility</p:attrName>
                                        </p:attrNameLst>
                                      </p:cBhvr>
                                      <p:to>
                                        <p:strVal val="hidden"/>
                                      </p:to>
                                    </p:set>
                                  </p:subTnLst>
                                </p:cTn>
                              </p:par>
                              <p:par>
                                <p:cTn id="56" presetID="42" presetClass="path" presetSubtype="0" accel="50000" decel="25000" fill="hold" nodeType="withEffect">
                                  <p:stCondLst>
                                    <p:cond delay="500"/>
                                  </p:stCondLst>
                                  <p:childTnLst>
                                    <p:animMotion origin="layout" path="M -2.29167E-6 1.11111E-6 L 0.18503 0.05555 " pathEditMode="relative" rAng="0" ptsTypes="AA">
                                      <p:cBhvr>
                                        <p:cTn id="57" dur="3000" fill="hold"/>
                                        <p:tgtEl>
                                          <p:spTgt spid="104"/>
                                        </p:tgtEl>
                                        <p:attrNameLst>
                                          <p:attrName>ppt_x</p:attrName>
                                          <p:attrName>ppt_y</p:attrName>
                                        </p:attrNameLst>
                                      </p:cBhvr>
                                      <p:rCtr x="9245" y="2778"/>
                                    </p:animMotion>
                                  </p:childTnLst>
                                  <p:subTnLst>
                                    <p:set>
                                      <p:cBhvr override="childStyle">
                                        <p:cTn dur="1" fill="hold" display="0" masterRel="sameClick" afterEffect="1">
                                          <p:stCondLst>
                                            <p:cond evt="end" delay="0">
                                              <p:tn val="56"/>
                                            </p:cond>
                                          </p:stCondLst>
                                        </p:cTn>
                                        <p:tgtEl>
                                          <p:spTgt spid="104"/>
                                        </p:tgtEl>
                                        <p:attrNameLst>
                                          <p:attrName>style.visibility</p:attrName>
                                        </p:attrNameLst>
                                      </p:cBhvr>
                                      <p:to>
                                        <p:strVal val="hidden"/>
                                      </p:to>
                                    </p:set>
                                  </p:subTnLst>
                                </p:cTn>
                              </p:par>
                              <p:par>
                                <p:cTn id="58" presetID="42" presetClass="path" presetSubtype="0" accel="50000" decel="25000" fill="hold" nodeType="withEffect">
                                  <p:stCondLst>
                                    <p:cond delay="500"/>
                                  </p:stCondLst>
                                  <p:childTnLst>
                                    <p:animMotion origin="layout" path="M -4.58333E-6 4.07407E-6 L 0.1306 -0.02871 " pathEditMode="relative" rAng="0" ptsTypes="AA">
                                      <p:cBhvr>
                                        <p:cTn id="59" dur="3000" fill="hold"/>
                                        <p:tgtEl>
                                          <p:spTgt spid="105"/>
                                        </p:tgtEl>
                                        <p:attrNameLst>
                                          <p:attrName>ppt_x</p:attrName>
                                          <p:attrName>ppt_y</p:attrName>
                                        </p:attrNameLst>
                                      </p:cBhvr>
                                      <p:rCtr x="6523" y="-1435"/>
                                    </p:animMotion>
                                  </p:childTnLst>
                                  <p:subTnLst>
                                    <p:set>
                                      <p:cBhvr override="childStyle">
                                        <p:cTn dur="1" fill="hold" display="0" masterRel="sameClick" afterEffect="1">
                                          <p:stCondLst>
                                            <p:cond evt="end" delay="0">
                                              <p:tn val="58"/>
                                            </p:cond>
                                          </p:stCondLst>
                                        </p:cTn>
                                        <p:tgtEl>
                                          <p:spTgt spid="105"/>
                                        </p:tgtEl>
                                        <p:attrNameLst>
                                          <p:attrName>style.visibility</p:attrName>
                                        </p:attrNameLst>
                                      </p:cBhvr>
                                      <p:to>
                                        <p:strVal val="hidden"/>
                                      </p:to>
                                    </p:set>
                                  </p:subTnLst>
                                </p:cTn>
                              </p:par>
                              <p:par>
                                <p:cTn id="60" presetID="10" presetClass="exit" presetSubtype="0" fill="hold" nodeType="withEffect">
                                  <p:stCondLst>
                                    <p:cond delay="500"/>
                                  </p:stCondLst>
                                  <p:childTnLst>
                                    <p:animEffect transition="out" filter="fade">
                                      <p:cBhvr>
                                        <p:cTn id="61" dur="1000"/>
                                        <p:tgtEl>
                                          <p:spTgt spid="107"/>
                                        </p:tgtEl>
                                      </p:cBhvr>
                                    </p:animEffect>
                                    <p:set>
                                      <p:cBhvr>
                                        <p:cTn id="62" dur="1" fill="hold">
                                          <p:stCondLst>
                                            <p:cond delay="999"/>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63" restart="whenNotActive" fill="hold" evtFilter="cancelBubble" nodeType="interactiveSeq">
                <p:stCondLst>
                  <p:cond evt="onClick" delay="0">
                    <p:tgtEl>
                      <p:spTgt spid="115"/>
                    </p:tgtEl>
                  </p:cond>
                </p:stCondLst>
                <p:endSync evt="end" delay="0">
                  <p:rtn val="all"/>
                </p:endSync>
                <p:childTnLst>
                  <p:par>
                    <p:cTn id="64" fill="hold">
                      <p:stCondLst>
                        <p:cond delay="0"/>
                      </p:stCondLst>
                      <p:childTnLst>
                        <p:par>
                          <p:cTn id="65" fill="hold">
                            <p:stCondLst>
                              <p:cond delay="0"/>
                            </p:stCondLst>
                            <p:childTnLst>
                              <p:par>
                                <p:cTn id="66" presetID="8" presetClass="emph" presetSubtype="0" fill="hold" nodeType="clickEffect">
                                  <p:stCondLst>
                                    <p:cond delay="0"/>
                                  </p:stCondLst>
                                  <p:childTnLst>
                                    <p:animRot by="21600000">
                                      <p:cBhvr>
                                        <p:cTn id="67" dur="3000" fill="hold"/>
                                        <p:tgtEl>
                                          <p:spTgt spid="110"/>
                                        </p:tgtEl>
                                        <p:attrNameLst>
                                          <p:attrName>r</p:attrName>
                                        </p:attrNameLst>
                                      </p:cBhvr>
                                    </p:animRot>
                                  </p:childTnLst>
                                </p:cTn>
                              </p:par>
                              <p:par>
                                <p:cTn id="68" presetID="10" presetClass="exit" presetSubtype="0" fill="hold" nodeType="withEffect">
                                  <p:stCondLst>
                                    <p:cond delay="0"/>
                                  </p:stCondLst>
                                  <p:childTnLst>
                                    <p:animEffect transition="out" filter="fade">
                                      <p:cBhvr>
                                        <p:cTn id="69" dur="1000"/>
                                        <p:tgtEl>
                                          <p:spTgt spid="109"/>
                                        </p:tgtEl>
                                      </p:cBhvr>
                                    </p:animEffect>
                                    <p:set>
                                      <p:cBhvr>
                                        <p:cTn id="70" dur="1" fill="hold">
                                          <p:stCondLst>
                                            <p:cond delay="999"/>
                                          </p:stCondLst>
                                        </p:cTn>
                                        <p:tgtEl>
                                          <p:spTgt spid="109"/>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11"/>
                                        </p:tgtEl>
                                        <p:attrNameLst>
                                          <p:attrName>style.visibility</p:attrName>
                                        </p:attrNameLst>
                                      </p:cBhvr>
                                      <p:to>
                                        <p:strVal val="visible"/>
                                      </p:to>
                                    </p:set>
                                    <p:animEffect transition="in" filter="fade">
                                      <p:cBhvr>
                                        <p:cTn id="73" dur="1000"/>
                                        <p:tgtEl>
                                          <p:spTgt spid="111"/>
                                        </p:tgtEl>
                                      </p:cBhvr>
                                    </p:animEffect>
                                  </p:childTnLst>
                                </p:cTn>
                              </p:par>
                              <p:par>
                                <p:cTn id="74" presetID="10" presetClass="exit" presetSubtype="0" fill="hold" nodeType="withEffect">
                                  <p:stCondLst>
                                    <p:cond delay="0"/>
                                  </p:stCondLst>
                                  <p:childTnLst>
                                    <p:animEffect transition="out" filter="fade">
                                      <p:cBhvr>
                                        <p:cTn id="75" dur="1000"/>
                                        <p:tgtEl>
                                          <p:spTgt spid="112"/>
                                        </p:tgtEl>
                                      </p:cBhvr>
                                    </p:animEffect>
                                    <p:set>
                                      <p:cBhvr>
                                        <p:cTn id="76" dur="1" fill="hold">
                                          <p:stCondLst>
                                            <p:cond delay="999"/>
                                          </p:stCondLst>
                                        </p:cTn>
                                        <p:tgtEl>
                                          <p:spTgt spid="112"/>
                                        </p:tgtEl>
                                        <p:attrNameLst>
                                          <p:attrName>style.visibility</p:attrName>
                                        </p:attrNameLst>
                                      </p:cBhvr>
                                      <p:to>
                                        <p:strVal val="hidden"/>
                                      </p:to>
                                    </p:set>
                                  </p:childTnLst>
                                </p:cTn>
                              </p:par>
                              <p:par>
                                <p:cTn id="77" presetID="10" presetClass="entr" presetSubtype="0" fill="hold" nodeType="withEffect">
                                  <p:stCondLst>
                                    <p:cond delay="0"/>
                                  </p:stCondLst>
                                  <p:childTnLst>
                                    <p:set>
                                      <p:cBhvr>
                                        <p:cTn id="78" dur="1" fill="hold">
                                          <p:stCondLst>
                                            <p:cond delay="0"/>
                                          </p:stCondLst>
                                        </p:cTn>
                                        <p:tgtEl>
                                          <p:spTgt spid="81"/>
                                        </p:tgtEl>
                                        <p:attrNameLst>
                                          <p:attrName>style.visibility</p:attrName>
                                        </p:attrNameLst>
                                      </p:cBhvr>
                                      <p:to>
                                        <p:strVal val="visible"/>
                                      </p:to>
                                    </p:set>
                                    <p:animEffect transition="in" filter="fade">
                                      <p:cBhvr>
                                        <p:cTn id="79" dur="1000"/>
                                        <p:tgtEl>
                                          <p:spTgt spid="81"/>
                                        </p:tgtEl>
                                      </p:cBhvr>
                                    </p:animEffect>
                                  </p:childTnLst>
                                </p:cTn>
                              </p:par>
                              <p:par>
                                <p:cTn id="80" presetID="10" presetClass="entr" presetSubtype="0" fill="hold" nodeType="with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fade">
                                      <p:cBhvr>
                                        <p:cTn id="82" dur="1000"/>
                                        <p:tgtEl>
                                          <p:spTgt spid="82"/>
                                        </p:tgtEl>
                                      </p:cBhvr>
                                    </p:animEffect>
                                  </p:childTnLst>
                                </p:cTn>
                              </p:par>
                              <p:par>
                                <p:cTn id="83" presetID="10" presetClass="entr" presetSubtype="0" fill="hold" nodeType="with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fade">
                                      <p:cBhvr>
                                        <p:cTn id="85" dur="1000"/>
                                        <p:tgtEl>
                                          <p:spTgt spid="83"/>
                                        </p:tgtEl>
                                      </p:cBhvr>
                                    </p:animEffect>
                                  </p:childTnLst>
                                </p:cTn>
                              </p:par>
                              <p:par>
                                <p:cTn id="86" presetID="42" presetClass="path" presetSubtype="0" accel="50000" decel="50000" fill="hold" nodeType="withEffect">
                                  <p:stCondLst>
                                    <p:cond delay="0"/>
                                  </p:stCondLst>
                                  <p:childTnLst>
                                    <p:animMotion origin="layout" path="M -4.58333E-6 -3.7037E-6 L 0.1849 -0.03865 " pathEditMode="relative" rAng="0" ptsTypes="AA">
                                      <p:cBhvr>
                                        <p:cTn id="87" dur="3000" fill="hold"/>
                                        <p:tgtEl>
                                          <p:spTgt spid="81"/>
                                        </p:tgtEl>
                                        <p:attrNameLst>
                                          <p:attrName>ppt_x</p:attrName>
                                          <p:attrName>ppt_y</p:attrName>
                                        </p:attrNameLst>
                                      </p:cBhvr>
                                      <p:rCtr x="9245" y="-1944"/>
                                    </p:animMotion>
                                  </p:childTnLst>
                                </p:cTn>
                              </p:par>
                              <p:par>
                                <p:cTn id="88" presetID="42" presetClass="path" presetSubtype="0" accel="50000" decel="50000" fill="hold" nodeType="withEffect">
                                  <p:stCondLst>
                                    <p:cond delay="0"/>
                                  </p:stCondLst>
                                  <p:childTnLst>
                                    <p:animMotion origin="layout" path="M -4.375E-6 7.40741E-7 L 0.12904 0.03518 " pathEditMode="relative" rAng="0" ptsTypes="AA">
                                      <p:cBhvr>
                                        <p:cTn id="89" dur="3000" fill="hold"/>
                                        <p:tgtEl>
                                          <p:spTgt spid="82"/>
                                        </p:tgtEl>
                                        <p:attrNameLst>
                                          <p:attrName>ppt_x</p:attrName>
                                          <p:attrName>ppt_y</p:attrName>
                                        </p:attrNameLst>
                                      </p:cBhvr>
                                      <p:rCtr x="6445" y="1759"/>
                                    </p:animMotion>
                                  </p:childTnLst>
                                </p:cTn>
                              </p:par>
                              <p:par>
                                <p:cTn id="90" presetID="42" presetClass="path" presetSubtype="0" accel="50000" decel="50000" fill="hold" nodeType="withEffect">
                                  <p:stCondLst>
                                    <p:cond delay="0"/>
                                  </p:stCondLst>
                                  <p:childTnLst>
                                    <p:animMotion origin="layout" path="M -4.16667E-6 7.40741E-7 L 0.23698 0.05 " pathEditMode="relative" rAng="0" ptsTypes="AA">
                                      <p:cBhvr>
                                        <p:cTn id="91" dur="3000" fill="hold"/>
                                        <p:tgtEl>
                                          <p:spTgt spid="83"/>
                                        </p:tgtEl>
                                        <p:attrNameLst>
                                          <p:attrName>ppt_x</p:attrName>
                                          <p:attrName>ppt_y</p:attrName>
                                        </p:attrNameLst>
                                      </p:cBhvr>
                                      <p:rCtr x="11849" y="2500"/>
                                    </p:animMotion>
                                  </p:childTnLst>
                                </p:cTn>
                              </p:par>
                            </p:childTnLst>
                          </p:cTn>
                        </p:par>
                      </p:childTnLst>
                    </p:cTn>
                  </p:par>
                </p:childTnLst>
              </p:cTn>
              <p:nextCondLst>
                <p:cond evt="onClick" delay="0">
                  <p:tgtEl>
                    <p:spTgt spid="115"/>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8" name="Рисунок 17" descr="Изображение выглядит как черный, темнота, круг&#10;&#10;Контент, сгенерированный ИИ, может содержать ошибки."/>
          <p:cNvPicPr>
            <a:picLocks noChangeAspect="1"/>
          </p:cNvPicPr>
          <p:nvPr/>
        </p:nvPicPr>
        <p:blipFill>
          <a:blip r:embed="rId3"/>
          <a:stretch/>
        </p:blipFill>
        <p:spPr bwMode="auto">
          <a:xfrm rot="16805365" flipH="1">
            <a:off x="9890287" y="2695091"/>
            <a:ext cx="2531166" cy="1321470"/>
          </a:xfrm>
          <a:prstGeom prst="rect">
            <a:avLst/>
          </a:prstGeom>
        </p:spPr>
      </p:pic>
      <p:sp>
        <p:nvSpPr>
          <p:cNvPr id="19" name="TextBox 18"/>
          <p:cNvSpPr txBox="1"/>
          <p:nvPr/>
        </p:nvSpPr>
        <p:spPr bwMode="auto">
          <a:xfrm>
            <a:off x="9369497" y="1443203"/>
            <a:ext cx="2356362" cy="1200329"/>
          </a:xfrm>
          <a:prstGeom prst="rect">
            <a:avLst/>
          </a:prstGeom>
          <a:noFill/>
        </p:spPr>
        <p:txBody>
          <a:bodyPr wrap="square" rtlCol="0">
            <a:spAutoFit/>
          </a:bodyPr>
          <a:lstStyle/>
          <a:p>
            <a:pPr>
              <a:defRPr/>
            </a:pPr>
            <a:r>
              <a:rPr lang="ru-RU"/>
              <a:t>Заполните форму и получите бесплатную диагностику</a:t>
            </a:r>
            <a:endParaRPr/>
          </a:p>
        </p:txBody>
      </p:sp>
      <p:grpSp>
        <p:nvGrpSpPr>
          <p:cNvPr id="20" name="Группа 19"/>
          <p:cNvGrpSpPr/>
          <p:nvPr/>
        </p:nvGrpSpPr>
        <p:grpSpPr bwMode="auto">
          <a:xfrm>
            <a:off x="957874" y="1408402"/>
            <a:ext cx="5657158" cy="632255"/>
            <a:chOff x="957874" y="1308652"/>
            <a:chExt cx="5657158" cy="632255"/>
          </a:xfrm>
        </p:grpSpPr>
        <p:sp>
          <p:nvSpPr>
            <p:cNvPr id="21" name="Shape 4"/>
            <p:cNvSpPr/>
            <p:nvPr/>
          </p:nvSpPr>
          <p:spPr bwMode="auto">
            <a:xfrm>
              <a:off x="957874" y="1308652"/>
              <a:ext cx="5657158" cy="632255"/>
            </a:xfrm>
            <a:custGeom>
              <a:avLst/>
              <a:gdLst/>
              <a:ahLst/>
              <a:cxnLst/>
              <a:rect l="l" t="t" r="r" b="b"/>
              <a:pathLst>
                <a:path w="5657158" h="764716" extrusionOk="0">
                  <a:moveTo>
                    <a:pt x="34760" y="0"/>
                  </a:moveTo>
                  <a:lnTo>
                    <a:pt x="5552881" y="0"/>
                  </a:lnTo>
                  <a:cubicBezTo>
                    <a:pt x="5610471" y="0"/>
                    <a:pt x="5657158" y="46686"/>
                    <a:pt x="5657158" y="104277"/>
                  </a:cubicBezTo>
                  <a:lnTo>
                    <a:pt x="5657158" y="660439"/>
                  </a:lnTo>
                  <a:cubicBezTo>
                    <a:pt x="5657158" y="718029"/>
                    <a:pt x="5610471" y="764716"/>
                    <a:pt x="5552881" y="764716"/>
                  </a:cubicBezTo>
                  <a:lnTo>
                    <a:pt x="34760" y="764716"/>
                  </a:lnTo>
                  <a:cubicBezTo>
                    <a:pt x="15562" y="764716"/>
                    <a:pt x="0" y="749153"/>
                    <a:pt x="0" y="729956"/>
                  </a:cubicBezTo>
                  <a:lnTo>
                    <a:pt x="0" y="34760"/>
                  </a:lnTo>
                  <a:cubicBezTo>
                    <a:pt x="0" y="15575"/>
                    <a:pt x="15575" y="0"/>
                    <a:pt x="34760" y="0"/>
                  </a:cubicBezTo>
                  <a:close/>
                </a:path>
              </a:pathLst>
            </a:custGeom>
            <a:solidFill>
              <a:schemeClr val="bg1">
                <a:lumMod val="95000"/>
              </a:schemeClr>
            </a:solidFill>
            <a:ln/>
          </p:spPr>
        </p:sp>
        <p:sp>
          <p:nvSpPr>
            <p:cNvPr id="22" name="Shape 5"/>
            <p:cNvSpPr/>
            <p:nvPr/>
          </p:nvSpPr>
          <p:spPr bwMode="auto">
            <a:xfrm>
              <a:off x="957874" y="1308652"/>
              <a:ext cx="34760" cy="632255"/>
            </a:xfrm>
            <a:custGeom>
              <a:avLst/>
              <a:gdLst/>
              <a:ahLst/>
              <a:cxnLst/>
              <a:rect l="l" t="t" r="r" b="b"/>
              <a:pathLst>
                <a:path w="34760" h="764716" extrusionOk="0">
                  <a:moveTo>
                    <a:pt x="34760" y="0"/>
                  </a:moveTo>
                  <a:lnTo>
                    <a:pt x="34760" y="0"/>
                  </a:lnTo>
                  <a:lnTo>
                    <a:pt x="34760" y="764716"/>
                  </a:lnTo>
                  <a:lnTo>
                    <a:pt x="34760" y="764716"/>
                  </a:lnTo>
                  <a:cubicBezTo>
                    <a:pt x="15562" y="764716"/>
                    <a:pt x="0" y="749153"/>
                    <a:pt x="0" y="729956"/>
                  </a:cubicBezTo>
                  <a:lnTo>
                    <a:pt x="0" y="34760"/>
                  </a:lnTo>
                  <a:cubicBezTo>
                    <a:pt x="0" y="15575"/>
                    <a:pt x="15575" y="0"/>
                    <a:pt x="34760" y="0"/>
                  </a:cubicBezTo>
                  <a:close/>
                </a:path>
              </a:pathLst>
            </a:custGeom>
            <a:solidFill>
              <a:srgbClr val="FFCF66"/>
            </a:solidFill>
            <a:ln/>
          </p:spPr>
        </p:sp>
        <p:sp>
          <p:nvSpPr>
            <p:cNvPr id="23" name="Shape 6"/>
            <p:cNvSpPr/>
            <p:nvPr/>
          </p:nvSpPr>
          <p:spPr bwMode="auto">
            <a:xfrm>
              <a:off x="1114293" y="1447691"/>
              <a:ext cx="347598" cy="347598"/>
            </a:xfrm>
            <a:custGeom>
              <a:avLst/>
              <a:gdLst/>
              <a:ahLst/>
              <a:cxnLst/>
              <a:rect l="l" t="t" r="r" b="b"/>
              <a:pathLst>
                <a:path w="347598" h="347598" extrusionOk="0">
                  <a:moveTo>
                    <a:pt x="69520" y="0"/>
                  </a:moveTo>
                  <a:lnTo>
                    <a:pt x="278078" y="0"/>
                  </a:lnTo>
                  <a:cubicBezTo>
                    <a:pt x="316447" y="0"/>
                    <a:pt x="347598" y="31151"/>
                    <a:pt x="347598" y="69520"/>
                  </a:cubicBezTo>
                  <a:lnTo>
                    <a:pt x="347598" y="278078"/>
                  </a:lnTo>
                  <a:cubicBezTo>
                    <a:pt x="347598" y="316447"/>
                    <a:pt x="316447" y="347598"/>
                    <a:pt x="278078" y="347598"/>
                  </a:cubicBezTo>
                  <a:lnTo>
                    <a:pt x="69520" y="347598"/>
                  </a:lnTo>
                  <a:cubicBezTo>
                    <a:pt x="31151" y="347598"/>
                    <a:pt x="0" y="316447"/>
                    <a:pt x="0" y="278078"/>
                  </a:cubicBezTo>
                  <a:lnTo>
                    <a:pt x="0" y="69520"/>
                  </a:lnTo>
                  <a:cubicBezTo>
                    <a:pt x="0" y="31151"/>
                    <a:pt x="31151" y="0"/>
                    <a:pt x="69520" y="0"/>
                  </a:cubicBezTo>
                  <a:close/>
                </a:path>
              </a:pathLst>
            </a:custGeom>
            <a:solidFill>
              <a:srgbClr val="FFCF66"/>
            </a:solidFill>
            <a:ln/>
          </p:spPr>
        </p:sp>
        <p:sp>
          <p:nvSpPr>
            <p:cNvPr id="24" name="Text 7"/>
            <p:cNvSpPr/>
            <p:nvPr/>
          </p:nvSpPr>
          <p:spPr bwMode="auto">
            <a:xfrm>
              <a:off x="1583550" y="1499830"/>
              <a:ext cx="3423840" cy="243319"/>
            </a:xfrm>
            <a:prstGeom prst="rect">
              <a:avLst/>
            </a:prstGeom>
            <a:noFill/>
            <a:ln/>
          </p:spPr>
          <p:txBody>
            <a:bodyPr wrap="square" lIns="36000" tIns="36000" rIns="36000" bIns="36000" rtlCol="0" anchor="ctr"/>
            <a:lstStyle/>
            <a:p>
              <a:pPr>
                <a:defRPr/>
              </a:pPr>
              <a:r>
                <a:rPr lang="ru-RU" sz="1600" b="1">
                  <a:ea typeface="Liter"/>
                  <a:cs typeface="Liter"/>
                </a:rPr>
                <a:t>Разбор текущих процессов</a:t>
              </a:r>
              <a:endParaRPr lang="en-US" sz="1600"/>
            </a:p>
          </p:txBody>
        </p:sp>
      </p:grpSp>
      <p:grpSp>
        <p:nvGrpSpPr>
          <p:cNvPr id="25" name="Группа 24"/>
          <p:cNvGrpSpPr/>
          <p:nvPr/>
        </p:nvGrpSpPr>
        <p:grpSpPr bwMode="auto">
          <a:xfrm>
            <a:off x="957874" y="2242964"/>
            <a:ext cx="5657158" cy="632255"/>
            <a:chOff x="957874" y="2220529"/>
            <a:chExt cx="5657158" cy="632255"/>
          </a:xfrm>
        </p:grpSpPr>
        <p:sp>
          <p:nvSpPr>
            <p:cNvPr id="26" name="Shape 4"/>
            <p:cNvSpPr/>
            <p:nvPr/>
          </p:nvSpPr>
          <p:spPr bwMode="auto">
            <a:xfrm>
              <a:off x="957874" y="2220529"/>
              <a:ext cx="5657158" cy="632255"/>
            </a:xfrm>
            <a:custGeom>
              <a:avLst/>
              <a:gdLst/>
              <a:ahLst/>
              <a:cxnLst/>
              <a:rect l="l" t="t" r="r" b="b"/>
              <a:pathLst>
                <a:path w="5657158" h="764716" extrusionOk="0">
                  <a:moveTo>
                    <a:pt x="34760" y="0"/>
                  </a:moveTo>
                  <a:lnTo>
                    <a:pt x="5552881" y="0"/>
                  </a:lnTo>
                  <a:cubicBezTo>
                    <a:pt x="5610471" y="0"/>
                    <a:pt x="5657158" y="46686"/>
                    <a:pt x="5657158" y="104277"/>
                  </a:cubicBezTo>
                  <a:lnTo>
                    <a:pt x="5657158" y="660439"/>
                  </a:lnTo>
                  <a:cubicBezTo>
                    <a:pt x="5657158" y="718029"/>
                    <a:pt x="5610471" y="764716"/>
                    <a:pt x="5552881" y="764716"/>
                  </a:cubicBezTo>
                  <a:lnTo>
                    <a:pt x="34760" y="764716"/>
                  </a:lnTo>
                  <a:cubicBezTo>
                    <a:pt x="15562" y="764716"/>
                    <a:pt x="0" y="749153"/>
                    <a:pt x="0" y="729956"/>
                  </a:cubicBezTo>
                  <a:lnTo>
                    <a:pt x="0" y="34760"/>
                  </a:lnTo>
                  <a:cubicBezTo>
                    <a:pt x="0" y="15575"/>
                    <a:pt x="15575" y="0"/>
                    <a:pt x="34760" y="0"/>
                  </a:cubicBezTo>
                  <a:close/>
                </a:path>
              </a:pathLst>
            </a:custGeom>
            <a:solidFill>
              <a:schemeClr val="bg1">
                <a:lumMod val="95000"/>
              </a:schemeClr>
            </a:solidFill>
            <a:ln/>
          </p:spPr>
        </p:sp>
        <p:sp>
          <p:nvSpPr>
            <p:cNvPr id="27" name="Shape 5"/>
            <p:cNvSpPr/>
            <p:nvPr/>
          </p:nvSpPr>
          <p:spPr bwMode="auto">
            <a:xfrm>
              <a:off x="957874" y="2220529"/>
              <a:ext cx="34760" cy="632255"/>
            </a:xfrm>
            <a:custGeom>
              <a:avLst/>
              <a:gdLst/>
              <a:ahLst/>
              <a:cxnLst/>
              <a:rect l="l" t="t" r="r" b="b"/>
              <a:pathLst>
                <a:path w="34760" h="764716" extrusionOk="0">
                  <a:moveTo>
                    <a:pt x="34760" y="0"/>
                  </a:moveTo>
                  <a:lnTo>
                    <a:pt x="34760" y="0"/>
                  </a:lnTo>
                  <a:lnTo>
                    <a:pt x="34760" y="764716"/>
                  </a:lnTo>
                  <a:lnTo>
                    <a:pt x="34760" y="764716"/>
                  </a:lnTo>
                  <a:cubicBezTo>
                    <a:pt x="15562" y="764716"/>
                    <a:pt x="0" y="749153"/>
                    <a:pt x="0" y="729956"/>
                  </a:cubicBezTo>
                  <a:lnTo>
                    <a:pt x="0" y="34760"/>
                  </a:lnTo>
                  <a:cubicBezTo>
                    <a:pt x="0" y="15575"/>
                    <a:pt x="15575" y="0"/>
                    <a:pt x="34760" y="0"/>
                  </a:cubicBezTo>
                  <a:close/>
                </a:path>
              </a:pathLst>
            </a:custGeom>
            <a:solidFill>
              <a:srgbClr val="FFCF66"/>
            </a:solidFill>
            <a:ln/>
          </p:spPr>
        </p:sp>
        <p:sp>
          <p:nvSpPr>
            <p:cNvPr id="28" name="Shape 6"/>
            <p:cNvSpPr/>
            <p:nvPr/>
          </p:nvSpPr>
          <p:spPr bwMode="auto">
            <a:xfrm>
              <a:off x="1114293" y="2359568"/>
              <a:ext cx="347598" cy="347598"/>
            </a:xfrm>
            <a:custGeom>
              <a:avLst/>
              <a:gdLst/>
              <a:ahLst/>
              <a:cxnLst/>
              <a:rect l="l" t="t" r="r" b="b"/>
              <a:pathLst>
                <a:path w="347598" h="347598" extrusionOk="0">
                  <a:moveTo>
                    <a:pt x="69520" y="0"/>
                  </a:moveTo>
                  <a:lnTo>
                    <a:pt x="278078" y="0"/>
                  </a:lnTo>
                  <a:cubicBezTo>
                    <a:pt x="316447" y="0"/>
                    <a:pt x="347598" y="31151"/>
                    <a:pt x="347598" y="69520"/>
                  </a:cubicBezTo>
                  <a:lnTo>
                    <a:pt x="347598" y="278078"/>
                  </a:lnTo>
                  <a:cubicBezTo>
                    <a:pt x="347598" y="316447"/>
                    <a:pt x="316447" y="347598"/>
                    <a:pt x="278078" y="347598"/>
                  </a:cubicBezTo>
                  <a:lnTo>
                    <a:pt x="69520" y="347598"/>
                  </a:lnTo>
                  <a:cubicBezTo>
                    <a:pt x="31151" y="347598"/>
                    <a:pt x="0" y="316447"/>
                    <a:pt x="0" y="278078"/>
                  </a:cubicBezTo>
                  <a:lnTo>
                    <a:pt x="0" y="69520"/>
                  </a:lnTo>
                  <a:cubicBezTo>
                    <a:pt x="0" y="31151"/>
                    <a:pt x="31151" y="0"/>
                    <a:pt x="69520" y="0"/>
                  </a:cubicBezTo>
                  <a:close/>
                </a:path>
              </a:pathLst>
            </a:custGeom>
            <a:solidFill>
              <a:srgbClr val="FFCF66"/>
            </a:solidFill>
            <a:ln/>
          </p:spPr>
        </p:sp>
        <p:sp>
          <p:nvSpPr>
            <p:cNvPr id="29" name="Text 7"/>
            <p:cNvSpPr/>
            <p:nvPr/>
          </p:nvSpPr>
          <p:spPr bwMode="auto">
            <a:xfrm>
              <a:off x="1583550" y="2411707"/>
              <a:ext cx="3423840" cy="243319"/>
            </a:xfrm>
            <a:prstGeom prst="rect">
              <a:avLst/>
            </a:prstGeom>
            <a:noFill/>
            <a:ln/>
          </p:spPr>
          <p:txBody>
            <a:bodyPr wrap="square" lIns="36000" tIns="36000" rIns="36000" bIns="36000" rtlCol="0" anchor="ctr"/>
            <a:lstStyle/>
            <a:p>
              <a:pPr>
                <a:defRPr/>
              </a:pPr>
              <a:r>
                <a:rPr lang="ru-RU" sz="1600" b="1">
                  <a:ea typeface="Liter"/>
                  <a:cs typeface="Liter"/>
                </a:rPr>
                <a:t>Консультация с экспертами</a:t>
              </a:r>
              <a:endParaRPr lang="en-US" sz="1600"/>
            </a:p>
          </p:txBody>
        </p:sp>
      </p:grpSp>
      <p:sp>
        <p:nvSpPr>
          <p:cNvPr id="30" name="Shape 4"/>
          <p:cNvSpPr/>
          <p:nvPr/>
        </p:nvSpPr>
        <p:spPr bwMode="auto">
          <a:xfrm>
            <a:off x="957874" y="3077526"/>
            <a:ext cx="5657158" cy="632255"/>
          </a:xfrm>
          <a:custGeom>
            <a:avLst/>
            <a:gdLst/>
            <a:ahLst/>
            <a:cxnLst/>
            <a:rect l="l" t="t" r="r" b="b"/>
            <a:pathLst>
              <a:path w="5657158" h="764716" extrusionOk="0">
                <a:moveTo>
                  <a:pt x="34760" y="0"/>
                </a:moveTo>
                <a:lnTo>
                  <a:pt x="5552881" y="0"/>
                </a:lnTo>
                <a:cubicBezTo>
                  <a:pt x="5610471" y="0"/>
                  <a:pt x="5657158" y="46686"/>
                  <a:pt x="5657158" y="104277"/>
                </a:cubicBezTo>
                <a:lnTo>
                  <a:pt x="5657158" y="660439"/>
                </a:lnTo>
                <a:cubicBezTo>
                  <a:pt x="5657158" y="718029"/>
                  <a:pt x="5610471" y="764716"/>
                  <a:pt x="5552881" y="764716"/>
                </a:cubicBezTo>
                <a:lnTo>
                  <a:pt x="34760" y="764716"/>
                </a:lnTo>
                <a:cubicBezTo>
                  <a:pt x="15562" y="764716"/>
                  <a:pt x="0" y="749153"/>
                  <a:pt x="0" y="729956"/>
                </a:cubicBezTo>
                <a:lnTo>
                  <a:pt x="0" y="34760"/>
                </a:lnTo>
                <a:cubicBezTo>
                  <a:pt x="0" y="15575"/>
                  <a:pt x="15575" y="0"/>
                  <a:pt x="34760" y="0"/>
                </a:cubicBezTo>
                <a:close/>
              </a:path>
            </a:pathLst>
          </a:custGeom>
          <a:solidFill>
            <a:schemeClr val="bg1">
              <a:lumMod val="95000"/>
            </a:schemeClr>
          </a:solidFill>
          <a:ln/>
        </p:spPr>
      </p:sp>
      <p:sp>
        <p:nvSpPr>
          <p:cNvPr id="31" name="Shape 5"/>
          <p:cNvSpPr/>
          <p:nvPr/>
        </p:nvSpPr>
        <p:spPr bwMode="auto">
          <a:xfrm>
            <a:off x="957874" y="3077526"/>
            <a:ext cx="34760" cy="632255"/>
          </a:xfrm>
          <a:custGeom>
            <a:avLst/>
            <a:gdLst/>
            <a:ahLst/>
            <a:cxnLst/>
            <a:rect l="l" t="t" r="r" b="b"/>
            <a:pathLst>
              <a:path w="34760" h="764716" extrusionOk="0">
                <a:moveTo>
                  <a:pt x="34760" y="0"/>
                </a:moveTo>
                <a:lnTo>
                  <a:pt x="34760" y="0"/>
                </a:lnTo>
                <a:lnTo>
                  <a:pt x="34760" y="764716"/>
                </a:lnTo>
                <a:lnTo>
                  <a:pt x="34760" y="764716"/>
                </a:lnTo>
                <a:cubicBezTo>
                  <a:pt x="15562" y="764716"/>
                  <a:pt x="0" y="749153"/>
                  <a:pt x="0" y="729956"/>
                </a:cubicBezTo>
                <a:lnTo>
                  <a:pt x="0" y="34760"/>
                </a:lnTo>
                <a:cubicBezTo>
                  <a:pt x="0" y="15575"/>
                  <a:pt x="15575" y="0"/>
                  <a:pt x="34760" y="0"/>
                </a:cubicBezTo>
                <a:close/>
              </a:path>
            </a:pathLst>
          </a:custGeom>
          <a:solidFill>
            <a:srgbClr val="FFCF66"/>
          </a:solidFill>
          <a:ln/>
        </p:spPr>
      </p:sp>
      <p:sp>
        <p:nvSpPr>
          <p:cNvPr id="32" name="Shape 6"/>
          <p:cNvSpPr/>
          <p:nvPr/>
        </p:nvSpPr>
        <p:spPr bwMode="auto">
          <a:xfrm>
            <a:off x="1114293" y="3216565"/>
            <a:ext cx="347598" cy="347598"/>
          </a:xfrm>
          <a:custGeom>
            <a:avLst/>
            <a:gdLst/>
            <a:ahLst/>
            <a:cxnLst/>
            <a:rect l="l" t="t" r="r" b="b"/>
            <a:pathLst>
              <a:path w="347598" h="347598" extrusionOk="0">
                <a:moveTo>
                  <a:pt x="69520" y="0"/>
                </a:moveTo>
                <a:lnTo>
                  <a:pt x="278078" y="0"/>
                </a:lnTo>
                <a:cubicBezTo>
                  <a:pt x="316447" y="0"/>
                  <a:pt x="347598" y="31151"/>
                  <a:pt x="347598" y="69520"/>
                </a:cubicBezTo>
                <a:lnTo>
                  <a:pt x="347598" y="278078"/>
                </a:lnTo>
                <a:cubicBezTo>
                  <a:pt x="347598" y="316447"/>
                  <a:pt x="316447" y="347598"/>
                  <a:pt x="278078" y="347598"/>
                </a:cubicBezTo>
                <a:lnTo>
                  <a:pt x="69520" y="347598"/>
                </a:lnTo>
                <a:cubicBezTo>
                  <a:pt x="31151" y="347598"/>
                  <a:pt x="0" y="316447"/>
                  <a:pt x="0" y="278078"/>
                </a:cubicBezTo>
                <a:lnTo>
                  <a:pt x="0" y="69520"/>
                </a:lnTo>
                <a:cubicBezTo>
                  <a:pt x="0" y="31151"/>
                  <a:pt x="31151" y="0"/>
                  <a:pt x="69520" y="0"/>
                </a:cubicBezTo>
                <a:close/>
              </a:path>
            </a:pathLst>
          </a:custGeom>
          <a:solidFill>
            <a:srgbClr val="FFCF66"/>
          </a:solidFill>
          <a:ln/>
        </p:spPr>
      </p:sp>
      <p:sp>
        <p:nvSpPr>
          <p:cNvPr id="33" name="Text 7"/>
          <p:cNvSpPr/>
          <p:nvPr/>
        </p:nvSpPr>
        <p:spPr bwMode="auto">
          <a:xfrm>
            <a:off x="1583550" y="3268704"/>
            <a:ext cx="4512450" cy="252991"/>
          </a:xfrm>
          <a:prstGeom prst="rect">
            <a:avLst/>
          </a:prstGeom>
          <a:noFill/>
          <a:ln/>
        </p:spPr>
        <p:txBody>
          <a:bodyPr wrap="square" lIns="36000" tIns="36000" rIns="36000" bIns="36000" rtlCol="0" anchor="ctr"/>
          <a:lstStyle/>
          <a:p>
            <a:pPr>
              <a:defRPr/>
            </a:pPr>
            <a:r>
              <a:rPr lang="ru-RU" sz="1600" b="1">
                <a:ea typeface="Liter"/>
                <a:cs typeface="Liter"/>
              </a:rPr>
              <a:t>Оценка готовности организации</a:t>
            </a:r>
            <a:endParaRPr lang="en-US" sz="1600"/>
          </a:p>
        </p:txBody>
      </p:sp>
      <p:grpSp>
        <p:nvGrpSpPr>
          <p:cNvPr id="34" name="Группа 33"/>
          <p:cNvGrpSpPr/>
          <p:nvPr/>
        </p:nvGrpSpPr>
        <p:grpSpPr bwMode="auto">
          <a:xfrm>
            <a:off x="957874" y="3912089"/>
            <a:ext cx="5657158" cy="632255"/>
            <a:chOff x="957874" y="4044283"/>
            <a:chExt cx="5657158" cy="632255"/>
          </a:xfrm>
        </p:grpSpPr>
        <p:sp>
          <p:nvSpPr>
            <p:cNvPr id="35" name="Shape 4"/>
            <p:cNvSpPr/>
            <p:nvPr/>
          </p:nvSpPr>
          <p:spPr bwMode="auto">
            <a:xfrm>
              <a:off x="957874" y="4044283"/>
              <a:ext cx="5657158" cy="632255"/>
            </a:xfrm>
            <a:custGeom>
              <a:avLst/>
              <a:gdLst/>
              <a:ahLst/>
              <a:cxnLst/>
              <a:rect l="l" t="t" r="r" b="b"/>
              <a:pathLst>
                <a:path w="5657158" h="764716" extrusionOk="0">
                  <a:moveTo>
                    <a:pt x="34760" y="0"/>
                  </a:moveTo>
                  <a:lnTo>
                    <a:pt x="5552881" y="0"/>
                  </a:lnTo>
                  <a:cubicBezTo>
                    <a:pt x="5610471" y="0"/>
                    <a:pt x="5657158" y="46686"/>
                    <a:pt x="5657158" y="104277"/>
                  </a:cubicBezTo>
                  <a:lnTo>
                    <a:pt x="5657158" y="660439"/>
                  </a:lnTo>
                  <a:cubicBezTo>
                    <a:pt x="5657158" y="718029"/>
                    <a:pt x="5610471" y="764716"/>
                    <a:pt x="5552881" y="764716"/>
                  </a:cubicBezTo>
                  <a:lnTo>
                    <a:pt x="34760" y="764716"/>
                  </a:lnTo>
                  <a:cubicBezTo>
                    <a:pt x="15562" y="764716"/>
                    <a:pt x="0" y="749153"/>
                    <a:pt x="0" y="729956"/>
                  </a:cubicBezTo>
                  <a:lnTo>
                    <a:pt x="0" y="34760"/>
                  </a:lnTo>
                  <a:cubicBezTo>
                    <a:pt x="0" y="15575"/>
                    <a:pt x="15575" y="0"/>
                    <a:pt x="34760" y="0"/>
                  </a:cubicBezTo>
                  <a:close/>
                </a:path>
              </a:pathLst>
            </a:custGeom>
            <a:solidFill>
              <a:schemeClr val="bg1">
                <a:lumMod val="95000"/>
              </a:schemeClr>
            </a:solidFill>
            <a:ln/>
          </p:spPr>
        </p:sp>
        <p:sp>
          <p:nvSpPr>
            <p:cNvPr id="36" name="Shape 5"/>
            <p:cNvSpPr/>
            <p:nvPr/>
          </p:nvSpPr>
          <p:spPr bwMode="auto">
            <a:xfrm>
              <a:off x="957874" y="4044283"/>
              <a:ext cx="34760" cy="632255"/>
            </a:xfrm>
            <a:custGeom>
              <a:avLst/>
              <a:gdLst/>
              <a:ahLst/>
              <a:cxnLst/>
              <a:rect l="l" t="t" r="r" b="b"/>
              <a:pathLst>
                <a:path w="34760" h="764716" extrusionOk="0">
                  <a:moveTo>
                    <a:pt x="34760" y="0"/>
                  </a:moveTo>
                  <a:lnTo>
                    <a:pt x="34760" y="0"/>
                  </a:lnTo>
                  <a:lnTo>
                    <a:pt x="34760" y="764716"/>
                  </a:lnTo>
                  <a:lnTo>
                    <a:pt x="34760" y="764716"/>
                  </a:lnTo>
                  <a:cubicBezTo>
                    <a:pt x="15562" y="764716"/>
                    <a:pt x="0" y="749153"/>
                    <a:pt x="0" y="729956"/>
                  </a:cubicBezTo>
                  <a:lnTo>
                    <a:pt x="0" y="34760"/>
                  </a:lnTo>
                  <a:cubicBezTo>
                    <a:pt x="0" y="15575"/>
                    <a:pt x="15575" y="0"/>
                    <a:pt x="34760" y="0"/>
                  </a:cubicBezTo>
                  <a:close/>
                </a:path>
              </a:pathLst>
            </a:custGeom>
            <a:solidFill>
              <a:srgbClr val="FFCF66"/>
            </a:solidFill>
            <a:ln/>
          </p:spPr>
        </p:sp>
        <p:sp>
          <p:nvSpPr>
            <p:cNvPr id="37" name="Shape 6"/>
            <p:cNvSpPr/>
            <p:nvPr/>
          </p:nvSpPr>
          <p:spPr bwMode="auto">
            <a:xfrm>
              <a:off x="1114293" y="4183322"/>
              <a:ext cx="347598" cy="347598"/>
            </a:xfrm>
            <a:custGeom>
              <a:avLst/>
              <a:gdLst/>
              <a:ahLst/>
              <a:cxnLst/>
              <a:rect l="l" t="t" r="r" b="b"/>
              <a:pathLst>
                <a:path w="347598" h="347598" extrusionOk="0">
                  <a:moveTo>
                    <a:pt x="69520" y="0"/>
                  </a:moveTo>
                  <a:lnTo>
                    <a:pt x="278078" y="0"/>
                  </a:lnTo>
                  <a:cubicBezTo>
                    <a:pt x="316447" y="0"/>
                    <a:pt x="347598" y="31151"/>
                    <a:pt x="347598" y="69520"/>
                  </a:cubicBezTo>
                  <a:lnTo>
                    <a:pt x="347598" y="278078"/>
                  </a:lnTo>
                  <a:cubicBezTo>
                    <a:pt x="347598" y="316447"/>
                    <a:pt x="316447" y="347598"/>
                    <a:pt x="278078" y="347598"/>
                  </a:cubicBezTo>
                  <a:lnTo>
                    <a:pt x="69520" y="347598"/>
                  </a:lnTo>
                  <a:cubicBezTo>
                    <a:pt x="31151" y="347598"/>
                    <a:pt x="0" y="316447"/>
                    <a:pt x="0" y="278078"/>
                  </a:cubicBezTo>
                  <a:lnTo>
                    <a:pt x="0" y="69520"/>
                  </a:lnTo>
                  <a:cubicBezTo>
                    <a:pt x="0" y="31151"/>
                    <a:pt x="31151" y="0"/>
                    <a:pt x="69520" y="0"/>
                  </a:cubicBezTo>
                  <a:close/>
                </a:path>
              </a:pathLst>
            </a:custGeom>
            <a:solidFill>
              <a:srgbClr val="FFCF66"/>
            </a:solidFill>
            <a:ln/>
          </p:spPr>
        </p:sp>
        <p:sp>
          <p:nvSpPr>
            <p:cNvPr id="38" name="Text 7"/>
            <p:cNvSpPr/>
            <p:nvPr/>
          </p:nvSpPr>
          <p:spPr bwMode="auto">
            <a:xfrm>
              <a:off x="1583550" y="4235461"/>
              <a:ext cx="3423840" cy="243319"/>
            </a:xfrm>
            <a:prstGeom prst="rect">
              <a:avLst/>
            </a:prstGeom>
            <a:noFill/>
            <a:ln/>
          </p:spPr>
          <p:txBody>
            <a:bodyPr wrap="square" lIns="36000" tIns="36000" rIns="36000" bIns="36000" rtlCol="0" anchor="ctr"/>
            <a:lstStyle/>
            <a:p>
              <a:pPr>
                <a:defRPr/>
              </a:pPr>
              <a:r>
                <a:rPr lang="ru-RU" sz="1600" b="1">
                  <a:ea typeface="Liter"/>
                  <a:cs typeface="Liter"/>
                </a:rPr>
                <a:t>Рекомендации по переходу</a:t>
              </a:r>
              <a:endParaRPr lang="en-US" sz="1600"/>
            </a:p>
          </p:txBody>
        </p:sp>
      </p:grpSp>
      <p:sp>
        <p:nvSpPr>
          <p:cNvPr id="39" name="Прямоугольник: скругленные углы 38"/>
          <p:cNvSpPr/>
          <p:nvPr/>
        </p:nvSpPr>
        <p:spPr bwMode="auto">
          <a:xfrm>
            <a:off x="957874" y="4683383"/>
            <a:ext cx="5657158" cy="1355104"/>
          </a:xfrm>
          <a:prstGeom prst="roundRect">
            <a:avLst>
              <a:gd name="adj" fmla="val 704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40" name="Shape 52"/>
          <p:cNvSpPr/>
          <p:nvPr/>
        </p:nvSpPr>
        <p:spPr bwMode="auto">
          <a:xfrm>
            <a:off x="1083758" y="5140213"/>
            <a:ext cx="446445" cy="446445"/>
          </a:xfrm>
          <a:custGeom>
            <a:avLst/>
            <a:gdLst/>
            <a:ahLst/>
            <a:cxnLst/>
            <a:rect l="l" t="t" r="r" b="b"/>
            <a:pathLst>
              <a:path w="156419" h="156419" extrusionOk="0">
                <a:moveTo>
                  <a:pt x="78210" y="156419"/>
                </a:moveTo>
                <a:cubicBezTo>
                  <a:pt x="121375" y="156419"/>
                  <a:pt x="156419" y="121375"/>
                  <a:pt x="156419" y="78210"/>
                </a:cubicBezTo>
                <a:cubicBezTo>
                  <a:pt x="156419" y="35045"/>
                  <a:pt x="121375" y="0"/>
                  <a:pt x="78210" y="0"/>
                </a:cubicBezTo>
                <a:cubicBezTo>
                  <a:pt x="35045" y="0"/>
                  <a:pt x="0" y="35045"/>
                  <a:pt x="0" y="78210"/>
                </a:cubicBezTo>
                <a:cubicBezTo>
                  <a:pt x="0" y="121375"/>
                  <a:pt x="35045" y="156419"/>
                  <a:pt x="78210" y="156419"/>
                </a:cubicBezTo>
                <a:close/>
                <a:moveTo>
                  <a:pt x="103994" y="64981"/>
                </a:moveTo>
                <a:lnTo>
                  <a:pt x="79554" y="104086"/>
                </a:lnTo>
                <a:cubicBezTo>
                  <a:pt x="78271" y="106133"/>
                  <a:pt x="76071" y="107416"/>
                  <a:pt x="73658" y="107538"/>
                </a:cubicBezTo>
                <a:cubicBezTo>
                  <a:pt x="71244" y="107660"/>
                  <a:pt x="68922" y="106561"/>
                  <a:pt x="67486" y="104605"/>
                </a:cubicBezTo>
                <a:lnTo>
                  <a:pt x="52822" y="85053"/>
                </a:lnTo>
                <a:cubicBezTo>
                  <a:pt x="50378" y="81815"/>
                  <a:pt x="51050" y="77232"/>
                  <a:pt x="54288" y="74788"/>
                </a:cubicBezTo>
                <a:cubicBezTo>
                  <a:pt x="57527" y="72344"/>
                  <a:pt x="62109" y="73016"/>
                  <a:pt x="64553" y="76254"/>
                </a:cubicBezTo>
                <a:lnTo>
                  <a:pt x="72802" y="87253"/>
                </a:lnTo>
                <a:lnTo>
                  <a:pt x="91560" y="57221"/>
                </a:lnTo>
                <a:cubicBezTo>
                  <a:pt x="93699" y="53800"/>
                  <a:pt x="98220" y="52730"/>
                  <a:pt x="101672" y="54899"/>
                </a:cubicBezTo>
                <a:cubicBezTo>
                  <a:pt x="105125" y="57069"/>
                  <a:pt x="106163" y="61559"/>
                  <a:pt x="103994" y="65012"/>
                </a:cubicBezTo>
                <a:close/>
              </a:path>
            </a:pathLst>
          </a:custGeom>
          <a:solidFill>
            <a:srgbClr val="F7F5F3"/>
          </a:solidFill>
          <a:ln/>
        </p:spPr>
      </p:sp>
      <p:sp>
        <p:nvSpPr>
          <p:cNvPr id="41" name="Text 53"/>
          <p:cNvSpPr/>
          <p:nvPr/>
        </p:nvSpPr>
        <p:spPr bwMode="auto">
          <a:xfrm>
            <a:off x="1766916" y="5102926"/>
            <a:ext cx="4829553" cy="781846"/>
          </a:xfrm>
          <a:prstGeom prst="rect">
            <a:avLst/>
          </a:prstGeom>
          <a:noFill/>
          <a:ln/>
        </p:spPr>
        <p:txBody>
          <a:bodyPr wrap="square" lIns="36000" tIns="36000" rIns="36000" bIns="36000" rtlCol="0" anchor="ctr"/>
          <a:lstStyle/>
          <a:p>
            <a:pPr marL="108000" indent="-144000">
              <a:buFont typeface="Arial"/>
              <a:buChar char="•"/>
              <a:defRPr/>
            </a:pPr>
            <a:r>
              <a:rPr lang="ru-RU" sz="1400"/>
              <a:t>понимание объёма будущих работ</a:t>
            </a:r>
            <a:endParaRPr/>
          </a:p>
          <a:p>
            <a:pPr marL="108000" indent="-144000">
              <a:buFont typeface="Arial"/>
              <a:buChar char="•"/>
              <a:defRPr/>
            </a:pPr>
            <a:r>
              <a:rPr lang="ru-RU" sz="1400"/>
              <a:t>рекомендации по подготовке к внедрению</a:t>
            </a:r>
            <a:endParaRPr/>
          </a:p>
          <a:p>
            <a:pPr marL="108000" indent="-144000">
              <a:buFont typeface="Arial"/>
              <a:buChar char="•"/>
              <a:defRPr/>
            </a:pPr>
            <a:r>
              <a:rPr lang="ru-RU" sz="1400"/>
              <a:t>возможные сценарии перехода на 1С:Архив</a:t>
            </a:r>
            <a:endParaRPr lang="en-US" sz="1400"/>
          </a:p>
        </p:txBody>
      </p:sp>
      <p:sp>
        <p:nvSpPr>
          <p:cNvPr id="42" name="TextBox 41"/>
          <p:cNvSpPr txBox="1"/>
          <p:nvPr/>
        </p:nvSpPr>
        <p:spPr bwMode="auto">
          <a:xfrm>
            <a:off x="1674649" y="4836986"/>
            <a:ext cx="4725530" cy="338554"/>
          </a:xfrm>
          <a:prstGeom prst="rect">
            <a:avLst/>
          </a:prstGeom>
          <a:noFill/>
        </p:spPr>
        <p:txBody>
          <a:bodyPr wrap="square">
            <a:spAutoFit/>
          </a:bodyPr>
          <a:lstStyle/>
          <a:p>
            <a:pPr>
              <a:defRPr/>
            </a:pPr>
            <a:r>
              <a:rPr lang="ru-RU" sz="1600" b="1"/>
              <a:t>По итогам диагностики вы получите:</a:t>
            </a:r>
            <a:endParaRPr lang="ru-RU" sz="1600"/>
          </a:p>
        </p:txBody>
      </p:sp>
      <p:sp>
        <p:nvSpPr>
          <p:cNvPr id="43" name="Заголовок 16"/>
          <p:cNvSpPr txBox="1"/>
          <p:nvPr/>
        </p:nvSpPr>
        <p:spPr bwMode="auto">
          <a:xfrm>
            <a:off x="876154" y="444735"/>
            <a:ext cx="10392696" cy="876879"/>
          </a:xfrm>
          <a:prstGeom prst="rect">
            <a:avLst/>
          </a:prstGeom>
        </p:spPr>
        <p:txBody>
          <a:bodyPr vert="horz" lIns="36000" tIns="36000" rIns="36000" bIns="36000" rtlCol="0" anchor="b" anchorCtr="0">
            <a:normAutofit fontScale="90000" lnSpcReduction="10000"/>
          </a:bodyPr>
          <a:lstStyle>
            <a:lvl1pPr algn="l" defTabSz="914400">
              <a:lnSpc>
                <a:spcPct val="90000"/>
              </a:lnSpc>
              <a:spcBef>
                <a:spcPts val="0"/>
              </a:spcBef>
              <a:buNone/>
              <a:defRPr sz="3600" b="1">
                <a:solidFill>
                  <a:schemeClr val="tx1"/>
                </a:solidFill>
                <a:latin typeface="+mj-lt"/>
                <a:ea typeface="+mj-ea"/>
                <a:cs typeface="+mj-cs"/>
              </a:defRPr>
            </a:lvl1pPr>
          </a:lstStyle>
          <a:p>
            <a:pPr>
              <a:defRPr/>
            </a:pPr>
            <a:r>
              <a:rPr lang="ru-RU" dirty="0"/>
              <a:t>Бесплатная диагностика готовности </a:t>
            </a:r>
            <a:br>
              <a:rPr lang="ru-RU" dirty="0"/>
            </a:br>
            <a:r>
              <a:rPr lang="ru-RU" dirty="0"/>
              <a:t>к переходу на электронный архив</a:t>
            </a:r>
            <a:endParaRPr dirty="0"/>
          </a:p>
        </p:txBody>
      </p:sp>
      <p:pic>
        <p:nvPicPr>
          <p:cNvPr id="45" name="Рисунок 44">
            <a:extLst>
              <a:ext uri="{FF2B5EF4-FFF2-40B4-BE49-F238E27FC236}">
                <a16:creationId xmlns:a16="http://schemas.microsoft.com/office/drawing/2014/main" id="{4B503718-E527-4478-BA62-9B9C099C6735}"/>
              </a:ext>
            </a:extLst>
          </p:cNvPr>
          <p:cNvPicPr>
            <a:picLocks noChangeAspect="1"/>
          </p:cNvPicPr>
          <p:nvPr/>
        </p:nvPicPr>
        <p:blipFill>
          <a:blip r:embed="rId4"/>
          <a:stretch/>
        </p:blipFill>
        <p:spPr bwMode="auto">
          <a:xfrm>
            <a:off x="7689680" y="2869374"/>
            <a:ext cx="2136889" cy="213688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6" name="Прямоугольник: скругленные углы 25"/>
          <p:cNvSpPr/>
          <p:nvPr/>
        </p:nvSpPr>
        <p:spPr bwMode="auto">
          <a:xfrm>
            <a:off x="4362512" y="1291844"/>
            <a:ext cx="3524725" cy="4589192"/>
          </a:xfrm>
          <a:prstGeom prst="roundRect">
            <a:avLst>
              <a:gd name="adj" fmla="val 5591"/>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27" name="Прямоугольник: скругленные углы 26"/>
          <p:cNvSpPr/>
          <p:nvPr/>
        </p:nvSpPr>
        <p:spPr bwMode="auto">
          <a:xfrm>
            <a:off x="7986390" y="1291844"/>
            <a:ext cx="3524725" cy="4589192"/>
          </a:xfrm>
          <a:prstGeom prst="roundRect">
            <a:avLst>
              <a:gd name="adj" fmla="val 5591"/>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28" name="Прямоугольник: скругленные углы 27"/>
          <p:cNvSpPr/>
          <p:nvPr/>
        </p:nvSpPr>
        <p:spPr bwMode="auto">
          <a:xfrm>
            <a:off x="745366" y="1291844"/>
            <a:ext cx="3524725" cy="4589192"/>
          </a:xfrm>
          <a:prstGeom prst="roundRect">
            <a:avLst>
              <a:gd name="adj" fmla="val 5591"/>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29" name="Прямоугольник: скругленные углы 28"/>
          <p:cNvSpPr/>
          <p:nvPr/>
        </p:nvSpPr>
        <p:spPr bwMode="auto">
          <a:xfrm>
            <a:off x="978486" y="2656018"/>
            <a:ext cx="2188226" cy="3050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a:solidFill>
                  <a:schemeClr val="tx1"/>
                </a:solidFill>
              </a:rPr>
              <a:t>1500 пользователей</a:t>
            </a:r>
            <a:endParaRPr/>
          </a:p>
        </p:txBody>
      </p:sp>
      <p:sp>
        <p:nvSpPr>
          <p:cNvPr id="30" name="Заголовок 1"/>
          <p:cNvSpPr txBox="1"/>
          <p:nvPr/>
        </p:nvSpPr>
        <p:spPr bwMode="auto">
          <a:xfrm>
            <a:off x="978486" y="1468830"/>
            <a:ext cx="3223819" cy="994636"/>
          </a:xfrm>
          <a:prstGeom prst="rect">
            <a:avLst/>
          </a:prstGeom>
        </p:spPr>
        <p:txBody>
          <a:bodyPr vert="horz" lIns="36000" tIns="36000" rIns="36000" bIns="36000" rtlCol="0" anchor="t" anchorCtr="0">
            <a:noAutofit/>
          </a:bodyPr>
          <a:lstStyle>
            <a:lvl1pPr algn="l" defTabSz="914400">
              <a:lnSpc>
                <a:spcPct val="90000"/>
              </a:lnSpc>
              <a:spcBef>
                <a:spcPts val="0"/>
              </a:spcBef>
              <a:buNone/>
              <a:defRPr sz="3600" b="1">
                <a:solidFill>
                  <a:schemeClr val="tx1"/>
                </a:solidFill>
                <a:latin typeface="+mj-lt"/>
                <a:ea typeface="+mj-ea"/>
                <a:cs typeface="+mj-cs"/>
              </a:defRPr>
            </a:lvl1pPr>
          </a:lstStyle>
          <a:p>
            <a:pPr>
              <a:lnSpc>
                <a:spcPct val="100000"/>
              </a:lnSpc>
              <a:defRPr/>
            </a:pPr>
            <a:r>
              <a:rPr lang="ru-RU" sz="1600" b="1">
                <a:latin typeface="Verdana"/>
                <a:ea typeface="Liberation Sans"/>
                <a:cs typeface="Liberation Sans"/>
              </a:rPr>
              <a:t>Централизовали бухгалтерский учёт </a:t>
            </a:r>
            <a:br>
              <a:rPr lang="ru-RU" sz="1600" b="1">
                <a:latin typeface="Verdana"/>
                <a:ea typeface="Liberation Sans"/>
                <a:cs typeface="Liberation Sans"/>
              </a:rPr>
            </a:br>
            <a:r>
              <a:rPr lang="ru-RU" sz="1600" b="1">
                <a:latin typeface="Verdana"/>
                <a:ea typeface="Liberation Sans"/>
                <a:cs typeface="Liberation Sans"/>
              </a:rPr>
              <a:t>и отчётность в Рязанской области</a:t>
            </a:r>
            <a:endParaRPr lang="ru-RU" sz="1600" b="0"/>
          </a:p>
        </p:txBody>
      </p:sp>
      <p:sp>
        <p:nvSpPr>
          <p:cNvPr id="31" name="TextBox 30"/>
          <p:cNvSpPr txBox="1"/>
          <p:nvPr/>
        </p:nvSpPr>
        <p:spPr bwMode="auto">
          <a:xfrm>
            <a:off x="1387626" y="4095593"/>
            <a:ext cx="2517724" cy="430887"/>
          </a:xfrm>
          <a:prstGeom prst="rect">
            <a:avLst/>
          </a:prstGeom>
          <a:noFill/>
        </p:spPr>
        <p:txBody>
          <a:bodyPr wrap="square" lIns="36000" tIns="36000" rIns="36000" bIns="36000" rtlCol="0" anchor="ctr" anchorCtr="0">
            <a:spAutoFit/>
          </a:bodyPr>
          <a:lstStyle/>
          <a:p>
            <a:pPr>
              <a:defRPr/>
            </a:pPr>
            <a:r>
              <a:rPr lang="ru-RU" sz="1400" b="1"/>
              <a:t>100% прозрачность </a:t>
            </a:r>
            <a:r>
              <a:rPr lang="ru-RU" sz="1400"/>
              <a:t>бюджетного процесса</a:t>
            </a:r>
            <a:endParaRPr/>
          </a:p>
        </p:txBody>
      </p:sp>
      <p:sp>
        <p:nvSpPr>
          <p:cNvPr id="32" name="TextBox 31"/>
          <p:cNvSpPr txBox="1"/>
          <p:nvPr/>
        </p:nvSpPr>
        <p:spPr bwMode="auto">
          <a:xfrm>
            <a:off x="1381411" y="4842656"/>
            <a:ext cx="2826384" cy="646331"/>
          </a:xfrm>
          <a:prstGeom prst="rect">
            <a:avLst/>
          </a:prstGeom>
          <a:noFill/>
        </p:spPr>
        <p:txBody>
          <a:bodyPr wrap="square" lIns="36000" tIns="36000" rIns="36000" bIns="36000" rtlCol="0" anchor="ctr" anchorCtr="0">
            <a:spAutoFit/>
          </a:bodyPr>
          <a:lstStyle/>
          <a:p>
            <a:pPr>
              <a:defRPr/>
            </a:pPr>
            <a:r>
              <a:rPr lang="ru-RU" sz="1400" b="1"/>
              <a:t>Сокращение расходов </a:t>
            </a:r>
            <a:br>
              <a:rPr lang="ru-RU" sz="1400" b="1"/>
            </a:br>
            <a:r>
              <a:rPr lang="ru-RU" sz="1400"/>
              <a:t>на сопровождение разрозненных систем</a:t>
            </a:r>
            <a:endParaRPr/>
          </a:p>
        </p:txBody>
      </p:sp>
      <p:sp>
        <p:nvSpPr>
          <p:cNvPr id="33" name="TextBox 32"/>
          <p:cNvSpPr txBox="1"/>
          <p:nvPr/>
        </p:nvSpPr>
        <p:spPr bwMode="auto">
          <a:xfrm>
            <a:off x="986094" y="3099187"/>
            <a:ext cx="3008278" cy="646331"/>
          </a:xfrm>
          <a:prstGeom prst="rect">
            <a:avLst/>
          </a:prstGeom>
          <a:noFill/>
        </p:spPr>
        <p:txBody>
          <a:bodyPr wrap="square" lIns="36000" tIns="36000" rIns="36000" bIns="36000" rtlCol="0" anchor="ctr" anchorCtr="0">
            <a:spAutoFit/>
          </a:bodyPr>
          <a:lstStyle/>
          <a:p>
            <a:pPr>
              <a:defRPr/>
            </a:pPr>
            <a:r>
              <a:rPr lang="ru-RU" sz="1400"/>
              <a:t>Настроили централизованную обработку документов на базе 1С:БГУ и 1С:ЗКГУ</a:t>
            </a:r>
            <a:endParaRPr/>
          </a:p>
        </p:txBody>
      </p:sp>
      <p:sp>
        <p:nvSpPr>
          <p:cNvPr id="34" name="Заголовок 1"/>
          <p:cNvSpPr txBox="1"/>
          <p:nvPr/>
        </p:nvSpPr>
        <p:spPr bwMode="auto">
          <a:xfrm>
            <a:off x="4566870" y="1468830"/>
            <a:ext cx="3160161" cy="1043585"/>
          </a:xfrm>
          <a:prstGeom prst="rect">
            <a:avLst/>
          </a:prstGeom>
        </p:spPr>
        <p:txBody>
          <a:bodyPr vert="horz" lIns="36000" tIns="36000" rIns="36000" bIns="36000" rtlCol="0" anchor="t" anchorCtr="0">
            <a:noAutofit/>
          </a:bodyPr>
          <a:lstStyle>
            <a:lvl1pPr algn="l" defTabSz="914400">
              <a:lnSpc>
                <a:spcPct val="90000"/>
              </a:lnSpc>
              <a:spcBef>
                <a:spcPts val="0"/>
              </a:spcBef>
              <a:buNone/>
              <a:defRPr sz="3600" b="1">
                <a:solidFill>
                  <a:schemeClr val="tx1"/>
                </a:solidFill>
                <a:latin typeface="+mj-lt"/>
                <a:ea typeface="+mj-ea"/>
                <a:cs typeface="+mj-cs"/>
              </a:defRPr>
            </a:lvl1pPr>
          </a:lstStyle>
          <a:p>
            <a:pPr>
              <a:lnSpc>
                <a:spcPct val="100000"/>
              </a:lnSpc>
              <a:defRPr/>
            </a:pPr>
            <a:r>
              <a:rPr lang="ru-RU" sz="1600" b="1" i="0"/>
              <a:t>Объединили учёт 4000 пользователей </a:t>
            </a:r>
            <a:br>
              <a:rPr lang="ru-RU" sz="1600" b="1" i="0"/>
            </a:br>
            <a:r>
              <a:rPr lang="ru-RU" sz="1600" b="1" i="0"/>
              <a:t>в облачной системе </a:t>
            </a:r>
            <a:br>
              <a:rPr lang="ru-RU" sz="1600" b="1" i="0"/>
            </a:br>
            <a:r>
              <a:rPr lang="ru-RU" sz="1600" b="1" i="0"/>
              <a:t>на 1С:Фреш</a:t>
            </a:r>
            <a:endParaRPr lang="ru-RU" sz="1600" b="0"/>
          </a:p>
        </p:txBody>
      </p:sp>
      <p:sp>
        <p:nvSpPr>
          <p:cNvPr id="35" name="Заголовок 1"/>
          <p:cNvSpPr txBox="1"/>
          <p:nvPr/>
        </p:nvSpPr>
        <p:spPr bwMode="auto">
          <a:xfrm>
            <a:off x="8156418" y="1468829"/>
            <a:ext cx="3112648" cy="985273"/>
          </a:xfrm>
          <a:prstGeom prst="rect">
            <a:avLst/>
          </a:prstGeom>
        </p:spPr>
        <p:txBody>
          <a:bodyPr vert="horz" lIns="36000" tIns="36000" rIns="36000" bIns="36000" rtlCol="0" anchor="t" anchorCtr="0">
            <a:noAutofit/>
          </a:bodyPr>
          <a:lstStyle>
            <a:lvl1pPr algn="l" defTabSz="914400">
              <a:lnSpc>
                <a:spcPct val="90000"/>
              </a:lnSpc>
              <a:spcBef>
                <a:spcPts val="0"/>
              </a:spcBef>
              <a:buNone/>
              <a:defRPr sz="3600" b="1">
                <a:solidFill>
                  <a:schemeClr val="tx1"/>
                </a:solidFill>
                <a:latin typeface="+mj-lt"/>
                <a:ea typeface="+mj-ea"/>
                <a:cs typeface="+mj-cs"/>
              </a:defRPr>
            </a:lvl1pPr>
          </a:lstStyle>
          <a:p>
            <a:pPr>
              <a:lnSpc>
                <a:spcPct val="100000"/>
              </a:lnSpc>
              <a:defRPr/>
            </a:pPr>
            <a:r>
              <a:rPr lang="ru-RU" sz="1600" b="1" i="0"/>
              <a:t>Заложили фундамент </a:t>
            </a:r>
            <a:br>
              <a:rPr lang="ru-RU" sz="1600" b="1" i="0"/>
            </a:br>
            <a:r>
              <a:rPr lang="ru-RU" sz="1600" b="1" i="0"/>
              <a:t>для централизации бухгалтерии </a:t>
            </a:r>
            <a:br>
              <a:rPr lang="ru-RU" sz="1600" b="1" i="0"/>
            </a:br>
            <a:r>
              <a:rPr lang="ru-RU" sz="1600" b="1" i="0"/>
              <a:t>в Ульяновской области</a:t>
            </a:r>
            <a:endParaRPr lang="ru-RU" sz="1600" b="0"/>
          </a:p>
        </p:txBody>
      </p:sp>
      <p:sp>
        <p:nvSpPr>
          <p:cNvPr id="36" name="TextBox 35"/>
          <p:cNvSpPr txBox="1"/>
          <p:nvPr/>
        </p:nvSpPr>
        <p:spPr bwMode="auto">
          <a:xfrm>
            <a:off x="4566870" y="3099190"/>
            <a:ext cx="3122387" cy="861774"/>
          </a:xfrm>
          <a:prstGeom prst="rect">
            <a:avLst/>
          </a:prstGeom>
          <a:noFill/>
        </p:spPr>
        <p:txBody>
          <a:bodyPr wrap="square" lIns="36000" tIns="36000" rIns="36000" bIns="36000" rtlCol="0" anchor="ctr" anchorCtr="0">
            <a:spAutoFit/>
          </a:bodyPr>
          <a:lstStyle/>
          <a:p>
            <a:pPr>
              <a:defRPr/>
            </a:pPr>
            <a:r>
              <a:rPr lang="ru-RU" sz="1400"/>
              <a:t>Построили систему управления ФХД Иркутской области, объединили бухгалтерский, кадровый и зарплатный учёт</a:t>
            </a:r>
            <a:endParaRPr/>
          </a:p>
        </p:txBody>
      </p:sp>
      <p:sp>
        <p:nvSpPr>
          <p:cNvPr id="37" name="TextBox 36"/>
          <p:cNvSpPr txBox="1"/>
          <p:nvPr/>
        </p:nvSpPr>
        <p:spPr bwMode="auto">
          <a:xfrm>
            <a:off x="8156418" y="3097342"/>
            <a:ext cx="3347966" cy="861774"/>
          </a:xfrm>
          <a:prstGeom prst="rect">
            <a:avLst/>
          </a:prstGeom>
          <a:noFill/>
        </p:spPr>
        <p:txBody>
          <a:bodyPr wrap="square" lIns="36000" tIns="36000" rIns="36000" bIns="36000" rtlCol="0" anchor="ctr" anchorCtr="0">
            <a:spAutoFit/>
          </a:bodyPr>
          <a:lstStyle/>
          <a:p>
            <a:pPr>
              <a:defRPr/>
            </a:pPr>
            <a:r>
              <a:rPr lang="ru-RU" sz="1400"/>
              <a:t>Создали централизованную систему управления ФХД, обеспечили управление учётными процессами и ЭДО</a:t>
            </a:r>
            <a:endParaRPr/>
          </a:p>
        </p:txBody>
      </p:sp>
      <p:sp>
        <p:nvSpPr>
          <p:cNvPr id="39" name="Прямоугольник: скругленные углы 38"/>
          <p:cNvSpPr/>
          <p:nvPr/>
        </p:nvSpPr>
        <p:spPr bwMode="auto">
          <a:xfrm>
            <a:off x="8156417" y="2660331"/>
            <a:ext cx="1690226" cy="3050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a:solidFill>
                  <a:schemeClr val="tx1"/>
                </a:solidFill>
              </a:rPr>
              <a:t>95 учреждений</a:t>
            </a:r>
            <a:endParaRPr/>
          </a:p>
        </p:txBody>
      </p:sp>
      <p:pic>
        <p:nvPicPr>
          <p:cNvPr id="40" name="Рисунок 39" descr="Изображение выглядит как дизайн&#10;&#10;Контент, сгенерированный ИИ, может содержать ошибки."/>
          <p:cNvPicPr>
            <a:picLocks noChangeAspect="1"/>
          </p:cNvPicPr>
          <p:nvPr/>
        </p:nvPicPr>
        <p:blipFill>
          <a:blip r:embed="rId3"/>
          <a:stretch/>
        </p:blipFill>
        <p:spPr bwMode="auto">
          <a:xfrm>
            <a:off x="978486" y="4095593"/>
            <a:ext cx="305080" cy="305080"/>
          </a:xfrm>
          <a:prstGeom prst="rect">
            <a:avLst/>
          </a:prstGeom>
        </p:spPr>
      </p:pic>
      <p:pic>
        <p:nvPicPr>
          <p:cNvPr id="41" name="Рисунок 40" descr="Изображение выглядит как дизайн&#10;&#10;Контент, сгенерированный ИИ, может содержать ошибки."/>
          <p:cNvPicPr>
            <a:picLocks noChangeAspect="1"/>
          </p:cNvPicPr>
          <p:nvPr/>
        </p:nvPicPr>
        <p:blipFill>
          <a:blip r:embed="rId3"/>
          <a:stretch/>
        </p:blipFill>
        <p:spPr bwMode="auto">
          <a:xfrm>
            <a:off x="978486" y="4842656"/>
            <a:ext cx="305080" cy="305080"/>
          </a:xfrm>
          <a:prstGeom prst="rect">
            <a:avLst/>
          </a:prstGeom>
        </p:spPr>
      </p:pic>
      <p:sp>
        <p:nvSpPr>
          <p:cNvPr id="42" name="TextBox 41"/>
          <p:cNvSpPr txBox="1"/>
          <p:nvPr/>
        </p:nvSpPr>
        <p:spPr bwMode="auto">
          <a:xfrm>
            <a:off x="4949152" y="4103371"/>
            <a:ext cx="2517724" cy="646331"/>
          </a:xfrm>
          <a:prstGeom prst="rect">
            <a:avLst/>
          </a:prstGeom>
          <a:noFill/>
        </p:spPr>
        <p:txBody>
          <a:bodyPr wrap="square" lIns="36000" tIns="36000" rIns="36000" bIns="36000" rtlCol="0" anchor="ctr" anchorCtr="0">
            <a:spAutoFit/>
          </a:bodyPr>
          <a:lstStyle/>
          <a:p>
            <a:pPr>
              <a:defRPr/>
            </a:pPr>
            <a:r>
              <a:rPr lang="ru-RU" sz="1400" b="1"/>
              <a:t>Единая облачная платформа </a:t>
            </a:r>
            <a:r>
              <a:rPr lang="ru-RU" sz="1400"/>
              <a:t>для всех учреждений региона</a:t>
            </a:r>
            <a:endParaRPr/>
          </a:p>
        </p:txBody>
      </p:sp>
      <p:sp>
        <p:nvSpPr>
          <p:cNvPr id="43" name="TextBox 42"/>
          <p:cNvSpPr txBox="1"/>
          <p:nvPr/>
        </p:nvSpPr>
        <p:spPr bwMode="auto">
          <a:xfrm>
            <a:off x="4942936" y="4850437"/>
            <a:ext cx="3043453" cy="861774"/>
          </a:xfrm>
          <a:prstGeom prst="rect">
            <a:avLst/>
          </a:prstGeom>
          <a:noFill/>
        </p:spPr>
        <p:txBody>
          <a:bodyPr wrap="square" lIns="36000" tIns="36000" rIns="36000" bIns="36000" rtlCol="0" anchor="ctr" anchorCtr="0">
            <a:spAutoFit/>
          </a:bodyPr>
          <a:lstStyle/>
          <a:p>
            <a:pPr>
              <a:defRPr/>
            </a:pPr>
            <a:r>
              <a:rPr lang="ru-RU" sz="1400" b="1"/>
              <a:t>Сокращение затрат </a:t>
            </a:r>
            <a:br>
              <a:rPr lang="ru-RU" sz="1400" b="1"/>
            </a:br>
            <a:r>
              <a:rPr lang="ru-RU" sz="1400"/>
              <a:t>на сопровождение за счёт отказа от разрозненных </a:t>
            </a:r>
            <a:br>
              <a:rPr lang="ru-RU" sz="1400"/>
            </a:br>
            <a:r>
              <a:rPr lang="ru-RU" sz="1400"/>
              <a:t>систем</a:t>
            </a:r>
            <a:endParaRPr/>
          </a:p>
        </p:txBody>
      </p:sp>
      <p:pic>
        <p:nvPicPr>
          <p:cNvPr id="44" name="Рисунок 43" descr="Изображение выглядит как дизайн&#10;&#10;Контент, сгенерированный ИИ, может содержать ошибки."/>
          <p:cNvPicPr>
            <a:picLocks noChangeAspect="1"/>
          </p:cNvPicPr>
          <p:nvPr/>
        </p:nvPicPr>
        <p:blipFill>
          <a:blip r:embed="rId3"/>
          <a:stretch/>
        </p:blipFill>
        <p:spPr bwMode="auto">
          <a:xfrm>
            <a:off x="4519662" y="4095593"/>
            <a:ext cx="305080" cy="305080"/>
          </a:xfrm>
          <a:prstGeom prst="rect">
            <a:avLst/>
          </a:prstGeom>
        </p:spPr>
      </p:pic>
      <p:pic>
        <p:nvPicPr>
          <p:cNvPr id="45" name="Рисунок 44" descr="Изображение выглядит как дизайн&#10;&#10;Контент, сгенерированный ИИ, может содержать ошибки."/>
          <p:cNvPicPr>
            <a:picLocks noChangeAspect="1"/>
          </p:cNvPicPr>
          <p:nvPr/>
        </p:nvPicPr>
        <p:blipFill>
          <a:blip r:embed="rId3"/>
          <a:stretch/>
        </p:blipFill>
        <p:spPr bwMode="auto">
          <a:xfrm>
            <a:off x="4513162" y="4842657"/>
            <a:ext cx="305080" cy="305080"/>
          </a:xfrm>
          <a:prstGeom prst="rect">
            <a:avLst/>
          </a:prstGeom>
        </p:spPr>
      </p:pic>
      <p:sp>
        <p:nvSpPr>
          <p:cNvPr id="46" name="TextBox 45"/>
          <p:cNvSpPr txBox="1"/>
          <p:nvPr/>
        </p:nvSpPr>
        <p:spPr bwMode="auto">
          <a:xfrm>
            <a:off x="8644541" y="4104362"/>
            <a:ext cx="2661932" cy="430887"/>
          </a:xfrm>
          <a:prstGeom prst="rect">
            <a:avLst/>
          </a:prstGeom>
          <a:noFill/>
        </p:spPr>
        <p:txBody>
          <a:bodyPr wrap="square" lIns="36000" tIns="36000" rIns="36000" bIns="36000" rtlCol="0" anchor="ctr" anchorCtr="0">
            <a:spAutoFit/>
          </a:bodyPr>
          <a:lstStyle/>
          <a:p>
            <a:pPr>
              <a:defRPr/>
            </a:pPr>
            <a:r>
              <a:rPr lang="ru-RU" sz="1400" b="1"/>
              <a:t>За 5 месяцев </a:t>
            </a:r>
            <a:r>
              <a:rPr lang="ru-RU" sz="1400"/>
              <a:t>завершён пилотный проект</a:t>
            </a:r>
            <a:endParaRPr/>
          </a:p>
        </p:txBody>
      </p:sp>
      <p:pic>
        <p:nvPicPr>
          <p:cNvPr id="47" name="Рисунок 46" descr="Изображение выглядит как дизайн&#10;&#10;Контент, сгенерированный ИИ, может содержать ошибки."/>
          <p:cNvPicPr>
            <a:picLocks noChangeAspect="1"/>
          </p:cNvPicPr>
          <p:nvPr/>
        </p:nvPicPr>
        <p:blipFill>
          <a:blip r:embed="rId3"/>
          <a:stretch/>
        </p:blipFill>
        <p:spPr bwMode="auto">
          <a:xfrm>
            <a:off x="8240308" y="4095593"/>
            <a:ext cx="305080" cy="305080"/>
          </a:xfrm>
          <a:prstGeom prst="rect">
            <a:avLst/>
          </a:prstGeom>
        </p:spPr>
      </p:pic>
      <p:sp>
        <p:nvSpPr>
          <p:cNvPr id="48" name="TextBox 47"/>
          <p:cNvSpPr txBox="1"/>
          <p:nvPr/>
        </p:nvSpPr>
        <p:spPr bwMode="auto">
          <a:xfrm>
            <a:off x="8655074" y="4840813"/>
            <a:ext cx="2774496" cy="861774"/>
          </a:xfrm>
          <a:prstGeom prst="rect">
            <a:avLst/>
          </a:prstGeom>
          <a:noFill/>
        </p:spPr>
        <p:txBody>
          <a:bodyPr wrap="square" lIns="36000" tIns="36000" rIns="36000" bIns="36000" rtlCol="0" anchor="ctr" anchorCtr="0">
            <a:spAutoFit/>
          </a:bodyPr>
          <a:lstStyle/>
          <a:p>
            <a:pPr>
              <a:defRPr/>
            </a:pPr>
            <a:r>
              <a:rPr lang="ru-RU" sz="1400" b="1"/>
              <a:t>Экономия 26,5 млн руб. ежегодно </a:t>
            </a:r>
            <a:r>
              <a:rPr lang="ru-RU" sz="1400"/>
              <a:t>за счёт оптимизации штатной численности</a:t>
            </a:r>
            <a:endParaRPr/>
          </a:p>
        </p:txBody>
      </p:sp>
      <p:pic>
        <p:nvPicPr>
          <p:cNvPr id="49" name="Рисунок 48" descr="Изображение выглядит как дизайн&#10;&#10;Контент, сгенерированный ИИ, может содержать ошибки."/>
          <p:cNvPicPr>
            <a:picLocks noChangeAspect="1"/>
          </p:cNvPicPr>
          <p:nvPr/>
        </p:nvPicPr>
        <p:blipFill>
          <a:blip r:embed="rId3"/>
          <a:stretch/>
        </p:blipFill>
        <p:spPr bwMode="auto">
          <a:xfrm>
            <a:off x="8228711" y="4842657"/>
            <a:ext cx="305080" cy="305080"/>
          </a:xfrm>
          <a:prstGeom prst="rect">
            <a:avLst/>
          </a:prstGeom>
        </p:spPr>
      </p:pic>
      <p:sp>
        <p:nvSpPr>
          <p:cNvPr id="63" name="Заголовок 1"/>
          <p:cNvSpPr>
            <a:spLocks noGrp="1"/>
          </p:cNvSpPr>
          <p:nvPr>
            <p:ph type="title"/>
          </p:nvPr>
        </p:nvSpPr>
        <p:spPr bwMode="auto">
          <a:xfrm>
            <a:off x="884902" y="635297"/>
            <a:ext cx="10392696" cy="489381"/>
          </a:xfrm>
        </p:spPr>
        <p:txBody>
          <a:bodyPr>
            <a:normAutofit fontScale="90000"/>
          </a:bodyPr>
          <a:lstStyle/>
          <a:p>
            <a:pPr>
              <a:defRPr/>
            </a:pPr>
            <a:r>
              <a:rPr lang="ru-RU"/>
              <a:t>Централизуем процессы в гос. сегменте</a:t>
            </a:r>
            <a:endParaRPr/>
          </a:p>
        </p:txBody>
      </p:sp>
      <p:sp>
        <p:nvSpPr>
          <p:cNvPr id="64" name="Прямоугольник: скругленные углы 63"/>
          <p:cNvSpPr/>
          <p:nvPr/>
        </p:nvSpPr>
        <p:spPr bwMode="auto">
          <a:xfrm>
            <a:off x="4556660" y="2663483"/>
            <a:ext cx="2188226" cy="3050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a:solidFill>
                  <a:schemeClr val="tx1"/>
                </a:solidFill>
              </a:rPr>
              <a:t>4000 пользователей</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Заголовок 7"/>
          <p:cNvSpPr>
            <a:spLocks noGrp="1"/>
          </p:cNvSpPr>
          <p:nvPr>
            <p:ph type="title"/>
          </p:nvPr>
        </p:nvSpPr>
        <p:spPr bwMode="auto"/>
        <p:txBody>
          <a:bodyPr/>
          <a:lstStyle/>
          <a:p>
            <a:pPr>
              <a:defRPr/>
            </a:pPr>
            <a:r>
              <a:rPr lang="ru-RU"/>
              <a:t>Демонстрация 1С:БГУ + 1С:Архив</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normAutofit fontScale="90000"/>
          </a:bodyPr>
          <a:lstStyle/>
          <a:p>
            <a:pPr>
              <a:defRPr/>
            </a:pPr>
            <a:r>
              <a:rPr lang="ru-RU" sz="3200">
                <a:solidFill>
                  <a:srgbClr val="000000"/>
                </a:solidFill>
              </a:rPr>
              <a:t>Причины внедрения 1С:Архив</a:t>
            </a:r>
            <a:endParaRPr lang="ru-RU" sz="3200"/>
          </a:p>
        </p:txBody>
      </p:sp>
      <p:sp>
        <p:nvSpPr>
          <p:cNvPr id="4" name="Прямоугольник: скругленные углы 3"/>
          <p:cNvSpPr/>
          <p:nvPr/>
        </p:nvSpPr>
        <p:spPr bwMode="auto">
          <a:xfrm>
            <a:off x="740641" y="1551751"/>
            <a:ext cx="9799781" cy="3590685"/>
          </a:xfrm>
          <a:prstGeom prst="roundRect">
            <a:avLst>
              <a:gd name="adj" fmla="val 3819"/>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endParaRPr lang="ru-RU" sz="2000">
              <a:solidFill>
                <a:srgbClr val="000000"/>
              </a:solidFill>
              <a:ea typeface="Calibri"/>
              <a:cs typeface="Times New Roman"/>
            </a:endParaRPr>
          </a:p>
        </p:txBody>
      </p:sp>
      <p:sp>
        <p:nvSpPr>
          <p:cNvPr id="5" name="Прямоугольник: скругленные углы 4"/>
          <p:cNvSpPr/>
          <p:nvPr/>
        </p:nvSpPr>
        <p:spPr bwMode="auto">
          <a:xfrm>
            <a:off x="740641" y="1551752"/>
            <a:ext cx="9799781" cy="985273"/>
          </a:xfrm>
          <a:prstGeom prst="roundRect">
            <a:avLst>
              <a:gd name="adj" fmla="val 15030"/>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2075">
              <a:defRPr/>
            </a:pPr>
            <a:r>
              <a:rPr lang="ru-RU" b="1">
                <a:solidFill>
                  <a:srgbClr val="000000"/>
                </a:solidFill>
                <a:ea typeface="Calibri"/>
                <a:cs typeface="Times New Roman"/>
              </a:rPr>
              <a:t>1С:Архив </a:t>
            </a:r>
            <a:r>
              <a:rPr lang="ru-RU">
                <a:solidFill>
                  <a:srgbClr val="000000"/>
                </a:solidFill>
                <a:ea typeface="Calibri"/>
                <a:cs typeface="Times New Roman"/>
              </a:rPr>
              <a:t>— это </a:t>
            </a:r>
            <a:r>
              <a:rPr lang="ru-RU">
                <a:solidFill>
                  <a:srgbClr val="000000"/>
                </a:solidFill>
              </a:rPr>
              <a:t>универсальная система долговременного хранения </a:t>
            </a:r>
            <a:br>
              <a:rPr lang="ru-RU">
                <a:solidFill>
                  <a:srgbClr val="000000"/>
                </a:solidFill>
              </a:rPr>
            </a:br>
            <a:r>
              <a:rPr lang="ru-RU">
                <a:solidFill>
                  <a:srgbClr val="000000"/>
                </a:solidFill>
              </a:rPr>
              <a:t>бумажных и электронных документов с гарантией юридической значимости </a:t>
            </a:r>
            <a:br>
              <a:rPr lang="ru-RU">
                <a:solidFill>
                  <a:srgbClr val="000000"/>
                </a:solidFill>
              </a:rPr>
            </a:br>
            <a:r>
              <a:rPr lang="ru-RU">
                <a:solidFill>
                  <a:srgbClr val="000000"/>
                </a:solidFill>
              </a:rPr>
              <a:t>на неограниченный срок.</a:t>
            </a:r>
            <a:endParaRPr/>
          </a:p>
        </p:txBody>
      </p:sp>
      <p:pic>
        <p:nvPicPr>
          <p:cNvPr id="3" name="Рисунок 2"/>
          <p:cNvPicPr>
            <a:picLocks noChangeAspect="1"/>
          </p:cNvPicPr>
          <p:nvPr/>
        </p:nvPicPr>
        <p:blipFill>
          <a:blip r:embed="rId3"/>
          <a:srcRect l="5006" t="4913" r="5006" b="5087"/>
          <a:stretch/>
        </p:blipFill>
        <p:spPr bwMode="auto">
          <a:xfrm>
            <a:off x="10649472" y="429668"/>
            <a:ext cx="628125" cy="654169"/>
          </a:xfrm>
          <a:custGeom>
            <a:avLst/>
            <a:gdLst>
              <a:gd name="connsiteX0" fmla="*/ 829611 w 1659222"/>
              <a:gd name="connsiteY0" fmla="*/ 0 h 1728000"/>
              <a:gd name="connsiteX1" fmla="*/ 1659222 w 1659222"/>
              <a:gd name="connsiteY1" fmla="*/ 864000 h 1728000"/>
              <a:gd name="connsiteX2" fmla="*/ 829611 w 1659222"/>
              <a:gd name="connsiteY2" fmla="*/ 1728000 h 1728000"/>
              <a:gd name="connsiteX3" fmla="*/ 0 w 1659222"/>
              <a:gd name="connsiteY3" fmla="*/ 864000 h 1728000"/>
              <a:gd name="connsiteX4" fmla="*/ 829611 w 1659222"/>
              <a:gd name="connsiteY4" fmla="*/ 0 h 17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222" h="1728000" extrusionOk="0">
                <a:moveTo>
                  <a:pt x="829611" y="0"/>
                </a:moveTo>
                <a:cubicBezTo>
                  <a:pt x="1287793" y="0"/>
                  <a:pt x="1659222" y="386826"/>
                  <a:pt x="1659222" y="864000"/>
                </a:cubicBezTo>
                <a:cubicBezTo>
                  <a:pt x="1659222" y="1341174"/>
                  <a:pt x="1287793" y="1728000"/>
                  <a:pt x="829611" y="1728000"/>
                </a:cubicBezTo>
                <a:cubicBezTo>
                  <a:pt x="371429" y="1728000"/>
                  <a:pt x="0" y="1341174"/>
                  <a:pt x="0" y="864000"/>
                </a:cubicBezTo>
                <a:cubicBezTo>
                  <a:pt x="0" y="386826"/>
                  <a:pt x="371429" y="0"/>
                  <a:pt x="829611" y="0"/>
                </a:cubicBezTo>
                <a:close/>
              </a:path>
            </a:pathLst>
          </a:cu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normAutofit fontScale="90000"/>
          </a:bodyPr>
          <a:lstStyle/>
          <a:p>
            <a:pPr>
              <a:defRPr/>
            </a:pPr>
            <a:r>
              <a:rPr lang="ru-RU" sz="3200">
                <a:solidFill>
                  <a:srgbClr val="000000"/>
                </a:solidFill>
              </a:rPr>
              <a:t>Причины внедрения 1С:Архив</a:t>
            </a:r>
            <a:endParaRPr lang="ru-RU" sz="3200"/>
          </a:p>
        </p:txBody>
      </p:sp>
      <p:sp>
        <p:nvSpPr>
          <p:cNvPr id="4" name="Прямоугольник: скругленные углы 3"/>
          <p:cNvSpPr/>
          <p:nvPr/>
        </p:nvSpPr>
        <p:spPr bwMode="auto">
          <a:xfrm>
            <a:off x="740641" y="1551751"/>
            <a:ext cx="9799781" cy="3590685"/>
          </a:xfrm>
          <a:prstGeom prst="roundRect">
            <a:avLst>
              <a:gd name="adj" fmla="val 3819"/>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endParaRPr lang="ru-RU" sz="2000">
              <a:solidFill>
                <a:srgbClr val="000000"/>
              </a:solidFill>
              <a:ea typeface="Calibri"/>
              <a:cs typeface="Times New Roman"/>
            </a:endParaRPr>
          </a:p>
        </p:txBody>
      </p:sp>
      <p:sp>
        <p:nvSpPr>
          <p:cNvPr id="5" name="Прямоугольник: скругленные углы 4"/>
          <p:cNvSpPr/>
          <p:nvPr/>
        </p:nvSpPr>
        <p:spPr bwMode="auto">
          <a:xfrm>
            <a:off x="740641" y="1551752"/>
            <a:ext cx="9799781" cy="985273"/>
          </a:xfrm>
          <a:prstGeom prst="roundRect">
            <a:avLst>
              <a:gd name="adj" fmla="val 15030"/>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2075">
              <a:defRPr/>
            </a:pPr>
            <a:r>
              <a:rPr lang="ru-RU" b="1">
                <a:solidFill>
                  <a:srgbClr val="000000"/>
                </a:solidFill>
                <a:ea typeface="Calibri"/>
                <a:cs typeface="Times New Roman"/>
              </a:rPr>
              <a:t>1С:Архив </a:t>
            </a:r>
            <a:r>
              <a:rPr lang="ru-RU">
                <a:solidFill>
                  <a:srgbClr val="000000"/>
                </a:solidFill>
                <a:ea typeface="Calibri"/>
                <a:cs typeface="Times New Roman"/>
              </a:rPr>
              <a:t>— это </a:t>
            </a:r>
            <a:r>
              <a:rPr lang="ru-RU">
                <a:solidFill>
                  <a:srgbClr val="000000"/>
                </a:solidFill>
              </a:rPr>
              <a:t>универсальная система долговременного хранения </a:t>
            </a:r>
            <a:br>
              <a:rPr lang="ru-RU">
                <a:solidFill>
                  <a:srgbClr val="000000"/>
                </a:solidFill>
              </a:rPr>
            </a:br>
            <a:r>
              <a:rPr lang="ru-RU">
                <a:solidFill>
                  <a:srgbClr val="000000"/>
                </a:solidFill>
              </a:rPr>
              <a:t>бумажных и электронных документов с гарантией юридической значимости </a:t>
            </a:r>
            <a:br>
              <a:rPr lang="ru-RU">
                <a:solidFill>
                  <a:srgbClr val="000000"/>
                </a:solidFill>
              </a:rPr>
            </a:br>
            <a:r>
              <a:rPr lang="ru-RU">
                <a:solidFill>
                  <a:srgbClr val="000000"/>
                </a:solidFill>
              </a:rPr>
              <a:t>на неограниченный срок.</a:t>
            </a:r>
            <a:endParaRPr/>
          </a:p>
        </p:txBody>
      </p:sp>
      <p:sp>
        <p:nvSpPr>
          <p:cNvPr id="6" name="Текст 2"/>
          <p:cNvSpPr txBox="1">
            <a:spLocks noChangeArrowheads="1"/>
          </p:cNvSpPr>
          <p:nvPr/>
        </p:nvSpPr>
        <p:spPr bwMode="auto">
          <a:xfrm>
            <a:off x="1629059" y="2798081"/>
            <a:ext cx="3284166" cy="719833"/>
          </a:xfrm>
          <a:prstGeom prst="rect">
            <a:avLst/>
          </a:prstGeom>
          <a:noFill/>
          <a:ln>
            <a:noFill/>
          </a:ln>
        </p:spPr>
        <p:txBody>
          <a:bodyPr lIns="36000" tIns="36000" rIns="36000" bIns="36000" anchor="ctr"/>
          <a:lstStyle>
            <a:lvl1pPr>
              <a:spcBef>
                <a:spcPts val="0"/>
              </a:spcBef>
              <a:spcAft>
                <a:spcPts val="0"/>
              </a:spcAft>
              <a:buClr>
                <a:srgbClr val="CC0000"/>
              </a:buClr>
              <a:buChar char="•"/>
              <a:defRPr sz="2000">
                <a:solidFill>
                  <a:srgbClr val="292929"/>
                </a:solidFill>
                <a:latin typeface="Arial"/>
                <a:cs typeface="Arial"/>
              </a:defRPr>
            </a:lvl1pPr>
            <a:lvl2pPr marL="344488" indent="-180975">
              <a:spcBef>
                <a:spcPts val="0"/>
              </a:spcBef>
              <a:spcAft>
                <a:spcPts val="0"/>
              </a:spcAft>
              <a:buClr>
                <a:schemeClr val="folHlink"/>
              </a:buClr>
              <a:buChar char="•"/>
              <a:defRPr>
                <a:solidFill>
                  <a:srgbClr val="292929"/>
                </a:solidFill>
                <a:latin typeface="Arial"/>
                <a:cs typeface="Arial"/>
              </a:defRPr>
            </a:lvl2pPr>
            <a:lvl3pPr marL="536575" indent="-190500">
              <a:spcBef>
                <a:spcPts val="0"/>
              </a:spcBef>
              <a:spcAft>
                <a:spcPts val="0"/>
              </a:spcAft>
              <a:buClr>
                <a:srgbClr val="CC0000"/>
              </a:buClr>
              <a:buChar char="•"/>
              <a:defRPr sz="1600">
                <a:solidFill>
                  <a:srgbClr val="292929"/>
                </a:solidFill>
                <a:latin typeface="Arial"/>
                <a:cs typeface="Arial"/>
              </a:defRPr>
            </a:lvl3pPr>
            <a:lvl4pPr marL="709613" indent="-171450">
              <a:spcBef>
                <a:spcPts val="0"/>
              </a:spcBef>
              <a:spcAft>
                <a:spcPts val="0"/>
              </a:spcAft>
              <a:buClr>
                <a:srgbClr val="CC0000"/>
              </a:buClr>
              <a:buChar char="•"/>
              <a:defRPr sz="1400">
                <a:solidFill>
                  <a:srgbClr val="292929"/>
                </a:solidFill>
                <a:latin typeface="Arial"/>
                <a:cs typeface="Arial"/>
              </a:defRPr>
            </a:lvl4pPr>
            <a:lvl5pPr marL="876299" indent="-161925">
              <a:spcBef>
                <a:spcPts val="0"/>
              </a:spcBef>
              <a:buClr>
                <a:srgbClr val="CC0000"/>
              </a:buClr>
              <a:buChar char="•"/>
              <a:defRPr sz="1200">
                <a:solidFill>
                  <a:srgbClr val="292929"/>
                </a:solidFill>
                <a:latin typeface="Arial"/>
                <a:cs typeface="Arial"/>
              </a:defRPr>
            </a:lvl5pPr>
            <a:lvl6pPr marL="1333500" indent="-161925">
              <a:spcBef>
                <a:spcPts val="0"/>
              </a:spcBef>
              <a:spcAft>
                <a:spcPts val="0"/>
              </a:spcAft>
              <a:buClr>
                <a:srgbClr val="CC0000"/>
              </a:buClr>
              <a:buChar char="•"/>
              <a:defRPr sz="1200">
                <a:solidFill>
                  <a:srgbClr val="292929"/>
                </a:solidFill>
                <a:latin typeface="Arial"/>
                <a:cs typeface="Arial"/>
              </a:defRPr>
            </a:lvl6pPr>
            <a:lvl7pPr marL="1790700" indent="-161925">
              <a:spcBef>
                <a:spcPts val="0"/>
              </a:spcBef>
              <a:spcAft>
                <a:spcPts val="0"/>
              </a:spcAft>
              <a:buClr>
                <a:srgbClr val="CC0000"/>
              </a:buClr>
              <a:buChar char="•"/>
              <a:defRPr sz="1200">
                <a:solidFill>
                  <a:srgbClr val="292929"/>
                </a:solidFill>
                <a:latin typeface="Arial"/>
                <a:cs typeface="Arial"/>
              </a:defRPr>
            </a:lvl7pPr>
            <a:lvl8pPr marL="2247900" indent="-161925">
              <a:spcBef>
                <a:spcPts val="0"/>
              </a:spcBef>
              <a:spcAft>
                <a:spcPts val="0"/>
              </a:spcAft>
              <a:buClr>
                <a:srgbClr val="CC0000"/>
              </a:buClr>
              <a:buChar char="•"/>
              <a:defRPr sz="1200">
                <a:solidFill>
                  <a:srgbClr val="292929"/>
                </a:solidFill>
                <a:latin typeface="Arial"/>
                <a:cs typeface="Arial"/>
              </a:defRPr>
            </a:lvl8pPr>
            <a:lvl9pPr marL="2705100" indent="-161925">
              <a:spcBef>
                <a:spcPts val="0"/>
              </a:spcBef>
              <a:spcAft>
                <a:spcPts val="0"/>
              </a:spcAft>
              <a:buClr>
                <a:srgbClr val="CC0000"/>
              </a:buClr>
              <a:buChar char="•"/>
              <a:defRPr sz="1200">
                <a:solidFill>
                  <a:srgbClr val="292929"/>
                </a:solidFill>
                <a:latin typeface="Arial"/>
                <a:cs typeface="Arial"/>
              </a:defRPr>
            </a:lvl9pPr>
          </a:lstStyle>
          <a:p>
            <a:pPr>
              <a:buNone/>
              <a:defRPr/>
            </a:pPr>
            <a:r>
              <a:rPr lang="ru-RU" sz="1800">
                <a:solidFill>
                  <a:srgbClr val="000000"/>
                </a:solidFill>
                <a:latin typeface="Verdana"/>
              </a:rPr>
              <a:t>Единое хранилище </a:t>
            </a:r>
            <a:br>
              <a:rPr lang="ru-RU" sz="1800">
                <a:solidFill>
                  <a:srgbClr val="000000"/>
                </a:solidFill>
                <a:latin typeface="Verdana"/>
              </a:rPr>
            </a:br>
            <a:r>
              <a:rPr lang="ru-RU" sz="1800">
                <a:solidFill>
                  <a:srgbClr val="000000"/>
                </a:solidFill>
                <a:latin typeface="Verdana"/>
              </a:rPr>
              <a:t>для архивных документов</a:t>
            </a:r>
            <a:endParaRPr/>
          </a:p>
        </p:txBody>
      </p:sp>
      <p:grpSp>
        <p:nvGrpSpPr>
          <p:cNvPr id="12" name="Группа 11"/>
          <p:cNvGrpSpPr/>
          <p:nvPr/>
        </p:nvGrpSpPr>
        <p:grpSpPr bwMode="auto">
          <a:xfrm>
            <a:off x="1051158" y="2936545"/>
            <a:ext cx="442903" cy="442903"/>
            <a:chOff x="4594945" y="2094160"/>
            <a:chExt cx="184221" cy="184221"/>
          </a:xfrm>
        </p:grpSpPr>
        <p:sp>
          <p:nvSpPr>
            <p:cNvPr id="13" name="Полилиния: фигура 12"/>
            <p:cNvSpPr/>
            <p:nvPr/>
          </p:nvSpPr>
          <p:spPr bwMode="auto">
            <a:xfrm>
              <a:off x="4594945" y="2094160"/>
              <a:ext cx="184221" cy="184221"/>
            </a:xfrm>
            <a:custGeom>
              <a:avLst/>
              <a:gdLst>
                <a:gd name="connsiteX0" fmla="*/ 116163 w 116163"/>
                <a:gd name="connsiteY0" fmla="*/ 58082 h 116163"/>
                <a:gd name="connsiteX1" fmla="*/ 58081 w 116163"/>
                <a:gd name="connsiteY1" fmla="*/ 116163 h 116163"/>
                <a:gd name="connsiteX2" fmla="*/ 0 w 116163"/>
                <a:gd name="connsiteY2" fmla="*/ 58082 h 116163"/>
                <a:gd name="connsiteX3" fmla="*/ 58081 w 116163"/>
                <a:gd name="connsiteY3" fmla="*/ 0 h 116163"/>
                <a:gd name="connsiteX4" fmla="*/ 116163 w 116163"/>
                <a:gd name="connsiteY4" fmla="*/ 58082 h 116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63" h="116163" extrusionOk="0">
                  <a:moveTo>
                    <a:pt x="116163" y="58082"/>
                  </a:moveTo>
                  <a:cubicBezTo>
                    <a:pt x="116163" y="90159"/>
                    <a:pt x="90159" y="116163"/>
                    <a:pt x="58081" y="116163"/>
                  </a:cubicBezTo>
                  <a:cubicBezTo>
                    <a:pt x="26004" y="116163"/>
                    <a:pt x="0" y="90159"/>
                    <a:pt x="0" y="58082"/>
                  </a:cubicBezTo>
                  <a:cubicBezTo>
                    <a:pt x="0" y="26004"/>
                    <a:pt x="26004" y="0"/>
                    <a:pt x="58081" y="0"/>
                  </a:cubicBezTo>
                  <a:cubicBezTo>
                    <a:pt x="90159" y="0"/>
                    <a:pt x="116163" y="26004"/>
                    <a:pt x="116163" y="58082"/>
                  </a:cubicBezTo>
                  <a:close/>
                </a:path>
              </a:pathLst>
            </a:custGeom>
            <a:solidFill>
              <a:srgbClr val="FFCF66"/>
            </a:solidFill>
            <a:ln w="9525" cap="flat">
              <a:noFill/>
              <a:prstDash val="solid"/>
              <a:miter/>
            </a:ln>
          </p:spPr>
          <p:txBody>
            <a:bodyPr rtlCol="0" anchor="ctr"/>
            <a:lstStyle/>
            <a:p>
              <a:pPr>
                <a:defRPr/>
              </a:pPr>
              <a:endParaRPr lang="ru-RU"/>
            </a:p>
          </p:txBody>
        </p:sp>
        <p:sp>
          <p:nvSpPr>
            <p:cNvPr id="14" name="Полилиния: фигура 13"/>
            <p:cNvSpPr/>
            <p:nvPr/>
          </p:nvSpPr>
          <p:spPr bwMode="auto">
            <a:xfrm>
              <a:off x="4651096" y="2160659"/>
              <a:ext cx="71917" cy="51222"/>
            </a:xfrm>
            <a:custGeom>
              <a:avLst/>
              <a:gdLst>
                <a:gd name="connsiteX0" fmla="*/ 0 w 45348"/>
                <a:gd name="connsiteY0" fmla="*/ 14907 h 32299"/>
                <a:gd name="connsiteX1" fmla="*/ 16154 w 45348"/>
                <a:gd name="connsiteY1" fmla="*/ 32299 h 32299"/>
                <a:gd name="connsiteX2" fmla="*/ 45348 w 45348"/>
                <a:gd name="connsiteY2" fmla="*/ 0 h 32299"/>
              </a:gdLst>
              <a:ahLst/>
              <a:cxnLst>
                <a:cxn ang="0">
                  <a:pos x="connsiteX0" y="connsiteY0"/>
                </a:cxn>
                <a:cxn ang="0">
                  <a:pos x="connsiteX1" y="connsiteY1"/>
                </a:cxn>
                <a:cxn ang="0">
                  <a:pos x="connsiteX2" y="connsiteY2"/>
                </a:cxn>
              </a:cxnLst>
              <a:rect l="l" t="t" r="r" b="b"/>
              <a:pathLst>
                <a:path w="45348" h="32299" extrusionOk="0">
                  <a:moveTo>
                    <a:pt x="0" y="14907"/>
                  </a:moveTo>
                  <a:lnTo>
                    <a:pt x="16154" y="32299"/>
                  </a:lnTo>
                  <a:lnTo>
                    <a:pt x="45348" y="0"/>
                  </a:lnTo>
                </a:path>
              </a:pathLst>
            </a:custGeom>
            <a:noFill/>
            <a:ln w="28575" cap="rnd">
              <a:solidFill>
                <a:schemeClr val="tx1"/>
              </a:solidFill>
              <a:prstDash val="solid"/>
              <a:round/>
            </a:ln>
          </p:spPr>
          <p:txBody>
            <a:bodyPr rtlCol="0" anchor="ctr"/>
            <a:lstStyle/>
            <a:p>
              <a:pPr>
                <a:defRPr/>
              </a:pPr>
              <a:endParaRPr lang="ru-RU"/>
            </a:p>
          </p:txBody>
        </p:sp>
      </p:grpSp>
      <p:pic>
        <p:nvPicPr>
          <p:cNvPr id="3" name="Рисунок 2"/>
          <p:cNvPicPr>
            <a:picLocks noChangeAspect="1"/>
          </p:cNvPicPr>
          <p:nvPr/>
        </p:nvPicPr>
        <p:blipFill>
          <a:blip r:embed="rId3"/>
          <a:srcRect l="5006" t="4913" r="5006" b="5087"/>
          <a:stretch/>
        </p:blipFill>
        <p:spPr bwMode="auto">
          <a:xfrm>
            <a:off x="10649472" y="429668"/>
            <a:ext cx="628125" cy="654169"/>
          </a:xfrm>
          <a:custGeom>
            <a:avLst/>
            <a:gdLst>
              <a:gd name="connsiteX0" fmla="*/ 829611 w 1659222"/>
              <a:gd name="connsiteY0" fmla="*/ 0 h 1728000"/>
              <a:gd name="connsiteX1" fmla="*/ 1659222 w 1659222"/>
              <a:gd name="connsiteY1" fmla="*/ 864000 h 1728000"/>
              <a:gd name="connsiteX2" fmla="*/ 829611 w 1659222"/>
              <a:gd name="connsiteY2" fmla="*/ 1728000 h 1728000"/>
              <a:gd name="connsiteX3" fmla="*/ 0 w 1659222"/>
              <a:gd name="connsiteY3" fmla="*/ 864000 h 1728000"/>
              <a:gd name="connsiteX4" fmla="*/ 829611 w 1659222"/>
              <a:gd name="connsiteY4" fmla="*/ 0 h 17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222" h="1728000" extrusionOk="0">
                <a:moveTo>
                  <a:pt x="829611" y="0"/>
                </a:moveTo>
                <a:cubicBezTo>
                  <a:pt x="1287793" y="0"/>
                  <a:pt x="1659222" y="386826"/>
                  <a:pt x="1659222" y="864000"/>
                </a:cubicBezTo>
                <a:cubicBezTo>
                  <a:pt x="1659222" y="1341174"/>
                  <a:pt x="1287793" y="1728000"/>
                  <a:pt x="829611" y="1728000"/>
                </a:cubicBezTo>
                <a:cubicBezTo>
                  <a:pt x="371429" y="1728000"/>
                  <a:pt x="0" y="1341174"/>
                  <a:pt x="0" y="864000"/>
                </a:cubicBezTo>
                <a:cubicBezTo>
                  <a:pt x="0" y="386826"/>
                  <a:pt x="371429" y="0"/>
                  <a:pt x="829611" y="0"/>
                </a:cubicBezTo>
                <a:close/>
              </a:path>
            </a:pathLst>
          </a:cu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normAutofit fontScale="90000"/>
          </a:bodyPr>
          <a:lstStyle/>
          <a:p>
            <a:pPr>
              <a:defRPr/>
            </a:pPr>
            <a:r>
              <a:rPr lang="ru-RU" sz="3200">
                <a:solidFill>
                  <a:srgbClr val="000000"/>
                </a:solidFill>
              </a:rPr>
              <a:t>Причины внедрения 1С:Архив</a:t>
            </a:r>
            <a:endParaRPr lang="ru-RU" sz="3200"/>
          </a:p>
        </p:txBody>
      </p:sp>
      <p:sp>
        <p:nvSpPr>
          <p:cNvPr id="4" name="Прямоугольник: скругленные углы 3"/>
          <p:cNvSpPr/>
          <p:nvPr/>
        </p:nvSpPr>
        <p:spPr bwMode="auto">
          <a:xfrm>
            <a:off x="740641" y="1551751"/>
            <a:ext cx="9799781" cy="3590685"/>
          </a:xfrm>
          <a:prstGeom prst="roundRect">
            <a:avLst>
              <a:gd name="adj" fmla="val 3819"/>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endParaRPr lang="ru-RU" sz="2000">
              <a:solidFill>
                <a:srgbClr val="000000"/>
              </a:solidFill>
              <a:ea typeface="Calibri"/>
              <a:cs typeface="Times New Roman"/>
            </a:endParaRPr>
          </a:p>
        </p:txBody>
      </p:sp>
      <p:sp>
        <p:nvSpPr>
          <p:cNvPr id="5" name="Прямоугольник: скругленные углы 4"/>
          <p:cNvSpPr/>
          <p:nvPr/>
        </p:nvSpPr>
        <p:spPr bwMode="auto">
          <a:xfrm>
            <a:off x="740641" y="1551752"/>
            <a:ext cx="9799781" cy="985273"/>
          </a:xfrm>
          <a:prstGeom prst="roundRect">
            <a:avLst>
              <a:gd name="adj" fmla="val 15030"/>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2075">
              <a:defRPr/>
            </a:pPr>
            <a:r>
              <a:rPr lang="ru-RU" b="1">
                <a:solidFill>
                  <a:srgbClr val="000000"/>
                </a:solidFill>
                <a:ea typeface="Calibri"/>
                <a:cs typeface="Times New Roman"/>
              </a:rPr>
              <a:t>1С:Архив </a:t>
            </a:r>
            <a:r>
              <a:rPr lang="ru-RU">
                <a:solidFill>
                  <a:srgbClr val="000000"/>
                </a:solidFill>
                <a:ea typeface="Calibri"/>
                <a:cs typeface="Times New Roman"/>
              </a:rPr>
              <a:t>— это </a:t>
            </a:r>
            <a:r>
              <a:rPr lang="ru-RU">
                <a:solidFill>
                  <a:srgbClr val="000000"/>
                </a:solidFill>
              </a:rPr>
              <a:t>универсальная система долговременного хранения </a:t>
            </a:r>
            <a:br>
              <a:rPr lang="ru-RU">
                <a:solidFill>
                  <a:srgbClr val="000000"/>
                </a:solidFill>
              </a:rPr>
            </a:br>
            <a:r>
              <a:rPr lang="ru-RU">
                <a:solidFill>
                  <a:srgbClr val="000000"/>
                </a:solidFill>
              </a:rPr>
              <a:t>бумажных и электронных документов с гарантией юридической значимости </a:t>
            </a:r>
            <a:br>
              <a:rPr lang="ru-RU">
                <a:solidFill>
                  <a:srgbClr val="000000"/>
                </a:solidFill>
              </a:rPr>
            </a:br>
            <a:r>
              <a:rPr lang="ru-RU">
                <a:solidFill>
                  <a:srgbClr val="000000"/>
                </a:solidFill>
              </a:rPr>
              <a:t>на неограниченный срок.</a:t>
            </a:r>
            <a:endParaRPr/>
          </a:p>
        </p:txBody>
      </p:sp>
      <p:sp>
        <p:nvSpPr>
          <p:cNvPr id="6" name="Текст 2"/>
          <p:cNvSpPr txBox="1">
            <a:spLocks noChangeArrowheads="1"/>
          </p:cNvSpPr>
          <p:nvPr/>
        </p:nvSpPr>
        <p:spPr bwMode="auto">
          <a:xfrm>
            <a:off x="1629059" y="2798081"/>
            <a:ext cx="3284166" cy="719833"/>
          </a:xfrm>
          <a:prstGeom prst="rect">
            <a:avLst/>
          </a:prstGeom>
          <a:noFill/>
          <a:ln>
            <a:noFill/>
          </a:ln>
        </p:spPr>
        <p:txBody>
          <a:bodyPr lIns="36000" tIns="36000" rIns="36000" bIns="36000" anchor="ctr"/>
          <a:lstStyle>
            <a:lvl1pPr>
              <a:spcBef>
                <a:spcPts val="0"/>
              </a:spcBef>
              <a:spcAft>
                <a:spcPts val="0"/>
              </a:spcAft>
              <a:buClr>
                <a:srgbClr val="CC0000"/>
              </a:buClr>
              <a:buChar char="•"/>
              <a:defRPr sz="2000">
                <a:solidFill>
                  <a:srgbClr val="292929"/>
                </a:solidFill>
                <a:latin typeface="Arial"/>
                <a:cs typeface="Arial"/>
              </a:defRPr>
            </a:lvl1pPr>
            <a:lvl2pPr marL="344488" indent="-180975">
              <a:spcBef>
                <a:spcPts val="0"/>
              </a:spcBef>
              <a:spcAft>
                <a:spcPts val="0"/>
              </a:spcAft>
              <a:buClr>
                <a:schemeClr val="folHlink"/>
              </a:buClr>
              <a:buChar char="•"/>
              <a:defRPr>
                <a:solidFill>
                  <a:srgbClr val="292929"/>
                </a:solidFill>
                <a:latin typeface="Arial"/>
                <a:cs typeface="Arial"/>
              </a:defRPr>
            </a:lvl2pPr>
            <a:lvl3pPr marL="536575" indent="-190500">
              <a:spcBef>
                <a:spcPts val="0"/>
              </a:spcBef>
              <a:spcAft>
                <a:spcPts val="0"/>
              </a:spcAft>
              <a:buClr>
                <a:srgbClr val="CC0000"/>
              </a:buClr>
              <a:buChar char="•"/>
              <a:defRPr sz="1600">
                <a:solidFill>
                  <a:srgbClr val="292929"/>
                </a:solidFill>
                <a:latin typeface="Arial"/>
                <a:cs typeface="Arial"/>
              </a:defRPr>
            </a:lvl3pPr>
            <a:lvl4pPr marL="709613" indent="-171450">
              <a:spcBef>
                <a:spcPts val="0"/>
              </a:spcBef>
              <a:spcAft>
                <a:spcPts val="0"/>
              </a:spcAft>
              <a:buClr>
                <a:srgbClr val="CC0000"/>
              </a:buClr>
              <a:buChar char="•"/>
              <a:defRPr sz="1400">
                <a:solidFill>
                  <a:srgbClr val="292929"/>
                </a:solidFill>
                <a:latin typeface="Arial"/>
                <a:cs typeface="Arial"/>
              </a:defRPr>
            </a:lvl4pPr>
            <a:lvl5pPr marL="876299" indent="-161925">
              <a:spcBef>
                <a:spcPts val="0"/>
              </a:spcBef>
              <a:buClr>
                <a:srgbClr val="CC0000"/>
              </a:buClr>
              <a:buChar char="•"/>
              <a:defRPr sz="1200">
                <a:solidFill>
                  <a:srgbClr val="292929"/>
                </a:solidFill>
                <a:latin typeface="Arial"/>
                <a:cs typeface="Arial"/>
              </a:defRPr>
            </a:lvl5pPr>
            <a:lvl6pPr marL="1333500" indent="-161925">
              <a:spcBef>
                <a:spcPts val="0"/>
              </a:spcBef>
              <a:spcAft>
                <a:spcPts val="0"/>
              </a:spcAft>
              <a:buClr>
                <a:srgbClr val="CC0000"/>
              </a:buClr>
              <a:buChar char="•"/>
              <a:defRPr sz="1200">
                <a:solidFill>
                  <a:srgbClr val="292929"/>
                </a:solidFill>
                <a:latin typeface="Arial"/>
                <a:cs typeface="Arial"/>
              </a:defRPr>
            </a:lvl6pPr>
            <a:lvl7pPr marL="1790700" indent="-161925">
              <a:spcBef>
                <a:spcPts val="0"/>
              </a:spcBef>
              <a:spcAft>
                <a:spcPts val="0"/>
              </a:spcAft>
              <a:buClr>
                <a:srgbClr val="CC0000"/>
              </a:buClr>
              <a:buChar char="•"/>
              <a:defRPr sz="1200">
                <a:solidFill>
                  <a:srgbClr val="292929"/>
                </a:solidFill>
                <a:latin typeface="Arial"/>
                <a:cs typeface="Arial"/>
              </a:defRPr>
            </a:lvl7pPr>
            <a:lvl8pPr marL="2247900" indent="-161925">
              <a:spcBef>
                <a:spcPts val="0"/>
              </a:spcBef>
              <a:spcAft>
                <a:spcPts val="0"/>
              </a:spcAft>
              <a:buClr>
                <a:srgbClr val="CC0000"/>
              </a:buClr>
              <a:buChar char="•"/>
              <a:defRPr sz="1200">
                <a:solidFill>
                  <a:srgbClr val="292929"/>
                </a:solidFill>
                <a:latin typeface="Arial"/>
                <a:cs typeface="Arial"/>
              </a:defRPr>
            </a:lvl8pPr>
            <a:lvl9pPr marL="2705100" indent="-161925">
              <a:spcBef>
                <a:spcPts val="0"/>
              </a:spcBef>
              <a:spcAft>
                <a:spcPts val="0"/>
              </a:spcAft>
              <a:buClr>
                <a:srgbClr val="CC0000"/>
              </a:buClr>
              <a:buChar char="•"/>
              <a:defRPr sz="1200">
                <a:solidFill>
                  <a:srgbClr val="292929"/>
                </a:solidFill>
                <a:latin typeface="Arial"/>
                <a:cs typeface="Arial"/>
              </a:defRPr>
            </a:lvl9pPr>
          </a:lstStyle>
          <a:p>
            <a:pPr>
              <a:buNone/>
              <a:defRPr/>
            </a:pPr>
            <a:r>
              <a:rPr lang="ru-RU" sz="1800">
                <a:solidFill>
                  <a:srgbClr val="000000"/>
                </a:solidFill>
                <a:latin typeface="Verdana"/>
              </a:rPr>
              <a:t>Единое хранилище </a:t>
            </a:r>
            <a:br>
              <a:rPr lang="ru-RU" sz="1800">
                <a:solidFill>
                  <a:srgbClr val="000000"/>
                </a:solidFill>
                <a:latin typeface="Verdana"/>
              </a:rPr>
            </a:br>
            <a:r>
              <a:rPr lang="ru-RU" sz="1800">
                <a:solidFill>
                  <a:srgbClr val="000000"/>
                </a:solidFill>
                <a:latin typeface="Verdana"/>
              </a:rPr>
              <a:t>для архивных документов</a:t>
            </a:r>
            <a:endParaRPr/>
          </a:p>
        </p:txBody>
      </p:sp>
      <p:sp>
        <p:nvSpPr>
          <p:cNvPr id="7" name="Текст 2"/>
          <p:cNvSpPr txBox="1">
            <a:spLocks noChangeArrowheads="1"/>
          </p:cNvSpPr>
          <p:nvPr/>
        </p:nvSpPr>
        <p:spPr bwMode="auto">
          <a:xfrm>
            <a:off x="1629058" y="3703579"/>
            <a:ext cx="3284165" cy="719833"/>
          </a:xfrm>
          <a:prstGeom prst="rect">
            <a:avLst/>
          </a:prstGeom>
          <a:noFill/>
          <a:ln>
            <a:noFill/>
          </a:ln>
        </p:spPr>
        <p:txBody>
          <a:bodyPr lIns="36000" tIns="36000" rIns="36000" bIns="36000" anchor="ctr"/>
          <a:lstStyle>
            <a:lvl1pPr>
              <a:spcBef>
                <a:spcPts val="0"/>
              </a:spcBef>
              <a:spcAft>
                <a:spcPts val="0"/>
              </a:spcAft>
              <a:buClr>
                <a:srgbClr val="CC0000"/>
              </a:buClr>
              <a:buChar char="•"/>
              <a:defRPr sz="2000">
                <a:solidFill>
                  <a:srgbClr val="292929"/>
                </a:solidFill>
                <a:latin typeface="Arial"/>
                <a:cs typeface="Arial"/>
              </a:defRPr>
            </a:lvl1pPr>
            <a:lvl2pPr marL="344488" indent="-180975">
              <a:spcBef>
                <a:spcPts val="0"/>
              </a:spcBef>
              <a:spcAft>
                <a:spcPts val="0"/>
              </a:spcAft>
              <a:buClr>
                <a:schemeClr val="folHlink"/>
              </a:buClr>
              <a:buChar char="•"/>
              <a:defRPr>
                <a:solidFill>
                  <a:srgbClr val="292929"/>
                </a:solidFill>
                <a:latin typeface="Arial"/>
                <a:cs typeface="Arial"/>
              </a:defRPr>
            </a:lvl2pPr>
            <a:lvl3pPr marL="536575" indent="-190500">
              <a:spcBef>
                <a:spcPts val="0"/>
              </a:spcBef>
              <a:spcAft>
                <a:spcPts val="0"/>
              </a:spcAft>
              <a:buClr>
                <a:srgbClr val="CC0000"/>
              </a:buClr>
              <a:buChar char="•"/>
              <a:defRPr sz="1600">
                <a:solidFill>
                  <a:srgbClr val="292929"/>
                </a:solidFill>
                <a:latin typeface="Arial"/>
                <a:cs typeface="Arial"/>
              </a:defRPr>
            </a:lvl3pPr>
            <a:lvl4pPr marL="709613" indent="-171450">
              <a:spcBef>
                <a:spcPts val="0"/>
              </a:spcBef>
              <a:spcAft>
                <a:spcPts val="0"/>
              </a:spcAft>
              <a:buClr>
                <a:srgbClr val="CC0000"/>
              </a:buClr>
              <a:buChar char="•"/>
              <a:defRPr sz="1400">
                <a:solidFill>
                  <a:srgbClr val="292929"/>
                </a:solidFill>
                <a:latin typeface="Arial"/>
                <a:cs typeface="Arial"/>
              </a:defRPr>
            </a:lvl4pPr>
            <a:lvl5pPr marL="876299" indent="-161925">
              <a:spcBef>
                <a:spcPts val="0"/>
              </a:spcBef>
              <a:buClr>
                <a:srgbClr val="CC0000"/>
              </a:buClr>
              <a:buChar char="•"/>
              <a:defRPr sz="1200">
                <a:solidFill>
                  <a:srgbClr val="292929"/>
                </a:solidFill>
                <a:latin typeface="Arial"/>
                <a:cs typeface="Arial"/>
              </a:defRPr>
            </a:lvl5pPr>
            <a:lvl6pPr marL="1333500" indent="-161925">
              <a:spcBef>
                <a:spcPts val="0"/>
              </a:spcBef>
              <a:spcAft>
                <a:spcPts val="0"/>
              </a:spcAft>
              <a:buClr>
                <a:srgbClr val="CC0000"/>
              </a:buClr>
              <a:buChar char="•"/>
              <a:defRPr sz="1200">
                <a:solidFill>
                  <a:srgbClr val="292929"/>
                </a:solidFill>
                <a:latin typeface="Arial"/>
                <a:cs typeface="Arial"/>
              </a:defRPr>
            </a:lvl6pPr>
            <a:lvl7pPr marL="1790700" indent="-161925">
              <a:spcBef>
                <a:spcPts val="0"/>
              </a:spcBef>
              <a:spcAft>
                <a:spcPts val="0"/>
              </a:spcAft>
              <a:buClr>
                <a:srgbClr val="CC0000"/>
              </a:buClr>
              <a:buChar char="•"/>
              <a:defRPr sz="1200">
                <a:solidFill>
                  <a:srgbClr val="292929"/>
                </a:solidFill>
                <a:latin typeface="Arial"/>
                <a:cs typeface="Arial"/>
              </a:defRPr>
            </a:lvl7pPr>
            <a:lvl8pPr marL="2247900" indent="-161925">
              <a:spcBef>
                <a:spcPts val="0"/>
              </a:spcBef>
              <a:spcAft>
                <a:spcPts val="0"/>
              </a:spcAft>
              <a:buClr>
                <a:srgbClr val="CC0000"/>
              </a:buClr>
              <a:buChar char="•"/>
              <a:defRPr sz="1200">
                <a:solidFill>
                  <a:srgbClr val="292929"/>
                </a:solidFill>
                <a:latin typeface="Arial"/>
                <a:cs typeface="Arial"/>
              </a:defRPr>
            </a:lvl8pPr>
            <a:lvl9pPr marL="2705100" indent="-161925">
              <a:spcBef>
                <a:spcPts val="0"/>
              </a:spcBef>
              <a:spcAft>
                <a:spcPts val="0"/>
              </a:spcAft>
              <a:buClr>
                <a:srgbClr val="CC0000"/>
              </a:buClr>
              <a:buChar char="•"/>
              <a:defRPr sz="1200">
                <a:solidFill>
                  <a:srgbClr val="292929"/>
                </a:solidFill>
                <a:latin typeface="Arial"/>
                <a:cs typeface="Arial"/>
              </a:defRPr>
            </a:lvl9pPr>
          </a:lstStyle>
          <a:p>
            <a:pPr>
              <a:buNone/>
              <a:defRPr/>
            </a:pPr>
            <a:r>
              <a:rPr lang="ru-RU" sz="1800">
                <a:solidFill>
                  <a:srgbClr val="000000"/>
                </a:solidFill>
                <a:latin typeface="Verdana"/>
              </a:rPr>
              <a:t>Разгрузка базы данных учетных систем</a:t>
            </a:r>
            <a:endParaRPr/>
          </a:p>
        </p:txBody>
      </p:sp>
      <p:sp>
        <p:nvSpPr>
          <p:cNvPr id="9" name="Текст 2"/>
          <p:cNvSpPr txBox="1">
            <a:spLocks noChangeArrowheads="1"/>
          </p:cNvSpPr>
          <p:nvPr/>
        </p:nvSpPr>
        <p:spPr bwMode="auto">
          <a:xfrm>
            <a:off x="6153149" y="2798081"/>
            <a:ext cx="3918735" cy="719833"/>
          </a:xfrm>
          <a:prstGeom prst="rect">
            <a:avLst/>
          </a:prstGeom>
          <a:noFill/>
          <a:ln>
            <a:noFill/>
          </a:ln>
        </p:spPr>
        <p:txBody>
          <a:bodyPr lIns="36000" tIns="36000" rIns="36000" bIns="36000" anchor="ctr"/>
          <a:lstStyle>
            <a:lvl1pPr>
              <a:spcBef>
                <a:spcPts val="0"/>
              </a:spcBef>
              <a:spcAft>
                <a:spcPts val="0"/>
              </a:spcAft>
              <a:buClr>
                <a:srgbClr val="CC0000"/>
              </a:buClr>
              <a:buChar char="•"/>
              <a:defRPr sz="2000">
                <a:solidFill>
                  <a:srgbClr val="292929"/>
                </a:solidFill>
                <a:latin typeface="Arial"/>
                <a:cs typeface="Arial"/>
              </a:defRPr>
            </a:lvl1pPr>
            <a:lvl2pPr marL="344488" indent="-180975">
              <a:spcBef>
                <a:spcPts val="0"/>
              </a:spcBef>
              <a:spcAft>
                <a:spcPts val="0"/>
              </a:spcAft>
              <a:buClr>
                <a:schemeClr val="folHlink"/>
              </a:buClr>
              <a:buChar char="•"/>
              <a:defRPr>
                <a:solidFill>
                  <a:srgbClr val="292929"/>
                </a:solidFill>
                <a:latin typeface="Arial"/>
                <a:cs typeface="Arial"/>
              </a:defRPr>
            </a:lvl2pPr>
            <a:lvl3pPr marL="536575" indent="-190500">
              <a:spcBef>
                <a:spcPts val="0"/>
              </a:spcBef>
              <a:spcAft>
                <a:spcPts val="0"/>
              </a:spcAft>
              <a:buClr>
                <a:srgbClr val="CC0000"/>
              </a:buClr>
              <a:buChar char="•"/>
              <a:defRPr sz="1600">
                <a:solidFill>
                  <a:srgbClr val="292929"/>
                </a:solidFill>
                <a:latin typeface="Arial"/>
                <a:cs typeface="Arial"/>
              </a:defRPr>
            </a:lvl3pPr>
            <a:lvl4pPr marL="709613" indent="-171450">
              <a:spcBef>
                <a:spcPts val="0"/>
              </a:spcBef>
              <a:spcAft>
                <a:spcPts val="0"/>
              </a:spcAft>
              <a:buClr>
                <a:srgbClr val="CC0000"/>
              </a:buClr>
              <a:buChar char="•"/>
              <a:defRPr sz="1400">
                <a:solidFill>
                  <a:srgbClr val="292929"/>
                </a:solidFill>
                <a:latin typeface="Arial"/>
                <a:cs typeface="Arial"/>
              </a:defRPr>
            </a:lvl4pPr>
            <a:lvl5pPr marL="876299" indent="-161925">
              <a:spcBef>
                <a:spcPts val="0"/>
              </a:spcBef>
              <a:buClr>
                <a:srgbClr val="CC0000"/>
              </a:buClr>
              <a:buChar char="•"/>
              <a:defRPr sz="1200">
                <a:solidFill>
                  <a:srgbClr val="292929"/>
                </a:solidFill>
                <a:latin typeface="Arial"/>
                <a:cs typeface="Arial"/>
              </a:defRPr>
            </a:lvl5pPr>
            <a:lvl6pPr marL="1333500" indent="-161925">
              <a:spcBef>
                <a:spcPts val="0"/>
              </a:spcBef>
              <a:spcAft>
                <a:spcPts val="0"/>
              </a:spcAft>
              <a:buClr>
                <a:srgbClr val="CC0000"/>
              </a:buClr>
              <a:buChar char="•"/>
              <a:defRPr sz="1200">
                <a:solidFill>
                  <a:srgbClr val="292929"/>
                </a:solidFill>
                <a:latin typeface="Arial"/>
                <a:cs typeface="Arial"/>
              </a:defRPr>
            </a:lvl6pPr>
            <a:lvl7pPr marL="1790700" indent="-161925">
              <a:spcBef>
                <a:spcPts val="0"/>
              </a:spcBef>
              <a:spcAft>
                <a:spcPts val="0"/>
              </a:spcAft>
              <a:buClr>
                <a:srgbClr val="CC0000"/>
              </a:buClr>
              <a:buChar char="•"/>
              <a:defRPr sz="1200">
                <a:solidFill>
                  <a:srgbClr val="292929"/>
                </a:solidFill>
                <a:latin typeface="Arial"/>
                <a:cs typeface="Arial"/>
              </a:defRPr>
            </a:lvl7pPr>
            <a:lvl8pPr marL="2247900" indent="-161925">
              <a:spcBef>
                <a:spcPts val="0"/>
              </a:spcBef>
              <a:spcAft>
                <a:spcPts val="0"/>
              </a:spcAft>
              <a:buClr>
                <a:srgbClr val="CC0000"/>
              </a:buClr>
              <a:buChar char="•"/>
              <a:defRPr sz="1200">
                <a:solidFill>
                  <a:srgbClr val="292929"/>
                </a:solidFill>
                <a:latin typeface="Arial"/>
                <a:cs typeface="Arial"/>
              </a:defRPr>
            </a:lvl8pPr>
            <a:lvl9pPr marL="2705100" indent="-161925">
              <a:spcBef>
                <a:spcPts val="0"/>
              </a:spcBef>
              <a:spcAft>
                <a:spcPts val="0"/>
              </a:spcAft>
              <a:buClr>
                <a:srgbClr val="CC0000"/>
              </a:buClr>
              <a:buChar char="•"/>
              <a:defRPr sz="1200">
                <a:solidFill>
                  <a:srgbClr val="292929"/>
                </a:solidFill>
                <a:latin typeface="Arial"/>
                <a:cs typeface="Arial"/>
              </a:defRPr>
            </a:lvl9pPr>
          </a:lstStyle>
          <a:p>
            <a:pPr>
              <a:buNone/>
              <a:defRPr/>
            </a:pPr>
            <a:r>
              <a:rPr lang="ru-RU" sz="1800">
                <a:solidFill>
                  <a:srgbClr val="000000"/>
                </a:solidFill>
                <a:latin typeface="Verdana"/>
              </a:rPr>
              <a:t>Экономия дискового пространства для хранения документов</a:t>
            </a:r>
            <a:endParaRPr lang="ru-RU" sz="1600"/>
          </a:p>
        </p:txBody>
      </p:sp>
      <p:grpSp>
        <p:nvGrpSpPr>
          <p:cNvPr id="12" name="Группа 11"/>
          <p:cNvGrpSpPr/>
          <p:nvPr/>
        </p:nvGrpSpPr>
        <p:grpSpPr bwMode="auto">
          <a:xfrm>
            <a:off x="1051158" y="2936545"/>
            <a:ext cx="442903" cy="442903"/>
            <a:chOff x="4594945" y="2094160"/>
            <a:chExt cx="184221" cy="184221"/>
          </a:xfrm>
        </p:grpSpPr>
        <p:sp>
          <p:nvSpPr>
            <p:cNvPr id="13" name="Полилиния: фигура 12"/>
            <p:cNvSpPr/>
            <p:nvPr/>
          </p:nvSpPr>
          <p:spPr bwMode="auto">
            <a:xfrm>
              <a:off x="4594945" y="2094160"/>
              <a:ext cx="184221" cy="184221"/>
            </a:xfrm>
            <a:custGeom>
              <a:avLst/>
              <a:gdLst>
                <a:gd name="connsiteX0" fmla="*/ 116163 w 116163"/>
                <a:gd name="connsiteY0" fmla="*/ 58082 h 116163"/>
                <a:gd name="connsiteX1" fmla="*/ 58081 w 116163"/>
                <a:gd name="connsiteY1" fmla="*/ 116163 h 116163"/>
                <a:gd name="connsiteX2" fmla="*/ 0 w 116163"/>
                <a:gd name="connsiteY2" fmla="*/ 58082 h 116163"/>
                <a:gd name="connsiteX3" fmla="*/ 58081 w 116163"/>
                <a:gd name="connsiteY3" fmla="*/ 0 h 116163"/>
                <a:gd name="connsiteX4" fmla="*/ 116163 w 116163"/>
                <a:gd name="connsiteY4" fmla="*/ 58082 h 116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63" h="116163" extrusionOk="0">
                  <a:moveTo>
                    <a:pt x="116163" y="58082"/>
                  </a:moveTo>
                  <a:cubicBezTo>
                    <a:pt x="116163" y="90159"/>
                    <a:pt x="90159" y="116163"/>
                    <a:pt x="58081" y="116163"/>
                  </a:cubicBezTo>
                  <a:cubicBezTo>
                    <a:pt x="26004" y="116163"/>
                    <a:pt x="0" y="90159"/>
                    <a:pt x="0" y="58082"/>
                  </a:cubicBezTo>
                  <a:cubicBezTo>
                    <a:pt x="0" y="26004"/>
                    <a:pt x="26004" y="0"/>
                    <a:pt x="58081" y="0"/>
                  </a:cubicBezTo>
                  <a:cubicBezTo>
                    <a:pt x="90159" y="0"/>
                    <a:pt x="116163" y="26004"/>
                    <a:pt x="116163" y="58082"/>
                  </a:cubicBezTo>
                  <a:close/>
                </a:path>
              </a:pathLst>
            </a:custGeom>
            <a:solidFill>
              <a:srgbClr val="FFCF66"/>
            </a:solidFill>
            <a:ln w="9525" cap="flat">
              <a:noFill/>
              <a:prstDash val="solid"/>
              <a:miter/>
            </a:ln>
          </p:spPr>
          <p:txBody>
            <a:bodyPr rtlCol="0" anchor="ctr"/>
            <a:lstStyle/>
            <a:p>
              <a:pPr>
                <a:defRPr/>
              </a:pPr>
              <a:endParaRPr lang="ru-RU"/>
            </a:p>
          </p:txBody>
        </p:sp>
        <p:sp>
          <p:nvSpPr>
            <p:cNvPr id="14" name="Полилиния: фигура 13"/>
            <p:cNvSpPr/>
            <p:nvPr/>
          </p:nvSpPr>
          <p:spPr bwMode="auto">
            <a:xfrm>
              <a:off x="4651096" y="2160659"/>
              <a:ext cx="71917" cy="51222"/>
            </a:xfrm>
            <a:custGeom>
              <a:avLst/>
              <a:gdLst>
                <a:gd name="connsiteX0" fmla="*/ 0 w 45348"/>
                <a:gd name="connsiteY0" fmla="*/ 14907 h 32299"/>
                <a:gd name="connsiteX1" fmla="*/ 16154 w 45348"/>
                <a:gd name="connsiteY1" fmla="*/ 32299 h 32299"/>
                <a:gd name="connsiteX2" fmla="*/ 45348 w 45348"/>
                <a:gd name="connsiteY2" fmla="*/ 0 h 32299"/>
              </a:gdLst>
              <a:ahLst/>
              <a:cxnLst>
                <a:cxn ang="0">
                  <a:pos x="connsiteX0" y="connsiteY0"/>
                </a:cxn>
                <a:cxn ang="0">
                  <a:pos x="connsiteX1" y="connsiteY1"/>
                </a:cxn>
                <a:cxn ang="0">
                  <a:pos x="connsiteX2" y="connsiteY2"/>
                </a:cxn>
              </a:cxnLst>
              <a:rect l="l" t="t" r="r" b="b"/>
              <a:pathLst>
                <a:path w="45348" h="32299" extrusionOk="0">
                  <a:moveTo>
                    <a:pt x="0" y="14907"/>
                  </a:moveTo>
                  <a:lnTo>
                    <a:pt x="16154" y="32299"/>
                  </a:lnTo>
                  <a:lnTo>
                    <a:pt x="45348" y="0"/>
                  </a:lnTo>
                </a:path>
              </a:pathLst>
            </a:custGeom>
            <a:noFill/>
            <a:ln w="28575" cap="rnd">
              <a:solidFill>
                <a:schemeClr val="tx1"/>
              </a:solidFill>
              <a:prstDash val="solid"/>
              <a:round/>
            </a:ln>
          </p:spPr>
          <p:txBody>
            <a:bodyPr rtlCol="0" anchor="ctr"/>
            <a:lstStyle/>
            <a:p>
              <a:pPr>
                <a:defRPr/>
              </a:pPr>
              <a:endParaRPr lang="ru-RU"/>
            </a:p>
          </p:txBody>
        </p:sp>
      </p:grpSp>
      <p:grpSp>
        <p:nvGrpSpPr>
          <p:cNvPr id="15" name="Группа 14"/>
          <p:cNvGrpSpPr/>
          <p:nvPr/>
        </p:nvGrpSpPr>
        <p:grpSpPr bwMode="auto">
          <a:xfrm>
            <a:off x="1051158" y="3842044"/>
            <a:ext cx="442903" cy="442903"/>
            <a:chOff x="4594945" y="2094160"/>
            <a:chExt cx="184221" cy="184221"/>
          </a:xfrm>
        </p:grpSpPr>
        <p:sp>
          <p:nvSpPr>
            <p:cNvPr id="16" name="Полилиния: фигура 15"/>
            <p:cNvSpPr/>
            <p:nvPr/>
          </p:nvSpPr>
          <p:spPr bwMode="auto">
            <a:xfrm>
              <a:off x="4594945" y="2094160"/>
              <a:ext cx="184221" cy="184221"/>
            </a:xfrm>
            <a:custGeom>
              <a:avLst/>
              <a:gdLst>
                <a:gd name="connsiteX0" fmla="*/ 116163 w 116163"/>
                <a:gd name="connsiteY0" fmla="*/ 58082 h 116163"/>
                <a:gd name="connsiteX1" fmla="*/ 58081 w 116163"/>
                <a:gd name="connsiteY1" fmla="*/ 116163 h 116163"/>
                <a:gd name="connsiteX2" fmla="*/ 0 w 116163"/>
                <a:gd name="connsiteY2" fmla="*/ 58082 h 116163"/>
                <a:gd name="connsiteX3" fmla="*/ 58081 w 116163"/>
                <a:gd name="connsiteY3" fmla="*/ 0 h 116163"/>
                <a:gd name="connsiteX4" fmla="*/ 116163 w 116163"/>
                <a:gd name="connsiteY4" fmla="*/ 58082 h 116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63" h="116163" extrusionOk="0">
                  <a:moveTo>
                    <a:pt x="116163" y="58082"/>
                  </a:moveTo>
                  <a:cubicBezTo>
                    <a:pt x="116163" y="90159"/>
                    <a:pt x="90159" y="116163"/>
                    <a:pt x="58081" y="116163"/>
                  </a:cubicBezTo>
                  <a:cubicBezTo>
                    <a:pt x="26004" y="116163"/>
                    <a:pt x="0" y="90159"/>
                    <a:pt x="0" y="58082"/>
                  </a:cubicBezTo>
                  <a:cubicBezTo>
                    <a:pt x="0" y="26004"/>
                    <a:pt x="26004" y="0"/>
                    <a:pt x="58081" y="0"/>
                  </a:cubicBezTo>
                  <a:cubicBezTo>
                    <a:pt x="90159" y="0"/>
                    <a:pt x="116163" y="26004"/>
                    <a:pt x="116163" y="58082"/>
                  </a:cubicBezTo>
                  <a:close/>
                </a:path>
              </a:pathLst>
            </a:custGeom>
            <a:solidFill>
              <a:srgbClr val="FFCF66"/>
            </a:solidFill>
            <a:ln w="9525" cap="flat">
              <a:noFill/>
              <a:prstDash val="solid"/>
              <a:miter/>
            </a:ln>
          </p:spPr>
          <p:txBody>
            <a:bodyPr rtlCol="0" anchor="ctr"/>
            <a:lstStyle/>
            <a:p>
              <a:pPr>
                <a:defRPr/>
              </a:pPr>
              <a:endParaRPr lang="ru-RU"/>
            </a:p>
          </p:txBody>
        </p:sp>
        <p:sp>
          <p:nvSpPr>
            <p:cNvPr id="17" name="Полилиния: фигура 16"/>
            <p:cNvSpPr/>
            <p:nvPr/>
          </p:nvSpPr>
          <p:spPr bwMode="auto">
            <a:xfrm>
              <a:off x="4651096" y="2160659"/>
              <a:ext cx="71917" cy="51222"/>
            </a:xfrm>
            <a:custGeom>
              <a:avLst/>
              <a:gdLst>
                <a:gd name="connsiteX0" fmla="*/ 0 w 45348"/>
                <a:gd name="connsiteY0" fmla="*/ 14907 h 32299"/>
                <a:gd name="connsiteX1" fmla="*/ 16154 w 45348"/>
                <a:gd name="connsiteY1" fmla="*/ 32299 h 32299"/>
                <a:gd name="connsiteX2" fmla="*/ 45348 w 45348"/>
                <a:gd name="connsiteY2" fmla="*/ 0 h 32299"/>
              </a:gdLst>
              <a:ahLst/>
              <a:cxnLst>
                <a:cxn ang="0">
                  <a:pos x="connsiteX0" y="connsiteY0"/>
                </a:cxn>
                <a:cxn ang="0">
                  <a:pos x="connsiteX1" y="connsiteY1"/>
                </a:cxn>
                <a:cxn ang="0">
                  <a:pos x="connsiteX2" y="connsiteY2"/>
                </a:cxn>
              </a:cxnLst>
              <a:rect l="l" t="t" r="r" b="b"/>
              <a:pathLst>
                <a:path w="45348" h="32299" extrusionOk="0">
                  <a:moveTo>
                    <a:pt x="0" y="14907"/>
                  </a:moveTo>
                  <a:lnTo>
                    <a:pt x="16154" y="32299"/>
                  </a:lnTo>
                  <a:lnTo>
                    <a:pt x="45348" y="0"/>
                  </a:lnTo>
                </a:path>
              </a:pathLst>
            </a:custGeom>
            <a:noFill/>
            <a:ln w="28575" cap="rnd">
              <a:solidFill>
                <a:schemeClr val="tx1"/>
              </a:solidFill>
              <a:prstDash val="solid"/>
              <a:round/>
            </a:ln>
          </p:spPr>
          <p:txBody>
            <a:bodyPr rtlCol="0" anchor="ctr"/>
            <a:lstStyle/>
            <a:p>
              <a:pPr>
                <a:defRPr/>
              </a:pPr>
              <a:endParaRPr lang="ru-RU"/>
            </a:p>
          </p:txBody>
        </p:sp>
      </p:grpSp>
      <p:grpSp>
        <p:nvGrpSpPr>
          <p:cNvPr id="21" name="Группа 20"/>
          <p:cNvGrpSpPr/>
          <p:nvPr/>
        </p:nvGrpSpPr>
        <p:grpSpPr bwMode="auto">
          <a:xfrm>
            <a:off x="5381762" y="2936545"/>
            <a:ext cx="442903" cy="442903"/>
            <a:chOff x="4594945" y="2094160"/>
            <a:chExt cx="184221" cy="184221"/>
          </a:xfrm>
        </p:grpSpPr>
        <p:sp>
          <p:nvSpPr>
            <p:cNvPr id="22" name="Полилиния: фигура 21"/>
            <p:cNvSpPr/>
            <p:nvPr/>
          </p:nvSpPr>
          <p:spPr bwMode="auto">
            <a:xfrm>
              <a:off x="4594945" y="2094160"/>
              <a:ext cx="184221" cy="184221"/>
            </a:xfrm>
            <a:custGeom>
              <a:avLst/>
              <a:gdLst>
                <a:gd name="connsiteX0" fmla="*/ 116163 w 116163"/>
                <a:gd name="connsiteY0" fmla="*/ 58082 h 116163"/>
                <a:gd name="connsiteX1" fmla="*/ 58081 w 116163"/>
                <a:gd name="connsiteY1" fmla="*/ 116163 h 116163"/>
                <a:gd name="connsiteX2" fmla="*/ 0 w 116163"/>
                <a:gd name="connsiteY2" fmla="*/ 58082 h 116163"/>
                <a:gd name="connsiteX3" fmla="*/ 58081 w 116163"/>
                <a:gd name="connsiteY3" fmla="*/ 0 h 116163"/>
                <a:gd name="connsiteX4" fmla="*/ 116163 w 116163"/>
                <a:gd name="connsiteY4" fmla="*/ 58082 h 116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63" h="116163" extrusionOk="0">
                  <a:moveTo>
                    <a:pt x="116163" y="58082"/>
                  </a:moveTo>
                  <a:cubicBezTo>
                    <a:pt x="116163" y="90159"/>
                    <a:pt x="90159" y="116163"/>
                    <a:pt x="58081" y="116163"/>
                  </a:cubicBezTo>
                  <a:cubicBezTo>
                    <a:pt x="26004" y="116163"/>
                    <a:pt x="0" y="90159"/>
                    <a:pt x="0" y="58082"/>
                  </a:cubicBezTo>
                  <a:cubicBezTo>
                    <a:pt x="0" y="26004"/>
                    <a:pt x="26004" y="0"/>
                    <a:pt x="58081" y="0"/>
                  </a:cubicBezTo>
                  <a:cubicBezTo>
                    <a:pt x="90159" y="0"/>
                    <a:pt x="116163" y="26004"/>
                    <a:pt x="116163" y="58082"/>
                  </a:cubicBezTo>
                  <a:close/>
                </a:path>
              </a:pathLst>
            </a:custGeom>
            <a:solidFill>
              <a:srgbClr val="FFCF66"/>
            </a:solidFill>
            <a:ln w="9525" cap="flat">
              <a:noFill/>
              <a:prstDash val="solid"/>
              <a:miter/>
            </a:ln>
          </p:spPr>
          <p:txBody>
            <a:bodyPr rtlCol="0" anchor="ctr"/>
            <a:lstStyle/>
            <a:p>
              <a:pPr>
                <a:defRPr/>
              </a:pPr>
              <a:endParaRPr lang="ru-RU"/>
            </a:p>
          </p:txBody>
        </p:sp>
        <p:sp>
          <p:nvSpPr>
            <p:cNvPr id="23" name="Полилиния: фигура 22"/>
            <p:cNvSpPr/>
            <p:nvPr/>
          </p:nvSpPr>
          <p:spPr bwMode="auto">
            <a:xfrm>
              <a:off x="4651096" y="2160659"/>
              <a:ext cx="71917" cy="51222"/>
            </a:xfrm>
            <a:custGeom>
              <a:avLst/>
              <a:gdLst>
                <a:gd name="connsiteX0" fmla="*/ 0 w 45348"/>
                <a:gd name="connsiteY0" fmla="*/ 14907 h 32299"/>
                <a:gd name="connsiteX1" fmla="*/ 16154 w 45348"/>
                <a:gd name="connsiteY1" fmla="*/ 32299 h 32299"/>
                <a:gd name="connsiteX2" fmla="*/ 45348 w 45348"/>
                <a:gd name="connsiteY2" fmla="*/ 0 h 32299"/>
              </a:gdLst>
              <a:ahLst/>
              <a:cxnLst>
                <a:cxn ang="0">
                  <a:pos x="connsiteX0" y="connsiteY0"/>
                </a:cxn>
                <a:cxn ang="0">
                  <a:pos x="connsiteX1" y="connsiteY1"/>
                </a:cxn>
                <a:cxn ang="0">
                  <a:pos x="connsiteX2" y="connsiteY2"/>
                </a:cxn>
              </a:cxnLst>
              <a:rect l="l" t="t" r="r" b="b"/>
              <a:pathLst>
                <a:path w="45348" h="32299" extrusionOk="0">
                  <a:moveTo>
                    <a:pt x="0" y="14907"/>
                  </a:moveTo>
                  <a:lnTo>
                    <a:pt x="16154" y="32299"/>
                  </a:lnTo>
                  <a:lnTo>
                    <a:pt x="45348" y="0"/>
                  </a:lnTo>
                </a:path>
              </a:pathLst>
            </a:custGeom>
            <a:noFill/>
            <a:ln w="28575" cap="rnd">
              <a:solidFill>
                <a:schemeClr val="tx1"/>
              </a:solidFill>
              <a:prstDash val="solid"/>
              <a:round/>
            </a:ln>
          </p:spPr>
          <p:txBody>
            <a:bodyPr rtlCol="0" anchor="ctr"/>
            <a:lstStyle/>
            <a:p>
              <a:pPr>
                <a:defRPr/>
              </a:pPr>
              <a:endParaRPr lang="ru-RU"/>
            </a:p>
          </p:txBody>
        </p:sp>
      </p:grpSp>
      <p:pic>
        <p:nvPicPr>
          <p:cNvPr id="3" name="Рисунок 2"/>
          <p:cNvPicPr>
            <a:picLocks noChangeAspect="1"/>
          </p:cNvPicPr>
          <p:nvPr/>
        </p:nvPicPr>
        <p:blipFill>
          <a:blip r:embed="rId3"/>
          <a:srcRect l="5006" t="4913" r="5006" b="5087"/>
          <a:stretch/>
        </p:blipFill>
        <p:spPr bwMode="auto">
          <a:xfrm>
            <a:off x="10649472" y="429668"/>
            <a:ext cx="628125" cy="654169"/>
          </a:xfrm>
          <a:custGeom>
            <a:avLst/>
            <a:gdLst>
              <a:gd name="connsiteX0" fmla="*/ 829611 w 1659222"/>
              <a:gd name="connsiteY0" fmla="*/ 0 h 1728000"/>
              <a:gd name="connsiteX1" fmla="*/ 1659222 w 1659222"/>
              <a:gd name="connsiteY1" fmla="*/ 864000 h 1728000"/>
              <a:gd name="connsiteX2" fmla="*/ 829611 w 1659222"/>
              <a:gd name="connsiteY2" fmla="*/ 1728000 h 1728000"/>
              <a:gd name="connsiteX3" fmla="*/ 0 w 1659222"/>
              <a:gd name="connsiteY3" fmla="*/ 864000 h 1728000"/>
              <a:gd name="connsiteX4" fmla="*/ 829611 w 1659222"/>
              <a:gd name="connsiteY4" fmla="*/ 0 h 17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222" h="1728000" extrusionOk="0">
                <a:moveTo>
                  <a:pt x="829611" y="0"/>
                </a:moveTo>
                <a:cubicBezTo>
                  <a:pt x="1287793" y="0"/>
                  <a:pt x="1659222" y="386826"/>
                  <a:pt x="1659222" y="864000"/>
                </a:cubicBezTo>
                <a:cubicBezTo>
                  <a:pt x="1659222" y="1341174"/>
                  <a:pt x="1287793" y="1728000"/>
                  <a:pt x="829611" y="1728000"/>
                </a:cubicBezTo>
                <a:cubicBezTo>
                  <a:pt x="371429" y="1728000"/>
                  <a:pt x="0" y="1341174"/>
                  <a:pt x="0" y="864000"/>
                </a:cubicBezTo>
                <a:cubicBezTo>
                  <a:pt x="0" y="386826"/>
                  <a:pt x="371429" y="0"/>
                  <a:pt x="829611" y="0"/>
                </a:cubicBezTo>
                <a:close/>
              </a:path>
            </a:pathLst>
          </a:cu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normAutofit fontScale="90000"/>
          </a:bodyPr>
          <a:lstStyle/>
          <a:p>
            <a:pPr>
              <a:defRPr/>
            </a:pPr>
            <a:r>
              <a:rPr lang="ru-RU" sz="3200">
                <a:solidFill>
                  <a:srgbClr val="000000"/>
                </a:solidFill>
              </a:rPr>
              <a:t>Причины внедрения 1С:Архив</a:t>
            </a:r>
            <a:endParaRPr lang="ru-RU" sz="3200"/>
          </a:p>
        </p:txBody>
      </p:sp>
      <p:sp>
        <p:nvSpPr>
          <p:cNvPr id="4" name="Прямоугольник: скругленные углы 3"/>
          <p:cNvSpPr/>
          <p:nvPr/>
        </p:nvSpPr>
        <p:spPr bwMode="auto">
          <a:xfrm>
            <a:off x="740641" y="1551751"/>
            <a:ext cx="9799781" cy="3590685"/>
          </a:xfrm>
          <a:prstGeom prst="roundRect">
            <a:avLst>
              <a:gd name="adj" fmla="val 3819"/>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endParaRPr lang="ru-RU" sz="2000">
              <a:solidFill>
                <a:srgbClr val="000000"/>
              </a:solidFill>
              <a:ea typeface="Calibri"/>
              <a:cs typeface="Times New Roman"/>
            </a:endParaRPr>
          </a:p>
        </p:txBody>
      </p:sp>
      <p:sp>
        <p:nvSpPr>
          <p:cNvPr id="5" name="Прямоугольник: скругленные углы 4"/>
          <p:cNvSpPr/>
          <p:nvPr/>
        </p:nvSpPr>
        <p:spPr bwMode="auto">
          <a:xfrm>
            <a:off x="740641" y="1551752"/>
            <a:ext cx="9799781" cy="985273"/>
          </a:xfrm>
          <a:prstGeom prst="roundRect">
            <a:avLst>
              <a:gd name="adj" fmla="val 15030"/>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2075">
              <a:defRPr/>
            </a:pPr>
            <a:r>
              <a:rPr lang="ru-RU" b="1">
                <a:solidFill>
                  <a:srgbClr val="000000"/>
                </a:solidFill>
                <a:ea typeface="Calibri"/>
                <a:cs typeface="Times New Roman"/>
              </a:rPr>
              <a:t>1С:Архив </a:t>
            </a:r>
            <a:r>
              <a:rPr lang="ru-RU">
                <a:solidFill>
                  <a:srgbClr val="000000"/>
                </a:solidFill>
                <a:ea typeface="Calibri"/>
                <a:cs typeface="Times New Roman"/>
              </a:rPr>
              <a:t>— это </a:t>
            </a:r>
            <a:r>
              <a:rPr lang="ru-RU">
                <a:solidFill>
                  <a:srgbClr val="000000"/>
                </a:solidFill>
              </a:rPr>
              <a:t>универсальная система долговременного хранения </a:t>
            </a:r>
            <a:br>
              <a:rPr lang="ru-RU">
                <a:solidFill>
                  <a:srgbClr val="000000"/>
                </a:solidFill>
              </a:rPr>
            </a:br>
            <a:r>
              <a:rPr lang="ru-RU">
                <a:solidFill>
                  <a:srgbClr val="000000"/>
                </a:solidFill>
              </a:rPr>
              <a:t>бумажных и электронных документов с гарантией юридической значимости </a:t>
            </a:r>
            <a:br>
              <a:rPr lang="ru-RU">
                <a:solidFill>
                  <a:srgbClr val="000000"/>
                </a:solidFill>
              </a:rPr>
            </a:br>
            <a:r>
              <a:rPr lang="ru-RU">
                <a:solidFill>
                  <a:srgbClr val="000000"/>
                </a:solidFill>
              </a:rPr>
              <a:t>на неограниченный срок.</a:t>
            </a:r>
            <a:endParaRPr/>
          </a:p>
        </p:txBody>
      </p:sp>
      <p:sp>
        <p:nvSpPr>
          <p:cNvPr id="6" name="Текст 2"/>
          <p:cNvSpPr txBox="1">
            <a:spLocks noChangeArrowheads="1"/>
          </p:cNvSpPr>
          <p:nvPr/>
        </p:nvSpPr>
        <p:spPr bwMode="auto">
          <a:xfrm>
            <a:off x="1629059" y="2798081"/>
            <a:ext cx="3284166" cy="719833"/>
          </a:xfrm>
          <a:prstGeom prst="rect">
            <a:avLst/>
          </a:prstGeom>
          <a:noFill/>
          <a:ln>
            <a:noFill/>
          </a:ln>
        </p:spPr>
        <p:txBody>
          <a:bodyPr lIns="36000" tIns="36000" rIns="36000" bIns="36000" anchor="ctr"/>
          <a:lstStyle>
            <a:lvl1pPr>
              <a:spcBef>
                <a:spcPts val="0"/>
              </a:spcBef>
              <a:spcAft>
                <a:spcPts val="0"/>
              </a:spcAft>
              <a:buClr>
                <a:srgbClr val="CC0000"/>
              </a:buClr>
              <a:buChar char="•"/>
              <a:defRPr sz="2000">
                <a:solidFill>
                  <a:srgbClr val="292929"/>
                </a:solidFill>
                <a:latin typeface="Arial"/>
                <a:cs typeface="Arial"/>
              </a:defRPr>
            </a:lvl1pPr>
            <a:lvl2pPr marL="344488" indent="-180975">
              <a:spcBef>
                <a:spcPts val="0"/>
              </a:spcBef>
              <a:spcAft>
                <a:spcPts val="0"/>
              </a:spcAft>
              <a:buClr>
                <a:schemeClr val="folHlink"/>
              </a:buClr>
              <a:buChar char="•"/>
              <a:defRPr>
                <a:solidFill>
                  <a:srgbClr val="292929"/>
                </a:solidFill>
                <a:latin typeface="Arial"/>
                <a:cs typeface="Arial"/>
              </a:defRPr>
            </a:lvl2pPr>
            <a:lvl3pPr marL="536575" indent="-190500">
              <a:spcBef>
                <a:spcPts val="0"/>
              </a:spcBef>
              <a:spcAft>
                <a:spcPts val="0"/>
              </a:spcAft>
              <a:buClr>
                <a:srgbClr val="CC0000"/>
              </a:buClr>
              <a:buChar char="•"/>
              <a:defRPr sz="1600">
                <a:solidFill>
                  <a:srgbClr val="292929"/>
                </a:solidFill>
                <a:latin typeface="Arial"/>
                <a:cs typeface="Arial"/>
              </a:defRPr>
            </a:lvl3pPr>
            <a:lvl4pPr marL="709613" indent="-171450">
              <a:spcBef>
                <a:spcPts val="0"/>
              </a:spcBef>
              <a:spcAft>
                <a:spcPts val="0"/>
              </a:spcAft>
              <a:buClr>
                <a:srgbClr val="CC0000"/>
              </a:buClr>
              <a:buChar char="•"/>
              <a:defRPr sz="1400">
                <a:solidFill>
                  <a:srgbClr val="292929"/>
                </a:solidFill>
                <a:latin typeface="Arial"/>
                <a:cs typeface="Arial"/>
              </a:defRPr>
            </a:lvl4pPr>
            <a:lvl5pPr marL="876299" indent="-161925">
              <a:spcBef>
                <a:spcPts val="0"/>
              </a:spcBef>
              <a:buClr>
                <a:srgbClr val="CC0000"/>
              </a:buClr>
              <a:buChar char="•"/>
              <a:defRPr sz="1200">
                <a:solidFill>
                  <a:srgbClr val="292929"/>
                </a:solidFill>
                <a:latin typeface="Arial"/>
                <a:cs typeface="Arial"/>
              </a:defRPr>
            </a:lvl5pPr>
            <a:lvl6pPr marL="1333500" indent="-161925">
              <a:spcBef>
                <a:spcPts val="0"/>
              </a:spcBef>
              <a:spcAft>
                <a:spcPts val="0"/>
              </a:spcAft>
              <a:buClr>
                <a:srgbClr val="CC0000"/>
              </a:buClr>
              <a:buChar char="•"/>
              <a:defRPr sz="1200">
                <a:solidFill>
                  <a:srgbClr val="292929"/>
                </a:solidFill>
                <a:latin typeface="Arial"/>
                <a:cs typeface="Arial"/>
              </a:defRPr>
            </a:lvl6pPr>
            <a:lvl7pPr marL="1790700" indent="-161925">
              <a:spcBef>
                <a:spcPts val="0"/>
              </a:spcBef>
              <a:spcAft>
                <a:spcPts val="0"/>
              </a:spcAft>
              <a:buClr>
                <a:srgbClr val="CC0000"/>
              </a:buClr>
              <a:buChar char="•"/>
              <a:defRPr sz="1200">
                <a:solidFill>
                  <a:srgbClr val="292929"/>
                </a:solidFill>
                <a:latin typeface="Arial"/>
                <a:cs typeface="Arial"/>
              </a:defRPr>
            </a:lvl7pPr>
            <a:lvl8pPr marL="2247900" indent="-161925">
              <a:spcBef>
                <a:spcPts val="0"/>
              </a:spcBef>
              <a:spcAft>
                <a:spcPts val="0"/>
              </a:spcAft>
              <a:buClr>
                <a:srgbClr val="CC0000"/>
              </a:buClr>
              <a:buChar char="•"/>
              <a:defRPr sz="1200">
                <a:solidFill>
                  <a:srgbClr val="292929"/>
                </a:solidFill>
                <a:latin typeface="Arial"/>
                <a:cs typeface="Arial"/>
              </a:defRPr>
            </a:lvl8pPr>
            <a:lvl9pPr marL="2705100" indent="-161925">
              <a:spcBef>
                <a:spcPts val="0"/>
              </a:spcBef>
              <a:spcAft>
                <a:spcPts val="0"/>
              </a:spcAft>
              <a:buClr>
                <a:srgbClr val="CC0000"/>
              </a:buClr>
              <a:buChar char="•"/>
              <a:defRPr sz="1200">
                <a:solidFill>
                  <a:srgbClr val="292929"/>
                </a:solidFill>
                <a:latin typeface="Arial"/>
                <a:cs typeface="Arial"/>
              </a:defRPr>
            </a:lvl9pPr>
          </a:lstStyle>
          <a:p>
            <a:pPr>
              <a:buNone/>
              <a:defRPr/>
            </a:pPr>
            <a:r>
              <a:rPr lang="ru-RU" sz="1800">
                <a:solidFill>
                  <a:srgbClr val="000000"/>
                </a:solidFill>
                <a:latin typeface="Verdana"/>
              </a:rPr>
              <a:t>Единое хранилище </a:t>
            </a:r>
            <a:br>
              <a:rPr lang="ru-RU" sz="1800">
                <a:solidFill>
                  <a:srgbClr val="000000"/>
                </a:solidFill>
                <a:latin typeface="Verdana"/>
              </a:rPr>
            </a:br>
            <a:r>
              <a:rPr lang="ru-RU" sz="1800">
                <a:solidFill>
                  <a:srgbClr val="000000"/>
                </a:solidFill>
                <a:latin typeface="Verdana"/>
              </a:rPr>
              <a:t>для архивных документов</a:t>
            </a:r>
            <a:endParaRPr/>
          </a:p>
        </p:txBody>
      </p:sp>
      <p:sp>
        <p:nvSpPr>
          <p:cNvPr id="7" name="Текст 2"/>
          <p:cNvSpPr txBox="1">
            <a:spLocks noChangeArrowheads="1"/>
          </p:cNvSpPr>
          <p:nvPr/>
        </p:nvSpPr>
        <p:spPr bwMode="auto">
          <a:xfrm>
            <a:off x="1629058" y="3703579"/>
            <a:ext cx="3284165" cy="719833"/>
          </a:xfrm>
          <a:prstGeom prst="rect">
            <a:avLst/>
          </a:prstGeom>
          <a:noFill/>
          <a:ln>
            <a:noFill/>
          </a:ln>
        </p:spPr>
        <p:txBody>
          <a:bodyPr lIns="36000" tIns="36000" rIns="36000" bIns="36000" anchor="ctr"/>
          <a:lstStyle>
            <a:lvl1pPr>
              <a:spcBef>
                <a:spcPts val="0"/>
              </a:spcBef>
              <a:spcAft>
                <a:spcPts val="0"/>
              </a:spcAft>
              <a:buClr>
                <a:srgbClr val="CC0000"/>
              </a:buClr>
              <a:buChar char="•"/>
              <a:defRPr sz="2000">
                <a:solidFill>
                  <a:srgbClr val="292929"/>
                </a:solidFill>
                <a:latin typeface="Arial"/>
                <a:cs typeface="Arial"/>
              </a:defRPr>
            </a:lvl1pPr>
            <a:lvl2pPr marL="344488" indent="-180975">
              <a:spcBef>
                <a:spcPts val="0"/>
              </a:spcBef>
              <a:spcAft>
                <a:spcPts val="0"/>
              </a:spcAft>
              <a:buClr>
                <a:schemeClr val="folHlink"/>
              </a:buClr>
              <a:buChar char="•"/>
              <a:defRPr>
                <a:solidFill>
                  <a:srgbClr val="292929"/>
                </a:solidFill>
                <a:latin typeface="Arial"/>
                <a:cs typeface="Arial"/>
              </a:defRPr>
            </a:lvl2pPr>
            <a:lvl3pPr marL="536575" indent="-190500">
              <a:spcBef>
                <a:spcPts val="0"/>
              </a:spcBef>
              <a:spcAft>
                <a:spcPts val="0"/>
              </a:spcAft>
              <a:buClr>
                <a:srgbClr val="CC0000"/>
              </a:buClr>
              <a:buChar char="•"/>
              <a:defRPr sz="1600">
                <a:solidFill>
                  <a:srgbClr val="292929"/>
                </a:solidFill>
                <a:latin typeface="Arial"/>
                <a:cs typeface="Arial"/>
              </a:defRPr>
            </a:lvl3pPr>
            <a:lvl4pPr marL="709613" indent="-171450">
              <a:spcBef>
                <a:spcPts val="0"/>
              </a:spcBef>
              <a:spcAft>
                <a:spcPts val="0"/>
              </a:spcAft>
              <a:buClr>
                <a:srgbClr val="CC0000"/>
              </a:buClr>
              <a:buChar char="•"/>
              <a:defRPr sz="1400">
                <a:solidFill>
                  <a:srgbClr val="292929"/>
                </a:solidFill>
                <a:latin typeface="Arial"/>
                <a:cs typeface="Arial"/>
              </a:defRPr>
            </a:lvl4pPr>
            <a:lvl5pPr marL="876299" indent="-161925">
              <a:spcBef>
                <a:spcPts val="0"/>
              </a:spcBef>
              <a:buClr>
                <a:srgbClr val="CC0000"/>
              </a:buClr>
              <a:buChar char="•"/>
              <a:defRPr sz="1200">
                <a:solidFill>
                  <a:srgbClr val="292929"/>
                </a:solidFill>
                <a:latin typeface="Arial"/>
                <a:cs typeface="Arial"/>
              </a:defRPr>
            </a:lvl5pPr>
            <a:lvl6pPr marL="1333500" indent="-161925">
              <a:spcBef>
                <a:spcPts val="0"/>
              </a:spcBef>
              <a:spcAft>
                <a:spcPts val="0"/>
              </a:spcAft>
              <a:buClr>
                <a:srgbClr val="CC0000"/>
              </a:buClr>
              <a:buChar char="•"/>
              <a:defRPr sz="1200">
                <a:solidFill>
                  <a:srgbClr val="292929"/>
                </a:solidFill>
                <a:latin typeface="Arial"/>
                <a:cs typeface="Arial"/>
              </a:defRPr>
            </a:lvl6pPr>
            <a:lvl7pPr marL="1790700" indent="-161925">
              <a:spcBef>
                <a:spcPts val="0"/>
              </a:spcBef>
              <a:spcAft>
                <a:spcPts val="0"/>
              </a:spcAft>
              <a:buClr>
                <a:srgbClr val="CC0000"/>
              </a:buClr>
              <a:buChar char="•"/>
              <a:defRPr sz="1200">
                <a:solidFill>
                  <a:srgbClr val="292929"/>
                </a:solidFill>
                <a:latin typeface="Arial"/>
                <a:cs typeface="Arial"/>
              </a:defRPr>
            </a:lvl7pPr>
            <a:lvl8pPr marL="2247900" indent="-161925">
              <a:spcBef>
                <a:spcPts val="0"/>
              </a:spcBef>
              <a:spcAft>
                <a:spcPts val="0"/>
              </a:spcAft>
              <a:buClr>
                <a:srgbClr val="CC0000"/>
              </a:buClr>
              <a:buChar char="•"/>
              <a:defRPr sz="1200">
                <a:solidFill>
                  <a:srgbClr val="292929"/>
                </a:solidFill>
                <a:latin typeface="Arial"/>
                <a:cs typeface="Arial"/>
              </a:defRPr>
            </a:lvl8pPr>
            <a:lvl9pPr marL="2705100" indent="-161925">
              <a:spcBef>
                <a:spcPts val="0"/>
              </a:spcBef>
              <a:spcAft>
                <a:spcPts val="0"/>
              </a:spcAft>
              <a:buClr>
                <a:srgbClr val="CC0000"/>
              </a:buClr>
              <a:buChar char="•"/>
              <a:defRPr sz="1200">
                <a:solidFill>
                  <a:srgbClr val="292929"/>
                </a:solidFill>
                <a:latin typeface="Arial"/>
                <a:cs typeface="Arial"/>
              </a:defRPr>
            </a:lvl9pPr>
          </a:lstStyle>
          <a:p>
            <a:pPr>
              <a:buNone/>
              <a:defRPr/>
            </a:pPr>
            <a:r>
              <a:rPr lang="ru-RU" sz="1800">
                <a:solidFill>
                  <a:srgbClr val="000000"/>
                </a:solidFill>
                <a:latin typeface="Verdana"/>
              </a:rPr>
              <a:t>Разгрузка базы данных учетных систем</a:t>
            </a:r>
            <a:endParaRPr/>
          </a:p>
        </p:txBody>
      </p:sp>
      <p:sp>
        <p:nvSpPr>
          <p:cNvPr id="9" name="Текст 2"/>
          <p:cNvSpPr txBox="1">
            <a:spLocks noChangeArrowheads="1"/>
          </p:cNvSpPr>
          <p:nvPr/>
        </p:nvSpPr>
        <p:spPr bwMode="auto">
          <a:xfrm>
            <a:off x="6153149" y="2798081"/>
            <a:ext cx="3918735" cy="719833"/>
          </a:xfrm>
          <a:prstGeom prst="rect">
            <a:avLst/>
          </a:prstGeom>
          <a:noFill/>
          <a:ln>
            <a:noFill/>
          </a:ln>
        </p:spPr>
        <p:txBody>
          <a:bodyPr lIns="36000" tIns="36000" rIns="36000" bIns="36000" anchor="ctr"/>
          <a:lstStyle>
            <a:lvl1pPr>
              <a:spcBef>
                <a:spcPts val="0"/>
              </a:spcBef>
              <a:spcAft>
                <a:spcPts val="0"/>
              </a:spcAft>
              <a:buClr>
                <a:srgbClr val="CC0000"/>
              </a:buClr>
              <a:buChar char="•"/>
              <a:defRPr sz="2000">
                <a:solidFill>
                  <a:srgbClr val="292929"/>
                </a:solidFill>
                <a:latin typeface="Arial"/>
                <a:cs typeface="Arial"/>
              </a:defRPr>
            </a:lvl1pPr>
            <a:lvl2pPr marL="344488" indent="-180975">
              <a:spcBef>
                <a:spcPts val="0"/>
              </a:spcBef>
              <a:spcAft>
                <a:spcPts val="0"/>
              </a:spcAft>
              <a:buClr>
                <a:schemeClr val="folHlink"/>
              </a:buClr>
              <a:buChar char="•"/>
              <a:defRPr>
                <a:solidFill>
                  <a:srgbClr val="292929"/>
                </a:solidFill>
                <a:latin typeface="Arial"/>
                <a:cs typeface="Arial"/>
              </a:defRPr>
            </a:lvl2pPr>
            <a:lvl3pPr marL="536575" indent="-190500">
              <a:spcBef>
                <a:spcPts val="0"/>
              </a:spcBef>
              <a:spcAft>
                <a:spcPts val="0"/>
              </a:spcAft>
              <a:buClr>
                <a:srgbClr val="CC0000"/>
              </a:buClr>
              <a:buChar char="•"/>
              <a:defRPr sz="1600">
                <a:solidFill>
                  <a:srgbClr val="292929"/>
                </a:solidFill>
                <a:latin typeface="Arial"/>
                <a:cs typeface="Arial"/>
              </a:defRPr>
            </a:lvl3pPr>
            <a:lvl4pPr marL="709613" indent="-171450">
              <a:spcBef>
                <a:spcPts val="0"/>
              </a:spcBef>
              <a:spcAft>
                <a:spcPts val="0"/>
              </a:spcAft>
              <a:buClr>
                <a:srgbClr val="CC0000"/>
              </a:buClr>
              <a:buChar char="•"/>
              <a:defRPr sz="1400">
                <a:solidFill>
                  <a:srgbClr val="292929"/>
                </a:solidFill>
                <a:latin typeface="Arial"/>
                <a:cs typeface="Arial"/>
              </a:defRPr>
            </a:lvl4pPr>
            <a:lvl5pPr marL="876299" indent="-161925">
              <a:spcBef>
                <a:spcPts val="0"/>
              </a:spcBef>
              <a:buClr>
                <a:srgbClr val="CC0000"/>
              </a:buClr>
              <a:buChar char="•"/>
              <a:defRPr sz="1200">
                <a:solidFill>
                  <a:srgbClr val="292929"/>
                </a:solidFill>
                <a:latin typeface="Arial"/>
                <a:cs typeface="Arial"/>
              </a:defRPr>
            </a:lvl5pPr>
            <a:lvl6pPr marL="1333500" indent="-161925">
              <a:spcBef>
                <a:spcPts val="0"/>
              </a:spcBef>
              <a:spcAft>
                <a:spcPts val="0"/>
              </a:spcAft>
              <a:buClr>
                <a:srgbClr val="CC0000"/>
              </a:buClr>
              <a:buChar char="•"/>
              <a:defRPr sz="1200">
                <a:solidFill>
                  <a:srgbClr val="292929"/>
                </a:solidFill>
                <a:latin typeface="Arial"/>
                <a:cs typeface="Arial"/>
              </a:defRPr>
            </a:lvl6pPr>
            <a:lvl7pPr marL="1790700" indent="-161925">
              <a:spcBef>
                <a:spcPts val="0"/>
              </a:spcBef>
              <a:spcAft>
                <a:spcPts val="0"/>
              </a:spcAft>
              <a:buClr>
                <a:srgbClr val="CC0000"/>
              </a:buClr>
              <a:buChar char="•"/>
              <a:defRPr sz="1200">
                <a:solidFill>
                  <a:srgbClr val="292929"/>
                </a:solidFill>
                <a:latin typeface="Arial"/>
                <a:cs typeface="Arial"/>
              </a:defRPr>
            </a:lvl7pPr>
            <a:lvl8pPr marL="2247900" indent="-161925">
              <a:spcBef>
                <a:spcPts val="0"/>
              </a:spcBef>
              <a:spcAft>
                <a:spcPts val="0"/>
              </a:spcAft>
              <a:buClr>
                <a:srgbClr val="CC0000"/>
              </a:buClr>
              <a:buChar char="•"/>
              <a:defRPr sz="1200">
                <a:solidFill>
                  <a:srgbClr val="292929"/>
                </a:solidFill>
                <a:latin typeface="Arial"/>
                <a:cs typeface="Arial"/>
              </a:defRPr>
            </a:lvl8pPr>
            <a:lvl9pPr marL="2705100" indent="-161925">
              <a:spcBef>
                <a:spcPts val="0"/>
              </a:spcBef>
              <a:spcAft>
                <a:spcPts val="0"/>
              </a:spcAft>
              <a:buClr>
                <a:srgbClr val="CC0000"/>
              </a:buClr>
              <a:buChar char="•"/>
              <a:defRPr sz="1200">
                <a:solidFill>
                  <a:srgbClr val="292929"/>
                </a:solidFill>
                <a:latin typeface="Arial"/>
                <a:cs typeface="Arial"/>
              </a:defRPr>
            </a:lvl9pPr>
          </a:lstStyle>
          <a:p>
            <a:pPr>
              <a:buNone/>
              <a:defRPr/>
            </a:pPr>
            <a:r>
              <a:rPr lang="ru-RU" sz="1800">
                <a:solidFill>
                  <a:srgbClr val="000000"/>
                </a:solidFill>
                <a:latin typeface="Verdana"/>
              </a:rPr>
              <a:t>Экономия дискового пространства для хранения документов</a:t>
            </a:r>
            <a:endParaRPr lang="ru-RU" sz="1600"/>
          </a:p>
        </p:txBody>
      </p:sp>
      <p:sp>
        <p:nvSpPr>
          <p:cNvPr id="10" name="Текст 2"/>
          <p:cNvSpPr txBox="1">
            <a:spLocks noChangeArrowheads="1"/>
          </p:cNvSpPr>
          <p:nvPr/>
        </p:nvSpPr>
        <p:spPr bwMode="auto">
          <a:xfrm>
            <a:off x="6162866" y="3703579"/>
            <a:ext cx="4152709" cy="719833"/>
          </a:xfrm>
          <a:prstGeom prst="rect">
            <a:avLst/>
          </a:prstGeom>
          <a:noFill/>
          <a:ln>
            <a:noFill/>
          </a:ln>
        </p:spPr>
        <p:txBody>
          <a:bodyPr lIns="36000" tIns="36000" rIns="36000" bIns="36000" anchor="ctr"/>
          <a:lstStyle>
            <a:lvl1pPr>
              <a:spcBef>
                <a:spcPts val="0"/>
              </a:spcBef>
              <a:spcAft>
                <a:spcPts val="0"/>
              </a:spcAft>
              <a:buClr>
                <a:srgbClr val="CC0000"/>
              </a:buClr>
              <a:buChar char="•"/>
              <a:defRPr sz="2000">
                <a:solidFill>
                  <a:srgbClr val="292929"/>
                </a:solidFill>
                <a:latin typeface="Arial"/>
                <a:cs typeface="Arial"/>
              </a:defRPr>
            </a:lvl1pPr>
            <a:lvl2pPr marL="344488" indent="-180975">
              <a:spcBef>
                <a:spcPts val="0"/>
              </a:spcBef>
              <a:spcAft>
                <a:spcPts val="0"/>
              </a:spcAft>
              <a:buClr>
                <a:schemeClr val="folHlink"/>
              </a:buClr>
              <a:buChar char="•"/>
              <a:defRPr>
                <a:solidFill>
                  <a:srgbClr val="292929"/>
                </a:solidFill>
                <a:latin typeface="Arial"/>
                <a:cs typeface="Arial"/>
              </a:defRPr>
            </a:lvl2pPr>
            <a:lvl3pPr marL="536575" indent="-190500">
              <a:spcBef>
                <a:spcPts val="0"/>
              </a:spcBef>
              <a:spcAft>
                <a:spcPts val="0"/>
              </a:spcAft>
              <a:buClr>
                <a:srgbClr val="CC0000"/>
              </a:buClr>
              <a:buChar char="•"/>
              <a:defRPr sz="1600">
                <a:solidFill>
                  <a:srgbClr val="292929"/>
                </a:solidFill>
                <a:latin typeface="Arial"/>
                <a:cs typeface="Arial"/>
              </a:defRPr>
            </a:lvl3pPr>
            <a:lvl4pPr marL="709613" indent="-171450">
              <a:spcBef>
                <a:spcPts val="0"/>
              </a:spcBef>
              <a:spcAft>
                <a:spcPts val="0"/>
              </a:spcAft>
              <a:buClr>
                <a:srgbClr val="CC0000"/>
              </a:buClr>
              <a:buChar char="•"/>
              <a:defRPr sz="1400">
                <a:solidFill>
                  <a:srgbClr val="292929"/>
                </a:solidFill>
                <a:latin typeface="Arial"/>
                <a:cs typeface="Arial"/>
              </a:defRPr>
            </a:lvl4pPr>
            <a:lvl5pPr marL="876299" indent="-161925">
              <a:spcBef>
                <a:spcPts val="0"/>
              </a:spcBef>
              <a:buClr>
                <a:srgbClr val="CC0000"/>
              </a:buClr>
              <a:buChar char="•"/>
              <a:defRPr sz="1200">
                <a:solidFill>
                  <a:srgbClr val="292929"/>
                </a:solidFill>
                <a:latin typeface="Arial"/>
                <a:cs typeface="Arial"/>
              </a:defRPr>
            </a:lvl5pPr>
            <a:lvl6pPr marL="1333500" indent="-161925">
              <a:spcBef>
                <a:spcPts val="0"/>
              </a:spcBef>
              <a:spcAft>
                <a:spcPts val="0"/>
              </a:spcAft>
              <a:buClr>
                <a:srgbClr val="CC0000"/>
              </a:buClr>
              <a:buChar char="•"/>
              <a:defRPr sz="1200">
                <a:solidFill>
                  <a:srgbClr val="292929"/>
                </a:solidFill>
                <a:latin typeface="Arial"/>
                <a:cs typeface="Arial"/>
              </a:defRPr>
            </a:lvl6pPr>
            <a:lvl7pPr marL="1790700" indent="-161925">
              <a:spcBef>
                <a:spcPts val="0"/>
              </a:spcBef>
              <a:spcAft>
                <a:spcPts val="0"/>
              </a:spcAft>
              <a:buClr>
                <a:srgbClr val="CC0000"/>
              </a:buClr>
              <a:buChar char="•"/>
              <a:defRPr sz="1200">
                <a:solidFill>
                  <a:srgbClr val="292929"/>
                </a:solidFill>
                <a:latin typeface="Arial"/>
                <a:cs typeface="Arial"/>
              </a:defRPr>
            </a:lvl7pPr>
            <a:lvl8pPr marL="2247900" indent="-161925">
              <a:spcBef>
                <a:spcPts val="0"/>
              </a:spcBef>
              <a:spcAft>
                <a:spcPts val="0"/>
              </a:spcAft>
              <a:buClr>
                <a:srgbClr val="CC0000"/>
              </a:buClr>
              <a:buChar char="•"/>
              <a:defRPr sz="1200">
                <a:solidFill>
                  <a:srgbClr val="292929"/>
                </a:solidFill>
                <a:latin typeface="Arial"/>
                <a:cs typeface="Arial"/>
              </a:defRPr>
            </a:lvl8pPr>
            <a:lvl9pPr marL="2705100" indent="-161925">
              <a:spcBef>
                <a:spcPts val="0"/>
              </a:spcBef>
              <a:spcAft>
                <a:spcPts val="0"/>
              </a:spcAft>
              <a:buClr>
                <a:srgbClr val="CC0000"/>
              </a:buClr>
              <a:buChar char="•"/>
              <a:defRPr sz="1200">
                <a:solidFill>
                  <a:srgbClr val="292929"/>
                </a:solidFill>
                <a:latin typeface="Arial"/>
                <a:cs typeface="Arial"/>
              </a:defRPr>
            </a:lvl9pPr>
          </a:lstStyle>
          <a:p>
            <a:pPr>
              <a:buNone/>
              <a:defRPr/>
            </a:pPr>
            <a:r>
              <a:rPr lang="ru-RU" sz="1800">
                <a:solidFill>
                  <a:srgbClr val="000000"/>
                </a:solidFill>
                <a:latin typeface="Verdana"/>
              </a:rPr>
              <a:t>Организованное уничтожение архивных документов</a:t>
            </a:r>
            <a:endParaRPr lang="ru-RU" sz="1600"/>
          </a:p>
        </p:txBody>
      </p:sp>
      <p:grpSp>
        <p:nvGrpSpPr>
          <p:cNvPr id="12" name="Группа 11"/>
          <p:cNvGrpSpPr/>
          <p:nvPr/>
        </p:nvGrpSpPr>
        <p:grpSpPr bwMode="auto">
          <a:xfrm>
            <a:off x="1051158" y="2936545"/>
            <a:ext cx="442903" cy="442903"/>
            <a:chOff x="4594945" y="2094160"/>
            <a:chExt cx="184221" cy="184221"/>
          </a:xfrm>
        </p:grpSpPr>
        <p:sp>
          <p:nvSpPr>
            <p:cNvPr id="13" name="Полилиния: фигура 12"/>
            <p:cNvSpPr/>
            <p:nvPr/>
          </p:nvSpPr>
          <p:spPr bwMode="auto">
            <a:xfrm>
              <a:off x="4594945" y="2094160"/>
              <a:ext cx="184221" cy="184221"/>
            </a:xfrm>
            <a:custGeom>
              <a:avLst/>
              <a:gdLst>
                <a:gd name="connsiteX0" fmla="*/ 116163 w 116163"/>
                <a:gd name="connsiteY0" fmla="*/ 58082 h 116163"/>
                <a:gd name="connsiteX1" fmla="*/ 58081 w 116163"/>
                <a:gd name="connsiteY1" fmla="*/ 116163 h 116163"/>
                <a:gd name="connsiteX2" fmla="*/ 0 w 116163"/>
                <a:gd name="connsiteY2" fmla="*/ 58082 h 116163"/>
                <a:gd name="connsiteX3" fmla="*/ 58081 w 116163"/>
                <a:gd name="connsiteY3" fmla="*/ 0 h 116163"/>
                <a:gd name="connsiteX4" fmla="*/ 116163 w 116163"/>
                <a:gd name="connsiteY4" fmla="*/ 58082 h 116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63" h="116163" extrusionOk="0">
                  <a:moveTo>
                    <a:pt x="116163" y="58082"/>
                  </a:moveTo>
                  <a:cubicBezTo>
                    <a:pt x="116163" y="90159"/>
                    <a:pt x="90159" y="116163"/>
                    <a:pt x="58081" y="116163"/>
                  </a:cubicBezTo>
                  <a:cubicBezTo>
                    <a:pt x="26004" y="116163"/>
                    <a:pt x="0" y="90159"/>
                    <a:pt x="0" y="58082"/>
                  </a:cubicBezTo>
                  <a:cubicBezTo>
                    <a:pt x="0" y="26004"/>
                    <a:pt x="26004" y="0"/>
                    <a:pt x="58081" y="0"/>
                  </a:cubicBezTo>
                  <a:cubicBezTo>
                    <a:pt x="90159" y="0"/>
                    <a:pt x="116163" y="26004"/>
                    <a:pt x="116163" y="58082"/>
                  </a:cubicBezTo>
                  <a:close/>
                </a:path>
              </a:pathLst>
            </a:custGeom>
            <a:solidFill>
              <a:srgbClr val="FFCF66"/>
            </a:solidFill>
            <a:ln w="9525" cap="flat">
              <a:noFill/>
              <a:prstDash val="solid"/>
              <a:miter/>
            </a:ln>
          </p:spPr>
          <p:txBody>
            <a:bodyPr rtlCol="0" anchor="ctr"/>
            <a:lstStyle/>
            <a:p>
              <a:pPr>
                <a:defRPr/>
              </a:pPr>
              <a:endParaRPr lang="ru-RU"/>
            </a:p>
          </p:txBody>
        </p:sp>
        <p:sp>
          <p:nvSpPr>
            <p:cNvPr id="14" name="Полилиния: фигура 13"/>
            <p:cNvSpPr/>
            <p:nvPr/>
          </p:nvSpPr>
          <p:spPr bwMode="auto">
            <a:xfrm>
              <a:off x="4651096" y="2160659"/>
              <a:ext cx="71917" cy="51222"/>
            </a:xfrm>
            <a:custGeom>
              <a:avLst/>
              <a:gdLst>
                <a:gd name="connsiteX0" fmla="*/ 0 w 45348"/>
                <a:gd name="connsiteY0" fmla="*/ 14907 h 32299"/>
                <a:gd name="connsiteX1" fmla="*/ 16154 w 45348"/>
                <a:gd name="connsiteY1" fmla="*/ 32299 h 32299"/>
                <a:gd name="connsiteX2" fmla="*/ 45348 w 45348"/>
                <a:gd name="connsiteY2" fmla="*/ 0 h 32299"/>
              </a:gdLst>
              <a:ahLst/>
              <a:cxnLst>
                <a:cxn ang="0">
                  <a:pos x="connsiteX0" y="connsiteY0"/>
                </a:cxn>
                <a:cxn ang="0">
                  <a:pos x="connsiteX1" y="connsiteY1"/>
                </a:cxn>
                <a:cxn ang="0">
                  <a:pos x="connsiteX2" y="connsiteY2"/>
                </a:cxn>
              </a:cxnLst>
              <a:rect l="l" t="t" r="r" b="b"/>
              <a:pathLst>
                <a:path w="45348" h="32299" extrusionOk="0">
                  <a:moveTo>
                    <a:pt x="0" y="14907"/>
                  </a:moveTo>
                  <a:lnTo>
                    <a:pt x="16154" y="32299"/>
                  </a:lnTo>
                  <a:lnTo>
                    <a:pt x="45348" y="0"/>
                  </a:lnTo>
                </a:path>
              </a:pathLst>
            </a:custGeom>
            <a:noFill/>
            <a:ln w="28575" cap="rnd">
              <a:solidFill>
                <a:schemeClr val="tx1"/>
              </a:solidFill>
              <a:prstDash val="solid"/>
              <a:round/>
            </a:ln>
          </p:spPr>
          <p:txBody>
            <a:bodyPr rtlCol="0" anchor="ctr"/>
            <a:lstStyle/>
            <a:p>
              <a:pPr>
                <a:defRPr/>
              </a:pPr>
              <a:endParaRPr lang="ru-RU"/>
            </a:p>
          </p:txBody>
        </p:sp>
      </p:grpSp>
      <p:grpSp>
        <p:nvGrpSpPr>
          <p:cNvPr id="15" name="Группа 14"/>
          <p:cNvGrpSpPr/>
          <p:nvPr/>
        </p:nvGrpSpPr>
        <p:grpSpPr bwMode="auto">
          <a:xfrm>
            <a:off x="1051158" y="3842044"/>
            <a:ext cx="442903" cy="442903"/>
            <a:chOff x="4594945" y="2094160"/>
            <a:chExt cx="184221" cy="184221"/>
          </a:xfrm>
        </p:grpSpPr>
        <p:sp>
          <p:nvSpPr>
            <p:cNvPr id="16" name="Полилиния: фигура 15"/>
            <p:cNvSpPr/>
            <p:nvPr/>
          </p:nvSpPr>
          <p:spPr bwMode="auto">
            <a:xfrm>
              <a:off x="4594945" y="2094160"/>
              <a:ext cx="184221" cy="184221"/>
            </a:xfrm>
            <a:custGeom>
              <a:avLst/>
              <a:gdLst>
                <a:gd name="connsiteX0" fmla="*/ 116163 w 116163"/>
                <a:gd name="connsiteY0" fmla="*/ 58082 h 116163"/>
                <a:gd name="connsiteX1" fmla="*/ 58081 w 116163"/>
                <a:gd name="connsiteY1" fmla="*/ 116163 h 116163"/>
                <a:gd name="connsiteX2" fmla="*/ 0 w 116163"/>
                <a:gd name="connsiteY2" fmla="*/ 58082 h 116163"/>
                <a:gd name="connsiteX3" fmla="*/ 58081 w 116163"/>
                <a:gd name="connsiteY3" fmla="*/ 0 h 116163"/>
                <a:gd name="connsiteX4" fmla="*/ 116163 w 116163"/>
                <a:gd name="connsiteY4" fmla="*/ 58082 h 116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63" h="116163" extrusionOk="0">
                  <a:moveTo>
                    <a:pt x="116163" y="58082"/>
                  </a:moveTo>
                  <a:cubicBezTo>
                    <a:pt x="116163" y="90159"/>
                    <a:pt x="90159" y="116163"/>
                    <a:pt x="58081" y="116163"/>
                  </a:cubicBezTo>
                  <a:cubicBezTo>
                    <a:pt x="26004" y="116163"/>
                    <a:pt x="0" y="90159"/>
                    <a:pt x="0" y="58082"/>
                  </a:cubicBezTo>
                  <a:cubicBezTo>
                    <a:pt x="0" y="26004"/>
                    <a:pt x="26004" y="0"/>
                    <a:pt x="58081" y="0"/>
                  </a:cubicBezTo>
                  <a:cubicBezTo>
                    <a:pt x="90159" y="0"/>
                    <a:pt x="116163" y="26004"/>
                    <a:pt x="116163" y="58082"/>
                  </a:cubicBezTo>
                  <a:close/>
                </a:path>
              </a:pathLst>
            </a:custGeom>
            <a:solidFill>
              <a:srgbClr val="FFCF66"/>
            </a:solidFill>
            <a:ln w="9525" cap="flat">
              <a:noFill/>
              <a:prstDash val="solid"/>
              <a:miter/>
            </a:ln>
          </p:spPr>
          <p:txBody>
            <a:bodyPr rtlCol="0" anchor="ctr"/>
            <a:lstStyle/>
            <a:p>
              <a:pPr>
                <a:defRPr/>
              </a:pPr>
              <a:endParaRPr lang="ru-RU"/>
            </a:p>
          </p:txBody>
        </p:sp>
        <p:sp>
          <p:nvSpPr>
            <p:cNvPr id="17" name="Полилиния: фигура 16"/>
            <p:cNvSpPr/>
            <p:nvPr/>
          </p:nvSpPr>
          <p:spPr bwMode="auto">
            <a:xfrm>
              <a:off x="4651096" y="2160659"/>
              <a:ext cx="71917" cy="51222"/>
            </a:xfrm>
            <a:custGeom>
              <a:avLst/>
              <a:gdLst>
                <a:gd name="connsiteX0" fmla="*/ 0 w 45348"/>
                <a:gd name="connsiteY0" fmla="*/ 14907 h 32299"/>
                <a:gd name="connsiteX1" fmla="*/ 16154 w 45348"/>
                <a:gd name="connsiteY1" fmla="*/ 32299 h 32299"/>
                <a:gd name="connsiteX2" fmla="*/ 45348 w 45348"/>
                <a:gd name="connsiteY2" fmla="*/ 0 h 32299"/>
              </a:gdLst>
              <a:ahLst/>
              <a:cxnLst>
                <a:cxn ang="0">
                  <a:pos x="connsiteX0" y="connsiteY0"/>
                </a:cxn>
                <a:cxn ang="0">
                  <a:pos x="connsiteX1" y="connsiteY1"/>
                </a:cxn>
                <a:cxn ang="0">
                  <a:pos x="connsiteX2" y="connsiteY2"/>
                </a:cxn>
              </a:cxnLst>
              <a:rect l="l" t="t" r="r" b="b"/>
              <a:pathLst>
                <a:path w="45348" h="32299" extrusionOk="0">
                  <a:moveTo>
                    <a:pt x="0" y="14907"/>
                  </a:moveTo>
                  <a:lnTo>
                    <a:pt x="16154" y="32299"/>
                  </a:lnTo>
                  <a:lnTo>
                    <a:pt x="45348" y="0"/>
                  </a:lnTo>
                </a:path>
              </a:pathLst>
            </a:custGeom>
            <a:noFill/>
            <a:ln w="28575" cap="rnd">
              <a:solidFill>
                <a:schemeClr val="tx1"/>
              </a:solidFill>
              <a:prstDash val="solid"/>
              <a:round/>
            </a:ln>
          </p:spPr>
          <p:txBody>
            <a:bodyPr rtlCol="0" anchor="ctr"/>
            <a:lstStyle/>
            <a:p>
              <a:pPr>
                <a:defRPr/>
              </a:pPr>
              <a:endParaRPr lang="ru-RU"/>
            </a:p>
          </p:txBody>
        </p:sp>
      </p:grpSp>
      <p:grpSp>
        <p:nvGrpSpPr>
          <p:cNvPr id="21" name="Группа 20"/>
          <p:cNvGrpSpPr/>
          <p:nvPr/>
        </p:nvGrpSpPr>
        <p:grpSpPr bwMode="auto">
          <a:xfrm>
            <a:off x="5381762" y="2936545"/>
            <a:ext cx="442903" cy="442903"/>
            <a:chOff x="4594945" y="2094160"/>
            <a:chExt cx="184221" cy="184221"/>
          </a:xfrm>
        </p:grpSpPr>
        <p:sp>
          <p:nvSpPr>
            <p:cNvPr id="22" name="Полилиния: фигура 21"/>
            <p:cNvSpPr/>
            <p:nvPr/>
          </p:nvSpPr>
          <p:spPr bwMode="auto">
            <a:xfrm>
              <a:off x="4594945" y="2094160"/>
              <a:ext cx="184221" cy="184221"/>
            </a:xfrm>
            <a:custGeom>
              <a:avLst/>
              <a:gdLst>
                <a:gd name="connsiteX0" fmla="*/ 116163 w 116163"/>
                <a:gd name="connsiteY0" fmla="*/ 58082 h 116163"/>
                <a:gd name="connsiteX1" fmla="*/ 58081 w 116163"/>
                <a:gd name="connsiteY1" fmla="*/ 116163 h 116163"/>
                <a:gd name="connsiteX2" fmla="*/ 0 w 116163"/>
                <a:gd name="connsiteY2" fmla="*/ 58082 h 116163"/>
                <a:gd name="connsiteX3" fmla="*/ 58081 w 116163"/>
                <a:gd name="connsiteY3" fmla="*/ 0 h 116163"/>
                <a:gd name="connsiteX4" fmla="*/ 116163 w 116163"/>
                <a:gd name="connsiteY4" fmla="*/ 58082 h 116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63" h="116163" extrusionOk="0">
                  <a:moveTo>
                    <a:pt x="116163" y="58082"/>
                  </a:moveTo>
                  <a:cubicBezTo>
                    <a:pt x="116163" y="90159"/>
                    <a:pt x="90159" y="116163"/>
                    <a:pt x="58081" y="116163"/>
                  </a:cubicBezTo>
                  <a:cubicBezTo>
                    <a:pt x="26004" y="116163"/>
                    <a:pt x="0" y="90159"/>
                    <a:pt x="0" y="58082"/>
                  </a:cubicBezTo>
                  <a:cubicBezTo>
                    <a:pt x="0" y="26004"/>
                    <a:pt x="26004" y="0"/>
                    <a:pt x="58081" y="0"/>
                  </a:cubicBezTo>
                  <a:cubicBezTo>
                    <a:pt x="90159" y="0"/>
                    <a:pt x="116163" y="26004"/>
                    <a:pt x="116163" y="58082"/>
                  </a:cubicBezTo>
                  <a:close/>
                </a:path>
              </a:pathLst>
            </a:custGeom>
            <a:solidFill>
              <a:srgbClr val="FFCF66"/>
            </a:solidFill>
            <a:ln w="9525" cap="flat">
              <a:noFill/>
              <a:prstDash val="solid"/>
              <a:miter/>
            </a:ln>
          </p:spPr>
          <p:txBody>
            <a:bodyPr rtlCol="0" anchor="ctr"/>
            <a:lstStyle/>
            <a:p>
              <a:pPr>
                <a:defRPr/>
              </a:pPr>
              <a:endParaRPr lang="ru-RU"/>
            </a:p>
          </p:txBody>
        </p:sp>
        <p:sp>
          <p:nvSpPr>
            <p:cNvPr id="23" name="Полилиния: фигура 22"/>
            <p:cNvSpPr/>
            <p:nvPr/>
          </p:nvSpPr>
          <p:spPr bwMode="auto">
            <a:xfrm>
              <a:off x="4651096" y="2160659"/>
              <a:ext cx="71917" cy="51222"/>
            </a:xfrm>
            <a:custGeom>
              <a:avLst/>
              <a:gdLst>
                <a:gd name="connsiteX0" fmla="*/ 0 w 45348"/>
                <a:gd name="connsiteY0" fmla="*/ 14907 h 32299"/>
                <a:gd name="connsiteX1" fmla="*/ 16154 w 45348"/>
                <a:gd name="connsiteY1" fmla="*/ 32299 h 32299"/>
                <a:gd name="connsiteX2" fmla="*/ 45348 w 45348"/>
                <a:gd name="connsiteY2" fmla="*/ 0 h 32299"/>
              </a:gdLst>
              <a:ahLst/>
              <a:cxnLst>
                <a:cxn ang="0">
                  <a:pos x="connsiteX0" y="connsiteY0"/>
                </a:cxn>
                <a:cxn ang="0">
                  <a:pos x="connsiteX1" y="connsiteY1"/>
                </a:cxn>
                <a:cxn ang="0">
                  <a:pos x="connsiteX2" y="connsiteY2"/>
                </a:cxn>
              </a:cxnLst>
              <a:rect l="l" t="t" r="r" b="b"/>
              <a:pathLst>
                <a:path w="45348" h="32299" extrusionOk="0">
                  <a:moveTo>
                    <a:pt x="0" y="14907"/>
                  </a:moveTo>
                  <a:lnTo>
                    <a:pt x="16154" y="32299"/>
                  </a:lnTo>
                  <a:lnTo>
                    <a:pt x="45348" y="0"/>
                  </a:lnTo>
                </a:path>
              </a:pathLst>
            </a:custGeom>
            <a:noFill/>
            <a:ln w="28575" cap="rnd">
              <a:solidFill>
                <a:schemeClr val="tx1"/>
              </a:solidFill>
              <a:prstDash val="solid"/>
              <a:round/>
            </a:ln>
          </p:spPr>
          <p:txBody>
            <a:bodyPr rtlCol="0" anchor="ctr"/>
            <a:lstStyle/>
            <a:p>
              <a:pPr>
                <a:defRPr/>
              </a:pPr>
              <a:endParaRPr lang="ru-RU"/>
            </a:p>
          </p:txBody>
        </p:sp>
      </p:grpSp>
      <p:grpSp>
        <p:nvGrpSpPr>
          <p:cNvPr id="24" name="Группа 23"/>
          <p:cNvGrpSpPr/>
          <p:nvPr/>
        </p:nvGrpSpPr>
        <p:grpSpPr bwMode="auto">
          <a:xfrm>
            <a:off x="5381762" y="3842044"/>
            <a:ext cx="442903" cy="442903"/>
            <a:chOff x="4594945" y="2094160"/>
            <a:chExt cx="184221" cy="184221"/>
          </a:xfrm>
        </p:grpSpPr>
        <p:sp>
          <p:nvSpPr>
            <p:cNvPr id="25" name="Полилиния: фигура 24"/>
            <p:cNvSpPr/>
            <p:nvPr/>
          </p:nvSpPr>
          <p:spPr bwMode="auto">
            <a:xfrm>
              <a:off x="4594945" y="2094160"/>
              <a:ext cx="184221" cy="184221"/>
            </a:xfrm>
            <a:custGeom>
              <a:avLst/>
              <a:gdLst>
                <a:gd name="connsiteX0" fmla="*/ 116163 w 116163"/>
                <a:gd name="connsiteY0" fmla="*/ 58082 h 116163"/>
                <a:gd name="connsiteX1" fmla="*/ 58081 w 116163"/>
                <a:gd name="connsiteY1" fmla="*/ 116163 h 116163"/>
                <a:gd name="connsiteX2" fmla="*/ 0 w 116163"/>
                <a:gd name="connsiteY2" fmla="*/ 58082 h 116163"/>
                <a:gd name="connsiteX3" fmla="*/ 58081 w 116163"/>
                <a:gd name="connsiteY3" fmla="*/ 0 h 116163"/>
                <a:gd name="connsiteX4" fmla="*/ 116163 w 116163"/>
                <a:gd name="connsiteY4" fmla="*/ 58082 h 116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63" h="116163" extrusionOk="0">
                  <a:moveTo>
                    <a:pt x="116163" y="58082"/>
                  </a:moveTo>
                  <a:cubicBezTo>
                    <a:pt x="116163" y="90159"/>
                    <a:pt x="90159" y="116163"/>
                    <a:pt x="58081" y="116163"/>
                  </a:cubicBezTo>
                  <a:cubicBezTo>
                    <a:pt x="26004" y="116163"/>
                    <a:pt x="0" y="90159"/>
                    <a:pt x="0" y="58082"/>
                  </a:cubicBezTo>
                  <a:cubicBezTo>
                    <a:pt x="0" y="26004"/>
                    <a:pt x="26004" y="0"/>
                    <a:pt x="58081" y="0"/>
                  </a:cubicBezTo>
                  <a:cubicBezTo>
                    <a:pt x="90159" y="0"/>
                    <a:pt x="116163" y="26004"/>
                    <a:pt x="116163" y="58082"/>
                  </a:cubicBezTo>
                  <a:close/>
                </a:path>
              </a:pathLst>
            </a:custGeom>
            <a:solidFill>
              <a:srgbClr val="FFCF66"/>
            </a:solidFill>
            <a:ln w="9525" cap="flat">
              <a:noFill/>
              <a:prstDash val="solid"/>
              <a:miter/>
            </a:ln>
          </p:spPr>
          <p:txBody>
            <a:bodyPr rtlCol="0" anchor="ctr"/>
            <a:lstStyle/>
            <a:p>
              <a:pPr>
                <a:defRPr/>
              </a:pPr>
              <a:endParaRPr lang="ru-RU"/>
            </a:p>
          </p:txBody>
        </p:sp>
        <p:sp>
          <p:nvSpPr>
            <p:cNvPr id="26" name="Полилиния: фигура 25"/>
            <p:cNvSpPr/>
            <p:nvPr/>
          </p:nvSpPr>
          <p:spPr bwMode="auto">
            <a:xfrm>
              <a:off x="4651096" y="2160659"/>
              <a:ext cx="71917" cy="51222"/>
            </a:xfrm>
            <a:custGeom>
              <a:avLst/>
              <a:gdLst>
                <a:gd name="connsiteX0" fmla="*/ 0 w 45348"/>
                <a:gd name="connsiteY0" fmla="*/ 14907 h 32299"/>
                <a:gd name="connsiteX1" fmla="*/ 16154 w 45348"/>
                <a:gd name="connsiteY1" fmla="*/ 32299 h 32299"/>
                <a:gd name="connsiteX2" fmla="*/ 45348 w 45348"/>
                <a:gd name="connsiteY2" fmla="*/ 0 h 32299"/>
              </a:gdLst>
              <a:ahLst/>
              <a:cxnLst>
                <a:cxn ang="0">
                  <a:pos x="connsiteX0" y="connsiteY0"/>
                </a:cxn>
                <a:cxn ang="0">
                  <a:pos x="connsiteX1" y="connsiteY1"/>
                </a:cxn>
                <a:cxn ang="0">
                  <a:pos x="connsiteX2" y="connsiteY2"/>
                </a:cxn>
              </a:cxnLst>
              <a:rect l="l" t="t" r="r" b="b"/>
              <a:pathLst>
                <a:path w="45348" h="32299" extrusionOk="0">
                  <a:moveTo>
                    <a:pt x="0" y="14907"/>
                  </a:moveTo>
                  <a:lnTo>
                    <a:pt x="16154" y="32299"/>
                  </a:lnTo>
                  <a:lnTo>
                    <a:pt x="45348" y="0"/>
                  </a:lnTo>
                </a:path>
              </a:pathLst>
            </a:custGeom>
            <a:noFill/>
            <a:ln w="28575" cap="rnd">
              <a:solidFill>
                <a:schemeClr val="tx1"/>
              </a:solidFill>
              <a:prstDash val="solid"/>
              <a:round/>
            </a:ln>
          </p:spPr>
          <p:txBody>
            <a:bodyPr rtlCol="0" anchor="ctr"/>
            <a:lstStyle/>
            <a:p>
              <a:pPr>
                <a:defRPr/>
              </a:pPr>
              <a:endParaRPr lang="ru-RU"/>
            </a:p>
          </p:txBody>
        </p:sp>
      </p:grpSp>
      <p:pic>
        <p:nvPicPr>
          <p:cNvPr id="3" name="Рисунок 2"/>
          <p:cNvPicPr>
            <a:picLocks noChangeAspect="1"/>
          </p:cNvPicPr>
          <p:nvPr/>
        </p:nvPicPr>
        <p:blipFill>
          <a:blip r:embed="rId3"/>
          <a:srcRect l="5006" t="4913" r="5006" b="5087"/>
          <a:stretch/>
        </p:blipFill>
        <p:spPr bwMode="auto">
          <a:xfrm>
            <a:off x="10649472" y="429668"/>
            <a:ext cx="628125" cy="654169"/>
          </a:xfrm>
          <a:custGeom>
            <a:avLst/>
            <a:gdLst>
              <a:gd name="connsiteX0" fmla="*/ 829611 w 1659222"/>
              <a:gd name="connsiteY0" fmla="*/ 0 h 1728000"/>
              <a:gd name="connsiteX1" fmla="*/ 1659222 w 1659222"/>
              <a:gd name="connsiteY1" fmla="*/ 864000 h 1728000"/>
              <a:gd name="connsiteX2" fmla="*/ 829611 w 1659222"/>
              <a:gd name="connsiteY2" fmla="*/ 1728000 h 1728000"/>
              <a:gd name="connsiteX3" fmla="*/ 0 w 1659222"/>
              <a:gd name="connsiteY3" fmla="*/ 864000 h 1728000"/>
              <a:gd name="connsiteX4" fmla="*/ 829611 w 1659222"/>
              <a:gd name="connsiteY4" fmla="*/ 0 h 17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222" h="1728000" extrusionOk="0">
                <a:moveTo>
                  <a:pt x="829611" y="0"/>
                </a:moveTo>
                <a:cubicBezTo>
                  <a:pt x="1287793" y="0"/>
                  <a:pt x="1659222" y="386826"/>
                  <a:pt x="1659222" y="864000"/>
                </a:cubicBezTo>
                <a:cubicBezTo>
                  <a:pt x="1659222" y="1341174"/>
                  <a:pt x="1287793" y="1728000"/>
                  <a:pt x="829611" y="1728000"/>
                </a:cubicBezTo>
                <a:cubicBezTo>
                  <a:pt x="371429" y="1728000"/>
                  <a:pt x="0" y="1341174"/>
                  <a:pt x="0" y="864000"/>
                </a:cubicBezTo>
                <a:cubicBezTo>
                  <a:pt x="0" y="386826"/>
                  <a:pt x="371429" y="0"/>
                  <a:pt x="829611" y="0"/>
                </a:cubicBezTo>
                <a:close/>
              </a:path>
            </a:pathLst>
          </a:cu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9" name="Рисунок 48"/>
          <p:cNvPicPr>
            <a:picLocks noChangeAspect="1"/>
          </p:cNvPicPr>
          <p:nvPr/>
        </p:nvPicPr>
        <p:blipFill>
          <a:blip r:embed="rId3"/>
          <a:srcRect l="5006" t="4913" r="5006" b="5087"/>
          <a:stretch/>
        </p:blipFill>
        <p:spPr bwMode="auto">
          <a:xfrm>
            <a:off x="1064133" y="1126072"/>
            <a:ext cx="1007556" cy="995879"/>
          </a:xfrm>
          <a:custGeom>
            <a:avLst/>
            <a:gdLst>
              <a:gd name="connsiteX0" fmla="*/ 829611 w 1659222"/>
              <a:gd name="connsiteY0" fmla="*/ 0 h 1728000"/>
              <a:gd name="connsiteX1" fmla="*/ 1659222 w 1659222"/>
              <a:gd name="connsiteY1" fmla="*/ 864000 h 1728000"/>
              <a:gd name="connsiteX2" fmla="*/ 829611 w 1659222"/>
              <a:gd name="connsiteY2" fmla="*/ 1728000 h 1728000"/>
              <a:gd name="connsiteX3" fmla="*/ 0 w 1659222"/>
              <a:gd name="connsiteY3" fmla="*/ 864000 h 1728000"/>
              <a:gd name="connsiteX4" fmla="*/ 829611 w 1659222"/>
              <a:gd name="connsiteY4" fmla="*/ 0 h 17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222" h="1728000" extrusionOk="0">
                <a:moveTo>
                  <a:pt x="829611" y="0"/>
                </a:moveTo>
                <a:cubicBezTo>
                  <a:pt x="1287793" y="0"/>
                  <a:pt x="1659222" y="386826"/>
                  <a:pt x="1659222" y="864000"/>
                </a:cubicBezTo>
                <a:cubicBezTo>
                  <a:pt x="1659222" y="1341174"/>
                  <a:pt x="1287793" y="1728000"/>
                  <a:pt x="829611" y="1728000"/>
                </a:cubicBezTo>
                <a:cubicBezTo>
                  <a:pt x="371429" y="1728000"/>
                  <a:pt x="0" y="1341174"/>
                  <a:pt x="0" y="864000"/>
                </a:cubicBezTo>
                <a:cubicBezTo>
                  <a:pt x="0" y="386826"/>
                  <a:pt x="371429" y="0"/>
                  <a:pt x="829611" y="0"/>
                </a:cubicBezTo>
                <a:close/>
              </a:path>
            </a:pathLst>
          </a:custGeom>
        </p:spPr>
      </p:pic>
      <p:grpSp>
        <p:nvGrpSpPr>
          <p:cNvPr id="2" name="Группа 1"/>
          <p:cNvGrpSpPr/>
          <p:nvPr/>
        </p:nvGrpSpPr>
        <p:grpSpPr bwMode="auto">
          <a:xfrm>
            <a:off x="789651" y="771525"/>
            <a:ext cx="10152140" cy="1704975"/>
            <a:chOff x="1039309" y="3925044"/>
            <a:chExt cx="10152140" cy="1704975"/>
          </a:xfrm>
        </p:grpSpPr>
        <p:sp>
          <p:nvSpPr>
            <p:cNvPr id="3" name="Прямоугольник: скругленные углы 2"/>
            <p:cNvSpPr/>
            <p:nvPr/>
          </p:nvSpPr>
          <p:spPr bwMode="auto">
            <a:xfrm>
              <a:off x="1039309" y="3925044"/>
              <a:ext cx="10152140" cy="1704975"/>
            </a:xfrm>
            <a:prstGeom prst="roundRect">
              <a:avLst>
                <a:gd name="adj" fmla="val 13582"/>
              </a:avLst>
            </a:prstGeom>
            <a:noFill/>
            <a:ln w="19050">
              <a:solidFill>
                <a:srgbClr val="FFC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latin typeface="Verdana"/>
                <a:ea typeface="Verdana"/>
              </a:endParaRPr>
            </a:p>
          </p:txBody>
        </p:sp>
        <p:sp>
          <p:nvSpPr>
            <p:cNvPr id="6" name="TextBox 5"/>
            <p:cNvSpPr txBox="1"/>
            <p:nvPr/>
          </p:nvSpPr>
          <p:spPr bwMode="auto">
            <a:xfrm>
              <a:off x="2639250" y="4279591"/>
              <a:ext cx="8268883" cy="1015663"/>
            </a:xfrm>
            <a:prstGeom prst="rect">
              <a:avLst/>
            </a:prstGeom>
            <a:noFill/>
          </p:spPr>
          <p:txBody>
            <a:bodyPr wrap="square">
              <a:spAutoFit/>
            </a:bodyPr>
            <a:lstStyle/>
            <a:p>
              <a:pPr>
                <a:defRPr/>
              </a:pPr>
              <a:r>
                <a:rPr lang="ru-RU" sz="2000" b="1"/>
                <a:t>1С:Архив </a:t>
              </a:r>
              <a:r>
                <a:rPr lang="ru-RU" sz="2000"/>
                <a:t>— программный продукт, позволяющий предприятиям и организациям решить задачи связанные </a:t>
              </a:r>
              <a:br>
                <a:rPr lang="ru-RU" sz="2000"/>
              </a:br>
              <a:r>
                <a:rPr lang="ru-RU" sz="2000"/>
                <a:t>с хранением электронных документов.</a:t>
              </a:r>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9" name="Рисунок 48"/>
          <p:cNvPicPr>
            <a:picLocks noChangeAspect="1"/>
          </p:cNvPicPr>
          <p:nvPr/>
        </p:nvPicPr>
        <p:blipFill>
          <a:blip r:embed="rId3"/>
          <a:srcRect l="5006" t="4913" r="5006" b="5087"/>
          <a:stretch/>
        </p:blipFill>
        <p:spPr bwMode="auto">
          <a:xfrm>
            <a:off x="1064133" y="1126072"/>
            <a:ext cx="1007556" cy="995879"/>
          </a:xfrm>
          <a:custGeom>
            <a:avLst/>
            <a:gdLst>
              <a:gd name="connsiteX0" fmla="*/ 829611 w 1659222"/>
              <a:gd name="connsiteY0" fmla="*/ 0 h 1728000"/>
              <a:gd name="connsiteX1" fmla="*/ 1659222 w 1659222"/>
              <a:gd name="connsiteY1" fmla="*/ 864000 h 1728000"/>
              <a:gd name="connsiteX2" fmla="*/ 829611 w 1659222"/>
              <a:gd name="connsiteY2" fmla="*/ 1728000 h 1728000"/>
              <a:gd name="connsiteX3" fmla="*/ 0 w 1659222"/>
              <a:gd name="connsiteY3" fmla="*/ 864000 h 1728000"/>
              <a:gd name="connsiteX4" fmla="*/ 829611 w 1659222"/>
              <a:gd name="connsiteY4" fmla="*/ 0 h 17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222" h="1728000" extrusionOk="0">
                <a:moveTo>
                  <a:pt x="829611" y="0"/>
                </a:moveTo>
                <a:cubicBezTo>
                  <a:pt x="1287793" y="0"/>
                  <a:pt x="1659222" y="386826"/>
                  <a:pt x="1659222" y="864000"/>
                </a:cubicBezTo>
                <a:cubicBezTo>
                  <a:pt x="1659222" y="1341174"/>
                  <a:pt x="1287793" y="1728000"/>
                  <a:pt x="829611" y="1728000"/>
                </a:cubicBezTo>
                <a:cubicBezTo>
                  <a:pt x="371429" y="1728000"/>
                  <a:pt x="0" y="1341174"/>
                  <a:pt x="0" y="864000"/>
                </a:cubicBezTo>
                <a:cubicBezTo>
                  <a:pt x="0" y="386826"/>
                  <a:pt x="371429" y="0"/>
                  <a:pt x="829611" y="0"/>
                </a:cubicBezTo>
                <a:close/>
              </a:path>
            </a:pathLst>
          </a:custGeom>
        </p:spPr>
      </p:pic>
      <p:grpSp>
        <p:nvGrpSpPr>
          <p:cNvPr id="2" name="Группа 1"/>
          <p:cNvGrpSpPr/>
          <p:nvPr/>
        </p:nvGrpSpPr>
        <p:grpSpPr bwMode="auto">
          <a:xfrm>
            <a:off x="789651" y="771525"/>
            <a:ext cx="10152140" cy="1704975"/>
            <a:chOff x="1039309" y="3925044"/>
            <a:chExt cx="10152140" cy="1704975"/>
          </a:xfrm>
        </p:grpSpPr>
        <p:sp>
          <p:nvSpPr>
            <p:cNvPr id="3" name="Прямоугольник: скругленные углы 2"/>
            <p:cNvSpPr/>
            <p:nvPr/>
          </p:nvSpPr>
          <p:spPr bwMode="auto">
            <a:xfrm>
              <a:off x="1039309" y="3925044"/>
              <a:ext cx="10152140" cy="1704975"/>
            </a:xfrm>
            <a:prstGeom prst="roundRect">
              <a:avLst>
                <a:gd name="adj" fmla="val 13582"/>
              </a:avLst>
            </a:prstGeom>
            <a:noFill/>
            <a:ln w="19050">
              <a:solidFill>
                <a:srgbClr val="FFC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latin typeface="Verdana"/>
                <a:ea typeface="Verdana"/>
              </a:endParaRPr>
            </a:p>
          </p:txBody>
        </p:sp>
        <p:sp>
          <p:nvSpPr>
            <p:cNvPr id="6" name="TextBox 5"/>
            <p:cNvSpPr txBox="1"/>
            <p:nvPr/>
          </p:nvSpPr>
          <p:spPr bwMode="auto">
            <a:xfrm>
              <a:off x="2639250" y="4279591"/>
              <a:ext cx="8268883" cy="1015663"/>
            </a:xfrm>
            <a:prstGeom prst="rect">
              <a:avLst/>
            </a:prstGeom>
            <a:noFill/>
          </p:spPr>
          <p:txBody>
            <a:bodyPr wrap="square">
              <a:spAutoFit/>
            </a:bodyPr>
            <a:lstStyle/>
            <a:p>
              <a:pPr>
                <a:defRPr/>
              </a:pPr>
              <a:r>
                <a:rPr lang="ru-RU" sz="2000" b="1"/>
                <a:t>1С:Архив </a:t>
              </a:r>
              <a:r>
                <a:rPr lang="ru-RU" sz="2000"/>
                <a:t>— программный продукт, позволяющий предприятиям и организациям решить задачи связанные </a:t>
              </a:r>
              <a:br>
                <a:rPr lang="ru-RU" sz="2000"/>
              </a:br>
              <a:r>
                <a:rPr lang="ru-RU" sz="2000"/>
                <a:t>с хранением электронных документов.</a:t>
              </a:r>
              <a:endParaRPr/>
            </a:p>
          </p:txBody>
        </p:sp>
      </p:grpSp>
      <p:sp>
        <p:nvSpPr>
          <p:cNvPr id="94" name="Текст 2"/>
          <p:cNvSpPr txBox="1"/>
          <p:nvPr/>
        </p:nvSpPr>
        <p:spPr bwMode="auto">
          <a:xfrm>
            <a:off x="1991696" y="2993722"/>
            <a:ext cx="2407920" cy="759146"/>
          </a:xfrm>
          <a:prstGeom prst="rect">
            <a:avLst/>
          </a:prstGeom>
        </p:spPr>
        <p:txBody>
          <a:bodyPr vert="horz" lIns="36000" tIns="36000" rIns="36000" bIns="36000" rtlCol="0" anchor="t" anchorCtr="0">
            <a:noAutofit/>
          </a:bodyPr>
          <a:lstStyle>
            <a:lvl1pPr marL="0" indent="0" algn="l" defTabSz="914400">
              <a:lnSpc>
                <a:spcPct val="90000"/>
              </a:lnSpc>
              <a:spcBef>
                <a:spcPts val="1000"/>
              </a:spcBef>
              <a:buFontTx/>
              <a:buNone/>
              <a:defRPr sz="1800" b="0">
                <a:solidFill>
                  <a:schemeClr val="tx1"/>
                </a:solidFill>
                <a:latin typeface="+mn-lt"/>
                <a:ea typeface="+mn-ea"/>
                <a:cs typeface="+mn-cs"/>
              </a:defRPr>
            </a:lvl1pPr>
            <a:lvl2pPr marL="457200" indent="0" algn="l" defTabSz="914400">
              <a:lnSpc>
                <a:spcPct val="90000"/>
              </a:lnSpc>
              <a:spcBef>
                <a:spcPts val="500"/>
              </a:spcBef>
              <a:buFont typeface="Arial"/>
              <a:buNone/>
              <a:defRPr sz="1800" b="1">
                <a:solidFill>
                  <a:schemeClr val="tx1"/>
                </a:solidFill>
                <a:latin typeface="+mn-lt"/>
                <a:ea typeface="+mn-ea"/>
                <a:cs typeface="+mn-cs"/>
              </a:defRPr>
            </a:lvl2pPr>
            <a:lvl3pPr marL="914400" indent="0" algn="l" defTabSz="914400">
              <a:lnSpc>
                <a:spcPct val="90000"/>
              </a:lnSpc>
              <a:spcBef>
                <a:spcPts val="500"/>
              </a:spcBef>
              <a:buFont typeface="Arial"/>
              <a:buNone/>
              <a:defRPr sz="1800" b="0">
                <a:solidFill>
                  <a:schemeClr val="tx1"/>
                </a:solidFill>
                <a:latin typeface="+mn-lt"/>
                <a:ea typeface="+mn-ea"/>
                <a:cs typeface="+mn-cs"/>
              </a:defRPr>
            </a:lvl3pPr>
            <a:lvl4pPr marL="1371600" indent="0" algn="l" defTabSz="914400">
              <a:lnSpc>
                <a:spcPct val="90000"/>
              </a:lnSpc>
              <a:spcBef>
                <a:spcPts val="500"/>
              </a:spcBef>
              <a:buFont typeface="Arial"/>
              <a:buNone/>
              <a:defRPr sz="1400" b="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ru-RU" sz="1600" b="1"/>
              <a:t>Соответствует требованиям </a:t>
            </a:r>
            <a:r>
              <a:rPr lang="ru-RU" sz="1600"/>
              <a:t>законодательства РФ</a:t>
            </a:r>
            <a:endParaRPr/>
          </a:p>
        </p:txBody>
      </p:sp>
      <p:grpSp>
        <p:nvGrpSpPr>
          <p:cNvPr id="97" name="Группа 96"/>
          <p:cNvGrpSpPr/>
          <p:nvPr/>
        </p:nvGrpSpPr>
        <p:grpSpPr bwMode="auto">
          <a:xfrm>
            <a:off x="857353" y="2723254"/>
            <a:ext cx="1032688" cy="1032688"/>
            <a:chOff x="1340238" y="2928002"/>
            <a:chExt cx="1032688" cy="1032688"/>
          </a:xfrm>
        </p:grpSpPr>
        <p:sp>
          <p:nvSpPr>
            <p:cNvPr id="98" name="Овал 97"/>
            <p:cNvSpPr/>
            <p:nvPr/>
          </p:nvSpPr>
          <p:spPr bwMode="auto">
            <a:xfrm>
              <a:off x="1474575" y="3110750"/>
              <a:ext cx="739876" cy="739876"/>
            </a:xfrm>
            <a:prstGeom prst="ellipse">
              <a:avLst/>
            </a:prstGeom>
            <a:solidFill>
              <a:srgbClr val="FFCF66"/>
            </a:solidFill>
            <a:ln>
              <a:solidFill>
                <a:srgbClr val="FFC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99" name="Рисунок 98" descr="Изображение выглядит как черный, темнота&#10;&#10;Контент, сгенерированный ИИ, может содержать ошибки."/>
            <p:cNvPicPr>
              <a:picLocks noChangeAspect="1"/>
            </p:cNvPicPr>
            <p:nvPr/>
          </p:nvPicPr>
          <p:blipFill>
            <a:blip r:embed="rId4"/>
            <a:stretch/>
          </p:blipFill>
          <p:spPr bwMode="auto">
            <a:xfrm>
              <a:off x="1340238" y="2928002"/>
              <a:ext cx="1032688" cy="1032688"/>
            </a:xfrm>
            <a:prstGeom prst="rect">
              <a:avLst/>
            </a:prstGeom>
          </p:spPr>
        </p:pic>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9" name="Рисунок 48"/>
          <p:cNvPicPr>
            <a:picLocks noChangeAspect="1"/>
          </p:cNvPicPr>
          <p:nvPr/>
        </p:nvPicPr>
        <p:blipFill>
          <a:blip r:embed="rId3"/>
          <a:srcRect l="5006" t="4913" r="5006" b="5087"/>
          <a:stretch/>
        </p:blipFill>
        <p:spPr bwMode="auto">
          <a:xfrm>
            <a:off x="1064133" y="1126072"/>
            <a:ext cx="1007556" cy="995879"/>
          </a:xfrm>
          <a:custGeom>
            <a:avLst/>
            <a:gdLst>
              <a:gd name="connsiteX0" fmla="*/ 829611 w 1659222"/>
              <a:gd name="connsiteY0" fmla="*/ 0 h 1728000"/>
              <a:gd name="connsiteX1" fmla="*/ 1659222 w 1659222"/>
              <a:gd name="connsiteY1" fmla="*/ 864000 h 1728000"/>
              <a:gd name="connsiteX2" fmla="*/ 829611 w 1659222"/>
              <a:gd name="connsiteY2" fmla="*/ 1728000 h 1728000"/>
              <a:gd name="connsiteX3" fmla="*/ 0 w 1659222"/>
              <a:gd name="connsiteY3" fmla="*/ 864000 h 1728000"/>
              <a:gd name="connsiteX4" fmla="*/ 829611 w 1659222"/>
              <a:gd name="connsiteY4" fmla="*/ 0 h 17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222" h="1728000" extrusionOk="0">
                <a:moveTo>
                  <a:pt x="829611" y="0"/>
                </a:moveTo>
                <a:cubicBezTo>
                  <a:pt x="1287793" y="0"/>
                  <a:pt x="1659222" y="386826"/>
                  <a:pt x="1659222" y="864000"/>
                </a:cubicBezTo>
                <a:cubicBezTo>
                  <a:pt x="1659222" y="1341174"/>
                  <a:pt x="1287793" y="1728000"/>
                  <a:pt x="829611" y="1728000"/>
                </a:cubicBezTo>
                <a:cubicBezTo>
                  <a:pt x="371429" y="1728000"/>
                  <a:pt x="0" y="1341174"/>
                  <a:pt x="0" y="864000"/>
                </a:cubicBezTo>
                <a:cubicBezTo>
                  <a:pt x="0" y="386826"/>
                  <a:pt x="371429" y="0"/>
                  <a:pt x="829611" y="0"/>
                </a:cubicBezTo>
                <a:close/>
              </a:path>
            </a:pathLst>
          </a:custGeom>
        </p:spPr>
      </p:pic>
      <p:grpSp>
        <p:nvGrpSpPr>
          <p:cNvPr id="2" name="Группа 1"/>
          <p:cNvGrpSpPr/>
          <p:nvPr/>
        </p:nvGrpSpPr>
        <p:grpSpPr bwMode="auto">
          <a:xfrm>
            <a:off x="789651" y="771525"/>
            <a:ext cx="10152140" cy="1704975"/>
            <a:chOff x="1039309" y="3925044"/>
            <a:chExt cx="10152140" cy="1704975"/>
          </a:xfrm>
        </p:grpSpPr>
        <p:sp>
          <p:nvSpPr>
            <p:cNvPr id="3" name="Прямоугольник: скругленные углы 2"/>
            <p:cNvSpPr/>
            <p:nvPr/>
          </p:nvSpPr>
          <p:spPr bwMode="auto">
            <a:xfrm>
              <a:off x="1039309" y="3925044"/>
              <a:ext cx="10152140" cy="1704975"/>
            </a:xfrm>
            <a:prstGeom prst="roundRect">
              <a:avLst>
                <a:gd name="adj" fmla="val 13582"/>
              </a:avLst>
            </a:prstGeom>
            <a:noFill/>
            <a:ln w="19050">
              <a:solidFill>
                <a:srgbClr val="FFC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latin typeface="Verdana"/>
                <a:ea typeface="Verdana"/>
              </a:endParaRPr>
            </a:p>
          </p:txBody>
        </p:sp>
        <p:sp>
          <p:nvSpPr>
            <p:cNvPr id="6" name="TextBox 5"/>
            <p:cNvSpPr txBox="1"/>
            <p:nvPr/>
          </p:nvSpPr>
          <p:spPr bwMode="auto">
            <a:xfrm>
              <a:off x="2639250" y="4279591"/>
              <a:ext cx="8268883" cy="1015663"/>
            </a:xfrm>
            <a:prstGeom prst="rect">
              <a:avLst/>
            </a:prstGeom>
            <a:noFill/>
          </p:spPr>
          <p:txBody>
            <a:bodyPr wrap="square">
              <a:spAutoFit/>
            </a:bodyPr>
            <a:lstStyle/>
            <a:p>
              <a:pPr>
                <a:defRPr/>
              </a:pPr>
              <a:r>
                <a:rPr lang="ru-RU" sz="2000" b="1"/>
                <a:t>1С:Архив </a:t>
              </a:r>
              <a:r>
                <a:rPr lang="ru-RU" sz="2000"/>
                <a:t>— программный продукт, позволяющий предприятиям и организациям решить задачи связанные </a:t>
              </a:r>
              <a:br>
                <a:rPr lang="ru-RU" sz="2000"/>
              </a:br>
              <a:r>
                <a:rPr lang="ru-RU" sz="2000"/>
                <a:t>с хранением электронных документов.</a:t>
              </a:r>
              <a:endParaRPr/>
            </a:p>
          </p:txBody>
        </p:sp>
      </p:grpSp>
      <p:sp>
        <p:nvSpPr>
          <p:cNvPr id="94" name="Текст 2"/>
          <p:cNvSpPr txBox="1"/>
          <p:nvPr/>
        </p:nvSpPr>
        <p:spPr bwMode="auto">
          <a:xfrm>
            <a:off x="1991696" y="2993722"/>
            <a:ext cx="2407920" cy="759146"/>
          </a:xfrm>
          <a:prstGeom prst="rect">
            <a:avLst/>
          </a:prstGeom>
        </p:spPr>
        <p:txBody>
          <a:bodyPr vert="horz" lIns="36000" tIns="36000" rIns="36000" bIns="36000" rtlCol="0" anchor="t" anchorCtr="0">
            <a:noAutofit/>
          </a:bodyPr>
          <a:lstStyle>
            <a:lvl1pPr marL="0" indent="0" algn="l" defTabSz="914400">
              <a:lnSpc>
                <a:spcPct val="90000"/>
              </a:lnSpc>
              <a:spcBef>
                <a:spcPts val="1000"/>
              </a:spcBef>
              <a:buFontTx/>
              <a:buNone/>
              <a:defRPr sz="1800" b="0">
                <a:solidFill>
                  <a:schemeClr val="tx1"/>
                </a:solidFill>
                <a:latin typeface="+mn-lt"/>
                <a:ea typeface="+mn-ea"/>
                <a:cs typeface="+mn-cs"/>
              </a:defRPr>
            </a:lvl1pPr>
            <a:lvl2pPr marL="457200" indent="0" algn="l" defTabSz="914400">
              <a:lnSpc>
                <a:spcPct val="90000"/>
              </a:lnSpc>
              <a:spcBef>
                <a:spcPts val="500"/>
              </a:spcBef>
              <a:buFont typeface="Arial"/>
              <a:buNone/>
              <a:defRPr sz="1800" b="1">
                <a:solidFill>
                  <a:schemeClr val="tx1"/>
                </a:solidFill>
                <a:latin typeface="+mn-lt"/>
                <a:ea typeface="+mn-ea"/>
                <a:cs typeface="+mn-cs"/>
              </a:defRPr>
            </a:lvl2pPr>
            <a:lvl3pPr marL="914400" indent="0" algn="l" defTabSz="914400">
              <a:lnSpc>
                <a:spcPct val="90000"/>
              </a:lnSpc>
              <a:spcBef>
                <a:spcPts val="500"/>
              </a:spcBef>
              <a:buFont typeface="Arial"/>
              <a:buNone/>
              <a:defRPr sz="1800" b="0">
                <a:solidFill>
                  <a:schemeClr val="tx1"/>
                </a:solidFill>
                <a:latin typeface="+mn-lt"/>
                <a:ea typeface="+mn-ea"/>
                <a:cs typeface="+mn-cs"/>
              </a:defRPr>
            </a:lvl3pPr>
            <a:lvl4pPr marL="1371600" indent="0" algn="l" defTabSz="914400">
              <a:lnSpc>
                <a:spcPct val="90000"/>
              </a:lnSpc>
              <a:spcBef>
                <a:spcPts val="500"/>
              </a:spcBef>
              <a:buFont typeface="Arial"/>
              <a:buNone/>
              <a:defRPr sz="1400" b="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ru-RU" sz="1600" b="1"/>
              <a:t>Соответствует требованиям </a:t>
            </a:r>
            <a:r>
              <a:rPr lang="ru-RU" sz="1600"/>
              <a:t>законодательства РФ</a:t>
            </a:r>
            <a:endParaRPr/>
          </a:p>
        </p:txBody>
      </p:sp>
      <p:grpSp>
        <p:nvGrpSpPr>
          <p:cNvPr id="97" name="Группа 96"/>
          <p:cNvGrpSpPr/>
          <p:nvPr/>
        </p:nvGrpSpPr>
        <p:grpSpPr bwMode="auto">
          <a:xfrm>
            <a:off x="857353" y="2723254"/>
            <a:ext cx="1032688" cy="1032688"/>
            <a:chOff x="1340238" y="2928002"/>
            <a:chExt cx="1032688" cy="1032688"/>
          </a:xfrm>
        </p:grpSpPr>
        <p:sp>
          <p:nvSpPr>
            <p:cNvPr id="98" name="Овал 97"/>
            <p:cNvSpPr/>
            <p:nvPr/>
          </p:nvSpPr>
          <p:spPr bwMode="auto">
            <a:xfrm>
              <a:off x="1474575" y="3110750"/>
              <a:ext cx="739876" cy="739876"/>
            </a:xfrm>
            <a:prstGeom prst="ellipse">
              <a:avLst/>
            </a:prstGeom>
            <a:solidFill>
              <a:srgbClr val="FFCF66"/>
            </a:solidFill>
            <a:ln>
              <a:solidFill>
                <a:srgbClr val="FFC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99" name="Рисунок 98" descr="Изображение выглядит как черный, темнота&#10;&#10;Контент, сгенерированный ИИ, может содержать ошибки."/>
            <p:cNvPicPr>
              <a:picLocks noChangeAspect="1"/>
            </p:cNvPicPr>
            <p:nvPr/>
          </p:nvPicPr>
          <p:blipFill>
            <a:blip r:embed="rId4"/>
            <a:stretch/>
          </p:blipFill>
          <p:spPr bwMode="auto">
            <a:xfrm>
              <a:off x="1340238" y="2928002"/>
              <a:ext cx="1032688" cy="1032688"/>
            </a:xfrm>
            <a:prstGeom prst="rect">
              <a:avLst/>
            </a:prstGeom>
          </p:spPr>
        </p:pic>
      </p:grpSp>
      <p:sp>
        <p:nvSpPr>
          <p:cNvPr id="24" name="Текст 2"/>
          <p:cNvSpPr txBox="1"/>
          <p:nvPr/>
        </p:nvSpPr>
        <p:spPr bwMode="auto">
          <a:xfrm>
            <a:off x="1991696" y="4435275"/>
            <a:ext cx="3611563" cy="1165110"/>
          </a:xfrm>
          <a:prstGeom prst="rect">
            <a:avLst/>
          </a:prstGeom>
        </p:spPr>
        <p:txBody>
          <a:bodyPr vert="horz" lIns="36000" tIns="36000" rIns="36000" bIns="36000" rtlCol="0" anchor="t" anchorCtr="0">
            <a:noAutofit/>
          </a:bodyPr>
          <a:lstStyle>
            <a:lvl1pPr marL="0" indent="0" algn="l" defTabSz="914400">
              <a:lnSpc>
                <a:spcPct val="90000"/>
              </a:lnSpc>
              <a:spcBef>
                <a:spcPts val="1000"/>
              </a:spcBef>
              <a:buFontTx/>
              <a:buNone/>
              <a:defRPr sz="1800" b="0">
                <a:solidFill>
                  <a:schemeClr val="tx1"/>
                </a:solidFill>
                <a:latin typeface="+mn-lt"/>
                <a:ea typeface="+mn-ea"/>
                <a:cs typeface="+mn-cs"/>
              </a:defRPr>
            </a:lvl1pPr>
            <a:lvl2pPr marL="457200" indent="0" algn="l" defTabSz="914400">
              <a:lnSpc>
                <a:spcPct val="90000"/>
              </a:lnSpc>
              <a:spcBef>
                <a:spcPts val="500"/>
              </a:spcBef>
              <a:buFont typeface="Arial"/>
              <a:buNone/>
              <a:defRPr sz="1800" b="1">
                <a:solidFill>
                  <a:schemeClr val="tx1"/>
                </a:solidFill>
                <a:latin typeface="+mn-lt"/>
                <a:ea typeface="+mn-ea"/>
                <a:cs typeface="+mn-cs"/>
              </a:defRPr>
            </a:lvl2pPr>
            <a:lvl3pPr marL="914400" indent="0" algn="l" defTabSz="914400">
              <a:lnSpc>
                <a:spcPct val="90000"/>
              </a:lnSpc>
              <a:spcBef>
                <a:spcPts val="500"/>
              </a:spcBef>
              <a:buFont typeface="Arial"/>
              <a:buNone/>
              <a:defRPr sz="1800" b="0">
                <a:solidFill>
                  <a:schemeClr val="tx1"/>
                </a:solidFill>
                <a:latin typeface="+mn-lt"/>
                <a:ea typeface="+mn-ea"/>
                <a:cs typeface="+mn-cs"/>
              </a:defRPr>
            </a:lvl3pPr>
            <a:lvl4pPr marL="1371600" indent="0" algn="l" defTabSz="914400">
              <a:lnSpc>
                <a:spcPct val="90000"/>
              </a:lnSpc>
              <a:spcBef>
                <a:spcPts val="500"/>
              </a:spcBef>
              <a:buFont typeface="Arial"/>
              <a:buNone/>
              <a:defRPr sz="1400" b="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ru-RU" sz="1600" b="1"/>
              <a:t>Позволяет автоматизировать передачу документов </a:t>
            </a:r>
            <a:br>
              <a:rPr lang="ru-RU" sz="1600"/>
            </a:br>
            <a:r>
              <a:rPr lang="ru-RU" sz="1600"/>
              <a:t>на оперативное и архивное хранение из информационных систем-источников</a:t>
            </a:r>
            <a:endParaRPr/>
          </a:p>
        </p:txBody>
      </p:sp>
      <p:grpSp>
        <p:nvGrpSpPr>
          <p:cNvPr id="25" name="Группа 24"/>
          <p:cNvGrpSpPr/>
          <p:nvPr/>
        </p:nvGrpSpPr>
        <p:grpSpPr bwMode="auto">
          <a:xfrm>
            <a:off x="985427" y="4461532"/>
            <a:ext cx="771490" cy="784580"/>
            <a:chOff x="4166468" y="3066046"/>
            <a:chExt cx="771490" cy="784580"/>
          </a:xfrm>
        </p:grpSpPr>
        <p:sp>
          <p:nvSpPr>
            <p:cNvPr id="26" name="Овал 25"/>
            <p:cNvSpPr/>
            <p:nvPr/>
          </p:nvSpPr>
          <p:spPr bwMode="auto">
            <a:xfrm>
              <a:off x="4166468" y="3066046"/>
              <a:ext cx="739876" cy="739876"/>
            </a:xfrm>
            <a:prstGeom prst="ellipse">
              <a:avLst/>
            </a:prstGeom>
            <a:solidFill>
              <a:srgbClr val="FFCF66"/>
            </a:solidFill>
            <a:ln>
              <a:solidFill>
                <a:srgbClr val="FFC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27" name="Рисунок 26" descr="Изображение выглядит как черный, темнота&#10;&#10;Контент, сгенерированный ИИ, может содержать ошибки."/>
            <p:cNvPicPr>
              <a:picLocks noChangeAspect="1"/>
            </p:cNvPicPr>
            <p:nvPr/>
          </p:nvPicPr>
          <p:blipFill>
            <a:blip r:embed="rId5"/>
            <a:stretch/>
          </p:blipFill>
          <p:spPr bwMode="auto">
            <a:xfrm>
              <a:off x="4166811" y="3071003"/>
              <a:ext cx="771148" cy="779623"/>
            </a:xfrm>
            <a:prstGeom prst="rect">
              <a:avLst/>
            </a:prstGeom>
          </p:spPr>
        </p:pic>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9" name="Рисунок 48"/>
          <p:cNvPicPr>
            <a:picLocks noChangeAspect="1"/>
          </p:cNvPicPr>
          <p:nvPr/>
        </p:nvPicPr>
        <p:blipFill>
          <a:blip r:embed="rId3"/>
          <a:srcRect l="5006" t="4913" r="5006" b="5087"/>
          <a:stretch/>
        </p:blipFill>
        <p:spPr bwMode="auto">
          <a:xfrm>
            <a:off x="1064133" y="1126072"/>
            <a:ext cx="1007556" cy="995879"/>
          </a:xfrm>
          <a:custGeom>
            <a:avLst/>
            <a:gdLst>
              <a:gd name="connsiteX0" fmla="*/ 829611 w 1659222"/>
              <a:gd name="connsiteY0" fmla="*/ 0 h 1728000"/>
              <a:gd name="connsiteX1" fmla="*/ 1659222 w 1659222"/>
              <a:gd name="connsiteY1" fmla="*/ 864000 h 1728000"/>
              <a:gd name="connsiteX2" fmla="*/ 829611 w 1659222"/>
              <a:gd name="connsiteY2" fmla="*/ 1728000 h 1728000"/>
              <a:gd name="connsiteX3" fmla="*/ 0 w 1659222"/>
              <a:gd name="connsiteY3" fmla="*/ 864000 h 1728000"/>
              <a:gd name="connsiteX4" fmla="*/ 829611 w 1659222"/>
              <a:gd name="connsiteY4" fmla="*/ 0 h 17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222" h="1728000" extrusionOk="0">
                <a:moveTo>
                  <a:pt x="829611" y="0"/>
                </a:moveTo>
                <a:cubicBezTo>
                  <a:pt x="1287793" y="0"/>
                  <a:pt x="1659222" y="386826"/>
                  <a:pt x="1659222" y="864000"/>
                </a:cubicBezTo>
                <a:cubicBezTo>
                  <a:pt x="1659222" y="1341174"/>
                  <a:pt x="1287793" y="1728000"/>
                  <a:pt x="829611" y="1728000"/>
                </a:cubicBezTo>
                <a:cubicBezTo>
                  <a:pt x="371429" y="1728000"/>
                  <a:pt x="0" y="1341174"/>
                  <a:pt x="0" y="864000"/>
                </a:cubicBezTo>
                <a:cubicBezTo>
                  <a:pt x="0" y="386826"/>
                  <a:pt x="371429" y="0"/>
                  <a:pt x="829611" y="0"/>
                </a:cubicBezTo>
                <a:close/>
              </a:path>
            </a:pathLst>
          </a:custGeom>
        </p:spPr>
      </p:pic>
      <p:grpSp>
        <p:nvGrpSpPr>
          <p:cNvPr id="2" name="Группа 1"/>
          <p:cNvGrpSpPr/>
          <p:nvPr/>
        </p:nvGrpSpPr>
        <p:grpSpPr bwMode="auto">
          <a:xfrm>
            <a:off x="789651" y="771525"/>
            <a:ext cx="10152140" cy="1704975"/>
            <a:chOff x="1039309" y="3925044"/>
            <a:chExt cx="10152140" cy="1704975"/>
          </a:xfrm>
        </p:grpSpPr>
        <p:sp>
          <p:nvSpPr>
            <p:cNvPr id="3" name="Прямоугольник: скругленные углы 2"/>
            <p:cNvSpPr/>
            <p:nvPr/>
          </p:nvSpPr>
          <p:spPr bwMode="auto">
            <a:xfrm>
              <a:off x="1039309" y="3925044"/>
              <a:ext cx="10152140" cy="1704975"/>
            </a:xfrm>
            <a:prstGeom prst="roundRect">
              <a:avLst>
                <a:gd name="adj" fmla="val 13582"/>
              </a:avLst>
            </a:prstGeom>
            <a:noFill/>
            <a:ln w="19050">
              <a:solidFill>
                <a:srgbClr val="FFC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latin typeface="Verdana"/>
                <a:ea typeface="Verdana"/>
              </a:endParaRPr>
            </a:p>
          </p:txBody>
        </p:sp>
        <p:sp>
          <p:nvSpPr>
            <p:cNvPr id="6" name="TextBox 5"/>
            <p:cNvSpPr txBox="1"/>
            <p:nvPr/>
          </p:nvSpPr>
          <p:spPr bwMode="auto">
            <a:xfrm>
              <a:off x="2639250" y="4279591"/>
              <a:ext cx="8268883" cy="1015663"/>
            </a:xfrm>
            <a:prstGeom prst="rect">
              <a:avLst/>
            </a:prstGeom>
            <a:noFill/>
          </p:spPr>
          <p:txBody>
            <a:bodyPr wrap="square">
              <a:spAutoFit/>
            </a:bodyPr>
            <a:lstStyle/>
            <a:p>
              <a:pPr>
                <a:defRPr/>
              </a:pPr>
              <a:r>
                <a:rPr lang="ru-RU" sz="2000" b="1"/>
                <a:t>1С:Архив </a:t>
              </a:r>
              <a:r>
                <a:rPr lang="ru-RU" sz="2000"/>
                <a:t>— программный продукт, позволяющий предприятиям и организациям решить задачи связанные </a:t>
              </a:r>
              <a:br>
                <a:rPr lang="ru-RU" sz="2000"/>
              </a:br>
              <a:r>
                <a:rPr lang="ru-RU" sz="2000"/>
                <a:t>с хранением электронных документов.</a:t>
              </a:r>
              <a:endParaRPr/>
            </a:p>
          </p:txBody>
        </p:sp>
      </p:grpSp>
      <p:sp>
        <p:nvSpPr>
          <p:cNvPr id="94" name="Текст 2"/>
          <p:cNvSpPr txBox="1"/>
          <p:nvPr/>
        </p:nvSpPr>
        <p:spPr bwMode="auto">
          <a:xfrm>
            <a:off x="1991696" y="2993722"/>
            <a:ext cx="2407920" cy="759146"/>
          </a:xfrm>
          <a:prstGeom prst="rect">
            <a:avLst/>
          </a:prstGeom>
        </p:spPr>
        <p:txBody>
          <a:bodyPr vert="horz" lIns="36000" tIns="36000" rIns="36000" bIns="36000" rtlCol="0" anchor="t" anchorCtr="0">
            <a:noAutofit/>
          </a:bodyPr>
          <a:lstStyle>
            <a:lvl1pPr marL="0" indent="0" algn="l" defTabSz="914400">
              <a:lnSpc>
                <a:spcPct val="90000"/>
              </a:lnSpc>
              <a:spcBef>
                <a:spcPts val="1000"/>
              </a:spcBef>
              <a:buFontTx/>
              <a:buNone/>
              <a:defRPr sz="1800" b="0">
                <a:solidFill>
                  <a:schemeClr val="tx1"/>
                </a:solidFill>
                <a:latin typeface="+mn-lt"/>
                <a:ea typeface="+mn-ea"/>
                <a:cs typeface="+mn-cs"/>
              </a:defRPr>
            </a:lvl1pPr>
            <a:lvl2pPr marL="457200" indent="0" algn="l" defTabSz="914400">
              <a:lnSpc>
                <a:spcPct val="90000"/>
              </a:lnSpc>
              <a:spcBef>
                <a:spcPts val="500"/>
              </a:spcBef>
              <a:buFont typeface="Arial"/>
              <a:buNone/>
              <a:defRPr sz="1800" b="1">
                <a:solidFill>
                  <a:schemeClr val="tx1"/>
                </a:solidFill>
                <a:latin typeface="+mn-lt"/>
                <a:ea typeface="+mn-ea"/>
                <a:cs typeface="+mn-cs"/>
              </a:defRPr>
            </a:lvl2pPr>
            <a:lvl3pPr marL="914400" indent="0" algn="l" defTabSz="914400">
              <a:lnSpc>
                <a:spcPct val="90000"/>
              </a:lnSpc>
              <a:spcBef>
                <a:spcPts val="500"/>
              </a:spcBef>
              <a:buFont typeface="Arial"/>
              <a:buNone/>
              <a:defRPr sz="1800" b="0">
                <a:solidFill>
                  <a:schemeClr val="tx1"/>
                </a:solidFill>
                <a:latin typeface="+mn-lt"/>
                <a:ea typeface="+mn-ea"/>
                <a:cs typeface="+mn-cs"/>
              </a:defRPr>
            </a:lvl3pPr>
            <a:lvl4pPr marL="1371600" indent="0" algn="l" defTabSz="914400">
              <a:lnSpc>
                <a:spcPct val="90000"/>
              </a:lnSpc>
              <a:spcBef>
                <a:spcPts val="500"/>
              </a:spcBef>
              <a:buFont typeface="Arial"/>
              <a:buNone/>
              <a:defRPr sz="1400" b="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ru-RU" sz="1600" b="1"/>
              <a:t>Соответствует требованиям </a:t>
            </a:r>
            <a:r>
              <a:rPr lang="ru-RU" sz="1600"/>
              <a:t>законодательства РФ</a:t>
            </a:r>
            <a:endParaRPr/>
          </a:p>
        </p:txBody>
      </p:sp>
      <p:sp>
        <p:nvSpPr>
          <p:cNvPr id="95" name="Текст 2"/>
          <p:cNvSpPr txBox="1"/>
          <p:nvPr/>
        </p:nvSpPr>
        <p:spPr bwMode="auto">
          <a:xfrm>
            <a:off x="1991696" y="4435275"/>
            <a:ext cx="3611563" cy="1165110"/>
          </a:xfrm>
          <a:prstGeom prst="rect">
            <a:avLst/>
          </a:prstGeom>
        </p:spPr>
        <p:txBody>
          <a:bodyPr vert="horz" lIns="36000" tIns="36000" rIns="36000" bIns="36000" rtlCol="0" anchor="t" anchorCtr="0">
            <a:noAutofit/>
          </a:bodyPr>
          <a:lstStyle>
            <a:lvl1pPr marL="0" indent="0" algn="l" defTabSz="914400">
              <a:lnSpc>
                <a:spcPct val="90000"/>
              </a:lnSpc>
              <a:spcBef>
                <a:spcPts val="1000"/>
              </a:spcBef>
              <a:buFontTx/>
              <a:buNone/>
              <a:defRPr sz="1800" b="0">
                <a:solidFill>
                  <a:schemeClr val="tx1"/>
                </a:solidFill>
                <a:latin typeface="+mn-lt"/>
                <a:ea typeface="+mn-ea"/>
                <a:cs typeface="+mn-cs"/>
              </a:defRPr>
            </a:lvl1pPr>
            <a:lvl2pPr marL="457200" indent="0" algn="l" defTabSz="914400">
              <a:lnSpc>
                <a:spcPct val="90000"/>
              </a:lnSpc>
              <a:spcBef>
                <a:spcPts val="500"/>
              </a:spcBef>
              <a:buFont typeface="Arial"/>
              <a:buNone/>
              <a:defRPr sz="1800" b="1">
                <a:solidFill>
                  <a:schemeClr val="tx1"/>
                </a:solidFill>
                <a:latin typeface="+mn-lt"/>
                <a:ea typeface="+mn-ea"/>
                <a:cs typeface="+mn-cs"/>
              </a:defRPr>
            </a:lvl2pPr>
            <a:lvl3pPr marL="914400" indent="0" algn="l" defTabSz="914400">
              <a:lnSpc>
                <a:spcPct val="90000"/>
              </a:lnSpc>
              <a:spcBef>
                <a:spcPts val="500"/>
              </a:spcBef>
              <a:buFont typeface="Arial"/>
              <a:buNone/>
              <a:defRPr sz="1800" b="0">
                <a:solidFill>
                  <a:schemeClr val="tx1"/>
                </a:solidFill>
                <a:latin typeface="+mn-lt"/>
                <a:ea typeface="+mn-ea"/>
                <a:cs typeface="+mn-cs"/>
              </a:defRPr>
            </a:lvl3pPr>
            <a:lvl4pPr marL="1371600" indent="0" algn="l" defTabSz="914400">
              <a:lnSpc>
                <a:spcPct val="90000"/>
              </a:lnSpc>
              <a:spcBef>
                <a:spcPts val="500"/>
              </a:spcBef>
              <a:buFont typeface="Arial"/>
              <a:buNone/>
              <a:defRPr sz="1400" b="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ru-RU" sz="1600" b="1"/>
              <a:t>Позволяет автоматизировать передачу документов </a:t>
            </a:r>
            <a:br>
              <a:rPr lang="ru-RU" sz="1600"/>
            </a:br>
            <a:r>
              <a:rPr lang="ru-RU" sz="1600"/>
              <a:t>на оперативное и архивное хранение из информационных систем-источников</a:t>
            </a:r>
            <a:endParaRPr/>
          </a:p>
        </p:txBody>
      </p:sp>
      <p:sp>
        <p:nvSpPr>
          <p:cNvPr id="96" name="Текст 2"/>
          <p:cNvSpPr txBox="1"/>
          <p:nvPr/>
        </p:nvSpPr>
        <p:spPr bwMode="auto">
          <a:xfrm>
            <a:off x="7023659" y="2946649"/>
            <a:ext cx="3089123" cy="738209"/>
          </a:xfrm>
          <a:prstGeom prst="rect">
            <a:avLst/>
          </a:prstGeom>
        </p:spPr>
        <p:txBody>
          <a:bodyPr vert="horz" lIns="36000" tIns="36000" rIns="36000" bIns="36000" rtlCol="0" anchor="t" anchorCtr="0">
            <a:noAutofit/>
          </a:bodyPr>
          <a:lstStyle>
            <a:lvl1pPr marL="0" indent="0" algn="l" defTabSz="914400">
              <a:lnSpc>
                <a:spcPct val="90000"/>
              </a:lnSpc>
              <a:spcBef>
                <a:spcPts val="1000"/>
              </a:spcBef>
              <a:buFontTx/>
              <a:buNone/>
              <a:defRPr sz="1800" b="0">
                <a:solidFill>
                  <a:schemeClr val="tx1"/>
                </a:solidFill>
                <a:latin typeface="+mn-lt"/>
                <a:ea typeface="+mn-ea"/>
                <a:cs typeface="+mn-cs"/>
              </a:defRPr>
            </a:lvl1pPr>
            <a:lvl2pPr marL="457200" indent="0" algn="l" defTabSz="914400">
              <a:lnSpc>
                <a:spcPct val="90000"/>
              </a:lnSpc>
              <a:spcBef>
                <a:spcPts val="500"/>
              </a:spcBef>
              <a:buFont typeface="Arial"/>
              <a:buNone/>
              <a:defRPr sz="1800" b="1">
                <a:solidFill>
                  <a:schemeClr val="tx1"/>
                </a:solidFill>
                <a:latin typeface="+mn-lt"/>
                <a:ea typeface="+mn-ea"/>
                <a:cs typeface="+mn-cs"/>
              </a:defRPr>
            </a:lvl2pPr>
            <a:lvl3pPr marL="914400" indent="0" algn="l" defTabSz="914400">
              <a:lnSpc>
                <a:spcPct val="90000"/>
              </a:lnSpc>
              <a:spcBef>
                <a:spcPts val="500"/>
              </a:spcBef>
              <a:buFont typeface="Arial"/>
              <a:buNone/>
              <a:defRPr sz="1800" b="0">
                <a:solidFill>
                  <a:schemeClr val="tx1"/>
                </a:solidFill>
                <a:latin typeface="+mn-lt"/>
                <a:ea typeface="+mn-ea"/>
                <a:cs typeface="+mn-cs"/>
              </a:defRPr>
            </a:lvl3pPr>
            <a:lvl4pPr marL="1371600" indent="0" algn="l" defTabSz="914400">
              <a:lnSpc>
                <a:spcPct val="90000"/>
              </a:lnSpc>
              <a:spcBef>
                <a:spcPts val="500"/>
              </a:spcBef>
              <a:buFont typeface="Arial"/>
              <a:buNone/>
              <a:defRPr sz="1400" b="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ru-RU" sz="1600" b="1"/>
              <a:t>Передает информацию </a:t>
            </a:r>
            <a:br>
              <a:rPr lang="ru-RU" sz="1600"/>
            </a:br>
            <a:r>
              <a:rPr lang="ru-RU" sz="1600"/>
              <a:t>о состоянии документов </a:t>
            </a:r>
            <a:br>
              <a:rPr lang="ru-RU" sz="1600"/>
            </a:br>
            <a:r>
              <a:rPr lang="ru-RU" sz="1600"/>
              <a:t>в систему-источник</a:t>
            </a:r>
            <a:endParaRPr/>
          </a:p>
        </p:txBody>
      </p:sp>
      <p:grpSp>
        <p:nvGrpSpPr>
          <p:cNvPr id="97" name="Группа 96"/>
          <p:cNvGrpSpPr/>
          <p:nvPr/>
        </p:nvGrpSpPr>
        <p:grpSpPr bwMode="auto">
          <a:xfrm>
            <a:off x="857353" y="2723254"/>
            <a:ext cx="1032688" cy="1032688"/>
            <a:chOff x="1340238" y="2928002"/>
            <a:chExt cx="1032688" cy="1032688"/>
          </a:xfrm>
        </p:grpSpPr>
        <p:sp>
          <p:nvSpPr>
            <p:cNvPr id="98" name="Овал 97"/>
            <p:cNvSpPr/>
            <p:nvPr/>
          </p:nvSpPr>
          <p:spPr bwMode="auto">
            <a:xfrm>
              <a:off x="1474575" y="3110750"/>
              <a:ext cx="739876" cy="739876"/>
            </a:xfrm>
            <a:prstGeom prst="ellipse">
              <a:avLst/>
            </a:prstGeom>
            <a:solidFill>
              <a:srgbClr val="FFCF66"/>
            </a:solidFill>
            <a:ln>
              <a:solidFill>
                <a:srgbClr val="FFC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99" name="Рисунок 98" descr="Изображение выглядит как черный, темнота&#10;&#10;Контент, сгенерированный ИИ, может содержать ошибки."/>
            <p:cNvPicPr>
              <a:picLocks noChangeAspect="1"/>
            </p:cNvPicPr>
            <p:nvPr/>
          </p:nvPicPr>
          <p:blipFill>
            <a:blip r:embed="rId4"/>
            <a:stretch/>
          </p:blipFill>
          <p:spPr bwMode="auto">
            <a:xfrm>
              <a:off x="1340238" y="2928002"/>
              <a:ext cx="1032688" cy="1032688"/>
            </a:xfrm>
            <a:prstGeom prst="rect">
              <a:avLst/>
            </a:prstGeom>
          </p:spPr>
        </p:pic>
      </p:grpSp>
      <p:grpSp>
        <p:nvGrpSpPr>
          <p:cNvPr id="103" name="Группа 102"/>
          <p:cNvGrpSpPr/>
          <p:nvPr/>
        </p:nvGrpSpPr>
        <p:grpSpPr bwMode="auto">
          <a:xfrm>
            <a:off x="5980032" y="2887315"/>
            <a:ext cx="739876" cy="760693"/>
            <a:chOff x="6905046" y="3045229"/>
            <a:chExt cx="739876" cy="760693"/>
          </a:xfrm>
        </p:grpSpPr>
        <p:sp>
          <p:nvSpPr>
            <p:cNvPr id="104" name="Овал 103"/>
            <p:cNvSpPr/>
            <p:nvPr/>
          </p:nvSpPr>
          <p:spPr bwMode="auto">
            <a:xfrm>
              <a:off x="6905046" y="3066046"/>
              <a:ext cx="739876" cy="739876"/>
            </a:xfrm>
            <a:prstGeom prst="ellipse">
              <a:avLst/>
            </a:prstGeom>
            <a:solidFill>
              <a:srgbClr val="FFCF66"/>
            </a:solidFill>
            <a:ln>
              <a:solidFill>
                <a:srgbClr val="FFC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105" name="Рисунок 104" descr="Изображение выглядит как черный, темнота&#10;&#10;Контент, сгенерированный ИИ, может содержать ошибки."/>
            <p:cNvPicPr>
              <a:picLocks noChangeAspect="1"/>
            </p:cNvPicPr>
            <p:nvPr/>
          </p:nvPicPr>
          <p:blipFill>
            <a:blip r:embed="rId5"/>
            <a:stretch/>
          </p:blipFill>
          <p:spPr bwMode="auto">
            <a:xfrm>
              <a:off x="6905046" y="3045229"/>
              <a:ext cx="734514" cy="739876"/>
            </a:xfrm>
            <a:prstGeom prst="rect">
              <a:avLst/>
            </a:prstGeom>
          </p:spPr>
        </p:pic>
      </p:grpSp>
      <p:grpSp>
        <p:nvGrpSpPr>
          <p:cNvPr id="106" name="Группа 105"/>
          <p:cNvGrpSpPr/>
          <p:nvPr/>
        </p:nvGrpSpPr>
        <p:grpSpPr bwMode="auto">
          <a:xfrm>
            <a:off x="985427" y="4461532"/>
            <a:ext cx="771490" cy="784580"/>
            <a:chOff x="4166468" y="3066046"/>
            <a:chExt cx="771490" cy="784580"/>
          </a:xfrm>
        </p:grpSpPr>
        <p:sp>
          <p:nvSpPr>
            <p:cNvPr id="107" name="Овал 106"/>
            <p:cNvSpPr/>
            <p:nvPr/>
          </p:nvSpPr>
          <p:spPr bwMode="auto">
            <a:xfrm>
              <a:off x="4166468" y="3066046"/>
              <a:ext cx="739876" cy="739876"/>
            </a:xfrm>
            <a:prstGeom prst="ellipse">
              <a:avLst/>
            </a:prstGeom>
            <a:solidFill>
              <a:srgbClr val="FFCF66"/>
            </a:solidFill>
            <a:ln>
              <a:solidFill>
                <a:srgbClr val="FFC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108" name="Рисунок 107" descr="Изображение выглядит как черный, темнота&#10;&#10;Контент, сгенерированный ИИ, может содержать ошибки."/>
            <p:cNvPicPr>
              <a:picLocks noChangeAspect="1"/>
            </p:cNvPicPr>
            <p:nvPr/>
          </p:nvPicPr>
          <p:blipFill>
            <a:blip r:embed="rId6"/>
            <a:stretch/>
          </p:blipFill>
          <p:spPr bwMode="auto">
            <a:xfrm>
              <a:off x="4166811" y="3071003"/>
              <a:ext cx="771148" cy="779623"/>
            </a:xfrm>
            <a:prstGeom prst="rect">
              <a:avLst/>
            </a:prstGeom>
          </p:spPr>
        </p:pic>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9" name="Рисунок 48"/>
          <p:cNvPicPr>
            <a:picLocks noChangeAspect="1"/>
          </p:cNvPicPr>
          <p:nvPr/>
        </p:nvPicPr>
        <p:blipFill>
          <a:blip r:embed="rId3"/>
          <a:srcRect l="5006" t="4913" r="5006" b="5087"/>
          <a:stretch/>
        </p:blipFill>
        <p:spPr bwMode="auto">
          <a:xfrm>
            <a:off x="1064133" y="1126072"/>
            <a:ext cx="1007556" cy="995879"/>
          </a:xfrm>
          <a:custGeom>
            <a:avLst/>
            <a:gdLst>
              <a:gd name="connsiteX0" fmla="*/ 829611 w 1659222"/>
              <a:gd name="connsiteY0" fmla="*/ 0 h 1728000"/>
              <a:gd name="connsiteX1" fmla="*/ 1659222 w 1659222"/>
              <a:gd name="connsiteY1" fmla="*/ 864000 h 1728000"/>
              <a:gd name="connsiteX2" fmla="*/ 829611 w 1659222"/>
              <a:gd name="connsiteY2" fmla="*/ 1728000 h 1728000"/>
              <a:gd name="connsiteX3" fmla="*/ 0 w 1659222"/>
              <a:gd name="connsiteY3" fmla="*/ 864000 h 1728000"/>
              <a:gd name="connsiteX4" fmla="*/ 829611 w 1659222"/>
              <a:gd name="connsiteY4" fmla="*/ 0 h 17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222" h="1728000" extrusionOk="0">
                <a:moveTo>
                  <a:pt x="829611" y="0"/>
                </a:moveTo>
                <a:cubicBezTo>
                  <a:pt x="1287793" y="0"/>
                  <a:pt x="1659222" y="386826"/>
                  <a:pt x="1659222" y="864000"/>
                </a:cubicBezTo>
                <a:cubicBezTo>
                  <a:pt x="1659222" y="1341174"/>
                  <a:pt x="1287793" y="1728000"/>
                  <a:pt x="829611" y="1728000"/>
                </a:cubicBezTo>
                <a:cubicBezTo>
                  <a:pt x="371429" y="1728000"/>
                  <a:pt x="0" y="1341174"/>
                  <a:pt x="0" y="864000"/>
                </a:cubicBezTo>
                <a:cubicBezTo>
                  <a:pt x="0" y="386826"/>
                  <a:pt x="371429" y="0"/>
                  <a:pt x="829611" y="0"/>
                </a:cubicBezTo>
                <a:close/>
              </a:path>
            </a:pathLst>
          </a:custGeom>
        </p:spPr>
      </p:pic>
      <p:grpSp>
        <p:nvGrpSpPr>
          <p:cNvPr id="2" name="Группа 1"/>
          <p:cNvGrpSpPr/>
          <p:nvPr/>
        </p:nvGrpSpPr>
        <p:grpSpPr bwMode="auto">
          <a:xfrm>
            <a:off x="789651" y="771525"/>
            <a:ext cx="10152140" cy="1704975"/>
            <a:chOff x="1039309" y="3925044"/>
            <a:chExt cx="10152140" cy="1704975"/>
          </a:xfrm>
        </p:grpSpPr>
        <p:sp>
          <p:nvSpPr>
            <p:cNvPr id="3" name="Прямоугольник: скругленные углы 2"/>
            <p:cNvSpPr/>
            <p:nvPr/>
          </p:nvSpPr>
          <p:spPr bwMode="auto">
            <a:xfrm>
              <a:off x="1039309" y="3925044"/>
              <a:ext cx="10152140" cy="1704975"/>
            </a:xfrm>
            <a:prstGeom prst="roundRect">
              <a:avLst>
                <a:gd name="adj" fmla="val 13582"/>
              </a:avLst>
            </a:prstGeom>
            <a:noFill/>
            <a:ln w="19050">
              <a:solidFill>
                <a:srgbClr val="FFC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latin typeface="Verdana"/>
                <a:ea typeface="Verdana"/>
              </a:endParaRPr>
            </a:p>
          </p:txBody>
        </p:sp>
        <p:sp>
          <p:nvSpPr>
            <p:cNvPr id="6" name="TextBox 5"/>
            <p:cNvSpPr txBox="1"/>
            <p:nvPr/>
          </p:nvSpPr>
          <p:spPr bwMode="auto">
            <a:xfrm>
              <a:off x="2639250" y="4279591"/>
              <a:ext cx="8268883" cy="1015663"/>
            </a:xfrm>
            <a:prstGeom prst="rect">
              <a:avLst/>
            </a:prstGeom>
            <a:noFill/>
          </p:spPr>
          <p:txBody>
            <a:bodyPr wrap="square">
              <a:spAutoFit/>
            </a:bodyPr>
            <a:lstStyle/>
            <a:p>
              <a:pPr>
                <a:defRPr/>
              </a:pPr>
              <a:r>
                <a:rPr lang="ru-RU" sz="2000" b="1"/>
                <a:t>1С:Архив </a:t>
              </a:r>
              <a:r>
                <a:rPr lang="ru-RU" sz="2000"/>
                <a:t>— программный продукт, позволяющий предприятиям и организациям решить задачи связанные </a:t>
              </a:r>
              <a:br>
                <a:rPr lang="ru-RU" sz="2000"/>
              </a:br>
              <a:r>
                <a:rPr lang="ru-RU" sz="2000"/>
                <a:t>с хранением электронных документов.</a:t>
              </a:r>
              <a:endParaRPr/>
            </a:p>
          </p:txBody>
        </p:sp>
      </p:grpSp>
      <p:sp>
        <p:nvSpPr>
          <p:cNvPr id="93" name="Текст 2"/>
          <p:cNvSpPr>
            <a:spLocks noGrp="1"/>
          </p:cNvSpPr>
          <p:nvPr>
            <p:ph type="body" sz="quarter" idx="13"/>
          </p:nvPr>
        </p:nvSpPr>
        <p:spPr bwMode="auto">
          <a:xfrm>
            <a:off x="7023658" y="4381501"/>
            <a:ext cx="3918133" cy="1165110"/>
          </a:xfrm>
        </p:spPr>
        <p:txBody>
          <a:bodyPr>
            <a:noAutofit/>
          </a:bodyPr>
          <a:lstStyle/>
          <a:p>
            <a:pPr>
              <a:defRPr/>
            </a:pPr>
            <a:r>
              <a:rPr lang="ru-RU" sz="1600" b="1"/>
              <a:t>Обеспечивает хранение документов и их учет</a:t>
            </a:r>
            <a:r>
              <a:rPr lang="ru-RU" sz="1600"/>
              <a:t>, актуализирует электронные подписи, выполняет проверки состояния дел и документов</a:t>
            </a:r>
            <a:endParaRPr/>
          </a:p>
        </p:txBody>
      </p:sp>
      <p:sp>
        <p:nvSpPr>
          <p:cNvPr id="94" name="Текст 2"/>
          <p:cNvSpPr txBox="1"/>
          <p:nvPr/>
        </p:nvSpPr>
        <p:spPr bwMode="auto">
          <a:xfrm>
            <a:off x="1991696" y="2993722"/>
            <a:ext cx="2407920" cy="759146"/>
          </a:xfrm>
          <a:prstGeom prst="rect">
            <a:avLst/>
          </a:prstGeom>
        </p:spPr>
        <p:txBody>
          <a:bodyPr vert="horz" lIns="36000" tIns="36000" rIns="36000" bIns="36000" rtlCol="0" anchor="t" anchorCtr="0">
            <a:noAutofit/>
          </a:bodyPr>
          <a:lstStyle>
            <a:lvl1pPr marL="0" indent="0" algn="l" defTabSz="914400">
              <a:lnSpc>
                <a:spcPct val="90000"/>
              </a:lnSpc>
              <a:spcBef>
                <a:spcPts val="1000"/>
              </a:spcBef>
              <a:buFontTx/>
              <a:buNone/>
              <a:defRPr sz="1800" b="0">
                <a:solidFill>
                  <a:schemeClr val="tx1"/>
                </a:solidFill>
                <a:latin typeface="+mn-lt"/>
                <a:ea typeface="+mn-ea"/>
                <a:cs typeface="+mn-cs"/>
              </a:defRPr>
            </a:lvl1pPr>
            <a:lvl2pPr marL="457200" indent="0" algn="l" defTabSz="914400">
              <a:lnSpc>
                <a:spcPct val="90000"/>
              </a:lnSpc>
              <a:spcBef>
                <a:spcPts val="500"/>
              </a:spcBef>
              <a:buFont typeface="Arial"/>
              <a:buNone/>
              <a:defRPr sz="1800" b="1">
                <a:solidFill>
                  <a:schemeClr val="tx1"/>
                </a:solidFill>
                <a:latin typeface="+mn-lt"/>
                <a:ea typeface="+mn-ea"/>
                <a:cs typeface="+mn-cs"/>
              </a:defRPr>
            </a:lvl2pPr>
            <a:lvl3pPr marL="914400" indent="0" algn="l" defTabSz="914400">
              <a:lnSpc>
                <a:spcPct val="90000"/>
              </a:lnSpc>
              <a:spcBef>
                <a:spcPts val="500"/>
              </a:spcBef>
              <a:buFont typeface="Arial"/>
              <a:buNone/>
              <a:defRPr sz="1800" b="0">
                <a:solidFill>
                  <a:schemeClr val="tx1"/>
                </a:solidFill>
                <a:latin typeface="+mn-lt"/>
                <a:ea typeface="+mn-ea"/>
                <a:cs typeface="+mn-cs"/>
              </a:defRPr>
            </a:lvl3pPr>
            <a:lvl4pPr marL="1371600" indent="0" algn="l" defTabSz="914400">
              <a:lnSpc>
                <a:spcPct val="90000"/>
              </a:lnSpc>
              <a:spcBef>
                <a:spcPts val="500"/>
              </a:spcBef>
              <a:buFont typeface="Arial"/>
              <a:buNone/>
              <a:defRPr sz="1400" b="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ru-RU" sz="1600" b="1"/>
              <a:t>Соответствует требованиям </a:t>
            </a:r>
            <a:r>
              <a:rPr lang="ru-RU" sz="1600"/>
              <a:t>законодательства РФ</a:t>
            </a:r>
            <a:endParaRPr/>
          </a:p>
        </p:txBody>
      </p:sp>
      <p:sp>
        <p:nvSpPr>
          <p:cNvPr id="95" name="Текст 2"/>
          <p:cNvSpPr txBox="1"/>
          <p:nvPr/>
        </p:nvSpPr>
        <p:spPr bwMode="auto">
          <a:xfrm>
            <a:off x="1991696" y="4435275"/>
            <a:ext cx="3611563" cy="1165110"/>
          </a:xfrm>
          <a:prstGeom prst="rect">
            <a:avLst/>
          </a:prstGeom>
        </p:spPr>
        <p:txBody>
          <a:bodyPr vert="horz" lIns="36000" tIns="36000" rIns="36000" bIns="36000" rtlCol="0" anchor="t" anchorCtr="0">
            <a:noAutofit/>
          </a:bodyPr>
          <a:lstStyle>
            <a:lvl1pPr marL="0" indent="0" algn="l" defTabSz="914400">
              <a:lnSpc>
                <a:spcPct val="90000"/>
              </a:lnSpc>
              <a:spcBef>
                <a:spcPts val="1000"/>
              </a:spcBef>
              <a:buFontTx/>
              <a:buNone/>
              <a:defRPr sz="1800" b="0">
                <a:solidFill>
                  <a:schemeClr val="tx1"/>
                </a:solidFill>
                <a:latin typeface="+mn-lt"/>
                <a:ea typeface="+mn-ea"/>
                <a:cs typeface="+mn-cs"/>
              </a:defRPr>
            </a:lvl1pPr>
            <a:lvl2pPr marL="457200" indent="0" algn="l" defTabSz="914400">
              <a:lnSpc>
                <a:spcPct val="90000"/>
              </a:lnSpc>
              <a:spcBef>
                <a:spcPts val="500"/>
              </a:spcBef>
              <a:buFont typeface="Arial"/>
              <a:buNone/>
              <a:defRPr sz="1800" b="1">
                <a:solidFill>
                  <a:schemeClr val="tx1"/>
                </a:solidFill>
                <a:latin typeface="+mn-lt"/>
                <a:ea typeface="+mn-ea"/>
                <a:cs typeface="+mn-cs"/>
              </a:defRPr>
            </a:lvl2pPr>
            <a:lvl3pPr marL="914400" indent="0" algn="l" defTabSz="914400">
              <a:lnSpc>
                <a:spcPct val="90000"/>
              </a:lnSpc>
              <a:spcBef>
                <a:spcPts val="500"/>
              </a:spcBef>
              <a:buFont typeface="Arial"/>
              <a:buNone/>
              <a:defRPr sz="1800" b="0">
                <a:solidFill>
                  <a:schemeClr val="tx1"/>
                </a:solidFill>
                <a:latin typeface="+mn-lt"/>
                <a:ea typeface="+mn-ea"/>
                <a:cs typeface="+mn-cs"/>
              </a:defRPr>
            </a:lvl3pPr>
            <a:lvl4pPr marL="1371600" indent="0" algn="l" defTabSz="914400">
              <a:lnSpc>
                <a:spcPct val="90000"/>
              </a:lnSpc>
              <a:spcBef>
                <a:spcPts val="500"/>
              </a:spcBef>
              <a:buFont typeface="Arial"/>
              <a:buNone/>
              <a:defRPr sz="1400" b="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ru-RU" sz="1600" b="1"/>
              <a:t>Позволяет автоматизировать передачу документов </a:t>
            </a:r>
            <a:br>
              <a:rPr lang="ru-RU" sz="1600"/>
            </a:br>
            <a:r>
              <a:rPr lang="ru-RU" sz="1600"/>
              <a:t>на оперативное и архивное хранение из информационных систем-источников</a:t>
            </a:r>
            <a:endParaRPr/>
          </a:p>
        </p:txBody>
      </p:sp>
      <p:sp>
        <p:nvSpPr>
          <p:cNvPr id="96" name="Текст 2"/>
          <p:cNvSpPr txBox="1"/>
          <p:nvPr/>
        </p:nvSpPr>
        <p:spPr bwMode="auto">
          <a:xfrm>
            <a:off x="7023659" y="2946649"/>
            <a:ext cx="3089123" cy="738209"/>
          </a:xfrm>
          <a:prstGeom prst="rect">
            <a:avLst/>
          </a:prstGeom>
        </p:spPr>
        <p:txBody>
          <a:bodyPr vert="horz" lIns="36000" tIns="36000" rIns="36000" bIns="36000" rtlCol="0" anchor="t" anchorCtr="0">
            <a:noAutofit/>
          </a:bodyPr>
          <a:lstStyle>
            <a:lvl1pPr marL="0" indent="0" algn="l" defTabSz="914400">
              <a:lnSpc>
                <a:spcPct val="90000"/>
              </a:lnSpc>
              <a:spcBef>
                <a:spcPts val="1000"/>
              </a:spcBef>
              <a:buFontTx/>
              <a:buNone/>
              <a:defRPr sz="1800" b="0">
                <a:solidFill>
                  <a:schemeClr val="tx1"/>
                </a:solidFill>
                <a:latin typeface="+mn-lt"/>
                <a:ea typeface="+mn-ea"/>
                <a:cs typeface="+mn-cs"/>
              </a:defRPr>
            </a:lvl1pPr>
            <a:lvl2pPr marL="457200" indent="0" algn="l" defTabSz="914400">
              <a:lnSpc>
                <a:spcPct val="90000"/>
              </a:lnSpc>
              <a:spcBef>
                <a:spcPts val="500"/>
              </a:spcBef>
              <a:buFont typeface="Arial"/>
              <a:buNone/>
              <a:defRPr sz="1800" b="1">
                <a:solidFill>
                  <a:schemeClr val="tx1"/>
                </a:solidFill>
                <a:latin typeface="+mn-lt"/>
                <a:ea typeface="+mn-ea"/>
                <a:cs typeface="+mn-cs"/>
              </a:defRPr>
            </a:lvl2pPr>
            <a:lvl3pPr marL="914400" indent="0" algn="l" defTabSz="914400">
              <a:lnSpc>
                <a:spcPct val="90000"/>
              </a:lnSpc>
              <a:spcBef>
                <a:spcPts val="500"/>
              </a:spcBef>
              <a:buFont typeface="Arial"/>
              <a:buNone/>
              <a:defRPr sz="1800" b="0">
                <a:solidFill>
                  <a:schemeClr val="tx1"/>
                </a:solidFill>
                <a:latin typeface="+mn-lt"/>
                <a:ea typeface="+mn-ea"/>
                <a:cs typeface="+mn-cs"/>
              </a:defRPr>
            </a:lvl3pPr>
            <a:lvl4pPr marL="1371600" indent="0" algn="l" defTabSz="914400">
              <a:lnSpc>
                <a:spcPct val="90000"/>
              </a:lnSpc>
              <a:spcBef>
                <a:spcPts val="500"/>
              </a:spcBef>
              <a:buFont typeface="Arial"/>
              <a:buNone/>
              <a:defRPr sz="1400" b="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ru-RU" sz="1600" b="1"/>
              <a:t>Передает информацию </a:t>
            </a:r>
            <a:br>
              <a:rPr lang="ru-RU" sz="1600"/>
            </a:br>
            <a:r>
              <a:rPr lang="ru-RU" sz="1600"/>
              <a:t>о состоянии документов </a:t>
            </a:r>
            <a:br>
              <a:rPr lang="ru-RU" sz="1600"/>
            </a:br>
            <a:r>
              <a:rPr lang="ru-RU" sz="1600"/>
              <a:t>в систему-источник</a:t>
            </a:r>
            <a:endParaRPr/>
          </a:p>
        </p:txBody>
      </p:sp>
      <p:grpSp>
        <p:nvGrpSpPr>
          <p:cNvPr id="97" name="Группа 96"/>
          <p:cNvGrpSpPr/>
          <p:nvPr/>
        </p:nvGrpSpPr>
        <p:grpSpPr bwMode="auto">
          <a:xfrm>
            <a:off x="857353" y="2723254"/>
            <a:ext cx="1032688" cy="1032688"/>
            <a:chOff x="1340238" y="2928002"/>
            <a:chExt cx="1032688" cy="1032688"/>
          </a:xfrm>
        </p:grpSpPr>
        <p:sp>
          <p:nvSpPr>
            <p:cNvPr id="98" name="Овал 97"/>
            <p:cNvSpPr/>
            <p:nvPr/>
          </p:nvSpPr>
          <p:spPr bwMode="auto">
            <a:xfrm>
              <a:off x="1474575" y="3110750"/>
              <a:ext cx="739876" cy="739876"/>
            </a:xfrm>
            <a:prstGeom prst="ellipse">
              <a:avLst/>
            </a:prstGeom>
            <a:solidFill>
              <a:srgbClr val="FFCF66"/>
            </a:solidFill>
            <a:ln>
              <a:solidFill>
                <a:srgbClr val="FFC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99" name="Рисунок 98" descr="Изображение выглядит как черный, темнота&#10;&#10;Контент, сгенерированный ИИ, может содержать ошибки."/>
            <p:cNvPicPr>
              <a:picLocks noChangeAspect="1"/>
            </p:cNvPicPr>
            <p:nvPr/>
          </p:nvPicPr>
          <p:blipFill>
            <a:blip r:embed="rId4"/>
            <a:stretch/>
          </p:blipFill>
          <p:spPr bwMode="auto">
            <a:xfrm>
              <a:off x="1340238" y="2928002"/>
              <a:ext cx="1032688" cy="1032688"/>
            </a:xfrm>
            <a:prstGeom prst="rect">
              <a:avLst/>
            </a:prstGeom>
          </p:spPr>
        </p:pic>
      </p:grpSp>
      <p:grpSp>
        <p:nvGrpSpPr>
          <p:cNvPr id="100" name="Группа 99"/>
          <p:cNvGrpSpPr/>
          <p:nvPr/>
        </p:nvGrpSpPr>
        <p:grpSpPr bwMode="auto">
          <a:xfrm>
            <a:off x="5869652" y="4269714"/>
            <a:ext cx="1015962" cy="1015962"/>
            <a:chOff x="9453041" y="2928002"/>
            <a:chExt cx="1015962" cy="1015962"/>
          </a:xfrm>
        </p:grpSpPr>
        <p:sp>
          <p:nvSpPr>
            <p:cNvPr id="101" name="Овал 100"/>
            <p:cNvSpPr/>
            <p:nvPr/>
          </p:nvSpPr>
          <p:spPr bwMode="auto">
            <a:xfrm>
              <a:off x="9591085" y="3066046"/>
              <a:ext cx="739876" cy="739876"/>
            </a:xfrm>
            <a:prstGeom prst="ellipse">
              <a:avLst/>
            </a:prstGeom>
            <a:solidFill>
              <a:srgbClr val="FFCF66"/>
            </a:solidFill>
            <a:ln>
              <a:solidFill>
                <a:srgbClr val="FFC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102" name="Рисунок 101" descr="Изображение выглядит как дизайн, снимок экрана, зарисовка, устройство&#10;&#10;Контент, сгенерированный ИИ, может содержать ошибки."/>
            <p:cNvPicPr>
              <a:picLocks noChangeAspect="1"/>
            </p:cNvPicPr>
            <p:nvPr/>
          </p:nvPicPr>
          <p:blipFill>
            <a:blip r:embed="rId5"/>
            <a:stretch/>
          </p:blipFill>
          <p:spPr bwMode="auto">
            <a:xfrm>
              <a:off x="9453041" y="2928002"/>
              <a:ext cx="1015962" cy="1015962"/>
            </a:xfrm>
            <a:prstGeom prst="rect">
              <a:avLst/>
            </a:prstGeom>
          </p:spPr>
        </p:pic>
      </p:grpSp>
      <p:grpSp>
        <p:nvGrpSpPr>
          <p:cNvPr id="103" name="Группа 102"/>
          <p:cNvGrpSpPr/>
          <p:nvPr/>
        </p:nvGrpSpPr>
        <p:grpSpPr bwMode="auto">
          <a:xfrm>
            <a:off x="5980032" y="2887315"/>
            <a:ext cx="739876" cy="760693"/>
            <a:chOff x="6905046" y="3045229"/>
            <a:chExt cx="739876" cy="760693"/>
          </a:xfrm>
        </p:grpSpPr>
        <p:sp>
          <p:nvSpPr>
            <p:cNvPr id="104" name="Овал 103"/>
            <p:cNvSpPr/>
            <p:nvPr/>
          </p:nvSpPr>
          <p:spPr bwMode="auto">
            <a:xfrm>
              <a:off x="6905046" y="3066046"/>
              <a:ext cx="739876" cy="739876"/>
            </a:xfrm>
            <a:prstGeom prst="ellipse">
              <a:avLst/>
            </a:prstGeom>
            <a:solidFill>
              <a:srgbClr val="FFCF66"/>
            </a:solidFill>
            <a:ln>
              <a:solidFill>
                <a:srgbClr val="FFC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105" name="Рисунок 104" descr="Изображение выглядит как черный, темнота&#10;&#10;Контент, сгенерированный ИИ, может содержать ошибки."/>
            <p:cNvPicPr>
              <a:picLocks noChangeAspect="1"/>
            </p:cNvPicPr>
            <p:nvPr/>
          </p:nvPicPr>
          <p:blipFill>
            <a:blip r:embed="rId6"/>
            <a:stretch/>
          </p:blipFill>
          <p:spPr bwMode="auto">
            <a:xfrm>
              <a:off x="6905046" y="3045229"/>
              <a:ext cx="734514" cy="739876"/>
            </a:xfrm>
            <a:prstGeom prst="rect">
              <a:avLst/>
            </a:prstGeom>
          </p:spPr>
        </p:pic>
      </p:grpSp>
      <p:grpSp>
        <p:nvGrpSpPr>
          <p:cNvPr id="106" name="Группа 105"/>
          <p:cNvGrpSpPr/>
          <p:nvPr/>
        </p:nvGrpSpPr>
        <p:grpSpPr bwMode="auto">
          <a:xfrm>
            <a:off x="985427" y="4461532"/>
            <a:ext cx="771490" cy="784580"/>
            <a:chOff x="4166468" y="3066046"/>
            <a:chExt cx="771490" cy="784580"/>
          </a:xfrm>
        </p:grpSpPr>
        <p:sp>
          <p:nvSpPr>
            <p:cNvPr id="107" name="Овал 106"/>
            <p:cNvSpPr/>
            <p:nvPr/>
          </p:nvSpPr>
          <p:spPr bwMode="auto">
            <a:xfrm>
              <a:off x="4166468" y="3066046"/>
              <a:ext cx="739876" cy="739876"/>
            </a:xfrm>
            <a:prstGeom prst="ellipse">
              <a:avLst/>
            </a:prstGeom>
            <a:solidFill>
              <a:srgbClr val="FFCF66"/>
            </a:solidFill>
            <a:ln>
              <a:solidFill>
                <a:srgbClr val="FFC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108" name="Рисунок 107" descr="Изображение выглядит как черный, темнота&#10;&#10;Контент, сгенерированный ИИ, может содержать ошибки."/>
            <p:cNvPicPr>
              <a:picLocks noChangeAspect="1"/>
            </p:cNvPicPr>
            <p:nvPr/>
          </p:nvPicPr>
          <p:blipFill>
            <a:blip r:embed="rId7"/>
            <a:stretch/>
          </p:blipFill>
          <p:spPr bwMode="auto">
            <a:xfrm>
              <a:off x="4166811" y="3071003"/>
              <a:ext cx="771148" cy="779623"/>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 name="Прямоугольник: скругленные углы 14"/>
          <p:cNvSpPr/>
          <p:nvPr/>
        </p:nvSpPr>
        <p:spPr bwMode="auto">
          <a:xfrm>
            <a:off x="4613116" y="618912"/>
            <a:ext cx="2965767" cy="521006"/>
          </a:xfrm>
          <a:prstGeom prst="roundRect">
            <a:avLst>
              <a:gd name="adj"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ru-RU" sz="1800" b="0" i="0" u="none" strike="noStrike" cap="none" spc="0">
              <a:ln>
                <a:noFill/>
              </a:ln>
              <a:solidFill>
                <a:prstClr val="white"/>
              </a:solidFill>
              <a:latin typeface="Verdana"/>
              <a:ea typeface="Liberation Sans"/>
              <a:cs typeface="Liberation Sans"/>
            </a:endParaRPr>
          </a:p>
        </p:txBody>
      </p:sp>
      <p:pic>
        <p:nvPicPr>
          <p:cNvPr id="16" name="Рисунок 15" descr="Изображение выглядит как Графика, дизайн&#10;&#10;Содержимое, созданное искусственным интеллектом, может быть неверным."/>
          <p:cNvPicPr>
            <a:picLocks noChangeAspect="1"/>
          </p:cNvPicPr>
          <p:nvPr/>
        </p:nvPicPr>
        <p:blipFill>
          <a:blip r:embed="rId3"/>
          <a:srcRect r="12710"/>
          <a:stretch/>
        </p:blipFill>
        <p:spPr bwMode="auto">
          <a:xfrm>
            <a:off x="4554883" y="0"/>
            <a:ext cx="7637117" cy="6858000"/>
          </a:xfrm>
          <a:prstGeom prst="rect">
            <a:avLst/>
          </a:prstGeom>
        </p:spPr>
      </p:pic>
      <p:sp>
        <p:nvSpPr>
          <p:cNvPr id="17" name="Заголовок 1"/>
          <p:cNvSpPr>
            <a:spLocks noGrp="1"/>
          </p:cNvSpPr>
          <p:nvPr>
            <p:ph type="title"/>
          </p:nvPr>
        </p:nvSpPr>
        <p:spPr bwMode="auto">
          <a:xfrm>
            <a:off x="884902" y="635297"/>
            <a:ext cx="10392696" cy="489381"/>
          </a:xfrm>
        </p:spPr>
        <p:txBody>
          <a:bodyPr>
            <a:normAutofit fontScale="90000"/>
          </a:bodyPr>
          <a:lstStyle/>
          <a:p>
            <a:pPr>
              <a:defRPr/>
            </a:pPr>
            <a:r>
              <a:rPr lang="ru-RU" dirty="0"/>
              <a:t>Решаем задачи комплексно</a:t>
            </a:r>
            <a:endParaRPr dirty="0"/>
          </a:p>
        </p:txBody>
      </p:sp>
      <p:sp>
        <p:nvSpPr>
          <p:cNvPr id="18" name="Текст 2"/>
          <p:cNvSpPr>
            <a:spLocks noGrp="1"/>
          </p:cNvSpPr>
          <p:nvPr>
            <p:ph type="body" sz="quarter" idx="13"/>
          </p:nvPr>
        </p:nvSpPr>
        <p:spPr bwMode="auto">
          <a:xfrm>
            <a:off x="9896650" y="5018255"/>
            <a:ext cx="1603480" cy="674000"/>
          </a:xfrm>
        </p:spPr>
        <p:txBody>
          <a:bodyPr>
            <a:normAutofit lnSpcReduction="10000"/>
          </a:bodyPr>
          <a:lstStyle/>
          <a:p>
            <a:pPr>
              <a:lnSpc>
                <a:spcPct val="100000"/>
              </a:lnSpc>
              <a:defRPr/>
            </a:pPr>
            <a:r>
              <a:rPr lang="ru-RU" sz="1400"/>
              <a:t>Подробнее </a:t>
            </a:r>
            <a:br>
              <a:rPr lang="ru-RU" sz="1400"/>
            </a:br>
            <a:r>
              <a:rPr lang="ru-RU" sz="1400"/>
              <a:t>о возможностях </a:t>
            </a:r>
            <a:br>
              <a:rPr lang="ru-RU" sz="1400"/>
            </a:br>
            <a:r>
              <a:rPr lang="ru-RU" sz="1400"/>
              <a:t>с «Форус»</a:t>
            </a:r>
            <a:endParaRPr/>
          </a:p>
        </p:txBody>
      </p:sp>
      <p:sp>
        <p:nvSpPr>
          <p:cNvPr id="19" name="Прямоугольник: скругленные углы 18"/>
          <p:cNvSpPr/>
          <p:nvPr/>
        </p:nvSpPr>
        <p:spPr bwMode="auto">
          <a:xfrm>
            <a:off x="4378623" y="1282768"/>
            <a:ext cx="3434754" cy="2148314"/>
          </a:xfrm>
          <a:prstGeom prst="roundRect">
            <a:avLst>
              <a:gd name="adj" fmla="val 8709"/>
            </a:avLst>
          </a:prstGeom>
          <a:solidFill>
            <a:schemeClr val="bg1"/>
          </a:solidFill>
          <a:ln>
            <a:solidFill>
              <a:schemeClr val="bg1">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a:lnSpc>
                <a:spcPct val="100000"/>
              </a:lnSpc>
              <a:spcBef>
                <a:spcPts val="0"/>
              </a:spcBef>
              <a:spcAft>
                <a:spcPts val="0"/>
              </a:spcAft>
              <a:buClrTx/>
              <a:buSzTx/>
              <a:buFontTx/>
              <a:buNone/>
              <a:defRPr/>
            </a:pPr>
            <a:r>
              <a:rPr lang="ru-RU" sz="1600" b="1" i="0" u="none" strike="noStrike" cap="none" spc="0">
                <a:ln>
                  <a:noFill/>
                </a:ln>
                <a:solidFill>
                  <a:prstClr val="black"/>
                </a:solidFill>
                <a:latin typeface="Verdana"/>
                <a:ea typeface="Liberation Sans"/>
                <a:cs typeface="Liberation Sans"/>
              </a:rPr>
              <a:t>Переход на российское программное обеспечение</a:t>
            </a:r>
            <a:br>
              <a:rPr lang="ru-RU" sz="1400" b="1" i="0" u="none" strike="noStrike" cap="none" spc="0">
                <a:ln>
                  <a:noFill/>
                </a:ln>
                <a:solidFill>
                  <a:prstClr val="black"/>
                </a:solidFill>
                <a:latin typeface="Verdana"/>
                <a:ea typeface="Liberation Sans"/>
                <a:cs typeface="Liberation Sans"/>
              </a:rPr>
            </a:br>
            <a:endParaRPr lang="ru-RU" sz="1400" b="1" i="0" u="none" strike="noStrike" cap="none" spc="0">
              <a:ln>
                <a:noFill/>
              </a:ln>
              <a:solidFill>
                <a:prstClr val="black"/>
              </a:solidFill>
              <a:latin typeface="Verdana"/>
              <a:ea typeface="Liberation Sans"/>
              <a:cs typeface="Liberation Sans"/>
            </a:endParaRPr>
          </a:p>
          <a:p>
            <a:pPr marL="0" marR="0" lvl="0" indent="0" algn="l" defTabSz="914400">
              <a:lnSpc>
                <a:spcPct val="100000"/>
              </a:lnSpc>
              <a:spcBef>
                <a:spcPts val="0"/>
              </a:spcBef>
              <a:spcAft>
                <a:spcPts val="0"/>
              </a:spcAft>
              <a:buClrTx/>
              <a:buSzTx/>
              <a:buFontTx/>
              <a:buNone/>
              <a:defRPr/>
            </a:pPr>
            <a:r>
              <a:rPr lang="ru-RU" sz="1400" b="0" i="0" u="none" strike="noStrike" cap="none" spc="0">
                <a:ln>
                  <a:noFill/>
                </a:ln>
                <a:solidFill>
                  <a:prstClr val="black"/>
                </a:solidFill>
                <a:latin typeface="Verdana"/>
                <a:ea typeface="Liberation Sans"/>
                <a:cs typeface="Liberation Sans"/>
              </a:rPr>
              <a:t>Переведём инфраструктуру </a:t>
            </a:r>
            <a:br>
              <a:rPr lang="ru-RU" sz="1400" b="0" i="0" u="none" strike="noStrike" cap="none" spc="0">
                <a:ln>
                  <a:noFill/>
                </a:ln>
                <a:solidFill>
                  <a:prstClr val="black"/>
                </a:solidFill>
                <a:latin typeface="Verdana"/>
                <a:ea typeface="Liberation Sans"/>
                <a:cs typeface="Liberation Sans"/>
              </a:rPr>
            </a:br>
            <a:r>
              <a:rPr lang="ru-RU" sz="1400" b="0" i="0" u="none" strike="noStrike" cap="none" spc="0">
                <a:ln>
                  <a:noFill/>
                </a:ln>
                <a:solidFill>
                  <a:prstClr val="black"/>
                </a:solidFill>
                <a:latin typeface="Verdana"/>
                <a:ea typeface="Liberation Sans"/>
                <a:cs typeface="Liberation Sans"/>
              </a:rPr>
              <a:t>с зарубежных платформ </a:t>
            </a:r>
            <a:br>
              <a:rPr lang="ru-RU" sz="1400" b="0" i="0" u="none" strike="noStrike" cap="none" spc="0">
                <a:ln>
                  <a:noFill/>
                </a:ln>
                <a:solidFill>
                  <a:prstClr val="black"/>
                </a:solidFill>
                <a:latin typeface="Verdana"/>
                <a:ea typeface="Liberation Sans"/>
                <a:cs typeface="Liberation Sans"/>
              </a:rPr>
            </a:br>
            <a:r>
              <a:rPr lang="ru-RU" sz="1400" b="0" i="0" u="none" strike="noStrike" cap="none" spc="0">
                <a:ln>
                  <a:noFill/>
                </a:ln>
                <a:solidFill>
                  <a:prstClr val="black"/>
                </a:solidFill>
                <a:latin typeface="Verdana"/>
                <a:ea typeface="Liberation Sans"/>
                <a:cs typeface="Liberation Sans"/>
              </a:rPr>
              <a:t>на полностью российское ПО</a:t>
            </a:r>
            <a:br>
              <a:rPr lang="ru-RU" sz="1400" b="0" i="0" u="none" strike="noStrike" cap="none" spc="0">
                <a:ln>
                  <a:noFill/>
                </a:ln>
                <a:solidFill>
                  <a:prstClr val="black"/>
                </a:solidFill>
                <a:latin typeface="Verdana"/>
                <a:ea typeface="Liberation Sans"/>
                <a:cs typeface="Liberation Sans"/>
              </a:rPr>
            </a:br>
            <a:r>
              <a:rPr lang="ru-RU" sz="1400" b="0" i="0" u="none" strike="noStrike" cap="none" spc="0">
                <a:ln>
                  <a:noFill/>
                </a:ln>
                <a:solidFill>
                  <a:prstClr val="black"/>
                </a:solidFill>
                <a:latin typeface="Verdana"/>
                <a:ea typeface="Liberation Sans"/>
                <a:cs typeface="Liberation Sans"/>
              </a:rPr>
              <a:t>без остановки работы</a:t>
            </a:r>
            <a:endParaRPr/>
          </a:p>
        </p:txBody>
      </p:sp>
      <p:sp>
        <p:nvSpPr>
          <p:cNvPr id="20" name="Прямоугольник: скругленные углы 19"/>
          <p:cNvSpPr/>
          <p:nvPr/>
        </p:nvSpPr>
        <p:spPr bwMode="auto">
          <a:xfrm>
            <a:off x="735379" y="1282768"/>
            <a:ext cx="3434754" cy="2150413"/>
          </a:xfrm>
          <a:prstGeom prst="roundRect">
            <a:avLst>
              <a:gd name="adj" fmla="val 9167"/>
            </a:avLst>
          </a:prstGeom>
          <a:solidFill>
            <a:schemeClr val="bg1"/>
          </a:solidFill>
          <a:ln>
            <a:solidFill>
              <a:schemeClr val="bg1">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a:lnSpc>
                <a:spcPct val="100000"/>
              </a:lnSpc>
              <a:spcBef>
                <a:spcPts val="0"/>
              </a:spcBef>
              <a:spcAft>
                <a:spcPts val="0"/>
              </a:spcAft>
              <a:buClrTx/>
              <a:buSzTx/>
              <a:buFontTx/>
              <a:buNone/>
              <a:defRPr/>
            </a:pPr>
            <a:r>
              <a:rPr lang="ru-RU" sz="1600" b="1" i="0" u="none" strike="noStrike" cap="none" spc="0">
                <a:ln>
                  <a:noFill/>
                </a:ln>
                <a:solidFill>
                  <a:prstClr val="black"/>
                </a:solidFill>
                <a:latin typeface="Verdana"/>
                <a:ea typeface="Liberation Sans"/>
                <a:cs typeface="Liberation Sans"/>
              </a:rPr>
              <a:t>Электронный документооборот </a:t>
            </a:r>
            <a:br>
              <a:rPr lang="ru-RU" sz="1600" b="1" i="0" u="none" strike="noStrike" cap="none" spc="0">
                <a:ln>
                  <a:noFill/>
                </a:ln>
                <a:solidFill>
                  <a:prstClr val="black"/>
                </a:solidFill>
                <a:latin typeface="Verdana"/>
                <a:ea typeface="Liberation Sans"/>
                <a:cs typeface="Liberation Sans"/>
              </a:rPr>
            </a:br>
            <a:r>
              <a:rPr lang="ru-RU" sz="1600" b="1" i="0" u="none" strike="noStrike" cap="none" spc="0">
                <a:ln>
                  <a:noFill/>
                </a:ln>
                <a:solidFill>
                  <a:prstClr val="black"/>
                </a:solidFill>
                <a:latin typeface="Verdana"/>
                <a:ea typeface="Liberation Sans"/>
                <a:cs typeface="Liberation Sans"/>
              </a:rPr>
              <a:t>и архивное хранение</a:t>
            </a:r>
            <a:br>
              <a:rPr lang="ru-RU" sz="1600" b="1" i="0" u="none" strike="noStrike" cap="none" spc="0">
                <a:ln>
                  <a:noFill/>
                </a:ln>
                <a:solidFill>
                  <a:prstClr val="black"/>
                </a:solidFill>
                <a:latin typeface="Verdana"/>
                <a:ea typeface="Liberation Sans"/>
                <a:cs typeface="Liberation Sans"/>
              </a:rPr>
            </a:br>
            <a:endParaRPr lang="ru-RU" sz="1600" b="1" i="0" u="none" strike="noStrike" cap="none" spc="0">
              <a:ln>
                <a:noFill/>
              </a:ln>
              <a:solidFill>
                <a:prstClr val="black"/>
              </a:solidFill>
              <a:latin typeface="Verdana"/>
              <a:ea typeface="Liberation Sans"/>
              <a:cs typeface="Liberation Sans"/>
            </a:endParaRPr>
          </a:p>
          <a:p>
            <a:pPr marL="0" marR="0" lvl="0" indent="0" algn="l" defTabSz="914400">
              <a:lnSpc>
                <a:spcPct val="100000"/>
              </a:lnSpc>
              <a:spcBef>
                <a:spcPts val="0"/>
              </a:spcBef>
              <a:spcAft>
                <a:spcPts val="0"/>
              </a:spcAft>
              <a:buClrTx/>
              <a:buSzTx/>
              <a:buFontTx/>
              <a:buNone/>
              <a:defRPr/>
            </a:pPr>
            <a:r>
              <a:rPr lang="ru-RU" sz="1400" b="0" i="0" u="none" strike="noStrike" cap="none" spc="0">
                <a:ln>
                  <a:noFill/>
                </a:ln>
                <a:solidFill>
                  <a:prstClr val="black"/>
                </a:solidFill>
                <a:latin typeface="Verdana"/>
                <a:ea typeface="Liberation Sans"/>
                <a:cs typeface="Liberation Sans"/>
              </a:rPr>
              <a:t>Переведём работу с док­умен­тами внутри компании и обмен с контрагентами в систему</a:t>
            </a:r>
            <a:br>
              <a:rPr lang="ru-RU" sz="1400" b="0" i="0" u="none" strike="noStrike" cap="none" spc="0">
                <a:ln>
                  <a:noFill/>
                </a:ln>
                <a:solidFill>
                  <a:prstClr val="black"/>
                </a:solidFill>
                <a:latin typeface="Verdana"/>
                <a:ea typeface="Liberation Sans"/>
                <a:cs typeface="Liberation Sans"/>
              </a:rPr>
            </a:br>
            <a:endParaRPr lang="ru-RU" sz="1400" b="0" i="0" u="none" strike="noStrike" cap="none" spc="0">
              <a:ln>
                <a:noFill/>
              </a:ln>
              <a:solidFill>
                <a:prstClr val="black"/>
              </a:solidFill>
              <a:latin typeface="Verdana"/>
              <a:ea typeface="Liberation Sans"/>
              <a:cs typeface="Liberation Sans"/>
            </a:endParaRPr>
          </a:p>
        </p:txBody>
      </p:sp>
      <p:sp>
        <p:nvSpPr>
          <p:cNvPr id="21" name="Прямоугольник: скругленные углы 20"/>
          <p:cNvSpPr/>
          <p:nvPr/>
        </p:nvSpPr>
        <p:spPr bwMode="auto">
          <a:xfrm>
            <a:off x="8021867" y="1282768"/>
            <a:ext cx="3434754" cy="2148314"/>
          </a:xfrm>
          <a:prstGeom prst="roundRect">
            <a:avLst>
              <a:gd name="adj" fmla="val 9667"/>
            </a:avLst>
          </a:prstGeom>
          <a:solidFill>
            <a:schemeClr val="bg1"/>
          </a:solidFill>
          <a:ln>
            <a:solidFill>
              <a:schemeClr val="bg1">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a:lnSpc>
                <a:spcPct val="100000"/>
              </a:lnSpc>
              <a:spcBef>
                <a:spcPts val="0"/>
              </a:spcBef>
              <a:spcAft>
                <a:spcPts val="0"/>
              </a:spcAft>
              <a:buClrTx/>
              <a:buSzTx/>
              <a:buFontTx/>
              <a:buNone/>
              <a:defRPr/>
            </a:pPr>
            <a:br>
              <a:rPr lang="ru-RU" sz="1400" b="1" i="0" u="none" strike="noStrike" cap="none" spc="0">
                <a:ln>
                  <a:noFill/>
                </a:ln>
                <a:solidFill>
                  <a:prstClr val="black"/>
                </a:solidFill>
                <a:latin typeface="Verdana"/>
                <a:ea typeface="Liberation Sans"/>
                <a:cs typeface="Liberation Sans"/>
              </a:rPr>
            </a:br>
            <a:endParaRPr lang="ru-RU" sz="1400" b="1" i="0" u="none" strike="noStrike" cap="none" spc="0">
              <a:ln>
                <a:noFill/>
              </a:ln>
              <a:solidFill>
                <a:prstClr val="black"/>
              </a:solidFill>
              <a:latin typeface="Verdana"/>
              <a:ea typeface="Liberation Sans"/>
              <a:cs typeface="Liberation Sans"/>
            </a:endParaRPr>
          </a:p>
          <a:p>
            <a:pPr marL="0" marR="0" lvl="0" indent="0" algn="l" defTabSz="914400">
              <a:lnSpc>
                <a:spcPct val="100000"/>
              </a:lnSpc>
              <a:spcBef>
                <a:spcPts val="0"/>
              </a:spcBef>
              <a:spcAft>
                <a:spcPts val="0"/>
              </a:spcAft>
              <a:buClrTx/>
              <a:buSzTx/>
              <a:buFontTx/>
              <a:buNone/>
              <a:defRPr/>
            </a:pPr>
            <a:endParaRPr lang="ru-RU" sz="1400" b="0" i="0" u="none" strike="noStrike" cap="none" spc="0">
              <a:ln>
                <a:noFill/>
              </a:ln>
              <a:solidFill>
                <a:prstClr val="black"/>
              </a:solidFill>
              <a:latin typeface="Verdana"/>
              <a:ea typeface="Liberation Sans"/>
              <a:cs typeface="Liberation Sans"/>
            </a:endParaRPr>
          </a:p>
          <a:p>
            <a:pPr marL="0" marR="0" lvl="0" indent="0" algn="l" defTabSz="914400">
              <a:lnSpc>
                <a:spcPct val="100000"/>
              </a:lnSpc>
              <a:spcBef>
                <a:spcPts val="0"/>
              </a:spcBef>
              <a:spcAft>
                <a:spcPts val="0"/>
              </a:spcAft>
              <a:buClrTx/>
              <a:buSzTx/>
              <a:buFontTx/>
              <a:buNone/>
              <a:defRPr/>
            </a:pPr>
            <a:endParaRPr lang="ru-RU" sz="1400">
              <a:solidFill>
                <a:prstClr val="black"/>
              </a:solidFill>
              <a:latin typeface="Verdana"/>
            </a:endParaRPr>
          </a:p>
          <a:p>
            <a:pPr marL="0" marR="0" lvl="0" indent="0" algn="l" defTabSz="914400">
              <a:lnSpc>
                <a:spcPct val="100000"/>
              </a:lnSpc>
              <a:spcBef>
                <a:spcPts val="0"/>
              </a:spcBef>
              <a:spcAft>
                <a:spcPts val="0"/>
              </a:spcAft>
              <a:buClrTx/>
              <a:buSzTx/>
              <a:buFontTx/>
              <a:buNone/>
              <a:defRPr/>
            </a:pPr>
            <a:r>
              <a:rPr lang="ru-RU" sz="1400" b="0" i="0" u="none" strike="noStrike" cap="none" spc="0">
                <a:ln>
                  <a:noFill/>
                </a:ln>
                <a:solidFill>
                  <a:prstClr val="black"/>
                </a:solidFill>
                <a:latin typeface="Verdana"/>
                <a:ea typeface="Liberation Sans"/>
                <a:cs typeface="Liberation Sans"/>
              </a:rPr>
              <a:t>Объединим все учреждения </a:t>
            </a:r>
            <a:br>
              <a:rPr lang="ru-RU" sz="1400" b="0" i="0" u="none" strike="noStrike" cap="none" spc="0">
                <a:ln>
                  <a:noFill/>
                </a:ln>
                <a:solidFill>
                  <a:prstClr val="black"/>
                </a:solidFill>
                <a:latin typeface="Verdana"/>
                <a:ea typeface="Liberation Sans"/>
                <a:cs typeface="Liberation Sans"/>
              </a:rPr>
            </a:br>
            <a:r>
              <a:rPr lang="ru-RU" sz="1400" b="0" i="0" u="none" strike="noStrike" cap="none" spc="0">
                <a:ln>
                  <a:noFill/>
                </a:ln>
                <a:solidFill>
                  <a:prstClr val="black"/>
                </a:solidFill>
                <a:latin typeface="Verdana"/>
                <a:ea typeface="Liberation Sans"/>
                <a:cs typeface="Liberation Sans"/>
              </a:rPr>
              <a:t>в централизованную систему </a:t>
            </a:r>
            <a:br>
              <a:rPr lang="ru-RU" sz="1400" b="0" i="0" u="none" strike="noStrike" cap="none" spc="0">
                <a:ln>
                  <a:noFill/>
                </a:ln>
                <a:solidFill>
                  <a:prstClr val="black"/>
                </a:solidFill>
                <a:latin typeface="Verdana"/>
                <a:ea typeface="Liberation Sans"/>
                <a:cs typeface="Liberation Sans"/>
              </a:rPr>
            </a:br>
            <a:r>
              <a:rPr lang="ru-RU" sz="1400" b="0" i="0" u="none" strike="noStrike" cap="none" spc="0">
                <a:ln>
                  <a:noFill/>
                </a:ln>
                <a:solidFill>
                  <a:prstClr val="black"/>
                </a:solidFill>
                <a:latin typeface="Verdana"/>
                <a:ea typeface="Liberation Sans"/>
                <a:cs typeface="Liberation Sans"/>
              </a:rPr>
              <a:t>с защищёнными каналами связи по 152-ФЗ</a:t>
            </a:r>
            <a:endParaRPr/>
          </a:p>
        </p:txBody>
      </p:sp>
      <p:sp>
        <p:nvSpPr>
          <p:cNvPr id="22" name="Прямоугольник: скругленные углы 21"/>
          <p:cNvSpPr/>
          <p:nvPr/>
        </p:nvSpPr>
        <p:spPr bwMode="auto">
          <a:xfrm>
            <a:off x="735379" y="3626839"/>
            <a:ext cx="3434754" cy="2150413"/>
          </a:xfrm>
          <a:prstGeom prst="roundRect">
            <a:avLst>
              <a:gd name="adj" fmla="val 7919"/>
            </a:avLst>
          </a:prstGeom>
          <a:solidFill>
            <a:schemeClr val="bg1"/>
          </a:solidFill>
          <a:ln>
            <a:solidFill>
              <a:schemeClr val="bg1">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a:lnSpc>
                <a:spcPct val="100000"/>
              </a:lnSpc>
              <a:spcBef>
                <a:spcPts val="0"/>
              </a:spcBef>
              <a:spcAft>
                <a:spcPts val="0"/>
              </a:spcAft>
              <a:buClrTx/>
              <a:buSzTx/>
              <a:buFontTx/>
              <a:buNone/>
              <a:defRPr/>
            </a:pPr>
            <a:endParaRPr lang="ru-RU" sz="1600" b="1" i="0" u="none" strike="noStrike" cap="none" spc="0">
              <a:ln>
                <a:noFill/>
              </a:ln>
              <a:solidFill>
                <a:prstClr val="black"/>
              </a:solidFill>
              <a:latin typeface="Verdana"/>
              <a:ea typeface="Liberation Sans"/>
              <a:cs typeface="Liberation Sans"/>
            </a:endParaRPr>
          </a:p>
          <a:p>
            <a:pPr marL="0" marR="0" lvl="0" indent="0" algn="l" defTabSz="914400">
              <a:lnSpc>
                <a:spcPct val="100000"/>
              </a:lnSpc>
              <a:spcBef>
                <a:spcPts val="0"/>
              </a:spcBef>
              <a:spcAft>
                <a:spcPts val="0"/>
              </a:spcAft>
              <a:buClrTx/>
              <a:buSzTx/>
              <a:buFontTx/>
              <a:buNone/>
              <a:defRPr/>
            </a:pPr>
            <a:br>
              <a:rPr lang="ru-RU" sz="1600" b="1" i="0" u="none" strike="noStrike" cap="none" spc="0">
                <a:ln>
                  <a:noFill/>
                </a:ln>
                <a:solidFill>
                  <a:prstClr val="black"/>
                </a:solidFill>
                <a:latin typeface="Verdana"/>
                <a:ea typeface="Liberation Sans"/>
                <a:cs typeface="Liberation Sans"/>
              </a:rPr>
            </a:br>
            <a:br>
              <a:rPr lang="ru-RU" sz="1600" b="1" i="0" u="none" strike="noStrike" cap="none" spc="0">
                <a:ln>
                  <a:noFill/>
                </a:ln>
                <a:solidFill>
                  <a:prstClr val="black"/>
                </a:solidFill>
                <a:latin typeface="Verdana"/>
                <a:ea typeface="Liberation Sans"/>
                <a:cs typeface="Liberation Sans"/>
              </a:rPr>
            </a:br>
            <a:r>
              <a:rPr lang="ru-RU" sz="1400" b="0" i="0" u="none" strike="noStrike" cap="none" spc="0">
                <a:ln>
                  <a:noFill/>
                </a:ln>
                <a:solidFill>
                  <a:prstClr val="black"/>
                </a:solidFill>
                <a:latin typeface="Verdana"/>
                <a:ea typeface="Liberation Sans"/>
                <a:cs typeface="Liberation Sans"/>
              </a:rPr>
              <a:t>Поможем перейти со сторонних решений и устаревших систем, сокращая доработки</a:t>
            </a:r>
            <a:endParaRPr/>
          </a:p>
        </p:txBody>
      </p:sp>
      <p:sp>
        <p:nvSpPr>
          <p:cNvPr id="23" name="Прямоугольник: скругленные углы 22"/>
          <p:cNvSpPr/>
          <p:nvPr/>
        </p:nvSpPr>
        <p:spPr bwMode="auto">
          <a:xfrm>
            <a:off x="4378623" y="3626839"/>
            <a:ext cx="3434754" cy="2150413"/>
          </a:xfrm>
          <a:prstGeom prst="roundRect">
            <a:avLst>
              <a:gd name="adj" fmla="val 8461"/>
            </a:avLst>
          </a:prstGeom>
          <a:solidFill>
            <a:schemeClr val="bg1"/>
          </a:solidFill>
          <a:ln>
            <a:solidFill>
              <a:schemeClr val="bg1">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a:lnSpc>
                <a:spcPct val="100000"/>
              </a:lnSpc>
              <a:spcBef>
                <a:spcPts val="0"/>
              </a:spcBef>
              <a:spcAft>
                <a:spcPts val="0"/>
              </a:spcAft>
              <a:buClrTx/>
              <a:buSzTx/>
              <a:buFontTx/>
              <a:buNone/>
              <a:defRPr/>
            </a:pPr>
            <a:r>
              <a:rPr lang="ru-RU" sz="1600" b="1" i="0" u="none" strike="noStrike" cap="none" spc="0">
                <a:ln>
                  <a:noFill/>
                </a:ln>
                <a:solidFill>
                  <a:prstClr val="black"/>
                </a:solidFill>
                <a:latin typeface="Verdana"/>
                <a:ea typeface="Liberation Sans"/>
                <a:cs typeface="Liberation Sans"/>
              </a:rPr>
              <a:t>Сопровождение </a:t>
            </a:r>
            <a:br>
              <a:rPr lang="ru-RU" sz="1600" b="1" i="0" u="none" strike="noStrike" cap="none" spc="0">
                <a:ln>
                  <a:noFill/>
                </a:ln>
                <a:solidFill>
                  <a:prstClr val="black"/>
                </a:solidFill>
                <a:latin typeface="Verdana"/>
                <a:ea typeface="Liberation Sans"/>
                <a:cs typeface="Liberation Sans"/>
              </a:rPr>
            </a:br>
            <a:r>
              <a:rPr lang="ru-RU" sz="1600" b="1" i="0" u="none" strike="noStrike" cap="none" spc="0">
                <a:ln>
                  <a:noFill/>
                </a:ln>
                <a:solidFill>
                  <a:prstClr val="black"/>
                </a:solidFill>
                <a:latin typeface="Verdana"/>
                <a:ea typeface="Liberation Sans"/>
                <a:cs typeface="Liberation Sans"/>
              </a:rPr>
              <a:t>и развитие текущей экосистемы 1С</a:t>
            </a:r>
            <a:br>
              <a:rPr lang="ru-RU" sz="1400" b="1" i="0" u="none" strike="noStrike" cap="none" spc="0">
                <a:ln>
                  <a:noFill/>
                </a:ln>
                <a:solidFill>
                  <a:prstClr val="black"/>
                </a:solidFill>
                <a:latin typeface="Verdana"/>
                <a:ea typeface="Liberation Sans"/>
                <a:cs typeface="Liberation Sans"/>
              </a:rPr>
            </a:br>
            <a:br>
              <a:rPr lang="ru-RU" sz="1400" b="0" i="0" u="none" strike="noStrike" cap="none" spc="0">
                <a:ln>
                  <a:noFill/>
                </a:ln>
                <a:solidFill>
                  <a:prstClr val="black"/>
                </a:solidFill>
                <a:latin typeface="Verdana"/>
                <a:ea typeface="Liberation Sans"/>
                <a:cs typeface="Liberation Sans"/>
              </a:rPr>
            </a:br>
            <a:r>
              <a:rPr lang="ru-RU" sz="1400" b="0" i="0" u="none" strike="noStrike" cap="none" spc="0">
                <a:ln>
                  <a:noFill/>
                </a:ln>
                <a:solidFill>
                  <a:prstClr val="black"/>
                </a:solidFill>
                <a:latin typeface="Verdana"/>
                <a:ea typeface="Liberation Sans"/>
                <a:cs typeface="Liberation Sans"/>
              </a:rPr>
              <a:t>Поддерживаем работоспособность </a:t>
            </a:r>
            <a:br>
              <a:rPr lang="ru-RU" sz="1400" b="0" i="0" u="none" strike="noStrike" cap="none" spc="0">
                <a:ln>
                  <a:noFill/>
                </a:ln>
                <a:solidFill>
                  <a:prstClr val="black"/>
                </a:solidFill>
                <a:latin typeface="Verdana"/>
                <a:ea typeface="Liberation Sans"/>
                <a:cs typeface="Liberation Sans"/>
              </a:rPr>
            </a:br>
            <a:r>
              <a:rPr lang="ru-RU" sz="1400" b="0" i="0" u="none" strike="noStrike" cap="none" spc="0">
                <a:ln>
                  <a:noFill/>
                </a:ln>
                <a:solidFill>
                  <a:prstClr val="black"/>
                </a:solidFill>
                <a:latin typeface="Verdana"/>
                <a:ea typeface="Liberation Sans"/>
                <a:cs typeface="Liberation Sans"/>
              </a:rPr>
              <a:t>и помогаем развивать возможности системы</a:t>
            </a:r>
            <a:endParaRPr/>
          </a:p>
        </p:txBody>
      </p:sp>
      <p:sp>
        <p:nvSpPr>
          <p:cNvPr id="25" name="TextBox 24"/>
          <p:cNvSpPr txBox="1"/>
          <p:nvPr/>
        </p:nvSpPr>
        <p:spPr bwMode="auto">
          <a:xfrm>
            <a:off x="8085874" y="1596170"/>
            <a:ext cx="2440958" cy="584775"/>
          </a:xfrm>
          <a:prstGeom prst="rect">
            <a:avLst/>
          </a:prstGeom>
          <a:noFill/>
        </p:spPr>
        <p:txBody>
          <a:bodyPr wrap="square" rtlCol="0">
            <a:spAutoFit/>
          </a:bodyPr>
          <a:lstStyle/>
          <a:p>
            <a:pPr>
              <a:defRPr/>
            </a:pPr>
            <a:r>
              <a:rPr lang="ru-RU" sz="1600" b="1" i="0" u="none" strike="noStrike" cap="none" spc="0">
                <a:ln>
                  <a:noFill/>
                </a:ln>
                <a:solidFill>
                  <a:prstClr val="black"/>
                </a:solidFill>
                <a:latin typeface="Verdana"/>
                <a:ea typeface="Liberation Sans"/>
                <a:cs typeface="Liberation Sans"/>
              </a:rPr>
              <a:t>Цифровизация образования</a:t>
            </a:r>
            <a:endParaRPr lang="ru-RU" sz="1600"/>
          </a:p>
        </p:txBody>
      </p:sp>
      <p:sp>
        <p:nvSpPr>
          <p:cNvPr id="26" name="TextBox 25"/>
          <p:cNvSpPr txBox="1"/>
          <p:nvPr/>
        </p:nvSpPr>
        <p:spPr bwMode="auto">
          <a:xfrm>
            <a:off x="788652" y="3968221"/>
            <a:ext cx="3138458" cy="584775"/>
          </a:xfrm>
          <a:prstGeom prst="rect">
            <a:avLst/>
          </a:prstGeom>
          <a:noFill/>
        </p:spPr>
        <p:txBody>
          <a:bodyPr wrap="square" rtlCol="0">
            <a:spAutoFit/>
          </a:bodyPr>
          <a:lstStyle/>
          <a:p>
            <a:pPr>
              <a:defRPr/>
            </a:pPr>
            <a:r>
              <a:rPr lang="ru-RU" sz="1600" b="1" i="0" u="none" strike="noStrike" cap="none" spc="0">
                <a:ln>
                  <a:noFill/>
                </a:ln>
                <a:solidFill>
                  <a:prstClr val="black"/>
                </a:solidFill>
                <a:latin typeface="Verdana"/>
                <a:ea typeface="Liberation Sans"/>
                <a:cs typeface="Liberation Sans"/>
              </a:rPr>
              <a:t>Переход на 1С </a:t>
            </a:r>
            <a:br>
              <a:rPr lang="ru-RU" sz="1600" b="1" i="0" u="none" strike="noStrike" cap="none" spc="0">
                <a:ln>
                  <a:noFill/>
                </a:ln>
                <a:solidFill>
                  <a:prstClr val="black"/>
                </a:solidFill>
                <a:latin typeface="Verdana"/>
                <a:ea typeface="Liberation Sans"/>
                <a:cs typeface="Liberation Sans"/>
              </a:rPr>
            </a:br>
            <a:r>
              <a:rPr lang="ru-RU" sz="1600" b="1" i="0" u="none" strike="noStrike" cap="none" spc="0">
                <a:ln>
                  <a:noFill/>
                </a:ln>
                <a:solidFill>
                  <a:prstClr val="black"/>
                </a:solidFill>
                <a:latin typeface="Verdana"/>
                <a:ea typeface="Liberation Sans"/>
                <a:cs typeface="Liberation Sans"/>
              </a:rPr>
              <a:t>с других систем</a:t>
            </a:r>
            <a:endParaRPr lang="ru-RU" sz="1600"/>
          </a:p>
        </p:txBody>
      </p:sp>
      <p:pic>
        <p:nvPicPr>
          <p:cNvPr id="28" name="Рисунок 27"/>
          <p:cNvPicPr>
            <a:picLocks noChangeAspect="1"/>
          </p:cNvPicPr>
          <p:nvPr/>
        </p:nvPicPr>
        <p:blipFill>
          <a:blip r:embed="rId4"/>
          <a:stretch/>
        </p:blipFill>
        <p:spPr bwMode="auto">
          <a:xfrm>
            <a:off x="8059967" y="4059697"/>
            <a:ext cx="1717555" cy="1717555"/>
          </a:xfrm>
          <a:prstGeom prst="roundRect">
            <a:avLst>
              <a:gd name="adj" fmla="val 2102"/>
            </a:avLst>
          </a:prstGeom>
          <a:effectLst>
            <a:outerShdw blurRad="50800" dist="38100" dir="5400000" algn="t" rotWithShape="0">
              <a:prstClr val="black">
                <a:alpha val="5000"/>
              </a:prstClr>
            </a:outerShdw>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Текст 2"/>
          <p:cNvSpPr>
            <a:spLocks noGrp="1"/>
          </p:cNvSpPr>
          <p:nvPr>
            <p:ph type="body" sz="quarter" idx="4294967295"/>
          </p:nvPr>
        </p:nvSpPr>
        <p:spPr bwMode="auto">
          <a:xfrm>
            <a:off x="514037" y="1532901"/>
            <a:ext cx="11163925" cy="4379912"/>
          </a:xfrm>
        </p:spPr>
        <p:txBody>
          <a:bodyPr>
            <a:normAutofit/>
          </a:bodyPr>
          <a:lstStyle/>
          <a:p>
            <a:pPr algn="ctr">
              <a:defRPr/>
            </a:pPr>
            <a:r>
              <a:rPr lang="ru-RU" sz="4000"/>
              <a:t>1С:БГУ и 1С:Архив обеспечивают полный жизненный цикл документа:</a:t>
            </a:r>
            <a:br>
              <a:rPr lang="ru-RU" sz="4000"/>
            </a:br>
            <a:r>
              <a:rPr lang="ru-RU" sz="4000" b="0"/>
              <a:t> от подписания до уничтожения </a:t>
            </a:r>
            <a:br>
              <a:rPr lang="ru-RU" sz="4000" b="0"/>
            </a:br>
            <a:r>
              <a:rPr lang="ru-RU" sz="4000" b="0"/>
              <a:t>с сохранением юридической силы</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2" name="Рисунок 11"/>
          <p:cNvPicPr>
            <a:picLocks noChangeAspect="1"/>
          </p:cNvPicPr>
          <p:nvPr/>
        </p:nvPicPr>
        <p:blipFill>
          <a:blip r:embed="rId3"/>
          <a:stretch/>
        </p:blipFill>
        <p:spPr bwMode="auto">
          <a:xfrm>
            <a:off x="5619491" y="1405619"/>
            <a:ext cx="1600638" cy="448592"/>
          </a:xfrm>
          <a:prstGeom prst="rect">
            <a:avLst/>
          </a:prstGeom>
        </p:spPr>
      </p:pic>
      <p:sp>
        <p:nvSpPr>
          <p:cNvPr id="6" name="TextBox 5"/>
          <p:cNvSpPr txBox="1"/>
          <p:nvPr/>
        </p:nvSpPr>
        <p:spPr bwMode="auto">
          <a:xfrm>
            <a:off x="800428" y="688180"/>
            <a:ext cx="6781900" cy="2769989"/>
          </a:xfrm>
          <a:prstGeom prst="rect">
            <a:avLst/>
          </a:prstGeom>
          <a:noFill/>
        </p:spPr>
        <p:txBody>
          <a:bodyPr wrap="square">
            <a:spAutoFit/>
          </a:bodyPr>
          <a:lstStyle/>
          <a:p>
            <a:pPr>
              <a:spcBef>
                <a:spcPts val="900"/>
              </a:spcBef>
              <a:defRPr/>
            </a:pPr>
            <a:r>
              <a:rPr lang="ru-RU" sz="2400" b="1" dirty="0"/>
              <a:t>Записывайтесь </a:t>
            </a:r>
            <a:br>
              <a:rPr lang="ru-RU" sz="2400" b="1" dirty="0"/>
            </a:br>
            <a:r>
              <a:rPr lang="ru-RU" sz="2400" b="1" dirty="0"/>
              <a:t>на бесплатную диагностику </a:t>
            </a:r>
            <a:br>
              <a:rPr lang="ru-RU" sz="2400" b="1" dirty="0"/>
            </a:br>
            <a:r>
              <a:rPr lang="ru-RU" sz="2400" b="1" dirty="0"/>
              <a:t>готовности к переходу на 1С:Архив</a:t>
            </a:r>
            <a:endParaRPr dirty="0"/>
          </a:p>
          <a:p>
            <a:pPr>
              <a:spcBef>
                <a:spcPts val="900"/>
              </a:spcBef>
              <a:defRPr/>
            </a:pPr>
            <a:r>
              <a:rPr lang="ru-RU" dirty="0"/>
              <a:t>— разбор текущих процессов</a:t>
            </a:r>
            <a:endParaRPr dirty="0"/>
          </a:p>
          <a:p>
            <a:pPr>
              <a:spcBef>
                <a:spcPts val="900"/>
              </a:spcBef>
              <a:defRPr/>
            </a:pPr>
            <a:r>
              <a:rPr lang="ru-RU" dirty="0"/>
              <a:t>— консультация с экспертами</a:t>
            </a:r>
            <a:endParaRPr dirty="0"/>
          </a:p>
          <a:p>
            <a:pPr>
              <a:spcBef>
                <a:spcPts val="900"/>
              </a:spcBef>
              <a:defRPr/>
            </a:pPr>
            <a:r>
              <a:rPr lang="ru-RU" dirty="0"/>
              <a:t>— оценка готовности организации</a:t>
            </a:r>
            <a:endParaRPr dirty="0"/>
          </a:p>
          <a:p>
            <a:pPr>
              <a:spcBef>
                <a:spcPts val="900"/>
              </a:spcBef>
              <a:defRPr/>
            </a:pPr>
            <a:r>
              <a:rPr lang="ru-RU" dirty="0"/>
              <a:t>— рекомендации по переходу</a:t>
            </a:r>
            <a:endParaRPr dirty="0"/>
          </a:p>
        </p:txBody>
      </p:sp>
      <p:pic>
        <p:nvPicPr>
          <p:cNvPr id="3" name="Picture 2" descr="C:\Users\Super nitro\Downloads\Преза-15.png"/>
          <p:cNvPicPr>
            <a:picLocks noChangeAspect="1" noChangeArrowheads="1"/>
          </p:cNvPicPr>
          <p:nvPr/>
        </p:nvPicPr>
        <p:blipFill>
          <a:blip r:embed="rId4"/>
          <a:srcRect t="46687" b="5144"/>
          <a:stretch/>
        </p:blipFill>
        <p:spPr bwMode="auto">
          <a:xfrm>
            <a:off x="0" y="3554857"/>
            <a:ext cx="12191999" cy="3303143"/>
          </a:xfrm>
          <a:prstGeom prst="rect">
            <a:avLst/>
          </a:prstGeom>
          <a:noFill/>
        </p:spPr>
      </p:pic>
      <p:sp>
        <p:nvSpPr>
          <p:cNvPr id="7" name="TextBox 6"/>
          <p:cNvSpPr txBox="1"/>
          <p:nvPr/>
        </p:nvSpPr>
        <p:spPr bwMode="auto">
          <a:xfrm>
            <a:off x="800428" y="4939430"/>
            <a:ext cx="8497684" cy="892552"/>
          </a:xfrm>
          <a:prstGeom prst="rect">
            <a:avLst/>
          </a:prstGeom>
          <a:noFill/>
        </p:spPr>
        <p:txBody>
          <a:bodyPr wrap="square">
            <a:spAutoFit/>
          </a:bodyPr>
          <a:lstStyle/>
          <a:p>
            <a:pPr marL="0" marR="0" lvl="0" indent="0" defTabSz="914400">
              <a:lnSpc>
                <a:spcPct val="100000"/>
              </a:lnSpc>
              <a:spcBef>
                <a:spcPts val="0"/>
              </a:spcBef>
              <a:spcAft>
                <a:spcPts val="1200"/>
              </a:spcAft>
              <a:buClrTx/>
              <a:buSzTx/>
              <a:buFontTx/>
              <a:buNone/>
              <a:defRPr/>
            </a:pPr>
            <a:r>
              <a:rPr lang="ru-RU" sz="2400" b="1" dirty="0">
                <a:solidFill>
                  <a:prstClr val="black"/>
                </a:solidFill>
                <a:latin typeface="Verdana"/>
                <a:ea typeface="Liberation Sans"/>
                <a:cs typeface="Liberation Sans"/>
              </a:rPr>
              <a:t>Контакты для связи</a:t>
            </a:r>
            <a:endParaRPr dirty="0"/>
          </a:p>
          <a:p>
            <a:pPr marL="0" marR="0" lvl="0" indent="0" defTabSz="914400">
              <a:lnSpc>
                <a:spcPct val="100000"/>
              </a:lnSpc>
              <a:spcBef>
                <a:spcPts val="0"/>
              </a:spcBef>
              <a:spcAft>
                <a:spcPts val="0"/>
              </a:spcAft>
              <a:buClrTx/>
              <a:buSzTx/>
              <a:buFontTx/>
              <a:buNone/>
              <a:defRPr/>
            </a:pPr>
            <a:r>
              <a:rPr lang="en-US" sz="1800" b="0" i="0" u="none" strike="noStrike" cap="none" spc="0" dirty="0">
                <a:ln>
                  <a:noFill/>
                </a:ln>
                <a:solidFill>
                  <a:prstClr val="black"/>
                </a:solidFill>
                <a:latin typeface="Verdana"/>
                <a:ea typeface="Liberation Sans"/>
                <a:cs typeface="Liberation Sans"/>
              </a:rPr>
              <a:t>+7 (3952) </a:t>
            </a:r>
            <a:r>
              <a:rPr lang="en-US" sz="1800" b="0" i="0" strike="noStrike" cap="none" spc="0" dirty="0">
                <a:ln>
                  <a:noFill/>
                </a:ln>
                <a:latin typeface="Verdana"/>
                <a:ea typeface="Liberation Sans"/>
                <a:cs typeface="Liberation Sans"/>
              </a:rPr>
              <a:t>78-00-00</a:t>
            </a:r>
            <a:r>
              <a:rPr lang="ru-RU" sz="1800" b="0" i="0" strike="noStrike" cap="none" spc="0" dirty="0">
                <a:ln>
                  <a:noFill/>
                </a:ln>
                <a:latin typeface="Verdana"/>
                <a:ea typeface="Liberation Sans"/>
                <a:cs typeface="Liberation Sans"/>
              </a:rPr>
              <a:t>      </a:t>
            </a:r>
            <a:r>
              <a:rPr lang="en-US" sz="1800" dirty="0">
                <a:latin typeface="Verdana"/>
              </a:rPr>
              <a:t>gos@forus.ru </a:t>
            </a:r>
            <a:r>
              <a:rPr lang="ru-RU" sz="1800" dirty="0">
                <a:latin typeface="Verdana"/>
              </a:rPr>
              <a:t>     </a:t>
            </a:r>
            <a:r>
              <a:rPr lang="en-US" sz="1800" b="0" i="0" u="none" strike="noStrike" cap="none" spc="0" dirty="0">
                <a:ln>
                  <a:noFill/>
                </a:ln>
                <a:solidFill>
                  <a:prstClr val="black"/>
                </a:solidFill>
                <a:latin typeface="Verdana"/>
                <a:ea typeface="Liberation Sans"/>
                <a:cs typeface="Liberation Sans"/>
              </a:rPr>
              <a:t>www.forus.ru</a:t>
            </a:r>
            <a:endParaRPr dirty="0"/>
          </a:p>
        </p:txBody>
      </p:sp>
      <p:pic>
        <p:nvPicPr>
          <p:cNvPr id="9" name="Рисунок 8"/>
          <p:cNvPicPr>
            <a:picLocks noChangeAspect="1"/>
          </p:cNvPicPr>
          <p:nvPr/>
        </p:nvPicPr>
        <p:blipFill>
          <a:blip r:embed="rId5"/>
          <a:stretch/>
        </p:blipFill>
        <p:spPr bwMode="auto">
          <a:xfrm>
            <a:off x="8124892" y="1784997"/>
            <a:ext cx="2136889" cy="2136889"/>
          </a:xfrm>
          <a:prstGeom prst="rect">
            <a:avLst/>
          </a:prstGeom>
        </p:spPr>
      </p:pic>
      <p:sp>
        <p:nvSpPr>
          <p:cNvPr id="11" name="TextBox 10"/>
          <p:cNvSpPr txBox="1"/>
          <p:nvPr/>
        </p:nvSpPr>
        <p:spPr bwMode="auto">
          <a:xfrm>
            <a:off x="8124892" y="4107492"/>
            <a:ext cx="2276408" cy="646331"/>
          </a:xfrm>
          <a:prstGeom prst="rect">
            <a:avLst/>
          </a:prstGeom>
          <a:noFill/>
        </p:spPr>
        <p:txBody>
          <a:bodyPr wrap="square" rtlCol="0">
            <a:spAutoFit/>
          </a:bodyPr>
          <a:lstStyle/>
          <a:p>
            <a:pPr>
              <a:defRPr/>
            </a:pPr>
            <a:r>
              <a:rPr lang="ru-RU" sz="1200"/>
              <a:t>Заполните форму </a:t>
            </a:r>
            <a:br>
              <a:rPr lang="ru-RU" sz="1200"/>
            </a:br>
            <a:r>
              <a:rPr lang="ru-RU" sz="1200"/>
              <a:t>и получите бесплатную диагностику</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Рисунок 9" descr="Изображение выглядит как Графика, дизайн&#10;&#10;Содержимое, созданное искусственным интеллектом, может быть неверным."/>
          <p:cNvPicPr>
            <a:picLocks noChangeAspect="1"/>
          </p:cNvPicPr>
          <p:nvPr/>
        </p:nvPicPr>
        <p:blipFill>
          <a:blip r:embed="rId3"/>
          <a:srcRect r="12710"/>
          <a:stretch/>
        </p:blipFill>
        <p:spPr bwMode="auto">
          <a:xfrm>
            <a:off x="4554883" y="0"/>
            <a:ext cx="7637117" cy="6858000"/>
          </a:xfrm>
          <a:prstGeom prst="rect">
            <a:avLst/>
          </a:prstGeom>
        </p:spPr>
      </p:pic>
      <p:sp>
        <p:nvSpPr>
          <p:cNvPr id="6" name="TextBox 5"/>
          <p:cNvSpPr txBox="1"/>
          <p:nvPr/>
        </p:nvSpPr>
        <p:spPr bwMode="auto">
          <a:xfrm>
            <a:off x="832914" y="2782669"/>
            <a:ext cx="7328444" cy="1200329"/>
          </a:xfrm>
          <a:prstGeom prst="rect">
            <a:avLst/>
          </a:prstGeom>
          <a:noFill/>
        </p:spPr>
        <p:txBody>
          <a:bodyPr wrap="square">
            <a:spAutoFit/>
          </a:bodyPr>
          <a:lstStyle/>
          <a:p>
            <a:pPr>
              <a:defRPr/>
            </a:pPr>
            <a:r>
              <a:rPr lang="ru-RU" sz="2400" dirty="0"/>
              <a:t>Оцените вебинар и расскажите, </a:t>
            </a:r>
            <a:br>
              <a:rPr lang="ru-RU" sz="2400" dirty="0"/>
            </a:br>
            <a:r>
              <a:rPr lang="ru-RU" sz="2400" dirty="0"/>
              <a:t>какие темы вам интересны </a:t>
            </a:r>
            <a:br>
              <a:rPr lang="ru-RU" sz="2400" dirty="0"/>
            </a:br>
            <a:r>
              <a:rPr lang="ru-RU" sz="2400" dirty="0"/>
              <a:t>для следующих мероприятий</a:t>
            </a:r>
            <a:endParaRPr sz="2400" dirty="0"/>
          </a:p>
        </p:txBody>
      </p:sp>
      <p:sp>
        <p:nvSpPr>
          <p:cNvPr id="2" name="TextBox 1"/>
          <p:cNvSpPr txBox="1"/>
          <p:nvPr/>
        </p:nvSpPr>
        <p:spPr bwMode="auto">
          <a:xfrm>
            <a:off x="824658" y="1110282"/>
            <a:ext cx="7843210" cy="1446550"/>
          </a:xfrm>
          <a:prstGeom prst="rect">
            <a:avLst/>
          </a:prstGeom>
          <a:noFill/>
        </p:spPr>
        <p:txBody>
          <a:bodyPr wrap="square">
            <a:spAutoFit/>
          </a:bodyPr>
          <a:lstStyle/>
          <a:p>
            <a:pPr>
              <a:defRPr/>
            </a:pPr>
            <a:r>
              <a:rPr lang="ru-RU" sz="4400" b="1" dirty="0"/>
              <a:t>Нам важно </a:t>
            </a:r>
            <a:br>
              <a:rPr lang="ru-RU" sz="4400" b="1" dirty="0"/>
            </a:br>
            <a:r>
              <a:rPr lang="ru-RU" sz="4400" b="1" dirty="0"/>
              <a:t>ваше мнение</a:t>
            </a:r>
            <a:endParaRPr sz="4400" b="1" dirty="0">
              <a:solidFill>
                <a:schemeClr val="accent2"/>
              </a:solidFill>
            </a:endParaRPr>
          </a:p>
        </p:txBody>
      </p:sp>
      <p:pic>
        <p:nvPicPr>
          <p:cNvPr id="5" name="Рисунок 4" descr="Изображение выглядит как черный, темнота, круг&#10;&#10;Контент, сгенерированный ИИ, может содержать ошибки."/>
          <p:cNvPicPr>
            <a:picLocks noChangeAspect="1"/>
          </p:cNvPicPr>
          <p:nvPr/>
        </p:nvPicPr>
        <p:blipFill>
          <a:blip r:embed="rId4"/>
          <a:stretch/>
        </p:blipFill>
        <p:spPr bwMode="auto">
          <a:xfrm rot="10236332" flipH="1" flipV="1">
            <a:off x="6523087" y="1828397"/>
            <a:ext cx="4591158" cy="2062015"/>
          </a:xfrm>
          <a:prstGeom prst="rect">
            <a:avLst/>
          </a:prstGeom>
        </p:spPr>
      </p:pic>
      <p:sp>
        <p:nvSpPr>
          <p:cNvPr id="7" name="TextBox 6">
            <a:extLst>
              <a:ext uri="{FF2B5EF4-FFF2-40B4-BE49-F238E27FC236}">
                <a16:creationId xmlns:a16="http://schemas.microsoft.com/office/drawing/2014/main" id="{D6E15806-1BCD-4695-B2E0-E93C0D03A57D}"/>
              </a:ext>
            </a:extLst>
          </p:cNvPr>
          <p:cNvSpPr txBox="1"/>
          <p:nvPr/>
        </p:nvSpPr>
        <p:spPr bwMode="auto">
          <a:xfrm>
            <a:off x="800428" y="4939430"/>
            <a:ext cx="8497684" cy="892552"/>
          </a:xfrm>
          <a:prstGeom prst="rect">
            <a:avLst/>
          </a:prstGeom>
          <a:noFill/>
        </p:spPr>
        <p:txBody>
          <a:bodyPr wrap="square">
            <a:spAutoFit/>
          </a:bodyPr>
          <a:lstStyle/>
          <a:p>
            <a:pPr marL="0" marR="0" lvl="0" indent="0" defTabSz="914400">
              <a:lnSpc>
                <a:spcPct val="100000"/>
              </a:lnSpc>
              <a:spcBef>
                <a:spcPts val="0"/>
              </a:spcBef>
              <a:spcAft>
                <a:spcPts val="1200"/>
              </a:spcAft>
              <a:buClrTx/>
              <a:buSzTx/>
              <a:buFontTx/>
              <a:buNone/>
              <a:defRPr/>
            </a:pPr>
            <a:r>
              <a:rPr lang="ru-RU" sz="2400" b="1" dirty="0">
                <a:solidFill>
                  <a:prstClr val="black"/>
                </a:solidFill>
                <a:latin typeface="Verdana"/>
                <a:ea typeface="Liberation Sans"/>
                <a:cs typeface="Liberation Sans"/>
              </a:rPr>
              <a:t>Контакты для связи</a:t>
            </a:r>
            <a:endParaRPr dirty="0"/>
          </a:p>
          <a:p>
            <a:pPr marL="0" marR="0" lvl="0" indent="0" defTabSz="914400">
              <a:lnSpc>
                <a:spcPct val="100000"/>
              </a:lnSpc>
              <a:spcBef>
                <a:spcPts val="0"/>
              </a:spcBef>
              <a:spcAft>
                <a:spcPts val="0"/>
              </a:spcAft>
              <a:buClrTx/>
              <a:buSzTx/>
              <a:buFontTx/>
              <a:buNone/>
              <a:defRPr/>
            </a:pPr>
            <a:r>
              <a:rPr lang="en-US" sz="1800" b="0" i="0" u="none" strike="noStrike" cap="none" spc="0" dirty="0">
                <a:ln>
                  <a:noFill/>
                </a:ln>
                <a:solidFill>
                  <a:prstClr val="black"/>
                </a:solidFill>
                <a:latin typeface="Verdana"/>
                <a:ea typeface="Liberation Sans"/>
                <a:cs typeface="Liberation Sans"/>
              </a:rPr>
              <a:t>+7 (3952) </a:t>
            </a:r>
            <a:r>
              <a:rPr lang="en-US" sz="1800" b="0" i="0" strike="noStrike" cap="none" spc="0" dirty="0">
                <a:ln>
                  <a:noFill/>
                </a:ln>
                <a:latin typeface="Verdana"/>
                <a:ea typeface="Liberation Sans"/>
                <a:cs typeface="Liberation Sans"/>
              </a:rPr>
              <a:t>78-00-00</a:t>
            </a:r>
            <a:r>
              <a:rPr lang="ru-RU" sz="1800" b="0" i="0" strike="noStrike" cap="none" spc="0" dirty="0">
                <a:ln>
                  <a:noFill/>
                </a:ln>
                <a:latin typeface="Verdana"/>
                <a:ea typeface="Liberation Sans"/>
                <a:cs typeface="Liberation Sans"/>
              </a:rPr>
              <a:t>      </a:t>
            </a:r>
            <a:r>
              <a:rPr lang="en-US" sz="1800" dirty="0">
                <a:latin typeface="Verdana"/>
              </a:rPr>
              <a:t>gos@forus.ru </a:t>
            </a:r>
            <a:r>
              <a:rPr lang="ru-RU" sz="1800" dirty="0">
                <a:latin typeface="Verdana"/>
              </a:rPr>
              <a:t>     </a:t>
            </a:r>
            <a:r>
              <a:rPr lang="en-US" sz="1800" b="0" i="0" u="none" strike="noStrike" cap="none" spc="0" dirty="0">
                <a:ln>
                  <a:noFill/>
                </a:ln>
                <a:solidFill>
                  <a:prstClr val="black"/>
                </a:solidFill>
                <a:latin typeface="Verdana"/>
                <a:ea typeface="Liberation Sans"/>
                <a:cs typeface="Liberation Sans"/>
              </a:rPr>
              <a:t>www.forus.ru</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6" name="Группа 25"/>
          <p:cNvGrpSpPr/>
          <p:nvPr/>
        </p:nvGrpSpPr>
        <p:grpSpPr bwMode="auto">
          <a:xfrm>
            <a:off x="884902" y="1362075"/>
            <a:ext cx="2847206" cy="4581525"/>
            <a:chOff x="882652" y="1211273"/>
            <a:chExt cx="2847206" cy="4916385"/>
          </a:xfrm>
        </p:grpSpPr>
        <p:sp>
          <p:nvSpPr>
            <p:cNvPr id="16" name="Полилиния: фигура 15"/>
            <p:cNvSpPr/>
            <p:nvPr/>
          </p:nvSpPr>
          <p:spPr bwMode="auto">
            <a:xfrm>
              <a:off x="882652" y="1211273"/>
              <a:ext cx="2847206" cy="4916385"/>
            </a:xfrm>
            <a:custGeom>
              <a:avLst/>
              <a:gdLst>
                <a:gd name="connsiteX0" fmla="*/ 0 w 2847206"/>
                <a:gd name="connsiteY0" fmla="*/ 0 h 4916385"/>
                <a:gd name="connsiteX1" fmla="*/ 2606400 w 2847206"/>
                <a:gd name="connsiteY1" fmla="*/ 0 h 4916385"/>
                <a:gd name="connsiteX2" fmla="*/ 2606400 w 2847206"/>
                <a:gd name="connsiteY2" fmla="*/ 1114631 h 4916385"/>
                <a:gd name="connsiteX3" fmla="*/ 2847206 w 2847206"/>
                <a:gd name="connsiteY3" fmla="*/ 1544737 h 4916385"/>
                <a:gd name="connsiteX4" fmla="*/ 2606400 w 2847206"/>
                <a:gd name="connsiteY4" fmla="*/ 1974843 h 4916385"/>
                <a:gd name="connsiteX5" fmla="*/ 2606400 w 2847206"/>
                <a:gd name="connsiteY5" fmla="*/ 4916385 h 4916385"/>
                <a:gd name="connsiteX6" fmla="*/ 0 w 2847206"/>
                <a:gd name="connsiteY6" fmla="*/ 4916385 h 491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7206" h="4916385" extrusionOk="0">
                  <a:moveTo>
                    <a:pt x="0" y="0"/>
                  </a:moveTo>
                  <a:lnTo>
                    <a:pt x="2606400" y="0"/>
                  </a:lnTo>
                  <a:lnTo>
                    <a:pt x="2606400" y="1114631"/>
                  </a:lnTo>
                  <a:lnTo>
                    <a:pt x="2847206" y="1544737"/>
                  </a:lnTo>
                  <a:lnTo>
                    <a:pt x="2606400" y="1974843"/>
                  </a:lnTo>
                  <a:lnTo>
                    <a:pt x="2606400" y="4916385"/>
                  </a:lnTo>
                  <a:lnTo>
                    <a:pt x="0" y="4916385"/>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ru-RU"/>
            </a:p>
          </p:txBody>
        </p:sp>
        <p:sp>
          <p:nvSpPr>
            <p:cNvPr id="25" name="Текст 2"/>
            <p:cNvSpPr txBox="1"/>
            <p:nvPr/>
          </p:nvSpPr>
          <p:spPr bwMode="auto">
            <a:xfrm>
              <a:off x="973061" y="1387378"/>
              <a:ext cx="2424853" cy="1079999"/>
            </a:xfrm>
            <a:prstGeom prst="rect">
              <a:avLst/>
            </a:prstGeom>
            <a:grpFill/>
          </p:spPr>
          <p:txBody>
            <a:bodyPr vert="horz" lIns="36000" tIns="36000" rIns="36000" bIns="36000" rtlCol="0" anchor="ctr" anchorCtr="0">
              <a:noAutofit/>
            </a:bodyPr>
            <a:lstStyle>
              <a:lvl1pPr marL="0" indent="0" algn="l" defTabSz="914400">
                <a:lnSpc>
                  <a:spcPct val="90000"/>
                </a:lnSpc>
                <a:spcBef>
                  <a:spcPts val="1000"/>
                </a:spcBef>
                <a:buFontTx/>
                <a:buNone/>
                <a:defRPr sz="1800" b="0">
                  <a:solidFill>
                    <a:schemeClr val="tx1"/>
                  </a:solidFill>
                  <a:latin typeface="+mn-lt"/>
                  <a:ea typeface="+mn-ea"/>
                  <a:cs typeface="+mn-cs"/>
                </a:defRPr>
              </a:lvl1pPr>
              <a:lvl2pPr marL="457200" indent="0" algn="l" defTabSz="914400">
                <a:lnSpc>
                  <a:spcPct val="90000"/>
                </a:lnSpc>
                <a:spcBef>
                  <a:spcPts val="500"/>
                </a:spcBef>
                <a:buFont typeface="Arial"/>
                <a:buNone/>
                <a:defRPr sz="1800" b="1">
                  <a:solidFill>
                    <a:schemeClr val="tx1"/>
                  </a:solidFill>
                  <a:latin typeface="+mn-lt"/>
                  <a:ea typeface="+mn-ea"/>
                  <a:cs typeface="+mn-cs"/>
                </a:defRPr>
              </a:lvl2pPr>
              <a:lvl3pPr marL="914400" indent="0" algn="l" defTabSz="914400">
                <a:lnSpc>
                  <a:spcPct val="90000"/>
                </a:lnSpc>
                <a:spcBef>
                  <a:spcPts val="500"/>
                </a:spcBef>
                <a:buFont typeface="Arial"/>
                <a:buNone/>
                <a:defRPr sz="1800" b="0">
                  <a:solidFill>
                    <a:schemeClr val="tx1"/>
                  </a:solidFill>
                  <a:latin typeface="+mn-lt"/>
                  <a:ea typeface="+mn-ea"/>
                  <a:cs typeface="+mn-cs"/>
                </a:defRPr>
              </a:lvl3pPr>
              <a:lvl4pPr marL="1371600" indent="0" algn="l" defTabSz="914400">
                <a:lnSpc>
                  <a:spcPct val="90000"/>
                </a:lnSpc>
                <a:spcBef>
                  <a:spcPts val="500"/>
                </a:spcBef>
                <a:buFont typeface="Arial"/>
                <a:buNone/>
                <a:defRPr sz="1400" b="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ru-RU" sz="7200">
                  <a:ea typeface="Cambria Math"/>
                </a:rPr>
                <a:t>1</a:t>
              </a:r>
              <a:endParaRPr lang="en-US" sz="7200"/>
            </a:p>
          </p:txBody>
        </p:sp>
        <p:sp>
          <p:nvSpPr>
            <p:cNvPr id="4" name="Текст 2"/>
            <p:cNvSpPr txBox="1"/>
            <p:nvPr/>
          </p:nvSpPr>
          <p:spPr bwMode="auto">
            <a:xfrm>
              <a:off x="1122333" y="2600956"/>
              <a:ext cx="2124789" cy="1610348"/>
            </a:xfrm>
            <a:prstGeom prst="rect">
              <a:avLst/>
            </a:prstGeom>
            <a:grpFill/>
          </p:spPr>
          <p:txBody>
            <a:bodyPr vert="horz" lIns="36000" tIns="36000" rIns="36000" bIns="36000" rtlCol="0" anchor="t" anchorCtr="0">
              <a:noAutofit/>
            </a:bodyPr>
            <a:lstStyle>
              <a:lvl1pPr marL="0" indent="0" algn="l" defTabSz="914400">
                <a:lnSpc>
                  <a:spcPct val="90000"/>
                </a:lnSpc>
                <a:spcBef>
                  <a:spcPts val="1000"/>
                </a:spcBef>
                <a:buFont typeface="Arial"/>
                <a:buNone/>
                <a:defRPr sz="2400" b="1">
                  <a:solidFill>
                    <a:schemeClr val="tx1"/>
                  </a:solidFill>
                  <a:latin typeface="+mn-lt"/>
                  <a:ea typeface="+mn-ea"/>
                  <a:cs typeface="+mn-cs"/>
                </a:defRPr>
              </a:lvl1pPr>
              <a:lvl2pPr marL="457200" indent="0" algn="l" defTabSz="914400">
                <a:lnSpc>
                  <a:spcPct val="90000"/>
                </a:lnSpc>
                <a:spcBef>
                  <a:spcPts val="500"/>
                </a:spcBef>
                <a:buFont typeface="Arial"/>
                <a:buNone/>
                <a:defRPr sz="1800" b="1">
                  <a:solidFill>
                    <a:schemeClr val="tx1"/>
                  </a:solidFill>
                  <a:latin typeface="+mn-lt"/>
                  <a:ea typeface="+mn-ea"/>
                  <a:cs typeface="+mn-cs"/>
                </a:defRPr>
              </a:lvl2pPr>
              <a:lvl3pPr marL="914400" indent="0" algn="l" defTabSz="914400">
                <a:lnSpc>
                  <a:spcPct val="90000"/>
                </a:lnSpc>
                <a:spcBef>
                  <a:spcPts val="500"/>
                </a:spcBef>
                <a:buFont typeface="Arial"/>
                <a:buNone/>
                <a:defRPr sz="1800" b="0">
                  <a:solidFill>
                    <a:schemeClr val="tx1"/>
                  </a:solidFill>
                  <a:latin typeface="+mn-lt"/>
                  <a:ea typeface="+mn-ea"/>
                  <a:cs typeface="+mn-cs"/>
                </a:defRPr>
              </a:lvl3pPr>
              <a:lvl4pPr marL="1371600" indent="0" algn="l" defTabSz="914400">
                <a:lnSpc>
                  <a:spcPct val="90000"/>
                </a:lnSpc>
                <a:spcBef>
                  <a:spcPts val="500"/>
                </a:spcBef>
                <a:buFont typeface="Arial"/>
                <a:buNone/>
                <a:defRPr sz="1400" b="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lnSpc>
                  <a:spcPct val="125000"/>
                </a:lnSpc>
                <a:defRPr/>
              </a:pPr>
              <a:r>
                <a:rPr lang="ru-RU" sz="1600"/>
                <a:t>Методология хранения ЭД</a:t>
              </a:r>
              <a:endParaRPr/>
            </a:p>
            <a:p>
              <a:pPr>
                <a:lnSpc>
                  <a:spcPct val="125000"/>
                </a:lnSpc>
                <a:defRPr/>
              </a:pPr>
              <a:br>
                <a:rPr lang="ru-RU" sz="1400" b="0"/>
              </a:br>
              <a:r>
                <a:rPr lang="ru-RU" sz="1400" b="0"/>
                <a:t>Законодательство, принципы, требования к СХЭД</a:t>
              </a:r>
              <a:endParaRPr/>
            </a:p>
          </p:txBody>
        </p:sp>
      </p:grpSp>
      <p:sp>
        <p:nvSpPr>
          <p:cNvPr id="34" name="Заголовок 5"/>
          <p:cNvSpPr>
            <a:spLocks noGrp="1"/>
          </p:cNvSpPr>
          <p:nvPr>
            <p:ph type="title"/>
          </p:nvPr>
        </p:nvSpPr>
        <p:spPr bwMode="auto">
          <a:xfrm>
            <a:off x="884902" y="635297"/>
            <a:ext cx="10392696" cy="489381"/>
          </a:xfrm>
        </p:spPr>
        <p:txBody>
          <a:bodyPr>
            <a:noAutofit/>
          </a:bodyPr>
          <a:lstStyle/>
          <a:p>
            <a:pPr>
              <a:defRPr/>
            </a:pPr>
            <a:r>
              <a:rPr lang="ru-RU" sz="3200"/>
              <a:t>Структура вебинара</a:t>
            </a:r>
            <a:endParaRPr/>
          </a:p>
        </p:txBody>
      </p:sp>
      <p:pic>
        <p:nvPicPr>
          <p:cNvPr id="33" name="Рисунок 32" descr="Изображение выглядит как черный, темнота&#10;&#10;Контент, сгенерированный ИИ, может содержать ошибки."/>
          <p:cNvPicPr>
            <a:picLocks noChangeAspect="1"/>
          </p:cNvPicPr>
          <p:nvPr/>
        </p:nvPicPr>
        <p:blipFill>
          <a:blip r:embed="rId3"/>
          <a:stretch/>
        </p:blipFill>
        <p:spPr bwMode="auto">
          <a:xfrm>
            <a:off x="1647095" y="4948336"/>
            <a:ext cx="872119" cy="6976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7" name="Группа 26"/>
          <p:cNvGrpSpPr/>
          <p:nvPr/>
        </p:nvGrpSpPr>
        <p:grpSpPr bwMode="auto">
          <a:xfrm>
            <a:off x="3489225" y="1362075"/>
            <a:ext cx="2847206" cy="4581525"/>
            <a:chOff x="3486975" y="1211271"/>
            <a:chExt cx="2847206" cy="4916385"/>
          </a:xfrm>
        </p:grpSpPr>
        <p:sp>
          <p:nvSpPr>
            <p:cNvPr id="17" name="Полилиния: фигура 16"/>
            <p:cNvSpPr/>
            <p:nvPr/>
          </p:nvSpPr>
          <p:spPr bwMode="auto">
            <a:xfrm>
              <a:off x="3486975" y="1211271"/>
              <a:ext cx="2847206" cy="4916385"/>
            </a:xfrm>
            <a:custGeom>
              <a:avLst/>
              <a:gdLst>
                <a:gd name="connsiteX0" fmla="*/ 0 w 2847206"/>
                <a:gd name="connsiteY0" fmla="*/ 0 h 4916385"/>
                <a:gd name="connsiteX1" fmla="*/ 2606400 w 2847206"/>
                <a:gd name="connsiteY1" fmla="*/ 0 h 4916385"/>
                <a:gd name="connsiteX2" fmla="*/ 2606400 w 2847206"/>
                <a:gd name="connsiteY2" fmla="*/ 1114631 h 4916385"/>
                <a:gd name="connsiteX3" fmla="*/ 2847206 w 2847206"/>
                <a:gd name="connsiteY3" fmla="*/ 1544737 h 4916385"/>
                <a:gd name="connsiteX4" fmla="*/ 2606400 w 2847206"/>
                <a:gd name="connsiteY4" fmla="*/ 1974843 h 4916385"/>
                <a:gd name="connsiteX5" fmla="*/ 2606400 w 2847206"/>
                <a:gd name="connsiteY5" fmla="*/ 4916385 h 4916385"/>
                <a:gd name="connsiteX6" fmla="*/ 0 w 2847206"/>
                <a:gd name="connsiteY6" fmla="*/ 4916385 h 491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7206" h="4916385" extrusionOk="0">
                  <a:moveTo>
                    <a:pt x="0" y="0"/>
                  </a:moveTo>
                  <a:lnTo>
                    <a:pt x="2606400" y="0"/>
                  </a:lnTo>
                  <a:lnTo>
                    <a:pt x="2606400" y="1114631"/>
                  </a:lnTo>
                  <a:lnTo>
                    <a:pt x="2847206" y="1544737"/>
                  </a:lnTo>
                  <a:lnTo>
                    <a:pt x="2606400" y="1974843"/>
                  </a:lnTo>
                  <a:lnTo>
                    <a:pt x="2606400" y="4916385"/>
                  </a:lnTo>
                  <a:lnTo>
                    <a:pt x="0" y="4916385"/>
                  </a:lnTo>
                  <a:close/>
                </a:path>
              </a:pathLst>
            </a:custGeom>
            <a:solidFill>
              <a:srgbClr val="FED67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ru-RU"/>
            </a:p>
          </p:txBody>
        </p:sp>
        <p:sp>
          <p:nvSpPr>
            <p:cNvPr id="31" name="Текст 2"/>
            <p:cNvSpPr txBox="1"/>
            <p:nvPr/>
          </p:nvSpPr>
          <p:spPr bwMode="auto">
            <a:xfrm>
              <a:off x="3595379" y="1387378"/>
              <a:ext cx="2424853" cy="1079999"/>
            </a:xfrm>
            <a:prstGeom prst="rect">
              <a:avLst/>
            </a:prstGeom>
            <a:grpFill/>
          </p:spPr>
          <p:txBody>
            <a:bodyPr vert="horz" lIns="36000" tIns="36000" rIns="36000" bIns="36000" rtlCol="0" anchor="ctr" anchorCtr="0">
              <a:noAutofit/>
            </a:bodyPr>
            <a:lstStyle>
              <a:lvl1pPr marL="0" indent="0" algn="l" defTabSz="914400">
                <a:lnSpc>
                  <a:spcPct val="90000"/>
                </a:lnSpc>
                <a:spcBef>
                  <a:spcPts val="1000"/>
                </a:spcBef>
                <a:buFontTx/>
                <a:buNone/>
                <a:defRPr sz="1800" b="0">
                  <a:solidFill>
                    <a:schemeClr val="tx1"/>
                  </a:solidFill>
                  <a:latin typeface="+mn-lt"/>
                  <a:ea typeface="+mn-ea"/>
                  <a:cs typeface="+mn-cs"/>
                </a:defRPr>
              </a:lvl1pPr>
              <a:lvl2pPr marL="457200" indent="0" algn="l" defTabSz="914400">
                <a:lnSpc>
                  <a:spcPct val="90000"/>
                </a:lnSpc>
                <a:spcBef>
                  <a:spcPts val="500"/>
                </a:spcBef>
                <a:buFont typeface="Arial"/>
                <a:buNone/>
                <a:defRPr sz="1800" b="1">
                  <a:solidFill>
                    <a:schemeClr val="tx1"/>
                  </a:solidFill>
                  <a:latin typeface="+mn-lt"/>
                  <a:ea typeface="+mn-ea"/>
                  <a:cs typeface="+mn-cs"/>
                </a:defRPr>
              </a:lvl2pPr>
              <a:lvl3pPr marL="914400" indent="0" algn="l" defTabSz="914400">
                <a:lnSpc>
                  <a:spcPct val="90000"/>
                </a:lnSpc>
                <a:spcBef>
                  <a:spcPts val="500"/>
                </a:spcBef>
                <a:buFont typeface="Arial"/>
                <a:buNone/>
                <a:defRPr sz="1800" b="0">
                  <a:solidFill>
                    <a:schemeClr val="tx1"/>
                  </a:solidFill>
                  <a:latin typeface="+mn-lt"/>
                  <a:ea typeface="+mn-ea"/>
                  <a:cs typeface="+mn-cs"/>
                </a:defRPr>
              </a:lvl3pPr>
              <a:lvl4pPr marL="1371600" indent="0" algn="l" defTabSz="914400">
                <a:lnSpc>
                  <a:spcPct val="90000"/>
                </a:lnSpc>
                <a:spcBef>
                  <a:spcPts val="500"/>
                </a:spcBef>
                <a:buFont typeface="Arial"/>
                <a:buNone/>
                <a:defRPr sz="1400" b="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ru-RU" sz="7200">
                  <a:ea typeface="Cambria Math"/>
                </a:rPr>
                <a:t>2</a:t>
              </a:r>
              <a:endParaRPr lang="en-US" sz="7200"/>
            </a:p>
          </p:txBody>
        </p:sp>
        <p:sp>
          <p:nvSpPr>
            <p:cNvPr id="3" name="Текст 2"/>
            <p:cNvSpPr txBox="1"/>
            <p:nvPr/>
          </p:nvSpPr>
          <p:spPr bwMode="auto">
            <a:xfrm>
              <a:off x="3733244" y="2600956"/>
              <a:ext cx="2124789" cy="1610347"/>
            </a:xfrm>
            <a:prstGeom prst="rect">
              <a:avLst/>
            </a:prstGeom>
            <a:grpFill/>
          </p:spPr>
          <p:txBody>
            <a:bodyPr vert="horz" lIns="36000" tIns="36000" rIns="36000" bIns="36000" rtlCol="0" anchor="t" anchorCtr="0">
              <a:noAutofit/>
            </a:bodyPr>
            <a:lstStyle>
              <a:lvl1pPr marL="0" indent="0" algn="l" defTabSz="914400">
                <a:lnSpc>
                  <a:spcPct val="90000"/>
                </a:lnSpc>
                <a:spcBef>
                  <a:spcPts val="1000"/>
                </a:spcBef>
                <a:buFont typeface="Arial"/>
                <a:buNone/>
                <a:defRPr sz="2400" b="1">
                  <a:solidFill>
                    <a:schemeClr val="tx1"/>
                  </a:solidFill>
                  <a:latin typeface="+mn-lt"/>
                  <a:ea typeface="+mn-ea"/>
                  <a:cs typeface="+mn-cs"/>
                </a:defRPr>
              </a:lvl1pPr>
              <a:lvl2pPr marL="457200" indent="0" algn="l" defTabSz="914400">
                <a:lnSpc>
                  <a:spcPct val="90000"/>
                </a:lnSpc>
                <a:spcBef>
                  <a:spcPts val="500"/>
                </a:spcBef>
                <a:buFont typeface="Arial"/>
                <a:buNone/>
                <a:defRPr sz="1800" b="1">
                  <a:solidFill>
                    <a:schemeClr val="tx1"/>
                  </a:solidFill>
                  <a:latin typeface="+mn-lt"/>
                  <a:ea typeface="+mn-ea"/>
                  <a:cs typeface="+mn-cs"/>
                </a:defRPr>
              </a:lvl2pPr>
              <a:lvl3pPr marL="914400" indent="0" algn="l" defTabSz="914400">
                <a:lnSpc>
                  <a:spcPct val="90000"/>
                </a:lnSpc>
                <a:spcBef>
                  <a:spcPts val="500"/>
                </a:spcBef>
                <a:buFont typeface="Arial"/>
                <a:buNone/>
                <a:defRPr sz="1800" b="0">
                  <a:solidFill>
                    <a:schemeClr val="tx1"/>
                  </a:solidFill>
                  <a:latin typeface="+mn-lt"/>
                  <a:ea typeface="+mn-ea"/>
                  <a:cs typeface="+mn-cs"/>
                </a:defRPr>
              </a:lvl3pPr>
              <a:lvl4pPr marL="1371600" indent="0" algn="l" defTabSz="914400">
                <a:lnSpc>
                  <a:spcPct val="90000"/>
                </a:lnSpc>
                <a:spcBef>
                  <a:spcPts val="500"/>
                </a:spcBef>
                <a:buFont typeface="Arial"/>
                <a:buNone/>
                <a:defRPr sz="1400" b="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lnSpc>
                  <a:spcPct val="125000"/>
                </a:lnSpc>
                <a:defRPr/>
              </a:pPr>
              <a:r>
                <a:rPr lang="ru-RU" sz="1600"/>
                <a:t>Возможности продукта</a:t>
              </a:r>
              <a:endParaRPr/>
            </a:p>
            <a:p>
              <a:pPr>
                <a:lnSpc>
                  <a:spcPct val="125000"/>
                </a:lnSpc>
                <a:defRPr/>
              </a:pPr>
              <a:br>
                <a:rPr lang="ru-RU" sz="1400" b="0"/>
              </a:br>
              <a:r>
                <a:rPr lang="ru-RU" sz="1400" b="0"/>
                <a:t>Работа с ЭП, проверка и учет документов, архивные функции</a:t>
              </a:r>
              <a:endParaRPr/>
            </a:p>
          </p:txBody>
        </p:sp>
      </p:grpSp>
      <p:grpSp>
        <p:nvGrpSpPr>
          <p:cNvPr id="26" name="Группа 25"/>
          <p:cNvGrpSpPr/>
          <p:nvPr/>
        </p:nvGrpSpPr>
        <p:grpSpPr bwMode="auto">
          <a:xfrm>
            <a:off x="884902" y="1362075"/>
            <a:ext cx="2847206" cy="4581525"/>
            <a:chOff x="882652" y="1211273"/>
            <a:chExt cx="2847206" cy="4916385"/>
          </a:xfrm>
        </p:grpSpPr>
        <p:sp>
          <p:nvSpPr>
            <p:cNvPr id="16" name="Полилиния: фигура 15"/>
            <p:cNvSpPr/>
            <p:nvPr/>
          </p:nvSpPr>
          <p:spPr bwMode="auto">
            <a:xfrm>
              <a:off x="882652" y="1211273"/>
              <a:ext cx="2847206" cy="4916385"/>
            </a:xfrm>
            <a:custGeom>
              <a:avLst/>
              <a:gdLst>
                <a:gd name="connsiteX0" fmla="*/ 0 w 2847206"/>
                <a:gd name="connsiteY0" fmla="*/ 0 h 4916385"/>
                <a:gd name="connsiteX1" fmla="*/ 2606400 w 2847206"/>
                <a:gd name="connsiteY1" fmla="*/ 0 h 4916385"/>
                <a:gd name="connsiteX2" fmla="*/ 2606400 w 2847206"/>
                <a:gd name="connsiteY2" fmla="*/ 1114631 h 4916385"/>
                <a:gd name="connsiteX3" fmla="*/ 2847206 w 2847206"/>
                <a:gd name="connsiteY3" fmla="*/ 1544737 h 4916385"/>
                <a:gd name="connsiteX4" fmla="*/ 2606400 w 2847206"/>
                <a:gd name="connsiteY4" fmla="*/ 1974843 h 4916385"/>
                <a:gd name="connsiteX5" fmla="*/ 2606400 w 2847206"/>
                <a:gd name="connsiteY5" fmla="*/ 4916385 h 4916385"/>
                <a:gd name="connsiteX6" fmla="*/ 0 w 2847206"/>
                <a:gd name="connsiteY6" fmla="*/ 4916385 h 491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7206" h="4916385" extrusionOk="0">
                  <a:moveTo>
                    <a:pt x="0" y="0"/>
                  </a:moveTo>
                  <a:lnTo>
                    <a:pt x="2606400" y="0"/>
                  </a:lnTo>
                  <a:lnTo>
                    <a:pt x="2606400" y="1114631"/>
                  </a:lnTo>
                  <a:lnTo>
                    <a:pt x="2847206" y="1544737"/>
                  </a:lnTo>
                  <a:lnTo>
                    <a:pt x="2606400" y="1974843"/>
                  </a:lnTo>
                  <a:lnTo>
                    <a:pt x="2606400" y="4916385"/>
                  </a:lnTo>
                  <a:lnTo>
                    <a:pt x="0" y="4916385"/>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ru-RU"/>
            </a:p>
          </p:txBody>
        </p:sp>
        <p:sp>
          <p:nvSpPr>
            <p:cNvPr id="25" name="Текст 2"/>
            <p:cNvSpPr txBox="1"/>
            <p:nvPr/>
          </p:nvSpPr>
          <p:spPr bwMode="auto">
            <a:xfrm>
              <a:off x="973061" y="1387378"/>
              <a:ext cx="2424853" cy="1079999"/>
            </a:xfrm>
            <a:prstGeom prst="rect">
              <a:avLst/>
            </a:prstGeom>
            <a:grpFill/>
          </p:spPr>
          <p:txBody>
            <a:bodyPr vert="horz" lIns="36000" tIns="36000" rIns="36000" bIns="36000" rtlCol="0" anchor="ctr" anchorCtr="0">
              <a:noAutofit/>
            </a:bodyPr>
            <a:lstStyle>
              <a:lvl1pPr marL="0" indent="0" algn="l" defTabSz="914400">
                <a:lnSpc>
                  <a:spcPct val="90000"/>
                </a:lnSpc>
                <a:spcBef>
                  <a:spcPts val="1000"/>
                </a:spcBef>
                <a:buFontTx/>
                <a:buNone/>
                <a:defRPr sz="1800" b="0">
                  <a:solidFill>
                    <a:schemeClr val="tx1"/>
                  </a:solidFill>
                  <a:latin typeface="+mn-lt"/>
                  <a:ea typeface="+mn-ea"/>
                  <a:cs typeface="+mn-cs"/>
                </a:defRPr>
              </a:lvl1pPr>
              <a:lvl2pPr marL="457200" indent="0" algn="l" defTabSz="914400">
                <a:lnSpc>
                  <a:spcPct val="90000"/>
                </a:lnSpc>
                <a:spcBef>
                  <a:spcPts val="500"/>
                </a:spcBef>
                <a:buFont typeface="Arial"/>
                <a:buNone/>
                <a:defRPr sz="1800" b="1">
                  <a:solidFill>
                    <a:schemeClr val="tx1"/>
                  </a:solidFill>
                  <a:latin typeface="+mn-lt"/>
                  <a:ea typeface="+mn-ea"/>
                  <a:cs typeface="+mn-cs"/>
                </a:defRPr>
              </a:lvl2pPr>
              <a:lvl3pPr marL="914400" indent="0" algn="l" defTabSz="914400">
                <a:lnSpc>
                  <a:spcPct val="90000"/>
                </a:lnSpc>
                <a:spcBef>
                  <a:spcPts val="500"/>
                </a:spcBef>
                <a:buFont typeface="Arial"/>
                <a:buNone/>
                <a:defRPr sz="1800" b="0">
                  <a:solidFill>
                    <a:schemeClr val="tx1"/>
                  </a:solidFill>
                  <a:latin typeface="+mn-lt"/>
                  <a:ea typeface="+mn-ea"/>
                  <a:cs typeface="+mn-cs"/>
                </a:defRPr>
              </a:lvl3pPr>
              <a:lvl4pPr marL="1371600" indent="0" algn="l" defTabSz="914400">
                <a:lnSpc>
                  <a:spcPct val="90000"/>
                </a:lnSpc>
                <a:spcBef>
                  <a:spcPts val="500"/>
                </a:spcBef>
                <a:buFont typeface="Arial"/>
                <a:buNone/>
                <a:defRPr sz="1400" b="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ru-RU" sz="7200">
                  <a:ea typeface="Cambria Math"/>
                </a:rPr>
                <a:t>1</a:t>
              </a:r>
              <a:endParaRPr lang="en-US" sz="7200"/>
            </a:p>
          </p:txBody>
        </p:sp>
        <p:sp>
          <p:nvSpPr>
            <p:cNvPr id="4" name="Текст 2"/>
            <p:cNvSpPr txBox="1"/>
            <p:nvPr/>
          </p:nvSpPr>
          <p:spPr bwMode="auto">
            <a:xfrm>
              <a:off x="1122333" y="2600956"/>
              <a:ext cx="2124789" cy="1610348"/>
            </a:xfrm>
            <a:prstGeom prst="rect">
              <a:avLst/>
            </a:prstGeom>
            <a:grpFill/>
          </p:spPr>
          <p:txBody>
            <a:bodyPr vert="horz" lIns="36000" tIns="36000" rIns="36000" bIns="36000" rtlCol="0" anchor="t" anchorCtr="0">
              <a:noAutofit/>
            </a:bodyPr>
            <a:lstStyle>
              <a:lvl1pPr marL="0" indent="0" algn="l" defTabSz="914400">
                <a:lnSpc>
                  <a:spcPct val="90000"/>
                </a:lnSpc>
                <a:spcBef>
                  <a:spcPts val="1000"/>
                </a:spcBef>
                <a:buFont typeface="Arial"/>
                <a:buNone/>
                <a:defRPr sz="2400" b="1">
                  <a:solidFill>
                    <a:schemeClr val="tx1"/>
                  </a:solidFill>
                  <a:latin typeface="+mn-lt"/>
                  <a:ea typeface="+mn-ea"/>
                  <a:cs typeface="+mn-cs"/>
                </a:defRPr>
              </a:lvl1pPr>
              <a:lvl2pPr marL="457200" indent="0" algn="l" defTabSz="914400">
                <a:lnSpc>
                  <a:spcPct val="90000"/>
                </a:lnSpc>
                <a:spcBef>
                  <a:spcPts val="500"/>
                </a:spcBef>
                <a:buFont typeface="Arial"/>
                <a:buNone/>
                <a:defRPr sz="1800" b="1">
                  <a:solidFill>
                    <a:schemeClr val="tx1"/>
                  </a:solidFill>
                  <a:latin typeface="+mn-lt"/>
                  <a:ea typeface="+mn-ea"/>
                  <a:cs typeface="+mn-cs"/>
                </a:defRPr>
              </a:lvl2pPr>
              <a:lvl3pPr marL="914400" indent="0" algn="l" defTabSz="914400">
                <a:lnSpc>
                  <a:spcPct val="90000"/>
                </a:lnSpc>
                <a:spcBef>
                  <a:spcPts val="500"/>
                </a:spcBef>
                <a:buFont typeface="Arial"/>
                <a:buNone/>
                <a:defRPr sz="1800" b="0">
                  <a:solidFill>
                    <a:schemeClr val="tx1"/>
                  </a:solidFill>
                  <a:latin typeface="+mn-lt"/>
                  <a:ea typeface="+mn-ea"/>
                  <a:cs typeface="+mn-cs"/>
                </a:defRPr>
              </a:lvl3pPr>
              <a:lvl4pPr marL="1371600" indent="0" algn="l" defTabSz="914400">
                <a:lnSpc>
                  <a:spcPct val="90000"/>
                </a:lnSpc>
                <a:spcBef>
                  <a:spcPts val="500"/>
                </a:spcBef>
                <a:buFont typeface="Arial"/>
                <a:buNone/>
                <a:defRPr sz="1400" b="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lnSpc>
                  <a:spcPct val="125000"/>
                </a:lnSpc>
                <a:defRPr/>
              </a:pPr>
              <a:r>
                <a:rPr lang="ru-RU" sz="1600"/>
                <a:t>Методология хранения ЭД</a:t>
              </a:r>
              <a:endParaRPr/>
            </a:p>
            <a:p>
              <a:pPr>
                <a:lnSpc>
                  <a:spcPct val="125000"/>
                </a:lnSpc>
                <a:defRPr/>
              </a:pPr>
              <a:br>
                <a:rPr lang="ru-RU" sz="1400" b="0"/>
              </a:br>
              <a:r>
                <a:rPr lang="ru-RU" sz="1400" b="0"/>
                <a:t>Законодательство, принципы, требования к СХЭД</a:t>
              </a:r>
              <a:endParaRPr/>
            </a:p>
          </p:txBody>
        </p:sp>
      </p:grpSp>
      <p:pic>
        <p:nvPicPr>
          <p:cNvPr id="24" name="Рисунок 23" descr="Изображение выглядит как черный, темнота&#10;&#10;Контент, сгенерированный ИИ, может содержать ошибки."/>
          <p:cNvPicPr>
            <a:picLocks noChangeAspect="1"/>
          </p:cNvPicPr>
          <p:nvPr/>
        </p:nvPicPr>
        <p:blipFill>
          <a:blip r:embed="rId3"/>
          <a:stretch/>
        </p:blipFill>
        <p:spPr bwMode="auto">
          <a:xfrm>
            <a:off x="4393480" y="4948336"/>
            <a:ext cx="722479" cy="730418"/>
          </a:xfrm>
          <a:prstGeom prst="rect">
            <a:avLst/>
          </a:prstGeom>
        </p:spPr>
      </p:pic>
      <p:pic>
        <p:nvPicPr>
          <p:cNvPr id="33" name="Рисунок 32" descr="Изображение выглядит как черный, темнота&#10;&#10;Контент, сгенерированный ИИ, может содержать ошибки."/>
          <p:cNvPicPr>
            <a:picLocks noChangeAspect="1"/>
          </p:cNvPicPr>
          <p:nvPr/>
        </p:nvPicPr>
        <p:blipFill>
          <a:blip r:embed="rId4"/>
          <a:stretch/>
        </p:blipFill>
        <p:spPr bwMode="auto">
          <a:xfrm>
            <a:off x="1647095" y="4948336"/>
            <a:ext cx="872119" cy="697695"/>
          </a:xfrm>
          <a:prstGeom prst="rect">
            <a:avLst/>
          </a:prstGeom>
        </p:spPr>
      </p:pic>
      <p:sp>
        <p:nvSpPr>
          <p:cNvPr id="15" name="Заголовок 5"/>
          <p:cNvSpPr>
            <a:spLocks noGrp="1"/>
          </p:cNvSpPr>
          <p:nvPr>
            <p:ph type="title"/>
          </p:nvPr>
        </p:nvSpPr>
        <p:spPr bwMode="auto">
          <a:xfrm>
            <a:off x="884902" y="635297"/>
            <a:ext cx="10392696" cy="489381"/>
          </a:xfrm>
        </p:spPr>
        <p:txBody>
          <a:bodyPr>
            <a:noAutofit/>
          </a:bodyPr>
          <a:lstStyle/>
          <a:p>
            <a:pPr>
              <a:defRPr/>
            </a:pPr>
            <a:r>
              <a:rPr lang="ru-RU" sz="3200"/>
              <a:t>Структура вебинара</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8" name="Группа 27"/>
          <p:cNvGrpSpPr/>
          <p:nvPr/>
        </p:nvGrpSpPr>
        <p:grpSpPr bwMode="auto">
          <a:xfrm>
            <a:off x="6089613" y="1362075"/>
            <a:ext cx="2847206" cy="4581525"/>
            <a:chOff x="6095455" y="1211271"/>
            <a:chExt cx="2847206" cy="4916385"/>
          </a:xfrm>
        </p:grpSpPr>
        <p:sp>
          <p:nvSpPr>
            <p:cNvPr id="21" name="Полилиния: фигура 20"/>
            <p:cNvSpPr/>
            <p:nvPr/>
          </p:nvSpPr>
          <p:spPr bwMode="auto">
            <a:xfrm>
              <a:off x="6095455" y="1211271"/>
              <a:ext cx="2847206" cy="4916385"/>
            </a:xfrm>
            <a:custGeom>
              <a:avLst/>
              <a:gdLst>
                <a:gd name="connsiteX0" fmla="*/ 0 w 2847206"/>
                <a:gd name="connsiteY0" fmla="*/ 0 h 4916385"/>
                <a:gd name="connsiteX1" fmla="*/ 2606400 w 2847206"/>
                <a:gd name="connsiteY1" fmla="*/ 0 h 4916385"/>
                <a:gd name="connsiteX2" fmla="*/ 2606400 w 2847206"/>
                <a:gd name="connsiteY2" fmla="*/ 1114631 h 4916385"/>
                <a:gd name="connsiteX3" fmla="*/ 2847206 w 2847206"/>
                <a:gd name="connsiteY3" fmla="*/ 1544737 h 4916385"/>
                <a:gd name="connsiteX4" fmla="*/ 2606400 w 2847206"/>
                <a:gd name="connsiteY4" fmla="*/ 1974843 h 4916385"/>
                <a:gd name="connsiteX5" fmla="*/ 2606400 w 2847206"/>
                <a:gd name="connsiteY5" fmla="*/ 4916385 h 4916385"/>
                <a:gd name="connsiteX6" fmla="*/ 0 w 2847206"/>
                <a:gd name="connsiteY6" fmla="*/ 4916385 h 491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7206" h="4916385" extrusionOk="0">
                  <a:moveTo>
                    <a:pt x="0" y="0"/>
                  </a:moveTo>
                  <a:lnTo>
                    <a:pt x="2606400" y="0"/>
                  </a:lnTo>
                  <a:lnTo>
                    <a:pt x="2606400" y="1114631"/>
                  </a:lnTo>
                  <a:lnTo>
                    <a:pt x="2847206" y="1544737"/>
                  </a:lnTo>
                  <a:lnTo>
                    <a:pt x="2606400" y="1974843"/>
                  </a:lnTo>
                  <a:lnTo>
                    <a:pt x="2606400" y="4916385"/>
                  </a:lnTo>
                  <a:lnTo>
                    <a:pt x="0" y="4916385"/>
                  </a:lnTo>
                  <a:close/>
                </a:path>
              </a:pathLst>
            </a:custGeom>
            <a:solidFill>
              <a:srgbClr val="FEDC9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ru-RU"/>
            </a:p>
          </p:txBody>
        </p:sp>
        <p:sp>
          <p:nvSpPr>
            <p:cNvPr id="32" name="Текст 2"/>
            <p:cNvSpPr txBox="1"/>
            <p:nvPr/>
          </p:nvSpPr>
          <p:spPr bwMode="auto">
            <a:xfrm>
              <a:off x="6176063" y="1387379"/>
              <a:ext cx="2424853" cy="1079999"/>
            </a:xfrm>
            <a:prstGeom prst="rect">
              <a:avLst/>
            </a:prstGeom>
            <a:grpFill/>
          </p:spPr>
          <p:txBody>
            <a:bodyPr vert="horz" lIns="36000" tIns="36000" rIns="36000" bIns="36000" rtlCol="0" anchor="ctr" anchorCtr="0">
              <a:noAutofit/>
            </a:bodyPr>
            <a:lstStyle>
              <a:lvl1pPr marL="0" indent="0" algn="l" defTabSz="914400">
                <a:lnSpc>
                  <a:spcPct val="90000"/>
                </a:lnSpc>
                <a:spcBef>
                  <a:spcPts val="1000"/>
                </a:spcBef>
                <a:buFontTx/>
                <a:buNone/>
                <a:defRPr sz="1800" b="0">
                  <a:solidFill>
                    <a:schemeClr val="tx1"/>
                  </a:solidFill>
                  <a:latin typeface="+mn-lt"/>
                  <a:ea typeface="+mn-ea"/>
                  <a:cs typeface="+mn-cs"/>
                </a:defRPr>
              </a:lvl1pPr>
              <a:lvl2pPr marL="457200" indent="0" algn="l" defTabSz="914400">
                <a:lnSpc>
                  <a:spcPct val="90000"/>
                </a:lnSpc>
                <a:spcBef>
                  <a:spcPts val="500"/>
                </a:spcBef>
                <a:buFont typeface="Arial"/>
                <a:buNone/>
                <a:defRPr sz="1800" b="1">
                  <a:solidFill>
                    <a:schemeClr val="tx1"/>
                  </a:solidFill>
                  <a:latin typeface="+mn-lt"/>
                  <a:ea typeface="+mn-ea"/>
                  <a:cs typeface="+mn-cs"/>
                </a:defRPr>
              </a:lvl2pPr>
              <a:lvl3pPr marL="914400" indent="0" algn="l" defTabSz="914400">
                <a:lnSpc>
                  <a:spcPct val="90000"/>
                </a:lnSpc>
                <a:spcBef>
                  <a:spcPts val="500"/>
                </a:spcBef>
                <a:buFont typeface="Arial"/>
                <a:buNone/>
                <a:defRPr sz="1800" b="0">
                  <a:solidFill>
                    <a:schemeClr val="tx1"/>
                  </a:solidFill>
                  <a:latin typeface="+mn-lt"/>
                  <a:ea typeface="+mn-ea"/>
                  <a:cs typeface="+mn-cs"/>
                </a:defRPr>
              </a:lvl3pPr>
              <a:lvl4pPr marL="1371600" indent="0" algn="l" defTabSz="914400">
                <a:lnSpc>
                  <a:spcPct val="90000"/>
                </a:lnSpc>
                <a:spcBef>
                  <a:spcPts val="500"/>
                </a:spcBef>
                <a:buFont typeface="Arial"/>
                <a:buNone/>
                <a:defRPr sz="1400" b="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ru-RU" sz="7200">
                  <a:ea typeface="Cambria Math"/>
                </a:rPr>
                <a:t>3</a:t>
              </a:r>
              <a:endParaRPr lang="en-US" sz="7200"/>
            </a:p>
          </p:txBody>
        </p:sp>
        <p:sp>
          <p:nvSpPr>
            <p:cNvPr id="5" name="Текст 2"/>
            <p:cNvSpPr txBox="1"/>
            <p:nvPr/>
          </p:nvSpPr>
          <p:spPr bwMode="auto">
            <a:xfrm>
              <a:off x="6329478" y="2600956"/>
              <a:ext cx="2124789" cy="1610345"/>
            </a:xfrm>
            <a:prstGeom prst="rect">
              <a:avLst/>
            </a:prstGeom>
            <a:grpFill/>
          </p:spPr>
          <p:txBody>
            <a:bodyPr vert="horz" lIns="36000" tIns="36000" rIns="36000" bIns="36000" rtlCol="0" anchor="t" anchorCtr="0">
              <a:noAutofit/>
            </a:bodyPr>
            <a:lstStyle>
              <a:lvl1pPr marL="0" indent="0" algn="l" defTabSz="914400">
                <a:lnSpc>
                  <a:spcPct val="90000"/>
                </a:lnSpc>
                <a:spcBef>
                  <a:spcPts val="1000"/>
                </a:spcBef>
                <a:buFont typeface="Arial"/>
                <a:buNone/>
                <a:defRPr sz="2400" b="1">
                  <a:solidFill>
                    <a:schemeClr val="tx1"/>
                  </a:solidFill>
                  <a:latin typeface="+mn-lt"/>
                  <a:ea typeface="+mn-ea"/>
                  <a:cs typeface="+mn-cs"/>
                </a:defRPr>
              </a:lvl1pPr>
              <a:lvl2pPr marL="457200" indent="0" algn="l" defTabSz="914400">
                <a:lnSpc>
                  <a:spcPct val="90000"/>
                </a:lnSpc>
                <a:spcBef>
                  <a:spcPts val="500"/>
                </a:spcBef>
                <a:buFont typeface="Arial"/>
                <a:buNone/>
                <a:defRPr sz="1800" b="1">
                  <a:solidFill>
                    <a:schemeClr val="tx1"/>
                  </a:solidFill>
                  <a:latin typeface="+mn-lt"/>
                  <a:ea typeface="+mn-ea"/>
                  <a:cs typeface="+mn-cs"/>
                </a:defRPr>
              </a:lvl2pPr>
              <a:lvl3pPr marL="914400" indent="0" algn="l" defTabSz="914400">
                <a:lnSpc>
                  <a:spcPct val="90000"/>
                </a:lnSpc>
                <a:spcBef>
                  <a:spcPts val="500"/>
                </a:spcBef>
                <a:buFont typeface="Arial"/>
                <a:buNone/>
                <a:defRPr sz="1800" b="0">
                  <a:solidFill>
                    <a:schemeClr val="tx1"/>
                  </a:solidFill>
                  <a:latin typeface="+mn-lt"/>
                  <a:ea typeface="+mn-ea"/>
                  <a:cs typeface="+mn-cs"/>
                </a:defRPr>
              </a:lvl3pPr>
              <a:lvl4pPr marL="1371600" indent="0" algn="l" defTabSz="914400">
                <a:lnSpc>
                  <a:spcPct val="90000"/>
                </a:lnSpc>
                <a:spcBef>
                  <a:spcPts val="500"/>
                </a:spcBef>
                <a:buFont typeface="Arial"/>
                <a:buNone/>
                <a:defRPr sz="1400" b="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lnSpc>
                  <a:spcPct val="125000"/>
                </a:lnSpc>
                <a:defRPr/>
              </a:pPr>
              <a:r>
                <a:rPr lang="ru-RU" sz="1600"/>
                <a:t>Интеграция </a:t>
              </a:r>
              <a:br>
                <a:rPr lang="ru-RU" sz="1600"/>
              </a:br>
              <a:r>
                <a:rPr lang="ru-RU" sz="1600"/>
                <a:t>между ИС</a:t>
              </a:r>
              <a:endParaRPr lang="ru-RU" sz="1400" b="0"/>
            </a:p>
            <a:p>
              <a:pPr>
                <a:lnSpc>
                  <a:spcPct val="125000"/>
                </a:lnSpc>
                <a:defRPr/>
              </a:pPr>
              <a:br>
                <a:rPr lang="ru-RU" sz="1400" b="0"/>
              </a:br>
              <a:r>
                <a:rPr lang="ru-RU" sz="1400" b="0"/>
                <a:t>Отправка документов в СХЭД, из других продуктов 1С</a:t>
              </a:r>
              <a:endParaRPr lang="en-US" sz="1400" b="0"/>
            </a:p>
          </p:txBody>
        </p:sp>
      </p:grpSp>
      <p:grpSp>
        <p:nvGrpSpPr>
          <p:cNvPr id="27" name="Группа 26"/>
          <p:cNvGrpSpPr/>
          <p:nvPr/>
        </p:nvGrpSpPr>
        <p:grpSpPr bwMode="auto">
          <a:xfrm>
            <a:off x="3489225" y="1362075"/>
            <a:ext cx="2847206" cy="4581525"/>
            <a:chOff x="3486975" y="1211271"/>
            <a:chExt cx="2847206" cy="4916385"/>
          </a:xfrm>
        </p:grpSpPr>
        <p:sp>
          <p:nvSpPr>
            <p:cNvPr id="17" name="Полилиния: фигура 16"/>
            <p:cNvSpPr/>
            <p:nvPr/>
          </p:nvSpPr>
          <p:spPr bwMode="auto">
            <a:xfrm>
              <a:off x="3486975" y="1211271"/>
              <a:ext cx="2847206" cy="4916385"/>
            </a:xfrm>
            <a:custGeom>
              <a:avLst/>
              <a:gdLst>
                <a:gd name="connsiteX0" fmla="*/ 0 w 2847206"/>
                <a:gd name="connsiteY0" fmla="*/ 0 h 4916385"/>
                <a:gd name="connsiteX1" fmla="*/ 2606400 w 2847206"/>
                <a:gd name="connsiteY1" fmla="*/ 0 h 4916385"/>
                <a:gd name="connsiteX2" fmla="*/ 2606400 w 2847206"/>
                <a:gd name="connsiteY2" fmla="*/ 1114631 h 4916385"/>
                <a:gd name="connsiteX3" fmla="*/ 2847206 w 2847206"/>
                <a:gd name="connsiteY3" fmla="*/ 1544737 h 4916385"/>
                <a:gd name="connsiteX4" fmla="*/ 2606400 w 2847206"/>
                <a:gd name="connsiteY4" fmla="*/ 1974843 h 4916385"/>
                <a:gd name="connsiteX5" fmla="*/ 2606400 w 2847206"/>
                <a:gd name="connsiteY5" fmla="*/ 4916385 h 4916385"/>
                <a:gd name="connsiteX6" fmla="*/ 0 w 2847206"/>
                <a:gd name="connsiteY6" fmla="*/ 4916385 h 491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7206" h="4916385" extrusionOk="0">
                  <a:moveTo>
                    <a:pt x="0" y="0"/>
                  </a:moveTo>
                  <a:lnTo>
                    <a:pt x="2606400" y="0"/>
                  </a:lnTo>
                  <a:lnTo>
                    <a:pt x="2606400" y="1114631"/>
                  </a:lnTo>
                  <a:lnTo>
                    <a:pt x="2847206" y="1544737"/>
                  </a:lnTo>
                  <a:lnTo>
                    <a:pt x="2606400" y="1974843"/>
                  </a:lnTo>
                  <a:lnTo>
                    <a:pt x="2606400" y="4916385"/>
                  </a:lnTo>
                  <a:lnTo>
                    <a:pt x="0" y="4916385"/>
                  </a:lnTo>
                  <a:close/>
                </a:path>
              </a:pathLst>
            </a:custGeom>
            <a:solidFill>
              <a:srgbClr val="FED67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ru-RU"/>
            </a:p>
          </p:txBody>
        </p:sp>
        <p:sp>
          <p:nvSpPr>
            <p:cNvPr id="31" name="Текст 2"/>
            <p:cNvSpPr txBox="1"/>
            <p:nvPr/>
          </p:nvSpPr>
          <p:spPr bwMode="auto">
            <a:xfrm>
              <a:off x="3595379" y="1387378"/>
              <a:ext cx="2424853" cy="1079999"/>
            </a:xfrm>
            <a:prstGeom prst="rect">
              <a:avLst/>
            </a:prstGeom>
            <a:grpFill/>
          </p:spPr>
          <p:txBody>
            <a:bodyPr vert="horz" lIns="36000" tIns="36000" rIns="36000" bIns="36000" rtlCol="0" anchor="ctr" anchorCtr="0">
              <a:noAutofit/>
            </a:bodyPr>
            <a:lstStyle>
              <a:lvl1pPr marL="0" indent="0" algn="l" defTabSz="914400">
                <a:lnSpc>
                  <a:spcPct val="90000"/>
                </a:lnSpc>
                <a:spcBef>
                  <a:spcPts val="1000"/>
                </a:spcBef>
                <a:buFontTx/>
                <a:buNone/>
                <a:defRPr sz="1800" b="0">
                  <a:solidFill>
                    <a:schemeClr val="tx1"/>
                  </a:solidFill>
                  <a:latin typeface="+mn-lt"/>
                  <a:ea typeface="+mn-ea"/>
                  <a:cs typeface="+mn-cs"/>
                </a:defRPr>
              </a:lvl1pPr>
              <a:lvl2pPr marL="457200" indent="0" algn="l" defTabSz="914400">
                <a:lnSpc>
                  <a:spcPct val="90000"/>
                </a:lnSpc>
                <a:spcBef>
                  <a:spcPts val="500"/>
                </a:spcBef>
                <a:buFont typeface="Arial"/>
                <a:buNone/>
                <a:defRPr sz="1800" b="1">
                  <a:solidFill>
                    <a:schemeClr val="tx1"/>
                  </a:solidFill>
                  <a:latin typeface="+mn-lt"/>
                  <a:ea typeface="+mn-ea"/>
                  <a:cs typeface="+mn-cs"/>
                </a:defRPr>
              </a:lvl2pPr>
              <a:lvl3pPr marL="914400" indent="0" algn="l" defTabSz="914400">
                <a:lnSpc>
                  <a:spcPct val="90000"/>
                </a:lnSpc>
                <a:spcBef>
                  <a:spcPts val="500"/>
                </a:spcBef>
                <a:buFont typeface="Arial"/>
                <a:buNone/>
                <a:defRPr sz="1800" b="0">
                  <a:solidFill>
                    <a:schemeClr val="tx1"/>
                  </a:solidFill>
                  <a:latin typeface="+mn-lt"/>
                  <a:ea typeface="+mn-ea"/>
                  <a:cs typeface="+mn-cs"/>
                </a:defRPr>
              </a:lvl3pPr>
              <a:lvl4pPr marL="1371600" indent="0" algn="l" defTabSz="914400">
                <a:lnSpc>
                  <a:spcPct val="90000"/>
                </a:lnSpc>
                <a:spcBef>
                  <a:spcPts val="500"/>
                </a:spcBef>
                <a:buFont typeface="Arial"/>
                <a:buNone/>
                <a:defRPr sz="1400" b="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ru-RU" sz="7200">
                  <a:ea typeface="Cambria Math"/>
                </a:rPr>
                <a:t>2</a:t>
              </a:r>
              <a:endParaRPr lang="en-US" sz="7200"/>
            </a:p>
          </p:txBody>
        </p:sp>
        <p:sp>
          <p:nvSpPr>
            <p:cNvPr id="3" name="Текст 2"/>
            <p:cNvSpPr txBox="1"/>
            <p:nvPr/>
          </p:nvSpPr>
          <p:spPr bwMode="auto">
            <a:xfrm>
              <a:off x="3733244" y="2600956"/>
              <a:ext cx="2124789" cy="1610347"/>
            </a:xfrm>
            <a:prstGeom prst="rect">
              <a:avLst/>
            </a:prstGeom>
            <a:grpFill/>
          </p:spPr>
          <p:txBody>
            <a:bodyPr vert="horz" lIns="36000" tIns="36000" rIns="36000" bIns="36000" rtlCol="0" anchor="t" anchorCtr="0">
              <a:noAutofit/>
            </a:bodyPr>
            <a:lstStyle>
              <a:lvl1pPr marL="0" indent="0" algn="l" defTabSz="914400">
                <a:lnSpc>
                  <a:spcPct val="90000"/>
                </a:lnSpc>
                <a:spcBef>
                  <a:spcPts val="1000"/>
                </a:spcBef>
                <a:buFont typeface="Arial"/>
                <a:buNone/>
                <a:defRPr sz="2400" b="1">
                  <a:solidFill>
                    <a:schemeClr val="tx1"/>
                  </a:solidFill>
                  <a:latin typeface="+mn-lt"/>
                  <a:ea typeface="+mn-ea"/>
                  <a:cs typeface="+mn-cs"/>
                </a:defRPr>
              </a:lvl1pPr>
              <a:lvl2pPr marL="457200" indent="0" algn="l" defTabSz="914400">
                <a:lnSpc>
                  <a:spcPct val="90000"/>
                </a:lnSpc>
                <a:spcBef>
                  <a:spcPts val="500"/>
                </a:spcBef>
                <a:buFont typeface="Arial"/>
                <a:buNone/>
                <a:defRPr sz="1800" b="1">
                  <a:solidFill>
                    <a:schemeClr val="tx1"/>
                  </a:solidFill>
                  <a:latin typeface="+mn-lt"/>
                  <a:ea typeface="+mn-ea"/>
                  <a:cs typeface="+mn-cs"/>
                </a:defRPr>
              </a:lvl2pPr>
              <a:lvl3pPr marL="914400" indent="0" algn="l" defTabSz="914400">
                <a:lnSpc>
                  <a:spcPct val="90000"/>
                </a:lnSpc>
                <a:spcBef>
                  <a:spcPts val="500"/>
                </a:spcBef>
                <a:buFont typeface="Arial"/>
                <a:buNone/>
                <a:defRPr sz="1800" b="0">
                  <a:solidFill>
                    <a:schemeClr val="tx1"/>
                  </a:solidFill>
                  <a:latin typeface="+mn-lt"/>
                  <a:ea typeface="+mn-ea"/>
                  <a:cs typeface="+mn-cs"/>
                </a:defRPr>
              </a:lvl3pPr>
              <a:lvl4pPr marL="1371600" indent="0" algn="l" defTabSz="914400">
                <a:lnSpc>
                  <a:spcPct val="90000"/>
                </a:lnSpc>
                <a:spcBef>
                  <a:spcPts val="500"/>
                </a:spcBef>
                <a:buFont typeface="Arial"/>
                <a:buNone/>
                <a:defRPr sz="1400" b="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lnSpc>
                  <a:spcPct val="125000"/>
                </a:lnSpc>
                <a:defRPr/>
              </a:pPr>
              <a:r>
                <a:rPr lang="ru-RU" sz="1600" dirty="0"/>
                <a:t>Возможности продукта</a:t>
              </a:r>
              <a:endParaRPr dirty="0"/>
            </a:p>
            <a:p>
              <a:pPr>
                <a:lnSpc>
                  <a:spcPct val="125000"/>
                </a:lnSpc>
                <a:defRPr/>
              </a:pPr>
              <a:br>
                <a:rPr lang="ru-RU" sz="1400" b="0" dirty="0"/>
              </a:br>
              <a:r>
                <a:rPr lang="ru-RU" sz="1400" b="0" dirty="0"/>
                <a:t>Работа с ЭП, проверка и учет документов, архивные функции</a:t>
              </a:r>
              <a:endParaRPr dirty="0"/>
            </a:p>
          </p:txBody>
        </p:sp>
      </p:grpSp>
      <p:grpSp>
        <p:nvGrpSpPr>
          <p:cNvPr id="26" name="Группа 25"/>
          <p:cNvGrpSpPr/>
          <p:nvPr/>
        </p:nvGrpSpPr>
        <p:grpSpPr bwMode="auto">
          <a:xfrm>
            <a:off x="884902" y="1362075"/>
            <a:ext cx="2847206" cy="4581525"/>
            <a:chOff x="882652" y="1211273"/>
            <a:chExt cx="2847206" cy="4916385"/>
          </a:xfrm>
        </p:grpSpPr>
        <p:sp>
          <p:nvSpPr>
            <p:cNvPr id="16" name="Полилиния: фигура 15"/>
            <p:cNvSpPr/>
            <p:nvPr/>
          </p:nvSpPr>
          <p:spPr bwMode="auto">
            <a:xfrm>
              <a:off x="882652" y="1211273"/>
              <a:ext cx="2847206" cy="4916385"/>
            </a:xfrm>
            <a:custGeom>
              <a:avLst/>
              <a:gdLst>
                <a:gd name="connsiteX0" fmla="*/ 0 w 2847206"/>
                <a:gd name="connsiteY0" fmla="*/ 0 h 4916385"/>
                <a:gd name="connsiteX1" fmla="*/ 2606400 w 2847206"/>
                <a:gd name="connsiteY1" fmla="*/ 0 h 4916385"/>
                <a:gd name="connsiteX2" fmla="*/ 2606400 w 2847206"/>
                <a:gd name="connsiteY2" fmla="*/ 1114631 h 4916385"/>
                <a:gd name="connsiteX3" fmla="*/ 2847206 w 2847206"/>
                <a:gd name="connsiteY3" fmla="*/ 1544737 h 4916385"/>
                <a:gd name="connsiteX4" fmla="*/ 2606400 w 2847206"/>
                <a:gd name="connsiteY4" fmla="*/ 1974843 h 4916385"/>
                <a:gd name="connsiteX5" fmla="*/ 2606400 w 2847206"/>
                <a:gd name="connsiteY5" fmla="*/ 4916385 h 4916385"/>
                <a:gd name="connsiteX6" fmla="*/ 0 w 2847206"/>
                <a:gd name="connsiteY6" fmla="*/ 4916385 h 491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7206" h="4916385" extrusionOk="0">
                  <a:moveTo>
                    <a:pt x="0" y="0"/>
                  </a:moveTo>
                  <a:lnTo>
                    <a:pt x="2606400" y="0"/>
                  </a:lnTo>
                  <a:lnTo>
                    <a:pt x="2606400" y="1114631"/>
                  </a:lnTo>
                  <a:lnTo>
                    <a:pt x="2847206" y="1544737"/>
                  </a:lnTo>
                  <a:lnTo>
                    <a:pt x="2606400" y="1974843"/>
                  </a:lnTo>
                  <a:lnTo>
                    <a:pt x="2606400" y="4916385"/>
                  </a:lnTo>
                  <a:lnTo>
                    <a:pt x="0" y="4916385"/>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ru-RU"/>
            </a:p>
          </p:txBody>
        </p:sp>
        <p:sp>
          <p:nvSpPr>
            <p:cNvPr id="25" name="Текст 2"/>
            <p:cNvSpPr txBox="1"/>
            <p:nvPr/>
          </p:nvSpPr>
          <p:spPr bwMode="auto">
            <a:xfrm>
              <a:off x="973061" y="1387378"/>
              <a:ext cx="2424853" cy="1079999"/>
            </a:xfrm>
            <a:prstGeom prst="rect">
              <a:avLst/>
            </a:prstGeom>
            <a:grpFill/>
          </p:spPr>
          <p:txBody>
            <a:bodyPr vert="horz" lIns="36000" tIns="36000" rIns="36000" bIns="36000" rtlCol="0" anchor="ctr" anchorCtr="0">
              <a:noAutofit/>
            </a:bodyPr>
            <a:lstStyle>
              <a:lvl1pPr marL="0" indent="0" algn="l" defTabSz="914400">
                <a:lnSpc>
                  <a:spcPct val="90000"/>
                </a:lnSpc>
                <a:spcBef>
                  <a:spcPts val="1000"/>
                </a:spcBef>
                <a:buFontTx/>
                <a:buNone/>
                <a:defRPr sz="1800" b="0">
                  <a:solidFill>
                    <a:schemeClr val="tx1"/>
                  </a:solidFill>
                  <a:latin typeface="+mn-lt"/>
                  <a:ea typeface="+mn-ea"/>
                  <a:cs typeface="+mn-cs"/>
                </a:defRPr>
              </a:lvl1pPr>
              <a:lvl2pPr marL="457200" indent="0" algn="l" defTabSz="914400">
                <a:lnSpc>
                  <a:spcPct val="90000"/>
                </a:lnSpc>
                <a:spcBef>
                  <a:spcPts val="500"/>
                </a:spcBef>
                <a:buFont typeface="Arial"/>
                <a:buNone/>
                <a:defRPr sz="1800" b="1">
                  <a:solidFill>
                    <a:schemeClr val="tx1"/>
                  </a:solidFill>
                  <a:latin typeface="+mn-lt"/>
                  <a:ea typeface="+mn-ea"/>
                  <a:cs typeface="+mn-cs"/>
                </a:defRPr>
              </a:lvl2pPr>
              <a:lvl3pPr marL="914400" indent="0" algn="l" defTabSz="914400">
                <a:lnSpc>
                  <a:spcPct val="90000"/>
                </a:lnSpc>
                <a:spcBef>
                  <a:spcPts val="500"/>
                </a:spcBef>
                <a:buFont typeface="Arial"/>
                <a:buNone/>
                <a:defRPr sz="1800" b="0">
                  <a:solidFill>
                    <a:schemeClr val="tx1"/>
                  </a:solidFill>
                  <a:latin typeface="+mn-lt"/>
                  <a:ea typeface="+mn-ea"/>
                  <a:cs typeface="+mn-cs"/>
                </a:defRPr>
              </a:lvl3pPr>
              <a:lvl4pPr marL="1371600" indent="0" algn="l" defTabSz="914400">
                <a:lnSpc>
                  <a:spcPct val="90000"/>
                </a:lnSpc>
                <a:spcBef>
                  <a:spcPts val="500"/>
                </a:spcBef>
                <a:buFont typeface="Arial"/>
                <a:buNone/>
                <a:defRPr sz="1400" b="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ru-RU" sz="7200">
                  <a:ea typeface="Cambria Math"/>
                </a:rPr>
                <a:t>1</a:t>
              </a:r>
              <a:endParaRPr lang="en-US" sz="7200"/>
            </a:p>
          </p:txBody>
        </p:sp>
        <p:sp>
          <p:nvSpPr>
            <p:cNvPr id="4" name="Текст 2"/>
            <p:cNvSpPr txBox="1"/>
            <p:nvPr/>
          </p:nvSpPr>
          <p:spPr bwMode="auto">
            <a:xfrm>
              <a:off x="1122333" y="2600956"/>
              <a:ext cx="2124789" cy="1610348"/>
            </a:xfrm>
            <a:prstGeom prst="rect">
              <a:avLst/>
            </a:prstGeom>
            <a:grpFill/>
          </p:spPr>
          <p:txBody>
            <a:bodyPr vert="horz" lIns="36000" tIns="36000" rIns="36000" bIns="36000" rtlCol="0" anchor="t" anchorCtr="0">
              <a:noAutofit/>
            </a:bodyPr>
            <a:lstStyle>
              <a:lvl1pPr marL="0" indent="0" algn="l" defTabSz="914400">
                <a:lnSpc>
                  <a:spcPct val="90000"/>
                </a:lnSpc>
                <a:spcBef>
                  <a:spcPts val="1000"/>
                </a:spcBef>
                <a:buFont typeface="Arial"/>
                <a:buNone/>
                <a:defRPr sz="2400" b="1">
                  <a:solidFill>
                    <a:schemeClr val="tx1"/>
                  </a:solidFill>
                  <a:latin typeface="+mn-lt"/>
                  <a:ea typeface="+mn-ea"/>
                  <a:cs typeface="+mn-cs"/>
                </a:defRPr>
              </a:lvl1pPr>
              <a:lvl2pPr marL="457200" indent="0" algn="l" defTabSz="914400">
                <a:lnSpc>
                  <a:spcPct val="90000"/>
                </a:lnSpc>
                <a:spcBef>
                  <a:spcPts val="500"/>
                </a:spcBef>
                <a:buFont typeface="Arial"/>
                <a:buNone/>
                <a:defRPr sz="1800" b="1">
                  <a:solidFill>
                    <a:schemeClr val="tx1"/>
                  </a:solidFill>
                  <a:latin typeface="+mn-lt"/>
                  <a:ea typeface="+mn-ea"/>
                  <a:cs typeface="+mn-cs"/>
                </a:defRPr>
              </a:lvl2pPr>
              <a:lvl3pPr marL="914400" indent="0" algn="l" defTabSz="914400">
                <a:lnSpc>
                  <a:spcPct val="90000"/>
                </a:lnSpc>
                <a:spcBef>
                  <a:spcPts val="500"/>
                </a:spcBef>
                <a:buFont typeface="Arial"/>
                <a:buNone/>
                <a:defRPr sz="1800" b="0">
                  <a:solidFill>
                    <a:schemeClr val="tx1"/>
                  </a:solidFill>
                  <a:latin typeface="+mn-lt"/>
                  <a:ea typeface="+mn-ea"/>
                  <a:cs typeface="+mn-cs"/>
                </a:defRPr>
              </a:lvl3pPr>
              <a:lvl4pPr marL="1371600" indent="0" algn="l" defTabSz="914400">
                <a:lnSpc>
                  <a:spcPct val="90000"/>
                </a:lnSpc>
                <a:spcBef>
                  <a:spcPts val="500"/>
                </a:spcBef>
                <a:buFont typeface="Arial"/>
                <a:buNone/>
                <a:defRPr sz="1400" b="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lnSpc>
                  <a:spcPct val="125000"/>
                </a:lnSpc>
                <a:defRPr/>
              </a:pPr>
              <a:r>
                <a:rPr lang="ru-RU" sz="1600"/>
                <a:t>Методология хранения ЭД</a:t>
              </a:r>
              <a:endParaRPr/>
            </a:p>
            <a:p>
              <a:pPr>
                <a:lnSpc>
                  <a:spcPct val="125000"/>
                </a:lnSpc>
                <a:defRPr/>
              </a:pPr>
              <a:br>
                <a:rPr lang="ru-RU" sz="1400" b="0"/>
              </a:br>
              <a:r>
                <a:rPr lang="ru-RU" sz="1400" b="0"/>
                <a:t>Законодательство, принципы, требования к СХЭД</a:t>
              </a:r>
              <a:endParaRPr/>
            </a:p>
          </p:txBody>
        </p:sp>
      </p:grpSp>
      <p:pic>
        <p:nvPicPr>
          <p:cNvPr id="14" name="Рисунок 13"/>
          <p:cNvPicPr>
            <a:picLocks noChangeAspect="1"/>
          </p:cNvPicPr>
          <p:nvPr/>
        </p:nvPicPr>
        <p:blipFill>
          <a:blip r:embed="rId3"/>
          <a:stretch/>
        </p:blipFill>
        <p:spPr bwMode="auto">
          <a:xfrm>
            <a:off x="6967135" y="4948336"/>
            <a:ext cx="692640" cy="697695"/>
          </a:xfrm>
          <a:prstGeom prst="rect">
            <a:avLst/>
          </a:prstGeom>
        </p:spPr>
      </p:pic>
      <p:pic>
        <p:nvPicPr>
          <p:cNvPr id="24" name="Рисунок 23" descr="Изображение выглядит как черный, темнота&#10;&#10;Контент, сгенерированный ИИ, может содержать ошибки."/>
          <p:cNvPicPr>
            <a:picLocks noChangeAspect="1"/>
          </p:cNvPicPr>
          <p:nvPr/>
        </p:nvPicPr>
        <p:blipFill>
          <a:blip r:embed="rId4"/>
          <a:stretch/>
        </p:blipFill>
        <p:spPr bwMode="auto">
          <a:xfrm>
            <a:off x="4393480" y="4948336"/>
            <a:ext cx="722479" cy="730418"/>
          </a:xfrm>
          <a:prstGeom prst="rect">
            <a:avLst/>
          </a:prstGeom>
        </p:spPr>
      </p:pic>
      <p:pic>
        <p:nvPicPr>
          <p:cNvPr id="33" name="Рисунок 32" descr="Изображение выглядит как черный, темнота&#10;&#10;Контент, сгенерированный ИИ, может содержать ошибки."/>
          <p:cNvPicPr>
            <a:picLocks noChangeAspect="1"/>
          </p:cNvPicPr>
          <p:nvPr/>
        </p:nvPicPr>
        <p:blipFill>
          <a:blip r:embed="rId5"/>
          <a:stretch/>
        </p:blipFill>
        <p:spPr bwMode="auto">
          <a:xfrm>
            <a:off x="1647095" y="4948336"/>
            <a:ext cx="872119" cy="697695"/>
          </a:xfrm>
          <a:prstGeom prst="rect">
            <a:avLst/>
          </a:prstGeom>
        </p:spPr>
      </p:pic>
      <p:sp>
        <p:nvSpPr>
          <p:cNvPr id="20" name="Заголовок 5"/>
          <p:cNvSpPr>
            <a:spLocks noGrp="1"/>
          </p:cNvSpPr>
          <p:nvPr>
            <p:ph type="title"/>
          </p:nvPr>
        </p:nvSpPr>
        <p:spPr bwMode="auto">
          <a:xfrm>
            <a:off x="884902" y="635297"/>
            <a:ext cx="10392696" cy="489381"/>
          </a:xfrm>
        </p:spPr>
        <p:txBody>
          <a:bodyPr>
            <a:noAutofit/>
          </a:bodyPr>
          <a:lstStyle/>
          <a:p>
            <a:pPr>
              <a:defRPr/>
            </a:pPr>
            <a:r>
              <a:rPr lang="ru-RU" sz="3200"/>
              <a:t>Структура вебинара</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9" name="Группа 8"/>
          <p:cNvGrpSpPr/>
          <p:nvPr/>
        </p:nvGrpSpPr>
        <p:grpSpPr bwMode="auto">
          <a:xfrm>
            <a:off x="8693936" y="1362075"/>
            <a:ext cx="2606400" cy="4581525"/>
            <a:chOff x="8691689" y="1211274"/>
            <a:chExt cx="2606400" cy="4916385"/>
          </a:xfrm>
        </p:grpSpPr>
        <p:sp>
          <p:nvSpPr>
            <p:cNvPr id="11" name="Прямоугольник 10"/>
            <p:cNvSpPr/>
            <p:nvPr/>
          </p:nvSpPr>
          <p:spPr bwMode="auto">
            <a:xfrm>
              <a:off x="8691689" y="1211274"/>
              <a:ext cx="2606400" cy="4916385"/>
            </a:xfrm>
            <a:prstGeom prst="rect">
              <a:avLst/>
            </a:prstGeom>
            <a:solidFill>
              <a:srgbClr val="FEE2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9" name="Текст 2"/>
            <p:cNvSpPr txBox="1"/>
            <p:nvPr/>
          </p:nvSpPr>
          <p:spPr bwMode="auto">
            <a:xfrm>
              <a:off x="8782462" y="1387378"/>
              <a:ext cx="2424853" cy="1079999"/>
            </a:xfrm>
            <a:prstGeom prst="rect">
              <a:avLst/>
            </a:prstGeom>
            <a:grpFill/>
          </p:spPr>
          <p:txBody>
            <a:bodyPr vert="horz" lIns="36000" tIns="36000" rIns="36000" bIns="36000" rtlCol="0" anchor="ctr" anchorCtr="0">
              <a:noAutofit/>
            </a:bodyPr>
            <a:lstStyle>
              <a:lvl1pPr marL="0" indent="0" algn="l" defTabSz="914400">
                <a:lnSpc>
                  <a:spcPct val="90000"/>
                </a:lnSpc>
                <a:spcBef>
                  <a:spcPts val="1000"/>
                </a:spcBef>
                <a:buFontTx/>
                <a:buNone/>
                <a:defRPr sz="1800" b="0">
                  <a:solidFill>
                    <a:schemeClr val="tx1"/>
                  </a:solidFill>
                  <a:latin typeface="+mn-lt"/>
                  <a:ea typeface="+mn-ea"/>
                  <a:cs typeface="+mn-cs"/>
                </a:defRPr>
              </a:lvl1pPr>
              <a:lvl2pPr marL="457200" indent="0" algn="l" defTabSz="914400">
                <a:lnSpc>
                  <a:spcPct val="90000"/>
                </a:lnSpc>
                <a:spcBef>
                  <a:spcPts val="500"/>
                </a:spcBef>
                <a:buFont typeface="Arial"/>
                <a:buNone/>
                <a:defRPr sz="1800" b="1">
                  <a:solidFill>
                    <a:schemeClr val="tx1"/>
                  </a:solidFill>
                  <a:latin typeface="+mn-lt"/>
                  <a:ea typeface="+mn-ea"/>
                  <a:cs typeface="+mn-cs"/>
                </a:defRPr>
              </a:lvl2pPr>
              <a:lvl3pPr marL="914400" indent="0" algn="l" defTabSz="914400">
                <a:lnSpc>
                  <a:spcPct val="90000"/>
                </a:lnSpc>
                <a:spcBef>
                  <a:spcPts val="500"/>
                </a:spcBef>
                <a:buFont typeface="Arial"/>
                <a:buNone/>
                <a:defRPr sz="1800" b="0">
                  <a:solidFill>
                    <a:schemeClr val="tx1"/>
                  </a:solidFill>
                  <a:latin typeface="+mn-lt"/>
                  <a:ea typeface="+mn-ea"/>
                  <a:cs typeface="+mn-cs"/>
                </a:defRPr>
              </a:lvl3pPr>
              <a:lvl4pPr marL="1371600" indent="0" algn="l" defTabSz="914400">
                <a:lnSpc>
                  <a:spcPct val="90000"/>
                </a:lnSpc>
                <a:spcBef>
                  <a:spcPts val="500"/>
                </a:spcBef>
                <a:buFont typeface="Arial"/>
                <a:buNone/>
                <a:defRPr sz="1400" b="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ru-RU" sz="7200">
                  <a:ea typeface="Cambria Math"/>
                </a:rPr>
                <a:t>4</a:t>
              </a:r>
              <a:endParaRPr lang="en-US" sz="7200"/>
            </a:p>
          </p:txBody>
        </p:sp>
        <p:sp>
          <p:nvSpPr>
            <p:cNvPr id="23" name="Текст 2"/>
            <p:cNvSpPr txBox="1"/>
            <p:nvPr/>
          </p:nvSpPr>
          <p:spPr bwMode="auto">
            <a:xfrm>
              <a:off x="8932492" y="2600959"/>
              <a:ext cx="2124789" cy="1610346"/>
            </a:xfrm>
            <a:prstGeom prst="rect">
              <a:avLst/>
            </a:prstGeom>
            <a:grpFill/>
          </p:spPr>
          <p:txBody>
            <a:bodyPr vert="horz" lIns="36000" tIns="36000" rIns="36000" bIns="36000" rtlCol="0" anchor="t" anchorCtr="0">
              <a:noAutofit/>
            </a:bodyPr>
            <a:lstStyle>
              <a:lvl1pPr marL="0" indent="0" algn="l" defTabSz="914400">
                <a:lnSpc>
                  <a:spcPct val="90000"/>
                </a:lnSpc>
                <a:spcBef>
                  <a:spcPts val="1000"/>
                </a:spcBef>
                <a:buFont typeface="Arial"/>
                <a:buNone/>
                <a:defRPr sz="2400" b="1">
                  <a:solidFill>
                    <a:schemeClr val="tx1"/>
                  </a:solidFill>
                  <a:latin typeface="+mn-lt"/>
                  <a:ea typeface="+mn-ea"/>
                  <a:cs typeface="+mn-cs"/>
                </a:defRPr>
              </a:lvl1pPr>
              <a:lvl2pPr marL="457200" indent="0" algn="l" defTabSz="914400">
                <a:lnSpc>
                  <a:spcPct val="90000"/>
                </a:lnSpc>
                <a:spcBef>
                  <a:spcPts val="500"/>
                </a:spcBef>
                <a:buFont typeface="Arial"/>
                <a:buNone/>
                <a:defRPr sz="1800" b="1">
                  <a:solidFill>
                    <a:schemeClr val="tx1"/>
                  </a:solidFill>
                  <a:latin typeface="+mn-lt"/>
                  <a:ea typeface="+mn-ea"/>
                  <a:cs typeface="+mn-cs"/>
                </a:defRPr>
              </a:lvl2pPr>
              <a:lvl3pPr marL="914400" indent="0" algn="l" defTabSz="914400">
                <a:lnSpc>
                  <a:spcPct val="90000"/>
                </a:lnSpc>
                <a:spcBef>
                  <a:spcPts val="500"/>
                </a:spcBef>
                <a:buFont typeface="Arial"/>
                <a:buNone/>
                <a:defRPr sz="1800" b="0">
                  <a:solidFill>
                    <a:schemeClr val="tx1"/>
                  </a:solidFill>
                  <a:latin typeface="+mn-lt"/>
                  <a:ea typeface="+mn-ea"/>
                  <a:cs typeface="+mn-cs"/>
                </a:defRPr>
              </a:lvl3pPr>
              <a:lvl4pPr marL="1371600" indent="0" algn="l" defTabSz="914400">
                <a:lnSpc>
                  <a:spcPct val="90000"/>
                </a:lnSpc>
                <a:spcBef>
                  <a:spcPts val="500"/>
                </a:spcBef>
                <a:buFont typeface="Arial"/>
                <a:buNone/>
                <a:defRPr sz="1400" b="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lnSpc>
                  <a:spcPct val="125000"/>
                </a:lnSpc>
                <a:defRPr/>
              </a:pPr>
              <a:r>
                <a:rPr lang="ru-RU" sz="1600"/>
                <a:t>Итоги </a:t>
              </a:r>
              <a:br>
                <a:rPr lang="ru-RU" sz="1600"/>
              </a:br>
              <a:r>
                <a:rPr lang="ru-RU" sz="1600"/>
                <a:t>и обсуждение</a:t>
              </a:r>
              <a:endParaRPr lang="ru-RU" sz="1400" b="0"/>
            </a:p>
            <a:p>
              <a:pPr>
                <a:lnSpc>
                  <a:spcPct val="125000"/>
                </a:lnSpc>
                <a:defRPr/>
              </a:pPr>
              <a:br>
                <a:rPr lang="ru-RU" sz="1400" b="0"/>
              </a:br>
              <a:r>
                <a:rPr lang="ru-RU" sz="1400" b="0"/>
                <a:t>Подведение итогов, обсуждение</a:t>
              </a:r>
              <a:endParaRPr lang="en-US" sz="1400" b="0"/>
            </a:p>
          </p:txBody>
        </p:sp>
      </p:grpSp>
      <p:grpSp>
        <p:nvGrpSpPr>
          <p:cNvPr id="28" name="Группа 27"/>
          <p:cNvGrpSpPr/>
          <p:nvPr/>
        </p:nvGrpSpPr>
        <p:grpSpPr bwMode="auto">
          <a:xfrm>
            <a:off x="6089613" y="1362075"/>
            <a:ext cx="2847206" cy="4581525"/>
            <a:chOff x="6095455" y="1211271"/>
            <a:chExt cx="2847206" cy="4916385"/>
          </a:xfrm>
        </p:grpSpPr>
        <p:sp>
          <p:nvSpPr>
            <p:cNvPr id="21" name="Полилиния: фигура 20"/>
            <p:cNvSpPr/>
            <p:nvPr/>
          </p:nvSpPr>
          <p:spPr bwMode="auto">
            <a:xfrm>
              <a:off x="6095455" y="1211271"/>
              <a:ext cx="2847206" cy="4916385"/>
            </a:xfrm>
            <a:custGeom>
              <a:avLst/>
              <a:gdLst>
                <a:gd name="connsiteX0" fmla="*/ 0 w 2847206"/>
                <a:gd name="connsiteY0" fmla="*/ 0 h 4916385"/>
                <a:gd name="connsiteX1" fmla="*/ 2606400 w 2847206"/>
                <a:gd name="connsiteY1" fmla="*/ 0 h 4916385"/>
                <a:gd name="connsiteX2" fmla="*/ 2606400 w 2847206"/>
                <a:gd name="connsiteY2" fmla="*/ 1114631 h 4916385"/>
                <a:gd name="connsiteX3" fmla="*/ 2847206 w 2847206"/>
                <a:gd name="connsiteY3" fmla="*/ 1544737 h 4916385"/>
                <a:gd name="connsiteX4" fmla="*/ 2606400 w 2847206"/>
                <a:gd name="connsiteY4" fmla="*/ 1974843 h 4916385"/>
                <a:gd name="connsiteX5" fmla="*/ 2606400 w 2847206"/>
                <a:gd name="connsiteY5" fmla="*/ 4916385 h 4916385"/>
                <a:gd name="connsiteX6" fmla="*/ 0 w 2847206"/>
                <a:gd name="connsiteY6" fmla="*/ 4916385 h 491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7206" h="4916385" extrusionOk="0">
                  <a:moveTo>
                    <a:pt x="0" y="0"/>
                  </a:moveTo>
                  <a:lnTo>
                    <a:pt x="2606400" y="0"/>
                  </a:lnTo>
                  <a:lnTo>
                    <a:pt x="2606400" y="1114631"/>
                  </a:lnTo>
                  <a:lnTo>
                    <a:pt x="2847206" y="1544737"/>
                  </a:lnTo>
                  <a:lnTo>
                    <a:pt x="2606400" y="1974843"/>
                  </a:lnTo>
                  <a:lnTo>
                    <a:pt x="2606400" y="4916385"/>
                  </a:lnTo>
                  <a:lnTo>
                    <a:pt x="0" y="4916385"/>
                  </a:lnTo>
                  <a:close/>
                </a:path>
              </a:pathLst>
            </a:custGeom>
            <a:solidFill>
              <a:srgbClr val="FEDC9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ru-RU"/>
            </a:p>
          </p:txBody>
        </p:sp>
        <p:sp>
          <p:nvSpPr>
            <p:cNvPr id="32" name="Текст 2"/>
            <p:cNvSpPr txBox="1"/>
            <p:nvPr/>
          </p:nvSpPr>
          <p:spPr bwMode="auto">
            <a:xfrm>
              <a:off x="6176063" y="1387379"/>
              <a:ext cx="2424853" cy="1079999"/>
            </a:xfrm>
            <a:prstGeom prst="rect">
              <a:avLst/>
            </a:prstGeom>
            <a:grpFill/>
          </p:spPr>
          <p:txBody>
            <a:bodyPr vert="horz" lIns="36000" tIns="36000" rIns="36000" bIns="36000" rtlCol="0" anchor="ctr" anchorCtr="0">
              <a:noAutofit/>
            </a:bodyPr>
            <a:lstStyle>
              <a:lvl1pPr marL="0" indent="0" algn="l" defTabSz="914400">
                <a:lnSpc>
                  <a:spcPct val="90000"/>
                </a:lnSpc>
                <a:spcBef>
                  <a:spcPts val="1000"/>
                </a:spcBef>
                <a:buFontTx/>
                <a:buNone/>
                <a:defRPr sz="1800" b="0">
                  <a:solidFill>
                    <a:schemeClr val="tx1"/>
                  </a:solidFill>
                  <a:latin typeface="+mn-lt"/>
                  <a:ea typeface="+mn-ea"/>
                  <a:cs typeface="+mn-cs"/>
                </a:defRPr>
              </a:lvl1pPr>
              <a:lvl2pPr marL="457200" indent="0" algn="l" defTabSz="914400">
                <a:lnSpc>
                  <a:spcPct val="90000"/>
                </a:lnSpc>
                <a:spcBef>
                  <a:spcPts val="500"/>
                </a:spcBef>
                <a:buFont typeface="Arial"/>
                <a:buNone/>
                <a:defRPr sz="1800" b="1">
                  <a:solidFill>
                    <a:schemeClr val="tx1"/>
                  </a:solidFill>
                  <a:latin typeface="+mn-lt"/>
                  <a:ea typeface="+mn-ea"/>
                  <a:cs typeface="+mn-cs"/>
                </a:defRPr>
              </a:lvl2pPr>
              <a:lvl3pPr marL="914400" indent="0" algn="l" defTabSz="914400">
                <a:lnSpc>
                  <a:spcPct val="90000"/>
                </a:lnSpc>
                <a:spcBef>
                  <a:spcPts val="500"/>
                </a:spcBef>
                <a:buFont typeface="Arial"/>
                <a:buNone/>
                <a:defRPr sz="1800" b="0">
                  <a:solidFill>
                    <a:schemeClr val="tx1"/>
                  </a:solidFill>
                  <a:latin typeface="+mn-lt"/>
                  <a:ea typeface="+mn-ea"/>
                  <a:cs typeface="+mn-cs"/>
                </a:defRPr>
              </a:lvl3pPr>
              <a:lvl4pPr marL="1371600" indent="0" algn="l" defTabSz="914400">
                <a:lnSpc>
                  <a:spcPct val="90000"/>
                </a:lnSpc>
                <a:spcBef>
                  <a:spcPts val="500"/>
                </a:spcBef>
                <a:buFont typeface="Arial"/>
                <a:buNone/>
                <a:defRPr sz="1400" b="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ru-RU" sz="7200">
                  <a:ea typeface="Cambria Math"/>
                </a:rPr>
                <a:t>3</a:t>
              </a:r>
              <a:endParaRPr lang="en-US" sz="7200"/>
            </a:p>
          </p:txBody>
        </p:sp>
        <p:sp>
          <p:nvSpPr>
            <p:cNvPr id="5" name="Текст 2"/>
            <p:cNvSpPr txBox="1"/>
            <p:nvPr/>
          </p:nvSpPr>
          <p:spPr bwMode="auto">
            <a:xfrm>
              <a:off x="6329478" y="2600956"/>
              <a:ext cx="2124789" cy="1610345"/>
            </a:xfrm>
            <a:prstGeom prst="rect">
              <a:avLst/>
            </a:prstGeom>
            <a:grpFill/>
          </p:spPr>
          <p:txBody>
            <a:bodyPr vert="horz" lIns="36000" tIns="36000" rIns="36000" bIns="36000" rtlCol="0" anchor="t" anchorCtr="0">
              <a:noAutofit/>
            </a:bodyPr>
            <a:lstStyle>
              <a:lvl1pPr marL="0" indent="0" algn="l" defTabSz="914400">
                <a:lnSpc>
                  <a:spcPct val="90000"/>
                </a:lnSpc>
                <a:spcBef>
                  <a:spcPts val="1000"/>
                </a:spcBef>
                <a:buFont typeface="Arial"/>
                <a:buNone/>
                <a:defRPr sz="2400" b="1">
                  <a:solidFill>
                    <a:schemeClr val="tx1"/>
                  </a:solidFill>
                  <a:latin typeface="+mn-lt"/>
                  <a:ea typeface="+mn-ea"/>
                  <a:cs typeface="+mn-cs"/>
                </a:defRPr>
              </a:lvl1pPr>
              <a:lvl2pPr marL="457200" indent="0" algn="l" defTabSz="914400">
                <a:lnSpc>
                  <a:spcPct val="90000"/>
                </a:lnSpc>
                <a:spcBef>
                  <a:spcPts val="500"/>
                </a:spcBef>
                <a:buFont typeface="Arial"/>
                <a:buNone/>
                <a:defRPr sz="1800" b="1">
                  <a:solidFill>
                    <a:schemeClr val="tx1"/>
                  </a:solidFill>
                  <a:latin typeface="+mn-lt"/>
                  <a:ea typeface="+mn-ea"/>
                  <a:cs typeface="+mn-cs"/>
                </a:defRPr>
              </a:lvl2pPr>
              <a:lvl3pPr marL="914400" indent="0" algn="l" defTabSz="914400">
                <a:lnSpc>
                  <a:spcPct val="90000"/>
                </a:lnSpc>
                <a:spcBef>
                  <a:spcPts val="500"/>
                </a:spcBef>
                <a:buFont typeface="Arial"/>
                <a:buNone/>
                <a:defRPr sz="1800" b="0">
                  <a:solidFill>
                    <a:schemeClr val="tx1"/>
                  </a:solidFill>
                  <a:latin typeface="+mn-lt"/>
                  <a:ea typeface="+mn-ea"/>
                  <a:cs typeface="+mn-cs"/>
                </a:defRPr>
              </a:lvl3pPr>
              <a:lvl4pPr marL="1371600" indent="0" algn="l" defTabSz="914400">
                <a:lnSpc>
                  <a:spcPct val="90000"/>
                </a:lnSpc>
                <a:spcBef>
                  <a:spcPts val="500"/>
                </a:spcBef>
                <a:buFont typeface="Arial"/>
                <a:buNone/>
                <a:defRPr sz="1400" b="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lnSpc>
                  <a:spcPct val="125000"/>
                </a:lnSpc>
                <a:defRPr/>
              </a:pPr>
              <a:r>
                <a:rPr lang="ru-RU" sz="1600"/>
                <a:t>Интеграция </a:t>
              </a:r>
              <a:br>
                <a:rPr lang="ru-RU" sz="1600"/>
              </a:br>
              <a:r>
                <a:rPr lang="ru-RU" sz="1600"/>
                <a:t>между ИС</a:t>
              </a:r>
              <a:endParaRPr lang="ru-RU" sz="1400" b="0"/>
            </a:p>
            <a:p>
              <a:pPr>
                <a:lnSpc>
                  <a:spcPct val="125000"/>
                </a:lnSpc>
                <a:defRPr/>
              </a:pPr>
              <a:br>
                <a:rPr lang="ru-RU" sz="1400" b="0"/>
              </a:br>
              <a:r>
                <a:rPr lang="ru-RU" sz="1400" b="0"/>
                <a:t>Отправка документов в СХЭД, из других продуктов 1С</a:t>
              </a:r>
              <a:endParaRPr lang="en-US" sz="1400" b="0"/>
            </a:p>
          </p:txBody>
        </p:sp>
      </p:grpSp>
      <p:grpSp>
        <p:nvGrpSpPr>
          <p:cNvPr id="27" name="Группа 26"/>
          <p:cNvGrpSpPr/>
          <p:nvPr/>
        </p:nvGrpSpPr>
        <p:grpSpPr bwMode="auto">
          <a:xfrm>
            <a:off x="3489225" y="1362075"/>
            <a:ext cx="2847206" cy="4581525"/>
            <a:chOff x="3486975" y="1211271"/>
            <a:chExt cx="2847206" cy="4916385"/>
          </a:xfrm>
        </p:grpSpPr>
        <p:sp>
          <p:nvSpPr>
            <p:cNvPr id="17" name="Полилиния: фигура 16"/>
            <p:cNvSpPr/>
            <p:nvPr/>
          </p:nvSpPr>
          <p:spPr bwMode="auto">
            <a:xfrm>
              <a:off x="3486975" y="1211271"/>
              <a:ext cx="2847206" cy="4916385"/>
            </a:xfrm>
            <a:custGeom>
              <a:avLst/>
              <a:gdLst>
                <a:gd name="connsiteX0" fmla="*/ 0 w 2847206"/>
                <a:gd name="connsiteY0" fmla="*/ 0 h 4916385"/>
                <a:gd name="connsiteX1" fmla="*/ 2606400 w 2847206"/>
                <a:gd name="connsiteY1" fmla="*/ 0 h 4916385"/>
                <a:gd name="connsiteX2" fmla="*/ 2606400 w 2847206"/>
                <a:gd name="connsiteY2" fmla="*/ 1114631 h 4916385"/>
                <a:gd name="connsiteX3" fmla="*/ 2847206 w 2847206"/>
                <a:gd name="connsiteY3" fmla="*/ 1544737 h 4916385"/>
                <a:gd name="connsiteX4" fmla="*/ 2606400 w 2847206"/>
                <a:gd name="connsiteY4" fmla="*/ 1974843 h 4916385"/>
                <a:gd name="connsiteX5" fmla="*/ 2606400 w 2847206"/>
                <a:gd name="connsiteY5" fmla="*/ 4916385 h 4916385"/>
                <a:gd name="connsiteX6" fmla="*/ 0 w 2847206"/>
                <a:gd name="connsiteY6" fmla="*/ 4916385 h 491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7206" h="4916385" extrusionOk="0">
                  <a:moveTo>
                    <a:pt x="0" y="0"/>
                  </a:moveTo>
                  <a:lnTo>
                    <a:pt x="2606400" y="0"/>
                  </a:lnTo>
                  <a:lnTo>
                    <a:pt x="2606400" y="1114631"/>
                  </a:lnTo>
                  <a:lnTo>
                    <a:pt x="2847206" y="1544737"/>
                  </a:lnTo>
                  <a:lnTo>
                    <a:pt x="2606400" y="1974843"/>
                  </a:lnTo>
                  <a:lnTo>
                    <a:pt x="2606400" y="4916385"/>
                  </a:lnTo>
                  <a:lnTo>
                    <a:pt x="0" y="4916385"/>
                  </a:lnTo>
                  <a:close/>
                </a:path>
              </a:pathLst>
            </a:custGeom>
            <a:solidFill>
              <a:srgbClr val="FED67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ru-RU"/>
            </a:p>
          </p:txBody>
        </p:sp>
        <p:sp>
          <p:nvSpPr>
            <p:cNvPr id="31" name="Текст 2"/>
            <p:cNvSpPr txBox="1"/>
            <p:nvPr/>
          </p:nvSpPr>
          <p:spPr bwMode="auto">
            <a:xfrm>
              <a:off x="3595379" y="1387378"/>
              <a:ext cx="2424853" cy="1079999"/>
            </a:xfrm>
            <a:prstGeom prst="rect">
              <a:avLst/>
            </a:prstGeom>
            <a:grpFill/>
          </p:spPr>
          <p:txBody>
            <a:bodyPr vert="horz" lIns="36000" tIns="36000" rIns="36000" bIns="36000" rtlCol="0" anchor="ctr" anchorCtr="0">
              <a:noAutofit/>
            </a:bodyPr>
            <a:lstStyle>
              <a:lvl1pPr marL="0" indent="0" algn="l" defTabSz="914400">
                <a:lnSpc>
                  <a:spcPct val="90000"/>
                </a:lnSpc>
                <a:spcBef>
                  <a:spcPts val="1000"/>
                </a:spcBef>
                <a:buFontTx/>
                <a:buNone/>
                <a:defRPr sz="1800" b="0">
                  <a:solidFill>
                    <a:schemeClr val="tx1"/>
                  </a:solidFill>
                  <a:latin typeface="+mn-lt"/>
                  <a:ea typeface="+mn-ea"/>
                  <a:cs typeface="+mn-cs"/>
                </a:defRPr>
              </a:lvl1pPr>
              <a:lvl2pPr marL="457200" indent="0" algn="l" defTabSz="914400">
                <a:lnSpc>
                  <a:spcPct val="90000"/>
                </a:lnSpc>
                <a:spcBef>
                  <a:spcPts val="500"/>
                </a:spcBef>
                <a:buFont typeface="Arial"/>
                <a:buNone/>
                <a:defRPr sz="1800" b="1">
                  <a:solidFill>
                    <a:schemeClr val="tx1"/>
                  </a:solidFill>
                  <a:latin typeface="+mn-lt"/>
                  <a:ea typeface="+mn-ea"/>
                  <a:cs typeface="+mn-cs"/>
                </a:defRPr>
              </a:lvl2pPr>
              <a:lvl3pPr marL="914400" indent="0" algn="l" defTabSz="914400">
                <a:lnSpc>
                  <a:spcPct val="90000"/>
                </a:lnSpc>
                <a:spcBef>
                  <a:spcPts val="500"/>
                </a:spcBef>
                <a:buFont typeface="Arial"/>
                <a:buNone/>
                <a:defRPr sz="1800" b="0">
                  <a:solidFill>
                    <a:schemeClr val="tx1"/>
                  </a:solidFill>
                  <a:latin typeface="+mn-lt"/>
                  <a:ea typeface="+mn-ea"/>
                  <a:cs typeface="+mn-cs"/>
                </a:defRPr>
              </a:lvl3pPr>
              <a:lvl4pPr marL="1371600" indent="0" algn="l" defTabSz="914400">
                <a:lnSpc>
                  <a:spcPct val="90000"/>
                </a:lnSpc>
                <a:spcBef>
                  <a:spcPts val="500"/>
                </a:spcBef>
                <a:buFont typeface="Arial"/>
                <a:buNone/>
                <a:defRPr sz="1400" b="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ru-RU" sz="7200">
                  <a:ea typeface="Cambria Math"/>
                </a:rPr>
                <a:t>2</a:t>
              </a:r>
              <a:endParaRPr lang="en-US" sz="7200"/>
            </a:p>
          </p:txBody>
        </p:sp>
        <p:sp>
          <p:nvSpPr>
            <p:cNvPr id="3" name="Текст 2"/>
            <p:cNvSpPr txBox="1"/>
            <p:nvPr/>
          </p:nvSpPr>
          <p:spPr bwMode="auto">
            <a:xfrm>
              <a:off x="3733244" y="2600956"/>
              <a:ext cx="2124789" cy="1610347"/>
            </a:xfrm>
            <a:prstGeom prst="rect">
              <a:avLst/>
            </a:prstGeom>
            <a:grpFill/>
          </p:spPr>
          <p:txBody>
            <a:bodyPr vert="horz" lIns="36000" tIns="36000" rIns="36000" bIns="36000" rtlCol="0" anchor="t" anchorCtr="0">
              <a:noAutofit/>
            </a:bodyPr>
            <a:lstStyle>
              <a:lvl1pPr marL="0" indent="0" algn="l" defTabSz="914400">
                <a:lnSpc>
                  <a:spcPct val="90000"/>
                </a:lnSpc>
                <a:spcBef>
                  <a:spcPts val="1000"/>
                </a:spcBef>
                <a:buFont typeface="Arial"/>
                <a:buNone/>
                <a:defRPr sz="2400" b="1">
                  <a:solidFill>
                    <a:schemeClr val="tx1"/>
                  </a:solidFill>
                  <a:latin typeface="+mn-lt"/>
                  <a:ea typeface="+mn-ea"/>
                  <a:cs typeface="+mn-cs"/>
                </a:defRPr>
              </a:lvl1pPr>
              <a:lvl2pPr marL="457200" indent="0" algn="l" defTabSz="914400">
                <a:lnSpc>
                  <a:spcPct val="90000"/>
                </a:lnSpc>
                <a:spcBef>
                  <a:spcPts val="500"/>
                </a:spcBef>
                <a:buFont typeface="Arial"/>
                <a:buNone/>
                <a:defRPr sz="1800" b="1">
                  <a:solidFill>
                    <a:schemeClr val="tx1"/>
                  </a:solidFill>
                  <a:latin typeface="+mn-lt"/>
                  <a:ea typeface="+mn-ea"/>
                  <a:cs typeface="+mn-cs"/>
                </a:defRPr>
              </a:lvl2pPr>
              <a:lvl3pPr marL="914400" indent="0" algn="l" defTabSz="914400">
                <a:lnSpc>
                  <a:spcPct val="90000"/>
                </a:lnSpc>
                <a:spcBef>
                  <a:spcPts val="500"/>
                </a:spcBef>
                <a:buFont typeface="Arial"/>
                <a:buNone/>
                <a:defRPr sz="1800" b="0">
                  <a:solidFill>
                    <a:schemeClr val="tx1"/>
                  </a:solidFill>
                  <a:latin typeface="+mn-lt"/>
                  <a:ea typeface="+mn-ea"/>
                  <a:cs typeface="+mn-cs"/>
                </a:defRPr>
              </a:lvl3pPr>
              <a:lvl4pPr marL="1371600" indent="0" algn="l" defTabSz="914400">
                <a:lnSpc>
                  <a:spcPct val="90000"/>
                </a:lnSpc>
                <a:spcBef>
                  <a:spcPts val="500"/>
                </a:spcBef>
                <a:buFont typeface="Arial"/>
                <a:buNone/>
                <a:defRPr sz="1400" b="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lnSpc>
                  <a:spcPct val="125000"/>
                </a:lnSpc>
                <a:defRPr/>
              </a:pPr>
              <a:r>
                <a:rPr lang="ru-RU" sz="1600"/>
                <a:t>Возможности продукта</a:t>
              </a:r>
              <a:endParaRPr/>
            </a:p>
            <a:p>
              <a:pPr>
                <a:lnSpc>
                  <a:spcPct val="125000"/>
                </a:lnSpc>
                <a:defRPr/>
              </a:pPr>
              <a:br>
                <a:rPr lang="ru-RU" sz="1400" b="0"/>
              </a:br>
              <a:r>
                <a:rPr lang="ru-RU" sz="1400" b="0"/>
                <a:t>Работа с ЭП, проверка и учет документов, архивные функции</a:t>
              </a:r>
              <a:endParaRPr/>
            </a:p>
          </p:txBody>
        </p:sp>
      </p:grpSp>
      <p:grpSp>
        <p:nvGrpSpPr>
          <p:cNvPr id="26" name="Группа 25"/>
          <p:cNvGrpSpPr/>
          <p:nvPr/>
        </p:nvGrpSpPr>
        <p:grpSpPr bwMode="auto">
          <a:xfrm>
            <a:off x="884902" y="1362075"/>
            <a:ext cx="2847206" cy="4581525"/>
            <a:chOff x="882652" y="1211273"/>
            <a:chExt cx="2847206" cy="4916385"/>
          </a:xfrm>
        </p:grpSpPr>
        <p:sp>
          <p:nvSpPr>
            <p:cNvPr id="16" name="Полилиния: фигура 15"/>
            <p:cNvSpPr/>
            <p:nvPr/>
          </p:nvSpPr>
          <p:spPr bwMode="auto">
            <a:xfrm>
              <a:off x="882652" y="1211273"/>
              <a:ext cx="2847206" cy="4916385"/>
            </a:xfrm>
            <a:custGeom>
              <a:avLst/>
              <a:gdLst>
                <a:gd name="connsiteX0" fmla="*/ 0 w 2847206"/>
                <a:gd name="connsiteY0" fmla="*/ 0 h 4916385"/>
                <a:gd name="connsiteX1" fmla="*/ 2606400 w 2847206"/>
                <a:gd name="connsiteY1" fmla="*/ 0 h 4916385"/>
                <a:gd name="connsiteX2" fmla="*/ 2606400 w 2847206"/>
                <a:gd name="connsiteY2" fmla="*/ 1114631 h 4916385"/>
                <a:gd name="connsiteX3" fmla="*/ 2847206 w 2847206"/>
                <a:gd name="connsiteY3" fmla="*/ 1544737 h 4916385"/>
                <a:gd name="connsiteX4" fmla="*/ 2606400 w 2847206"/>
                <a:gd name="connsiteY4" fmla="*/ 1974843 h 4916385"/>
                <a:gd name="connsiteX5" fmla="*/ 2606400 w 2847206"/>
                <a:gd name="connsiteY5" fmla="*/ 4916385 h 4916385"/>
                <a:gd name="connsiteX6" fmla="*/ 0 w 2847206"/>
                <a:gd name="connsiteY6" fmla="*/ 4916385 h 491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7206" h="4916385" extrusionOk="0">
                  <a:moveTo>
                    <a:pt x="0" y="0"/>
                  </a:moveTo>
                  <a:lnTo>
                    <a:pt x="2606400" y="0"/>
                  </a:lnTo>
                  <a:lnTo>
                    <a:pt x="2606400" y="1114631"/>
                  </a:lnTo>
                  <a:lnTo>
                    <a:pt x="2847206" y="1544737"/>
                  </a:lnTo>
                  <a:lnTo>
                    <a:pt x="2606400" y="1974843"/>
                  </a:lnTo>
                  <a:lnTo>
                    <a:pt x="2606400" y="4916385"/>
                  </a:lnTo>
                  <a:lnTo>
                    <a:pt x="0" y="4916385"/>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ru-RU"/>
            </a:p>
          </p:txBody>
        </p:sp>
        <p:sp>
          <p:nvSpPr>
            <p:cNvPr id="25" name="Текст 2"/>
            <p:cNvSpPr txBox="1"/>
            <p:nvPr/>
          </p:nvSpPr>
          <p:spPr bwMode="auto">
            <a:xfrm>
              <a:off x="973061" y="1387378"/>
              <a:ext cx="2424853" cy="1079999"/>
            </a:xfrm>
            <a:prstGeom prst="rect">
              <a:avLst/>
            </a:prstGeom>
            <a:grpFill/>
          </p:spPr>
          <p:txBody>
            <a:bodyPr vert="horz" lIns="36000" tIns="36000" rIns="36000" bIns="36000" rtlCol="0" anchor="ctr" anchorCtr="0">
              <a:noAutofit/>
            </a:bodyPr>
            <a:lstStyle>
              <a:lvl1pPr marL="0" indent="0" algn="l" defTabSz="914400">
                <a:lnSpc>
                  <a:spcPct val="90000"/>
                </a:lnSpc>
                <a:spcBef>
                  <a:spcPts val="1000"/>
                </a:spcBef>
                <a:buFontTx/>
                <a:buNone/>
                <a:defRPr sz="1800" b="0">
                  <a:solidFill>
                    <a:schemeClr val="tx1"/>
                  </a:solidFill>
                  <a:latin typeface="+mn-lt"/>
                  <a:ea typeface="+mn-ea"/>
                  <a:cs typeface="+mn-cs"/>
                </a:defRPr>
              </a:lvl1pPr>
              <a:lvl2pPr marL="457200" indent="0" algn="l" defTabSz="914400">
                <a:lnSpc>
                  <a:spcPct val="90000"/>
                </a:lnSpc>
                <a:spcBef>
                  <a:spcPts val="500"/>
                </a:spcBef>
                <a:buFont typeface="Arial"/>
                <a:buNone/>
                <a:defRPr sz="1800" b="1">
                  <a:solidFill>
                    <a:schemeClr val="tx1"/>
                  </a:solidFill>
                  <a:latin typeface="+mn-lt"/>
                  <a:ea typeface="+mn-ea"/>
                  <a:cs typeface="+mn-cs"/>
                </a:defRPr>
              </a:lvl2pPr>
              <a:lvl3pPr marL="914400" indent="0" algn="l" defTabSz="914400">
                <a:lnSpc>
                  <a:spcPct val="90000"/>
                </a:lnSpc>
                <a:spcBef>
                  <a:spcPts val="500"/>
                </a:spcBef>
                <a:buFont typeface="Arial"/>
                <a:buNone/>
                <a:defRPr sz="1800" b="0">
                  <a:solidFill>
                    <a:schemeClr val="tx1"/>
                  </a:solidFill>
                  <a:latin typeface="+mn-lt"/>
                  <a:ea typeface="+mn-ea"/>
                  <a:cs typeface="+mn-cs"/>
                </a:defRPr>
              </a:lvl3pPr>
              <a:lvl4pPr marL="1371600" indent="0" algn="l" defTabSz="914400">
                <a:lnSpc>
                  <a:spcPct val="90000"/>
                </a:lnSpc>
                <a:spcBef>
                  <a:spcPts val="500"/>
                </a:spcBef>
                <a:buFont typeface="Arial"/>
                <a:buNone/>
                <a:defRPr sz="1400" b="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ru-RU" sz="7200">
                  <a:ea typeface="Cambria Math"/>
                </a:rPr>
                <a:t>1</a:t>
              </a:r>
              <a:endParaRPr lang="en-US" sz="7200"/>
            </a:p>
          </p:txBody>
        </p:sp>
        <p:sp>
          <p:nvSpPr>
            <p:cNvPr id="4" name="Текст 2"/>
            <p:cNvSpPr txBox="1"/>
            <p:nvPr/>
          </p:nvSpPr>
          <p:spPr bwMode="auto">
            <a:xfrm>
              <a:off x="1122333" y="2600956"/>
              <a:ext cx="2124789" cy="1610348"/>
            </a:xfrm>
            <a:prstGeom prst="rect">
              <a:avLst/>
            </a:prstGeom>
            <a:grpFill/>
          </p:spPr>
          <p:txBody>
            <a:bodyPr vert="horz" lIns="36000" tIns="36000" rIns="36000" bIns="36000" rtlCol="0" anchor="t" anchorCtr="0">
              <a:noAutofit/>
            </a:bodyPr>
            <a:lstStyle>
              <a:lvl1pPr marL="0" indent="0" algn="l" defTabSz="914400">
                <a:lnSpc>
                  <a:spcPct val="90000"/>
                </a:lnSpc>
                <a:spcBef>
                  <a:spcPts val="1000"/>
                </a:spcBef>
                <a:buFont typeface="Arial"/>
                <a:buNone/>
                <a:defRPr sz="2400" b="1">
                  <a:solidFill>
                    <a:schemeClr val="tx1"/>
                  </a:solidFill>
                  <a:latin typeface="+mn-lt"/>
                  <a:ea typeface="+mn-ea"/>
                  <a:cs typeface="+mn-cs"/>
                </a:defRPr>
              </a:lvl1pPr>
              <a:lvl2pPr marL="457200" indent="0" algn="l" defTabSz="914400">
                <a:lnSpc>
                  <a:spcPct val="90000"/>
                </a:lnSpc>
                <a:spcBef>
                  <a:spcPts val="500"/>
                </a:spcBef>
                <a:buFont typeface="Arial"/>
                <a:buNone/>
                <a:defRPr sz="1800" b="1">
                  <a:solidFill>
                    <a:schemeClr val="tx1"/>
                  </a:solidFill>
                  <a:latin typeface="+mn-lt"/>
                  <a:ea typeface="+mn-ea"/>
                  <a:cs typeface="+mn-cs"/>
                </a:defRPr>
              </a:lvl2pPr>
              <a:lvl3pPr marL="914400" indent="0" algn="l" defTabSz="914400">
                <a:lnSpc>
                  <a:spcPct val="90000"/>
                </a:lnSpc>
                <a:spcBef>
                  <a:spcPts val="500"/>
                </a:spcBef>
                <a:buFont typeface="Arial"/>
                <a:buNone/>
                <a:defRPr sz="1800" b="0">
                  <a:solidFill>
                    <a:schemeClr val="tx1"/>
                  </a:solidFill>
                  <a:latin typeface="+mn-lt"/>
                  <a:ea typeface="+mn-ea"/>
                  <a:cs typeface="+mn-cs"/>
                </a:defRPr>
              </a:lvl3pPr>
              <a:lvl4pPr marL="1371600" indent="0" algn="l" defTabSz="914400">
                <a:lnSpc>
                  <a:spcPct val="90000"/>
                </a:lnSpc>
                <a:spcBef>
                  <a:spcPts val="500"/>
                </a:spcBef>
                <a:buFont typeface="Arial"/>
                <a:buNone/>
                <a:defRPr sz="1400" b="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lnSpc>
                  <a:spcPct val="125000"/>
                </a:lnSpc>
                <a:defRPr/>
              </a:pPr>
              <a:r>
                <a:rPr lang="ru-RU" sz="1600"/>
                <a:t>Методология хранения ЭД</a:t>
              </a:r>
              <a:endParaRPr/>
            </a:p>
            <a:p>
              <a:pPr>
                <a:lnSpc>
                  <a:spcPct val="125000"/>
                </a:lnSpc>
                <a:defRPr/>
              </a:pPr>
              <a:br>
                <a:rPr lang="ru-RU" sz="1400" b="0"/>
              </a:br>
              <a:r>
                <a:rPr lang="ru-RU" sz="1400" b="0"/>
                <a:t>Законодательство, принципы, требования к СХЭД</a:t>
              </a:r>
              <a:endParaRPr/>
            </a:p>
          </p:txBody>
        </p:sp>
      </p:grpSp>
      <p:pic>
        <p:nvPicPr>
          <p:cNvPr id="14" name="Рисунок 13"/>
          <p:cNvPicPr>
            <a:picLocks noChangeAspect="1"/>
          </p:cNvPicPr>
          <p:nvPr/>
        </p:nvPicPr>
        <p:blipFill>
          <a:blip r:embed="rId3"/>
          <a:stretch/>
        </p:blipFill>
        <p:spPr bwMode="auto">
          <a:xfrm>
            <a:off x="6967135" y="4948336"/>
            <a:ext cx="692640" cy="697695"/>
          </a:xfrm>
          <a:prstGeom prst="rect">
            <a:avLst/>
          </a:prstGeom>
        </p:spPr>
      </p:pic>
      <p:pic>
        <p:nvPicPr>
          <p:cNvPr id="18" name="Рисунок 17" descr="Изображение выглядит как черный, темнота&#10;&#10;Контент, сгенерированный ИИ, может содержать ошибки."/>
          <p:cNvPicPr>
            <a:picLocks noChangeAspect="1"/>
          </p:cNvPicPr>
          <p:nvPr/>
        </p:nvPicPr>
        <p:blipFill>
          <a:blip r:embed="rId4"/>
          <a:stretch/>
        </p:blipFill>
        <p:spPr bwMode="auto">
          <a:xfrm>
            <a:off x="9648210" y="4948336"/>
            <a:ext cx="738141" cy="730558"/>
          </a:xfrm>
          <a:prstGeom prst="rect">
            <a:avLst/>
          </a:prstGeom>
        </p:spPr>
      </p:pic>
      <p:pic>
        <p:nvPicPr>
          <p:cNvPr id="24" name="Рисунок 23" descr="Изображение выглядит как черный, темнота&#10;&#10;Контент, сгенерированный ИИ, может содержать ошибки."/>
          <p:cNvPicPr>
            <a:picLocks noChangeAspect="1"/>
          </p:cNvPicPr>
          <p:nvPr/>
        </p:nvPicPr>
        <p:blipFill>
          <a:blip r:embed="rId5"/>
          <a:stretch/>
        </p:blipFill>
        <p:spPr bwMode="auto">
          <a:xfrm>
            <a:off x="4393480" y="4948336"/>
            <a:ext cx="722479" cy="730418"/>
          </a:xfrm>
          <a:prstGeom prst="rect">
            <a:avLst/>
          </a:prstGeom>
        </p:spPr>
      </p:pic>
      <p:pic>
        <p:nvPicPr>
          <p:cNvPr id="33" name="Рисунок 32" descr="Изображение выглядит как черный, темнота&#10;&#10;Контент, сгенерированный ИИ, может содержать ошибки."/>
          <p:cNvPicPr>
            <a:picLocks noChangeAspect="1"/>
          </p:cNvPicPr>
          <p:nvPr/>
        </p:nvPicPr>
        <p:blipFill>
          <a:blip r:embed="rId6"/>
          <a:stretch/>
        </p:blipFill>
        <p:spPr bwMode="auto">
          <a:xfrm>
            <a:off x="1647095" y="4948336"/>
            <a:ext cx="872119" cy="697695"/>
          </a:xfrm>
          <a:prstGeom prst="rect">
            <a:avLst/>
          </a:prstGeom>
        </p:spPr>
      </p:pic>
      <p:sp>
        <p:nvSpPr>
          <p:cNvPr id="29" name="Заголовок 5"/>
          <p:cNvSpPr>
            <a:spLocks noGrp="1"/>
          </p:cNvSpPr>
          <p:nvPr>
            <p:ph type="title"/>
          </p:nvPr>
        </p:nvSpPr>
        <p:spPr bwMode="auto">
          <a:xfrm>
            <a:off x="884902" y="635297"/>
            <a:ext cx="10392696" cy="489381"/>
          </a:xfrm>
        </p:spPr>
        <p:txBody>
          <a:bodyPr>
            <a:noAutofit/>
          </a:bodyPr>
          <a:lstStyle/>
          <a:p>
            <a:pPr>
              <a:defRPr/>
            </a:pPr>
            <a:r>
              <a:rPr lang="ru-RU" sz="3200"/>
              <a:t>Структура вебинара</a:t>
            </a:r>
            <a:endParaRPr/>
          </a:p>
        </p:txBody>
      </p:sp>
    </p:spTree>
  </p:cSld>
  <p:clrMapOvr>
    <a:masterClrMapping/>
  </p:clrMapOvr>
</p:sld>
</file>

<file path=ppt/theme/theme1.xml><?xml version="1.0" encoding="utf-8"?>
<a:theme xmlns:a="http://schemas.openxmlformats.org/drawingml/2006/main" name="Тема Forus2020">
  <a:themeElements>
    <a:clrScheme name="Форус">
      <a:dk1>
        <a:sysClr val="windowText" lastClr="000000"/>
      </a:dk1>
      <a:lt1>
        <a:sysClr val="window" lastClr="FFFFFF"/>
      </a:lt1>
      <a:dk2>
        <a:srgbClr val="44546A"/>
      </a:dk2>
      <a:lt2>
        <a:srgbClr val="E7E6E6"/>
      </a:lt2>
      <a:accent1>
        <a:srgbClr val="FECF68"/>
      </a:accent1>
      <a:accent2>
        <a:srgbClr val="395F75"/>
      </a:accent2>
      <a:accent3>
        <a:srgbClr val="A5A5A5"/>
      </a:accent3>
      <a:accent4>
        <a:srgbClr val="D74949"/>
      </a:accent4>
      <a:accent5>
        <a:srgbClr val="5B9BD5"/>
      </a:accent5>
      <a:accent6>
        <a:srgbClr val="00715D"/>
      </a:accent6>
      <a:hlink>
        <a:srgbClr val="0563C1"/>
      </a:hlink>
      <a:folHlink>
        <a:srgbClr val="954F72"/>
      </a:folHlink>
    </a:clrScheme>
    <a:fontScheme name="Форус_2020">
      <a:majorFont>
        <a:latin typeface="Verdana"/>
        <a:ea typeface="Liberation Sans"/>
        <a:cs typeface="Liberation Sans"/>
      </a:majorFont>
      <a:minorFont>
        <a:latin typeface="Verdana"/>
        <a:ea typeface="Liberation Sans"/>
        <a:cs typeface="Liberation Sans"/>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Liberation Sans"/>
        <a:cs typeface="Liberation Sans"/>
      </a:majorFont>
      <a:minorFont>
        <a:latin typeface="Calibri"/>
        <a:ea typeface="Liberation Sans"/>
        <a:cs typeface="Liberation Sans"/>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6443</TotalTime>
  <Words>7103</Words>
  <Application>Microsoft Office PowerPoint</Application>
  <DocSecurity>0</DocSecurity>
  <PresentationFormat>Широкоэкранный</PresentationFormat>
  <Paragraphs>638</Paragraphs>
  <Slides>52</Slides>
  <Notes>41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52</vt:i4>
      </vt:variant>
    </vt:vector>
  </HeadingPairs>
  <TitlesOfParts>
    <vt:vector size="59" baseType="lpstr">
      <vt:lpstr>Arial</vt:lpstr>
      <vt:lpstr>Calibri</vt:lpstr>
      <vt:lpstr>Futura PT Demi</vt:lpstr>
      <vt:lpstr>quote-cjk-patch</vt:lpstr>
      <vt:lpstr>system-ui</vt:lpstr>
      <vt:lpstr>Verdana</vt:lpstr>
      <vt:lpstr>Тема Forus2020</vt:lpstr>
      <vt:lpstr>Презентация PowerPoint</vt:lpstr>
      <vt:lpstr>Презентация PowerPoint</vt:lpstr>
      <vt:lpstr>Опыт «Форус» в государственном секторе</vt:lpstr>
      <vt:lpstr>Централизуем процессы в гос. сегменте</vt:lpstr>
      <vt:lpstr>Решаем задачи комплексно</vt:lpstr>
      <vt:lpstr>Структура вебинара</vt:lpstr>
      <vt:lpstr>Структура вебинара</vt:lpstr>
      <vt:lpstr>Структура вебинара</vt:lpstr>
      <vt:lpstr>Структура вебинара</vt:lpstr>
      <vt:lpstr>С какими проблемами сталкиваются организации</vt:lpstr>
      <vt:lpstr>С какими проблемами сталкиваются организации</vt:lpstr>
      <vt:lpstr>С какими проблемами сталкиваются организации</vt:lpstr>
      <vt:lpstr>С какими проблемами сталкиваются организации</vt:lpstr>
      <vt:lpstr>С какими проблемами сталкиваются организации</vt:lpstr>
      <vt:lpstr>С какими проблемами сталкиваются организации</vt:lpstr>
      <vt:lpstr>   Актуальность задачи хранения  электронных документов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Демонстрация 1С:БГУ + 1С:Архив</vt:lpstr>
      <vt:lpstr>Причины внедрения 1С:Архив</vt:lpstr>
      <vt:lpstr>Причины внедрения 1С:Архив</vt:lpstr>
      <vt:lpstr>Причины внедрения 1С:Архив</vt:lpstr>
      <vt:lpstr>Причины внедрения 1С:Архив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Пользователь</dc:creator>
  <cp:keywords/>
  <dc:description/>
  <cp:lastModifiedBy>Ёлшина Виктория</cp:lastModifiedBy>
  <cp:revision>858</cp:revision>
  <dcterms:created xsi:type="dcterms:W3CDTF">2020-01-20T06:19:00Z</dcterms:created>
  <dcterms:modified xsi:type="dcterms:W3CDTF">2026-06-09T01:58:24Z</dcterms:modified>
  <cp:category/>
  <dc:identifier/>
  <cp:contentStatus/>
  <dc:language/>
  <cp:version/>
</cp:coreProperties>
</file>