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3"/>
  </p:notesMasterIdLst>
  <p:sldIdLst>
    <p:sldId id="256" r:id="rId2"/>
    <p:sldId id="720" r:id="rId3"/>
    <p:sldId id="725" r:id="rId4"/>
    <p:sldId id="726" r:id="rId5"/>
    <p:sldId id="472" r:id="rId6"/>
    <p:sldId id="466" r:id="rId7"/>
    <p:sldId id="474" r:id="rId8"/>
    <p:sldId id="723" r:id="rId9"/>
    <p:sldId id="337" r:id="rId10"/>
    <p:sldId id="721" r:id="rId11"/>
    <p:sldId id="343" r:id="rId12"/>
    <p:sldId id="716" r:id="rId13"/>
    <p:sldId id="727" r:id="rId14"/>
    <p:sldId id="456" r:id="rId15"/>
    <p:sldId id="717" r:id="rId16"/>
    <p:sldId id="718" r:id="rId17"/>
    <p:sldId id="715" r:id="rId18"/>
    <p:sldId id="724" r:id="rId19"/>
    <p:sldId id="728" r:id="rId20"/>
    <p:sldId id="722" r:id="rId21"/>
    <p:sldId id="281" r:id="rId22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BC89EF96-8CEA-46FF-86C4-4CE0E7609802}" styleName="Светлый стиль 3 — акцент 1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  <a:fill>
          <a:solidFill>
            <a:schemeClr val="accent1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170CE9-E293-4DC4-826B-8E6E83F7D2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BE08C1-DDA5-4240-A92D-0BB249A4D9B4}">
      <dgm:prSet phldrT="[Текст]" custT="1"/>
      <dgm:spPr/>
      <dgm:t>
        <a:bodyPr/>
        <a:lstStyle/>
        <a:p>
          <a:r>
            <a:rPr lang="ru-RU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Нормативные</a:t>
          </a:r>
        </a:p>
      </dgm:t>
    </dgm:pt>
    <dgm:pt modelId="{B8AD06BC-905F-4BC0-AF00-52C5DA8DC70C}" type="parTrans" cxnId="{F1E4A89C-B32E-4C8E-A74A-C0E8E44776B0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5AFAFB-1CE4-40F9-A509-69389957DFBF}" type="sibTrans" cxnId="{F1E4A89C-B32E-4C8E-A74A-C0E8E44776B0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6AF7F5-FD36-444C-B72B-1AF5C15BD7C4}">
      <dgm:prSet phldrT="[Текст]" custT="1"/>
      <dgm:spPr/>
      <dgm:t>
        <a:bodyPr/>
        <a:lstStyle/>
        <a:p>
          <a:r>
            <a:rPr lang="ru-RU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Технологические</a:t>
          </a:r>
        </a:p>
      </dgm:t>
    </dgm:pt>
    <dgm:pt modelId="{E77AC8EB-EB0E-42DA-88D3-252F857E7517}" type="parTrans" cxnId="{572E307F-720C-492C-A247-2E10E2081AE4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B41F0-9564-456B-98B3-13BFE4609037}" type="sibTrans" cxnId="{572E307F-720C-492C-A247-2E10E2081AE4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C7152D-8D94-41A9-AF4F-9255FCD489E3}">
      <dgm:prSet phldrT="[Текст]" custT="1"/>
      <dgm:spPr/>
      <dgm:t>
        <a:bodyPr/>
        <a:lstStyle/>
        <a:p>
          <a:r>
            <a:rPr lang="ru-RU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Инфраструктурные</a:t>
          </a:r>
        </a:p>
      </dgm:t>
    </dgm:pt>
    <dgm:pt modelId="{274ECE2E-C1CE-4C3E-B80D-0A213B3EF739}" type="parTrans" cxnId="{F843D05B-D71A-4DD7-9CC6-FC9C050E775D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56D345-5DBF-4C03-9FF0-4241EDF9074D}" type="sibTrans" cxnId="{F843D05B-D71A-4DD7-9CC6-FC9C050E775D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B9C131-CB5A-45B9-81B6-32F7F1D423CD}">
      <dgm:prSet phldrT="[Текст]" custT="1"/>
      <dgm:spPr/>
      <dgm:t>
        <a:bodyPr/>
        <a:lstStyle/>
        <a:p>
          <a:r>
            <a:rPr lang="ru-RU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Смысловые</a:t>
          </a:r>
        </a:p>
      </dgm:t>
    </dgm:pt>
    <dgm:pt modelId="{D9D0E5DB-34A8-44B3-B80B-28D4E86F1785}" type="parTrans" cxnId="{1DB09908-F3B8-453E-90F8-43910D31D965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744BB6-DBBD-4A33-8D47-01630B69611F}" type="sibTrans" cxnId="{1DB09908-F3B8-453E-90F8-43910D31D965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AD8FC-9CA6-4147-BABD-81472A72CC37}" type="pres">
      <dgm:prSet presAssocID="{E2170CE9-E293-4DC4-826B-8E6E83F7D2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DAA3E2-7F21-4A01-AF96-6F303FE202CA}" type="pres">
      <dgm:prSet presAssocID="{36BE08C1-DDA5-4240-A92D-0BB249A4D9B4}" presName="parentLin" presStyleCnt="0"/>
      <dgm:spPr/>
    </dgm:pt>
    <dgm:pt modelId="{5480CA82-7BE1-4802-BD30-2A37E567EA70}" type="pres">
      <dgm:prSet presAssocID="{36BE08C1-DDA5-4240-A92D-0BB249A4D9B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DF233F3-E108-471A-88E5-BC96EB832FCA}" type="pres">
      <dgm:prSet presAssocID="{36BE08C1-DDA5-4240-A92D-0BB249A4D9B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F4E0F0-D194-4239-8F89-FC5108B6A3F6}" type="pres">
      <dgm:prSet presAssocID="{36BE08C1-DDA5-4240-A92D-0BB249A4D9B4}" presName="negativeSpace" presStyleCnt="0"/>
      <dgm:spPr/>
    </dgm:pt>
    <dgm:pt modelId="{641DEBB1-0020-47F2-A11C-4E35E3EF01CB}" type="pres">
      <dgm:prSet presAssocID="{36BE08C1-DDA5-4240-A92D-0BB249A4D9B4}" presName="childText" presStyleLbl="conFgAcc1" presStyleIdx="0" presStyleCnt="4">
        <dgm:presLayoutVars>
          <dgm:bulletEnabled val="1"/>
        </dgm:presLayoutVars>
      </dgm:prSet>
      <dgm:spPr/>
    </dgm:pt>
    <dgm:pt modelId="{030CC028-44B4-49F6-8B66-4BD6679941E6}" type="pres">
      <dgm:prSet presAssocID="{B85AFAFB-1CE4-40F9-A509-69389957DFBF}" presName="spaceBetweenRectangles" presStyleCnt="0"/>
      <dgm:spPr/>
    </dgm:pt>
    <dgm:pt modelId="{231D04BB-98B8-4C3A-9406-1DB334829CF4}" type="pres">
      <dgm:prSet presAssocID="{B06AF7F5-FD36-444C-B72B-1AF5C15BD7C4}" presName="parentLin" presStyleCnt="0"/>
      <dgm:spPr/>
    </dgm:pt>
    <dgm:pt modelId="{89BFB610-0EFC-4AB0-96F6-52A29B5E0B84}" type="pres">
      <dgm:prSet presAssocID="{B06AF7F5-FD36-444C-B72B-1AF5C15BD7C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E61705C-B3C6-4DAE-B18B-05B64F6C30B2}" type="pres">
      <dgm:prSet presAssocID="{B06AF7F5-FD36-444C-B72B-1AF5C15BD7C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7CB74-A4E6-4029-8204-ABD71DE3CFF0}" type="pres">
      <dgm:prSet presAssocID="{B06AF7F5-FD36-444C-B72B-1AF5C15BD7C4}" presName="negativeSpace" presStyleCnt="0"/>
      <dgm:spPr/>
    </dgm:pt>
    <dgm:pt modelId="{25A408EF-48F1-40EA-ADE5-26B2277B03D2}" type="pres">
      <dgm:prSet presAssocID="{B06AF7F5-FD36-444C-B72B-1AF5C15BD7C4}" presName="childText" presStyleLbl="conFgAcc1" presStyleIdx="1" presStyleCnt="4">
        <dgm:presLayoutVars>
          <dgm:bulletEnabled val="1"/>
        </dgm:presLayoutVars>
      </dgm:prSet>
      <dgm:spPr/>
    </dgm:pt>
    <dgm:pt modelId="{6234515F-8A9A-4138-9A89-BD6B1E86EA22}" type="pres">
      <dgm:prSet presAssocID="{6CAB41F0-9564-456B-98B3-13BFE4609037}" presName="spaceBetweenRectangles" presStyleCnt="0"/>
      <dgm:spPr/>
    </dgm:pt>
    <dgm:pt modelId="{991E3951-5495-4852-9928-98DE945B6860}" type="pres">
      <dgm:prSet presAssocID="{0FC7152D-8D94-41A9-AF4F-9255FCD489E3}" presName="parentLin" presStyleCnt="0"/>
      <dgm:spPr/>
    </dgm:pt>
    <dgm:pt modelId="{481A89DC-369A-4C34-8AAB-A443090A498A}" type="pres">
      <dgm:prSet presAssocID="{0FC7152D-8D94-41A9-AF4F-9255FCD489E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8F72841-9540-4C71-BABB-402BDBB279EC}" type="pres">
      <dgm:prSet presAssocID="{0FC7152D-8D94-41A9-AF4F-9255FCD489E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A751E-4243-46AE-A988-94945C865A74}" type="pres">
      <dgm:prSet presAssocID="{0FC7152D-8D94-41A9-AF4F-9255FCD489E3}" presName="negativeSpace" presStyleCnt="0"/>
      <dgm:spPr/>
    </dgm:pt>
    <dgm:pt modelId="{EA140535-F49A-4CD8-8891-D00B5FD57079}" type="pres">
      <dgm:prSet presAssocID="{0FC7152D-8D94-41A9-AF4F-9255FCD489E3}" presName="childText" presStyleLbl="conFgAcc1" presStyleIdx="2" presStyleCnt="4">
        <dgm:presLayoutVars>
          <dgm:bulletEnabled val="1"/>
        </dgm:presLayoutVars>
      </dgm:prSet>
      <dgm:spPr/>
    </dgm:pt>
    <dgm:pt modelId="{CF25D48D-F64B-4ADA-8849-A85425138605}" type="pres">
      <dgm:prSet presAssocID="{6856D345-5DBF-4C03-9FF0-4241EDF9074D}" presName="spaceBetweenRectangles" presStyleCnt="0"/>
      <dgm:spPr/>
    </dgm:pt>
    <dgm:pt modelId="{67E1D726-A11C-4108-847F-61B2DD003A79}" type="pres">
      <dgm:prSet presAssocID="{8FB9C131-CB5A-45B9-81B6-32F7F1D423CD}" presName="parentLin" presStyleCnt="0"/>
      <dgm:spPr/>
    </dgm:pt>
    <dgm:pt modelId="{027B37EE-E7DF-4EA5-952F-5B14CCBF928F}" type="pres">
      <dgm:prSet presAssocID="{8FB9C131-CB5A-45B9-81B6-32F7F1D423C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278C23A-CD93-4FF4-A3C1-7CFDD57E7A6A}" type="pres">
      <dgm:prSet presAssocID="{8FB9C131-CB5A-45B9-81B6-32F7F1D423C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894CD-D2FB-4BF7-9241-1F2C6D07C3AD}" type="pres">
      <dgm:prSet presAssocID="{8FB9C131-CB5A-45B9-81B6-32F7F1D423CD}" presName="negativeSpace" presStyleCnt="0"/>
      <dgm:spPr/>
    </dgm:pt>
    <dgm:pt modelId="{396E63C6-F9E8-4105-AD29-5A553FE8FE9F}" type="pres">
      <dgm:prSet presAssocID="{8FB9C131-CB5A-45B9-81B6-32F7F1D423C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DB09908-F3B8-453E-90F8-43910D31D965}" srcId="{E2170CE9-E293-4DC4-826B-8E6E83F7D2A1}" destId="{8FB9C131-CB5A-45B9-81B6-32F7F1D423CD}" srcOrd="3" destOrd="0" parTransId="{D9D0E5DB-34A8-44B3-B80B-28D4E86F1785}" sibTransId="{08744BB6-DBBD-4A33-8D47-01630B69611F}"/>
    <dgm:cxn modelId="{F1E4A89C-B32E-4C8E-A74A-C0E8E44776B0}" srcId="{E2170CE9-E293-4DC4-826B-8E6E83F7D2A1}" destId="{36BE08C1-DDA5-4240-A92D-0BB249A4D9B4}" srcOrd="0" destOrd="0" parTransId="{B8AD06BC-905F-4BC0-AF00-52C5DA8DC70C}" sibTransId="{B85AFAFB-1CE4-40F9-A509-69389957DFBF}"/>
    <dgm:cxn modelId="{098EC7D5-FFE4-4586-96AB-C4C08A79605B}" type="presOf" srcId="{B06AF7F5-FD36-444C-B72B-1AF5C15BD7C4}" destId="{89BFB610-0EFC-4AB0-96F6-52A29B5E0B84}" srcOrd="0" destOrd="0" presId="urn:microsoft.com/office/officeart/2005/8/layout/list1"/>
    <dgm:cxn modelId="{D933F563-6B32-40D7-BFAC-5DDCC14AFCC1}" type="presOf" srcId="{B06AF7F5-FD36-444C-B72B-1AF5C15BD7C4}" destId="{1E61705C-B3C6-4DAE-B18B-05B64F6C30B2}" srcOrd="1" destOrd="0" presId="urn:microsoft.com/office/officeart/2005/8/layout/list1"/>
    <dgm:cxn modelId="{AE1A932F-29C7-4663-BE0A-5F52A43E165B}" type="presOf" srcId="{0FC7152D-8D94-41A9-AF4F-9255FCD489E3}" destId="{D8F72841-9540-4C71-BABB-402BDBB279EC}" srcOrd="1" destOrd="0" presId="urn:microsoft.com/office/officeart/2005/8/layout/list1"/>
    <dgm:cxn modelId="{ED18FD2E-151B-40C4-A16C-12A532C439FA}" type="presOf" srcId="{36BE08C1-DDA5-4240-A92D-0BB249A4D9B4}" destId="{1DF233F3-E108-471A-88E5-BC96EB832FCA}" srcOrd="1" destOrd="0" presId="urn:microsoft.com/office/officeart/2005/8/layout/list1"/>
    <dgm:cxn modelId="{F843D05B-D71A-4DD7-9CC6-FC9C050E775D}" srcId="{E2170CE9-E293-4DC4-826B-8E6E83F7D2A1}" destId="{0FC7152D-8D94-41A9-AF4F-9255FCD489E3}" srcOrd="2" destOrd="0" parTransId="{274ECE2E-C1CE-4C3E-B80D-0A213B3EF739}" sibTransId="{6856D345-5DBF-4C03-9FF0-4241EDF9074D}"/>
    <dgm:cxn modelId="{A835783F-5F33-40F0-97DB-75E87C3AB5FA}" type="presOf" srcId="{36BE08C1-DDA5-4240-A92D-0BB249A4D9B4}" destId="{5480CA82-7BE1-4802-BD30-2A37E567EA70}" srcOrd="0" destOrd="0" presId="urn:microsoft.com/office/officeart/2005/8/layout/list1"/>
    <dgm:cxn modelId="{6161B1CF-3754-4C6F-AB1A-EC69B4492079}" type="presOf" srcId="{0FC7152D-8D94-41A9-AF4F-9255FCD489E3}" destId="{481A89DC-369A-4C34-8AAB-A443090A498A}" srcOrd="0" destOrd="0" presId="urn:microsoft.com/office/officeart/2005/8/layout/list1"/>
    <dgm:cxn modelId="{79FEBDB6-D306-4528-ABEF-963AC6BF1168}" type="presOf" srcId="{E2170CE9-E293-4DC4-826B-8E6E83F7D2A1}" destId="{BA4AD8FC-9CA6-4147-BABD-81472A72CC37}" srcOrd="0" destOrd="0" presId="urn:microsoft.com/office/officeart/2005/8/layout/list1"/>
    <dgm:cxn modelId="{55BA9C13-1141-48CD-A4C0-64A31134BE7F}" type="presOf" srcId="{8FB9C131-CB5A-45B9-81B6-32F7F1D423CD}" destId="{5278C23A-CD93-4FF4-A3C1-7CFDD57E7A6A}" srcOrd="1" destOrd="0" presId="urn:microsoft.com/office/officeart/2005/8/layout/list1"/>
    <dgm:cxn modelId="{31894C9F-5868-4BFB-A675-0934BFFBC75B}" type="presOf" srcId="{8FB9C131-CB5A-45B9-81B6-32F7F1D423CD}" destId="{027B37EE-E7DF-4EA5-952F-5B14CCBF928F}" srcOrd="0" destOrd="0" presId="urn:microsoft.com/office/officeart/2005/8/layout/list1"/>
    <dgm:cxn modelId="{572E307F-720C-492C-A247-2E10E2081AE4}" srcId="{E2170CE9-E293-4DC4-826B-8E6E83F7D2A1}" destId="{B06AF7F5-FD36-444C-B72B-1AF5C15BD7C4}" srcOrd="1" destOrd="0" parTransId="{E77AC8EB-EB0E-42DA-88D3-252F857E7517}" sibTransId="{6CAB41F0-9564-456B-98B3-13BFE4609037}"/>
    <dgm:cxn modelId="{1A92040D-E833-4270-944D-8B507E570DB4}" type="presParOf" srcId="{BA4AD8FC-9CA6-4147-BABD-81472A72CC37}" destId="{28DAA3E2-7F21-4A01-AF96-6F303FE202CA}" srcOrd="0" destOrd="0" presId="urn:microsoft.com/office/officeart/2005/8/layout/list1"/>
    <dgm:cxn modelId="{8C0C3AEE-6219-4C23-9860-E7F55F13E34F}" type="presParOf" srcId="{28DAA3E2-7F21-4A01-AF96-6F303FE202CA}" destId="{5480CA82-7BE1-4802-BD30-2A37E567EA70}" srcOrd="0" destOrd="0" presId="urn:microsoft.com/office/officeart/2005/8/layout/list1"/>
    <dgm:cxn modelId="{AEAAB6CD-25ED-4C77-9354-9518C929A286}" type="presParOf" srcId="{28DAA3E2-7F21-4A01-AF96-6F303FE202CA}" destId="{1DF233F3-E108-471A-88E5-BC96EB832FCA}" srcOrd="1" destOrd="0" presId="urn:microsoft.com/office/officeart/2005/8/layout/list1"/>
    <dgm:cxn modelId="{F1E034E5-ADE5-4AC2-9C5F-D5E3AC11471C}" type="presParOf" srcId="{BA4AD8FC-9CA6-4147-BABD-81472A72CC37}" destId="{15F4E0F0-D194-4239-8F89-FC5108B6A3F6}" srcOrd="1" destOrd="0" presId="urn:microsoft.com/office/officeart/2005/8/layout/list1"/>
    <dgm:cxn modelId="{8FC89540-854B-4C64-A1D1-8AA231C61D0D}" type="presParOf" srcId="{BA4AD8FC-9CA6-4147-BABD-81472A72CC37}" destId="{641DEBB1-0020-47F2-A11C-4E35E3EF01CB}" srcOrd="2" destOrd="0" presId="urn:microsoft.com/office/officeart/2005/8/layout/list1"/>
    <dgm:cxn modelId="{61D9E3AF-0551-4770-9100-C1B60676D1A6}" type="presParOf" srcId="{BA4AD8FC-9CA6-4147-BABD-81472A72CC37}" destId="{030CC028-44B4-49F6-8B66-4BD6679941E6}" srcOrd="3" destOrd="0" presId="urn:microsoft.com/office/officeart/2005/8/layout/list1"/>
    <dgm:cxn modelId="{D7D3F612-BA86-44F1-B3C4-4622196AE557}" type="presParOf" srcId="{BA4AD8FC-9CA6-4147-BABD-81472A72CC37}" destId="{231D04BB-98B8-4C3A-9406-1DB334829CF4}" srcOrd="4" destOrd="0" presId="urn:microsoft.com/office/officeart/2005/8/layout/list1"/>
    <dgm:cxn modelId="{5731320C-F586-411D-B826-9E652F245DC3}" type="presParOf" srcId="{231D04BB-98B8-4C3A-9406-1DB334829CF4}" destId="{89BFB610-0EFC-4AB0-96F6-52A29B5E0B84}" srcOrd="0" destOrd="0" presId="urn:microsoft.com/office/officeart/2005/8/layout/list1"/>
    <dgm:cxn modelId="{49070058-4DEE-4D15-86FE-94F9E7E25267}" type="presParOf" srcId="{231D04BB-98B8-4C3A-9406-1DB334829CF4}" destId="{1E61705C-B3C6-4DAE-B18B-05B64F6C30B2}" srcOrd="1" destOrd="0" presId="urn:microsoft.com/office/officeart/2005/8/layout/list1"/>
    <dgm:cxn modelId="{7B37F00A-DCAA-45BE-ABC4-2997D6B508FC}" type="presParOf" srcId="{BA4AD8FC-9CA6-4147-BABD-81472A72CC37}" destId="{B297CB74-A4E6-4029-8204-ABD71DE3CFF0}" srcOrd="5" destOrd="0" presId="urn:microsoft.com/office/officeart/2005/8/layout/list1"/>
    <dgm:cxn modelId="{A935BE06-2BBB-449E-8C86-D25B47FD9443}" type="presParOf" srcId="{BA4AD8FC-9CA6-4147-BABD-81472A72CC37}" destId="{25A408EF-48F1-40EA-ADE5-26B2277B03D2}" srcOrd="6" destOrd="0" presId="urn:microsoft.com/office/officeart/2005/8/layout/list1"/>
    <dgm:cxn modelId="{EB2BE020-660C-4E6A-8D34-A18D7A98E2E7}" type="presParOf" srcId="{BA4AD8FC-9CA6-4147-BABD-81472A72CC37}" destId="{6234515F-8A9A-4138-9A89-BD6B1E86EA22}" srcOrd="7" destOrd="0" presId="urn:microsoft.com/office/officeart/2005/8/layout/list1"/>
    <dgm:cxn modelId="{6B93856F-98FC-4F14-8DD6-C75204207D1D}" type="presParOf" srcId="{BA4AD8FC-9CA6-4147-BABD-81472A72CC37}" destId="{991E3951-5495-4852-9928-98DE945B6860}" srcOrd="8" destOrd="0" presId="urn:microsoft.com/office/officeart/2005/8/layout/list1"/>
    <dgm:cxn modelId="{89E4D057-C5A4-4B6B-8293-009E731DEE58}" type="presParOf" srcId="{991E3951-5495-4852-9928-98DE945B6860}" destId="{481A89DC-369A-4C34-8AAB-A443090A498A}" srcOrd="0" destOrd="0" presId="urn:microsoft.com/office/officeart/2005/8/layout/list1"/>
    <dgm:cxn modelId="{FEE3E311-4308-4A5F-8D2E-F6D7CC600EF3}" type="presParOf" srcId="{991E3951-5495-4852-9928-98DE945B6860}" destId="{D8F72841-9540-4C71-BABB-402BDBB279EC}" srcOrd="1" destOrd="0" presId="urn:microsoft.com/office/officeart/2005/8/layout/list1"/>
    <dgm:cxn modelId="{17CA41EB-C905-46D0-B4AC-F163FC7DBB8E}" type="presParOf" srcId="{BA4AD8FC-9CA6-4147-BABD-81472A72CC37}" destId="{E18A751E-4243-46AE-A988-94945C865A74}" srcOrd="9" destOrd="0" presId="urn:microsoft.com/office/officeart/2005/8/layout/list1"/>
    <dgm:cxn modelId="{3D6338CF-F9C6-4908-B3A7-0C8E2F9C358A}" type="presParOf" srcId="{BA4AD8FC-9CA6-4147-BABD-81472A72CC37}" destId="{EA140535-F49A-4CD8-8891-D00B5FD57079}" srcOrd="10" destOrd="0" presId="urn:microsoft.com/office/officeart/2005/8/layout/list1"/>
    <dgm:cxn modelId="{3CC02317-BCF5-4B8E-A284-E10651C04A9F}" type="presParOf" srcId="{BA4AD8FC-9CA6-4147-BABD-81472A72CC37}" destId="{CF25D48D-F64B-4ADA-8849-A85425138605}" srcOrd="11" destOrd="0" presId="urn:microsoft.com/office/officeart/2005/8/layout/list1"/>
    <dgm:cxn modelId="{57C659D5-5E2F-49DA-AD5D-61248F13CB00}" type="presParOf" srcId="{BA4AD8FC-9CA6-4147-BABD-81472A72CC37}" destId="{67E1D726-A11C-4108-847F-61B2DD003A79}" srcOrd="12" destOrd="0" presId="urn:microsoft.com/office/officeart/2005/8/layout/list1"/>
    <dgm:cxn modelId="{C1FDB7F9-2F67-4EBE-B823-D9B778E87DD8}" type="presParOf" srcId="{67E1D726-A11C-4108-847F-61B2DD003A79}" destId="{027B37EE-E7DF-4EA5-952F-5B14CCBF928F}" srcOrd="0" destOrd="0" presId="urn:microsoft.com/office/officeart/2005/8/layout/list1"/>
    <dgm:cxn modelId="{619A7091-FB1F-4811-9A32-E35423D33C54}" type="presParOf" srcId="{67E1D726-A11C-4108-847F-61B2DD003A79}" destId="{5278C23A-CD93-4FF4-A3C1-7CFDD57E7A6A}" srcOrd="1" destOrd="0" presId="urn:microsoft.com/office/officeart/2005/8/layout/list1"/>
    <dgm:cxn modelId="{DE98F142-A2E0-4920-9CC5-F0EA20D73D4B}" type="presParOf" srcId="{BA4AD8FC-9CA6-4147-BABD-81472A72CC37}" destId="{5F4894CD-D2FB-4BF7-9241-1F2C6D07C3AD}" srcOrd="13" destOrd="0" presId="urn:microsoft.com/office/officeart/2005/8/layout/list1"/>
    <dgm:cxn modelId="{1CBAC0B8-61F1-4A42-9DA5-DBC0A1485A6E}" type="presParOf" srcId="{BA4AD8FC-9CA6-4147-BABD-81472A72CC37}" destId="{396E63C6-F9E8-4105-AD29-5A553FE8FE9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EBB1-0020-47F2-A11C-4E35E3EF01CB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233F3-E108-471A-88E5-BC96EB832FCA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Нормативные</a:t>
          </a:r>
        </a:p>
      </dsp:txBody>
      <dsp:txXfrm>
        <a:off x="337944" y="40683"/>
        <a:ext cx="4200912" cy="612672"/>
      </dsp:txXfrm>
    </dsp:sp>
    <dsp:sp modelId="{25A408EF-48F1-40EA-ADE5-26B2277B03D2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1705C-B3C6-4DAE-B18B-05B64F6C30B2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Технологические</a:t>
          </a:r>
        </a:p>
      </dsp:txBody>
      <dsp:txXfrm>
        <a:off x="337944" y="1083963"/>
        <a:ext cx="4200912" cy="612672"/>
      </dsp:txXfrm>
    </dsp:sp>
    <dsp:sp modelId="{EA140535-F49A-4CD8-8891-D00B5FD57079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72841-9540-4C71-BABB-402BDBB279EC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Инфраструктурные</a:t>
          </a:r>
        </a:p>
      </dsp:txBody>
      <dsp:txXfrm>
        <a:off x="337944" y="2127244"/>
        <a:ext cx="4200912" cy="612672"/>
      </dsp:txXfrm>
    </dsp:sp>
    <dsp:sp modelId="{396E63C6-F9E8-4105-AD29-5A553FE8FE9F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78C23A-CD93-4FF4-A3C1-7CFDD57E7A6A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Смысловые</a:t>
          </a:r>
        </a:p>
      </dsp:txBody>
      <dsp:txXfrm>
        <a:off x="337944" y="3170524"/>
        <a:ext cx="420091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682DA-32C5-43D9-8B57-F25EA3E3A84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3A066-4ACE-43CC-99EF-3B06072A0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9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 bwMode="auto">
          <a:xfrm>
            <a:off x="-2" y="4664147"/>
            <a:ext cx="12201452" cy="0"/>
          </a:xfrm>
          <a:prstGeom prst="rtTriangle">
            <a:avLst/>
          </a:prstGeom>
          <a:gradFill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 bwMode="auto">
          <a:xfrm>
            <a:off x="914400" y="1752606"/>
            <a:ext cx="10363200" cy="1829761"/>
          </a:xfrm>
        </p:spPr>
        <p:txBody>
          <a:bodyPr vert="horz" anchor="b">
            <a:normAutofit/>
          </a:bodyPr>
          <a:lstStyle>
            <a:lvl1pPr algn="r">
              <a:defRPr sz="48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 bwMode="auto"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grpSp>
        <p:nvGrpSpPr>
          <p:cNvPr id="2" name="Группа 1"/>
          <p:cNvGrpSpPr/>
          <p:nvPr/>
        </p:nvGrpSpPr>
        <p:grpSpPr bwMode="auto"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8" name="Полилиния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11" name="Полилиния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>
                <a:defRPr/>
              </a:pPr>
              <a:endParaRPr lang="en-US" sz="1800"/>
            </a:p>
          </p:txBody>
        </p:sp>
        <p:cxnSp>
          <p:nvCxnSpPr>
            <p:cNvPr id="12" name="Прямая соединительная линия 11"/>
            <p:cNvCxnSpPr>
              <a:cxnSpLocks/>
            </p:cNvCxnSpPr>
            <p:nvPr/>
          </p:nvCxnSpPr>
          <p:spPr bwMode="auto"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1481333"/>
            <a:ext cx="10972800" cy="4386071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9125351" y="274645"/>
            <a:ext cx="2369960" cy="5592761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274641"/>
            <a:ext cx="8432800" cy="5592760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/>
        <p:txBody>
          <a:bodyPr rtlCol="0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168" y="1059712"/>
            <a:ext cx="10363200" cy="1828800"/>
          </a:xfrm>
        </p:spPr>
        <p:txBody>
          <a:bodyPr vert="horz" anchor="b">
            <a:normAutofit/>
          </a:bodyPr>
          <a:lstStyle>
            <a:lvl1pPr algn="r">
              <a:buNone/>
              <a:defRPr sz="4800" b="1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 bwMode="auto"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  <p:sp>
        <p:nvSpPr>
          <p:cNvPr id="8" name="Нашивка 7"/>
          <p:cNvSpPr/>
          <p:nvPr/>
        </p:nvSpPr>
        <p:spPr bwMode="auto"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600" y="148133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 rtlCol="0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5410200"/>
            <a:ext cx="5386917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 bwMode="auto">
          <a:xfrm>
            <a:off x="6193372" y="5410200"/>
            <a:ext cx="5389033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 bwMode="auto">
          <a:xfrm>
            <a:off x="609600" y="1444299"/>
            <a:ext cx="5386917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0" y="1444299"/>
            <a:ext cx="5389033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 bwMode="auto"/>
        <p:txBody>
          <a:bodyPr rtlCol="0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19200" y="4876800"/>
            <a:ext cx="9975701" cy="457200"/>
          </a:xfrm>
        </p:spPr>
        <p:txBody>
          <a:bodyPr vert="horz" anchor="t">
            <a:noAutofit/>
          </a:bodyPr>
          <a:lstStyle>
            <a:lvl1pPr algn="r">
              <a:buNone/>
              <a:defRPr sz="25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 bwMode="auto"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 bwMode="auto"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8969376" y="6407943"/>
            <a:ext cx="2560320" cy="365760"/>
          </a:xfrm>
        </p:spPr>
        <p:txBody>
          <a:bodyPr/>
          <a:lstStyle/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21643" y="5443402"/>
            <a:ext cx="9550400" cy="648232"/>
          </a:xfrm>
          <a:prstGeom prst="rect">
            <a:avLst/>
          </a:prstGeo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840100" y="6407949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4801" y="4865121"/>
            <a:ext cx="10767243" cy="562672"/>
          </a:xfrm>
          <a:prstGeom prst="rect">
            <a:avLst/>
          </a:prstGeom>
          <a:noFill/>
        </p:spPr>
        <p:txBody>
          <a:bodyPr anchor="t"/>
          <a:lstStyle>
            <a:lvl1pPr marR="0" algn="r">
              <a:buNone/>
              <a:defRPr sz="30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Полилиния 7"/>
          <p:cNvSpPr/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9" name="Полилиния 8"/>
          <p:cNvSpPr/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10" name="Прямоугольный треугольник 9"/>
          <p:cNvSpPr/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>
              <a:defRPr/>
            </a:pPr>
            <a:endParaRPr lang="en-US" sz="1800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-12316" y="5787742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 bwMode="auto"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  <p:sp>
        <p:nvSpPr>
          <p:cNvPr id="13" name="Нашивка 12"/>
          <p:cNvSpPr/>
          <p:nvPr/>
        </p:nvSpPr>
        <p:spPr bwMode="auto"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12" name="Полилиния 11"/>
          <p:cNvSpPr/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>
              <a:defRPr/>
            </a:pPr>
            <a:endParaRPr lang="en-US" sz="1800"/>
          </a:p>
        </p:txBody>
      </p:sp>
      <p:sp>
        <p:nvSpPr>
          <p:cNvPr id="14" name="Прямоугольный треугольник 13"/>
          <p:cNvSpPr/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 bwMode="auto">
          <a:xfrm>
            <a:off x="-12316" y="5787742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333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 bwMode="auto">
          <a:xfrm>
            <a:off x="8969376" y="6407943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18.10.2022</a:t>
            </a: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 bwMode="auto">
          <a:xfrm>
            <a:off x="5840100" y="6407949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 bwMode="auto">
          <a:xfrm>
            <a:off x="11529696" y="6407949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7B7F7D-79EA-4AFD-8F93-1B2C33CB4F9F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>
        <a:spcBef>
          <a:spcPts val="0"/>
        </a:spcBef>
        <a:buNone/>
        <a:defRPr sz="4100" b="1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>
        <a:spcBef>
          <a:spcPts val="324"/>
        </a:spcBef>
        <a:buClr>
          <a:schemeClr val="accent1"/>
        </a:buClr>
        <a:buFont typeface="Verdana"/>
        <a:buChar char="◦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>
        <a:spcBef>
          <a:spcPts val="350"/>
        </a:spcBef>
        <a:buClr>
          <a:schemeClr val="accent2"/>
        </a:buClr>
        <a:buFont typeface="Wingdings 2"/>
        <a:buChar char="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>
        <a:spcBef>
          <a:spcPts val="350"/>
        </a:spcBef>
        <a:buClr>
          <a:schemeClr val="accent2"/>
        </a:buClr>
        <a:buFont typeface="Wingdings 2"/>
        <a:buChar char="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>
        <a:spcBef>
          <a:spcPts val="350"/>
        </a:spcBef>
        <a:buClr>
          <a:schemeClr val="accent3"/>
        </a:buClr>
        <a:buFont typeface="Wingdings 2"/>
        <a:buChar char="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>
        <a:spcBef>
          <a:spcPts val="350"/>
        </a:spcBef>
        <a:buClr>
          <a:schemeClr val="accent3"/>
        </a:buClr>
        <a:buFont typeface="Wingdings 2"/>
        <a:buChar char="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>
        <a:spcBef>
          <a:spcPts val="350"/>
        </a:spcBef>
        <a:buClr>
          <a:schemeClr val="accent3"/>
        </a:buClr>
        <a:buFont typeface="Wingdings 2"/>
        <a:buChar char="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>
        <a:spcBef>
          <a:spcPts val="350"/>
        </a:spcBef>
        <a:buClr>
          <a:schemeClr val="accent3"/>
        </a:buClr>
        <a:buFont typeface="Wingdings 2"/>
        <a:buChar char="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35360" y="1528067"/>
            <a:ext cx="11521280" cy="1612903"/>
          </a:xfrm>
        </p:spPr>
        <p:txBody>
          <a:bodyPr>
            <a:noAutofit/>
          </a:bodyPr>
          <a:lstStyle/>
          <a:p>
            <a:pPr marL="12700" algn="ctr">
              <a:defRPr/>
            </a:pPr>
            <a:r>
              <a:rPr lang="ru-RU" sz="2400" dirty="0">
                <a:latin typeface="Times New Roman"/>
                <a:ea typeface="Tahoma"/>
                <a:cs typeface="Times New Roman"/>
              </a:rPr>
              <a:t/>
            </a:r>
            <a:br>
              <a:rPr lang="ru-RU" sz="2400" dirty="0">
                <a:latin typeface="Times New Roman"/>
                <a:ea typeface="Tahoma"/>
                <a:cs typeface="Times New Roman"/>
              </a:rPr>
            </a:br>
            <a:r>
              <a:rPr lang="ru-RU" sz="2400" dirty="0">
                <a:latin typeface="Times New Roman"/>
                <a:ea typeface="Tahoma"/>
                <a:cs typeface="Times New Roman"/>
              </a:rPr>
              <a:t/>
            </a:r>
            <a:br>
              <a:rPr lang="ru-RU" sz="2400" dirty="0">
                <a:latin typeface="Times New Roman"/>
                <a:ea typeface="Tahoma"/>
                <a:cs typeface="Times New Roman"/>
              </a:rPr>
            </a:br>
            <a:r>
              <a:rPr lang="ru-RU" sz="2400" dirty="0">
                <a:latin typeface="Times New Roman"/>
                <a:ea typeface="Tahoma"/>
                <a:cs typeface="Times New Roman"/>
              </a:rPr>
              <a:t/>
            </a:r>
            <a:br>
              <a:rPr lang="ru-RU" sz="2400" dirty="0">
                <a:latin typeface="Times New Roman"/>
                <a:ea typeface="Tahoma"/>
                <a:cs typeface="Times New Roman"/>
              </a:rPr>
            </a:br>
            <a:r>
              <a:rPr lang="ru-RU" sz="2400" dirty="0">
                <a:latin typeface="Times New Roman"/>
                <a:ea typeface="Tahoma"/>
                <a:cs typeface="Times New Roman"/>
              </a:rPr>
              <a:t>Электронный документ в делопроизводстве и в архиве: развитие законодательного регулирования</a:t>
            </a:r>
            <a:endParaRPr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032104" y="3862844"/>
            <a:ext cx="5260031" cy="1536880"/>
          </a:xfrm>
        </p:spPr>
        <p:txBody>
          <a:bodyPr>
            <a:normAutofit/>
          </a:bodyPr>
          <a:lstStyle/>
          <a:p>
            <a:pPr algn="r">
              <a:defRPr/>
            </a:pPr>
            <a:endParaRPr lang="ru-RU" sz="2400" b="1" dirty="0">
              <a:latin typeface="Tahoma"/>
              <a:ea typeface="Tahoma"/>
              <a:cs typeface="Tahoma"/>
            </a:endParaRPr>
          </a:p>
          <a:p>
            <a:pPr lvl="0" algn="ctr">
              <a:buClr>
                <a:srgbClr val="003366"/>
              </a:buClr>
              <a:defRPr/>
            </a:pPr>
            <a:r>
              <a:rPr lang="ru-RU" sz="2400" dirty="0">
                <a:solidFill>
                  <a:srgbClr val="003366"/>
                </a:solidFill>
                <a:latin typeface="Times New Roman"/>
                <a:ea typeface="Tahoma"/>
                <a:cs typeface="Times New Roman"/>
              </a:rPr>
              <a:t>Кюнг Павел Алексеевич</a:t>
            </a:r>
            <a:endParaRPr dirty="0"/>
          </a:p>
          <a:p>
            <a:pPr lvl="0" algn="ctr">
              <a:buClr>
                <a:srgbClr val="003366"/>
              </a:buClr>
              <a:defRPr/>
            </a:pPr>
            <a:r>
              <a:rPr lang="ru-RU" sz="2400" dirty="0">
                <a:solidFill>
                  <a:srgbClr val="003366"/>
                </a:solidFill>
                <a:latin typeface="Times New Roman"/>
                <a:ea typeface="Tahoma"/>
                <a:cs typeface="Times New Roman"/>
              </a:rPr>
              <a:t>Директор ВНИИДАД</a:t>
            </a:r>
            <a:endParaRPr dirty="0"/>
          </a:p>
        </p:txBody>
      </p:sp>
      <p:sp>
        <p:nvSpPr>
          <p:cNvPr id="5" name="Подзаголовок 2"/>
          <p:cNvSpPr txBox="1"/>
          <p:nvPr/>
        </p:nvSpPr>
        <p:spPr bwMode="auto">
          <a:xfrm>
            <a:off x="3071664" y="37753"/>
            <a:ext cx="6400800" cy="288032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sz="27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2000" dirty="0">
              <a:latin typeface="Tahoma"/>
              <a:ea typeface="Tahoma"/>
              <a:cs typeface="Tahoma"/>
            </a:endParaRPr>
          </a:p>
        </p:txBody>
      </p:sp>
      <p:sp>
        <p:nvSpPr>
          <p:cNvPr id="6" name="Заголовок 1"/>
          <p:cNvSpPr txBox="1"/>
          <p:nvPr/>
        </p:nvSpPr>
        <p:spPr bwMode="auto">
          <a:xfrm>
            <a:off x="3215680" y="-42068"/>
            <a:ext cx="7320354" cy="149030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r">
              <a:spcBef>
                <a:spcPts val="0"/>
              </a:spcBef>
              <a:buNone/>
              <a:defRPr sz="4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dirty="0">
                <a:latin typeface="Times New Roman"/>
                <a:ea typeface="Tahoma"/>
                <a:cs typeface="Times New Roman"/>
              </a:rPr>
              <a:t>Федеральное бюджетное учреждение </a:t>
            </a:r>
            <a:endParaRPr dirty="0"/>
          </a:p>
          <a:p>
            <a:pPr algn="ctr">
              <a:defRPr/>
            </a:pPr>
            <a:r>
              <a:rPr lang="ru-RU" sz="2400" dirty="0">
                <a:latin typeface="Times New Roman"/>
                <a:ea typeface="Tahoma"/>
                <a:cs typeface="Times New Roman"/>
              </a:rPr>
              <a:t>«Всероссийский научно-исследовательский институт документоведения и архивного дела»</a:t>
            </a:r>
            <a:endParaRPr dirty="0"/>
          </a:p>
        </p:txBody>
      </p:sp>
      <p:sp>
        <p:nvSpPr>
          <p:cNvPr id="7" name="Подзаголовок 2"/>
          <p:cNvSpPr txBox="1"/>
          <p:nvPr/>
        </p:nvSpPr>
        <p:spPr bwMode="auto">
          <a:xfrm>
            <a:off x="2855960" y="5452362"/>
            <a:ext cx="9302606" cy="1420733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sz="27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2400" b="1" dirty="0">
              <a:latin typeface="Tahoma"/>
              <a:ea typeface="Tahoma"/>
              <a:cs typeface="Tahoma"/>
            </a:endParaRP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День </a:t>
            </a: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Документооборота 1С, 10.12.2024</a:t>
            </a:r>
            <a:endParaRPr lang="ru-RU" sz="2400" b="1" dirty="0">
              <a:solidFill>
                <a:schemeClr val="bg1"/>
              </a:solidFill>
              <a:latin typeface="Times New Roman"/>
              <a:ea typeface="Tahoma"/>
              <a:cs typeface="Times New Roman"/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ahoma"/>
                <a:cs typeface="Times New Roman"/>
              </a:rPr>
              <a:t>Москва</a:t>
            </a:r>
            <a:endParaRPr lang="ru-RU" sz="1600" dirty="0">
              <a:solidFill>
                <a:schemeClr val="bg1"/>
              </a:solidFill>
              <a:latin typeface="Times New Roman"/>
              <a:ea typeface="Tahoma"/>
              <a:cs typeface="Times New Roman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524005" y="34461"/>
            <a:ext cx="2066925" cy="16383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A13888E-DE09-40F3-B12D-CA964B77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836712"/>
            <a:ext cx="10972800" cy="5532986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делопроизводства в государственных органах, органах местного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самоуправления. Утверждены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Росархива от 22.05.2019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учета и использования документов Архивного фонда Российской Федерации и других архивных документов в государственных и муниципальных архивах, музеях и библиотеках, научных организациях. Утверждены приказом Росархива от 02.03.2020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хранения, комплектования, учета и использования научно-технической документации в органах государственной власти, органах местного самоуправления, государственных и муниципальных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организациях. Утверждены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Росархива от 09.12.2020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155.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организации хранения, комплектования, учета и использования документов Архивного фонда Российской Федерации и других архивных документов в государственных органах, органах местного самоуправления и организациях. Утверждены приказом Росархива от 31.07.2023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функциональные требования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системам электронного документооборота и системам хранения электронных документов в архивах государственных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органов. Утверждены Приказом Росархива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15 июня 2020 г.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CB9E30A-91D5-4849-90BC-16B34774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нормативного регулирования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719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A13888E-DE09-40F3-B12D-CA964B777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поддержанию юридической значимости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Доверенная среда</a:t>
            </a: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Переподписание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</a:t>
            </a: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Переподписание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квитанции о проверке документа с подсчетом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хэш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функции.</a:t>
            </a:r>
          </a:p>
          <a:p>
            <a:pPr marL="109728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выбору формата файлов 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Конвертация в архивный формат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Исходный формат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Архивный и исходный формат.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CB9E30A-91D5-4849-90BC-16B34774C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решения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811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2060848"/>
            <a:ext cx="10972800" cy="3946448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архивный документ, передаваемый на архивное хранение, состоит из следующих структурных элементов: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файл основной части электронного документа (в формате PDF/A);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файлы приложений к электронному документу в форматах, предназначенных для текстовых, табличных, графических и структурированных данных, аудиовизуальных документов (при наличии);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файлы электронной(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подписи(ей) (при наличии);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файл описания, содержащего регистрационно-учетные сведения о документе (метаданные).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документы передаются на архивное хранение посредством информационно-телекоммуникационных сетей по защищенным каналам связи и (или) на физически обособленных носителях.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6421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latin typeface="Times New Roman"/>
                <a:cs typeface="Times New Roman"/>
              </a:rPr>
              <a:t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a:t>
            </a:r>
          </a:p>
        </p:txBody>
      </p:sp>
    </p:spTree>
    <p:extLst>
      <p:ext uri="{BB962C8B-B14F-4D97-AF65-F5344CB8AC3E}">
        <p14:creationId xmlns:p14="http://schemas.microsoft.com/office/powerpoint/2010/main" val="1231653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2060848"/>
            <a:ext cx="10972800" cy="3946448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аудиовизуальный документ состоит из файла электронного документа и файла метаданных. При необходимости в состав файлов электронного аудиовизуального документа включается файл экземпляра электронного документа, полученного в результате конвертации, и файл его метаданных (при наличии).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аудиовизуальные документы передаются на архивное хранение в форматах, в которых они созданы и (или) использовались до передачи. В процессе передачи на архивное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проверяется возможность их воспроизведения.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невозможности воспроизведения электронных аудиовизуальных документов техническими средствами и программным обеспечением архива и невозможности приобретения таких средств и обеспечения производится конвертация электронных аудиовизуальных документов в форматы, при конвертации в которые обеспечиваются минимальные потери качества по сравнению с исходным вариантом и воспроизведение файлов, в которых поддерживаются СХЭД (иным программным обеспечением)</a:t>
            </a:r>
          </a:p>
          <a:p>
            <a:pPr marL="109728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6421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latin typeface="Times New Roman"/>
                <a:cs typeface="Times New Roman"/>
              </a:rPr>
              <a:t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a:t>
            </a:r>
          </a:p>
        </p:txBody>
      </p:sp>
    </p:spTree>
    <p:extLst>
      <p:ext uri="{BB962C8B-B14F-4D97-AF65-F5344CB8AC3E}">
        <p14:creationId xmlns:p14="http://schemas.microsoft.com/office/powerpoint/2010/main" val="2067717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2060848"/>
            <a:ext cx="10972800" cy="394644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приема-передачи электронных архивных документов внутри государственного органа, органа местного самоуправления, организации, и между их территориальными органами и подведомственными организациями должен быть установлен локальными нормативными актами.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6421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latin typeface="Times New Roman"/>
                <a:cs typeface="Times New Roman"/>
              </a:rPr>
              <a:t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a:t>
            </a:r>
          </a:p>
        </p:txBody>
      </p:sp>
    </p:spTree>
    <p:extLst>
      <p:ext uri="{BB962C8B-B14F-4D97-AF65-F5344CB8AC3E}">
        <p14:creationId xmlns:p14="http://schemas.microsoft.com/office/powerpoint/2010/main" val="2152488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2060847"/>
            <a:ext cx="10972800" cy="4176465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архивные документы включаются в описи электронных документов, к которым составляются реестры файлов электронных документов.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Графы описи электронных документов включают в себя: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номер электронного архивного документа (единицы хранения) по описи;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индекс дела по номенклатуре дел;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заголовок дела по номенклатуре дел;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вид, заголовок;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регистрационный номер документа;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дату документа;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ж) указание на категорию документов (постоянного срока хранения, временного (свыше 10 лет) срока хранения, по личному составу);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з) срок хранения;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и) примечания.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6421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latin typeface="Times New Roman"/>
                <a:cs typeface="Times New Roman"/>
              </a:rPr>
              <a:t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a:t>
            </a:r>
          </a:p>
        </p:txBody>
      </p:sp>
    </p:spTree>
    <p:extLst>
      <p:ext uri="{BB962C8B-B14F-4D97-AF65-F5344CB8AC3E}">
        <p14:creationId xmlns:p14="http://schemas.microsoft.com/office/powerpoint/2010/main" val="611030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2060847"/>
            <a:ext cx="10972800" cy="417646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реестрах файлов электронных документов учитывается каждый файл электронного архивного документа (в том числе файл контейнера электронного документа (при наличии) с указанием его номера по описи, номера по реестру, наименования файла, даты и времени его последнего изменения при поступлении в архив, объема в байтах, формата.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Реестры файлов электронных документов составляются и хранятся в электронном виде.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6421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latin typeface="Times New Roman"/>
                <a:cs typeface="Times New Roman"/>
              </a:rPr>
              <a:t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a:t>
            </a:r>
          </a:p>
        </p:txBody>
      </p:sp>
    </p:spTree>
    <p:extLst>
      <p:ext uri="{BB962C8B-B14F-4D97-AF65-F5344CB8AC3E}">
        <p14:creationId xmlns:p14="http://schemas.microsoft.com/office/powerpoint/2010/main" val="489294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сформированных в информационной системе организации транспортных контейнеров (ТК) описей ЭАД и ТК ЭАД, включенных в описи, при этом формат контейнеров закреплен в требованиях к организационно-техническому взаимодействию в рамках системы межведомственного электронного документооборота;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транспортных контейнеров ЭАД;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акта приема-передачи ЭАД;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архивных контейнеров ЭАД путем присвоения транспортным контейнерам ЭАД соответствующего статуса и подписания архивных контейнеров электронной подписью;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архивных контейнеров описей и ЭАД в информационную систему государственного, муниципального архива.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приема электронных архивных документов на хранение в государственные, муниципальные архивы</a:t>
            </a:r>
          </a:p>
        </p:txBody>
      </p:sp>
    </p:spTree>
    <p:extLst>
      <p:ext uri="{BB962C8B-B14F-4D97-AF65-F5344CB8AC3E}">
        <p14:creationId xmlns:p14="http://schemas.microsoft.com/office/powerpoint/2010/main" val="2164501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31642"/>
          </a:xfrm>
        </p:spPr>
        <p:txBody>
          <a:bodyPr>
            <a:normAutofit/>
          </a:bodyPr>
          <a:lstStyle/>
          <a:p>
            <a:pPr marL="425196" indent="-34290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Федерального агентства по техническому регулированию и метрологии от 29 февраля 2024 г. № 265-ст утвержден и введен в действие ГОСТ Р 7.0.109-2024 Система стандартов по информации, библиотечному и издательскому делу. Информация и документация. Управление документами. Логическая структура, состав метаданных документов и требования к 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</a:t>
            </a:r>
          </a:p>
          <a:p>
            <a:pPr marL="82296" indent="0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классы объектов</a:t>
            </a:r>
          </a:p>
          <a:p>
            <a:pPr marL="82296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Процессы </a:t>
            </a:r>
          </a:p>
          <a:p>
            <a:pPr marL="82296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Документы </a:t>
            </a:r>
          </a:p>
          <a:p>
            <a:pPr marL="82296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Участники </a:t>
            </a:r>
          </a:p>
          <a:p>
            <a:pPr marL="82296" indent="0"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Регулирующие документы</a:t>
            </a:r>
          </a:p>
          <a:p>
            <a:pPr marL="82296" indent="0">
              <a:buNone/>
            </a:pPr>
            <a:endParaRPr lang="ru-RU" sz="2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712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sp>
        <p:nvSpPr>
          <p:cNvPr id="3" name="AutoShape 2" descr="data:image/png;base64,iVBORw0KGgoAAAANSUhEUgAAAmUAAAGBCAIAAACo0FF5AAAAAXNSR0IArs4c6QAAAARnQU1BAACxjwv8YQUAAAAJcEhZcwAADsMAAA7DAcdvqGQAADw4SURBVHhe7d2LVdtM20bhj78DKAFKgBKghFAClAAlQAlQApQAJYQSoAQoIf9Gt5h3kGTLYIdY9r7WijInnYw8j0aW5Z0/f/78T5IkzfV/7f+SJGk246UkSeOMl5IkjTNeSpI0zvt91sXb29v9/X2bkbTddnd3f/361Wa0HoyX6+L29vb8/JxEeZMQQXnP1Om6JChpU80brE19nhf9RSUdWUjdIImUzJo36TJNYV1bZ9FpX7fslMwx2KwUkmA6q0Fd20n3ZynmL7PNNAaXs2BhWUtdVQqTxYJLKxZpPz+LOcsHtUzTIC1L+8EZ6/bJ9tsgzSLLTCIltVI1a1GYU4XB2i8VMk15v0GnZLRxEo+Pj0ztnNeN8XJdJF7e3NycnZ21RZK20s7ODlM753Xj55eSJI0zXkqSNM54KUnSOOOlJEnjjJeSJI0zXkqSNM54qaWcn58fHBzs7OycnJzc3t62pZK0cYyX+qanpyfCJDHy5eWF7OPjI7GTkmQlacMYL/Udb29vR0dHJK6urv58IE0Jw01DpqTNY7zUdxAUmf7+/fvi4iIlIH1zc0MitTUGo4xEy+O+5ru/v6fxap+mm2X2N4ASyrHyGJ/FLrjLK5SXeiWvXl60Hzv7eXx8XNWWS39FOzTQv5ZIw7TNr7c5B0+qXl9fS7q2v7+fZs/Pz23RB0ryItQeHh7SPtmkg+zx8TGJ/kvXtH1fIOnOiuoBcVtUSXlmqReYh/omPWt1bebPH/YxJVFaZrHZ5shis51N2+Ed7G9P0cz031yd55FyQtNW9GQvOtq6j0sFxeHhYVvxeY1JlycepzDKK5YqpDzaoqqwzX/I8YP6JYo0KIkO2uflIpH2tbRpM2tsKtu5bRxf6ssyAii9ZEfKO6OEu7s7+m4SDFYuLy9TGHTcwcAoT5ynJV0eJaRPTk6aVsM64SFyobjIYLdsQFl7HtHJmJh1pYfF9fV1Eovrr459ZMNYXdbITtW7PLjNs3yp8d7eHsNZojW7k1WzbfNHh7kkkJe6YJyXDWYhLIpt4E/DwlNbMBZkyhIIrvmj06ypedcfJpahdn/MXf8tsjH91fVly1FnO5FeWqU2bupfy9ueaZtfY/M3ta59P8I+j3JSQiIhqh4E0F1SUgYWaNq2h2idDrKZvV5j4kSwCkoYG7Hk9xmaNOVl2+qhXr09SadZJB4kPWt1qa3TUUqy2HqlpCnJdjathnewvz1FM9P7XLxuJR0pIdq1+c/qPUIza5ut05GSznaWRNTZvCyco5RyZF+QvQ6y+bvXL0te4bOzM9LZzqw63mcb2rw2M3RoFZ2Wa2sq27ltHF/qm2Z9Mtcf0CRKjcqVUvp3Bi7ojNsiVdEWfZa50gUHfTdLZrjDmCkDoBIqHh4e8mkfVf3PXGuzdjarKwEgP8OU5c+ST+ki7WttRYNsvV7GqYy2T09P2dr+i1yGsO3MHx8EztryL8nryTKTRcb99elCjY1k2nkdyoiTva4PibLYZqvfZe/qESrj/rZuxt+9j9nZDLaT123+IFtaVBM19e/Vo5Y1l16yHhDUcgmxHlukPFLCCGBwEDB4+TFVbeazbEN56dKtM00Jq8i8eG/9ISUEyzZfyfZk2+q/RQmx6KyOPS21qeq8MokNzR6/L7aPcpq1mc+yqMEZs6lJkygxu4/avrzUbaZaTicd9V88tZHayL5nUEiijGubhm3EJZtFlUBbGvTxulE7a7/eF/2hU7LIy7XmprKd28bxpb4sAaA/NooMaBJCZuncERP5+I2F05nm6GwrKu8x5wPZOr4yUsynj4OfYGWB2SqGYqwoIySiXa4AZ4Gz9EdpWR0bwDJLbV6ZTtTPoLbscj5fjP7r0FY0yNaLquM32Xr4hbSs2xRp0ME2D/4VBuVvnb2LBLz6U8b8bivjv4x0eWGb4lbiJVX5iLpeVLa8vg4fWUVqWVr7osz9M9USIIMsL1f/jyh9ifFS35HA078pIyWdMcGCV8PSndFL1p1pB118QbbuAXOlrnyMF8SqnZ2dchdPOnG2J8GGTpwdSY+cXn5Wl1rHrahXV2qz5Z1I1tFufaO/p21Foy0a0p8xASnRqGDfB2+cSQjvhLQ58uLUv2TOBrBGXq56Z7PNebU7x0BeIqpYdacqi623PH+1+lYvVpfXBG3RmPpPmZdr1h9XWlR7AqZ/LZezBscH66n0eiTY7ETQaFtUIxvGfKV3zldEMlDoDAJAh0jIzKsRGXkknZZBllWTKI1zMbCUsArSqaJzz3gFGawkTUvKy8bTrTNLqWX5VJVaEmXhYJnvK/t8tbY0Zi1ll/PRbBabbY40rrcz5UE2jcv20B4lZqRNEiXNLrDespFZda1UsajsINNSQoOy2bTkj1XOBjL7rDTKK0x8aouqNiw86f4fNGn+fKwugR8sjarMlZcoUttmGp2S+uVi12a9XOtsKtu5bfyTrIv0Ykzb/BSUrq0oISRSWDpclAbp1NJBF2kT9LkZedB9l6o0C7KZvQSAlCMl6WRL7x+lK+9cti3NqCodbh+1/dUl3rSZjw8si2w/+rtcB4Om7X8LAdk0Htyewbk6w6+y6lpbN0PadP6y9TanJOk060fHhLpICYky9O+Uo3NVAGUJ9UsUadBmGp2SxV+utTWV7dw2O/zL30b/1u3t7fn5OX1xfdVrKl5eXgYvlOV7dRxjb43BNh2Lt/ySWYtlywnndUSfhZYHBweLv18WX/LKzV91+aMkW5yent7f39fls160OWYtfEH/8EVbK0u+jPpL/PxSKzDapdIDLtjtLt7yS2YtlsK/1Dv/vSWP+t6qCY1t6sNX/xb5DLIzoP+Sf/iiSaOMl9JC6MpzbXDqbj6+CdNB4bd3kEjJkCj3QG3GqyT1GS/1F9E1LzPaWDebsS9nZ2eDX7k5Pj7+9g4SazmfYOolRG0w46X+IrpmRxvbgGD5/Pw8GIaljWG8lCRpnPFSkqRx6xIv81jkNtPY2dnplEiSFvT29kYvWpv/5Knvuby8bJfeaEs31LrEy5ubm9xcF3lepR+HSNL35AtCZ2dn9K7Y398/PT3tf2toGQTL6+vrX79+ZRX9505smHWJl/wtmZbfVGK4Scnu7m5+GCjyPElCaYms/LVIU0KzIiV19AUtX5qnmLaNTk/rwSu1e3t7rD1xmpaUlCrKaZ9s5o36+ZaStIYuLi4Imchjj9LvEeTS45URJwlKyo/o0e89PT3RoP7JcWIt/R6DSKYpYTl3d3f01bQ5Pj4u351Nj0oPmfDc9Jf/oaQsqrSpO+304ST6fWxm/2f+rI2cmzAtCQpJ5EFW+WMzLc8eKw+rfHh4KDdh5kyn83wykKU8Cf66aUCCkvyNy1iW9dKSBFX5mhpVCeeUsPysixISlKxKVpqNlLTN6ArQZr6r9JltvlksfVp6P7q1JOhI05KYyhRpCRqnuyu98eHhYekqSzOURVGY3rJ0myychSRNs3SbpClJpwdKsiISqaVlEvX2ZzvbzL+wXs/D43SG85TyKjPlBIS/AX8kyqmlkDOXPLWrXCvPLnDeUZ7mVaeDxvxtOCBIsBBWUdqQoIqoyWkO50TUcmrDWVhWwRGT44M0iUTQspBm2avBKVVO/XLcFGxVtq2cu2F+thgs7yywZEl3SupmpTzpolM4OFcSnfLotOzMleysNrV++7qkFCZdlMJObeaNelFpVqadwmTf51lYPVfSJYssOemYv5bRbSgLrJc8vzBmZTvlc9SzMC1zzVnUrKo5LWeZtYQ60dS8b1jdeNaMg7KQLCGJTmF/3hTWVUnTNZGue7BvSJ/ZZj6wTPoZesI85TgdI8GJ9VJSesVO10d7svS9+YZu3SzL7BQyhkkEJU2CbDYmLcGwNQMeZmFGysvsFJa5SNQ9bWch/wDrXh8ZWSKnM0iWP1WOJ167hJOcCtWnJPnz1OmCEqYZuqUkcqbT+Y42qyhnPSD7vsRmxrRPupSvSr1SSWq7hu+ij2IhdJX0LcjgDwlUBVUpT5bglHTd9YHEYL9KYdPqv+FsqqJ0y53yzqigX5LOts00CN6dhfy8tXveOiM8piVwgvMOBnyc+zDl9eLkKJe2aZOq7EJ9enJyclLKOUPhCODEhMMi40sCJEtjPHd9fc0COWHhb0MtITmnM8zLWlJF4/whqcoSkqb2b4wv2bCsQtLWyqWmJTvnck2u01PRfdHPMHpLj5durYxrM9qjvB4j0p5aOsYUMtCk80wzshTSLPPSLdOHM80IhzRrJ0LXQ8PMnq6VZdJdU54OnK2lQfpkGrD8bH+aUZLNo82/wbrXBK9FXndeoLaokteRaaIXUwqTToM6nT8zx0GuJ/DHTpYqEjnhKm2YsmqqclRRkkJK8icnQQMSZcPq9KpkpUzbvKRtRVeANvNdpc9s840MRegDSZe+ND0kVemF0ga0SdeX4EqCqjI8pTYn9xm5kqBNnci86V2zMSSQuVhUvaJ0yGlAIj08iXTX2dQEiLT5J/7lujvy97j4/AOKRV5ZpvkEMYWk+UsPpmkT5XXPny2FkZLSOH8wQmz+zO8Lqn7LMI2DLFvSZlbEeCkpmi5n2c659Jlt/kP6N9C50eumhyxj0Fn9ZF3Y6YRTmBgJ1pjOHGXebEzSSC0yO7UkSgdOgmzdDETlzkJ+nr9/uS5yPZZ4mZMvSVtr51///iUbYF/U5/PwJEkaZ7yUJH3y+vrq4LLPeClJ+qR8AKma8VKSpHHfud8nn0Xrb/Azdkn2sX/b9+6lcnwpSdK478dL4rNWKN+/lKRouwatVPvifovjS0mSxhkvJUkaZ7yUJGmc8VKSpHHGS0mSxhkvJUkaZ7yUJGmc8VKSpHHGS0mSxhkvJUkaZ7yUJGmc8VKSpHHGS0mSxhkvJUkaZ7yUJGmc8VKSpHHGS0mSxhkvJUkaZ7yUJGmc8VKSpHHGS0mSxhkvJUkaZ7yUJGmc8VKSpHHGS0mSxhkvJUkaZ7yUJGmc8VKSpHHGS0mSxhkvJUkaZ7yUJGmc8VKSpHHGS0mSxhkvJUkaZ7yUJGmc8VKSpHHGS0mSxhkvJUkaZ7yUJGnczp8/f9rkwnZ2dph+Y0bNcXt7e35+TuL4+Jjp7u5uU/zJ29vbYDlSVU/big91IWmmyQ427qjbD5rfoLPqwXQxWBj1Wur0oMEV9ReeknppgzNGyXbKa6liSjqJWS2LTps6O2s5nTadKqYpSVVp0GnZN79lv7DTvp7WDTrlJFJbmiGFdckcnQXWOgsfbNOxyCydNpGWg1WDZq2oJIr7+3um9rF/wzLxy3i5Lkq8lCTYx/4NxssN8fLy0qa0rQ4ODpje3d0dHh6mRNuJEWdn0KmVMF5KGyJvrufn5/39/ZRIWqFl4pf3+0iSNM54KUnSOOOlJEnjjJeSJI0zXkqSNM54KUnSOOOlJEnjjJeSJI0zXkqSNM54KUnSOOOlJEnjjJeSJI0zXkqSNM54KUnSOOOlJEnjjJeSJI0zXkqSNM54KUnSOOOlJEnjjJeSJI0zXkqSNM54KUnSOOOlJEnjdv78+dMmF7azs8P0GzNKm+H+/v7t7a3N/O9/v3792t3dbTPLub29ZeEPDw9tXtJKLRO/jJfSl+UtUPv9+/fh4WGbkbSulolfXo+VvoMxJW+5IHt0dJTyp6enx8fHpFeO0WebGsM2sCVtRtIqGC+lZZWRJaeuBM6Tk5MyACVRe3l5KeXX19fEv5TH6elpqtLs/Pw8acqb+p1SkhmbJf3v7e2NNNExJdSSYBuyJZSQrdVXkiUtzngpfcf9/T1BCwQzYhXDzUS7MuIkMjUN/3dzc5PC3d1dAh4liVgXFxdN/X+z1GjDwttM4/X1NQs5ODg4OzujJCPILLN8gEotaVrSnlEmmsW/L//5+ZnEqj5qlbaN8VL6JgIVCJxEvru7OxIUMqRL4Ox7eHggepFgrtGgtbe31/lANLOUW4GozYpYL2tPYQaUaZP2naAr6duMl9J3HB8fZ9yGq6urFBLDGGhSxZgSKSwS/whv6NfWLi8vmf7+/TvZwSuoxMiXBmlWmkLHjtLfY7yUvqMfmSh5eno6axARGUS2FZVy2bZEuEHMXoIl6nUllGJ/f59prr6mBBloljYgeLcpScsxXkrf0R/zPT8/M809NY+Pj4PfoUw8S6g7OjqadWGWkWgGo5F1lSVnRcgnoOVibBBoaZPGZPNJp6Tl+f1L6csIYINxDgwNmZbhY78lbx8CHiGTKiR2orR8eXkphUkzJGWxuX+nHpheX18zlCzvxHrG29tbllY3rmulrbVM/DJeSj+E2EaEI/HV907iZWeuFF5dXZX7bCWNWiZ+eT1W+iEZ4TFMbPMLyw1EbeYDwZLho8FS+jGOLyVJ28LxpbQhjo6OeD+/+Qgeaf0YL6U1kkf2GC+lNWS8lCRpnPFSkqRxxktJksYZLyVJGme8lCRpnPFSkqRxxktJksYZLyVJGme8lCRpnPFSkqRxxktJksYZLyVJGme8lCRpnPFSkqRxxktJksbtfONnppf5fWr9mLe3t/v7+zajiTg/P2d6dnZ2eHiYEk0Ff7U2pTW2TPwyXm6s29vbdL6SfoBd4iQYLzWgxMtfv36lpGDoubu7W9JMS7ajbvkl82fsbMAiLTuzMB2cq67KLPWMg0qDTvvR2ee3nzPjLP155yRqKRxs02n/1ZaLp6NfghSWqgUTTEmXko6U17WZBWUJ9Ywl25mlFDLtl9c6S6inuZBjlzgJxksNSLy8ubnxMpH0V9klTsgyfyzv95EkaZzxUpKkccZLSZLGGS8lSRpnvJQkaZzxUpKkcX6fZGP5fZKV4GVsUz27u7v977ZqC9klTsgyfyzj5cYyXi7v5eXl4OCgzQzxXSDYJU7IMn8sr8dKI/b3958/u7u7a+skbQ3jpTTi8PCQkFmb9TD0+0ab+YxyRvxPT09tfmGMcZlx1mIfHx9nLZZytBlJy2NY+lXfnlE/6ebmhj8T0zavr2MoyWv469evNv8h5UiWRJ4sWlxdXaUK+UMUtGwrem+lLPb4+LjN//nTWezv37/bimobirbiz5/OFfiLiwsKZ+0L0qzN6Ot8ASdkmT+W40tpBd6aB3YTzx4eHkhcXl4y8kt5nnp/d3dHxCJcUZJPUGYpMXJvb4/GDGdZLCg5OjpiuEmifLBKMM5iSZ+enmaaYWWZ6/r6OnNJWobxUloNTj8PDw8zOiSb6JWoRtwipBH5ygefiaZzEClBgnDIYvH6+kqWkMmUeMyU2MxQsiw2y8yV22wMEjJHVydplPFSGpG49VWZK1PiVlP2LgPQOZ8sZpZERDSfQr5LIExt0sTm9xYNAmQCKurVkaaqXKFlRgI5GPU66JS+xHgprUCuiC6C4WCbmiHXY0uQJrAVKZkjIbDzqWcHIRMEYMa+GQRLWoTxUhoxP/zE4hc8EwhHo2YM3q7V1n1GpCQEdmJtUF5uoK3v96ExgbPTWNIsxktpxCIRpW6T4JTQlWl95fPk5IRpfcl00MXFBdPOmHJnZ2dvb49ErsQS7ZridwwWaZzV1V8vYcMov76+bvOVjImNl9KCjJfSiAShUQQzAhiRKbfk5Psbud2GYEY5Y9DT09PEp/r6bfN54ruEUhZCyxJQCZC5fJq7ahNHc4MPs7BYomNmzDLzUWXmQuJr+U4LJTQOlknJgiNdSd/5Gsq3Z9RPShc5eEFPC5r1ncWUI9mkaw8PD6lC52FAxKe2YsaVVZQ1doIZi0o5ct9QUW9kHYyRjSnbXEtV0s2s+g5fwAlZ5o/l82M3FqOHc58f+yPKOyJjx8HxKFVYZDDH0gh4dZTN5dzBeecslrnYkgUHx1qGXeKELPPH8nqstDJz4hPliwTLIAS2qQYzzpp3zmIpn7Uxkr7BeCmtl4tGm5G0NoyX0rJ+/fqV+3pW4urqqn4QgaQ1YbyUlnV3dzf6/RBJU2e8lCRpnPFSkqRxxktJksYZLyVJGme8HPb09LTzoX4apyTNl6cb1vLoQU2d8XLA5eXl0dHR/v7+zc3N4eEh6cHHVUtSx8vLS57cW1vkt9i0/nweXtfb29ve3t7d3V15CCeHO2eIz8/PRND6PHF3d5c21B4fH+dBKnWalo+Pj2dnZ5SwTNL1Uz15U1FIMGaW8jCX8uA6SojQTCnJFxVYWqmlitnzeFjGvvXwl3WVp73keXgkynrLitjCpLOppJOITrNSVdJJDGaZUpLyWinvN8iMSaQk+gtB3XiwQcyvRRosvhDSSUTmTSIlKMskPbjYeoGos5mrqMv76TTulPendW3StVnlRWdRJJiWdJm3s5w5VUW/PCWdeZnOKky2oywk2X6zelFRSvpVqGuZkh5sBt7FTNMl8t48ODhId9FU/tdhpn/gjVnevyhvbRZOA9Klc6CQdzdrzKKopTFLKI+zqN/+NMs7nTYpAQspy6Gc5WTeslLKs3zWyHrTmAEDaRqwrmYNwz3MRC0Vv5jtq7494yRcXV31944SjsX+E6tTlWea54GfSTeVLQ7QvDfeF/SBwy4lTZP/UNL55jvZNGPtnfZkSxCNrD3KG1LSD8j7Lr1E3q1RapMoKEnjptV/zRL2SiHZJGqltjarMH1aUdokUZbf7+KYcU4PM1HZkTbzRY4vuxhKch7X2bvsMgcTZ46p4gSN0dv7K7izwzHEUZU2pDlfYyFpxliQloTMNKYkylrK7JzfMa5lFZzcsYREO2qJrA8PDySoYlEsMMuhhBO9HN+l2fuiP2QLOWHsHPGSVisXcvLGnDO+7LxneWPSM6RL4V2fD31In5ycPD4+lrc5b23OxekcUsJo7+joqNSm96h7LQqz9n4nk1pWSiBMIVvO8ulwWCxzsQ2sOj0Ja6GwLJNoWv8GwHSxL0yzX1/GbF/17RknoT65KyjhkMqBnpLEs1SRzjWNpPtLSOOCktImJUXT/NPvMXE0182oShvKySZdlxdZKdM2L+nveH9nfrwZ00swTRallml5P+Y9XroUprlSWqqKvLV///5NJ9MWVW/8XH/KLKUwa69XUaOnorZzHauZ9V02o0ghiWzGBqj366u836dr1miscxjVGMkxOuwfl0FtEjQAB31OcAqGgLyLcs2EEzpqOSsk+/r6Skl5k2TD6s8SJE0Uw9A21fy4N9PS89CZMKVPQLIZU9JRMPLrDPLyieMoomP6H2ZPpMyYGDnRZ4DLNPc20vnQZsElb5c2bn7Ft2eciuwgxxZppsmWdNPk0/gSHGFJU55mRDtKcopXGiNHZxkdpjZVpSWxmWyJl6liseUMNCXljK9OF1lUWbikv4Q3GpLO259psii1JZE0nUYapzBpEuk0mlbtW7suSQdC55D4msLOLFl7KWRK8Gsq39N0Iwm6ydIsETQdTkafqUJJ50LXBqj366scXw7gdSFKHRwcMNRjmpJUzVKPPjngOJQ5Z8xIMUchyILzSk4S60srnOilijQzsihO8cjmrDMnm8EbjKO2NN6MjxOkrZL3L1GqdBp174H6LQ+yeadnxhSenJzkwlUK6WdKmkRiakE4zIUr0PPQjZyentYrJZpSTofDiuig0rKt+1B3WduriZpf8+0ZJ6c+SfyGDDG/Z868VC2yZMeX0s9YsEtc8v1Yd0d5d7eZBgF4/sIX782W7PfWXPO3+mb8cnw5T+c07auWOSObMy9VyyxZ0hTV3REjQrSZxvHxcaekY/HebMl+b4MZLyXpJ9xVT0FZEqExHzoWZx/PNtHfY7yUpJ9AsPTK0KQZL/+TT7k3RrlfXNIPaN94myXfM1EYLyVJw+rvicp42dXeCDV9uYNO0s9o33ib4vnju6EqjJeSJI0zXkqShnUenrDljJeSpGHe0FszXkqSNM54KUnaKDvNk7rbzOoYLyVJGme8lCRtmvzAVHF6etpWLMF4KUkaNt37Y+/u7p4rK/n1Q+OlJGnYdO+PPTw83K+0pcsxXkqSNsrr6ysx8rbx9PTUli5tu+Ll5eXlycnJaSMJn44oSRuGjn2n+c0JHB0dkW4rlrPz5+P3pmus7PHxsc00GNuWH1fLugdnXHP9V+33798bsF+DOLHiWLm5uTk7O2uLJP0FG9Z1BFHg4ODg+Pj44eGhLZoO/iJXV1cXFxclS5qSpJl+7481PL5MWO5o6ybu+fk5rxRTlGApSdoYJVji169fK7mUOBwvd3d3GZckriTR+S3vDcBZho9GlKSNtLe3lx7+vsFAOeXLGI6XdSDZmJFl5Es5SfOCrvCjYEnaMBO9P/b5+ZkoRg9Pb396ekqwXMnHUjPHl4TJ6+vrZFnlZsSVXIBlbP5+KfbPHwbs3u8jSRtmf3+fHj4fWJJY1Ueww/EyX+28vLxMaGF6dHSUqknjjIMAmR9S5iQgsTNVkqTNQPcOQlgnvaTheInmkQjvz0R4fHxkJEvUbCumLFe0c4WBUw+/TyJJm4fIxbio9hevx97f3x8cHOQrJUxPTk46Xy+ZrhL4Ly4ujo+PN+zTWUnSr1+/CJAFXX19U863DcdLBl5ZH2nGYcRqQmaqpq7+IJb0qp6TJElaEwyEchk2GP4xCGzrljDzemwdSDYmqOSDWF47Tgh4ETnjyAfCkqSNcXt7S99O5EJux1lJVz8cL29ubq6vry8vL1krCWLMZtwXwwv3+/fv3d1dzjUuLi7+/Pkz0bulJUlz5IE+Ly8vBC8wRmorljAcL8/OzlgTkZJRLVGTbEL01DGm5HSDkEmkdGQpSZuK+FUe37aq+zqH4+Xj4yMBmaASDDfbiulbyae+kjR1t7e3m/oFAQZ4jPRy+ZBh0tPTU/14vG8bjpdE5o25IbYjz/cpVvIhsCRNzvn5+ab28xnvES8z3nt+fl7Jo8KHf5/k9PSUQMIq2/z//lc/T4gww3RwxjXHlrMX9QvHPpaPMKe7X4P8fRLpZ0y068hm07enD3x7e6M/LN0FQ09GF5RM9MM4Np792t/fz6Co/HWW+mMxW18dKYMXsa37WE2bmRQ2mxONNtMz3f0alKvoTNu8pL9jol1HNrtW9/N0lZQQC9r8pGR3otMTpjDpr5r5fZJOP5tVTh0nSpxukPBTTEnayH4+iPd5bGxGzCu58jwcLxmhr+Rq77phvxiMI8+t34yH4krSNxBIRvv5SQ8tMjpaoZnfJ3l6ekpowUq+ubIOCJMcH5x35NSDffR+H0nbidEk4TCdPH3j4Ais3N4xOQcNEuxdSpY3HC+JIufn54zGeEGJnWQ3JmT+/v2bkw6wd79+/bq9vW0rJGmb0PudnJwQEXPDCumNGT+8vr5mXFSs5K6l4XhJdLy4uGAERrAkZLKmjXkdy6+6cGLFThE1k5WkrcKgiL6d0FKmlLR1HyZ6PZaxcsdKvmk6HC8546iXvjF3x3BAXF9fl+sPlKzkS6ySNEWjfftEr8cy5CP211ZyKXE4XjKyZOxFUGGtxBVWRqRp66Ys90bn4gPnU6RTLknbhtECffvBwcHJyQn9PL39xtwf29zt++75+ZkO//fv33/xeeu5KYbV5Ipl0m3dlF1eXpZr9Bwc2NTHQUnSfIQQ+nb6wMfmTh+Cymb08zXOBujwj46OVnKVdDhe5hXMZ3tMSdc/Gzld75exP+4BI8HruDGXmiXpS9L75dphfrip3x9Ouodk9MxOMcpMOoXLGI6XeZRaVpAEUjVp+WWS2kZ+zVSSRu3t7TH8Om2++/D+3YuDg9zVUZvo55dBsF/tHZ3D8ZJxehtPPhBp2ropy4eyNb9PImk7tZ37Z23dxF1eXnIeQIePk5OTtnRpw89bR046iM+cX7BKonSeLQTCDNMpvrJseS4v7+/vM7Jkv+q9mO5+DcpFAhLlDKs+VcxfdjCxoE77/uyLNGBKYanqt0FdOL9BEvU0DWqdxilEv7zfgGkp6dQWpVmnfQzOlZa1+WsZXDLSuMzSmXfWXNGfqzM7FikBhUz75R2ZN41Rtx8s7Juzoiy8zXyY1b6/usGWg8sE5fmUZ4pdB31guvq75kuD9X2dL83z1uuef0KOjo46nyHmWQIklurnma2vP4bldWzrPlbTZiYlm31xccFxT4LdrEfS092vQRtzq5s0Ce0bbzpyy2hOAhIU6/7wecrPW6eTb1M97BTazBcNjy+JwLxwrJIEDRimEKvLJdnpjsPYcvaC80FG6Gw/U46Vcko13f2axbt/pR+zv+qnlf5t9Hj0foeHh4wj6fdyRap0gBlfEi/rQedUsGvE+8G/yDL9/ELxkmDJ8La0XGZ9/9bl5eX19fXr62v5WJuzqjKYnu5+SdJX0ePlttjEy8fHxwwkUjv1eJkP3dp881D0dPVL9fPM1pdxekbo5ZJ9W/exmjYzNblFlpDJq9kZs096vyTpS+gA6fESRfLZXt0l5nostW1+UtjyjptV/P7lzPt9GIcRnAkqnGKQJcyUWD3pcdj5+XkG6Yw1ORUgcKYcji8lbZVccks6TwtPGl6P7ZsZL5H7wXhBSWfEGdONK9ny4Lzp8fFxY84DJGkZBMjc6EuMpOefdLw8Ojp6eHgoF0dry/Tzw9+/fGp+/HKv+VFlzj6QqLkBCJC5CpGrzZvx3CJJ+iqCCj18QXQ8bxAp2xaTRYxnd9oda+RrM0sajpcESCIzoYU0cZgAQ0mqpo79GhykS9JWyWiBEWSkkA6/vk1mogiW+RJtsZLv1w3HS1xdXZVXbZMCTM6hSHDGkRJJ2k5EEYZiUUJmrRN1JiQjPQZIJJjer+InnGfGS4JKBrBME2A2AMcEx0dt8BCRpG1w20hQnG5onOXs7Cw7lbtVUrgUYm8fgaSt/sCK27qPj0nbzAbZ1P2SpL58h6SjrZv4833yJZl8/SHXR8tXZUgj6a8aHl/W0TH6EXSK8sFvjXOrtk6Stgm9etu/V7+oQa9YX7qc6KDz4eHh6upqt3l828vLCyGz/orHtw3Hy8vLy4ST4ujoqK2bMk43OGkCBwfnTbymg2dYkrRVDg8P6RjpFQmiGZxN0dPTUxkCsUd7e3unp6ckytnAkoa/f1m+iFOwSiRN+GQ6OONUZBdQ78UG7JckLSgPwGszDQZk5REuU/z+ZfaIPjy/u8LuELYSy9gvsiSW6eeHx5eMXhl4Zez1/n2c8/MSLDdAvkua18vrsZK2U+7ozPfRExQnFBoHla9ysGsMlImRDw8PdPXEr5XctTrz/thgHfnkkhONlGwAzpu8LVbSlnt7eyvPb8k4MhG0NsXPL7PN9RhvVV+JnBcv85QHRpmEzKSnjkE6A0qmSbSlkrR9dnd36QZzlTIxph8dUzsViYsM8zgJODo6Yu+IXJeXl3T4OS1YFmPVWZ6b+4lJZIiZQjTzzZtxbWXLa5xStXVT3i9J+qrcBUMgKcMvRplt3WR/n2Tw1p5V9fPD9/swKicgt5kPpeWk74vhBCpnTI+Pj53bwLzfR9J2yhNP60HYFO/3KejnM1amt+8MkZfp52f+PknnAmy91unGFcbpjNBzo1R/L4yXkrYHnWHnexAMIXKbJxIvKclPU0wLwTI3+CRwPj09lcC/+njJ+LJ+4TqmG1fY8pubm7JfZDmfKt9jNV5K2h7p8Wq5WyXpSY8v+7v2/PFzmMv08yP3x26e+iSAc4LOMFqStgfRkchRlGC5AdidfDRLguxKfrpxOF5mMEscrrV1E7e3t5fE/f394+MjZ0/JSpI2Cd17RkQk+nfkfMNwvNzd3WUcxgC2KA99mDT2glOBhP/T01POPoyXkrZWPS5iLNEfhNFhtqlJyR0quecmt6+u5CuYw59fnpycEEg27/PLgpOO/su3AfslSQu6bb6MTiJxhTSJMjSa9OeXIIo9PDxcX1/XD3TDMv38zPtj55huXMmW1zgUyhDTeClpaxE+GV9uxv0+wRkA4+PDRlu0XD8/fD2WASwL7WjrpiynUeCYiM5XMCVpGxBIykd6xMW9vT26R7rElEwdsZ+YRSA7Pz8/OjpaWfwizPaVRyRwZlE+v2zrPsJym5macq7U5iuzyiVpk8yKi/T8bYuJ/140W35W/Yoz2aurq5JG0l81PL5k9EodU+IzgXp/f7+MzKYuf352jTMOdq0tlaStwagrPWGy76GgSec7/puhPic4Pj7+i98nCc41cH19TWiZ6F1SHexI5LXj4ChXJCRpe+Q5LeXuDZBeSVBZB4zxylcHX5qfc551++qXbNfzY/Pxb5tpcIiUofN090uSFkdf99w87+bk5IRYkk6vTiP3+0z0eXjpzOf4Xj+/Xc+PJVh24mX9rRLjpaRtQF9H14c8PzajzIyROvGSqineH9vv6oMolnHnKuMlL2L5bI+1so76cbLTjSv9k46bz4+TZWq8lLTZ+j1hHB4e/v642XPq3ychLnJCQOS6vr4mhJXvlS7Tzw/Hy8vLy/y8S1G/jpOOl7kK0eY/M15KUkw6XtYnBFdXV0S08tMay/Tzw/f7lFtvCZNJl2ApSdoSg1c1J4GwlQBJpGSU2fmE8Xvm3R8bG3PHVDBuvq1M92iQpL+t3LYyOUdHR0TKPDP88fFxJTsy7/PLrObh4YHg3FY0Jn09tk19uPN5eJLUM/XPL+nP05kTOJmu5PPE4fElr9R983NXG/bEOF6jjhIsJUkbg+49CSIlIf+vPK+A2Ht5eVmeJLSS73iuiTx4ochD6yVJs0z0E6v6d8rAQHklj6bpxsuLi4vElQ0LJ+wODg8PGTGDYSW7mXG6JGnQRD+/vL29JZY1XzHdz/Xk3PuzrIwjO1hTakm0RZVUtZmJYIN51dpMI08T3pjnyEvSCk39eetMEylJsBdlR957+e/28/O+T3J2drYZY82MxHm9ko18C3PquyZJ6iN4HX787OVKvkyCmd8nOTg4YEhLghDNismmfIpmXYInZPp9EknaMIQtxkK5mMyQ7+npqVw0XcZAvDw5OWEFBOTfzW+hMSy7ublZVXz+J3KLbz80slObdEOTJCld/evrK/GSEEb8en5+LmPNZQzcH/v4+JiP+soKCJmTfr4P40heuL29Pc448lIydGZPSWzSt2UkacvRydPVn56eMs0wj0FRPn1bXjdePjw8ZEzZ5hsEm5UE53+Icw1C4/X1NS8ikbLzc6mSpA1AJ0+AzHPCV/4x4szf85ojI7OJBpuccQyebkx6vyRphegqiTcMMyb0+5fZ5vThdbq2TD8/836fTUWkHAyWkiTNsXXxUpK0oIk+r+AvMV5KkoZN8Rt3O418eJk0VvJV+637/HKOTd0vSfqqfP73a2q/T5LHBvQdHx/nk7hl+nnj5X+Ml5IUU7zfZxHL9PNej5UkaZzxUpI0zPt9asZLSZLGGS8lSRpnvJQkDfMXnGr/3R/78vLy+PiY9Hzn5+dMb25ukt0Ym7pfk7O7u9t5grG2yqyvBOgnPT095Q+xYV3iV/v5+jes/ouXp6en+V1l6Z/zWz3bLHf8S+ug7ou68dLRlf6tnP0ZL7dZ4qV9kf6tfl/0KV4yndajHLR5fGqEPAa0DvrHoff7SJI07lO89FYoSZIGfYqXPspBkqRBXo+VJGmc8VKSpHHGS0mSxm1FvLy8vDw5OTltJMF0JT+3LWmK7u/vZz3O7Pb2dtue3EJ/OKFnKu3t7T09PbWZn/Xp+5dvb28b9tOgMetxIX7Baw353Tv9wDFwcHDw8vLy+vraucmRsHF+fr6/v//8/NwWbbrscv+lWFv52/1AF7HV379kt4u2SNJWSjik5022yCNdfv/+new2yPnBhL4ckb/OP7lAuBXP9+mfJvRLGFtz3DDl0Lm6uipHDwN/zmXK478fHx+pooR055ngnKYdHx+zBGahTV1L4f39faeQv3eWc3Z2xowpTEua1RsA2lBObQqLw0ab2QiOL/UzxwA9Hu8pAidv+ZR8dXBJb8BbuPO+LvKGrZ/WvYboha6vr4lAnW4kl2cX7F6ypws2XomfOUIG1kIm+JOjzWyWzp6iU3JxcZGSgjdMqpKt08hh8fr6mnJkCfVpaVvRKMEvWWZMtiBepirPzGSaLNKgJPrSbGNs5E7pS37sGOisKNm8r5NOedQl/c+tOMlOFTr9CVkK28xnvPH7b/lE33RBTav/NqOMZ0gnqGfG0qWUSN80f1c2ps1/1q8qnVWR8v45BCX9gXgao5MFWfa3v5xgR+od70ibNvPx+ueF/Xs6K8V/mSZcbmO8LH/ywWxJ5y/Eu4JDM23ql6tp9d4sCdR/y7bo8zLLOyQHaLJM6yo0bd9nZL0cSeVoSzrv7U2SvWsz2ko/dgzwdmZFvLVJ5w3OqXCqmk34tA2lpAQn+gHegyV2plkZUKY2aRK8qSMlSac82cyOXG2iinTT9r/NSBaks/DMmMLE7KTfW38+NU9JLbV1P5ahNrvAwpGuKV1ZVof37W6UhZOmthOY63SQzboye3mhkmVp1JJlUWlfS8s20+iXrFx/Ff9l2NbszOYZ2O2qJMcEJ27JIn/IHCVNw/eWJRF1tj7sUh6p5VBo801JYi0rTW2U2jRmmnKUqqJfskk2e++0iJ88Bsq6SiI6WZSSDPLqbj0XnJJuWv03Y8JM/+y5zQy95elJKMnym7Zt4/pqJ9ksmRnT/5QBblP/aWMiJbXsSL1t9EuEzDbToEF6tqyujhH9njPhli6ONAmkPMjWs/cXWO94x/uyekvrlKxcfxWf7vfpfzy2AbJT+dMOSoP8qSJH8H11T/nR0RHTcjEEialpk3sEMleUzyOR2iKzsNLTxkkjVQWzpIppWyTpL8joMDf+1J1A0nUnUKSLJzZQe3t7S+fwNPvrDQk/GcjOwXKKwZXmPoYyhitov7e3R6JfleX0y4s0qPea0Eu4YkUs9vLyMh/g1eoYkXQaR+Ll9fV1U/+urWi0RWPS74ENqFe3Fpqo+Y5XLcfBhsn7oT6HQr3vdboohUlE58QnhXWipDOILJdHyiFLtj46O6itg27tfdEf+iWbZLP3Tov44WMgq0Obb5SLjZxqdwZ2GDz/ThWJcjvCoLoxZr3l09skPZjI+Czq/i0lg4mO9EV1t1auLdcSF7K6Okakti8b02Y+q2fvL7AeZhT9i8zRL1m5/io2//skoydZfblttfMmYdq/+xw5meqcP2ZeqnLTc12bqk78rq9ggLdQytEWSfo7cnab4FEQEVPOEIchVN0bMACiMA3yJq1r0XkSAl1QeqE5ykeGyCitlktQVCVbo69gXrqadERFLk0NztJRj+GyIpbJ6UJ2jez8QV6a1erurtmhVls0W85CaNkuqFl7utB10W7X5o4vO7sZdWFCaX1KmNo6hpEof++mybv6xLAtqtrXB31dXs5b31s36iVnmf142WYa/ZJNstl7p0X88DGQSNlmZitbVRJFXVKn0X+/d7L9t3y2J2GjafuudFDJkki/kRlTmCCXNPqzdKTrI9wmm8+b6p4w25ZLylldHSMS3urPL7PAlJBAyoNsvfD+Ausdj/dFNAspiaJfsnL9VWzy+JLTonL9nUStFDLN2RCnhJxb1ZfsO+eMHDQJgeXkMR9hYvDiTA411J96gsYcNCRY0Xkjw9aczEr6GYz5eL8zDiORt/aC8n7PU9mYt/QYuS6V9zuFVNFX5MPF5d/dg1dKi8SerKuYPwvS9ZVPFtMvsc2UsGvpnSjJfkU91sxK80Ej7UlkjJuwN6jfVfYHr+Xzy7ywg71rfOmvthpt3Gxiex38N0D+nPO1TT9fUalfh5S3md4ZR/5gHJdtfvadcp3llGga5ZQqb7b6lK0zI5o5PpVsks3eOy3iZ46Bcr6LtmiuumXSRcZVhJ/UdgJG3T8ghW1msfFl3SGkhET6tzJj6Yua+v82BilpM591qjon9+XKKlVZHduWltFpj/pCLpIOsvXs/QV2XrdIVZ1G1tt5YVeus1Js8vNjOS1i6MbxVL8xipy8lN3/npUsRDVfUv3kMUCnN2cEMwczYs4QJ4/++d7CfwxDSQaRhK56R7665aMvxcoxkmaNf/sI6R+Hn67Hrvmfdn3wp3p8fOQMg3ROLSVN0bc7PWacHyGoXf8eNWOJ3OZTfHXLR1+KlaMH7lyi+xmb/Pll/uT1hdba4KBzQU9PTxxhueetXLKQpMm5u7tjQEkEavNrLzd8LNOBf9uGx0uG0rPiZa77t5kvOm6e+pgPFdoiSZqgX79+EXty9j8JhPZ/dXfkVvw+iSbEzy/lMaB1MPL55YSG5JIk/STv95Ekadwmf34pSdKqeD1WkqRxXo/VuuM0Lh+8F0dHR3lSlyT9GK/Hat11LnvkYZWL/5yeJK3Ep++T3N/f10/wo58aHHGm/6qrSo9GYd27JVtalvRg4aAFazvNyLapajv7i5pVMqecdKcKdftOOon+LKhbDkqDWc1Ked2g05gs087sadNvOStbt2dKScmmNiXvTT+rG6dksBnK0pDvgdX3cOe5himhZXmodEoInHkCfr4KxexldciXminJePTq6ioPIiHi4r1FI4c9y+k8wZI2eYR0vtNNtjRgRYeHh8ySVdQtU1tvBnOxg51NRR31/8n3r9dTLiccHx/XB0w5SPqJWWa17GeZzl9UMWuldXknzXTBhXdkOf01fmP5ZVFtvpG5SlWZpjANyiwpj07jQWUJJTunMRZp0KaqDVt8mUnX05QXWSBKVb8ves9Ep6eQ/qH2oGzkucxJkygHKtmkS6RJA5SHVFCSRyLTMo3r51TQLC0pBAmqivwSU+ZCNiOPk046X5omm3nZjLzTKGGusg0kaJkff5i/qYq8INI6aA/Kxn8Z3uEb9vskmqL+MVriZUILiaZJmyAUvTdqDuBEOKIX2TIX03Jg5+GFKaR9CjNLYh5zIeXIwhPkSJS52BJCY72Ki48fACdN+5LOxiRdfrqB7SmxFmU5Cl4NXxD9c/3j0M8vNQ3v10+fnhIR46X5Wb4yPru7u+tfYwmCXCcxy0FjZ2cnF05ZOOnb29ssmXCbSzRsSfkln1w8rJ83nQ2rpaRsHvNms5kXrDHlktaZ8VLTcHR0xBiujogJUeVTh5OTk36gigQ/EOeSQJmxlrNIwipLowELJMtYMI3zWzT5MYcSp2nAtF5a/7caOoGcAEn7xH6WUy7SSlpnfp9Ek9H/KRiO2PzM/fX1NUFx8EeFCHIMCuP09PT4+JgE5YNHO0NJFpUGJAhsLDzZYC5W1Bmnsorctcs02ZQXWRdDSdqwDYThbDmFBON+e0nrqDmffkcXgDYj/SOdwxIZh5UP/8CArHxGWMJePndkuJYPHTNX0+T92E6bzJWhYaqQWZA2YJmpKpGs/JJ7LsNmY+pVlOFm+cASZWOQxkE2V4/rqqSF8ipJ/1D/OPT3SbReGIQxLYflujk5OWF8ubabtxnW/BjQlugfh35+KS3krXnMEMEyt7NK2jbGS2khu80XSDjZHPyUVNLG83qs1kuugeTbkNpOeRiT12P1b/WvxxovtV5yjErGS/1bxkutuxyjeXpcufe1ePt4/CPpfm1Rmg22qcv7C+ykOy3rdH9a1yb9JczYpj7vXVlgf121unxWm77RloOL7Sci2TJNYd2gqGdMy5LNF3iMl/q3jJdad/1jVNvGY0DroH8cer+PtIHqXz4JSsqAT9I3GC+lDXR+fl4/lpZg6S9sS0v6FC89/ZQ2w/Pz88vLS3lHEyz39/cHP0eMunGQnfU83mX8jWVKP+NTvJzzdpI0IURHHB0dkc7j5n///n1ycrJTyS0LSTMY3dvbS0kKyVJIIrM3rVppxpi1zX+gkKo20yglpX2WeX9/T+B8b1GhjbTOHF9Km4kAmVEjYbIeXP5pkCjv9zw4+vX1lTBGYfn6I5irBNE8Gvfh4aF+AH2a5Qm9zEtVnupQnoJU1sJir66uqLq4uGCZbFJp9r4I7+7R2nN8KW0m3s6EsfIrKClpalolm7vik72+viYuEsYIaYwFiXZ1wKMwP2fWkTZlCcTp+qfTkA9T8/z6/M6MF2Y1OY4vpY2VQFgPLkfRCVxeXhLeHh8fj4+Pmbet+DC4qFJIYL69vWX2MipdfNXSmnN8KW2snAFncDlHrq+m8dnZGQNEIuXr6ysDzXoUSJYAnF8fIyimsCMfdtKmXI+NZDPoTJt+JJbW3Kd4KWlj7DT37BD5Rs+DGQumMTHs8PDw169fhLTmFpxP9+Ccn5+XQkJsPuasZWx6cXExuEYWe3R0xOwnJyf5vFOaFp/vo/WS7ti7P5bHYI4AlicLFpQkmJUEL3juDCJSljEfWUImUY02pCmnPVKbZilPCbLAurCkU0WCTQIrQtPkXWc58BjQOugfh8ZLrRf7yh/GC/78/NyJWP+Wx4DWQf849HqstNWIlGsVLKW1ZbyUtlrnxhxJsxgvJUkaZ7yUJGncp3hZ7n+TJEm1T/Ey93xLkqQOr8dKkjTO67GSJI3zeqwkSeO8HitJ0jjjpSRJ44yXkiSNM15KkjTuU7z0/lhJkgZ9ipfeHytJ0iCvx0qSNM7rsZIkjXN8KUnSOD+/lCRpnONLSZLGGS8lSRpnvJQkaZzxUpKkccZLSZLGfYqXfv9SkqRBn+Kl3yeRJGmQ12MlSRq38+fPn6ROT0/v7++Tlv6tclhqC+3s7LQp6V+r+yLHl5IkjftvfPn29vb09JS09A/t7u4eHh62GW2fx8fHNiX9a8fHx22qjpeSJGkWr8dKkjTOeClJ0jjjpSRJ44yXkiSN+d///h8MaIQrPbMwQ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52" y="836712"/>
            <a:ext cx="7801456" cy="489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29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A13888E-DE09-40F3-B12D-CA964B77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003709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 — это процесс внедрения цифровых технологий в различные сферы экономической и социальной деятельности с целью их кардинального изменения в целях повышения их эффективности, производительности и оптимизации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цифровой трансформации происходит переосмысление понимания роли документа в системе социальных и экономических отношений в обществе.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вызывает, в том числе, и необходимость развития регламентации сферы управления документами.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сквозной: от создания документа в деятельности организации до его хранения и использования в государственном архиве.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CB9E30A-91D5-4849-90BC-16B34774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87" y="0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 и документы. Проблемы или перспективы?</a:t>
            </a:r>
            <a:endParaRPr lang="ru-RU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638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9A13888E-DE09-40F3-B12D-CA964B777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003709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консервативных практик, показавших свою эффективность и направленных на работу с аналоговыми документами;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возможностей, предоставляемых информационными системами в части управления документами в целом;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обоснованных подходов по работе с «простыми» электронными документами управленческой сферы;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рамочная регламентация работы с видами электронных документов, требующих изучения и накопления практического опыта по их управлению и хранению: базы данных информационных систем, 3D модели, мультимедийные, интерактивные документы, сайты, сообщения в системах электронной почты, мессенджеров.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CB9E30A-91D5-4849-90BC-16B34774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87" y="0"/>
            <a:ext cx="109728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нормативной базы будет происходить по следующим направлениям</a:t>
            </a:r>
            <a:endParaRPr lang="ru-RU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669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8242409" y="0"/>
            <a:ext cx="2066925" cy="16383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</p:pic>
      <p:sp>
        <p:nvSpPr>
          <p:cNvPr id="10" name="Заголовок 1"/>
          <p:cNvSpPr txBox="1"/>
          <p:nvPr/>
        </p:nvSpPr>
        <p:spPr bwMode="auto">
          <a:xfrm>
            <a:off x="1715306" y="2348885"/>
            <a:ext cx="8640960" cy="1244923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l">
              <a:spcBef>
                <a:spcPts val="0"/>
              </a:spcBef>
              <a:buNone/>
              <a:defRPr sz="41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5000" b="0">
                <a:latin typeface="Times New Roman"/>
                <a:cs typeface="Times New Roman"/>
              </a:rPr>
              <a:t>СПАСИБО ЗА ВНИМАНИЕ!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настоящих Правилах под документом в электронном виде понимается электронный документ, состав реквизитов которого определяется в соответствии с Правилами делопроизводства в федеральных органах исполнительной власти, утвержденными постановлением Правительства Российской Федерации от 15 июня 2009 г. N 477 "Об утверждении Правил делопроизводства в федеральных органах исполнительной власти".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обмена документами в электронном виде при организации информационного взаимодействия (утв. постановлением Правительства РФ от 25 декабря 2014 г. N 1494)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600" y="1481333"/>
            <a:ext cx="10972800" cy="4683971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Документ в электронном виде: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основная часть документа в электронном виде, представленная в виде файла текста основной части документа в электронном виде (формате PDF/A-и) файла структурированных данных основной части документа в электронном виде;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приложения к документу в электронном виде (при наличии), представленные в виде файлов, в форматах, предназначенных для текстовых, табличных, графических, структурированных и архивных данных;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электронные подписи основной части и приложений (при наличии) к документу в электронном виде;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элементы визуализации электронных подписей основной части документа в электронном виде, а также регистрационных данных документа в электронном виде;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описание документа в электронном виде, содержащее реквизиты документа в электронном виде.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организационно-техническому взаимодействию государственных органов и государственных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(Приказ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Минцифры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N 611, ФСО России N 96 от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12.07.2024)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14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0E8F1144-1643-40F9-BE20-188B6B24A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052736"/>
            <a:ext cx="10513168" cy="4536504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Сохранение читаемости форматов файлов;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Сохранение сохранить читаемость данных и актуальность электронной подписи при передаче электронного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электронной подписью в архив через 10/15/20 лет после его создания;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доверенной передачи электронных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документов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хранение. 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37E877C3-38A1-4B89-B8CB-72D7AB2B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188640"/>
            <a:ext cx="8964488" cy="86409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Вызовы долговременного хранения</a:t>
            </a:r>
            <a:endParaRPr lang="ru-RU" sz="32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8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DE4018C2-A91A-4572-94F5-832E54770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нормативных документах отсутствует точное определение статуса документа, подписанного ЭП, в том числе с проставленным штампов времени после истечения срока действия сертификата ЭП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подпись в формате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Удостоверяющий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СберКорус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«штампы времени позволяют создать усовершенствованную электронную подпись, которая даёт больше достоверной информации о документе и уменьшает сомнения в её подлинности спустя время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A33890C3-86DF-42F3-AFCB-08258D2BC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подтверждения подлинности ЭП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09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0E8F1144-1643-40F9-BE20-188B6B24A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412776"/>
            <a:ext cx="10513168" cy="417646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Короткий срок действия, определяемый сертификатов ЭП</a:t>
            </a:r>
          </a:p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контроля за актуальностью каждой ЭП, которой подписан документ в комплекте.</a:t>
            </a:r>
            <a:b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37E877C3-38A1-4B89-B8CB-72D7AB2B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188640"/>
            <a:ext cx="8964488" cy="122413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 подтверждения подлинности ЭП</a:t>
            </a:r>
            <a:endParaRPr lang="ru-RU" sz="32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98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2EC67429-1C4F-4322-AF0C-D6D20F16F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Юридическая значимость законченного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делопроизводством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электронного документа, подписанного электронной подписью, признается неизменной в течение срока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течение срока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 лицом…,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осуществляющим хранение электронного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документа,… обеспечивается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электронного документа усиленной квалифицированной электронной подписью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подписание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электронного документа усиленной квалифицированной электронной подписью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истечения срока действия сертификата ключа проверки электронной подписи;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B60A2EB3-7D8F-4D9E-9A94-2F6B39D85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Законопроект № 1173189-7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Москва, 10.12.2024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52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CB9E30A-91D5-4849-90BC-16B34774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188640"/>
            <a:ext cx="8229600" cy="114300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задачи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Москва, 10.12.2024</a:t>
            </a:r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423592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9117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Открытая">
  <a:themeElements>
    <a:clrScheme name="Другая 5">
      <a:dk1>
        <a:srgbClr val="003366"/>
      </a:dk1>
      <a:lt1>
        <a:sysClr val="window" lastClr="FFFFFF"/>
      </a:lt1>
      <a:dk2>
        <a:srgbClr val="003366"/>
      </a:dk2>
      <a:lt2>
        <a:srgbClr val="E4E9EF"/>
      </a:lt2>
      <a:accent1>
        <a:srgbClr val="003366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ткрытая">
      <a:majorFont>
        <a:latin typeface="Lucida Sans Unicode"/>
        <a:ea typeface="Arial"/>
        <a:cs typeface="Arial"/>
      </a:majorFont>
      <a:minorFont>
        <a:latin typeface="Lucida Sans Unicode"/>
        <a:ea typeface="Arial"/>
        <a:cs typeface="Arial"/>
      </a:minorFont>
    </a:fontScheme>
    <a:fmtScheme name="Открытая">
      <a:fillStyleLst>
        <a:solidFill>
          <a:schemeClr val="phClr"/>
        </a:solidFill>
        <a:gradFill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/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1681</Words>
  <Application>Microsoft Office PowerPoint</Application>
  <DocSecurity>0</DocSecurity>
  <PresentationFormat>Произвольный</PresentationFormat>
  <Paragraphs>129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   Электронный документ в делопроизводстве и в архиве: развитие законодательного регулирования</vt:lpstr>
      <vt:lpstr>Цифровая трансформация и документы. Проблемы или перспективы?</vt:lpstr>
      <vt:lpstr>Правила обмена документами в электронном виде при организации информационного взаимодействия (утв. постановлением Правительства РФ от 25 декабря 2014 г. N 1494)</vt:lpstr>
      <vt:lpstr>Требования к организационно-техническому взаимодействию государственных органов и государственных организаций (Приказ Минцифры России N 611, ФСО России N 96 от 12.07.2024)</vt:lpstr>
      <vt:lpstr>Вызовы долговременного хранения</vt:lpstr>
      <vt:lpstr>Проблема подтверждения подлинности ЭП</vt:lpstr>
      <vt:lpstr>Проблема подтверждения подлинности ЭП</vt:lpstr>
      <vt:lpstr>Законопроект № 1173189-7</vt:lpstr>
      <vt:lpstr>Актуальные задачи</vt:lpstr>
      <vt:lpstr>Развитие нормативного регулирования</vt:lpstr>
      <vt:lpstr>Технологические решения</vt:lpstr>
      <vt:lpstr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vt:lpstr>
      <vt:lpstr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vt:lpstr>
      <vt:lpstr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vt:lpstr>
      <vt:lpstr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vt:lpstr>
      <vt:lpstr>Правила организации хранения, комплектования, учёта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организациях, утв. приказом Росархива от 31 июля 2023 г. № 77 </vt:lpstr>
      <vt:lpstr>Порядок приема электронных архивных документов на хранение в государственные, муниципальные архивы</vt:lpstr>
      <vt:lpstr>Развитие</vt:lpstr>
      <vt:lpstr>Презентация PowerPoint</vt:lpstr>
      <vt:lpstr>Развитие нормативной базы будет происходить по следующим направлениям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проблемы управления электронными документами</dc:title>
  <dc:creator>Кюнг Павел Алексеевич</dc:creator>
  <cp:lastModifiedBy>Павел ___</cp:lastModifiedBy>
  <cp:revision>369</cp:revision>
  <dcterms:created xsi:type="dcterms:W3CDTF">2017-11-14T08:26:12Z</dcterms:created>
  <dcterms:modified xsi:type="dcterms:W3CDTF">2024-12-05T19:26:58Z</dcterms:modified>
  <dc:identifier/>
  <dc:language/>
  <cp:version/>
</cp:coreProperties>
</file>