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90"/>
  </p:notesMasterIdLst>
  <p:sldIdLst>
    <p:sldId id="834" r:id="rId2"/>
    <p:sldId id="821" r:id="rId3"/>
    <p:sldId id="902" r:id="rId4"/>
    <p:sldId id="823" r:id="rId5"/>
    <p:sldId id="824" r:id="rId6"/>
    <p:sldId id="825" r:id="rId7"/>
    <p:sldId id="826" r:id="rId8"/>
    <p:sldId id="888" r:id="rId9"/>
    <p:sldId id="820" r:id="rId10"/>
    <p:sldId id="890" r:id="rId11"/>
    <p:sldId id="822" r:id="rId12"/>
    <p:sldId id="842" r:id="rId13"/>
    <p:sldId id="845" r:id="rId14"/>
    <p:sldId id="865" r:id="rId15"/>
    <p:sldId id="878" r:id="rId16"/>
    <p:sldId id="891" r:id="rId17"/>
    <p:sldId id="846" r:id="rId18"/>
    <p:sldId id="847" r:id="rId19"/>
    <p:sldId id="848" r:id="rId20"/>
    <p:sldId id="877" r:id="rId21"/>
    <p:sldId id="892" r:id="rId22"/>
    <p:sldId id="855" r:id="rId23"/>
    <p:sldId id="856" r:id="rId24"/>
    <p:sldId id="857" r:id="rId25"/>
    <p:sldId id="866" r:id="rId26"/>
    <p:sldId id="906" r:id="rId27"/>
    <p:sldId id="905" r:id="rId28"/>
    <p:sldId id="879" r:id="rId29"/>
    <p:sldId id="893" r:id="rId30"/>
    <p:sldId id="849" r:id="rId31"/>
    <p:sldId id="850" r:id="rId32"/>
    <p:sldId id="880" r:id="rId33"/>
    <p:sldId id="894" r:id="rId34"/>
    <p:sldId id="851" r:id="rId35"/>
    <p:sldId id="852" r:id="rId36"/>
    <p:sldId id="881" r:id="rId37"/>
    <p:sldId id="895" r:id="rId38"/>
    <p:sldId id="858" r:id="rId39"/>
    <p:sldId id="859" r:id="rId40"/>
    <p:sldId id="884" r:id="rId41"/>
    <p:sldId id="896" r:id="rId42"/>
    <p:sldId id="860" r:id="rId43"/>
    <p:sldId id="861" r:id="rId44"/>
    <p:sldId id="887" r:id="rId45"/>
    <p:sldId id="897" r:id="rId46"/>
    <p:sldId id="853" r:id="rId47"/>
    <p:sldId id="898" r:id="rId48"/>
    <p:sldId id="899" r:id="rId49"/>
    <p:sldId id="854" r:id="rId50"/>
    <p:sldId id="886" r:id="rId51"/>
    <p:sldId id="917" r:id="rId52"/>
    <p:sldId id="918" r:id="rId53"/>
    <p:sldId id="919" r:id="rId54"/>
    <p:sldId id="920" r:id="rId55"/>
    <p:sldId id="889" r:id="rId56"/>
    <p:sldId id="862" r:id="rId57"/>
    <p:sldId id="907" r:id="rId58"/>
    <p:sldId id="863" r:id="rId59"/>
    <p:sldId id="911" r:id="rId60"/>
    <p:sldId id="864" r:id="rId61"/>
    <p:sldId id="882" r:id="rId62"/>
    <p:sldId id="912" r:id="rId63"/>
    <p:sldId id="913" r:id="rId64"/>
    <p:sldId id="914" r:id="rId65"/>
    <p:sldId id="867" r:id="rId66"/>
    <p:sldId id="868" r:id="rId67"/>
    <p:sldId id="869" r:id="rId68"/>
    <p:sldId id="871" r:id="rId69"/>
    <p:sldId id="872" r:id="rId70"/>
    <p:sldId id="873" r:id="rId71"/>
    <p:sldId id="874" r:id="rId72"/>
    <p:sldId id="875" r:id="rId73"/>
    <p:sldId id="876" r:id="rId74"/>
    <p:sldId id="903" r:id="rId75"/>
    <p:sldId id="779" r:id="rId76"/>
    <p:sldId id="780" r:id="rId77"/>
    <p:sldId id="781" r:id="rId78"/>
    <p:sldId id="782" r:id="rId79"/>
    <p:sldId id="799" r:id="rId80"/>
    <p:sldId id="788" r:id="rId81"/>
    <p:sldId id="789" r:id="rId82"/>
    <p:sldId id="790" r:id="rId83"/>
    <p:sldId id="791" r:id="rId84"/>
    <p:sldId id="792" r:id="rId85"/>
    <p:sldId id="915" r:id="rId86"/>
    <p:sldId id="916" r:id="rId87"/>
    <p:sldId id="900" r:id="rId88"/>
    <p:sldId id="901" r:id="rId8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9C0843-21A4-4918-8ECD-66D3FC8200C4}">
          <p14:sldIdLst>
            <p14:sldId id="834"/>
            <p14:sldId id="821"/>
            <p14:sldId id="902"/>
            <p14:sldId id="823"/>
            <p14:sldId id="824"/>
            <p14:sldId id="825"/>
            <p14:sldId id="826"/>
            <p14:sldId id="888"/>
            <p14:sldId id="820"/>
            <p14:sldId id="890"/>
            <p14:sldId id="822"/>
            <p14:sldId id="842"/>
            <p14:sldId id="845"/>
            <p14:sldId id="865"/>
            <p14:sldId id="878"/>
            <p14:sldId id="891"/>
            <p14:sldId id="846"/>
            <p14:sldId id="847"/>
            <p14:sldId id="848"/>
            <p14:sldId id="877"/>
            <p14:sldId id="892"/>
            <p14:sldId id="855"/>
            <p14:sldId id="856"/>
            <p14:sldId id="857"/>
            <p14:sldId id="866"/>
            <p14:sldId id="906"/>
            <p14:sldId id="905"/>
            <p14:sldId id="879"/>
            <p14:sldId id="893"/>
            <p14:sldId id="849"/>
            <p14:sldId id="850"/>
            <p14:sldId id="880"/>
            <p14:sldId id="894"/>
            <p14:sldId id="851"/>
            <p14:sldId id="852"/>
            <p14:sldId id="881"/>
            <p14:sldId id="895"/>
            <p14:sldId id="858"/>
            <p14:sldId id="859"/>
            <p14:sldId id="884"/>
            <p14:sldId id="896"/>
            <p14:sldId id="860"/>
            <p14:sldId id="861"/>
            <p14:sldId id="887"/>
            <p14:sldId id="897"/>
            <p14:sldId id="853"/>
            <p14:sldId id="898"/>
            <p14:sldId id="899"/>
            <p14:sldId id="854"/>
            <p14:sldId id="886"/>
            <p14:sldId id="917"/>
            <p14:sldId id="918"/>
            <p14:sldId id="919"/>
            <p14:sldId id="920"/>
            <p14:sldId id="889"/>
            <p14:sldId id="862"/>
            <p14:sldId id="907"/>
            <p14:sldId id="863"/>
            <p14:sldId id="911"/>
            <p14:sldId id="864"/>
            <p14:sldId id="882"/>
            <p14:sldId id="912"/>
            <p14:sldId id="913"/>
            <p14:sldId id="914"/>
            <p14:sldId id="867"/>
            <p14:sldId id="868"/>
            <p14:sldId id="869"/>
            <p14:sldId id="871"/>
            <p14:sldId id="872"/>
            <p14:sldId id="873"/>
            <p14:sldId id="874"/>
            <p14:sldId id="875"/>
            <p14:sldId id="876"/>
            <p14:sldId id="903"/>
            <p14:sldId id="779"/>
            <p14:sldId id="780"/>
            <p14:sldId id="781"/>
            <p14:sldId id="782"/>
            <p14:sldId id="799"/>
            <p14:sldId id="788"/>
            <p14:sldId id="789"/>
            <p14:sldId id="790"/>
            <p14:sldId id="791"/>
            <p14:sldId id="792"/>
            <p14:sldId id="915"/>
            <p14:sldId id="916"/>
            <p14:sldId id="900"/>
            <p14:sldId id="9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CC0000"/>
    <a:srgbClr val="FAFC96"/>
    <a:srgbClr val="8537F7"/>
    <a:srgbClr val="5B5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9901" autoAdjust="0"/>
  </p:normalViewPr>
  <p:slideViewPr>
    <p:cSldViewPr>
      <p:cViewPr varScale="1">
        <p:scale>
          <a:sx n="112" d="100"/>
          <a:sy n="112" d="100"/>
        </p:scale>
        <p:origin x="67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FB76693-EC73-4D07-B87A-C124F431D7C8}" type="datetimeFigureOut">
              <a:rPr lang="ru-RU"/>
              <a:pPr>
                <a:defRPr/>
              </a:pPr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6DE74A6-79E8-42A6-88DC-05E2E8AF9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F4C89-ABFC-4F7A-A88B-EA80EF508C33}" type="slidenum">
              <a:rPr lang="ru-RU" altLang="ru-RU" smtClean="0">
                <a:latin typeface="Times New Roman" pitchFamily="18" charset="0"/>
              </a:rPr>
              <a:pPr/>
              <a:t>1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71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3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48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реализации использовали два принципиально разных подхода.</a:t>
            </a:r>
          </a:p>
          <a:p>
            <a:r>
              <a:rPr lang="ru-RU" dirty="0"/>
              <a:t>Часть документов инициируются</a:t>
            </a:r>
            <a:r>
              <a:rPr lang="ru-RU" baseline="0" dirty="0"/>
              <a:t> в БГУ, а часть документов инициируются в ДО</a:t>
            </a:r>
          </a:p>
          <a:p>
            <a:endParaRPr lang="ru-RU" baseline="0" dirty="0"/>
          </a:p>
          <a:p>
            <a:r>
              <a:rPr lang="ru-RU" baseline="0" dirty="0"/>
              <a:t>Те, что инициируются в БГУ, отправляются в ДО средствами БИД.</a:t>
            </a:r>
            <a:br>
              <a:rPr lang="ru-RU" baseline="0" dirty="0"/>
            </a:br>
            <a:r>
              <a:rPr lang="ru-RU" baseline="0" dirty="0"/>
              <a:t>Те, что инициируются в ДО, отправляются в БГУ средствами обмена (по ним в том числе заполняются элементы БИД для связи объектов с объектами ДО, в т.ч файлами, хранящимися в ДО). Для этого в ДО созданы копии </a:t>
            </a:r>
            <a:r>
              <a:rPr lang="ru-RU" baseline="0" dirty="0" err="1"/>
              <a:t>БГУшных</a:t>
            </a:r>
            <a:r>
              <a:rPr lang="ru-RU" baseline="0" dirty="0"/>
              <a:t> объектов.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5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реализации использовали два принципиально разных подхода.</a:t>
            </a:r>
          </a:p>
          <a:p>
            <a:r>
              <a:rPr lang="ru-RU" dirty="0"/>
              <a:t>Часть документов инициируются</a:t>
            </a:r>
            <a:r>
              <a:rPr lang="ru-RU" baseline="0" dirty="0"/>
              <a:t> в БГУ, а часть документов инициируются в ДО</a:t>
            </a:r>
          </a:p>
          <a:p>
            <a:endParaRPr lang="ru-RU" baseline="0" dirty="0"/>
          </a:p>
          <a:p>
            <a:r>
              <a:rPr lang="ru-RU" baseline="0" dirty="0"/>
              <a:t>Те, что инициируются в БГУ, отправляются в ДО средствами БИД.</a:t>
            </a:r>
            <a:br>
              <a:rPr lang="ru-RU" baseline="0" dirty="0"/>
            </a:br>
            <a:r>
              <a:rPr lang="ru-RU" baseline="0" dirty="0"/>
              <a:t>Те, что инициируются в ДО, отправляются в БГУ средствами обмена (по ним в том числе заполняются элементы БИД для связи объектов с объектами ДО, в т.ч файлами, хранящимися в ДО). Для этого в ДО созданы копии </a:t>
            </a:r>
            <a:r>
              <a:rPr lang="ru-RU" baseline="0" dirty="0" err="1"/>
              <a:t>БГУшных</a:t>
            </a:r>
            <a:r>
              <a:rPr lang="ru-RU" baseline="0" dirty="0"/>
              <a:t> объектов.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50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1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01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488B00-DD68-4FD8-BFC2-EA596CCEBA32}" type="slidenum">
              <a:rPr lang="ru-RU" altLang="ru-RU" smtClean="0">
                <a:latin typeface="Times New Roman" pitchFamily="18" charset="0"/>
              </a:rPr>
              <a:pPr/>
              <a:t>75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8DEAD-08C7-4E99-8C2F-CE879FEA458A}" type="slidenum">
              <a:rPr lang="ru-RU" altLang="ru-RU" sz="1200">
                <a:latin typeface="Times New Roman" pitchFamily="18" charset="0"/>
              </a:rPr>
              <a:pPr algn="r"/>
              <a:t>75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6128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Рисунок можно перерисовать согласно</a:t>
            </a:r>
            <a:r>
              <a:rPr lang="ru-RU" baseline="0" dirty="0"/>
              <a:t> этапам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ИОС должна обеспечивать функционирование открытого (общедоступного) и конфиденциального сегментов.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E9BF6-22B8-452E-BC23-39E6B684C7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7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1C401-021D-4A32-88C4-E0C39D548476}" type="slidenum">
              <a:rPr lang="ru-RU" altLang="ru-RU" smtClean="0">
                <a:latin typeface="Times New Roman" pitchFamily="18" charset="0"/>
              </a:rPr>
              <a:pPr/>
              <a:t>79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BBEF5-7304-4A33-B960-1BAEE3918835}" type="slidenum">
              <a:rPr lang="ru-RU" altLang="ru-RU" sz="1200">
                <a:latin typeface="Times New Roman" pitchFamily="18" charset="0"/>
              </a:rPr>
              <a:pPr algn="r"/>
              <a:t>79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4806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56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F5500-3DF3-842C-6334-71639457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B967CD-9B9E-BD71-8A50-D078B2D6B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7BBC56-2A42-7BF4-DA51-9FCF2349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66F575-6E0E-9BF2-2D22-5EAAECEBC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41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04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9" indent="-228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5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D208449-C448-460D-8858-A13FA3902295}" type="slidenum">
              <a:rPr lang="ru-RU" altLang="ru-RU" smtClean="0"/>
              <a:pPr>
                <a:spcBef>
                  <a:spcPct val="0"/>
                </a:spcBef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31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E9BF6-22B8-452E-BC23-39E6B684C7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6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E9BF6-22B8-452E-BC23-39E6B684C7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3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4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5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E74A6-79E8-42A6-88DC-05E2E8AF9D8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8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5602-57C3-4579-94AE-114782246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22511"/>
            <a:ext cx="4716462" cy="1081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/>
              <a:t>Образец заголовка</a:t>
            </a:r>
            <a:endParaRPr lang="ru-RU" alt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B7AE-465F-479E-A6F1-27014B1AE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5143500"/>
          </a:xfrm>
          <a:prstGeom prst="line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72225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0720-AC0E-4CA3-8A3C-4B5B46BCF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C245-0BE3-45E7-94F0-0040D0EF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87474"/>
            <a:ext cx="8029079" cy="49476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D8D8-1B1B-49B7-BA0F-30E7B50329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64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06375"/>
            <a:ext cx="54721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892904-28CA-4D4D-A161-16A89C319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463" y="14128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  <p:sldLayoutId id="2147483657" r:id="rId4"/>
    <p:sldLayoutId id="2147483658" r:id="rId5"/>
    <p:sldLayoutId id="214748366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113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awards.1c.ru/projects/demo/388434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8.1c.ru/doc8/1s-dokumentooborot-3-0-preimushchestva-novoy-redaktsii/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mailto:m.batalov@largenumbers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e.gafarov@largenumbers.ru" TargetMode="External"/><Relationship Id="rId5" Type="http://schemas.openxmlformats.org/officeDocument/2006/relationships/hyperlink" Target="https://gafarov.info/" TargetMode="External"/><Relationship Id="rId4" Type="http://schemas.openxmlformats.org/officeDocument/2006/relationships/hyperlink" Target="http://www.largenumbers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987824" y="3459581"/>
            <a:ext cx="2592289" cy="131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БАТАЛОВ МАКСИМ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600" b="0" dirty="0">
                <a:solidFill>
                  <a:schemeClr val="bg1">
                    <a:lumMod val="50000"/>
                  </a:schemeClr>
                </a:solidFill>
              </a:rPr>
              <a:t>руководитель проектов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600" b="0" dirty="0">
                <a:solidFill>
                  <a:schemeClr val="bg1">
                    <a:lumMod val="50000"/>
                  </a:schemeClr>
                </a:solidFill>
              </a:rPr>
              <a:t>ООО «Большие числа»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63688" y="987574"/>
            <a:ext cx="7380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Arial" charset="0"/>
              </a:rPr>
              <a:t>Автоматизация документооборота в вузе как рычаг роста производительности труда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1E2A0-56DB-4B68-BFB7-9922C954C901}"/>
              </a:ext>
            </a:extLst>
          </p:cNvPr>
          <p:cNvSpPr txBox="1"/>
          <p:nvPr/>
        </p:nvSpPr>
        <p:spPr>
          <a:xfrm>
            <a:off x="5868144" y="3459581"/>
            <a:ext cx="3384376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ГАФАРОВ ЕВГЕНИЙ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600" b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в.н.с</a:t>
            </a:r>
            <a:r>
              <a:rPr lang="ru-RU" altLang="ru-RU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ИПУ РАН, проф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ессор МГУ</a:t>
            </a:r>
            <a:endParaRPr lang="en-US" altLang="ru-RU" sz="16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  <a:defRPr/>
            </a:pP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altLang="ru-RU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«Большие числа»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A75A4-3D9D-AE92-75FE-BC7831BD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D562094B-3114-C41C-5347-E4B507932B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05549DEC-8AC9-84FD-5828-D398D83E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3763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Заполярный государственный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0C297-021F-F504-E251-9327A5E43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39C0EDC-C880-013F-B1A8-68D7D037FCBE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420968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14540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611560" y="1182026"/>
            <a:ext cx="53285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240 пользователей (100 активных)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Входящие письма – 3 тыс. в год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Исходящие письма – 1,5 тыс. в год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Служебные записки – 1 тыс. в год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Договоры/Приказы/Распоряжения – 1 тыс. в год</a:t>
            </a:r>
          </a:p>
          <a:p>
            <a:pPr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:Университет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110 пользователей (30 активных)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44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33670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1С:Университет: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Справка о периоде обучения (академическая справка)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Справка-вызов (учебный отпуск) для сдачи сессии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Справка-подтверждение об обучении в университете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Подтверждение для справки-вызова</a:t>
            </a:r>
          </a:p>
        </p:txBody>
      </p:sp>
    </p:spTree>
    <p:extLst>
      <p:ext uri="{BB962C8B-B14F-4D97-AF65-F5344CB8AC3E}">
        <p14:creationId xmlns:p14="http://schemas.microsoft.com/office/powerpoint/2010/main" val="179686537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17348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Переход на Документооборот 3.0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5" y="915566"/>
            <a:ext cx="81369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в ДО 2 – начало 2023 г.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документов на 31.12.2025 г. – 16 000 (из которых 7300 входящие)</a:t>
            </a:r>
          </a:p>
          <a:p>
            <a:pPr>
              <a:defRPr/>
            </a:pPr>
            <a:b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видов документов – 31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перехода – 1 месяц.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перехода - 01.01.2026 г.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93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111597" y="120254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915566"/>
            <a:ext cx="741682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Регистрация документа при подписании ЭЦП.</a:t>
            </a:r>
          </a:p>
          <a:p>
            <a:pPr marL="547687" lvl="2">
              <a:spcBef>
                <a:spcPts val="1200"/>
              </a:spcBef>
              <a:buClr>
                <a:srgbClr val="FF0000"/>
              </a:buCl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подписании ЭЦП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Сначала документ регистрируется.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В файлах, созданных по шаблону, заполняется регистрационный номер и дата.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Подписывается последняя версия документа и файла.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dirty="0">
              <a:solidFill>
                <a:srgbClr val="002060"/>
              </a:solidFill>
              <a:latin typeface="Arial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6261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Указание списка дополнительных согласующих в отдельной табличной части 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Настройка расположения этой табличной части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Разработка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автоподстановки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по этой табличной части</a:t>
            </a:r>
            <a:endParaRPr lang="en-US" altLang="ru-RU" sz="1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8D495-BA62-4D15-9998-4B9307C5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2200848"/>
            <a:ext cx="8532440" cy="22030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467844-0738-6714-0FFA-CC39E0DC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97" y="120254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98415672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E1155-2CE6-916A-C71B-28F1AC66D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F2151E85-501E-390C-3989-3CB9FC19FC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FE2438E7-1BC8-9911-626C-AB81CFD20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3763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Московский авиационный институт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90420-6C0B-3494-A280-E3F062293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26BA2F0-1349-BBE3-7B37-309A2B09CC0A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419720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52754" y="14540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61486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300+ рабочих мест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48 бизнес-процессов: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приказов по контингенту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входящими и исходящими письмами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административными приказами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обходными листами студентов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заявлениями студентов (личный кабинет)</a:t>
            </a:r>
          </a:p>
          <a:p>
            <a:pPr marL="7270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приема на работу по совместительству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2189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3367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ИАСУ: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приказов по контингенту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обходных листов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2DA371-09A1-48E8-A070-EA430A86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48" y="14817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9FF9EA-578C-1948-6A83-DF050972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1740"/>
            <a:ext cx="5588557" cy="27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7179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5" y="915566"/>
            <a:ext cx="81369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в ДО2 – начало 2018 г.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видов документов – 48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перехода – 1 год.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перехода - 01.01.2025 г.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7CF92-9FF3-A7F1-9B3E-42B61AC9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17348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Переход на Документооборот 3.0</a:t>
            </a:r>
          </a:p>
        </p:txBody>
      </p:sp>
    </p:spTree>
    <p:extLst>
      <p:ext uri="{BB962C8B-B14F-4D97-AF65-F5344CB8AC3E}">
        <p14:creationId xmlns:p14="http://schemas.microsoft.com/office/powerpoint/2010/main" val="27326755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11560" y="1333674"/>
            <a:ext cx="6768752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ru-RU" sz="4400" b="1" dirty="0">
                <a:solidFill>
                  <a:srgbClr val="BC0000"/>
                </a:solidFill>
              </a:rPr>
              <a:t>1C</a:t>
            </a:r>
            <a:r>
              <a:rPr lang="ru-RU" altLang="ru-RU" sz="4400" b="1" dirty="0">
                <a:solidFill>
                  <a:srgbClr val="BC0000"/>
                </a:solidFill>
              </a:rPr>
              <a:t>:Документооборот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34958" y="1995686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Общая информация о продукте</a:t>
            </a:r>
          </a:p>
        </p:txBody>
      </p:sp>
    </p:spTree>
    <p:extLst>
      <p:ext uri="{BB962C8B-B14F-4D97-AF65-F5344CB8AC3E}">
        <p14:creationId xmlns:p14="http://schemas.microsoft.com/office/powerpoint/2010/main" val="186503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987574"/>
            <a:ext cx="835292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Подписание файлов, приложенных к приказам, ЭЦП в смежной системе (ИАСУ).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Приказ по студентам рождается в ИАСУ и отправляется в ДО через БИД.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Приказ согласуется в ДО.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Задача «Подписать ЭЦП» выполняется в ИАСУ.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Автоматизация процесса по оформлению приема по совместительству.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Заявление на внутреннее совместительство оформляется в ДО с тесной интеграцией данных из ЗКГУ.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Заявление согласуется в ДО.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В конце процесса в ЗКГУ появляется новый сотрудник и прием на работу.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altLang="ru-RU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913DB-5760-516C-CCD7-C0D2E1EBE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97" y="120254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81175411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EDD5-F0C0-C9E8-2EE4-D9E24568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A511759D-0CBA-938B-3913-7741A52AB9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E632ADC4-DA07-9B80-81D4-3352720F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76245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Пермский национальный исследовательский политехнический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8DB4B-FF67-E2C0-E64E-05501E7E0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60" y="3291830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C6E87677-F36E-7997-E762-D97B55D509F1}"/>
              </a:ext>
            </a:extLst>
          </p:cNvPr>
          <p:cNvSpPr txBox="1">
            <a:spLocks/>
          </p:cNvSpPr>
          <p:nvPr/>
        </p:nvSpPr>
        <p:spPr>
          <a:xfrm>
            <a:off x="529929" y="2643758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387826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6148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150+ активных сотрудников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входящими и исходящими письмами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по контингенту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табелей учета рабочего времени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о поощрении </a:t>
            </a: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 marL="5476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4671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8883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1С:Университет: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Приказы по контингенту</a:t>
            </a:r>
          </a:p>
          <a:p>
            <a:pPr>
              <a:spcBef>
                <a:spcPts val="0"/>
              </a:spcBef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ИАС Университет: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Приказы по контингенту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1С:ЗКГУ и 1С:ДО: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Структура подразделений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Кадровая история сотрудников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1С:ЗКГУ: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Табели учета рабочего времени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1С:ЗКГУ: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Приказы о поощрении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03CC75E-4957-4EFB-89C2-47CC84E8A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43759186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5" y="915566"/>
            <a:ext cx="81369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в ДО2 – начало 2022 г.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видов документов – 20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перехода – 3 месяца.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перехода - 01.01.2025 г.</a:t>
            </a: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779A2-F756-6F0B-A7E6-25327704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17348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Переход на Документооборот 3.0</a:t>
            </a:r>
          </a:p>
        </p:txBody>
      </p:sp>
    </p:spTree>
    <p:extLst>
      <p:ext uri="{BB962C8B-B14F-4D97-AF65-F5344CB8AC3E}">
        <p14:creationId xmlns:p14="http://schemas.microsoft.com/office/powerpoint/2010/main" val="195508539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Указание потенциальных исполнителей в документе</a:t>
            </a:r>
            <a:r>
              <a:rPr lang="en-US" altLang="ru-RU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и далее в задаче</a:t>
            </a:r>
            <a:endParaRPr lang="en-US" altLang="ru-RU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5FD37-2351-4EA5-AA35-FA93A959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88070"/>
            <a:ext cx="7557110" cy="338437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ABCFEA-866C-4CFB-889E-CCC8F0D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41737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82196301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7370E-D28E-4191-8B7C-E2EAD729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1737"/>
            <a:ext cx="8024654" cy="421105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ABCFEA-866C-4CFB-889E-CCC8F0D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41737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11137022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32C232-D326-4A74-9237-EFD17B18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78741"/>
            <a:ext cx="8024654" cy="422744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ABCFEA-866C-4CFB-889E-CCC8F0D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41737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02009573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Бесшовная интеграция между 1С:ДО и ИАС Университет (система не на 1С):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Приказ по студентам рождается в ИАС Университет и отправляется в ДО.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Приказ согласуется в ДО.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Из ДО в ИАС Университет передается результат согласования и регистрационные номер и дата.</a:t>
            </a: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2DC0A3-CFB3-465D-AE63-779E2354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26706665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0C31-60FD-41BD-EB5C-E71403CB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8618B337-BE75-420E-4C54-99847E7A91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B2111B09-93BD-F3A4-1372-4EF1C58C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3763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Российский университет медицины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CC1C7-A14C-AC6B-8AA7-6C1E7323C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31429B7-A7BE-CCFD-DAF9-4B126CC66532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223681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Что такое 1С:Документооборот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1590"/>
            <a:ext cx="4427984" cy="365862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147204"/>
            <a:ext cx="5076056" cy="259228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типовая конфигурация для управления документами, процессами и совместной работой сотрудников</a:t>
            </a:r>
          </a:p>
          <a:p>
            <a:pPr marL="269875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функциональность программы условно можно разделить на тематические блоки</a:t>
            </a:r>
          </a:p>
          <a:p>
            <a:pPr marL="269875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блоки можно использовать по отдельности (например, учет входящей корреспонденции), но наибольший эффект они дают при совместном применении (например, корреспонденция + файлы + процессы)</a:t>
            </a:r>
            <a:endParaRPr lang="en-US" altLang="ru-RU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69875" eaLnBrk="1" hangingPunct="1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соответствует национальным стандартам и требованиям российского законодательства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66989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14540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6148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500+ активных сотрудников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входящими и исходящими письмами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по контингенту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обходными листами студентов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за 1 месяц</a:t>
            </a:r>
          </a:p>
          <a:p>
            <a:pPr marL="5476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7830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33670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1С:Университет: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приказов по контингенту</a:t>
            </a: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 (100+ 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видов приказов)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обходных листов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05F55A-A898-45CB-B0C4-597AB9E2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35308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58419689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83529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Указание списка дополнительных согласующих в отдельной табличной части 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Указание потенциальных исполнителей в документе</a:t>
            </a:r>
            <a:r>
              <a:rPr lang="en-US" altLang="ru-RU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и далее в задаче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alt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F5BD72-AB64-40C5-9725-7E6081F0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72142531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9774D-78B4-B08B-9E4E-730CCC7BC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1FDBE2AB-AD4B-C368-1900-81A349408B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9E0C76BE-F682-8873-5AF9-E92F2FA7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79662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Санкт-петербургский государственный</a:t>
            </a:r>
            <a:br>
              <a:rPr lang="ru-RU" altLang="ru-RU" sz="4400" b="1" dirty="0">
                <a:solidFill>
                  <a:srgbClr val="C00000"/>
                </a:solidFill>
              </a:rPr>
            </a:br>
            <a:r>
              <a:rPr lang="ru-RU" altLang="ru-RU" sz="4400" b="1" dirty="0">
                <a:solidFill>
                  <a:srgbClr val="C00000"/>
                </a:solidFill>
              </a:rPr>
              <a:t>архитектурно-строительный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C97F6-9684-8D35-2FBA-D149A7409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45420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34CE8086-F1F6-4B0D-03F3-19BAF3F91858}"/>
              </a:ext>
            </a:extLst>
          </p:cNvPr>
          <p:cNvSpPr txBox="1">
            <a:spLocks/>
          </p:cNvSpPr>
          <p:nvPr/>
        </p:nvSpPr>
        <p:spPr>
          <a:xfrm>
            <a:off x="539552" y="3225340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889952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6148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200+ активных сотрудников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входящими и исходящими письмами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договорами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документами по приказу 61н</a:t>
            </a: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 marL="5476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0437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33670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1С:ЗКГУ: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Договоры ГПХ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1С:БГУ: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Решение о командировании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1С:БГУ: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Документы по приказу 61н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1C189B-AB53-4401-AE26-9EAA84AA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20481723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987574"/>
            <a:ext cx="756084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Интеграция между 1С:ДО и ЗКГУ сотрудниками по ГПХ.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«Решение о командировании». 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 по приказу 61н.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штампов ПЭП в файлах по приказу 61н.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2C71C2-44C9-4B49-9536-DBB31D26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379" y="0"/>
            <a:ext cx="8064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89401089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6BC36-EDFF-BB46-61F0-86B36FC2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8E37896E-33DA-1510-3A04-4D2981273A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CC052C19-705F-347F-5EB2-EE8B8B01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79662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Санкт-петербургский политехнический университет Петра Великого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5BE17-5089-1F3A-E16C-AF7EDA6A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45420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1023DE40-87AF-D672-8FF9-1530F1C3B2F9}"/>
              </a:ext>
            </a:extLst>
          </p:cNvPr>
          <p:cNvSpPr txBox="1">
            <a:spLocks/>
          </p:cNvSpPr>
          <p:nvPr/>
        </p:nvSpPr>
        <p:spPr>
          <a:xfrm>
            <a:off x="539552" y="3225340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973351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126742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3448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200+ активных сотрудников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документами по приказу 61н</a:t>
            </a: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Решение/изменение решения о проведении инвентаризации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Заявка-обоснование закупки товаров, работ, услуг малого объема через подотчетное лицо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Акт о результатах инвентаризации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Требование-накладная</a:t>
            </a:r>
          </a:p>
          <a:p>
            <a:pPr marL="727075" lvl="2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Отчет о расходах подотчетного лица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заявками на оплату</a:t>
            </a: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 marL="5476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9500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33670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Смета+: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НСИ для Заявки на оплату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1С:БГУ: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Решение о проведении инвентаризации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Заявка на оплату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1С:БГУ: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Документы по приказу 61н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244C27-8976-4B06-8239-FA0BA026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66288880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ru-RU" altLang="ru-RU" sz="2500" b="1" dirty="0">
                <a:solidFill>
                  <a:srgbClr val="C00000"/>
                </a:solidFill>
                <a:latin typeface="Arial" charset="0"/>
              </a:rPr>
              <a:t>Место 1С:Документооборота в информационной системе </a:t>
            </a:r>
            <a:r>
              <a:rPr lang="ru-RU" sz="2500" b="1" dirty="0">
                <a:solidFill>
                  <a:srgbClr val="C00000"/>
                </a:solidFill>
                <a:latin typeface="Arial" charset="0"/>
              </a:rPr>
              <a:t>образовательной организации </a:t>
            </a:r>
            <a:r>
              <a:rPr lang="ru-RU" altLang="ru-RU" sz="2500" b="1" dirty="0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58000" y="0"/>
            <a:ext cx="2286000" cy="17129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8" name="Рисунок 27" descr="C:\Users\Андрей\Pictures\Рисунок89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6" y="856456"/>
            <a:ext cx="5580385" cy="4323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98447" y="4856466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0344" y="1139244"/>
            <a:ext cx="154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Открытый сегмент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947756" y="2923004"/>
            <a:ext cx="2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Конфиденциальный сегмент</a:t>
            </a:r>
          </a:p>
        </p:txBody>
      </p:sp>
    </p:spTree>
    <p:extLst>
      <p:ext uri="{BB962C8B-B14F-4D97-AF65-F5344CB8AC3E}">
        <p14:creationId xmlns:p14="http://schemas.microsoft.com/office/powerpoint/2010/main" val="3559555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23528" y="987574"/>
            <a:ext cx="76328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«Решение о проведении инвентаризации».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«Заявка на оплату».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механизм определения ответственного сотрудника департамента экономики и финансов в зависимости от лицевого счета.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штампов ПЭП в файлах по приказу 61н.</a:t>
            </a:r>
          </a:p>
          <a:p>
            <a:pPr marL="90487">
              <a:spcBef>
                <a:spcPts val="1200"/>
              </a:spcBef>
              <a:buClr>
                <a:srgbClr val="FF0000"/>
              </a:buClr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751604-C07C-44FA-AA35-4A77A0193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17531678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F492-5479-03F2-9116-57534D0CC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BF219270-B29E-A34A-50F1-BC58C88BFE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B57FBA4D-F430-D432-6836-7995A082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3763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Северо-Восточный государственный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A0980-1D41-C5B9-155A-ED94C1FBB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EDCB36F-765B-40DF-80B9-4CBCDC3C6805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2365320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661486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100+ активных сотрудников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по контингенту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по личному составу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распоряжениями</a:t>
            </a:r>
            <a:endParaRPr lang="en-US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 marL="5476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5584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34481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1С:Университет: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приказов по контингенту</a:t>
            </a: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20</a:t>
            </a: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видов приказов)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1С:ЗКГУ: 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приказов по личному составу</a:t>
            </a: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6</a:t>
            </a: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видов приказов)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Согласование табелей учета рабочего времени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3D42AE-2997-48EF-9BEB-9D682699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07190209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58B5F-18E3-4B21-9D94-4E70CC446D52}"/>
              </a:ext>
            </a:extLst>
          </p:cNvPr>
          <p:cNvSpPr txBox="1"/>
          <p:nvPr/>
        </p:nvSpPr>
        <p:spPr>
          <a:xfrm>
            <a:off x="395536" y="865406"/>
            <a:ext cx="734481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Указание списка дополнительных согласующих в отдельной табличной части.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потенциальных исполнителей в документе</a:t>
            </a:r>
            <a:r>
              <a:rPr lang="en-US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далее в задаче.</a:t>
            </a: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887E80-4B15-4447-883E-5583C0D8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 anchorCtr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437397229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FAFC-BADE-FE13-F392-81116B36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9A15773C-A0D6-95CE-1804-235C17F30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A74FABCB-C719-DC9D-765A-E288C359B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4" y="144778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Тюменский государственный университет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1AAB4-25C9-F66E-3A23-14692C242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1E1537E0-9AB9-47EE-FF7B-A88488F25EAB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1911484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77686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3000+ пользователей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входящими и исходящими письмами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записками, заявками, заявлениями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по контингенту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договорами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документами по приказу 61н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РИД</a:t>
            </a: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Ежедневного в очереди обработки обрабатывается около 30 </a:t>
            </a:r>
            <a:r>
              <a:rPr lang="ru-RU" altLang="ru-RU" sz="1600" dirty="0" err="1">
                <a:solidFill>
                  <a:srgbClr val="002060"/>
                </a:solidFill>
                <a:latin typeface="Arial" charset="0"/>
              </a:rPr>
              <a:t>тыс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 документов</a:t>
            </a: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904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 marL="547687" lvl="1">
              <a:spcBef>
                <a:spcPts val="1200"/>
              </a:spcBef>
              <a:buClr>
                <a:srgbClr val="FF0000"/>
              </a:buClr>
              <a:defRPr/>
            </a:pP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1FBB38-5088-A360-5D4C-85B39C9C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87912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09974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BA45-5D4C-77F8-13BB-102A5BC5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2C833D-B8EB-79F9-6984-D174655BBB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545677-C3AB-B6F6-F4D0-6D135B8B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19548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Интеграции. Планы обмена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74289310-D5BF-A7B8-4F1E-21F1DB2C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0475"/>
            <a:ext cx="7088187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2874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000E-4310-EEE7-C729-6184FD29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02FD9E6-F747-71B3-A74C-AD4828BAD6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F66B19-9BCC-4E34-20B5-721E39D8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195486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Интеграции. Библиотека интеграции документооборота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2AAD7BD-6879-461B-2E3D-E9A919C7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71575"/>
            <a:ext cx="6705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9142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54F380-255E-4159-9C11-1C641FAB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Интеграции. Веб сервисы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600D4D-6ECF-05E5-5EAE-BB47531D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4400"/>
            <a:ext cx="6554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9039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3347864" y="3219822"/>
            <a:ext cx="5796136" cy="15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можно ставить и исполнять задачи из интерфейса другой системы 1С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направлять документы из другой системы 1С на согласование по любым маршрутам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использовать 1С:ДО в качестве файлового хранилища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вести переписку по документам, созданным в других системах 1С</a:t>
            </a:r>
          </a:p>
          <a:p>
            <a:pPr marL="179388" indent="-179388"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1300" dirty="0">
                <a:solidFill>
                  <a:srgbClr val="002060"/>
                </a:solidFill>
              </a:rPr>
              <a:t>учитывать трудозатраты сотрудников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275856" y="2596703"/>
            <a:ext cx="5202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Наша методика предполагает совместное использование разных конфигураций 1С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3018484" cy="31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92867" y="4868863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3" y="583204"/>
            <a:ext cx="4031468" cy="18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C00000"/>
                </a:solidFill>
              </a:rPr>
              <a:t>1С:Документооборот. </a:t>
            </a:r>
          </a:p>
          <a:p>
            <a:pPr>
              <a:spcBef>
                <a:spcPts val="450"/>
              </a:spcBef>
              <a:buClr>
                <a:srgbClr val="FF0000"/>
              </a:buClr>
            </a:pPr>
            <a:r>
              <a:rPr lang="ru-RU" altLang="ru-RU" sz="2500" b="1" dirty="0">
                <a:solidFill>
                  <a:srgbClr val="C00000"/>
                </a:solidFill>
              </a:rPr>
              <a:t>Возможности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087345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835292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Указание списка дополнительных согласующих в отдельной табличной части.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Указание списка рассылки в отдельной табличной части.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подсистема работы с договорами, с тесной интеграцией с </a:t>
            </a:r>
            <a:r>
              <a:rPr lang="ru-RU" alt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БГУ+БитФинанс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бюджетированию.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«Поощрения сотрудников» с интеграцией с ЗКГУ.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«Решение о командировании» с интеграцией с БГУ.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«Отчет о расходах подотчётного лица» с интеграцией с БГУ.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 по приказу 61н.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штампов ПЭП в файлах по приказу 61н.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дополнительных алгоритмов при выполнении задачи.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Универсальный механизм подбора исполнителя по набору параметров.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B9C39B-DD58-499C-8E55-FE4FD5A6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88964949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FAFC-BADE-FE13-F392-81116B36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9A15773C-A0D6-95CE-1804-235C17F30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A74FABCB-C719-DC9D-765A-E288C359B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4" y="144778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Кыргызско-Российский Славянский университет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1AAB4-25C9-F66E-3A23-14692C242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1E1537E0-9AB9-47EE-FF7B-A88488F25EAB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Реальный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592630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Краткая информация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7768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2000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 пользователей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входящими и исходящими письмами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со служебными записками, заявками, заявлениями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 по контингенту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договорами</a:t>
            </a:r>
            <a:endParaRPr lang="en-US" altLang="ru-RU" sz="1600" dirty="0">
              <a:solidFill>
                <a:srgbClr val="002060"/>
              </a:solidFill>
              <a:latin typeface="Arial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работа с приказами</a:t>
            </a:r>
            <a:r>
              <a:rPr lang="en-US" alt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о поощрении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7425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85689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Смарт Университет: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Приказы по контингенту</a:t>
            </a:r>
          </a:p>
          <a:p>
            <a:pPr>
              <a:spcBef>
                <a:spcPts val="0"/>
              </a:spcBef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1С:ЗКГУ и 1С:ДО: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Структура подразделений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Кадровая история сотрудников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Бесшовная интеграция между 1С:ДО и 1С:ЗКГУ 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Табели учета рабочего времени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1С:ЗКГУ: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Приказы о поощрении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Договоры ГПХ</a:t>
            </a:r>
          </a:p>
          <a:p>
            <a:pPr>
              <a:spcBef>
                <a:spcPts val="0"/>
              </a:spcBef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между 1С:ДО и 1С:Бухгалтерия для бюджетных организаций Кыргызстана: 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Договоры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03CC75E-4957-4EFB-89C2-47CC84E8A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145833722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85689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https://eawards.1c.ru/projects/demo/388434.html</a:t>
            </a: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03CC75E-4957-4EFB-89C2-47CC84E8A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Заявка на проект года</a:t>
            </a:r>
          </a:p>
        </p:txBody>
      </p:sp>
      <p:pic>
        <p:nvPicPr>
          <p:cNvPr id="4" name="Рисунок 3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A214D536-FFBA-4539-A524-67AAFA084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2139702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651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Популярные процессы в вузах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835292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Входящая корреспонденция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Обращения граждан 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Исходящая корреспонденция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Служебные записки/Заявки/Заявления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нормативные акты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(по ОД, АХВ)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по личному составу студентов (интеграция с 1С:Университет и другими)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по личному составу сотрудников (интеграция с 1С:ЗУП, 1С:ЗКГУ)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(интеграция 1С:БГУ, 1С:ЗКГУ)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Обходные листы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Табели учета рабочего времени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dirty="0">
              <a:solidFill>
                <a:srgbClr val="002060"/>
              </a:solidFill>
              <a:latin typeface="Arial" charset="0"/>
            </a:endParaRPr>
          </a:p>
          <a:p>
            <a:pPr marL="269875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51828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Автоматизация приказа 61н. Подходы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fld id="{E783A0A6-363B-4B61-B583-EDD7D39B2A46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58A03-D85F-4BF2-8D6C-5A9148D191F6}"/>
              </a:ext>
            </a:extLst>
          </p:cNvPr>
          <p:cNvSpPr txBox="1"/>
          <p:nvPr/>
        </p:nvSpPr>
        <p:spPr>
          <a:xfrm>
            <a:off x="395536" y="865406"/>
            <a:ext cx="352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инициируется в БГУ: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EE1BA-D514-45A8-9E1B-DDD969D5B354}"/>
              </a:ext>
            </a:extLst>
          </p:cNvPr>
          <p:cNvSpPr txBox="1"/>
          <p:nvPr/>
        </p:nvSpPr>
        <p:spPr>
          <a:xfrm>
            <a:off x="4967536" y="865406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инициируется в ДО: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5F69CF-69B1-4942-B388-6A70CB813AEE}"/>
              </a:ext>
            </a:extLst>
          </p:cNvPr>
          <p:cNvSpPr txBox="1"/>
          <p:nvPr/>
        </p:nvSpPr>
        <p:spPr>
          <a:xfrm>
            <a:off x="323528" y="1175544"/>
            <a:ext cx="41764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510433	Акт о консервации (расконсервации) объекта основных средств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510434	Акт приема-передачи объектов, полученных в личное пользование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510435	Акт об утилизации (уничтожении) материальных ценностей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510436	Акт о признании безнадежной к взысканию задолженности по доходам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И т.д.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21FF42-3A8D-479F-820F-EE42E0635D59}"/>
              </a:ext>
            </a:extLst>
          </p:cNvPr>
          <p:cNvSpPr txBox="1"/>
          <p:nvPr/>
        </p:nvSpPr>
        <p:spPr>
          <a:xfrm>
            <a:off x="4915099" y="1240509"/>
            <a:ext cx="40493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504512, 504513, 504515, 504516 Решение/изменение решения о командировании на территории Российской Федерации/иностранного государства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504520	Отчет о расходах подотчетного лица</a:t>
            </a:r>
          </a:p>
          <a:p>
            <a:pPr marL="269875" indent="-1793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504518	Заявка-обоснование закупки товаров, работ, услуг малого объема</a:t>
            </a:r>
          </a:p>
        </p:txBody>
      </p:sp>
    </p:spTree>
    <p:extLst>
      <p:ext uri="{BB962C8B-B14F-4D97-AF65-F5344CB8AC3E}">
        <p14:creationId xmlns:p14="http://schemas.microsoft.com/office/powerpoint/2010/main" val="3203530625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Автоматизация приказа 61н. Подходы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06D8D55-7EAC-46C5-9DF8-2BFE3317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fld id="{E783A0A6-363B-4B61-B583-EDD7D39B2A46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58A03-D85F-4BF2-8D6C-5A9148D191F6}"/>
              </a:ext>
            </a:extLst>
          </p:cNvPr>
          <p:cNvSpPr txBox="1"/>
          <p:nvPr/>
        </p:nvSpPr>
        <p:spPr>
          <a:xfrm>
            <a:off x="395536" y="865406"/>
            <a:ext cx="352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инициируется в БГУ: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EE1BA-D514-45A8-9E1B-DDD969D5B354}"/>
              </a:ext>
            </a:extLst>
          </p:cNvPr>
          <p:cNvSpPr txBox="1"/>
          <p:nvPr/>
        </p:nvSpPr>
        <p:spPr>
          <a:xfrm>
            <a:off x="4967536" y="865406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инициируется в ДО: 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0523B2E-5752-4AD7-9525-2FBC9C767C5F}"/>
              </a:ext>
            </a:extLst>
          </p:cNvPr>
          <p:cNvGrpSpPr/>
          <p:nvPr/>
        </p:nvGrpSpPr>
        <p:grpSpPr>
          <a:xfrm>
            <a:off x="1112896" y="1234738"/>
            <a:ext cx="2597727" cy="3526127"/>
            <a:chOff x="1952170" y="2636549"/>
            <a:chExt cx="2597727" cy="3526127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283DC65-9BA3-4AC6-9619-6FFDF2CB3596}"/>
                </a:ext>
              </a:extLst>
            </p:cNvPr>
            <p:cNvSpPr/>
            <p:nvPr/>
          </p:nvSpPr>
          <p:spPr>
            <a:xfrm>
              <a:off x="1952170" y="2636549"/>
              <a:ext cx="2597727" cy="1184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БГУ</a:t>
              </a:r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E134BE9-AB85-405E-890D-C6B2BA6BD84C}"/>
                </a:ext>
              </a:extLst>
            </p:cNvPr>
            <p:cNvSpPr/>
            <p:nvPr/>
          </p:nvSpPr>
          <p:spPr>
            <a:xfrm>
              <a:off x="1952170" y="4978112"/>
              <a:ext cx="2597727" cy="1184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ДО</a:t>
              </a:r>
              <a:endParaRPr lang="ru-RU" dirty="0"/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4F71ACEE-82B1-4180-A479-D85BF40AB5F4}"/>
                </a:ext>
              </a:extLst>
            </p:cNvPr>
            <p:cNvCxnSpPr>
              <a:endCxn id="29" idx="0"/>
            </p:cNvCxnSpPr>
            <p:nvPr/>
          </p:nvCxnSpPr>
          <p:spPr>
            <a:xfrm flipH="1">
              <a:off x="3251034" y="3821113"/>
              <a:ext cx="166" cy="1156999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051720-25E6-4A31-992A-C610AF16FCE4}"/>
                </a:ext>
              </a:extLst>
            </p:cNvPr>
            <p:cNvSpPr txBox="1"/>
            <p:nvPr/>
          </p:nvSpPr>
          <p:spPr>
            <a:xfrm>
              <a:off x="3295895" y="4162703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БИД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192585F-8C1F-425D-A5C5-0BC6D368AE70}"/>
              </a:ext>
            </a:extLst>
          </p:cNvPr>
          <p:cNvGrpSpPr/>
          <p:nvPr/>
        </p:nvGrpSpPr>
        <p:grpSpPr>
          <a:xfrm>
            <a:off x="5526381" y="1251059"/>
            <a:ext cx="2826823" cy="3526127"/>
            <a:chOff x="7146470" y="2634962"/>
            <a:chExt cx="2826823" cy="352612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4889B7A-4931-4341-9DFD-9AF97838D952}"/>
                </a:ext>
              </a:extLst>
            </p:cNvPr>
            <p:cNvSpPr/>
            <p:nvPr/>
          </p:nvSpPr>
          <p:spPr>
            <a:xfrm>
              <a:off x="7146470" y="2634962"/>
              <a:ext cx="2597727" cy="1184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БГУ</a:t>
              </a:r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E6B821E-344B-45C4-B6F0-ED2002F4139E}"/>
                </a:ext>
              </a:extLst>
            </p:cNvPr>
            <p:cNvSpPr/>
            <p:nvPr/>
          </p:nvSpPr>
          <p:spPr>
            <a:xfrm>
              <a:off x="7146470" y="4976525"/>
              <a:ext cx="2597727" cy="1184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ДО</a:t>
              </a:r>
              <a:endParaRPr lang="ru-RU" dirty="0"/>
            </a:p>
          </p:txBody>
        </p: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00A7A9A4-CE12-48DC-8359-9AA1472976B5}"/>
                </a:ext>
              </a:extLst>
            </p:cNvPr>
            <p:cNvCxnSpPr>
              <a:endCxn id="34" idx="0"/>
            </p:cNvCxnSpPr>
            <p:nvPr/>
          </p:nvCxnSpPr>
          <p:spPr>
            <a:xfrm flipH="1">
              <a:off x="8445334" y="3819526"/>
              <a:ext cx="166" cy="1156999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4992C9-F912-4CDC-8D6A-A70F3679BF1A}"/>
                </a:ext>
              </a:extLst>
            </p:cNvPr>
            <p:cNvSpPr txBox="1"/>
            <p:nvPr/>
          </p:nvSpPr>
          <p:spPr>
            <a:xfrm>
              <a:off x="8490195" y="4161116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План обмена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896094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Автоматизация приказа 61н.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Визуализация штампов ПЭП и КЭП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58A03-D85F-4BF2-8D6C-5A9148D191F6}"/>
              </a:ext>
            </a:extLst>
          </p:cNvPr>
          <p:cNvSpPr txBox="1"/>
          <p:nvPr/>
        </p:nvSpPr>
        <p:spPr>
          <a:xfrm>
            <a:off x="395536" y="865406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Штампы ПЭП визуализируются в файле ПЕРЕД подписанием КЭП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764902-2482-4808-89E9-9E2F164A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94"/>
            <a:ext cx="7174660" cy="36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4051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Автоматизация приказа 61н.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Визуализация штампов ПЭП и КЭП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EE1BA-D514-45A8-9E1B-DDD969D5B354}"/>
              </a:ext>
            </a:extLst>
          </p:cNvPr>
          <p:cNvSpPr txBox="1"/>
          <p:nvPr/>
        </p:nvSpPr>
        <p:spPr>
          <a:xfrm>
            <a:off x="323528" y="865406"/>
            <a:ext cx="8415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Штампы КЭП визуализируются в подготовленном файле типовыми средствами ПОСЛЕ подписания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0BADC-2373-4D80-9B40-C27519E02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93" y="1465490"/>
            <a:ext cx="7267649" cy="35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39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C00000"/>
                </a:solidFill>
              </a:rPr>
              <a:t>1С:Документооборот.</a:t>
            </a:r>
          </a:p>
          <a:p>
            <a:pPr eaLnBrk="1" hangingPunct="1"/>
            <a:r>
              <a:rPr lang="ru-RU" altLang="ru-RU" sz="2500" b="1" dirty="0">
                <a:solidFill>
                  <a:srgbClr val="C00000"/>
                </a:solidFill>
              </a:rPr>
              <a:t>Рабочий стол</a:t>
            </a:r>
            <a:endParaRPr lang="ru-RU" altLang="ru-RU" sz="2500" b="1" dirty="0">
              <a:solidFill>
                <a:srgbClr val="C00000"/>
              </a:solidFill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179512" y="1064592"/>
            <a:ext cx="6487797" cy="38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57669" y="762571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12 </a:t>
            </a:r>
            <a:r>
              <a:rPr lang="ru-RU" altLang="ru-RU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виджетов</a:t>
            </a: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показывают состояние дел по определенной теме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538458" y="3939902"/>
            <a:ext cx="3240360" cy="83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400" dirty="0">
                <a:solidFill>
                  <a:srgbClr val="002060"/>
                </a:solidFill>
              </a:rPr>
              <a:t>Быстрый доступ к почте, документам, отчетам, задачам, материалам на контроле, событиям календаря и пр.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9746" y="2105015"/>
            <a:ext cx="2808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Что у меня на сегодня?</a:t>
            </a:r>
          </a:p>
          <a:p>
            <a:pPr marL="179388" indent="-179388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Что требует моего участия?</a:t>
            </a:r>
          </a:p>
          <a:p>
            <a:pPr marL="179388" indent="-179388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Как я справляюсь с делами?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6380" y="4868863"/>
            <a:ext cx="2133600" cy="274637"/>
          </a:xfrm>
        </p:spPr>
        <p:txBody>
          <a:bodyPr/>
          <a:lstStyle/>
          <a:p>
            <a:pPr>
              <a:defRPr/>
            </a:pPr>
            <a:fld id="{8248B565-6474-4797-BD5A-8B6875FFA1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8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Переход на редакцию 3.0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делать переход на актуальных релизах.</a:t>
            </a: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данный момент переход отрабатывает хорошо. Раньше было по-разному</a:t>
            </a:r>
            <a:endParaRPr lang="ru-RU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panose="020B0604020202020204" pitchFamily="34" charset="0"/>
              </a:rPr>
              <a:t>Если используется БИД, то нужно быть готовым завершать процессы непосредственно в ДО 2.</a:t>
            </a:r>
          </a:p>
          <a:p>
            <a:pPr>
              <a:spcBef>
                <a:spcPts val="0"/>
              </a:spcBef>
              <a:defRPr/>
            </a:pPr>
            <a:endParaRPr lang="ru-RU" altLang="ru-RU" sz="1600" dirty="0">
              <a:solidFill>
                <a:srgbClr val="002060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panose="020B0604020202020204" pitchFamily="34" charset="0"/>
              </a:rPr>
              <a:t>Нужно быть готовым к изменениям в процессах.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77531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документа при подписании ЭЦП</a:t>
            </a: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подписании ЭЦП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Сначала документ регистрируется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В файлах, созданных по шаблону, заполняется регистрационный номер и дата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Подписывается последняя версия документа и файла.</a:t>
            </a: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88453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Указание потенциальных исполнителей в документе</a:t>
            </a:r>
            <a:r>
              <a:rPr lang="en-US" altLang="ru-RU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и далее в задаче</a:t>
            </a:r>
            <a:endParaRPr lang="en-US" altLang="ru-RU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5FD37-2351-4EA5-AA35-FA93A959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88070"/>
            <a:ext cx="7557110" cy="338437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ABCFEA-866C-4CFB-889E-CCC8F0D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41737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730151927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7370E-D28E-4191-8B7C-E2EAD729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1737"/>
            <a:ext cx="8024654" cy="421105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ABCFEA-866C-4CFB-889E-CCC8F0D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41737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333630096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32C232-D326-4A74-9237-EFD17B18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78741"/>
            <a:ext cx="8024654" cy="422744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ABCFEA-866C-4CFB-889E-CCC8F0D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41737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037814087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Указание списка дополнительных согласующих в отдельной табличной части 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Настройка расположения этой табличной части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Разработка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автоподстановки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по этой табличной части</a:t>
            </a:r>
            <a:endParaRPr lang="en-US" altLang="ru-RU" sz="1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8D495-BA62-4D15-9998-4B9307C5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2200848"/>
            <a:ext cx="8532440" cy="220309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E50FC41-7FD4-448B-B2A1-C313027DF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86099428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Указание списка рассылки в отдельной табличной части 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Настройка расположения этой табличной части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Разработка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автоподстановки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по этой табличной части</a:t>
            </a:r>
            <a:endParaRPr lang="en-US" altLang="ru-RU" sz="1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4D1A72-97A9-4DFC-A2F4-1C134920E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68267"/>
            <a:ext cx="9001000" cy="287280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B8249D6-0E39-4456-A54F-049C57B2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45543994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даты регистрации при регистрации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3E6F7A-E572-479C-9565-1D293D6BD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172"/>
            <a:ext cx="9144000" cy="358469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A2A0118-B5E3-4158-B874-9B403201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130854407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352839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отправки документа на согласование из связанной системы добавлена команда «На согласование»: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1С:Университет - приказы, справки, обходные листы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1С:БГУ – документы по 61н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1С:ЗКГУ – приказы по кадрам, табели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E6FA7C-2661-4F35-A9AF-7C03948E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289" y="771550"/>
            <a:ext cx="5100207" cy="37238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361F94A-BC47-40E5-91D1-8346508D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122266511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штампов ПЭП в файлах по приказу 61н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3DF4C-AD27-4D85-B799-368F34A0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1203598"/>
            <a:ext cx="5472608" cy="356459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087487E-2B6A-44C9-A7BA-871A85D7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58664278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80000" y="0"/>
            <a:ext cx="8064000" cy="720000"/>
          </a:xfrm>
        </p:spPr>
        <p:txBody>
          <a:bodyPr/>
          <a:lstStyle/>
          <a:p>
            <a:r>
              <a:rPr lang="ru-RU" altLang="ru-RU" sz="2500" b="1" dirty="0">
                <a:solidFill>
                  <a:srgbClr val="C00000"/>
                </a:solidFill>
              </a:rPr>
              <a:t>1С:Документооборот</a:t>
            </a:r>
            <a:br>
              <a:rPr lang="ru-RU" altLang="ru-RU" sz="2500" b="1" dirty="0">
                <a:solidFill>
                  <a:srgbClr val="C00000"/>
                </a:solidFill>
              </a:rPr>
            </a:br>
            <a:r>
              <a:rPr lang="ru-RU" altLang="ru-RU" sz="2500" b="1" dirty="0">
                <a:solidFill>
                  <a:srgbClr val="C00000"/>
                </a:solidFill>
              </a:rPr>
              <a:t>Мобильный клиент</a:t>
            </a: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3301318" y="1347614"/>
            <a:ext cx="501509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>
              <a:spcBef>
                <a:spcPts val="240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Почитать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почту, </a:t>
            </a: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направить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письма коллегам и внешним адресатам</a:t>
            </a:r>
          </a:p>
          <a:p>
            <a:pPr>
              <a:spcBef>
                <a:spcPts val="240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Исполнить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поручения, </a:t>
            </a: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согласовать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или </a:t>
            </a: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утвердить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документы, </a:t>
            </a: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поставить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новые задачи сотрудникам</a:t>
            </a:r>
          </a:p>
          <a:p>
            <a:pPr>
              <a:spcBef>
                <a:spcPts val="240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Посмотреть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свой календарь, записать в него события</a:t>
            </a:r>
          </a:p>
          <a:p>
            <a:pPr>
              <a:spcBef>
                <a:spcPts val="240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Проверить</a:t>
            </a:r>
            <a:r>
              <a:rPr lang="ru-RU" altLang="ru-RU" sz="1800" dirty="0">
                <a:solidFill>
                  <a:srgbClr val="002060"/>
                </a:solidFill>
                <a:latin typeface="Arial" charset="0"/>
              </a:rPr>
              <a:t> список контроля</a:t>
            </a:r>
          </a:p>
        </p:txBody>
      </p:sp>
      <p:pic>
        <p:nvPicPr>
          <p:cNvPr id="6" name="Picture 6" descr="_tr_6_de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2086016" cy="34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02796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дополнительных алгоритмов при выполнении задачи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0A13D-2306-4161-B3D9-7A408616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097"/>
            <a:ext cx="9144000" cy="314449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63571A8-EEC1-40D6-B7FC-B8BC4F0AF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608164373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«Решение о командировании»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A637FA-9CBE-4BD6-9EAF-6BCECD28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8" y="1157793"/>
            <a:ext cx="9057276" cy="357419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A6837FE-8928-4E24-AE70-CCA7E6664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53937791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65406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отдельный документ «Отчет о расходах подотчетного лица»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3AD05-519D-423A-9439-DBBBAFD8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67550"/>
            <a:ext cx="9071992" cy="378046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BA37519-7F9E-4342-A1C1-390B3342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824804153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009BC-5129-4CDE-A1B9-68FED4924FB9}"/>
              </a:ext>
            </a:extLst>
          </p:cNvPr>
          <p:cNvSpPr txBox="1"/>
          <p:nvPr/>
        </p:nvSpPr>
        <p:spPr>
          <a:xfrm>
            <a:off x="395536" y="837823"/>
            <a:ext cx="74168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Указание исполнителей по служебной записке при подписании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Указание списка связанных подразделений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Указание зон ответственности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Указание ЦФО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Указание Источников финансирования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Универсальный механизм подбора исполнителя по набору параметров</a:t>
            </a: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Новые </a:t>
            </a:r>
            <a:r>
              <a:rPr lang="ru-RU" altLang="ru-RU" sz="1600" dirty="0" err="1">
                <a:solidFill>
                  <a:srgbClr val="002060"/>
                </a:solidFill>
                <a:latin typeface="Arial" charset="0"/>
              </a:rPr>
              <a:t>автоподстановки</a:t>
            </a: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  <a:p>
            <a:pPr marL="269875" lvl="1" indent="-179388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И другое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472B47-F000-4637-B2A0-47977E82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Интересные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300603711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31E0-8707-AC02-7FF5-98203A5F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C26CF758-84A8-2CED-5D8C-122CA94141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8CE3E16F-1FC7-59A0-4E3D-AB33E0DA0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40" y="1131590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Рекомендации по внедрению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BCAF78-CAC3-17BD-4DC4-53D5E4859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4577ADEB-BFEA-83C4-1BCF-202DF82ACFB2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Проектные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727450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948264" y="4803998"/>
            <a:ext cx="2133600" cy="274637"/>
          </a:xfrm>
        </p:spPr>
        <p:txBody>
          <a:bodyPr/>
          <a:lstStyle/>
          <a:p>
            <a:pPr>
              <a:defRPr/>
            </a:pPr>
            <a:fld id="{98779E7B-4A03-47E9-9AE7-0B27B6BC47D7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  <p:sp>
        <p:nvSpPr>
          <p:cNvPr id="418818" name="Rectangle 6"/>
          <p:cNvSpPr>
            <a:spLocks noChangeArrowheads="1"/>
          </p:cNvSpPr>
          <p:nvPr/>
        </p:nvSpPr>
        <p:spPr bwMode="auto">
          <a:xfrm>
            <a:off x="611560" y="1292405"/>
            <a:ext cx="7920038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сквозные бизнес-процессы (разные подразделения);</a:t>
            </a:r>
          </a:p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специфика вуза;</a:t>
            </a:r>
          </a:p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устоявшиеся процедуры и привычки;</a:t>
            </a:r>
          </a:p>
          <a:p>
            <a:pPr marL="179388" indent="-179388">
              <a:spcBef>
                <a:spcPct val="2000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нет регламентов (документооборота, бизнес-процессов);</a:t>
            </a:r>
          </a:p>
        </p:txBody>
      </p:sp>
      <p:sp>
        <p:nvSpPr>
          <p:cNvPr id="418819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Почему важна методология внедрения.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Отличия от внедрения 1С:Бухгалтерия</a:t>
            </a:r>
          </a:p>
        </p:txBody>
      </p:sp>
    </p:spTree>
    <p:extLst>
      <p:ext uri="{BB962C8B-B14F-4D97-AF65-F5344CB8AC3E}">
        <p14:creationId xmlns:p14="http://schemas.microsoft.com/office/powerpoint/2010/main" val="3237434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778127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11D770DE-4284-4E4A-845F-FC18985ED82C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76</a:t>
            </a:fld>
            <a:endParaRPr lang="ru-RU" altLang="ru-RU" sz="18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5124" name="Picture 2" descr="ÐÐ°ÑÑÐ¸Ð½ÐºÐ¸ Ð¿Ð¾ Ð·Ð°Ð¿ÑÐ¾ÑÑ agile Ð¸Ð»Ð¸ water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7574"/>
            <a:ext cx="5400600" cy="39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Подходы к внедрению.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altLang="ru-RU" sz="2500" b="1" dirty="0">
                <a:solidFill>
                  <a:srgbClr val="CC0000"/>
                </a:solidFill>
                <a:latin typeface="Arial" charset="0"/>
              </a:rPr>
              <a:t>Waterfall</a:t>
            </a: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 или </a:t>
            </a:r>
            <a:r>
              <a:rPr lang="fr-FR" altLang="ru-RU" sz="2500" b="1" dirty="0">
                <a:solidFill>
                  <a:srgbClr val="CC0000"/>
                </a:solidFill>
                <a:latin typeface="Arial" charset="0"/>
              </a:rPr>
              <a:t>Agile </a:t>
            </a:r>
            <a:endParaRPr lang="ru-RU" altLang="ru-RU" sz="2500" b="1" dirty="0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78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91110" y="4774010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5C34DE7C-0169-4247-8D70-D0CAAF40EE76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77</a:t>
            </a:fld>
            <a:endParaRPr lang="ru-RU" altLang="ru-RU" sz="18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9450"/>
            <a:ext cx="4304158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1184673"/>
            <a:ext cx="2663525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1С:Технология корпоративного внедрения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1С:Технология быстрого результата</a:t>
            </a:r>
            <a:endParaRPr lang="ru-RU" altLang="ru-RU" sz="25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538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5D345DD7-B855-40A7-A59F-1F9A4E886634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78</a:t>
            </a:fld>
            <a:endParaRPr lang="ru-RU" altLang="ru-RU" sz="1200" b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0144"/>
            <a:ext cx="25207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Sony\Google Диск\Сертификат 1СРК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90" y="1150144"/>
            <a:ext cx="290404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Управление проектом.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Стандарты и сертификаты</a:t>
            </a:r>
          </a:p>
        </p:txBody>
      </p:sp>
    </p:spTree>
    <p:extLst>
      <p:ext uri="{BB962C8B-B14F-4D97-AF65-F5344CB8AC3E}">
        <p14:creationId xmlns:p14="http://schemas.microsoft.com/office/powerpoint/2010/main" val="10002170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010400" y="4857750"/>
            <a:ext cx="2133600" cy="274638"/>
          </a:xfrm>
        </p:spPr>
        <p:txBody>
          <a:bodyPr/>
          <a:lstStyle/>
          <a:p>
            <a:pPr>
              <a:defRPr/>
            </a:pPr>
            <a:fld id="{2A5E4334-3AC6-47C0-9FF9-8C21A6FCCDEA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500" b="1" dirty="0">
                <a:solidFill>
                  <a:srgbClr val="C00000"/>
                </a:solidFill>
                <a:latin typeface="Arial" charset="0"/>
              </a:rPr>
              <a:t>Этапы реализации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798" y="987574"/>
          <a:ext cx="8280920" cy="3514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41">
                <a:tc>
                  <a:txBody>
                    <a:bodyPr/>
                    <a:lstStyle/>
                    <a:p>
                      <a:r>
                        <a:rPr lang="ru-RU" sz="1800" dirty="0"/>
                        <a:t>Этапы проекта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Состав работ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charset="0"/>
                        </a:rPr>
                        <a:t>Подготовительный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charset="0"/>
                        </a:rPr>
                        <a:t>предварительная оценка состояния документооборота</a:t>
                      </a:r>
                    </a:p>
                  </a:txBody>
                  <a:tcP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Arial" charset="0"/>
                        </a:rPr>
                        <a:t>  устава и плана управления проектом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9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charset="0"/>
                        </a:rPr>
                        <a:t>Методический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charset="0"/>
                        </a:rPr>
                        <a:t>обследование документооборота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проектирование целевой модели документооборота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charset="0"/>
                        </a:rPr>
                        <a:t>*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2" indent="-171450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регламентация документооборота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8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создание центра компетенций по документообороту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96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charset="0"/>
                        </a:rPr>
                        <a:t>Технический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" charset="0"/>
                        </a:rPr>
                        <a:t>разработка</a:t>
                      </a:r>
                      <a:r>
                        <a:rPr lang="ru-RU" sz="1200" b="0" baseline="0" dirty="0">
                          <a:solidFill>
                            <a:srgbClr val="002060"/>
                          </a:solidFill>
                          <a:latin typeface="Arial" charset="0"/>
                        </a:rPr>
                        <a:t> проектных решений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6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" charset="0"/>
                        </a:rPr>
                        <a:t>реализация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3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подготовка к опытной эксплуатации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опытная эксплуатация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передача в промышленную эксплуатацию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798" y="4626129"/>
            <a:ext cx="87587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ru-RU" sz="1100" dirty="0">
                <a:solidFill>
                  <a:srgbClr val="002060"/>
                </a:solidFill>
                <a:latin typeface="Arial" charset="0"/>
              </a:rPr>
              <a:t> Методический и технический этапы могут выполняться параллельно после проектирования целевой модели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>
            <a:off x="1979712" y="2643758"/>
            <a:ext cx="792088" cy="216024"/>
          </a:xfrm>
          <a:prstGeom prst="bentConnector3">
            <a:avLst>
              <a:gd name="adj1" fmla="val 271"/>
            </a:avLst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2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0000" y="0"/>
            <a:ext cx="8064000" cy="720000"/>
          </a:xfrm>
        </p:spPr>
        <p:txBody>
          <a:bodyPr lIns="72000" tIns="36000" rIns="72000" bIns="36000"/>
          <a:lstStyle/>
          <a:p>
            <a:pPr algn="l"/>
            <a:r>
              <a:rPr lang="ru-RU" altLang="ru-RU" sz="2500" b="1" dirty="0">
                <a:solidFill>
                  <a:srgbClr val="C00000"/>
                </a:solidFill>
                <a:latin typeface="Arial" charset="0"/>
                <a:ea typeface="+mn-ea"/>
              </a:rPr>
              <a:t>Обзор типовых возможностей</a:t>
            </a:r>
          </a:p>
        </p:txBody>
      </p:sp>
      <p:pic>
        <p:nvPicPr>
          <p:cNvPr id="5" name="Picture 2" descr="http://imageog.flaticon.com/icons/png/512/201/201614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r="21830"/>
          <a:stretch/>
        </p:blipFill>
        <p:spPr bwMode="auto">
          <a:xfrm>
            <a:off x="6660232" y="714142"/>
            <a:ext cx="2232248" cy="21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32763" y="698371"/>
            <a:ext cx="77403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Документооборот 2.1 и 3.0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гибкая настройка процессов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использование скриптов в схемах обработки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интеграция со смежными системами через БИД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автоматическая вставка штампов ЭП</a:t>
            </a:r>
          </a:p>
          <a:p>
            <a:pPr marL="0" indent="0"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Документооборот 3.0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>
                <a:solidFill>
                  <a:srgbClr val="002060"/>
                </a:solidFill>
              </a:rPr>
              <a:t>использование тематик документов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возможность настройки расположения для дополнительных реквизитов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настройки правил обработки в зависимости от Организаций/Подразделений/Тематик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предпросмотр файлов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разделение понятия Пользователь и Сотрудник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механизм замещений и помощников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возможность отражения регистрационного штампа в файлы в PDF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роли файлов</a:t>
            </a:r>
          </a:p>
          <a:p>
            <a:pPr marL="0" indent="0">
              <a:buNone/>
            </a:pPr>
            <a:endParaRPr lang="ru-RU" sz="95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95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950" dirty="0">
              <a:solidFill>
                <a:srgbClr val="002060"/>
              </a:solidFill>
            </a:endParaRPr>
          </a:p>
          <a:p>
            <a:endParaRPr lang="ru-RU" sz="950" dirty="0">
              <a:solidFill>
                <a:srgbClr val="002060"/>
              </a:solidFill>
            </a:endParaRPr>
          </a:p>
          <a:p>
            <a:endParaRPr lang="ru-RU" sz="95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/>
        </p:nvSpPr>
        <p:spPr>
          <a:xfrm>
            <a:off x="8564946" y="4914654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alt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885F04-CB8D-45D6-8853-E37C0EB3A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3" y="480399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https://v8.1c.ru/doc8/1s-dokumentooborot-3-0-preimushchestva-novoy-redaktsii/"/>
              </a:rPr>
              <a:t>https://v8.1c.ru/doc8/1s-dokumentooborot-3-0-preimushchestva-novoy-redaktsii/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29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731990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0C4CE7FE-5557-4AB8-B6F8-939E10E95ADF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80</a:t>
            </a:fld>
            <a:endParaRPr lang="ru-RU" altLang="ru-RU" sz="12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04" y="4443957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Воинский устав пишется кровью, а устав проекта -- соплями его руководителя </a:t>
            </a:r>
          </a:p>
          <a:p>
            <a:pPr>
              <a:defRPr/>
            </a:pP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(А. </a:t>
            </a:r>
            <a:r>
              <a:rPr lang="ru-RU" sz="1600" b="0" i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Андюкин</a:t>
            </a:r>
            <a:r>
              <a:rPr lang="ru-RU" sz="1600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02" y="1067123"/>
            <a:ext cx="46567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Определяют, к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 на проекте будем управлять: 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Устав проекта и план управления проектом.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Почему эти документы важны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0937" y="1367136"/>
            <a:ext cx="38164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содержанием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сроками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стоимостью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качеством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человеческими ресурсами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коммуникациями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рисками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закупками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заинтересованными 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31086871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48264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778A4240-393D-4520-AFFF-B3D8A2AD8173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81</a:t>
            </a:fld>
            <a:endParaRPr lang="ru-RU" altLang="ru-RU" sz="12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Электронная подпись.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Особенности использования в вузе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80000" y="1298254"/>
            <a:ext cx="67323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электронная подпись –  требуется внутренний регламент;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квалифицированная ЭЦП – фиксируется дата подписания.</a:t>
            </a:r>
          </a:p>
        </p:txBody>
      </p:sp>
    </p:spTree>
    <p:extLst>
      <p:ext uri="{BB962C8B-B14F-4D97-AF65-F5344CB8AC3E}">
        <p14:creationId xmlns:p14="http://schemas.microsoft.com/office/powerpoint/2010/main" val="17633624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EC0D89A8-2A81-4FDC-AF3B-B882DCEF4075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82</a:t>
            </a:fld>
            <a:endParaRPr lang="ru-RU" altLang="ru-RU" sz="12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Информационная безопасность.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Бизнес-процесс управления правами доступа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80000" y="1347614"/>
            <a:ext cx="63733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расширенные права доступа к корреспонденции;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автоматизировать согласование и предоставление прав;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офицера информационной безопасности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2898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93AF3CB9-C891-471D-A9E7-BB48F522288C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83</a:t>
            </a:fld>
            <a:endParaRPr lang="ru-RU" altLang="ru-RU" sz="12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Разрывы в электронном согласовании.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«Синяя подпись». Особенности и рекомендации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80000" y="1432976"/>
            <a:ext cx="6373391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приложений;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передачи документов;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распечатать лист согласования;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сканер штрих кода и быстрый сканер.</a:t>
            </a:r>
          </a:p>
        </p:txBody>
      </p:sp>
    </p:spTree>
    <p:extLst>
      <p:ext uri="{BB962C8B-B14F-4D97-AF65-F5344CB8AC3E}">
        <p14:creationId xmlns:p14="http://schemas.microsoft.com/office/powerpoint/2010/main" val="28040276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4803998"/>
            <a:ext cx="2133600" cy="274637"/>
          </a:xfrm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charset="0"/>
                <a:cs typeface="Arial" charset="0"/>
              </a:defRPr>
            </a:lvl9pPr>
          </a:lstStyle>
          <a:p>
            <a:fld id="{A2D0C831-CD0A-4326-900B-C3EE68FF4E3B}" type="slidenum">
              <a:rPr lang="ru-RU" altLang="ru-RU" sz="1200" b="0" smtClean="0">
                <a:solidFill>
                  <a:schemeClr val="bg1">
                    <a:lumMod val="65000"/>
                  </a:schemeClr>
                </a:solidFill>
              </a:rPr>
              <a:pPr/>
              <a:t>84</a:t>
            </a:fld>
            <a:endParaRPr lang="ru-RU" altLang="ru-RU" sz="12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Как заставить работать.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dirty="0">
                <a:solidFill>
                  <a:srgbClr val="CC0000"/>
                </a:solidFill>
                <a:latin typeface="Arial" charset="0"/>
              </a:rPr>
              <a:t>Два ключевых распоряжения ректора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80000" y="1491630"/>
            <a:ext cx="637339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не рассматривает документы без штрих-кода;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дает поручения в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15138491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DEF5-5E43-D8A4-A3D0-5EE315B2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8F3A3CC2-D50C-E7EE-B0E8-D243180EBF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3891" y="4876006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5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2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5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9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alt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60FFDC7D-2BFF-C1CE-8E22-47004997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4" y="1447788"/>
            <a:ext cx="9073008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b="1" dirty="0">
                <a:solidFill>
                  <a:srgbClr val="C00000"/>
                </a:solidFill>
              </a:rPr>
              <a:t>Услуги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C2A14-D8A4-4DE6-E8FF-8204D06F8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15" y="2715766"/>
            <a:ext cx="2901803" cy="9436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59089E8-7799-F30C-1833-14CB4B246DBE}"/>
              </a:ext>
            </a:extLst>
          </p:cNvPr>
          <p:cNvSpPr txBox="1">
            <a:spLocks/>
          </p:cNvSpPr>
          <p:nvPr/>
        </p:nvSpPr>
        <p:spPr>
          <a:xfrm>
            <a:off x="517484" y="2067694"/>
            <a:ext cx="8532440" cy="7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just">
              <a:buClr>
                <a:srgbClr val="FF0000"/>
              </a:buClr>
              <a:buNone/>
            </a:pPr>
            <a:r>
              <a:rPr lang="ru-RU" sz="3200" b="1" dirty="0">
                <a:solidFill>
                  <a:schemeClr val="bg1"/>
                </a:solidFill>
              </a:rPr>
              <a:t>Стоимость и сроки</a:t>
            </a:r>
          </a:p>
        </p:txBody>
      </p:sp>
    </p:spTree>
    <p:extLst>
      <p:ext uri="{BB962C8B-B14F-4D97-AF65-F5344CB8AC3E}">
        <p14:creationId xmlns:p14="http://schemas.microsoft.com/office/powerpoint/2010/main" val="13438133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62293-1C57-DE5F-AFFA-893D4E932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1718DD-2064-17EE-E1BE-DD613A75A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86</a:t>
            </a:fld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795A34-B2B3-5C55-74F6-4FFD1278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Стоимость и сроки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EBB95-2953-2B25-EADF-D01B94208DC0}"/>
              </a:ext>
            </a:extLst>
          </p:cNvPr>
          <p:cNvSpPr txBox="1"/>
          <p:nvPr/>
        </p:nvSpPr>
        <p:spPr>
          <a:xfrm>
            <a:off x="296398" y="988708"/>
            <a:ext cx="8496853" cy="1887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813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Экспресс-внедрение (как в РУМ): 700 000, 1-2 месяца</a:t>
            </a:r>
          </a:p>
          <a:p>
            <a:pPr>
              <a:spcBef>
                <a:spcPts val="813"/>
              </a:spcBef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13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внедрение: 3 000 000, 6 месяцев</a:t>
            </a:r>
          </a:p>
          <a:p>
            <a:pPr>
              <a:spcBef>
                <a:spcPts val="813"/>
              </a:spcBef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13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внедрение (как ТюмГУ): 10 000 000 + , 2 года</a:t>
            </a:r>
          </a:p>
        </p:txBody>
      </p:sp>
    </p:spTree>
    <p:extLst>
      <p:ext uri="{BB962C8B-B14F-4D97-AF65-F5344CB8AC3E}">
        <p14:creationId xmlns:p14="http://schemas.microsoft.com/office/powerpoint/2010/main" val="1615855960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2E10-7B15-3B44-2FC6-DDE1A7A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00A6EF-F072-277E-734B-C71891471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87</a:t>
            </a:fld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DB53BE-9DD1-394F-68C7-28078C16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000" y="0"/>
            <a:ext cx="80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</a:rPr>
              <a:t>О компании Большие числа</a:t>
            </a:r>
          </a:p>
        </p:txBody>
      </p:sp>
      <p:pic>
        <p:nvPicPr>
          <p:cNvPr id="3" name="Picture 4" descr="Центры компетенции по документоообороту">
            <a:extLst>
              <a:ext uri="{FF2B5EF4-FFF2-40B4-BE49-F238E27FC236}">
                <a16:creationId xmlns:a16="http://schemas.microsoft.com/office/drawing/2014/main" id="{E8E17B98-853D-5D9C-70AB-55ECF361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47" y="3470791"/>
            <a:ext cx="1844106" cy="6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 descr="1С:Центры разработки">
            <a:extLst>
              <a:ext uri="{FF2B5EF4-FFF2-40B4-BE49-F238E27FC236}">
                <a16:creationId xmlns:a16="http://schemas.microsoft.com/office/drawing/2014/main" id="{DD1DABD5-6E63-8A7C-A90A-6C40134C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3407312"/>
            <a:ext cx="1717145" cy="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172F4B4B-F221-CD13-EA22-F9F06F80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9" y="3467617"/>
            <a:ext cx="1110907" cy="6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4D7B11E8-AE6C-E618-4ED1-2108AB4F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99" y="3442226"/>
            <a:ext cx="1215650" cy="7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EC2419-161D-96A4-DCD6-F829D2FB2664}"/>
              </a:ext>
            </a:extLst>
          </p:cNvPr>
          <p:cNvSpPr txBox="1"/>
          <p:nvPr/>
        </p:nvSpPr>
        <p:spPr>
          <a:xfrm>
            <a:off x="296398" y="988708"/>
            <a:ext cx="8496853" cy="1887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813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1С:Проект года 2016, 2019, 2023</a:t>
            </a:r>
          </a:p>
          <a:p>
            <a:pPr>
              <a:spcBef>
                <a:spcPts val="813"/>
              </a:spcBef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13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вузов, заказная разработка</a:t>
            </a:r>
          </a:p>
          <a:p>
            <a:pPr>
              <a:spcBef>
                <a:spcPts val="813"/>
              </a:spcBef>
              <a:defRPr/>
            </a:pP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13"/>
              </a:spcBef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клиенты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Газпром, фармацевтика, производство, торговля</a:t>
            </a:r>
          </a:p>
        </p:txBody>
      </p:sp>
    </p:spTree>
    <p:extLst>
      <p:ext uri="{BB962C8B-B14F-4D97-AF65-F5344CB8AC3E}">
        <p14:creationId xmlns:p14="http://schemas.microsoft.com/office/powerpoint/2010/main" val="2699720498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A93B-367A-0583-5BBB-655400B5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DF80FD-50E6-45F9-F242-6AEFF969A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783A0A6-363B-4B61-B583-EDD7D39B2A46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035BDE-AFC9-39EF-3603-88E170C4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30672"/>
            <a:ext cx="8642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002060"/>
                </a:solidFill>
              </a:rPr>
              <a:t>СПАСИБО </a:t>
            </a:r>
            <a:br>
              <a:rPr lang="ru-RU" altLang="ru-RU" sz="3200" dirty="0">
                <a:solidFill>
                  <a:srgbClr val="002060"/>
                </a:solidFill>
              </a:rPr>
            </a:br>
            <a:r>
              <a:rPr lang="ru-RU" altLang="ru-RU" sz="3200" dirty="0">
                <a:solidFill>
                  <a:srgbClr val="002060"/>
                </a:solidFill>
              </a:rPr>
              <a:t>ЗА ВНИМАНИЕ</a:t>
            </a:r>
            <a:r>
              <a:rPr lang="ru-RU" altLang="ru-RU" sz="3200" dirty="0"/>
              <a:t>!</a:t>
            </a: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731FFAB8-9664-9250-1F2A-EF7BD93B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88" y="2603327"/>
            <a:ext cx="7449512" cy="22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8" indent="-287338" defTabSz="912813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0575" indent="-287338" defTabSz="912813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9500" indent="-287338" defTabSz="912813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3" indent="-228600" defTabSz="912813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82613" indent="-228600" defTabSz="912813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39813" indent="-228600" defTabSz="912813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497013" indent="-228600" defTabSz="912813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954213" indent="-228600" defTabSz="912813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Баталов Максим Александрович, руководитель проектов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r>
              <a:rPr lang="en-US" altLang="ru-RU" sz="1600" dirty="0">
                <a:solidFill>
                  <a:schemeClr val="tx1"/>
                </a:solidFill>
                <a:hlinkClick r:id="rId3"/>
              </a:rPr>
              <a:t>m.batalov@largenumbers.ru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Гафаров Евгений Рашидович, д.ф.-м.н., </a:t>
            </a:r>
            <a:r>
              <a:rPr lang="ru-RU" altLang="ru-RU" sz="1600" dirty="0" err="1">
                <a:solidFill>
                  <a:srgbClr val="002060"/>
                </a:solidFill>
              </a:rPr>
              <a:t>в.н.с</a:t>
            </a:r>
            <a:r>
              <a:rPr lang="ru-RU" altLang="ru-RU" sz="1600" dirty="0">
                <a:solidFill>
                  <a:srgbClr val="002060"/>
                </a:solidFill>
              </a:rPr>
              <a:t>. ИПУ РАН, профессор МГУ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en-US" altLang="ru-RU" sz="1600" dirty="0">
                <a:solidFill>
                  <a:schemeClr val="tx1"/>
                </a:solidFill>
                <a:hlinkClick r:id="rId4"/>
              </a:rPr>
              <a:t>www.largenumbers.ru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r>
              <a:rPr lang="en-US" altLang="ru-RU" sz="1600" dirty="0">
                <a:solidFill>
                  <a:schemeClr val="tx1"/>
                </a:solidFill>
                <a:hlinkClick r:id="rId5"/>
              </a:rPr>
              <a:t>https://gafarov.info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r>
              <a:rPr lang="en-US" altLang="ru-RU" sz="1600" dirty="0">
                <a:solidFill>
                  <a:schemeClr val="tx1"/>
                </a:solidFill>
                <a:hlinkClick r:id="rId6"/>
              </a:rPr>
              <a:t>e.gafarov@largenumbers.ru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203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0000" y="-1"/>
            <a:ext cx="8064000" cy="720000"/>
          </a:xfrm>
        </p:spPr>
        <p:txBody>
          <a:bodyPr lIns="72000" tIns="36000" rIns="72000" bIns="36000"/>
          <a:lstStyle/>
          <a:p>
            <a:pPr algn="l"/>
            <a:r>
              <a:rPr lang="ru-RU" altLang="ru-RU" sz="2500" b="1" dirty="0">
                <a:solidFill>
                  <a:srgbClr val="C00000"/>
                </a:solidFill>
                <a:latin typeface="Arial" charset="0"/>
                <a:ea typeface="+mn-ea"/>
              </a:rPr>
              <a:t>Примеры внедрений в вузах</a:t>
            </a:r>
          </a:p>
        </p:txBody>
      </p:sp>
      <p:pic>
        <p:nvPicPr>
          <p:cNvPr id="5" name="Picture 2" descr="http://imageog.flaticon.com/icons/png/512/201/201614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r="21830"/>
          <a:stretch/>
        </p:blipFill>
        <p:spPr bwMode="auto">
          <a:xfrm>
            <a:off x="6884348" y="2894065"/>
            <a:ext cx="2232248" cy="21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auto">
          <a:xfrm>
            <a:off x="32763" y="1059582"/>
            <a:ext cx="908383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3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75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7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11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Заполярный государственный университет им. Н.М. Федоровского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ru-RU" sz="1600" dirty="0">
                <a:solidFill>
                  <a:srgbClr val="002060"/>
                </a:solidFill>
              </a:rPr>
              <a:t>2.1 + 3.0)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Московский авиационный институт (2.1 + 3.0)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Пермский национальный исследовательский политехнический университет (2.1 + 3.0)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Российский университет медицины (2.1)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Санкт-Петербургский государственный архитектурно-строительный университет (2.1)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Санкт-Петербургский политехнический университет Петра Великого</a:t>
            </a:r>
            <a:r>
              <a:rPr lang="en-US" sz="1600" dirty="0">
                <a:solidFill>
                  <a:srgbClr val="002060"/>
                </a:solidFill>
              </a:rPr>
              <a:t> (2</a:t>
            </a:r>
            <a:r>
              <a:rPr lang="ru-RU" sz="1600" dirty="0">
                <a:solidFill>
                  <a:srgbClr val="002060"/>
                </a:solidFill>
              </a:rPr>
              <a:t>.1)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Северо-Восточный государственный университет (2.1)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Тюменский государственный университет (3.0)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</a:rPr>
              <a:t>Кыргызско-Российский Славянский университет (г. Бишкек) (3.0)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95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/>
        </p:nvSpPr>
        <p:spPr>
          <a:xfrm>
            <a:off x="8564946" y="4914654"/>
            <a:ext cx="575072" cy="1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dirty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alt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129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11703</TotalTime>
  <Words>2939</Words>
  <Application>Microsoft Office PowerPoint</Application>
  <PresentationFormat>Экран (16:9)</PresentationFormat>
  <Paragraphs>644</Paragraphs>
  <Slides>88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3" baseType="lpstr">
      <vt:lpstr>Arial</vt:lpstr>
      <vt:lpstr>Calibri</vt:lpstr>
      <vt:lpstr>Times New Roman</vt:lpstr>
      <vt:lpstr>Wingdings</vt:lpstr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1С:Документооборот Мобильный клиент</vt:lpstr>
      <vt:lpstr>Обзор типовых возможностей</vt:lpstr>
      <vt:lpstr>Примеры внедрений в вузах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 Дмитрий</dc:creator>
  <cp:lastModifiedBy>Максим Баталов</cp:lastModifiedBy>
  <cp:revision>743</cp:revision>
  <dcterms:created xsi:type="dcterms:W3CDTF">2016-01-19T10:15:57Z</dcterms:created>
  <dcterms:modified xsi:type="dcterms:W3CDTF">2026-05-13T13:33:20Z</dcterms:modified>
</cp:coreProperties>
</file>