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94" r:id="rId3"/>
  </p:sldMasterIdLst>
  <p:notesMasterIdLst>
    <p:notesMasterId r:id="rId15"/>
  </p:notesMasterIdLst>
  <p:sldIdLst>
    <p:sldId id="278" r:id="rId4"/>
    <p:sldId id="266" r:id="rId5"/>
    <p:sldId id="277" r:id="rId6"/>
    <p:sldId id="279" r:id="rId7"/>
    <p:sldId id="280" r:id="rId8"/>
    <p:sldId id="283" r:id="rId9"/>
    <p:sldId id="284" r:id="rId10"/>
    <p:sldId id="286" r:id="rId11"/>
    <p:sldId id="285" r:id="rId12"/>
    <p:sldId id="281" r:id="rId13"/>
    <p:sldId id="263" r:id="rId14"/>
  </p:sldIdLst>
  <p:sldSz cx="12192000" cy="6858000"/>
  <p:notesSz cx="7104063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55000" autoAdjust="0"/>
  </p:normalViewPr>
  <p:slideViewPr>
    <p:cSldViewPr>
      <p:cViewPr varScale="1">
        <p:scale>
          <a:sx n="63" d="100"/>
          <a:sy n="63" d="100"/>
        </p:scale>
        <p:origin x="23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1968" y="-72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B0A4CBFB-C7A5-4C6D-BDA2-E247FFAC15A1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686F5218-A3E4-4E60-B7E4-99C0198DE4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Добрый день, уважаемые Коллеги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r>
              <a:rPr lang="ru-RU" dirty="0" smtClean="0"/>
              <a:t>меня </a:t>
            </a:r>
            <a:r>
              <a:rPr lang="ru-RU" dirty="0" smtClean="0"/>
              <a:t>зовут Андрей Черноморец, я работаю руководителем отдела автоматизации HR процессов в компании ЦУМ.</a:t>
            </a:r>
          </a:p>
          <a:p>
            <a:r>
              <a:rPr lang="ru-RU" dirty="0" smtClean="0"/>
              <a:t>Рад </a:t>
            </a:r>
            <a:r>
              <a:rPr lang="ru-RU" dirty="0" smtClean="0"/>
              <a:t>представить </a:t>
            </a:r>
            <a:r>
              <a:rPr lang="ru-RU" dirty="0" smtClean="0"/>
              <a:t>на Дне документооборота свой </a:t>
            </a:r>
            <a:r>
              <a:rPr lang="ru-RU" dirty="0" smtClean="0"/>
              <a:t>доклад "Обходной на </a:t>
            </a:r>
            <a:r>
              <a:rPr lang="ru-RU" dirty="0" err="1" smtClean="0"/>
              <a:t>удаленке</a:t>
            </a:r>
            <a:r>
              <a:rPr lang="ru-RU" dirty="0" smtClean="0"/>
              <a:t>" или как мы используем 1С:Документооборот для автоматизации некоторых HR процессов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  <a:endParaRPr lang="ru-RU" dirty="0" smtClean="0"/>
          </a:p>
          <a:p>
            <a:r>
              <a:rPr lang="ru-RU" dirty="0" smtClean="0"/>
              <a:t>Сегодня я</a:t>
            </a:r>
            <a:r>
              <a:rPr lang="ru-RU" baseline="0" dirty="0" smtClean="0"/>
              <a:t> расскажу как мы придумали использовать 1С:Документооборот для построения процесса в качестве связующего звена между ЗУП и </a:t>
            </a:r>
            <a:r>
              <a:rPr lang="en-US" baseline="0" dirty="0" smtClean="0"/>
              <a:t>ERP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6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 итогам внедрения электронного обходного было принято решение масштабировать такую конфигурацию в качестве экосистемы где проводником процессов является 1С:Документооборот и на другие HR бизнес процессы:</a:t>
            </a:r>
          </a:p>
          <a:p>
            <a:pPr marL="228600" indent="-228600">
              <a:buAutoNum type="arabicPeriod"/>
            </a:pPr>
            <a:r>
              <a:rPr lang="ru-RU" dirty="0" smtClean="0"/>
              <a:t>Согласование карт KPI - уже работает</a:t>
            </a:r>
          </a:p>
          <a:p>
            <a:pPr marL="228600" indent="-228600">
              <a:buAutoNum type="arabicPeriod"/>
            </a:pPr>
            <a:r>
              <a:rPr lang="ru-RU" dirty="0" smtClean="0"/>
              <a:t>Согласование заявок на подбор персонала - уже работает</a:t>
            </a:r>
          </a:p>
          <a:p>
            <a:pPr marL="228600" indent="-228600">
              <a:buAutoNum type="arabicPeriod"/>
            </a:pPr>
            <a:r>
              <a:rPr lang="ru-RU" dirty="0" smtClean="0"/>
              <a:t>Согласование изменений Штатного расписания - для исключение пересылки "портянок" </a:t>
            </a:r>
            <a:r>
              <a:rPr lang="ru-RU" dirty="0" err="1" smtClean="0"/>
              <a:t>Excel</a:t>
            </a:r>
            <a:r>
              <a:rPr lang="ru-RU" dirty="0" smtClean="0"/>
              <a:t> по почте. - опытная эксплуатация с подсистемой "Кадровое планирование" в 1С:ЗУП КОРП</a:t>
            </a:r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 завершении хочу еще раз отметить, что благодаря интеграционным возможностям 1С:Документооборот и встроенным функциям бесшовной интеграции в продукты 1С мы имеем возможность не просто обеспечить классический документооборот но и автоматизировать HR процессы.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571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за уделенное внимание!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41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Совсем коротко о ЦУМе:</a:t>
            </a:r>
          </a:p>
          <a:p>
            <a:r>
              <a:rPr lang="ru-RU" dirty="0" smtClean="0"/>
              <a:t>Да это тот самый ЦУМ который находится в центре Москвы рядом с Большим театром. </a:t>
            </a:r>
          </a:p>
          <a:p>
            <a:r>
              <a:rPr lang="ru-RU" dirty="0" smtClean="0"/>
              <a:t>ЦУМ - это не просто торговый центр это единый большой магазин. </a:t>
            </a:r>
            <a:r>
              <a:rPr lang="ru-RU" dirty="0" smtClean="0"/>
              <a:t>Такой-же модели соответствует </a:t>
            </a:r>
            <a:r>
              <a:rPr lang="ru-RU" dirty="0" smtClean="0"/>
              <a:t>Дом Ленинградской торговли (ДЛТ) в Санкт-Петербурге. </a:t>
            </a:r>
          </a:p>
          <a:p>
            <a:r>
              <a:rPr lang="ru-RU" dirty="0" smtClean="0"/>
              <a:t>Помимо этого у нас открыто 6 магазинов формата Дисконт в некоторых торговых центрах, а так-же Интернет магазин </a:t>
            </a:r>
            <a:r>
              <a:rPr lang="ru-RU" dirty="0" smtClean="0"/>
              <a:t>tsum.ru</a:t>
            </a:r>
          </a:p>
          <a:p>
            <a:r>
              <a:rPr lang="ru-RU" dirty="0" smtClean="0"/>
              <a:t>-- некоторые</a:t>
            </a:r>
            <a:r>
              <a:rPr lang="ru-RU" baseline="0" dirty="0" smtClean="0"/>
              <a:t> цифры представлены на слайде</a:t>
            </a:r>
          </a:p>
          <a:p>
            <a:endParaRPr lang="ru-RU" dirty="0" smtClean="0"/>
          </a:p>
          <a:p>
            <a:r>
              <a:rPr lang="ru-RU" dirty="0" smtClean="0"/>
              <a:t>На полках наших магазинов представлено более 1500 брендов, некоторые представлены эксклюзивно. Единовременно в наличии более 800 тысяч уникальных позиций.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205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</a:t>
            </a:r>
            <a:r>
              <a:rPr lang="ru-RU" dirty="0" smtClean="0"/>
              <a:t>многих компаниях, да наверное, почти во всех,  существуют так называемые "Обходные листы". </a:t>
            </a:r>
          </a:p>
          <a:p>
            <a:r>
              <a:rPr lang="ru-RU" dirty="0" smtClean="0"/>
              <a:t>Базовая цель у всех схожая: </a:t>
            </a:r>
            <a:r>
              <a:rPr lang="ru-RU" dirty="0" smtClean="0"/>
              <a:t>“сотрудник не должен ничего забыть, а мы не должны ничего упустить".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Сложность </a:t>
            </a:r>
            <a:r>
              <a:rPr lang="ru-RU" dirty="0" smtClean="0"/>
              <a:t>маршрута обходного листа зависит от многих факторов: специфики деятельности компании, </a:t>
            </a:r>
            <a:r>
              <a:rPr lang="ru-RU" dirty="0" err="1" smtClean="0"/>
              <a:t>распределенность</a:t>
            </a:r>
            <a:r>
              <a:rPr lang="ru-RU" dirty="0" smtClean="0"/>
              <a:t> по этажам и территории.</a:t>
            </a:r>
          </a:p>
          <a:p>
            <a:r>
              <a:rPr lang="ru-RU" dirty="0" smtClean="0"/>
              <a:t>Вот примеры существовавших обходных листов двух наших подразделений:</a:t>
            </a:r>
          </a:p>
          <a:p>
            <a:r>
              <a:rPr lang="ru-RU" dirty="0" smtClean="0"/>
              <a:t>Обратите внимание, если первом случае придется пройтись по этажам то во втором по достаточно большое территории: путь от второго подъезда до восьмого, примерно 800 метров</a:t>
            </a:r>
            <a:r>
              <a:rPr lang="ru-RU" dirty="0" smtClean="0"/>
              <a:t>. Я уже</a:t>
            </a:r>
            <a:r>
              <a:rPr lang="ru-RU" baseline="0" dirty="0" smtClean="0"/>
              <a:t> не говорю о сотрудниках подразделений территориально обособленных, которым, для того чтоб пройтись по этажам необходимо еще доехать до этих этажей, и иногда это просто физически не успеть сделать одним днем.</a:t>
            </a:r>
          </a:p>
          <a:p>
            <a:endParaRPr lang="ru-RU" dirty="0" smtClean="0"/>
          </a:p>
          <a:p>
            <a:r>
              <a:rPr lang="ru-RU" dirty="0" smtClean="0"/>
              <a:t>Контроль же за прохождение всех ответственных ложится на сотрудника отдела кадров, который в день увольнения получает </a:t>
            </a:r>
            <a:r>
              <a:rPr lang="ru-RU" dirty="0" smtClean="0"/>
              <a:t>обходной </a:t>
            </a:r>
            <a:r>
              <a:rPr lang="ru-RU" dirty="0" smtClean="0"/>
              <a:t>лист, и если какой либо подписи не хватает, на него ложится забота выяснить, все ли сдано и нет ли какой задолженности.</a:t>
            </a:r>
          </a:p>
          <a:p>
            <a:r>
              <a:rPr lang="ru-RU" dirty="0" smtClean="0"/>
              <a:t>Да мы и до внедрения электронного обходного рассылали информацию о планируемом увольнении всем ответственным, но проверить была ли проведена работа или письмо упало в папку "спам" не было однозначного ответа. </a:t>
            </a:r>
          </a:p>
          <a:p>
            <a:endParaRPr lang="ru-RU" dirty="0" smtClean="0"/>
          </a:p>
          <a:p>
            <a:r>
              <a:rPr lang="ru-RU" dirty="0" smtClean="0"/>
              <a:t>Так-же</a:t>
            </a:r>
            <a:r>
              <a:rPr lang="ru-RU" baseline="0" dirty="0" smtClean="0"/>
              <a:t> важно и с каким настроением мы расстанемся с сотрудником</a:t>
            </a:r>
            <a:endParaRPr lang="ru-RU" dirty="0" smtClean="0"/>
          </a:p>
          <a:p>
            <a:r>
              <a:rPr lang="ru-RU" dirty="0" smtClean="0"/>
              <a:t>И если мы сотрудника в последний рабочий день заставляем заниматься бюрократией, то </a:t>
            </a:r>
            <a:r>
              <a:rPr lang="ru-RU" dirty="0" err="1" smtClean="0"/>
              <a:t>вряд-ли</a:t>
            </a:r>
            <a:r>
              <a:rPr lang="ru-RU" dirty="0" smtClean="0"/>
              <a:t> это будет мотивировать оставить хороший отзыв.</a:t>
            </a:r>
          </a:p>
          <a:p>
            <a:r>
              <a:rPr lang="ru-RU" dirty="0" smtClean="0"/>
              <a:t>Опять же </a:t>
            </a:r>
            <a:r>
              <a:rPr lang="ru-RU" dirty="0" smtClean="0"/>
              <a:t>есть сотрудники, которые в принципе не желают заниматься обходным, и заставить мы их не можем, но как-то надо быть уверенным что нет задолженностей, и при необходимости перед увольнением подписать весь необходимый набор документов или выполнить полагающиеся процедуры. Ведь после увольнение взыскать какую либо </a:t>
            </a:r>
            <a:r>
              <a:rPr lang="ru-RU" dirty="0" err="1" smtClean="0"/>
              <a:t>недостаточу</a:t>
            </a:r>
            <a:r>
              <a:rPr lang="ru-RU" dirty="0" smtClean="0"/>
              <a:t> становится </a:t>
            </a:r>
            <a:r>
              <a:rPr lang="ru-RU" dirty="0" smtClean="0"/>
              <a:t>много </a:t>
            </a:r>
            <a:r>
              <a:rPr lang="ru-RU" dirty="0" smtClean="0"/>
              <a:t>сложнее.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749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Решение упростить процесс одновременно с этим повысить исполнительскую дисциплину у ответственных давно назревал</a:t>
            </a:r>
            <a:r>
              <a:rPr lang="ru-RU" dirty="0" smtClean="0"/>
              <a:t>. К тому-же достаточно большое количество исполнителей, в том числе, участников процесса </a:t>
            </a:r>
            <a:r>
              <a:rPr lang="ru-RU" dirty="0" err="1" smtClean="0"/>
              <a:t>офф-бординга</a:t>
            </a:r>
            <a:r>
              <a:rPr lang="ru-RU" dirty="0" smtClean="0"/>
              <a:t> сотрудников так и не вышла с </a:t>
            </a:r>
            <a:r>
              <a:rPr lang="ru-RU" dirty="0" err="1" smtClean="0"/>
              <a:t>удаленки</a:t>
            </a:r>
            <a:r>
              <a:rPr lang="ru-RU" dirty="0" smtClean="0"/>
              <a:t>.</a:t>
            </a:r>
            <a:endParaRPr lang="ru-RU" dirty="0" smtClean="0"/>
          </a:p>
          <a:p>
            <a:r>
              <a:rPr lang="ru-RU" dirty="0" smtClean="0"/>
              <a:t>Были определены </a:t>
            </a:r>
            <a:r>
              <a:rPr lang="ru-RU" baseline="0" dirty="0" smtClean="0"/>
              <a:t>следующие требования: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Максимально </a:t>
            </a:r>
            <a:r>
              <a:rPr lang="ru-RU" dirty="0" smtClean="0"/>
              <a:t>использовать то что есть</a:t>
            </a:r>
          </a:p>
          <a:p>
            <a:pPr marL="228600" indent="-228600">
              <a:buAutoNum type="arabicPeriod"/>
            </a:pPr>
            <a:r>
              <a:rPr lang="ru-RU" dirty="0" smtClean="0"/>
              <a:t>Процесс работы ответственных лиц не должен значительно измениться</a:t>
            </a:r>
          </a:p>
          <a:p>
            <a:pPr marL="228600" indent="-228600">
              <a:buAutoNum type="arabicPeriod"/>
            </a:pPr>
            <a:r>
              <a:rPr lang="ru-RU" dirty="0" smtClean="0"/>
              <a:t>попытаться максимально исключить человеческий фактор в качестве переносчика информации (листка с подписями)</a:t>
            </a:r>
          </a:p>
          <a:p>
            <a:pPr marL="228600" indent="-228600">
              <a:buAutoNum type="arabicPeriod"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Далее определили основных участников процесса и их рабочие инструменты:</a:t>
            </a:r>
          </a:p>
          <a:p>
            <a:pPr marL="228600" indent="-228600">
              <a:buAutoNum type="arabicPeriod"/>
            </a:pPr>
            <a:r>
              <a:rPr lang="ru-RU" dirty="0" smtClean="0"/>
              <a:t>Отдел кадров работает в 1С:ЗУП КОРП</a:t>
            </a:r>
          </a:p>
          <a:p>
            <a:pPr marL="228600" indent="-228600">
              <a:buAutoNum type="arabicPeriod"/>
            </a:pPr>
            <a:r>
              <a:rPr lang="ru-RU" dirty="0" smtClean="0"/>
              <a:t>КРО, Бухгалтерия, ОМТС работают в 1С:ERP</a:t>
            </a:r>
          </a:p>
          <a:p>
            <a:pPr marL="228600" indent="-228600">
              <a:buAutoNum type="arabicPeriod"/>
            </a:pPr>
            <a:r>
              <a:rPr lang="ru-RU" dirty="0" smtClean="0"/>
              <a:t>HR бизнес партнёры, охрана труда, СБ работают в 1С:ЗУП КОРП</a:t>
            </a:r>
          </a:p>
          <a:p>
            <a:pPr marL="228600" indent="-228600">
              <a:buAutoNum type="arabicPeriod"/>
            </a:pPr>
            <a:r>
              <a:rPr lang="ru-RU" dirty="0" smtClean="0"/>
              <a:t>Руководители - в почте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290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процессе проработки вариантов решения было предложено использовать 1С:Документооборот КОРП, но не в качестве системы в которой надо работать, а в качестве транспортной системы. </a:t>
            </a:r>
          </a:p>
          <a:p>
            <a:r>
              <a:rPr lang="ru-RU" dirty="0" smtClean="0"/>
              <a:t>Системой фактически являющейся интегратором внутри одного процесса.</a:t>
            </a:r>
          </a:p>
          <a:p>
            <a:endParaRPr lang="ru-RU" dirty="0" smtClean="0"/>
          </a:p>
          <a:p>
            <a:r>
              <a:rPr lang="ru-RU" dirty="0" smtClean="0"/>
              <a:t>Схематично процесс выглядит следующим образом:</a:t>
            </a:r>
          </a:p>
          <a:p>
            <a:pPr marL="228600" indent="-228600">
              <a:buAutoNum type="arabicPeriod"/>
            </a:pPr>
            <a:r>
              <a:rPr lang="ru-RU" dirty="0" smtClean="0"/>
              <a:t>Сотрудник отдела кадров регистрирует заявление на увольнение в 1С:ЗУП КОРП</a:t>
            </a:r>
          </a:p>
          <a:p>
            <a:pPr marL="228600" indent="-228600">
              <a:buAutoNum type="arabicPeriod"/>
            </a:pPr>
            <a:r>
              <a:rPr lang="ru-RU" dirty="0" smtClean="0"/>
              <a:t>Из 1С:ЗУП в 1С:Документооборот заявление автоматически передается для определения </a:t>
            </a:r>
            <a:r>
              <a:rPr lang="ru-RU" dirty="0" err="1" smtClean="0"/>
              <a:t>маршурута</a:t>
            </a: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По результатам диспетчеризации документа, он направляется в системы пользователей и/или в электронную почту</a:t>
            </a:r>
          </a:p>
          <a:p>
            <a:pPr marL="228600" indent="-228600">
              <a:buAutoNum type="arabicPeriod"/>
            </a:pPr>
            <a:r>
              <a:rPr lang="ru-RU" dirty="0" smtClean="0"/>
              <a:t>Пользователи проставляют отметку о выполнении или согласовании в обычной для них системе</a:t>
            </a:r>
          </a:p>
          <a:p>
            <a:pPr marL="228600" indent="-228600">
              <a:buAutoNum type="arabicPeriod"/>
            </a:pPr>
            <a:r>
              <a:rPr lang="ru-RU" dirty="0" smtClean="0"/>
              <a:t>Регистрация действий пользователей автоматически передается и фиксируется в Документообороте</a:t>
            </a:r>
          </a:p>
          <a:p>
            <a:pPr marL="228600" indent="-228600">
              <a:buAutoNum type="arabicPeriod"/>
            </a:pPr>
            <a:r>
              <a:rPr lang="ru-RU" dirty="0" smtClean="0"/>
              <a:t>Результат обработки документа "Увольнение" доступен в 1С:ЗУП КОРП</a:t>
            </a:r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endParaRPr lang="ru-RU" dirty="0" smtClean="0"/>
          </a:p>
          <a:p>
            <a:pPr marL="228600" indent="-228600">
              <a:buAutoNum type="arabicPeriod"/>
            </a:pPr>
            <a:r>
              <a:rPr lang="ru-RU" dirty="0" smtClean="0"/>
              <a:t>Подробно об технической архитектуре я рассказывать не буду, она совершенно стандартная для 1С:Документооборот, для этого более подробно и с деталями есть описания на сайте 1С.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08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Возможности настройки маршрутов позволяют адресовать задачу исполнителям по множеству условий: по юридическим лицам, подразделениям, дополнительным сведения и прочим реквизитам исходного документа</a:t>
            </a:r>
            <a:r>
              <a:rPr lang="ru-RU" dirty="0" smtClean="0"/>
              <a:t>. При </a:t>
            </a:r>
            <a:r>
              <a:rPr lang="ru-RU" dirty="0" smtClean="0"/>
              <a:t>этом регистрация возможна как пользователям определенной роли так и персонализировано. </a:t>
            </a:r>
          </a:p>
          <a:p>
            <a:r>
              <a:rPr lang="ru-RU" dirty="0" smtClean="0"/>
              <a:t>Все это как и много другое благодаря функциональности 1С:Документооборот КОРП позволяет использовать этот инструмент не только для целей делопроизводства и для автоматизации некоторых HR процессов.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77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ЗУПе</a:t>
            </a:r>
            <a:r>
              <a:rPr lang="ru-RU" dirty="0" smtClean="0"/>
              <a:t> и ERP есть бесшовная интеграция и пользователю прям на рабочем столе доступна информация по поступающих в его адрес задачах, пользователю нет необходимости переходить в иную систему для получения детальной информации.</a:t>
            </a:r>
          </a:p>
          <a:p>
            <a:r>
              <a:rPr lang="ru-RU" dirty="0" smtClean="0"/>
              <a:t>Мы прямо в привычной системе, без отвлечения доносим информацию.</a:t>
            </a:r>
          </a:p>
          <a:p>
            <a:r>
              <a:rPr lang="ru-RU" dirty="0" smtClean="0"/>
              <a:t>На слайде приведены изображения рабочих столов в 1С:ERP и 1С:ЗУП КОРП.</a:t>
            </a:r>
          </a:p>
          <a:p>
            <a:r>
              <a:rPr lang="ru-RU" dirty="0" smtClean="0"/>
              <a:t>Я немного увеличил раздел "Документооборот" для демонстрации примера. </a:t>
            </a:r>
          </a:p>
          <a:p>
            <a:r>
              <a:rPr lang="ru-RU" dirty="0" smtClean="0"/>
              <a:t>В обычном режиме это выглядит более  органично.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810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силу специфики бизнеса (ритейл) большинство руководителей (менеджеров торговых зон, управляющих этажами или бутиками) в своей работе чаще пользуются почтой. </a:t>
            </a:r>
          </a:p>
          <a:p>
            <a:r>
              <a:rPr lang="ru-RU" dirty="0" smtClean="0"/>
              <a:t>Соответственно в почту мы и направим информацию руководителю, но при этом, если он, руководитель является пользователем одной из 1С то получит в "Задачи мне" и там тоже.</a:t>
            </a:r>
          </a:p>
          <a:p>
            <a:r>
              <a:rPr lang="ru-RU" dirty="0" smtClean="0"/>
              <a:t>Но основной инструмент, для большинства руководителей почта. </a:t>
            </a:r>
          </a:p>
          <a:p>
            <a:r>
              <a:rPr lang="ru-RU" dirty="0" smtClean="0"/>
              <a:t>И 1С:Документооборот в полной мере позволяет узнать а потом выполнить действия посредство почтового клиента</a:t>
            </a:r>
          </a:p>
          <a:p>
            <a:r>
              <a:rPr lang="ru-RU" dirty="0" smtClean="0"/>
              <a:t>Прошу обратить внимание на гиперссылки в письме, пользователь может как сформировать ответное письмо, так и перейти по ссылке в 1С:Документооборот</a:t>
            </a:r>
          </a:p>
          <a:p>
            <a:r>
              <a:rPr lang="ru-RU" dirty="0" smtClean="0"/>
              <a:t>С помощью указанного набора вариантов оповещения пользователей, мы практически свели на нет игнорирование задач. </a:t>
            </a:r>
          </a:p>
          <a:p>
            <a:r>
              <a:rPr lang="ru-RU" dirty="0" smtClean="0"/>
              <a:t>При этом дополнительных интерфейсов или систем для пользователя не появилось.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1981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финальном этапе, или заблаговременно сотрудник отдела кадров всегда может, не выходя из его родной 1С:ЗУП КОРП увидеть статус обработки коллегами документа, и при необходимости уточнить детали. </a:t>
            </a:r>
          </a:p>
          <a:p>
            <a:endParaRPr lang="ru-RU" dirty="0" smtClean="0"/>
          </a:p>
          <a:p>
            <a:r>
              <a:rPr lang="ru-RU" dirty="0" smtClean="0"/>
              <a:t>Я сознательно не привожу все возможности 1С:Документооборот, их очень много, моя цель продемонстрировать как мы используем возможности интеграции и построить на этом цельный процесс.</a:t>
            </a:r>
          </a:p>
          <a:p>
            <a:endParaRPr lang="ru-RU" dirty="0" smtClean="0"/>
          </a:p>
          <a:p>
            <a:r>
              <a:rPr lang="ru-RU" dirty="0" smtClean="0"/>
              <a:t>Что я могу сказать в качестве итога:</a:t>
            </a:r>
          </a:p>
          <a:p>
            <a:r>
              <a:rPr lang="ru-RU" dirty="0" smtClean="0"/>
              <a:t>Помимо достижения основных целей проекта, а именно: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заблаговременное оповещение ответственных лиц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более качественная обработка и сопровождения увольнения за счет раннего оповещения и отсутствия спешки (не в последний момент)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исключение человеческого фактора и влияния настроения на процесс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0" indent="0">
              <a:buFontTx/>
              <a:buNone/>
            </a:pPr>
            <a:r>
              <a:rPr lang="ru-RU" dirty="0" smtClean="0"/>
              <a:t>Появились эффекты не декларировавшиеся как цели: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ранее оповещение ответственных лиц позволило на раннем этапе провести, при необходимости, работу по удержанию сотрудника. Лично я считаю этот эффект наиболее важным.</a:t>
            </a:r>
          </a:p>
          <a:p>
            <a:pPr marL="171450" indent="-171450">
              <a:buFontTx/>
              <a:buChar char="-"/>
            </a:pPr>
            <a:r>
              <a:rPr lang="ru-RU" dirty="0" smtClean="0"/>
              <a:t>Отсутствие бумажной волокиты в условиях стресса привело к увеличению количества заполненных анкет </a:t>
            </a:r>
            <a:r>
              <a:rPr lang="ru-RU" dirty="0" err="1" smtClean="0"/>
              <a:t>exit</a:t>
            </a:r>
            <a:r>
              <a:rPr lang="ru-RU" dirty="0" smtClean="0"/>
              <a:t> интервью и практически все анкеты теперь пройдены полностью, а не брошены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6F5218-A3E4-4E60-B7E4-99C0198DE4B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4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17340" y="538471"/>
            <a:ext cx="3147483" cy="1344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12"/>
          <p:cNvCxnSpPr/>
          <p:nvPr userDrawn="1"/>
        </p:nvCxnSpPr>
        <p:spPr>
          <a:xfrm>
            <a:off x="2259428" y="700088"/>
            <a:ext cx="955379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2258009" y="326086"/>
            <a:ext cx="3005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FuturaLightC"/>
                <a:ea typeface="+mn-ea"/>
                <a:cs typeface="FuturaLight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94320"/>
                </a:solidFill>
                <a:latin typeface="FuturaFuturisC"/>
                <a:cs typeface="FuturaFuturisC"/>
              </a:rPr>
              <a:t>&gt;</a:t>
            </a:r>
            <a:endParaRPr lang="en-US" sz="1800" dirty="0">
              <a:solidFill>
                <a:srgbClr val="F94320"/>
              </a:solidFill>
              <a:latin typeface="FuturaFuturisC"/>
              <a:cs typeface="FuturaFuturisC"/>
            </a:endParaRPr>
          </a:p>
        </p:txBody>
      </p:sp>
      <p:cxnSp>
        <p:nvCxnSpPr>
          <p:cNvPr id="12" name="Straight Connector 14"/>
          <p:cNvCxnSpPr/>
          <p:nvPr userDrawn="1"/>
        </p:nvCxnSpPr>
        <p:spPr>
          <a:xfrm>
            <a:off x="343763" y="6309606"/>
            <a:ext cx="11457517" cy="6350"/>
          </a:xfrm>
          <a:prstGeom prst="line">
            <a:avLst/>
          </a:prstGeom>
          <a:ln w="12700">
            <a:solidFill>
              <a:srgbClr val="F94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5"/>
          <p:cNvSpPr>
            <a:spLocks noChangeArrowheads="1"/>
          </p:cNvSpPr>
          <p:nvPr userDrawn="1"/>
        </p:nvSpPr>
        <p:spPr bwMode="auto">
          <a:xfrm>
            <a:off x="331925" y="6315954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D0C15AC-A0C5-4FB9-87C0-2E23CD45A22C}" type="slidenum">
              <a:rPr lang="en-US" altLang="ru-RU" sz="1800" smtClean="0">
                <a:solidFill>
                  <a:srgbClr val="FFFFFF"/>
                </a:solidFill>
                <a:latin typeface="FuturaLightC"/>
                <a:ea typeface="FuturaLightC"/>
                <a:cs typeface="FuturaLightC"/>
              </a:rPr>
              <a:pPr>
                <a:defRPr/>
              </a:pPr>
              <a:t>‹#›</a:t>
            </a:fld>
            <a:endParaRPr lang="en-US" altLang="ru-RU" sz="1800" dirty="0" smtClean="0">
              <a:solidFill>
                <a:srgbClr val="FFFFFF"/>
              </a:solidFill>
              <a:latin typeface="FuturaLightC"/>
              <a:ea typeface="FuturaLightC"/>
              <a:cs typeface="FuturaLightC"/>
            </a:endParaRPr>
          </a:p>
        </p:txBody>
      </p:sp>
      <p:pic>
        <p:nvPicPr>
          <p:cNvPr id="14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6" y="267055"/>
            <a:ext cx="18330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0314" y="298429"/>
            <a:ext cx="9170967" cy="3865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  <a:latin typeface="FuturaLightC"/>
                <a:cs typeface="FuturaLightC"/>
              </a:defRPr>
            </a:lvl1pPr>
          </a:lstStyle>
          <a:p>
            <a:pPr lvl="0"/>
            <a:r>
              <a:rPr lang="uk-UA" dirty="0" smtClean="0"/>
              <a:t>ВВЕДИТЕ 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4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2"/>
          <p:cNvCxnSpPr/>
          <p:nvPr userDrawn="1"/>
        </p:nvCxnSpPr>
        <p:spPr>
          <a:xfrm>
            <a:off x="2259428" y="700088"/>
            <a:ext cx="955379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2258009" y="326086"/>
            <a:ext cx="3005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FuturaLightC"/>
                <a:ea typeface="+mn-ea"/>
                <a:cs typeface="FuturaLight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94320"/>
                </a:solidFill>
                <a:latin typeface="FuturaFuturisC"/>
                <a:cs typeface="FuturaFuturisC"/>
              </a:rPr>
              <a:t>&gt;</a:t>
            </a:r>
            <a:endParaRPr lang="en-US" sz="1800" dirty="0">
              <a:solidFill>
                <a:srgbClr val="F94320"/>
              </a:solidFill>
              <a:latin typeface="FuturaFuturisC"/>
              <a:cs typeface="FuturaFuturisC"/>
            </a:endParaRPr>
          </a:p>
        </p:txBody>
      </p:sp>
      <p:cxnSp>
        <p:nvCxnSpPr>
          <p:cNvPr id="13" name="Straight Connector 14"/>
          <p:cNvCxnSpPr/>
          <p:nvPr userDrawn="1"/>
        </p:nvCxnSpPr>
        <p:spPr>
          <a:xfrm>
            <a:off x="343763" y="6309606"/>
            <a:ext cx="11457517" cy="6350"/>
          </a:xfrm>
          <a:prstGeom prst="line">
            <a:avLst/>
          </a:prstGeom>
          <a:ln w="12700">
            <a:solidFill>
              <a:srgbClr val="F94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5"/>
          <p:cNvSpPr>
            <a:spLocks noChangeArrowheads="1"/>
          </p:cNvSpPr>
          <p:nvPr userDrawn="1"/>
        </p:nvSpPr>
        <p:spPr bwMode="auto">
          <a:xfrm>
            <a:off x="331925" y="6315954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D0C15AC-A0C5-4FB9-87C0-2E23CD45A22C}" type="slidenum">
              <a:rPr lang="en-US" altLang="ru-RU" sz="1800" smtClean="0">
                <a:solidFill>
                  <a:srgbClr val="FFFFFF"/>
                </a:solidFill>
                <a:latin typeface="FuturaLightC"/>
                <a:ea typeface="FuturaLightC"/>
                <a:cs typeface="FuturaLightC"/>
              </a:rPr>
              <a:pPr>
                <a:defRPr/>
              </a:pPr>
              <a:t>‹#›</a:t>
            </a:fld>
            <a:endParaRPr lang="en-US" altLang="ru-RU" sz="1800" dirty="0" smtClean="0">
              <a:solidFill>
                <a:srgbClr val="FFFFFF"/>
              </a:solidFill>
              <a:latin typeface="FuturaLightC"/>
              <a:ea typeface="FuturaLightC"/>
              <a:cs typeface="FuturaLightC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6" y="267055"/>
            <a:ext cx="18330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0313" y="298429"/>
            <a:ext cx="9182907" cy="3865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  <a:latin typeface="FuturaLightC"/>
                <a:cs typeface="FuturaLightC"/>
              </a:defRPr>
            </a:lvl1pPr>
          </a:lstStyle>
          <a:p>
            <a:pPr lvl="0"/>
            <a:r>
              <a:rPr lang="uk-UA" dirty="0" smtClean="0"/>
              <a:t>ВВЕДИТЕ 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55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2"/>
          <p:cNvCxnSpPr/>
          <p:nvPr/>
        </p:nvCxnSpPr>
        <p:spPr>
          <a:xfrm>
            <a:off x="2259428" y="700088"/>
            <a:ext cx="955379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3"/>
          <p:cNvSpPr txBox="1">
            <a:spLocks/>
          </p:cNvSpPr>
          <p:nvPr/>
        </p:nvSpPr>
        <p:spPr>
          <a:xfrm>
            <a:off x="2258009" y="326086"/>
            <a:ext cx="3005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FuturaLightC"/>
                <a:ea typeface="+mn-ea"/>
                <a:cs typeface="FuturaLight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 smtClean="0">
                <a:solidFill>
                  <a:srgbClr val="F94320"/>
                </a:solidFill>
                <a:latin typeface="FuturaFuturisC"/>
                <a:cs typeface="FuturaFuturisC"/>
              </a:rPr>
              <a:t>&gt;</a:t>
            </a:r>
            <a:endParaRPr lang="en-US" sz="1800" dirty="0">
              <a:solidFill>
                <a:srgbClr val="F94320"/>
              </a:solidFill>
              <a:latin typeface="FuturaFuturisC"/>
              <a:cs typeface="FuturaFuturisC"/>
            </a:endParaRPr>
          </a:p>
        </p:txBody>
      </p:sp>
      <p:cxnSp>
        <p:nvCxnSpPr>
          <p:cNvPr id="7" name="Straight Connector 14"/>
          <p:cNvCxnSpPr/>
          <p:nvPr/>
        </p:nvCxnSpPr>
        <p:spPr>
          <a:xfrm>
            <a:off x="343763" y="6309606"/>
            <a:ext cx="11457517" cy="6350"/>
          </a:xfrm>
          <a:prstGeom prst="line">
            <a:avLst/>
          </a:prstGeom>
          <a:ln w="12700">
            <a:solidFill>
              <a:srgbClr val="F94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331925" y="6315954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BD0C15AC-A0C5-4FB9-87C0-2E23CD45A22C}" type="slidenum">
              <a:rPr lang="en-US" altLang="ru-RU" sz="1800" smtClean="0">
                <a:solidFill>
                  <a:srgbClr val="FFFFFF"/>
                </a:solidFill>
                <a:latin typeface="FuturaLightC"/>
                <a:ea typeface="FuturaLightC"/>
                <a:cs typeface="FuturaLightC"/>
              </a:rPr>
              <a:pPr>
                <a:defRPr/>
              </a:pPr>
              <a:t>‹#›</a:t>
            </a:fld>
            <a:endParaRPr lang="en-US" altLang="ru-RU" sz="1800" dirty="0" smtClean="0">
              <a:solidFill>
                <a:srgbClr val="FFFFFF"/>
              </a:solidFill>
              <a:latin typeface="FuturaLightC"/>
              <a:ea typeface="FuturaLightC"/>
              <a:cs typeface="FuturaLightC"/>
            </a:endParaRPr>
          </a:p>
        </p:txBody>
      </p:sp>
      <p:pic>
        <p:nvPicPr>
          <p:cNvPr id="9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6" y="267055"/>
            <a:ext cx="1833033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0313" y="298429"/>
            <a:ext cx="9182907" cy="3865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bg1"/>
                </a:solidFill>
                <a:latin typeface="FuturaLightC"/>
                <a:cs typeface="FuturaLightC"/>
              </a:defRPr>
            </a:lvl1pPr>
          </a:lstStyle>
          <a:p>
            <a:pPr lvl="0"/>
            <a:r>
              <a:rPr lang="uk-UA" dirty="0" smtClean="0"/>
              <a:t>ВВЕДИТЕ 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8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259450" y="684985"/>
            <a:ext cx="95419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2260137" y="319861"/>
            <a:ext cx="2991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FuturaLightC"/>
                <a:ea typeface="+mn-ea"/>
                <a:cs typeface="FuturaLight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dirty="0" smtClean="0">
                <a:solidFill>
                  <a:srgbClr val="F94320"/>
                </a:solidFill>
                <a:latin typeface="FuturaFuturisC"/>
                <a:cs typeface="FuturaFuturisC"/>
              </a:rPr>
              <a:t>&gt;</a:t>
            </a:r>
            <a:endParaRPr lang="en-US" sz="1800" b="0" i="0" dirty="0">
              <a:solidFill>
                <a:srgbClr val="F94320"/>
              </a:solidFill>
              <a:latin typeface="FuturaFuturisC"/>
              <a:cs typeface="FuturaFuturisC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31820" y="6307411"/>
            <a:ext cx="11469563" cy="8878"/>
          </a:xfrm>
          <a:prstGeom prst="line">
            <a:avLst/>
          </a:prstGeom>
          <a:ln w="12700">
            <a:solidFill>
              <a:srgbClr val="F94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331820" y="631628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768D29-8EA7-BD42-BD23-41087F435E8A}" type="slidenum">
              <a:rPr lang="en-US" sz="1800" smtClean="0">
                <a:solidFill>
                  <a:srgbClr val="000000"/>
                </a:solidFill>
                <a:latin typeface="FuturaLightC"/>
                <a:cs typeface="FuturaLightC"/>
              </a:rPr>
              <a:pPr/>
              <a:t>‹#›</a:t>
            </a:fld>
            <a:endParaRPr lang="en-US" sz="1800" dirty="0">
              <a:solidFill>
                <a:srgbClr val="000000"/>
              </a:solidFill>
              <a:latin typeface="FuturaLightC"/>
              <a:cs typeface="FuturaLightC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0313" y="298429"/>
            <a:ext cx="9171069" cy="3865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0000"/>
                </a:solidFill>
                <a:latin typeface="FuturaLightC"/>
                <a:cs typeface="FuturaLightC"/>
              </a:defRPr>
            </a:lvl1pPr>
          </a:lstStyle>
          <a:p>
            <a:pPr lvl="0"/>
            <a:r>
              <a:rPr lang="uk-UA" dirty="0" smtClean="0"/>
              <a:t>ВВЕДИТЕ НАЗВАНИЕ СЛАЙДА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820" y="263708"/>
            <a:ext cx="1832888" cy="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58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2259450" y="684985"/>
            <a:ext cx="95419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 txBox="1">
            <a:spLocks/>
          </p:cNvSpPr>
          <p:nvPr userDrawn="1"/>
        </p:nvSpPr>
        <p:spPr>
          <a:xfrm>
            <a:off x="2260137" y="319861"/>
            <a:ext cx="2991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FuturaLightC"/>
                <a:ea typeface="+mn-ea"/>
                <a:cs typeface="FuturaLight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dirty="0" smtClean="0">
                <a:solidFill>
                  <a:srgbClr val="F94320"/>
                </a:solidFill>
                <a:latin typeface="FuturaFuturisC"/>
                <a:cs typeface="FuturaFuturisC"/>
              </a:rPr>
              <a:t>&gt;</a:t>
            </a:r>
            <a:endParaRPr lang="en-US" sz="1800" b="0" i="0" dirty="0">
              <a:solidFill>
                <a:srgbClr val="F94320"/>
              </a:solidFill>
              <a:latin typeface="FuturaFuturisC"/>
              <a:cs typeface="FuturaFuturisC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31820" y="6307411"/>
            <a:ext cx="11469563" cy="8878"/>
          </a:xfrm>
          <a:prstGeom prst="line">
            <a:avLst/>
          </a:prstGeom>
          <a:ln w="12700">
            <a:solidFill>
              <a:srgbClr val="F94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 userDrawn="1"/>
        </p:nvSpPr>
        <p:spPr>
          <a:xfrm>
            <a:off x="331820" y="631628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768D29-8EA7-BD42-BD23-41087F435E8A}" type="slidenum">
              <a:rPr lang="en-US" sz="1800" smtClean="0">
                <a:solidFill>
                  <a:srgbClr val="000000"/>
                </a:solidFill>
                <a:latin typeface="FuturaLightC"/>
                <a:cs typeface="FuturaLightC"/>
              </a:rPr>
              <a:pPr/>
              <a:t>‹#›</a:t>
            </a:fld>
            <a:endParaRPr lang="en-US" sz="1800" dirty="0">
              <a:solidFill>
                <a:srgbClr val="000000"/>
              </a:solidFill>
              <a:latin typeface="FuturaLightC"/>
              <a:cs typeface="FuturaLightC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0313" y="298429"/>
            <a:ext cx="9171069" cy="3865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0000"/>
                </a:solidFill>
                <a:latin typeface="FuturaLightC"/>
                <a:cs typeface="FuturaLightC"/>
              </a:defRPr>
            </a:lvl1pPr>
          </a:lstStyle>
          <a:p>
            <a:pPr lvl="0"/>
            <a:r>
              <a:rPr lang="uk-UA" dirty="0" smtClean="0"/>
              <a:t>ВВЕДИТЕ НАЗВАНИЕ СЛАЙДА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820" y="263708"/>
            <a:ext cx="1832888" cy="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67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2"/>
          <p:cNvCxnSpPr/>
          <p:nvPr userDrawn="1"/>
        </p:nvCxnSpPr>
        <p:spPr>
          <a:xfrm>
            <a:off x="2259450" y="684985"/>
            <a:ext cx="95419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/>
          <p:cNvSpPr txBox="1">
            <a:spLocks/>
          </p:cNvSpPr>
          <p:nvPr userDrawn="1"/>
        </p:nvSpPr>
        <p:spPr>
          <a:xfrm>
            <a:off x="2260137" y="319861"/>
            <a:ext cx="2991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FuturaLightC"/>
                <a:ea typeface="+mn-ea"/>
                <a:cs typeface="FuturaLight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dirty="0" smtClean="0">
                <a:solidFill>
                  <a:srgbClr val="F94320"/>
                </a:solidFill>
                <a:latin typeface="FuturaFuturisC"/>
                <a:cs typeface="FuturaFuturisC"/>
              </a:rPr>
              <a:t>&gt;</a:t>
            </a:r>
            <a:endParaRPr lang="en-US" sz="1800" b="0" i="0" dirty="0">
              <a:solidFill>
                <a:srgbClr val="F94320"/>
              </a:solidFill>
              <a:latin typeface="FuturaFuturisC"/>
              <a:cs typeface="FuturaFuturisC"/>
            </a:endParaRPr>
          </a:p>
        </p:txBody>
      </p:sp>
      <p:cxnSp>
        <p:nvCxnSpPr>
          <p:cNvPr id="21" name="Straight Connector 14"/>
          <p:cNvCxnSpPr/>
          <p:nvPr userDrawn="1"/>
        </p:nvCxnSpPr>
        <p:spPr>
          <a:xfrm>
            <a:off x="331820" y="6307411"/>
            <a:ext cx="11469563" cy="8878"/>
          </a:xfrm>
          <a:prstGeom prst="line">
            <a:avLst/>
          </a:prstGeom>
          <a:ln w="12700">
            <a:solidFill>
              <a:srgbClr val="F94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15"/>
          <p:cNvSpPr/>
          <p:nvPr userDrawn="1"/>
        </p:nvSpPr>
        <p:spPr>
          <a:xfrm>
            <a:off x="331820" y="631628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768D29-8EA7-BD42-BD23-41087F435E8A}" type="slidenum">
              <a:rPr lang="en-US" sz="1800" smtClean="0">
                <a:solidFill>
                  <a:srgbClr val="000000"/>
                </a:solidFill>
                <a:latin typeface="FuturaLightC"/>
                <a:cs typeface="FuturaLightC"/>
              </a:rPr>
              <a:pPr/>
              <a:t>‹#›</a:t>
            </a:fld>
            <a:endParaRPr lang="en-US" sz="1800" dirty="0">
              <a:solidFill>
                <a:srgbClr val="000000"/>
              </a:solidFill>
              <a:latin typeface="FuturaLightC"/>
              <a:cs typeface="FuturaLightC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0313" y="298429"/>
            <a:ext cx="9171069" cy="3865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0000"/>
                </a:solidFill>
                <a:latin typeface="FuturaLightC"/>
                <a:cs typeface="FuturaLightC"/>
              </a:defRPr>
            </a:lvl1pPr>
          </a:lstStyle>
          <a:p>
            <a:pPr lvl="0"/>
            <a:r>
              <a:rPr lang="uk-UA" dirty="0" smtClean="0"/>
              <a:t>ВВЕДИТЕ НАЗВАНИЕ СЛАЙДА</a:t>
            </a:r>
            <a:endParaRPr lang="en-US" dirty="0"/>
          </a:p>
        </p:txBody>
      </p:sp>
      <p:pic>
        <p:nvPicPr>
          <p:cNvPr id="2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820" y="263708"/>
            <a:ext cx="1832888" cy="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2"/>
          <p:cNvCxnSpPr/>
          <p:nvPr userDrawn="1"/>
        </p:nvCxnSpPr>
        <p:spPr>
          <a:xfrm>
            <a:off x="2259450" y="684985"/>
            <a:ext cx="95419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 txBox="1">
            <a:spLocks/>
          </p:cNvSpPr>
          <p:nvPr userDrawn="1"/>
        </p:nvSpPr>
        <p:spPr>
          <a:xfrm>
            <a:off x="2260137" y="319861"/>
            <a:ext cx="299153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457200" rtl="0" eaLnBrk="1" latinLnBrk="0" hangingPunct="1">
              <a:defRPr sz="1800" kern="1200">
                <a:solidFill>
                  <a:schemeClr val="bg1"/>
                </a:solidFill>
                <a:latin typeface="FuturaLightC"/>
                <a:ea typeface="+mn-ea"/>
                <a:cs typeface="FuturaLightC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0" i="0" dirty="0" smtClean="0">
                <a:solidFill>
                  <a:srgbClr val="F94320"/>
                </a:solidFill>
                <a:latin typeface="FuturaFuturisC"/>
                <a:cs typeface="FuturaFuturisC"/>
              </a:rPr>
              <a:t>&gt;</a:t>
            </a:r>
            <a:endParaRPr lang="en-US" sz="1800" b="0" i="0" dirty="0">
              <a:solidFill>
                <a:srgbClr val="F94320"/>
              </a:solidFill>
              <a:latin typeface="FuturaFuturisC"/>
              <a:cs typeface="FuturaFuturisC"/>
            </a:endParaRPr>
          </a:p>
        </p:txBody>
      </p:sp>
      <p:cxnSp>
        <p:nvCxnSpPr>
          <p:cNvPr id="19" name="Straight Connector 14"/>
          <p:cNvCxnSpPr/>
          <p:nvPr userDrawn="1"/>
        </p:nvCxnSpPr>
        <p:spPr>
          <a:xfrm>
            <a:off x="331820" y="6307411"/>
            <a:ext cx="11469563" cy="8878"/>
          </a:xfrm>
          <a:prstGeom prst="line">
            <a:avLst/>
          </a:prstGeom>
          <a:ln w="12700">
            <a:solidFill>
              <a:srgbClr val="F9432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15"/>
          <p:cNvSpPr/>
          <p:nvPr userDrawn="1"/>
        </p:nvSpPr>
        <p:spPr>
          <a:xfrm>
            <a:off x="331820" y="6316289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E4768D29-8EA7-BD42-BD23-41087F435E8A}" type="slidenum">
              <a:rPr lang="en-US" sz="1800" smtClean="0">
                <a:solidFill>
                  <a:srgbClr val="000000"/>
                </a:solidFill>
                <a:latin typeface="FuturaLightC"/>
                <a:cs typeface="FuturaLightC"/>
              </a:rPr>
              <a:pPr/>
              <a:t>‹#›</a:t>
            </a:fld>
            <a:endParaRPr lang="en-US" sz="1800" dirty="0">
              <a:solidFill>
                <a:srgbClr val="000000"/>
              </a:solidFill>
              <a:latin typeface="FuturaLightC"/>
              <a:cs typeface="FuturaLightC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2630313" y="298429"/>
            <a:ext cx="9171069" cy="38655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rgbClr val="000000"/>
                </a:solidFill>
                <a:latin typeface="FuturaLightC"/>
                <a:cs typeface="FuturaLightC"/>
              </a:defRPr>
            </a:lvl1pPr>
          </a:lstStyle>
          <a:p>
            <a:pPr lvl="0"/>
            <a:r>
              <a:rPr lang="uk-UA" dirty="0" smtClean="0"/>
              <a:t>ВВЕДИТЕ НАЗВАНИЕ СЛАЙДА</a:t>
            </a:r>
            <a:endParaRPr lang="en-US" dirty="0"/>
          </a:p>
        </p:txBody>
      </p:sp>
      <p:pic>
        <p:nvPicPr>
          <p:cNvPr id="24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1820" y="263708"/>
            <a:ext cx="1832888" cy="82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3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75" r:id="rId2"/>
    <p:sldLayoutId id="2147483676" r:id="rId3"/>
    <p:sldLayoutId id="2147483677" r:id="rId4"/>
    <p:sldLayoutId id="214748369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B4FBC-3025-4882-85E5-3AC95CBBBA8E}" type="datetimeFigureOut">
              <a:rPr lang="ru-RU" smtClean="0"/>
              <a:t>07.12.2025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E1D18-16D0-4327-A4F4-0617591A71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827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SUM_HR-Presentation_c1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"/>
          <p:cNvSpPr>
            <a:spLocks noChangeArrowheads="1"/>
          </p:cNvSpPr>
          <p:nvPr/>
        </p:nvSpPr>
        <p:spPr bwMode="auto">
          <a:xfrm>
            <a:off x="8202022" y="1933576"/>
            <a:ext cx="2910540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1700" smtClean="0">
                <a:solidFill>
                  <a:srgbClr val="FFFFFF"/>
                </a:solidFill>
                <a:latin typeface="FuturaLightC"/>
                <a:ea typeface="FuturaLightC"/>
                <a:cs typeface="FuturaLightC"/>
              </a:rPr>
              <a:t>СПАСИБО ЗА ВНИМАНИЕ</a:t>
            </a:r>
            <a:endParaRPr lang="en-US" altLang="ru-RU" sz="1700" smtClean="0">
              <a:solidFill>
                <a:srgbClr val="FFFFFF"/>
              </a:solidFill>
              <a:latin typeface="FuturaLightC"/>
              <a:ea typeface="FuturaLightC"/>
              <a:cs typeface="FuturaLightC"/>
            </a:endParaRPr>
          </a:p>
        </p:txBody>
      </p:sp>
      <p:pic>
        <p:nvPicPr>
          <p:cNvPr id="102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551" y="431801"/>
            <a:ext cx="3147483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5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63752" y="5124307"/>
            <a:ext cx="765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defRPr>
            </a:lvl1pPr>
          </a:lstStyle>
          <a:p>
            <a:pPr lvl="1" algn="r">
              <a:lnSpc>
                <a:spcPct val="150000"/>
              </a:lnSpc>
            </a:pPr>
            <a:r>
              <a:rPr lang="ru-RU" sz="1600" dirty="0" smtClean="0">
                <a:latin typeface="FuturaLightC"/>
              </a:rPr>
              <a:t>Андрей Черноморец</a:t>
            </a:r>
            <a:endParaRPr lang="ru-RU" sz="1600" dirty="0">
              <a:latin typeface="FuturaLightC"/>
            </a:endParaRPr>
          </a:p>
          <a:p>
            <a:pPr lvl="1" algn="r">
              <a:lnSpc>
                <a:spcPct val="150000"/>
              </a:lnSpc>
            </a:pPr>
            <a:r>
              <a:rPr lang="ru-RU" sz="1600" dirty="0">
                <a:latin typeface="FuturaLightC"/>
              </a:rPr>
              <a:t>Руководитель </a:t>
            </a:r>
            <a:r>
              <a:rPr lang="ru-RU" sz="1600" dirty="0" smtClean="0">
                <a:latin typeface="FuturaLightC"/>
              </a:rPr>
              <a:t>отдела автоматизации </a:t>
            </a:r>
            <a:r>
              <a:rPr lang="en-US" sz="1600" dirty="0" smtClean="0">
                <a:latin typeface="FuturaLightC"/>
              </a:rPr>
              <a:t>HR </a:t>
            </a:r>
            <a:r>
              <a:rPr lang="ru-RU" sz="1600" dirty="0" smtClean="0">
                <a:latin typeface="FuturaLightC"/>
              </a:rPr>
              <a:t>процессов</a:t>
            </a:r>
            <a:endParaRPr lang="ru-RU" sz="1600" dirty="0">
              <a:latin typeface="FuturaLightC"/>
            </a:endParaRPr>
          </a:p>
          <a:p>
            <a:pPr lvl="1" algn="r">
              <a:lnSpc>
                <a:spcPct val="150000"/>
              </a:lnSpc>
            </a:pPr>
            <a:r>
              <a:rPr lang="ru-RU" sz="1600" dirty="0">
                <a:latin typeface="FuturaLightC"/>
              </a:rPr>
              <a:t>+7 </a:t>
            </a:r>
            <a:r>
              <a:rPr lang="ru-RU" sz="1600" dirty="0" smtClean="0">
                <a:latin typeface="FuturaLightC"/>
              </a:rPr>
              <a:t>916 </a:t>
            </a:r>
            <a:r>
              <a:rPr lang="en-US" sz="1600" dirty="0">
                <a:latin typeface="FuturaLightC"/>
              </a:rPr>
              <a:t>5</a:t>
            </a:r>
            <a:r>
              <a:rPr lang="ru-RU" sz="1600" dirty="0" smtClean="0">
                <a:latin typeface="FuturaLightC"/>
              </a:rPr>
              <a:t>046766 </a:t>
            </a:r>
            <a:r>
              <a:rPr lang="en-US" sz="1600" dirty="0" smtClean="0">
                <a:latin typeface="FuturaLightC"/>
              </a:rPr>
              <a:t>AChernomorets@tsum.ru</a:t>
            </a:r>
            <a:endParaRPr lang="ru-RU" sz="1600" dirty="0">
              <a:latin typeface="FuturaLightC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7176" y="156137"/>
            <a:ext cx="11701471" cy="12241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11624" y="4057335"/>
            <a:ext cx="676875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LightC"/>
              </a:rPr>
              <a:t>Обходной на «</a:t>
            </a:r>
            <a:r>
              <a:rPr lang="ru-RU" sz="35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LightC"/>
              </a:rPr>
              <a:t>удаленке</a:t>
            </a:r>
            <a:r>
              <a:rPr lang="ru-RU" sz="35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uturaLightC"/>
              </a:rPr>
              <a:t>»</a:t>
            </a:r>
            <a:endParaRPr lang="ru-RU" sz="3500" b="1" dirty="0">
              <a:solidFill>
                <a:schemeClr val="tx1">
                  <a:lumMod val="75000"/>
                  <a:lumOff val="25000"/>
                </a:schemeClr>
              </a:solidFill>
              <a:latin typeface="FuturaLightC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0270" y="4785753"/>
            <a:ext cx="24352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defRPr>
            </a:lvl1pPr>
            <a:lvl2pPr lvl="1"/>
          </a:lstStyle>
          <a:p>
            <a:r>
              <a:rPr lang="ru-RU" sz="1600" b="1" dirty="0" smtClean="0">
                <a:effectLst/>
              </a:rPr>
              <a:t>12.12.2025</a:t>
            </a:r>
            <a:endParaRPr lang="ru-RU" sz="1600" b="1" dirty="0">
              <a:effectLst/>
            </a:endParaRPr>
          </a:p>
        </p:txBody>
      </p:sp>
      <p:pic>
        <p:nvPicPr>
          <p:cNvPr id="1026" name="Picture 2" descr="http://app.potok.io/uploads/company/avatar/35/TSUM_Logo-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882" y="1603999"/>
            <a:ext cx="3600058" cy="25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7448" y="476672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День документооборота</a:t>
            </a:r>
            <a:endParaRPr lang="en-US" sz="2800" b="1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6665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85000" lnSpcReduction="10000"/>
          </a:bodyPr>
          <a:lstStyle/>
          <a:p>
            <a:pPr lvl="1"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FuturaLightC"/>
              </a:rPr>
              <a:t>Текущее развитие и планы</a:t>
            </a:r>
            <a:endParaRPr lang="ru-RU" sz="1400" dirty="0">
              <a:latin typeface="FuturaLightC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83432" y="1700808"/>
            <a:ext cx="98650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 итогам внедрения электронного обходного было принято решение масштабировать такую конфигурацию в качестве </a:t>
            </a:r>
            <a:r>
              <a:rPr lang="ru-RU" dirty="0" smtClean="0"/>
              <a:t>экосистемы</a:t>
            </a:r>
            <a:r>
              <a:rPr lang="ru-RU" dirty="0"/>
              <a:t>,</a:t>
            </a:r>
            <a:r>
              <a:rPr lang="ru-RU" dirty="0" smtClean="0"/>
              <a:t> </a:t>
            </a:r>
            <a:r>
              <a:rPr lang="ru-RU" dirty="0"/>
              <a:t>где проводником процессов является 1С:Документооборот и на другие HR бизнес </a:t>
            </a:r>
            <a:r>
              <a:rPr lang="ru-RU" dirty="0" smtClean="0"/>
              <a:t>процессы: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Согласование карт </a:t>
            </a:r>
            <a:r>
              <a:rPr lang="ru-RU" dirty="0" smtClean="0"/>
              <a:t>KPI - </a:t>
            </a:r>
            <a:r>
              <a:rPr lang="ru-RU" dirty="0" smtClean="0">
                <a:solidFill>
                  <a:srgbClr val="00B050"/>
                </a:solidFill>
              </a:rPr>
              <a:t>работает</a:t>
            </a:r>
            <a:endParaRPr lang="ru-RU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/>
              <a:t>Согласование заявок на подбор </a:t>
            </a:r>
            <a:r>
              <a:rPr lang="ru-RU" dirty="0" smtClean="0"/>
              <a:t>персонала - </a:t>
            </a:r>
            <a:r>
              <a:rPr lang="ru-RU" dirty="0" smtClean="0">
                <a:solidFill>
                  <a:srgbClr val="00B050"/>
                </a:solidFill>
              </a:rPr>
              <a:t>работает</a:t>
            </a:r>
            <a:endParaRPr lang="ru-RU" dirty="0">
              <a:solidFill>
                <a:srgbClr val="00B05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Согласование </a:t>
            </a:r>
            <a:r>
              <a:rPr lang="ru-RU" dirty="0"/>
              <a:t>изменений Штатного расписания - исключение пересылки "портянок" </a:t>
            </a:r>
            <a:r>
              <a:rPr lang="ru-RU" dirty="0" err="1"/>
              <a:t>Excel</a:t>
            </a:r>
            <a:r>
              <a:rPr lang="ru-RU" dirty="0"/>
              <a:t> по почте</a:t>
            </a:r>
            <a:r>
              <a:rPr lang="ru-RU" dirty="0" smtClean="0"/>
              <a:t>. – </a:t>
            </a:r>
            <a:r>
              <a:rPr lang="ru-RU" dirty="0" smtClean="0">
                <a:solidFill>
                  <a:srgbClr val="92D050"/>
                </a:solidFill>
              </a:rPr>
              <a:t>опытная эксплуатация с подсистемой «Кадровое планирование» в 1С:ЗУП КОРП</a:t>
            </a:r>
          </a:p>
        </p:txBody>
      </p:sp>
    </p:spTree>
    <p:extLst>
      <p:ext uri="{BB962C8B-B14F-4D97-AF65-F5344CB8AC3E}">
        <p14:creationId xmlns:p14="http://schemas.microsoft.com/office/powerpoint/2010/main" val="322808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3432" y="5373216"/>
            <a:ext cx="7560840" cy="1200329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</p:spPr>
        <p:txBody>
          <a:bodyPr wrap="square" rtlCol="0" anchor="ctr">
            <a:spAutoFit/>
          </a:bodyPr>
          <a:lstStyle/>
          <a:p>
            <a:pPr lvl="1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rPr>
              <a:t>Андрей Черноморец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LightC"/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rPr>
              <a:t>Руководитель отдела автоматизации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rPr>
              <a:t>HR 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rPr>
              <a:t>процессов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rPr>
              <a:t> 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LightC"/>
            </a:endParaRPr>
          </a:p>
          <a:p>
            <a:pPr lvl="1"/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rPr>
              <a:t>+7 916 5046766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LightC"/>
              </a:rPr>
              <a:t>AChernomorets@tsum.ru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LightC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5424" y="5425407"/>
            <a:ext cx="1101042" cy="109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4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04" y="3452552"/>
            <a:ext cx="3528392" cy="268918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 smtClean="0"/>
              <a:t>О ЦУМЕ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146742"/>
            <a:ext cx="3149629" cy="19949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654" y="1179341"/>
            <a:ext cx="4463576" cy="2977170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7104112" y="1196752"/>
            <a:ext cx="3888432" cy="22111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FuturaLightC"/>
              </a:rPr>
              <a:t>ЦУМ</a:t>
            </a:r>
            <a:r>
              <a:rPr lang="en-US" sz="2000" dirty="0">
                <a:latin typeface="FuturaLightC"/>
              </a:rPr>
              <a:t>  </a:t>
            </a:r>
            <a:r>
              <a:rPr lang="ru-RU" sz="2000" dirty="0">
                <a:latin typeface="FuturaLightC"/>
              </a:rPr>
              <a:t>6</a:t>
            </a:r>
            <a:r>
              <a:rPr lang="en-US" sz="2000" dirty="0">
                <a:latin typeface="FuturaLightC"/>
              </a:rPr>
              <a:t>0</a:t>
            </a:r>
            <a:r>
              <a:rPr lang="ru-RU" sz="2000" dirty="0">
                <a:latin typeface="FuturaLightC"/>
              </a:rPr>
              <a:t> 000 м</a:t>
            </a:r>
            <a:r>
              <a:rPr lang="ru-RU" sz="2000" baseline="30000" dirty="0">
                <a:latin typeface="FuturaLightC"/>
              </a:rPr>
              <a:t>2</a:t>
            </a:r>
            <a:endParaRPr lang="ru-RU" sz="2000" dirty="0">
              <a:latin typeface="FuturaLight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FuturaLightC"/>
              </a:rPr>
              <a:t>ДЛТ</a:t>
            </a:r>
            <a:r>
              <a:rPr lang="en-US" sz="2000" dirty="0">
                <a:latin typeface="FuturaLightC"/>
              </a:rPr>
              <a:t>   </a:t>
            </a:r>
            <a:r>
              <a:rPr lang="ru-RU" sz="2000" dirty="0">
                <a:latin typeface="FuturaLightC"/>
              </a:rPr>
              <a:t>32 000 м</a:t>
            </a:r>
            <a:r>
              <a:rPr lang="ru-RU" sz="2000" baseline="30000" dirty="0">
                <a:latin typeface="FuturaLightC"/>
              </a:rPr>
              <a:t>2</a:t>
            </a:r>
            <a:endParaRPr lang="ru-RU" sz="2000" dirty="0">
              <a:latin typeface="FuturaLight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FuturaLightC"/>
              </a:rPr>
              <a:t>ЦУМ Дисконт  6 магазинов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>
                <a:latin typeface="FuturaLightC"/>
              </a:rPr>
              <a:t>Интернет магазин </a:t>
            </a:r>
            <a:r>
              <a:rPr lang="en-US" sz="2000" dirty="0">
                <a:latin typeface="FuturaLightC"/>
              </a:rPr>
              <a:t>TSUM.RU</a:t>
            </a:r>
            <a:endParaRPr lang="ru-RU" sz="2000" dirty="0">
              <a:latin typeface="FuturaLight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FuturaLightC"/>
              </a:rPr>
              <a:t>&gt; </a:t>
            </a:r>
            <a:r>
              <a:rPr lang="ru-RU" sz="2000" dirty="0">
                <a:latin typeface="FuturaLightC"/>
              </a:rPr>
              <a:t>800 </a:t>
            </a:r>
            <a:r>
              <a:rPr lang="en-US" sz="2000" dirty="0">
                <a:latin typeface="FuturaLightC"/>
              </a:rPr>
              <a:t>000 </a:t>
            </a:r>
            <a:r>
              <a:rPr lang="ru-RU" sz="2000" dirty="0">
                <a:latin typeface="FuturaLightC"/>
              </a:rPr>
              <a:t>активных</a:t>
            </a:r>
            <a:r>
              <a:rPr lang="en-US" sz="2000" dirty="0">
                <a:latin typeface="FuturaLightC"/>
              </a:rPr>
              <a:t> PLU</a:t>
            </a:r>
            <a:endParaRPr lang="ru-RU" sz="2000" dirty="0">
              <a:latin typeface="FuturaLightC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latin typeface="FuturaLightC"/>
              </a:rPr>
              <a:t>&gt; 1 </a:t>
            </a:r>
            <a:r>
              <a:rPr lang="ru-RU" sz="2000" dirty="0">
                <a:latin typeface="FuturaLightC"/>
              </a:rPr>
              <a:t>500 брендов</a:t>
            </a:r>
          </a:p>
          <a:p>
            <a:pPr marL="0" indent="0">
              <a:buNone/>
            </a:pPr>
            <a:endParaRPr lang="en-US" sz="2000" dirty="0">
              <a:latin typeface="FuturaLightC"/>
            </a:endParaRPr>
          </a:p>
          <a:p>
            <a:pPr marL="0" indent="0">
              <a:buNone/>
            </a:pPr>
            <a:endParaRPr lang="ru-RU" sz="2000" dirty="0">
              <a:latin typeface="FuturaLightC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920" y="4631989"/>
            <a:ext cx="2264624" cy="150974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61" y="3119821"/>
            <a:ext cx="1845339" cy="12308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6174" y="5144240"/>
            <a:ext cx="914286" cy="9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</a:t>
            </a:r>
            <a:r>
              <a:rPr lang="ru-RU" dirty="0" smtClean="0"/>
              <a:t>ходили с обходными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5871" y="1129734"/>
            <a:ext cx="51125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Сотруднику: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Получить бланк обходного листа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Пройтись по маршруту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Сдать технику, пропуск, прочее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Пройти </a:t>
            </a:r>
            <a:r>
              <a:rPr lang="en-US" dirty="0" smtClean="0"/>
              <a:t>exit</a:t>
            </a:r>
            <a:r>
              <a:rPr lang="ru-RU" dirty="0" smtClean="0"/>
              <a:t>-интервью</a:t>
            </a:r>
          </a:p>
          <a:p>
            <a:endParaRPr lang="ru-RU" dirty="0"/>
          </a:p>
          <a:p>
            <a:r>
              <a:rPr lang="ru-RU" dirty="0" smtClean="0"/>
              <a:t>Ответственным лицам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Проверить наличие задолженности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Проверить соответствие техники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Отключить доступы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dirty="0"/>
          </a:p>
          <a:p>
            <a:r>
              <a:rPr lang="ru-RU" dirty="0" smtClean="0"/>
              <a:t>Отделу кадров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Проконтролировать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Оформить документы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 smtClean="0"/>
              <a:t>Оформить итоговый расчет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11" y="854915"/>
            <a:ext cx="3710161" cy="2880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555765"/>
            <a:ext cx="3024336" cy="352968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5458" y="1710174"/>
            <a:ext cx="1080964" cy="14107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9785" y="3905165"/>
            <a:ext cx="2960778" cy="155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0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 Постановка </a:t>
            </a:r>
            <a:r>
              <a:rPr lang="ru-RU" dirty="0"/>
              <a:t>задачи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23592" y="1052736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 определении требований к автоматизации  процесса обходного листа были определены следующие требования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Максимально использовать </a:t>
            </a:r>
            <a:r>
              <a:rPr lang="ru-RU" dirty="0"/>
              <a:t>то что </a:t>
            </a:r>
            <a:r>
              <a:rPr lang="ru-RU" dirty="0" smtClean="0"/>
              <a:t>есть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Процесс </a:t>
            </a:r>
            <a:r>
              <a:rPr lang="ru-RU" dirty="0"/>
              <a:t>работы ответственных лиц не должен значительно измениться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dirty="0" smtClean="0"/>
              <a:t>Попытаться максимально исключить </a:t>
            </a:r>
            <a:r>
              <a:rPr lang="ru-RU" dirty="0"/>
              <a:t>человеческий фактор в качестве переносчика информации (листка с подписями)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/>
              <a:t>Определены участники процесса и системы в которых работают</a:t>
            </a:r>
            <a:r>
              <a:rPr lang="ru-RU" dirty="0" smtClean="0"/>
              <a:t>:</a:t>
            </a:r>
          </a:p>
          <a:p>
            <a:pPr marL="342900" indent="-342900">
              <a:buAutoNum type="arabicPeriod"/>
            </a:pPr>
            <a:r>
              <a:rPr lang="ru-RU" dirty="0" smtClean="0"/>
              <a:t>Отдел </a:t>
            </a:r>
            <a:r>
              <a:rPr lang="ru-RU" dirty="0"/>
              <a:t>кадров работает в 1С:ЗУП </a:t>
            </a:r>
            <a:r>
              <a:rPr lang="ru-RU" dirty="0" smtClean="0"/>
              <a:t>КОРП</a:t>
            </a:r>
          </a:p>
          <a:p>
            <a:pPr marL="342900" indent="-342900">
              <a:buAutoNum type="arabicPeriod"/>
            </a:pPr>
            <a:r>
              <a:rPr lang="ru-RU" dirty="0" smtClean="0"/>
              <a:t>КРО</a:t>
            </a:r>
            <a:r>
              <a:rPr lang="ru-RU" dirty="0"/>
              <a:t>, Бухгалтерия, ОМТС работают в </a:t>
            </a:r>
            <a:r>
              <a:rPr lang="ru-RU" dirty="0" smtClean="0"/>
              <a:t>1С:ERP</a:t>
            </a:r>
          </a:p>
          <a:p>
            <a:pPr marL="342900" indent="-342900">
              <a:buAutoNum type="arabicPeriod"/>
            </a:pPr>
            <a:r>
              <a:rPr lang="ru-RU" dirty="0" smtClean="0"/>
              <a:t>HR </a:t>
            </a:r>
            <a:r>
              <a:rPr lang="ru-RU" dirty="0"/>
              <a:t>бизнес партнёры, охрана труда, СБ работают в 1С:ЗУП </a:t>
            </a:r>
            <a:r>
              <a:rPr lang="ru-RU" dirty="0" smtClean="0"/>
              <a:t>КОРП </a:t>
            </a:r>
          </a:p>
          <a:p>
            <a:pPr marL="342900" indent="-342900">
              <a:buAutoNum type="arabicPeriod"/>
            </a:pPr>
            <a:r>
              <a:rPr lang="ru-RU" dirty="0" smtClean="0"/>
              <a:t>Руководители </a:t>
            </a:r>
            <a:r>
              <a:rPr lang="ru-RU" dirty="0"/>
              <a:t>- в почте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902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/>
              <a:t>Как </a:t>
            </a:r>
            <a:r>
              <a:rPr lang="ru-RU" dirty="0" smtClean="0"/>
              <a:t>делали. Архитектура</a:t>
            </a:r>
            <a:endParaRPr lang="ru-RU" dirty="0"/>
          </a:p>
          <a:p>
            <a:endParaRPr lang="ru-RU" dirty="0"/>
          </a:p>
        </p:txBody>
      </p:sp>
      <p:sp>
        <p:nvSpPr>
          <p:cNvPr id="6" name="Блок-схема: документ 5"/>
          <p:cNvSpPr/>
          <p:nvPr/>
        </p:nvSpPr>
        <p:spPr>
          <a:xfrm>
            <a:off x="6082542" y="2509761"/>
            <a:ext cx="1512168" cy="864096"/>
          </a:xfrm>
          <a:prstGeom prst="flowChart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Заявление на увольнение</a:t>
            </a:r>
            <a:endParaRPr lang="ru-RU" sz="1400" dirty="0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6113447" y="3742794"/>
            <a:ext cx="1584176" cy="93610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1С:ЗУП КОРП</a:t>
            </a:r>
            <a:endParaRPr lang="ru-RU" sz="1400" dirty="0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8878884" y="1899995"/>
            <a:ext cx="1584176" cy="93610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1С:ДО</a:t>
            </a:r>
            <a:endParaRPr lang="ru-RU" sz="1400" dirty="0"/>
          </a:p>
        </p:txBody>
      </p:sp>
      <p:sp>
        <p:nvSpPr>
          <p:cNvPr id="14" name="Блок-схема: магнитный диск 13"/>
          <p:cNvSpPr/>
          <p:nvPr/>
        </p:nvSpPr>
        <p:spPr>
          <a:xfrm>
            <a:off x="10056440" y="4723336"/>
            <a:ext cx="1584176" cy="93610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Почта</a:t>
            </a:r>
            <a:endParaRPr lang="ru-RU" sz="1400" dirty="0"/>
          </a:p>
        </p:txBody>
      </p:sp>
      <p:sp>
        <p:nvSpPr>
          <p:cNvPr id="15" name="Облако 14"/>
          <p:cNvSpPr/>
          <p:nvPr/>
        </p:nvSpPr>
        <p:spPr>
          <a:xfrm>
            <a:off x="8760296" y="3347670"/>
            <a:ext cx="1800200" cy="864096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WEB </a:t>
            </a:r>
            <a:r>
              <a:rPr lang="ru-RU" sz="1400" dirty="0" smtClean="0"/>
              <a:t>сервер</a:t>
            </a:r>
            <a:endParaRPr lang="ru-RU" sz="1400" dirty="0"/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7919224" y="4695246"/>
            <a:ext cx="1584176" cy="936104"/>
          </a:xfrm>
          <a:prstGeom prst="flowChartMagneticDisk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1С:</a:t>
            </a:r>
            <a:r>
              <a:rPr lang="en-US" sz="1400" dirty="0" smtClean="0"/>
              <a:t>ERP</a:t>
            </a:r>
            <a:endParaRPr lang="ru-RU" sz="1400" dirty="0"/>
          </a:p>
        </p:txBody>
      </p:sp>
      <p:cxnSp>
        <p:nvCxnSpPr>
          <p:cNvPr id="18" name="Скругленная соединительная линия 17"/>
          <p:cNvCxnSpPr>
            <a:stCxn id="12" idx="4"/>
            <a:endCxn id="15" idx="2"/>
          </p:cNvCxnSpPr>
          <p:nvPr/>
        </p:nvCxnSpPr>
        <p:spPr>
          <a:xfrm flipV="1">
            <a:off x="7697623" y="3779718"/>
            <a:ext cx="1068257" cy="431128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>
            <a:stCxn id="13" idx="3"/>
            <a:endCxn id="15" idx="3"/>
          </p:cNvCxnSpPr>
          <p:nvPr/>
        </p:nvCxnSpPr>
        <p:spPr>
          <a:xfrm rot="5400000">
            <a:off x="9385196" y="3111299"/>
            <a:ext cx="560976" cy="10576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Скругленная соединительная линия 22"/>
          <p:cNvCxnSpPr>
            <a:stCxn id="16" idx="4"/>
            <a:endCxn id="15" idx="1"/>
          </p:cNvCxnSpPr>
          <p:nvPr/>
        </p:nvCxnSpPr>
        <p:spPr>
          <a:xfrm flipV="1">
            <a:off x="9503400" y="4210846"/>
            <a:ext cx="156996" cy="952452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135066" y="3562860"/>
            <a:ext cx="5289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1. Заявление на увольнение регистрируется в 1С:ЗУП КОРП</a:t>
            </a:r>
          </a:p>
          <a:p>
            <a:r>
              <a:rPr lang="ru-RU" sz="1400" dirty="0" smtClean="0"/>
              <a:t>2. Документ «Обходной лист» обретает список участников в 1С:ДО</a:t>
            </a:r>
          </a:p>
          <a:p>
            <a:r>
              <a:rPr lang="ru-RU" sz="1400" dirty="0" smtClean="0"/>
              <a:t>3. Документ по бесшовной интеграции направляется получателям в системах</a:t>
            </a:r>
          </a:p>
          <a:p>
            <a:r>
              <a:rPr lang="ru-RU" sz="1400" dirty="0" smtClean="0"/>
              <a:t>4. Результат обработки доступен отделу кадров в 1С:ЗУП КОРП</a:t>
            </a:r>
            <a:endParaRPr lang="ru-RU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263352" y="1155544"/>
            <a:ext cx="82089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 процессе проработки вариантов решения было предложено использовать 1С:Документооборот КОРП, но не в качестве системы в которой надо работать, а в качестве транспортной системы. Системой фактически являющейся интегратором внутри одного процесса</a:t>
            </a:r>
          </a:p>
          <a:p>
            <a:endParaRPr lang="ru-RU" dirty="0"/>
          </a:p>
        </p:txBody>
      </p:sp>
      <p:cxnSp>
        <p:nvCxnSpPr>
          <p:cNvPr id="56" name="Прямая со стрелкой 55"/>
          <p:cNvCxnSpPr>
            <a:stCxn id="6" idx="2"/>
            <a:endCxn id="12" idx="1"/>
          </p:cNvCxnSpPr>
          <p:nvPr/>
        </p:nvCxnSpPr>
        <p:spPr>
          <a:xfrm>
            <a:off x="6838626" y="3316731"/>
            <a:ext cx="66909" cy="426063"/>
          </a:xfrm>
          <a:prstGeom prst="straightConnector1">
            <a:avLst/>
          </a:prstGeom>
          <a:ln>
            <a:prstDash val="sys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" name="Скругленная соединительная линия 4"/>
          <p:cNvCxnSpPr>
            <a:stCxn id="14" idx="1"/>
            <a:endCxn id="13" idx="4"/>
          </p:cNvCxnSpPr>
          <p:nvPr/>
        </p:nvCxnSpPr>
        <p:spPr>
          <a:xfrm rot="16200000" flipV="1">
            <a:off x="9478150" y="3352958"/>
            <a:ext cx="2355289" cy="385468"/>
          </a:xfrm>
          <a:prstGeom prst="curvedConnector2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1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/>
              <a:t>Как </a:t>
            </a:r>
            <a:r>
              <a:rPr lang="ru-RU" dirty="0" smtClean="0"/>
              <a:t>делали. Маршруты</a:t>
            </a: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840" y="1556792"/>
            <a:ext cx="6274898" cy="39873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7368" y="1844824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Возможности настройки маршрутов позволяют адресовать задачу исполнителям по множеству условий: по юридическим лицам, подразделениям, дополнительным сведениям и пр.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407368" y="374332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этом адресация возможна как пользователям определенной роли так и персонализировано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03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/>
              <a:t>Как </a:t>
            </a:r>
            <a:r>
              <a:rPr lang="ru-RU" dirty="0" smtClean="0"/>
              <a:t>делали. Интерфейс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1071" y="1340768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Основное требование: минимальные изменения в инструментах и интерфейсах было достигнуто за счет встроенной в </a:t>
            </a:r>
            <a:r>
              <a:rPr lang="en-US" dirty="0" smtClean="0"/>
              <a:t>1C</a:t>
            </a:r>
            <a:r>
              <a:rPr lang="ru-RU" dirty="0" smtClean="0"/>
              <a:t>:ЗУП и 1С:</a:t>
            </a:r>
            <a:r>
              <a:rPr lang="en-US" dirty="0" smtClean="0"/>
              <a:t>ERP</a:t>
            </a:r>
            <a:r>
              <a:rPr lang="ru-RU" dirty="0" smtClean="0"/>
              <a:t> подсистемы интеграции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4" y="2348880"/>
            <a:ext cx="5277501" cy="29969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44" y="2060848"/>
            <a:ext cx="5886771" cy="223224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628" y="4290392"/>
            <a:ext cx="5351401" cy="194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/>
              <a:t>Как </a:t>
            </a:r>
            <a:r>
              <a:rPr lang="ru-RU" dirty="0" smtClean="0"/>
              <a:t>делали. Интерфейс</a:t>
            </a:r>
            <a:endParaRPr lang="ru-RU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31071" y="1340768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Для мобильных пользователей работающих в почте: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1916832"/>
            <a:ext cx="4729163" cy="26860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008" y="1916832"/>
            <a:ext cx="4951096" cy="23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4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Результат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732" y="1576239"/>
            <a:ext cx="5379650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1732" y="4222229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Сотруднику отдела кадров остается только проконтролировать отметки в 1С:ЗУП КОРП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8265" y="1484784"/>
            <a:ext cx="583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Помимо достижения основных целей проекта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заблаговременное </a:t>
            </a:r>
            <a:r>
              <a:rPr lang="ru-RU" dirty="0"/>
              <a:t>оповещение ответственных </a:t>
            </a:r>
            <a:r>
              <a:rPr lang="ru-RU" dirty="0" smtClean="0"/>
              <a:t>лиц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более </a:t>
            </a:r>
            <a:r>
              <a:rPr lang="ru-RU" dirty="0"/>
              <a:t>качественная обработка и сопровождения увольнения за счет раннего оповещения и отсутствия спешки (не в последний момент</a:t>
            </a:r>
            <a:r>
              <a:rPr lang="ru-RU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исключение </a:t>
            </a:r>
            <a:r>
              <a:rPr lang="ru-RU" dirty="0"/>
              <a:t>человеческого фактора и влияния настроения на </a:t>
            </a:r>
            <a:r>
              <a:rPr lang="ru-RU" dirty="0" smtClean="0"/>
              <a:t>процесс</a:t>
            </a:r>
          </a:p>
          <a:p>
            <a:endParaRPr lang="ru-RU" dirty="0" smtClean="0"/>
          </a:p>
          <a:p>
            <a:r>
              <a:rPr lang="ru-RU" dirty="0" smtClean="0"/>
              <a:t>Появились </a:t>
            </a:r>
            <a:r>
              <a:rPr lang="ru-RU" dirty="0"/>
              <a:t>эффекты не декларировавшиеся как цели</a:t>
            </a:r>
            <a:r>
              <a:rPr lang="ru-RU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ранее </a:t>
            </a:r>
            <a:r>
              <a:rPr lang="ru-RU" dirty="0"/>
              <a:t>оповещение ответственных лиц позволило на раннем этапе провести, при необходимости, работу по удержанию сотрудника. 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Отсутствие </a:t>
            </a:r>
            <a:r>
              <a:rPr lang="ru-RU" dirty="0"/>
              <a:t>бумажной волокиты в условиях стресса привело к увеличению количества заполненных анкет </a:t>
            </a:r>
            <a:r>
              <a:rPr lang="ru-RU" dirty="0" err="1"/>
              <a:t>exit</a:t>
            </a:r>
            <a:r>
              <a:rPr lang="ru-RU" dirty="0"/>
              <a:t> интервью и практически все анкеты теперь пройдены полностью, а не брошены</a:t>
            </a:r>
          </a:p>
        </p:txBody>
      </p:sp>
    </p:spTree>
    <p:extLst>
      <p:ext uri="{BB962C8B-B14F-4D97-AF65-F5344CB8AC3E}">
        <p14:creationId xmlns:p14="http://schemas.microsoft.com/office/powerpoint/2010/main" val="412712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16388</TotalTime>
  <Words>1755</Words>
  <Application>Microsoft Office PowerPoint</Application>
  <PresentationFormat>Широкоэкранный</PresentationFormat>
  <Paragraphs>171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FuturaFuturisC</vt:lpstr>
      <vt:lpstr>FuturaLightC</vt:lpstr>
      <vt:lpstr>Wingdings</vt:lpstr>
      <vt:lpstr>Тема Office</vt:lpstr>
      <vt:lpstr>Специальное оформление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Богдан Александра</dc:creator>
  <cp:lastModifiedBy>Черноморец Андрей</cp:lastModifiedBy>
  <cp:revision>132</cp:revision>
  <cp:lastPrinted>2018-03-12T16:03:35Z</cp:lastPrinted>
  <dcterms:created xsi:type="dcterms:W3CDTF">2014-07-01T14:20:51Z</dcterms:created>
  <dcterms:modified xsi:type="dcterms:W3CDTF">2025-12-07T10:53:48Z</dcterms:modified>
</cp:coreProperties>
</file>