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</p:sldMasterIdLst>
  <p:notesMasterIdLst>
    <p:notesMasterId r:id="rId32"/>
  </p:notesMasterIdLst>
  <p:handoutMasterIdLst>
    <p:handoutMasterId r:id="rId33"/>
  </p:handoutMasterIdLst>
  <p:sldIdLst>
    <p:sldId id="2632" r:id="rId3"/>
    <p:sldId id="2653" r:id="rId4"/>
    <p:sldId id="2634" r:id="rId5"/>
    <p:sldId id="2658" r:id="rId6"/>
    <p:sldId id="2659" r:id="rId7"/>
    <p:sldId id="2660" r:id="rId8"/>
    <p:sldId id="2661" r:id="rId9"/>
    <p:sldId id="2649" r:id="rId10"/>
    <p:sldId id="2650" r:id="rId11"/>
    <p:sldId id="2655" r:id="rId12"/>
    <p:sldId id="2654" r:id="rId13"/>
    <p:sldId id="2656" r:id="rId14"/>
    <p:sldId id="2664" r:id="rId15"/>
    <p:sldId id="2662" r:id="rId16"/>
    <p:sldId id="2671" r:id="rId17"/>
    <p:sldId id="2670" r:id="rId18"/>
    <p:sldId id="2638" r:id="rId19"/>
    <p:sldId id="2642" r:id="rId20"/>
    <p:sldId id="2651" r:id="rId21"/>
    <p:sldId id="2652" r:id="rId22"/>
    <p:sldId id="2643" r:id="rId23"/>
    <p:sldId id="2647" r:id="rId24"/>
    <p:sldId id="2665" r:id="rId25"/>
    <p:sldId id="2666" r:id="rId26"/>
    <p:sldId id="2667" r:id="rId27"/>
    <p:sldId id="2668" r:id="rId28"/>
    <p:sldId id="2637" r:id="rId29"/>
    <p:sldId id="2669" r:id="rId30"/>
    <p:sldId id="2636" r:id="rId31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  <p15:guide id="3" orient="horz" pos="635" userDrawn="1">
          <p15:clr>
            <a:srgbClr val="A4A3A4"/>
          </p15:clr>
        </p15:guide>
        <p15:guide id="4" pos="1134" userDrawn="1">
          <p15:clr>
            <a:srgbClr val="A4A3A4"/>
          </p15:clr>
        </p15:guide>
        <p15:guide id="5" orient="horz" pos="1088" userDrawn="1">
          <p15:clr>
            <a:srgbClr val="A4A3A4"/>
          </p15:clr>
        </p15:guide>
        <p15:guide id="6" pos="3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цков Александр Николаевич" initials="ГАН" lastIdx="8" clrIdx="0">
    <p:extLst>
      <p:ext uri="{19B8F6BF-5375-455C-9EA6-DF929625EA0E}">
        <p15:presenceInfo xmlns:p15="http://schemas.microsoft.com/office/powerpoint/2012/main" userId="Гацков Александр Николаевич" providerId="None"/>
      </p:ext>
    </p:extLst>
  </p:cmAuthor>
  <p:cmAuthor id="2" name="Виталий Бусыгин" initials="ВБ" lastIdx="20" clrIdx="1">
    <p:extLst>
      <p:ext uri="{19B8F6BF-5375-455C-9EA6-DF929625EA0E}">
        <p15:presenceInfo xmlns:p15="http://schemas.microsoft.com/office/powerpoint/2012/main" userId="31b84be609747b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CCCC"/>
    <a:srgbClr val="FFCC66"/>
    <a:srgbClr val="FFFF66"/>
    <a:srgbClr val="CCFF99"/>
    <a:srgbClr val="CCFFFF"/>
    <a:srgbClr val="FFFFFF"/>
    <a:srgbClr val="A0F973"/>
    <a:srgbClr val="F8F8F8"/>
    <a:srgbClr val="EAEAEA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50825" autoAdjust="0"/>
  </p:normalViewPr>
  <p:slideViewPr>
    <p:cSldViewPr showGuides="1">
      <p:cViewPr varScale="1">
        <p:scale>
          <a:sx n="60" d="100"/>
          <a:sy n="60" d="100"/>
        </p:scale>
        <p:origin x="2562" y="72"/>
      </p:cViewPr>
      <p:guideLst>
        <p:guide orient="horz" pos="2041"/>
        <p:guide pos="3629"/>
        <p:guide orient="horz" pos="635"/>
        <p:guide pos="1134"/>
        <p:guide orient="horz" pos="1088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Сводный APDEX по всем операциям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h:mm;@</c:formatCode>
                <c:ptCount val="11"/>
                <c:pt idx="0">
                  <c:v>0.375</c:v>
                </c:pt>
                <c:pt idx="1">
                  <c:v>0.41666666666666669</c:v>
                </c:pt>
                <c:pt idx="2">
                  <c:v>0.45833333333333331</c:v>
                </c:pt>
                <c:pt idx="3">
                  <c:v>0.5</c:v>
                </c:pt>
                <c:pt idx="4">
                  <c:v>0.54166666666666663</c:v>
                </c:pt>
                <c:pt idx="5">
                  <c:v>0.58333333333333337</c:v>
                </c:pt>
                <c:pt idx="6">
                  <c:v>0.625</c:v>
                </c:pt>
                <c:pt idx="7">
                  <c:v>0.66666666666666663</c:v>
                </c:pt>
                <c:pt idx="8">
                  <c:v>0.70833333333333337</c:v>
                </c:pt>
                <c:pt idx="9">
                  <c:v>0.75</c:v>
                </c:pt>
                <c:pt idx="10">
                  <c:v>0.79166666666666663</c:v>
                </c:pt>
              </c:numCache>
            </c:numRef>
          </c:cat>
          <c:val>
            <c:numRef>
              <c:f>Лист1!$B$2:$B$12</c:f>
              <c:numCache>
                <c:formatCode>0.000</c:formatCode>
                <c:ptCount val="11"/>
                <c:pt idx="0">
                  <c:v>0.95599999999999996</c:v>
                </c:pt>
                <c:pt idx="1">
                  <c:v>0.97399999999999998</c:v>
                </c:pt>
                <c:pt idx="2">
                  <c:v>0.98</c:v>
                </c:pt>
                <c:pt idx="3">
                  <c:v>0.98</c:v>
                </c:pt>
                <c:pt idx="4">
                  <c:v>0.98</c:v>
                </c:pt>
                <c:pt idx="5">
                  <c:v>0.98</c:v>
                </c:pt>
                <c:pt idx="6">
                  <c:v>0.97899999999999998</c:v>
                </c:pt>
                <c:pt idx="7">
                  <c:v>0.97599999999999998</c:v>
                </c:pt>
                <c:pt idx="8">
                  <c:v>0.97899999999999998</c:v>
                </c:pt>
                <c:pt idx="9">
                  <c:v>0.97899999999999998</c:v>
                </c:pt>
                <c:pt idx="10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54-4ABE-8B31-E991176B7A0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29958815"/>
        <c:axId val="1429960063"/>
      </c:lineChart>
      <c:catAx>
        <c:axId val="1429958815"/>
        <c:scaling>
          <c:orientation val="minMax"/>
        </c:scaling>
        <c:delete val="0"/>
        <c:axPos val="b"/>
        <c:numFmt formatCode="h: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9960063"/>
        <c:crosses val="autoZero"/>
        <c:auto val="1"/>
        <c:lblAlgn val="ctr"/>
        <c:lblOffset val="100"/>
        <c:noMultiLvlLbl val="0"/>
      </c:catAx>
      <c:valAx>
        <c:axId val="1429960063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  <a:tailEnd w="lg" len="lg"/>
            </a:ln>
            <a:effectLst>
              <a:softEdge rad="0"/>
            </a:effectLst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9958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810A94-055A-4140-8626-14A11D9E3A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E75B08A-7B26-4CFA-9FB3-5133E1A576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431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Ускорили</a:t>
            </a:r>
            <a:r>
              <a:rPr lang="ru-RU" baseline="0" dirty="0"/>
              <a:t> о</a:t>
            </a:r>
            <a:r>
              <a:rPr lang="ru-RU" dirty="0"/>
              <a:t>перацию проверки правд доступа.</a:t>
            </a:r>
            <a:r>
              <a:rPr lang="ru-RU" baseline="0" dirty="0"/>
              <a:t> А </a:t>
            </a:r>
            <a:r>
              <a:rPr lang="ru-RU" dirty="0"/>
              <a:t>очень быстрая, но и очень массовая - любое открытие или запись объекта идет с проверкой прав. Поэтому влияет на все прочие операции в программе.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</a:t>
            </a:r>
            <a:r>
              <a:rPr lang="ru-RU" baseline="0" dirty="0"/>
              <a:t> нашим оценкам п</a:t>
            </a:r>
            <a:r>
              <a:rPr lang="ru-RU" dirty="0"/>
              <a:t>роверки прав пользователя стали быстрее на 20% за счет изменения структуры регистров с дескрипторами прав доступа и изменения запросов прав доступа на уровне записей.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таблице приведен</a:t>
            </a:r>
            <a:r>
              <a:rPr lang="ru-RU" baseline="0" dirty="0"/>
              <a:t> процент ускорения некоторых ключевых операции, </a:t>
            </a:r>
            <a:r>
              <a:rPr lang="ru-RU" dirty="0"/>
              <a:t>до и после оптимизаций.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От</a:t>
            </a:r>
            <a:r>
              <a:rPr lang="ru-RU" baseline="0" dirty="0"/>
              <a:t> 8 до 28%. При этом некоторые операции чуть замедлились, т.к. кешируем дополнительное измерение.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60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Или вот.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В 3.0.19 мы оптимизируем полный расчет прав доступа.</a:t>
            </a:r>
            <a:r>
              <a:rPr lang="ru-RU" altLang="ru-RU" baseline="0" dirty="0"/>
              <a:t> Добавили несколько улучшений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/>
              <a:t>Во первых с</a:t>
            </a:r>
            <a:r>
              <a:rPr lang="ru-RU" altLang="ru-RU" dirty="0"/>
              <a:t>делали ее многопоточной,</a:t>
            </a:r>
            <a:r>
              <a:rPr lang="ru-RU" altLang="ru-RU" baseline="0" dirty="0"/>
              <a:t> ч</a:t>
            </a:r>
            <a:r>
              <a:rPr lang="ru-RU" altLang="ru-RU" dirty="0"/>
              <a:t>асть операций в 1 поток ( такие как НСИ и Замещения.) </a:t>
            </a:r>
          </a:p>
          <a:p>
            <a:pPr lvl="1" eaLnBrk="1" hangingPunct="1"/>
            <a:r>
              <a:rPr lang="ru-RU" altLang="ru-RU" dirty="0"/>
              <a:t>Но</a:t>
            </a:r>
            <a:r>
              <a:rPr lang="ru-RU" altLang="ru-RU" baseline="0" dirty="0"/>
              <a:t> с</a:t>
            </a:r>
            <a:r>
              <a:rPr lang="ru-RU" altLang="ru-RU" dirty="0"/>
              <a:t>амые тяжелые и массовые операции (</a:t>
            </a:r>
            <a:r>
              <a:rPr lang="en-US" altLang="ru-RU" dirty="0"/>
              <a:t>&gt;95</a:t>
            </a:r>
            <a:r>
              <a:rPr lang="ru-RU" altLang="ru-RU" dirty="0"/>
              <a:t>-99</a:t>
            </a:r>
            <a:r>
              <a:rPr lang="en-US" altLang="ru-RU" dirty="0"/>
              <a:t>% </a:t>
            </a:r>
            <a:r>
              <a:rPr lang="ru-RU" altLang="ru-RU" dirty="0"/>
              <a:t>времени расчета) стали многопоточными.</a:t>
            </a:r>
          </a:p>
          <a:p>
            <a:pPr lvl="1" eaLnBrk="1" hangingPunct="1"/>
            <a:r>
              <a:rPr lang="ru-RU" altLang="ru-RU" dirty="0"/>
              <a:t>И число потоков можно менять для клиентов,</a:t>
            </a:r>
            <a:r>
              <a:rPr lang="ru-RU" altLang="ru-RU" baseline="0" dirty="0"/>
              <a:t> в зависимости от масштабов и производительности их серверов.</a:t>
            </a:r>
            <a:endParaRPr lang="ru-RU" altLang="ru-RU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Во вторых</a:t>
            </a:r>
            <a:r>
              <a:rPr lang="ru-RU" altLang="ru-RU" baseline="0" dirty="0"/>
              <a:t> теперь б</a:t>
            </a:r>
            <a:r>
              <a:rPr lang="ru-RU" altLang="ru-RU" dirty="0"/>
              <a:t>ольшие таблицы будем записывать в порядке убывания в прошлое, т.е. сначала самые новые, потом более старые.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ru-RU" altLang="ru-RU" sz="1200" dirty="0"/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ru-RU" altLang="ru-RU" sz="2000" dirty="0"/>
              <a:t>Вот</a:t>
            </a:r>
            <a:r>
              <a:rPr lang="ru-RU" altLang="ru-RU" sz="2000" baseline="0" dirty="0"/>
              <a:t> на рисунке наши замеры полного пересчета прав доступа на большой базе.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ru-RU" altLang="ru-RU" sz="2000" baseline="0" dirty="0"/>
              <a:t>Если в </a:t>
            </a:r>
            <a:r>
              <a:rPr lang="ru-RU" altLang="ru-RU" sz="2000" dirty="0"/>
              <a:t>1 поток (как раньше) – расчет </a:t>
            </a:r>
            <a:r>
              <a:rPr lang="ru-RU" altLang="ru-RU" sz="2000" dirty="0" err="1"/>
              <a:t>занимет</a:t>
            </a:r>
            <a:r>
              <a:rPr lang="ru-RU" altLang="ru-RU" sz="2000" dirty="0"/>
              <a:t> 22 часа 20 мин, и в пике до 1.2 млн</a:t>
            </a:r>
            <a:r>
              <a:rPr lang="ru-RU" altLang="ru-RU" sz="2000" baseline="0" dirty="0"/>
              <a:t> записей в очереди прав.</a:t>
            </a:r>
            <a:endParaRPr lang="ru-RU" altLang="ru-RU" sz="2000" dirty="0"/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ru-RU" altLang="ru-RU" sz="2000" dirty="0"/>
              <a:t>То на10 потоков,</a:t>
            </a:r>
            <a:r>
              <a:rPr lang="ru-RU" altLang="ru-RU" sz="2000" baseline="0" dirty="0"/>
              <a:t> это </a:t>
            </a:r>
            <a:r>
              <a:rPr lang="ru-RU" altLang="ru-RU" sz="2000" dirty="0"/>
              <a:t>4 часа 23 мин. А</a:t>
            </a:r>
            <a:r>
              <a:rPr lang="ru-RU" altLang="ru-RU" sz="2000" baseline="0" dirty="0"/>
              <a:t> н</a:t>
            </a:r>
            <a:r>
              <a:rPr lang="ru-RU" altLang="ru-RU" sz="2000" dirty="0"/>
              <a:t>а 25 потоков уже 3 часа 20 мин и около 500 тыс. записей.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ru-RU" altLang="ru-RU" sz="2000" dirty="0"/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ru-RU" altLang="ru-RU" sz="2000" dirty="0"/>
              <a:t>В общем для ваших клиентов эти операции должны стать более простыми.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270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0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063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Да, и еще я отмечу,</a:t>
            </a:r>
            <a:r>
              <a:rPr lang="ru-RU" baseline="0" dirty="0"/>
              <a:t> что помимо проблем в типовом решении есть и д</a:t>
            </a:r>
            <a:r>
              <a:rPr lang="ru-RU" dirty="0"/>
              <a:t>ругая сторона медали, это доработки системы.</a:t>
            </a:r>
          </a:p>
          <a:p>
            <a:r>
              <a:rPr lang="ru-RU" sz="1700" dirty="0"/>
              <a:t>Не оптимальные метаданные и запросы, Неэффективные индексы, «Не нужные» циклы или Обращения через точку к «тяжелым объектам», которые порой происходят на внедрениях.</a:t>
            </a:r>
          </a:p>
          <a:p>
            <a:r>
              <a:rPr lang="ru-RU" sz="1700" dirty="0"/>
              <a:t>Причины разные</a:t>
            </a:r>
            <a:r>
              <a:rPr lang="ru-RU" sz="1700" baseline="0" dirty="0"/>
              <a:t> могут быть, сроки, или не высокие компетенции исполнителей, но в итоге это может привести к тому, что несмотря на наш голубой </a:t>
            </a:r>
            <a:r>
              <a:rPr lang="ru-RU" sz="1700" baseline="0" dirty="0" err="1"/>
              <a:t>апдекс</a:t>
            </a:r>
            <a:r>
              <a:rPr lang="ru-RU" sz="1700" baseline="0" dirty="0"/>
              <a:t> для типового решения, на внедрениях ситуация может быть хуже.</a:t>
            </a:r>
            <a:endParaRPr lang="ru-RU" sz="1700" dirty="0"/>
          </a:p>
          <a:p>
            <a:endParaRPr lang="ru-RU" sz="1700" dirty="0"/>
          </a:p>
          <a:p>
            <a:endParaRPr lang="ru-RU" sz="1700" dirty="0"/>
          </a:p>
          <a:p>
            <a:endParaRPr lang="ru-RU" sz="1700" dirty="0"/>
          </a:p>
          <a:p>
            <a:pPr marL="0" indent="0">
              <a:buNone/>
            </a:pPr>
            <a:r>
              <a:rPr lang="ru-RU" dirty="0"/>
              <a:t>Но</a:t>
            </a:r>
            <a:r>
              <a:rPr lang="ru-RU" baseline="0" dirty="0"/>
              <a:t> стоит отметить, что и для таких случаев у нас есть решение. Это </a:t>
            </a:r>
            <a:r>
              <a:rPr lang="ru-RU" dirty="0"/>
              <a:t>Центры корпоративной технологической поддержки (ЦКТП). Они оказывают т</a:t>
            </a:r>
            <a:r>
              <a:rPr lang="ru-RU" sz="1700" dirty="0"/>
              <a:t>ехнологическое курирование проектов внедрения и поддержки КОРП систем.</a:t>
            </a:r>
          </a:p>
          <a:p>
            <a:r>
              <a:rPr lang="ru-RU" sz="1700" dirty="0"/>
              <a:t>Услуга ориентирована на</a:t>
            </a:r>
            <a:r>
              <a:rPr lang="ru-RU" sz="1700" baseline="0" dirty="0"/>
              <a:t> </a:t>
            </a:r>
            <a:r>
              <a:rPr lang="ru-RU" sz="1300" dirty="0"/>
              <a:t>Информационные системы, работающие под высокой нагрузкой и с высокими требованиями по качеству работы: производительность, доступность и стабильность систем.</a:t>
            </a:r>
            <a:r>
              <a:rPr lang="ru-RU" sz="1300" baseline="0" dirty="0"/>
              <a:t> Поэтому у кого есть такие проблемы, вы можете обращаться туда (</a:t>
            </a:r>
            <a:r>
              <a:rPr lang="en-US" sz="1300" baseline="0" dirty="0" err="1"/>
              <a:t>qr</a:t>
            </a:r>
            <a:r>
              <a:rPr lang="en-US" sz="1300" baseline="0" dirty="0"/>
              <a:t> </a:t>
            </a:r>
            <a:r>
              <a:rPr lang="ru-RU" sz="1300" baseline="0" dirty="0"/>
              <a:t>на экране), либо к коллегам из </a:t>
            </a:r>
            <a:r>
              <a:rPr lang="ru-RU" sz="1300" baseline="0" dirty="0" err="1"/>
              <a:t>Раруса</a:t>
            </a:r>
            <a:r>
              <a:rPr lang="ru-RU" sz="1300" baseline="0" dirty="0"/>
              <a:t>. Они помогут</a:t>
            </a:r>
            <a:endParaRPr lang="ru-RU" sz="1300" dirty="0"/>
          </a:p>
          <a:p>
            <a:endParaRPr lang="ru-RU" sz="1700" dirty="0"/>
          </a:p>
          <a:p>
            <a:endParaRPr lang="ru-RU" sz="17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389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Около 90 видов КО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5520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Около 180 видов КО. Максимальное время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6122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9127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90 видов КО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871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756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998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195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013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основании</a:t>
            </a:r>
            <a:r>
              <a:rPr lang="ru-RU" baseline="0" dirty="0"/>
              <a:t> полученных от коллег данных мы в группе разработки 1С:документооборота записали кучу проблем.</a:t>
            </a:r>
          </a:p>
          <a:p>
            <a:r>
              <a:rPr lang="ru-RU" baseline="0" dirty="0"/>
              <a:t>Т.е. по итогу тесту мы увидели что сам </a:t>
            </a:r>
            <a:r>
              <a:rPr lang="ru-RU" baseline="0" dirty="0" err="1"/>
              <a:t>апдекс</a:t>
            </a:r>
            <a:r>
              <a:rPr lang="ru-RU" baseline="0" dirty="0"/>
              <a:t> не в голубой зоне, и многие операции вызывают вопросы.</a:t>
            </a:r>
          </a:p>
          <a:p>
            <a:r>
              <a:rPr lang="ru-RU" baseline="0" dirty="0"/>
              <a:t>Начали разбираться и изучать полученные данные, изучать технические журналы, и анализировать проблемы которые привели к этому.</a:t>
            </a:r>
          </a:p>
          <a:p>
            <a:pPr lvl="1">
              <a:defRPr/>
            </a:pPr>
            <a:r>
              <a:rPr lang="ru-RU" altLang="ru-RU" sz="1400" dirty="0"/>
              <a:t>И в</a:t>
            </a:r>
            <a:r>
              <a:rPr lang="ru-RU" altLang="ru-RU" sz="1400" baseline="0" dirty="0"/>
              <a:t> основном мы ловили </a:t>
            </a:r>
            <a:r>
              <a:rPr lang="ru-RU" altLang="ru-RU" sz="1400" dirty="0"/>
              <a:t>Ожидания на блокировках, Блокировки на СУБД </a:t>
            </a:r>
            <a:r>
              <a:rPr lang="ru-RU" altLang="ru-RU" sz="1400" dirty="0" err="1"/>
              <a:t>PostgreSQL</a:t>
            </a:r>
            <a:r>
              <a:rPr lang="ru-RU" altLang="ru-RU" sz="1400" dirty="0"/>
              <a:t> типа «</a:t>
            </a:r>
            <a:r>
              <a:rPr lang="ru-RU" altLang="ru-RU" sz="1400" dirty="0" err="1"/>
              <a:t>LWLock</a:t>
            </a:r>
            <a:r>
              <a:rPr lang="ru-RU" altLang="ru-RU" sz="1400" dirty="0"/>
              <a:t>/</a:t>
            </a:r>
            <a:r>
              <a:rPr lang="ru-RU" altLang="ru-RU" sz="1400" dirty="0" err="1"/>
              <a:t>LockManager</a:t>
            </a:r>
            <a:r>
              <a:rPr lang="ru-RU" altLang="ru-RU" sz="1400" dirty="0"/>
              <a:t>.</a:t>
            </a:r>
          </a:p>
          <a:p>
            <a:pPr lvl="1">
              <a:defRPr/>
            </a:pPr>
            <a:r>
              <a:rPr lang="ru-RU" altLang="ru-RU" sz="1400" dirty="0"/>
              <a:t>Записали некоторые Неэффективные</a:t>
            </a:r>
            <a:r>
              <a:rPr lang="ru-RU" altLang="ru-RU" sz="1400" baseline="0" dirty="0"/>
              <a:t> моменты в</a:t>
            </a:r>
            <a:r>
              <a:rPr lang="ru-RU" altLang="ru-RU" sz="1400" dirty="0"/>
              <a:t> работе платформы 1С и неэффективные индексы в метаданных конфигурации</a:t>
            </a:r>
          </a:p>
          <a:p>
            <a:pPr lvl="1"/>
            <a:endParaRPr lang="ru-RU" altLang="ru-RU" sz="1400" dirty="0"/>
          </a:p>
          <a:p>
            <a:r>
              <a:rPr lang="ru-RU" sz="1400" baseline="0" dirty="0"/>
              <a:t>Также взяли в работу обращения от наших других крупных клиентов, которые тоже жаловались на замедления в работе системы на 3.0.</a:t>
            </a:r>
            <a:endParaRPr lang="ru-RU" baseline="0" dirty="0"/>
          </a:p>
          <a:p>
            <a:r>
              <a:rPr lang="ru-RU" baseline="0" dirty="0"/>
              <a:t>В итоге зафиксировали порядка 200 требований и ошибок в работу.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956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 и при понимании масштаба</a:t>
            </a:r>
            <a:r>
              <a:rPr lang="ru-RU" baseline="0" dirty="0"/>
              <a:t> проблем мы решили увеличить усилия над устранением найденных ошибок и замедлений.</a:t>
            </a:r>
          </a:p>
          <a:p>
            <a:r>
              <a:rPr lang="ru-RU" baseline="0" dirty="0"/>
              <a:t>И с релиза 3.0.15 подключили примерно половину нашей команды на их устранение.</a:t>
            </a:r>
          </a:p>
          <a:p>
            <a:r>
              <a:rPr lang="ru-RU" baseline="0" dirty="0"/>
              <a:t>В итоге к 18-му релизу мы уже разработали 35 </a:t>
            </a:r>
            <a:r>
              <a:rPr lang="ru-RU" baseline="0" dirty="0" err="1"/>
              <a:t>фич</a:t>
            </a:r>
            <a:r>
              <a:rPr lang="ru-RU" baseline="0" dirty="0"/>
              <a:t>, это изменения которые привели к появлению новых метаданных,  или пересмотру существующих концепций. Исправили 165 ошибок, это более мелкие или точечные исправления, менее глобальные, но в тоже время влияющее на скорость работы механизмов системы.</a:t>
            </a:r>
          </a:p>
          <a:p>
            <a:endParaRPr lang="ru-RU" baseline="0" dirty="0"/>
          </a:p>
          <a:p>
            <a:r>
              <a:rPr lang="ru-RU" baseline="0" dirty="0"/>
              <a:t>И вот в готовящейся 19-й релиз мы еще включим ряд улучшений а также увеличим количество проверяемых сценариев, </a:t>
            </a:r>
          </a:p>
          <a:p>
            <a:r>
              <a:rPr lang="ru-RU" baseline="0" dirty="0"/>
              <a:t>Чтобы все основные механизмы были покрыты замерами времени. Добавили тесты в подсистемы «Проекты», «Мероприятия», «Встроенная почта» и другие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14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 и приведу некоторые</a:t>
            </a:r>
            <a:r>
              <a:rPr lang="ru-RU" baseline="0" dirty="0"/>
              <a:t> примеры, какие ускорения нам удалось достичь.</a:t>
            </a:r>
          </a:p>
          <a:p>
            <a:r>
              <a:rPr lang="ru-RU" baseline="0" dirty="0"/>
              <a:t>Это далеко не все, но какое-то представление позволит получить.</a:t>
            </a:r>
          </a:p>
          <a:p>
            <a:r>
              <a:rPr lang="ru-RU" baseline="0" dirty="0"/>
              <a:t>Например список Задачи подчиненных, на несколько тысяч задач до улучшений мог строится 278 сек. А после улучшения стал открываться за 8, с теми же данными и на том же железе. Ускорили в 36 раз.</a:t>
            </a:r>
          </a:p>
          <a:p>
            <a:endParaRPr lang="ru-RU" baseline="0" dirty="0"/>
          </a:p>
          <a:p>
            <a:r>
              <a:rPr lang="ru-RU" baseline="0" dirty="0"/>
              <a:t>Задачи мне работал быстрее, и с 5 сек ускорился до 4-х, но чем быстрее он открывается. Тем уже сложнее даются даже </a:t>
            </a:r>
            <a:r>
              <a:rPr lang="ru-RU" baseline="0" dirty="0" err="1"/>
              <a:t>милисекундные</a:t>
            </a:r>
            <a:r>
              <a:rPr lang="ru-RU" baseline="0" dirty="0"/>
              <a:t> ускорения.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874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Или вот например проработали план запроса для списка документов, и</a:t>
            </a:r>
            <a:r>
              <a:rPr lang="ru-RU" baseline="0" dirty="0"/>
              <a:t> в базе с сотней тысяч документов план стал строится всего за одну десятую секунды, вместо почти 2 секунд в 15-м релизе.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661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Или еще пример. Есть в системе</a:t>
            </a:r>
            <a:r>
              <a:rPr lang="ru-RU" baseline="0" dirty="0"/>
              <a:t> </a:t>
            </a:r>
            <a:r>
              <a:rPr lang="ru-RU" baseline="0" dirty="0" err="1"/>
              <a:t>виджет</a:t>
            </a:r>
            <a:r>
              <a:rPr lang="ru-RU" baseline="0" dirty="0"/>
              <a:t> Контроль. У него несколько различных показателей, Всего или просроченные контроли, и вот формирование этих данных мы ускорили от 8 до 26 раз.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5B08A-7B26-4CFA-9FB3-5133E1A576E5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15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4454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9422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505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65378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3761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3458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0905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7713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6130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49056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60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76447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1806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73373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9741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93603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197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050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560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781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3288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3141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6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729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99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232025" y="1944688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Наименование доклада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160588" y="1079500"/>
            <a:ext cx="3382962" cy="3048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400" b="0" dirty="0">
                <a:solidFill>
                  <a:srgbClr val="800000"/>
                </a:solidFill>
                <a:cs typeface="Arial" panose="020B0604020202020204" pitchFamily="34" charset="0"/>
              </a:rPr>
              <a:t>2</a:t>
            </a:r>
            <a:r>
              <a:rPr lang="en-US" altLang="ru-RU" sz="1400" b="0" dirty="0">
                <a:solidFill>
                  <a:srgbClr val="800000"/>
                </a:solidFill>
                <a:cs typeface="Arial" panose="020B0604020202020204" pitchFamily="34" charset="0"/>
              </a:rPr>
              <a:t>6</a:t>
            </a:r>
            <a:r>
              <a:rPr lang="ru-RU" altLang="ru-RU" sz="1400" b="0" dirty="0">
                <a:solidFill>
                  <a:srgbClr val="800000"/>
                </a:solidFill>
                <a:cs typeface="Arial" panose="020B0604020202020204" pitchFamily="34" charset="0"/>
              </a:rPr>
              <a:t>–</a:t>
            </a:r>
            <a:r>
              <a:rPr lang="en-US" altLang="ru-RU" sz="1400" b="0" dirty="0">
                <a:solidFill>
                  <a:srgbClr val="800000"/>
                </a:solidFill>
                <a:cs typeface="Arial" panose="020B0604020202020204" pitchFamily="34" charset="0"/>
              </a:rPr>
              <a:t>29</a:t>
            </a:r>
            <a:r>
              <a:rPr lang="ru-RU" altLang="ru-RU" sz="1400" b="0" dirty="0">
                <a:solidFill>
                  <a:srgbClr val="800000"/>
                </a:solidFill>
                <a:cs typeface="Arial" panose="020B0604020202020204" pitchFamily="34" charset="0"/>
              </a:rPr>
              <a:t> сентября 2025 года</a:t>
            </a: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2160587" y="360363"/>
            <a:ext cx="6552778" cy="40466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2000" dirty="0">
                <a:solidFill>
                  <a:srgbClr val="D20000"/>
                </a:solidFill>
                <a:latin typeface="Arial" charset="0"/>
              </a:rPr>
              <a:t>Семинар партнеров фирмы «1С»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690403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602913" y="6035675"/>
            <a:ext cx="919162" cy="36036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</a:pPr>
            <a:fld id="{90CAED66-E00C-42B6-996E-8704629AEE79}" type="slidenum">
              <a:rPr lang="ru-RU" altLang="ru-RU" sz="1600">
                <a:solidFill>
                  <a:schemeClr val="tx2"/>
                </a:solidFill>
                <a:cs typeface="Arial" panose="020B0604020202020204" pitchFamily="34" charset="0"/>
              </a:rPr>
              <a:pPr algn="r" eaLnBrk="1" hangingPunct="1">
                <a:lnSpc>
                  <a:spcPct val="110000"/>
                </a:lnSpc>
                <a:spcBef>
                  <a:spcPct val="50000"/>
                </a:spcBef>
              </a:pPr>
              <a:t>‹#›</a:t>
            </a:fld>
            <a:endParaRPr lang="ru-RU" altLang="ru-RU" sz="16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92788" y="1727200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/>
            <a:br>
              <a:rPr lang="ru-RU" altLang="ru-RU" sz="2400" b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en-US" altLang="ru-RU" sz="24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ru-RU" altLang="ru-RU" sz="2400" b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7599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60637" y="2016125"/>
            <a:ext cx="8964563" cy="18000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r>
              <a:rPr lang="ru-RU" sz="3600" dirty="0"/>
              <a:t>Нагрузочное тестирование: </a:t>
            </a:r>
            <a:br>
              <a:rPr lang="ru-RU" sz="3600" dirty="0"/>
            </a:br>
            <a:r>
              <a:rPr lang="ru-RU" sz="3600" dirty="0"/>
              <a:t>как мы ускорили 1С:Документооборот 3.0</a:t>
            </a:r>
            <a:endParaRPr lang="ru-RU" altLang="ru-RU" sz="52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976939" y="4536231"/>
            <a:ext cx="527265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Бусыгин Виталий </a:t>
            </a:r>
          </a:p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b="0" dirty="0">
                <a:solidFill>
                  <a:schemeClr val="tx2"/>
                </a:solidFill>
                <a:latin typeface="Futura PT Demi" panose="020B0702020204020303" pitchFamily="34" charset="0"/>
              </a:rPr>
              <a:t>Ведущий эксперт по технологическим вопросам Экспертная группа облачных сервисов, «1С-Рарус»</a:t>
            </a:r>
          </a:p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Гацков Александр</a:t>
            </a:r>
          </a:p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b="0" dirty="0">
                <a:solidFill>
                  <a:schemeClr val="tx2"/>
                </a:solidFill>
                <a:latin typeface="Futura PT Demi" panose="020B0702020204020303" pitchFamily="34" charset="0"/>
              </a:rPr>
              <a:t>Руководитель группы разработки 1С:Документооборота,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89" y="345529"/>
            <a:ext cx="6904037" cy="1022350"/>
          </a:xfrm>
        </p:spPr>
        <p:txBody>
          <a:bodyPr/>
          <a:lstStyle/>
          <a:p>
            <a:r>
              <a:rPr lang="ru-RU" dirty="0"/>
              <a:t>Проблемы в типовом решении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977" y="1758230"/>
            <a:ext cx="10934700" cy="437641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ru-RU" sz="1700" dirty="0" err="1"/>
              <a:t>Apdex</a:t>
            </a:r>
            <a:r>
              <a:rPr lang="ru-RU" altLang="ru-RU" sz="1700" dirty="0"/>
              <a:t> ключевых операций не в «голубой зоне»</a:t>
            </a:r>
          </a:p>
          <a:p>
            <a:pPr lvl="1">
              <a:defRPr/>
            </a:pPr>
            <a:r>
              <a:rPr lang="ru-RU" altLang="ru-RU" sz="1400" dirty="0"/>
              <a:t>Оранжевые и серые блоки не допустимы</a:t>
            </a:r>
          </a:p>
          <a:p>
            <a:pPr marL="0" indent="0">
              <a:buFontTx/>
              <a:buNone/>
              <a:defRPr/>
            </a:pPr>
            <a:endParaRPr lang="ru-RU" altLang="ru-RU" sz="1700" dirty="0"/>
          </a:p>
          <a:p>
            <a:pPr marL="0" indent="0">
              <a:buFontTx/>
              <a:buNone/>
              <a:defRPr/>
            </a:pPr>
            <a:r>
              <a:rPr lang="ru-RU" altLang="ru-RU" sz="1700" dirty="0"/>
              <a:t>Жалобы от крупных клиентов, у которых более 1000 активных пользователей</a:t>
            </a:r>
          </a:p>
          <a:p>
            <a:pPr lvl="1">
              <a:defRPr/>
            </a:pPr>
            <a:r>
              <a:rPr lang="ru-RU" altLang="ru-RU" sz="1400" dirty="0"/>
              <a:t>Тюменский ГУ</a:t>
            </a:r>
          </a:p>
          <a:p>
            <a:pPr lvl="1">
              <a:defRPr/>
            </a:pPr>
            <a:r>
              <a:rPr lang="ru-RU" altLang="ru-RU" sz="1400" dirty="0"/>
              <a:t>НИЦ Курчатовский институт</a:t>
            </a:r>
          </a:p>
          <a:p>
            <a:pPr lvl="1">
              <a:defRPr/>
            </a:pPr>
            <a:r>
              <a:rPr lang="ru-RU" altLang="ru-RU" sz="1400" dirty="0"/>
              <a:t>Минсельхоз </a:t>
            </a:r>
          </a:p>
          <a:p>
            <a:pPr lvl="1">
              <a:defRPr/>
            </a:pPr>
            <a:r>
              <a:rPr lang="ru-RU" altLang="ru-RU" sz="1400" dirty="0"/>
              <a:t>ОДК</a:t>
            </a:r>
          </a:p>
          <a:p>
            <a:pPr marL="0" indent="0">
              <a:buFontTx/>
              <a:buNone/>
              <a:defRPr/>
            </a:pPr>
            <a:endParaRPr lang="ru-RU" altLang="ru-RU" sz="1700" dirty="0"/>
          </a:p>
          <a:p>
            <a:pPr marL="0" indent="0">
              <a:buFontTx/>
              <a:buNone/>
              <a:defRPr/>
            </a:pPr>
            <a:r>
              <a:rPr lang="ru-RU" altLang="ru-RU" sz="1700" dirty="0"/>
              <a:t>Зафиксировали  более </a:t>
            </a:r>
            <a:r>
              <a:rPr lang="ru-RU" altLang="ru-RU" sz="1700" dirty="0">
                <a:solidFill>
                  <a:srgbClr val="C00000"/>
                </a:solidFill>
              </a:rPr>
              <a:t>200+</a:t>
            </a:r>
            <a:r>
              <a:rPr lang="ru-RU" altLang="ru-RU" sz="1700" dirty="0"/>
              <a:t> проблем производительности</a:t>
            </a:r>
          </a:p>
          <a:p>
            <a:pPr lvl="1">
              <a:defRPr/>
            </a:pPr>
            <a:r>
              <a:rPr lang="ru-RU" altLang="ru-RU" sz="1400" dirty="0"/>
              <a:t>Ожидания на блокировках в стресс-тестах</a:t>
            </a:r>
          </a:p>
          <a:p>
            <a:pPr lvl="1">
              <a:defRPr/>
            </a:pPr>
            <a:r>
              <a:rPr lang="ru-RU" altLang="ru-RU" sz="1400" dirty="0"/>
              <a:t>Утилизация памяти рабочими процессами 1С</a:t>
            </a:r>
          </a:p>
          <a:p>
            <a:pPr lvl="1">
              <a:defRPr/>
            </a:pPr>
            <a:r>
              <a:rPr lang="ru-RU" altLang="ru-RU" sz="1400" dirty="0"/>
              <a:t>Блокировки на СУБД </a:t>
            </a:r>
            <a:r>
              <a:rPr lang="ru-RU" altLang="ru-RU" sz="1400" dirty="0" err="1"/>
              <a:t>PostgreSQL</a:t>
            </a:r>
            <a:r>
              <a:rPr lang="ru-RU" altLang="ru-RU" sz="1400" dirty="0"/>
              <a:t> типа «</a:t>
            </a:r>
            <a:r>
              <a:rPr lang="ru-RU" altLang="ru-RU" sz="1400" dirty="0" err="1"/>
              <a:t>LWLock</a:t>
            </a:r>
            <a:r>
              <a:rPr lang="ru-RU" altLang="ru-RU" sz="1400" dirty="0"/>
              <a:t>/</a:t>
            </a:r>
            <a:r>
              <a:rPr lang="ru-RU" altLang="ru-RU" sz="1400" dirty="0" err="1"/>
              <a:t>LockManager</a:t>
            </a:r>
            <a:r>
              <a:rPr lang="ru-RU" altLang="ru-RU" sz="1400" dirty="0"/>
              <a:t>» в сценариях тестирования на 1000 и 2000 пользователей</a:t>
            </a:r>
          </a:p>
          <a:p>
            <a:pPr lvl="1">
              <a:defRPr/>
            </a:pPr>
            <a:r>
              <a:rPr lang="ru-RU" altLang="ru-RU" sz="1400" dirty="0"/>
              <a:t>Неэффективная работы платформы 1С и неэффективные индексы в метаданных конфигурации</a:t>
            </a:r>
          </a:p>
          <a:p>
            <a:pPr lvl="1"/>
            <a:r>
              <a:rPr lang="ru-RU" altLang="ru-RU" sz="1400" dirty="0"/>
              <a:t>Периодические фоновые обновления, которые дают «эффект </a:t>
            </a:r>
            <a:r>
              <a:rPr lang="ru-RU" altLang="ru-RU" sz="1400" dirty="0" err="1"/>
              <a:t>подвисаний</a:t>
            </a:r>
            <a:r>
              <a:rPr lang="ru-RU" altLang="ru-RU" sz="1400" dirty="0"/>
              <a:t> клиента»</a:t>
            </a:r>
          </a:p>
          <a:p>
            <a:pPr lvl="1">
              <a:defRPr/>
            </a:pPr>
            <a:endParaRPr lang="ru-RU" alt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57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20" y="359767"/>
            <a:ext cx="6904037" cy="1022350"/>
          </a:xfrm>
        </p:spPr>
        <p:txBody>
          <a:bodyPr/>
          <a:lstStyle/>
          <a:p>
            <a:r>
              <a:rPr lang="ru-RU" dirty="0"/>
              <a:t>Все на борьбу с «неэффективностью»!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977" y="1758878"/>
            <a:ext cx="8054380" cy="436152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 релиза 3.0.15 подключили часть команды на улучшение производительности ключевых механизмов</a:t>
            </a:r>
          </a:p>
          <a:p>
            <a:pPr marL="685800" lvl="1" indent="-285750">
              <a:defRPr/>
            </a:pPr>
            <a:r>
              <a:rPr lang="ru-RU" altLang="ru-RU" dirty="0"/>
              <a:t>Реализовали</a:t>
            </a:r>
            <a:r>
              <a:rPr lang="ru-RU" altLang="ru-RU" dirty="0">
                <a:solidFill>
                  <a:srgbClr val="C00000"/>
                </a:solidFill>
              </a:rPr>
              <a:t> 35</a:t>
            </a:r>
            <a:r>
              <a:rPr lang="ru-RU" altLang="ru-RU" dirty="0"/>
              <a:t> </a:t>
            </a:r>
            <a:r>
              <a:rPr lang="ru-RU" altLang="ru-RU" dirty="0" err="1"/>
              <a:t>фич</a:t>
            </a:r>
            <a:r>
              <a:rPr lang="ru-RU" altLang="ru-RU" dirty="0"/>
              <a:t> </a:t>
            </a:r>
          </a:p>
          <a:p>
            <a:pPr marL="685800" lvl="1" indent="-285750">
              <a:defRPr/>
            </a:pPr>
            <a:r>
              <a:rPr lang="ru-RU" altLang="ru-RU" dirty="0"/>
              <a:t>Исправили </a:t>
            </a:r>
            <a:r>
              <a:rPr lang="ru-RU" altLang="ru-RU" dirty="0">
                <a:solidFill>
                  <a:srgbClr val="C00000"/>
                </a:solidFill>
              </a:rPr>
              <a:t>165+</a:t>
            </a:r>
            <a:r>
              <a:rPr lang="ru-RU" altLang="ru-RU" dirty="0"/>
              <a:t> ошибок</a:t>
            </a:r>
          </a:p>
          <a:p>
            <a:pPr marL="685800" lvl="1" indent="-285750">
              <a:defRPr/>
            </a:pPr>
            <a:endParaRPr lang="ru-RU" altLang="ru-RU" dirty="0"/>
          </a:p>
          <a:p>
            <a:pPr marL="0" indent="0">
              <a:buFontTx/>
              <a:buNone/>
              <a:defRPr/>
            </a:pPr>
            <a:r>
              <a:rPr lang="ru-RU" altLang="ru-RU" dirty="0"/>
              <a:t>Улучшили работу в подсистемах:</a:t>
            </a:r>
          </a:p>
          <a:p>
            <a:pPr lvl="1">
              <a:defRPr/>
            </a:pPr>
            <a:r>
              <a:rPr lang="ru-RU" altLang="ru-RU" dirty="0"/>
              <a:t>Задачи; Документы; Категории; Контроль;</a:t>
            </a:r>
          </a:p>
          <a:p>
            <a:pPr lvl="1">
              <a:defRPr/>
            </a:pPr>
            <a:r>
              <a:rPr lang="ru-RU" altLang="ru-RU" dirty="0"/>
              <a:t>Адресная книга; </a:t>
            </a:r>
            <a:r>
              <a:rPr lang="ru-RU" altLang="ru-RU" dirty="0" err="1"/>
              <a:t>Виджеты</a:t>
            </a:r>
            <a:r>
              <a:rPr lang="ru-RU" altLang="ru-RU" dirty="0"/>
              <a:t> и рабочий стол;</a:t>
            </a:r>
          </a:p>
          <a:p>
            <a:pPr lvl="1">
              <a:defRPr/>
            </a:pPr>
            <a:r>
              <a:rPr lang="ru-RU" altLang="ru-RU" dirty="0"/>
              <a:t>Права доступа; Уведомления; Отчеты.</a:t>
            </a:r>
          </a:p>
          <a:p>
            <a:pPr lvl="1">
              <a:defRPr/>
            </a:pPr>
            <a:endParaRPr lang="ru-RU" altLang="ru-RU" dirty="0"/>
          </a:p>
          <a:p>
            <a:pPr marL="0" indent="0">
              <a:buNone/>
            </a:pPr>
            <a:r>
              <a:rPr lang="ru-RU" dirty="0"/>
              <a:t>Последние штрихи войдут в новый 3.0.19</a:t>
            </a:r>
          </a:p>
          <a:p>
            <a:pPr lvl="1"/>
            <a:r>
              <a:rPr lang="ru-RU" dirty="0"/>
              <a:t>Увеличили количество проверяемых сценариев: добавили тесты </a:t>
            </a:r>
            <a:br>
              <a:rPr lang="ru-RU" dirty="0"/>
            </a:br>
            <a:r>
              <a:rPr lang="ru-RU" dirty="0"/>
              <a:t>в подсистемы «Проекты», «Мероприятия», «Встроенная почта», «Контрагенты», «Отсутствия» и другие</a:t>
            </a:r>
            <a:endParaRPr lang="ru-RU" alt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680" y="2592015"/>
            <a:ext cx="2394250" cy="33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4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89" y="359767"/>
            <a:ext cx="6904037" cy="1022350"/>
          </a:xfrm>
        </p:spPr>
        <p:txBody>
          <a:bodyPr/>
          <a:lstStyle/>
          <a:p>
            <a:r>
              <a:rPr lang="ru-RU" dirty="0"/>
              <a:t>Несколько примеров: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374" y="1743075"/>
            <a:ext cx="5173664" cy="44493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«Задачи подчиненных», с тысячами задач ускорился на 278 секунд (с 286 до 8)</a:t>
            </a:r>
          </a:p>
          <a:p>
            <a:r>
              <a:rPr lang="ru-RU" sz="1700" dirty="0"/>
              <a:t>Ускорение в 36 раз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«Задачи мне», ускорился на 1,1 секунды (с 5,3 до 4,2)</a:t>
            </a:r>
          </a:p>
          <a:p>
            <a:r>
              <a:rPr lang="ru-RU" sz="1700" dirty="0"/>
              <a:t>Ускорение в 1,26 раз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5761038" y="1818555"/>
            <a:ext cx="5940425" cy="18891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5617021" y="3888159"/>
            <a:ext cx="5940425" cy="18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0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89" y="359767"/>
            <a:ext cx="7632848" cy="1022350"/>
          </a:xfrm>
        </p:spPr>
        <p:txBody>
          <a:bodyPr/>
          <a:lstStyle/>
          <a:p>
            <a:r>
              <a:rPr lang="ru-RU" dirty="0"/>
              <a:t>Несколько примеров: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374" y="1743075"/>
            <a:ext cx="5173663" cy="44493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План запроса списка документов, на 100 тыс. документов, ускорен на 1,8 секунды (с 1,9 до 0,1)</a:t>
            </a:r>
          </a:p>
          <a:p>
            <a:r>
              <a:rPr lang="ru-RU" sz="1700" dirty="0"/>
              <a:t>Ускорение в 15 раз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План запроса списка выбора документов, на 100 тыс., ускорен на 0,4 секунды (с 1,5 до 1,1)</a:t>
            </a:r>
          </a:p>
          <a:p>
            <a:r>
              <a:rPr lang="ru-RU" sz="1700" dirty="0"/>
              <a:t>Ускорение в 1,36 раз</a:t>
            </a:r>
          </a:p>
          <a:p>
            <a:r>
              <a:rPr lang="ru-RU" sz="1700" dirty="0"/>
              <a:t>Используется для создания связей</a:t>
            </a:r>
          </a:p>
          <a:p>
            <a:endParaRPr lang="ru-RU" sz="1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029" y="3672135"/>
            <a:ext cx="5760000" cy="1713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400" y="1784970"/>
            <a:ext cx="5760000" cy="15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30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89" y="359767"/>
            <a:ext cx="7272808" cy="1022350"/>
          </a:xfrm>
        </p:spPr>
        <p:txBody>
          <a:bodyPr/>
          <a:lstStyle/>
          <a:p>
            <a:r>
              <a:rPr lang="ru-RU" dirty="0"/>
              <a:t>Несколько примеров: </a:t>
            </a:r>
            <a:r>
              <a:rPr lang="ru-RU" dirty="0" err="1"/>
              <a:t>Виджет</a:t>
            </a:r>
            <a:r>
              <a:rPr lang="ru-RU" dirty="0"/>
              <a:t> «Контроль»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374" y="1743075"/>
            <a:ext cx="5173663" cy="44493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«Всего», с тысячами объектов ускорился на 10 секунд (с 11 до 1,3)</a:t>
            </a:r>
          </a:p>
          <a:p>
            <a:r>
              <a:rPr lang="ru-RU" sz="1700" dirty="0"/>
              <a:t>Ускорение в 8 раз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«Просрочено», с тысячами объектов ускорился на 13 секунд (с 14 до 0,6)</a:t>
            </a:r>
          </a:p>
          <a:p>
            <a:r>
              <a:rPr lang="ru-RU" sz="1700" dirty="0"/>
              <a:t>Ускорение в 23 раза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«Ближайшие», с тысячами объектов ускорился на 12 секунд (с 13 до 1)</a:t>
            </a:r>
          </a:p>
          <a:p>
            <a:r>
              <a:rPr lang="ru-RU" sz="1700" dirty="0"/>
              <a:t>Ускорение в 13 раз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277" y="1503961"/>
            <a:ext cx="5429384" cy="20007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013" y="3276190"/>
            <a:ext cx="5760000" cy="11790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973" y="4427442"/>
            <a:ext cx="5760000" cy="11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55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89" y="359767"/>
            <a:ext cx="6904037" cy="1022350"/>
          </a:xfrm>
        </p:spPr>
        <p:txBody>
          <a:bodyPr/>
          <a:lstStyle/>
          <a:p>
            <a:r>
              <a:rPr lang="ru-RU" dirty="0"/>
              <a:t>Несколько примеров: Права доступа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460" y="1727919"/>
            <a:ext cx="4335173" cy="151217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Проверки прав пользователя стали быстрее на 20%:</a:t>
            </a:r>
          </a:p>
          <a:p>
            <a:pPr lvl="1"/>
            <a:r>
              <a:rPr lang="ru-RU" dirty="0"/>
              <a:t>За счет пользователей, </a:t>
            </a:r>
            <a:br>
              <a:rPr lang="ru-RU" dirty="0"/>
            </a:br>
            <a:r>
              <a:rPr lang="ru-RU" dirty="0"/>
              <a:t>с несколькими сотрудниками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sz="17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1" y="2993802"/>
            <a:ext cx="8670877" cy="3414637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4911633" y="1727919"/>
            <a:ext cx="4335705" cy="15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b="0" dirty="0"/>
              <a:t>Операция очень быстрая, </a:t>
            </a:r>
            <a:br>
              <a:rPr lang="ru-RU" b="0" dirty="0"/>
            </a:br>
            <a:r>
              <a:rPr lang="ru-RU" b="0" dirty="0"/>
              <a:t>но очень массовая</a:t>
            </a:r>
          </a:p>
          <a:p>
            <a:pPr lvl="1"/>
            <a:r>
              <a:rPr lang="ru-RU" b="0" dirty="0"/>
              <a:t>Открытие или запись любого объекта идет с проверкой прав</a:t>
            </a:r>
          </a:p>
          <a:p>
            <a:pPr marL="0" indent="0">
              <a:buFontTx/>
              <a:buNone/>
            </a:pPr>
            <a:endParaRPr lang="ru-RU" b="0" dirty="0"/>
          </a:p>
          <a:p>
            <a:pPr marL="0" indent="0">
              <a:buFontTx/>
              <a:buNone/>
            </a:pPr>
            <a:endParaRPr lang="ru-RU" b="0" dirty="0"/>
          </a:p>
          <a:p>
            <a:endParaRPr lang="ru-RU" sz="1700" b="0" dirty="0"/>
          </a:p>
          <a:p>
            <a:pPr marL="0" indent="0">
              <a:buFontTx/>
              <a:buNone/>
            </a:pPr>
            <a:endParaRPr lang="ru-RU" b="0" dirty="0"/>
          </a:p>
          <a:p>
            <a:pPr marL="0" indent="0">
              <a:buFontTx/>
              <a:buNone/>
            </a:pPr>
            <a:endParaRPr lang="ru-RU" b="0" dirty="0"/>
          </a:p>
          <a:p>
            <a:pPr marL="0" indent="0"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053890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20" y="561553"/>
            <a:ext cx="6904037" cy="1022350"/>
          </a:xfrm>
        </p:spPr>
        <p:txBody>
          <a:bodyPr/>
          <a:lstStyle/>
          <a:p>
            <a:r>
              <a:rPr lang="ru-RU" dirty="0"/>
              <a:t>Несколько примеров:</a:t>
            </a:r>
            <a:br>
              <a:rPr lang="ru-RU" dirty="0"/>
            </a:br>
            <a:r>
              <a:rPr lang="ru-RU" dirty="0"/>
              <a:t>Разбор очереди прав доступа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461" y="1727920"/>
            <a:ext cx="4608512" cy="51845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dirty="0"/>
              <a:t>Сделали многопоточной:</a:t>
            </a:r>
          </a:p>
          <a:p>
            <a:pPr lvl="1" eaLnBrk="1" hangingPunct="1"/>
            <a:r>
              <a:rPr lang="ru-RU" altLang="ru-RU" dirty="0"/>
              <a:t>Часть операций в 1 поток (НСИ, Замещения и др.) </a:t>
            </a:r>
          </a:p>
          <a:p>
            <a:pPr lvl="1" eaLnBrk="1" hangingPunct="1"/>
            <a:r>
              <a:rPr lang="ru-RU" altLang="ru-RU" dirty="0"/>
              <a:t>Самые тяжелые операции (</a:t>
            </a:r>
            <a:r>
              <a:rPr lang="en-US" altLang="ru-RU" dirty="0"/>
              <a:t>&gt;95</a:t>
            </a:r>
            <a:r>
              <a:rPr lang="ru-RU" altLang="ru-RU" dirty="0"/>
              <a:t>-99</a:t>
            </a:r>
            <a:r>
              <a:rPr lang="en-US" altLang="ru-RU" dirty="0"/>
              <a:t>% </a:t>
            </a:r>
            <a:r>
              <a:rPr lang="ru-RU" altLang="ru-RU" dirty="0"/>
              <a:t>времени расчета) стали многопоточные, </a:t>
            </a:r>
            <a:br>
              <a:rPr lang="ru-RU" altLang="ru-RU" dirty="0"/>
            </a:br>
            <a:r>
              <a:rPr lang="ru-RU" altLang="ru-RU" dirty="0"/>
              <a:t>т.е. расчет прав доступа больших таблиц, таких как документы, письма, задачи</a:t>
            </a:r>
          </a:p>
          <a:p>
            <a:pPr lvl="1" eaLnBrk="1" hangingPunct="1"/>
            <a:r>
              <a:rPr lang="ru-RU" altLang="ru-RU" dirty="0"/>
              <a:t>Число потоков можно менять </a:t>
            </a:r>
            <a:br>
              <a:rPr lang="ru-RU" altLang="ru-RU" dirty="0"/>
            </a:br>
            <a:r>
              <a:rPr lang="ru-RU" altLang="ru-RU" dirty="0"/>
              <a:t>в настройках</a:t>
            </a:r>
          </a:p>
          <a:p>
            <a:pPr marL="0" indent="0" eaLnBrk="1" hangingPunct="1">
              <a:buNone/>
            </a:pPr>
            <a:r>
              <a:rPr lang="ru-RU" altLang="ru-RU" dirty="0"/>
              <a:t>Большие таблицы записывает </a:t>
            </a:r>
            <a:br>
              <a:rPr lang="ru-RU" altLang="ru-RU" dirty="0"/>
            </a:br>
            <a:r>
              <a:rPr lang="ru-RU" altLang="ru-RU" dirty="0"/>
              <a:t>в порядке убывания: </a:t>
            </a:r>
          </a:p>
          <a:p>
            <a:pPr lvl="1" eaLnBrk="1" hangingPunct="1"/>
            <a:r>
              <a:rPr lang="ru-RU" altLang="ru-RU" dirty="0"/>
              <a:t>Актуально для больших изменений прав, добавление новых полномочий или полный пересчет прав</a:t>
            </a:r>
          </a:p>
          <a:p>
            <a:pPr lvl="1" eaLnBrk="1" hangingPunct="1"/>
            <a:endParaRPr lang="ru-RU" alt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sz="17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949" y="2231975"/>
            <a:ext cx="6588435" cy="3466090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6129854" y="5698065"/>
            <a:ext cx="4266624" cy="4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ru-RU" altLang="ru-RU" sz="1700" b="0" dirty="0"/>
              <a:t>Примеры полного пересчета прав доступа</a:t>
            </a:r>
            <a:endParaRPr lang="ru-RU" sz="1700" b="0" dirty="0"/>
          </a:p>
        </p:txBody>
      </p:sp>
    </p:spTree>
    <p:extLst>
      <p:ext uri="{BB962C8B-B14F-4D97-AF65-F5344CB8AC3E}">
        <p14:creationId xmlns:p14="http://schemas.microsoft.com/office/powerpoint/2010/main" val="4075465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575791"/>
            <a:ext cx="5904656" cy="1022350"/>
          </a:xfrm>
        </p:spPr>
        <p:txBody>
          <a:bodyPr/>
          <a:lstStyle/>
          <a:p>
            <a:r>
              <a:rPr lang="ru-RU" altLang="ru-RU" dirty="0"/>
              <a:t>Эпизод </a:t>
            </a:r>
            <a:r>
              <a:rPr lang="en-US" altLang="ru-RU" dirty="0"/>
              <a:t>II</a:t>
            </a:r>
            <a:r>
              <a:rPr lang="ru-RU" altLang="ru-RU" dirty="0"/>
              <a:t>. </a:t>
            </a:r>
            <a:r>
              <a:rPr lang="ru-RU" strike="sngStrike" dirty="0"/>
              <a:t>Атака 2000 клонов</a:t>
            </a:r>
            <a:br>
              <a:rPr lang="ru-RU" altLang="ru-RU" dirty="0"/>
            </a:br>
            <a:r>
              <a:rPr lang="ru-RU" altLang="ru-RU" dirty="0"/>
              <a:t>Условия тестирования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A5B540A-ECB6-47B1-8918-5AF153E3B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90718"/>
              </p:ext>
            </p:extLst>
          </p:nvPr>
        </p:nvGraphicFramePr>
        <p:xfrm>
          <a:off x="576461" y="1727919"/>
          <a:ext cx="10081120" cy="420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1215121909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3965499687"/>
                    </a:ext>
                  </a:extLst>
                </a:gridCol>
              </a:tblGrid>
              <a:tr h="62889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Конфигурация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Документооборот КОРП, редакция 3.0 (3.0.17.36)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05365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ru-RU" dirty="0"/>
                        <a:t>Версия платформы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1С:Предприятие 8.3 (8.3.24.1819)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190029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ru-RU" dirty="0"/>
                        <a:t>Версия СУБД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PostgreSQL 17.2-4.1C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709866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ru-RU" dirty="0"/>
                        <a:t>Объем базы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  <a:r>
                        <a:rPr lang="ru-RU" dirty="0"/>
                        <a:t> Гб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684268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ru-RU" dirty="0"/>
                        <a:t>Объем документов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350 000 (2-6 мес.)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66488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действий задач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686388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ru-RU" dirty="0"/>
                        <a:t>Дескрипторов объектов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00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338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359767"/>
            <a:ext cx="5472608" cy="1022350"/>
          </a:xfrm>
        </p:spPr>
        <p:txBody>
          <a:bodyPr/>
          <a:lstStyle/>
          <a:p>
            <a:r>
              <a:rPr lang="ru-RU" altLang="ru-RU" dirty="0"/>
              <a:t>Эпизод </a:t>
            </a:r>
            <a:r>
              <a:rPr lang="en-US" altLang="ru-RU" dirty="0"/>
              <a:t>II</a:t>
            </a:r>
            <a:r>
              <a:rPr lang="ru-RU" altLang="ru-RU" dirty="0"/>
              <a:t>. </a:t>
            </a:r>
            <a:r>
              <a:rPr lang="ru-RU" strike="sngStrike" dirty="0"/>
              <a:t>Атака 2000 клонов</a:t>
            </a:r>
            <a:br>
              <a:rPr lang="ru-RU" altLang="ru-RU" dirty="0"/>
            </a:br>
            <a:r>
              <a:rPr lang="ru-RU" altLang="ru-RU" dirty="0"/>
              <a:t>Результаты тестирования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A5B540A-ECB6-47B1-8918-5AF153E3B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96681"/>
              </p:ext>
            </p:extLst>
          </p:nvPr>
        </p:nvGraphicFramePr>
        <p:xfrm>
          <a:off x="576461" y="1727919"/>
          <a:ext cx="10009112" cy="425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905">
                  <a:extLst>
                    <a:ext uri="{9D8B030D-6E8A-4147-A177-3AD203B41FA5}">
                      <a16:colId xmlns:a16="http://schemas.microsoft.com/office/drawing/2014/main" val="1215121909"/>
                    </a:ext>
                  </a:extLst>
                </a:gridCol>
                <a:gridCol w="2619207">
                  <a:extLst>
                    <a:ext uri="{9D8B030D-6E8A-4147-A177-3AD203B41FA5}">
                      <a16:colId xmlns:a16="http://schemas.microsoft.com/office/drawing/2014/main" val="3965499687"/>
                    </a:ext>
                  </a:extLst>
                </a:gridCol>
              </a:tblGrid>
              <a:tr h="832565">
                <a:tc>
                  <a:txBody>
                    <a:bodyPr/>
                    <a:lstStyle/>
                    <a:p>
                      <a:r>
                        <a:rPr lang="ru-RU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05365"/>
                  </a:ext>
                </a:extLst>
              </a:tr>
              <a:tr h="557316">
                <a:tc>
                  <a:txBody>
                    <a:bodyPr/>
                    <a:lstStyle/>
                    <a:p>
                      <a:r>
                        <a:rPr lang="ru-RU" dirty="0"/>
                        <a:t>Время выполнения теста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</a:t>
                      </a:r>
                      <a:r>
                        <a:rPr lang="ru-RU" dirty="0"/>
                        <a:t>часов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190029"/>
                  </a:ext>
                </a:extLst>
              </a:tr>
              <a:tr h="557316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выполненных значимых действий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</a:t>
                      </a:r>
                      <a:r>
                        <a:rPr lang="ru-RU" dirty="0"/>
                        <a:t>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709866"/>
                  </a:ext>
                </a:extLst>
              </a:tr>
              <a:tr h="557316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ключевых операций</a:t>
                      </a:r>
                      <a:r>
                        <a:rPr lang="en-US" dirty="0"/>
                        <a:t> (</a:t>
                      </a:r>
                      <a:r>
                        <a:rPr lang="ru-RU" dirty="0"/>
                        <a:t>без фоновых операций</a:t>
                      </a:r>
                      <a:r>
                        <a:rPr lang="en-US" dirty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684268"/>
                  </a:ext>
                </a:extLst>
              </a:tr>
              <a:tr h="557316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ключевых операций (с фоновыми операциями)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5 400 000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66488"/>
                  </a:ext>
                </a:extLst>
              </a:tr>
              <a:tr h="557316">
                <a:tc>
                  <a:txBody>
                    <a:bodyPr/>
                    <a:lstStyle/>
                    <a:p>
                      <a:r>
                        <a:rPr lang="ru-RU" dirty="0"/>
                        <a:t>Создано документов предприятия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686388"/>
                  </a:ext>
                </a:extLst>
              </a:tr>
              <a:tr h="557316">
                <a:tc>
                  <a:txBody>
                    <a:bodyPr/>
                    <a:lstStyle/>
                    <a:p>
                      <a:r>
                        <a:rPr lang="ru-RU" dirty="0"/>
                        <a:t>Итоговый </a:t>
                      </a:r>
                      <a:r>
                        <a:rPr lang="en-US" dirty="0"/>
                        <a:t>APDEX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0.977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00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229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359767"/>
            <a:ext cx="5359400" cy="1022350"/>
          </a:xfrm>
        </p:spPr>
        <p:txBody>
          <a:bodyPr/>
          <a:lstStyle/>
          <a:p>
            <a:r>
              <a:rPr lang="ru-RU" altLang="ru-RU" dirty="0"/>
              <a:t>Эпизод </a:t>
            </a:r>
            <a:r>
              <a:rPr lang="en-US" altLang="ru-RU" dirty="0"/>
              <a:t>II</a:t>
            </a:r>
            <a:r>
              <a:rPr lang="ru-RU" altLang="ru-RU" dirty="0"/>
              <a:t>. </a:t>
            </a:r>
            <a:r>
              <a:rPr lang="en-US" altLang="ru-RU" dirty="0"/>
              <a:t>APDEX</a:t>
            </a:r>
            <a:r>
              <a:rPr lang="ru-RU" altLang="ru-RU" dirty="0"/>
              <a:t>. Итог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A5B540A-ECB6-47B1-8918-5AF153E3B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96193"/>
              </p:ext>
            </p:extLst>
          </p:nvPr>
        </p:nvGraphicFramePr>
        <p:xfrm>
          <a:off x="646352" y="5256311"/>
          <a:ext cx="10299261" cy="62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945">
                  <a:extLst>
                    <a:ext uri="{9D8B030D-6E8A-4147-A177-3AD203B41FA5}">
                      <a16:colId xmlns:a16="http://schemas.microsoft.com/office/drawing/2014/main" val="521474214"/>
                    </a:ext>
                  </a:extLst>
                </a:gridCol>
                <a:gridCol w="1050945">
                  <a:extLst>
                    <a:ext uri="{9D8B030D-6E8A-4147-A177-3AD203B41FA5}">
                      <a16:colId xmlns:a16="http://schemas.microsoft.com/office/drawing/2014/main" val="2294424350"/>
                    </a:ext>
                  </a:extLst>
                </a:gridCol>
                <a:gridCol w="910819">
                  <a:extLst>
                    <a:ext uri="{9D8B030D-6E8A-4147-A177-3AD203B41FA5}">
                      <a16:colId xmlns:a16="http://schemas.microsoft.com/office/drawing/2014/main" val="2750732308"/>
                    </a:ext>
                  </a:extLst>
                </a:gridCol>
                <a:gridCol w="910819">
                  <a:extLst>
                    <a:ext uri="{9D8B030D-6E8A-4147-A177-3AD203B41FA5}">
                      <a16:colId xmlns:a16="http://schemas.microsoft.com/office/drawing/2014/main" val="459102131"/>
                    </a:ext>
                  </a:extLst>
                </a:gridCol>
                <a:gridCol w="910819">
                  <a:extLst>
                    <a:ext uri="{9D8B030D-6E8A-4147-A177-3AD203B41FA5}">
                      <a16:colId xmlns:a16="http://schemas.microsoft.com/office/drawing/2014/main" val="2026551841"/>
                    </a:ext>
                  </a:extLst>
                </a:gridCol>
                <a:gridCol w="910819">
                  <a:extLst>
                    <a:ext uri="{9D8B030D-6E8A-4147-A177-3AD203B41FA5}">
                      <a16:colId xmlns:a16="http://schemas.microsoft.com/office/drawing/2014/main" val="279885116"/>
                    </a:ext>
                  </a:extLst>
                </a:gridCol>
                <a:gridCol w="910819">
                  <a:extLst>
                    <a:ext uri="{9D8B030D-6E8A-4147-A177-3AD203B41FA5}">
                      <a16:colId xmlns:a16="http://schemas.microsoft.com/office/drawing/2014/main" val="3599277820"/>
                    </a:ext>
                  </a:extLst>
                </a:gridCol>
                <a:gridCol w="910819">
                  <a:extLst>
                    <a:ext uri="{9D8B030D-6E8A-4147-A177-3AD203B41FA5}">
                      <a16:colId xmlns:a16="http://schemas.microsoft.com/office/drawing/2014/main" val="1489281164"/>
                    </a:ext>
                  </a:extLst>
                </a:gridCol>
                <a:gridCol w="910819">
                  <a:extLst>
                    <a:ext uri="{9D8B030D-6E8A-4147-A177-3AD203B41FA5}">
                      <a16:colId xmlns:a16="http://schemas.microsoft.com/office/drawing/2014/main" val="2867854057"/>
                    </a:ext>
                  </a:extLst>
                </a:gridCol>
                <a:gridCol w="910819">
                  <a:extLst>
                    <a:ext uri="{9D8B030D-6E8A-4147-A177-3AD203B41FA5}">
                      <a16:colId xmlns:a16="http://schemas.microsoft.com/office/drawing/2014/main" val="2467266650"/>
                    </a:ext>
                  </a:extLst>
                </a:gridCol>
                <a:gridCol w="910819">
                  <a:extLst>
                    <a:ext uri="{9D8B030D-6E8A-4147-A177-3AD203B41FA5}">
                      <a16:colId xmlns:a16="http://schemas.microsoft.com/office/drawing/2014/main" val="2123699002"/>
                    </a:ext>
                  </a:extLst>
                </a:gridCol>
              </a:tblGrid>
              <a:tr h="282312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9:00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12:00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13:00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14:00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15:00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16:00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17:00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18:00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19:00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74105365"/>
                  </a:ext>
                </a:extLst>
              </a:tr>
              <a:tr h="345888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23 544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71 084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72 342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71 966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71 228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70 591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68 563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69 141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68 717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69 126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55 700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67190029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56DFC81-E739-4689-B8C1-FEBB9F6F31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321556"/>
              </p:ext>
            </p:extLst>
          </p:nvPr>
        </p:nvGraphicFramePr>
        <p:xfrm>
          <a:off x="576458" y="1727919"/>
          <a:ext cx="1036915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C60D62-C824-4489-907E-217042C0CEA5}"/>
              </a:ext>
            </a:extLst>
          </p:cNvPr>
          <p:cNvSpPr txBox="1"/>
          <p:nvPr/>
        </p:nvSpPr>
        <p:spPr>
          <a:xfrm>
            <a:off x="646352" y="4751536"/>
            <a:ext cx="102992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+mn-lt"/>
              </a:rPr>
              <a:t>Количество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операций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767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928" y="345529"/>
            <a:ext cx="5359400" cy="1022350"/>
          </a:xfrm>
        </p:spPr>
        <p:txBody>
          <a:bodyPr/>
          <a:lstStyle/>
          <a:p>
            <a:r>
              <a:rPr lang="en-US" altLang="ru-RU" dirty="0"/>
              <a:t>APDEX</a:t>
            </a:r>
            <a:r>
              <a:rPr lang="ru-RU" altLang="ru-RU" dirty="0"/>
              <a:t>. Краткая сводка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461" y="1727919"/>
            <a:ext cx="9305998" cy="1633537"/>
          </a:xfrm>
        </p:spPr>
        <p:txBody>
          <a:bodyPr/>
          <a:lstStyle/>
          <a:p>
            <a:r>
              <a:rPr lang="ru-RU" altLang="ru-RU" dirty="0"/>
              <a:t>Интегральный объективный показатель</a:t>
            </a:r>
            <a:r>
              <a:rPr lang="en-US" altLang="ru-RU" dirty="0"/>
              <a:t> </a:t>
            </a:r>
            <a:r>
              <a:rPr lang="ru-RU" altLang="ru-RU" dirty="0"/>
              <a:t>производительности</a:t>
            </a:r>
            <a:r>
              <a:rPr lang="en-US" altLang="ru-RU" dirty="0"/>
              <a:t> </a:t>
            </a:r>
            <a:r>
              <a:rPr lang="ru-RU" altLang="ru-RU" dirty="0"/>
              <a:t>системы</a:t>
            </a:r>
          </a:p>
          <a:p>
            <a:r>
              <a:rPr lang="ru-RU" altLang="ru-RU" dirty="0"/>
              <a:t>Метрика, оценивающая удовлетворенность пользователей производительностью и комфортностью работы в системе</a:t>
            </a:r>
            <a:endParaRPr lang="en-US" altLang="ru-RU" dirty="0"/>
          </a:p>
          <a:p>
            <a:r>
              <a:rPr lang="ru-RU" altLang="ru-RU" dirty="0"/>
              <a:t>Показатель позволяет перевести числовой показатель в качественный</a:t>
            </a:r>
          </a:p>
          <a:p>
            <a:endParaRPr lang="ru-RU" altLang="ru-RU"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3C6859AB-BA36-4376-B48C-55A0C0491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512714"/>
              </p:ext>
            </p:extLst>
          </p:nvPr>
        </p:nvGraphicFramePr>
        <p:xfrm>
          <a:off x="504452" y="3504183"/>
          <a:ext cx="105131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634">
                  <a:extLst>
                    <a:ext uri="{9D8B030D-6E8A-4147-A177-3AD203B41FA5}">
                      <a16:colId xmlns:a16="http://schemas.microsoft.com/office/drawing/2014/main" val="1769891667"/>
                    </a:ext>
                  </a:extLst>
                </a:gridCol>
                <a:gridCol w="2102634">
                  <a:extLst>
                    <a:ext uri="{9D8B030D-6E8A-4147-A177-3AD203B41FA5}">
                      <a16:colId xmlns:a16="http://schemas.microsoft.com/office/drawing/2014/main" val="4171106712"/>
                    </a:ext>
                  </a:extLst>
                </a:gridCol>
                <a:gridCol w="2102634">
                  <a:extLst>
                    <a:ext uri="{9D8B030D-6E8A-4147-A177-3AD203B41FA5}">
                      <a16:colId xmlns:a16="http://schemas.microsoft.com/office/drawing/2014/main" val="3170297224"/>
                    </a:ext>
                  </a:extLst>
                </a:gridCol>
                <a:gridCol w="2102634">
                  <a:extLst>
                    <a:ext uri="{9D8B030D-6E8A-4147-A177-3AD203B41FA5}">
                      <a16:colId xmlns:a16="http://schemas.microsoft.com/office/drawing/2014/main" val="355923543"/>
                    </a:ext>
                  </a:extLst>
                </a:gridCol>
                <a:gridCol w="2102634">
                  <a:extLst>
                    <a:ext uri="{9D8B030D-6E8A-4147-A177-3AD203B41FA5}">
                      <a16:colId xmlns:a16="http://schemas.microsoft.com/office/drawing/2014/main" val="3629608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Неприемлемо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Очень плохо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Плохо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Хорошо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Отлично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0&lt;=APDEX&lt;=0.5</a:t>
                      </a:r>
                      <a:endParaRPr lang="ru-RU" sz="1600" dirty="0"/>
                    </a:p>
                  </a:txBody>
                  <a:tcP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0.5&lt;APDEX&lt;=0.7</a:t>
                      </a:r>
                      <a:endParaRPr lang="ru-RU" sz="16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0.7&lt;APDEX&lt;=0.85</a:t>
                      </a:r>
                      <a:endParaRPr lang="ru-RU" sz="16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0.85&lt;APDEX&lt;=0.94</a:t>
                      </a:r>
                      <a:endParaRPr lang="ru-RU" sz="16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0,94&lt;</a:t>
                      </a:r>
                      <a:r>
                        <a:rPr lang="en-US" altLang="ru-RU" sz="1600" dirty="0"/>
                        <a:t>APDEX</a:t>
                      </a:r>
                      <a:endParaRPr lang="ru-RU" sz="1600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1054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2425C7-50C5-4C80-9341-401FD33D8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5602"/>
            <a:ext cx="1584573" cy="1584573"/>
          </a:xfrm>
          <a:prstGeom prst="rect">
            <a:avLst/>
          </a:prstGeom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7451169C-4BAE-4716-8AF8-90367291F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88" y="4861352"/>
            <a:ext cx="1406100" cy="140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F303987B-73C1-4EAE-B9B6-8930596E9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218" y="5845042"/>
            <a:ext cx="3744102" cy="3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buFontTx/>
              <a:buNone/>
            </a:pPr>
            <a:r>
              <a:rPr lang="ru-RU" altLang="ru-RU" b="0" dirty="0">
                <a:solidFill>
                  <a:srgbClr val="C00000"/>
                </a:solidFill>
              </a:rPr>
              <a:t>Методика </a:t>
            </a:r>
            <a:r>
              <a:rPr lang="en-US" altLang="ru-RU" b="0" dirty="0" err="1">
                <a:solidFill>
                  <a:srgbClr val="C00000"/>
                </a:solidFill>
              </a:rPr>
              <a:t>Apdex</a:t>
            </a:r>
            <a:endParaRPr lang="ru-RU" altLang="ru-RU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88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359767"/>
            <a:ext cx="6840760" cy="1022350"/>
          </a:xfrm>
        </p:spPr>
        <p:txBody>
          <a:bodyPr/>
          <a:lstStyle/>
          <a:p>
            <a:r>
              <a:rPr lang="ru-RU" altLang="ru-RU" dirty="0"/>
              <a:t>Эпизод </a:t>
            </a:r>
            <a:r>
              <a:rPr lang="en-US" altLang="ru-RU" dirty="0"/>
              <a:t>II</a:t>
            </a:r>
            <a:r>
              <a:rPr lang="ru-RU" altLang="ru-RU" dirty="0"/>
              <a:t>. </a:t>
            </a:r>
            <a:r>
              <a:rPr lang="en-US" altLang="ru-RU" dirty="0"/>
              <a:t>APDEX. </a:t>
            </a:r>
            <a:r>
              <a:rPr lang="ru-RU" altLang="ru-RU" dirty="0"/>
              <a:t>Ключевые операции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DA1F7A9-B723-4AFC-BCAE-B2644B709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095292"/>
              </p:ext>
            </p:extLst>
          </p:nvPr>
        </p:nvGraphicFramePr>
        <p:xfrm>
          <a:off x="576461" y="1727919"/>
          <a:ext cx="5359400" cy="4288072"/>
        </p:xfrm>
        <a:graphic>
          <a:graphicData uri="http://schemas.openxmlformats.org/drawingml/2006/table">
            <a:tbl>
              <a:tblPr/>
              <a:tblGrid>
                <a:gridCol w="3550602">
                  <a:extLst>
                    <a:ext uri="{9D8B030D-6E8A-4147-A177-3AD203B41FA5}">
                      <a16:colId xmlns:a16="http://schemas.microsoft.com/office/drawing/2014/main" val="2534869839"/>
                    </a:ext>
                  </a:extLst>
                </a:gridCol>
                <a:gridCol w="602933">
                  <a:extLst>
                    <a:ext uri="{9D8B030D-6E8A-4147-A177-3AD203B41FA5}">
                      <a16:colId xmlns:a16="http://schemas.microsoft.com/office/drawing/2014/main" val="2747358275"/>
                    </a:ext>
                  </a:extLst>
                </a:gridCol>
                <a:gridCol w="736918">
                  <a:extLst>
                    <a:ext uri="{9D8B030D-6E8A-4147-A177-3AD203B41FA5}">
                      <a16:colId xmlns:a16="http://schemas.microsoft.com/office/drawing/2014/main" val="376366449"/>
                    </a:ext>
                  </a:extLst>
                </a:gridCol>
                <a:gridCol w="468947">
                  <a:extLst>
                    <a:ext uri="{9D8B030D-6E8A-4147-A177-3AD203B41FA5}">
                      <a16:colId xmlns:a16="http://schemas.microsoft.com/office/drawing/2014/main" val="1620654419"/>
                    </a:ext>
                  </a:extLst>
                </a:gridCol>
              </a:tblGrid>
              <a:tr h="2947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i="0" dirty="0">
                          <a:effectLst/>
                          <a:latin typeface="Arial" panose="020B0604020202020204" pitchFamily="34" charset="0"/>
                        </a:rPr>
                        <a:t>Ключевая операция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i="0" dirty="0">
                          <a:effectLst/>
                          <a:latin typeface="Arial" panose="020B0604020202020204" pitchFamily="34" charset="0"/>
                        </a:rPr>
                        <a:t>Целевое время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i="0" dirty="0">
                          <a:effectLst/>
                          <a:latin typeface="Arial" panose="020B0604020202020204" pitchFamily="34" charset="0"/>
                        </a:rPr>
                        <a:t>Количество замеров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i="0" dirty="0">
                          <a:effectLst/>
                          <a:latin typeface="Arial" panose="020B0604020202020204" pitchFamily="34" charset="0"/>
                        </a:rPr>
                        <a:t>APDEX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283071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Задачи открытие формы задачи мне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2,0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88 074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0,998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836578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Задачи открытие формы карточки задачи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2,0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82 783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0,999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08037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Задачи взять в работу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82 781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0,991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413626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Действие задачи выполнение из формы объекта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2,0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73 825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0,977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664438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Выполнить действие задачи одна задача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1,5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65 378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0,988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268436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Файлы открытие на просмотр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43 570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1,000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58026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Документы предприятия Выполнение команды: Записать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3,0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37 846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0,885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519914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Документы предприятия выполнение команды отправить в обработку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3,0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17 944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0,871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60588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Начать обработку объекта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3,0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17 943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1,000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324104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Документы предприятия Открытие формы: Список с папками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2,0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13 811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0,996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489034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(ТЦ) Открыть форму выбора шаблона документа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13 809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1,000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782711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Формирование обзора документа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11 725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1,000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626782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(ТЦ) Сценарий 20. Согласование заявки на оплату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9 274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0,998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650774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Действия участников открытие формы объекта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8 024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1,000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530587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Действия участников выполнение команды готово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1,5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8 023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0,997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00149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(ТЦ) Сценарий 18. Проверка исполнения поручения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7 518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0,997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93244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(ТЦ) Сценарий 17. Исполнение поручения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5 795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0,999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85445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(ТЦ) Сценарий 31. Формирование отчета "Исполнительская дисциплина"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5,0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5 580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1,000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5155"/>
                  </a:ext>
                </a:extLst>
              </a:tr>
              <a:tr h="2005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(ТЦ) Сценарий 5. Согласование исходящего письма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4 997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0,999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14546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C0631DE-73B5-4E5D-99F2-DFC29EB07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373"/>
              </p:ext>
            </p:extLst>
          </p:nvPr>
        </p:nvGraphicFramePr>
        <p:xfrm>
          <a:off x="6121077" y="1727919"/>
          <a:ext cx="5040560" cy="4288078"/>
        </p:xfrm>
        <a:graphic>
          <a:graphicData uri="http://schemas.openxmlformats.org/drawingml/2006/table">
            <a:tbl>
              <a:tblPr/>
              <a:tblGrid>
                <a:gridCol w="3316982">
                  <a:extLst>
                    <a:ext uri="{9D8B030D-6E8A-4147-A177-3AD203B41FA5}">
                      <a16:colId xmlns:a16="http://schemas.microsoft.com/office/drawing/2014/main" val="3393817555"/>
                    </a:ext>
                  </a:extLst>
                </a:gridCol>
                <a:gridCol w="548110">
                  <a:extLst>
                    <a:ext uri="{9D8B030D-6E8A-4147-A177-3AD203B41FA5}">
                      <a16:colId xmlns:a16="http://schemas.microsoft.com/office/drawing/2014/main" val="3340832988"/>
                    </a:ext>
                  </a:extLst>
                </a:gridCol>
                <a:gridCol w="706601">
                  <a:extLst>
                    <a:ext uri="{9D8B030D-6E8A-4147-A177-3AD203B41FA5}">
                      <a16:colId xmlns:a16="http://schemas.microsoft.com/office/drawing/2014/main" val="3117479853"/>
                    </a:ext>
                  </a:extLst>
                </a:gridCol>
                <a:gridCol w="468867">
                  <a:extLst>
                    <a:ext uri="{9D8B030D-6E8A-4147-A177-3AD203B41FA5}">
                      <a16:colId xmlns:a16="http://schemas.microsoft.com/office/drawing/2014/main" val="654520918"/>
                    </a:ext>
                  </a:extLst>
                </a:gridCol>
              </a:tblGrid>
              <a:tr h="2660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i="0" dirty="0">
                          <a:effectLst/>
                          <a:latin typeface="Arial" panose="020B0604020202020204" pitchFamily="34" charset="0"/>
                        </a:rPr>
                        <a:t>Ключевая операция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i="0" dirty="0">
                          <a:effectLst/>
                          <a:latin typeface="Arial" panose="020B0604020202020204" pitchFamily="34" charset="0"/>
                        </a:rPr>
                        <a:t>Целевое время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i="0" dirty="0">
                          <a:effectLst/>
                          <a:latin typeface="Arial" panose="020B0604020202020204" pitchFamily="34" charset="0"/>
                        </a:rPr>
                        <a:t>Количество замеров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i="0" dirty="0">
                          <a:effectLst/>
                          <a:latin typeface="Arial" panose="020B0604020202020204" pitchFamily="34" charset="0"/>
                        </a:rPr>
                        <a:t>APDEX</a:t>
                      </a:r>
                    </a:p>
                  </a:txBody>
                  <a:tcPr marL="3750" marR="18000" marT="9000" marB="9000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98201"/>
                  </a:ext>
                </a:extLst>
              </a:tr>
              <a:tr h="20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Задачи открытие формы задачи от меня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4 783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0,978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52461"/>
                  </a:ext>
                </a:extLst>
              </a:tr>
              <a:tr h="20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(ТЦ) Сценарий 16. Создание поручения направить на исполнение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4 782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0,973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222878"/>
                  </a:ext>
                </a:extLst>
              </a:tr>
              <a:tr h="20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(ТЦ) Сценарий 2. Отправить на исполнение входящее письмо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4 760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0,994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240927"/>
                  </a:ext>
                </a:extLst>
              </a:tr>
              <a:tr h="20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(ТЦ) Сценарий 9. Запись служебной записки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4 695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0,875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759350"/>
                  </a:ext>
                </a:extLst>
              </a:tr>
              <a:tr h="20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(ТЦ) Сценарий 4. Проверка исполнения входящего письма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4 214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0,998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591882"/>
                  </a:ext>
                </a:extLst>
              </a:tr>
              <a:tr h="20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(ТЦ) Сценарий 10. Согласовать служебную записку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4 170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0,998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454914"/>
                  </a:ext>
                </a:extLst>
              </a:tr>
              <a:tr h="20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(ТЦ) Сценарий 3. Взять в работу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4 147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1,000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266853"/>
                  </a:ext>
                </a:extLst>
              </a:tr>
              <a:tr h="20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(ТЦ) Сценарий 3. Создать исходящее письмо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4 147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0,994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705375"/>
                  </a:ext>
                </a:extLst>
              </a:tr>
              <a:tr h="20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(ТЦ) Сценарий 3. Создание исходящего письма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4 145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dirty="0">
                          <a:effectLst/>
                        </a:rPr>
                        <a:t>0,998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100460"/>
                  </a:ext>
                </a:extLst>
              </a:tr>
              <a:tr h="20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(ТЦ) Сценарий 10. Направить на исполнение служебную записку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3 986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0,813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497686"/>
                  </a:ext>
                </a:extLst>
              </a:tr>
              <a:tr h="20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(ТЦ) Сценарий 1. Запись входящего документа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3 636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0,994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201646"/>
                  </a:ext>
                </a:extLst>
              </a:tr>
              <a:tr h="20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(ТЦ) Сценарий 1. Запуск процесса обработки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3 635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0,999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397613"/>
                  </a:ext>
                </a:extLst>
              </a:tr>
              <a:tr h="20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(ТЦ) Сценарий 10. Проверить служебную записку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3 624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0,999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348147"/>
                  </a:ext>
                </a:extLst>
              </a:tr>
              <a:tr h="26609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(ТЦ) Сценарий 11. Исполнение поручения по задаче согласование служебной записки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3 542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0,997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775256"/>
                  </a:ext>
                </a:extLst>
              </a:tr>
              <a:tr h="20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(ТЦ) Сценарий 32. Поиск документов открыть форму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3 430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0,999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82354"/>
                  </a:ext>
                </a:extLst>
              </a:tr>
              <a:tr h="20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(ТЦ) Сценарий 32. Поиск документов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5,0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3 428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0,766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5701"/>
                  </a:ext>
                </a:extLst>
              </a:tr>
              <a:tr h="25980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(ТЦ) Сценарий 32. Документы предприятия открытие формы объекта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3 426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0,961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5223"/>
                  </a:ext>
                </a:extLst>
              </a:tr>
              <a:tr h="20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(ТЦ) Сценарий 19. Создание заявки на оплату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3 271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0,998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85615"/>
                  </a:ext>
                </a:extLst>
              </a:tr>
              <a:tr h="2056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>
                          <a:effectLst/>
                        </a:rPr>
                        <a:t>(ТЦ) Сценарий 26. Согласование протокола совещания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1,0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2 844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dirty="0">
                          <a:effectLst/>
                        </a:rPr>
                        <a:t>0,997</a:t>
                      </a:r>
                    </a:p>
                  </a:txBody>
                  <a:tcPr marL="4243" marR="20368" marT="10184" marB="10184">
                    <a:lnL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0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448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73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359767"/>
            <a:ext cx="6696744" cy="1022350"/>
          </a:xfrm>
        </p:spPr>
        <p:txBody>
          <a:bodyPr/>
          <a:lstStyle/>
          <a:p>
            <a:r>
              <a:rPr lang="ru-RU" altLang="ru-RU" dirty="0"/>
              <a:t>Эпизод </a:t>
            </a:r>
            <a:r>
              <a:rPr lang="en-US" altLang="ru-RU" dirty="0"/>
              <a:t>II</a:t>
            </a:r>
            <a:r>
              <a:rPr lang="ru-RU" altLang="ru-RU" dirty="0"/>
              <a:t>. Показатели</a:t>
            </a:r>
            <a:r>
              <a:rPr lang="en-US" altLang="ru-RU" dirty="0"/>
              <a:t> </a:t>
            </a:r>
            <a:r>
              <a:rPr lang="ru-RU" altLang="ru-RU" dirty="0"/>
              <a:t>кластера 1С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A5B540A-ECB6-47B1-8918-5AF153E3B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108000"/>
              </p:ext>
            </p:extLst>
          </p:nvPr>
        </p:nvGraphicFramePr>
        <p:xfrm>
          <a:off x="576461" y="1727919"/>
          <a:ext cx="10009114" cy="432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307729096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1215121909"/>
                    </a:ext>
                  </a:extLst>
                </a:gridCol>
                <a:gridCol w="1407548">
                  <a:extLst>
                    <a:ext uri="{9D8B030D-6E8A-4147-A177-3AD203B41FA5}">
                      <a16:colId xmlns:a16="http://schemas.microsoft.com/office/drawing/2014/main" val="3965499687"/>
                    </a:ext>
                  </a:extLst>
                </a:gridCol>
                <a:gridCol w="1256750">
                  <a:extLst>
                    <a:ext uri="{9D8B030D-6E8A-4147-A177-3AD203B41FA5}">
                      <a16:colId xmlns:a16="http://schemas.microsoft.com/office/drawing/2014/main" val="3264830625"/>
                    </a:ext>
                  </a:extLst>
                </a:gridCol>
              </a:tblGrid>
              <a:tr h="503844">
                <a:tc>
                  <a:txBody>
                    <a:bodyPr/>
                    <a:lstStyle/>
                    <a:p>
                      <a:r>
                        <a:rPr lang="ru-RU" dirty="0"/>
                        <a:t>Сервер, роль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05365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r>
                        <a:rPr lang="en-US" dirty="0"/>
                        <a:t>aloadtest-1c-01</a:t>
                      </a:r>
                      <a:r>
                        <a:rPr lang="ru-RU" dirty="0"/>
                        <a:t>, ЦС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CPU utilization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549385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Memory utilization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7357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Доступная производительность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203093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Менеджер кластера</a:t>
                      </a:r>
                      <a:r>
                        <a:rPr lang="en-US" dirty="0"/>
                        <a:t>.</a:t>
                      </a:r>
                      <a:r>
                        <a:rPr lang="ru-RU" dirty="0"/>
                        <a:t> Объем памяти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1,54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243706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aloadtest-1c-0</a:t>
                      </a:r>
                      <a:r>
                        <a:rPr lang="ru-RU" dirty="0"/>
                        <a:t>2, 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CPU utilization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00467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Memory utilization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166147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Доступная производительность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400075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aloadtest-1c-0</a:t>
                      </a:r>
                      <a:r>
                        <a:rPr lang="ru-RU" dirty="0"/>
                        <a:t>2, РС ФЗ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CPU utilization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935773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Memory utilization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904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158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345529"/>
            <a:ext cx="5359400" cy="1022350"/>
          </a:xfrm>
        </p:spPr>
        <p:txBody>
          <a:bodyPr/>
          <a:lstStyle/>
          <a:p>
            <a:r>
              <a:rPr lang="ru-RU" altLang="ru-RU" dirty="0"/>
              <a:t>Эпизод </a:t>
            </a:r>
            <a:r>
              <a:rPr lang="en-US" altLang="ru-RU" dirty="0"/>
              <a:t>II</a:t>
            </a:r>
            <a:r>
              <a:rPr lang="ru-RU" altLang="ru-RU" dirty="0"/>
              <a:t>. Показатели СУБД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A5B540A-ECB6-47B1-8918-5AF153E3B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49037"/>
              </p:ext>
            </p:extLst>
          </p:nvPr>
        </p:nvGraphicFramePr>
        <p:xfrm>
          <a:off x="576461" y="1727919"/>
          <a:ext cx="10009113" cy="432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121512190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965499687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3264830625"/>
                    </a:ext>
                  </a:extLst>
                </a:gridCol>
              </a:tblGrid>
              <a:tr h="503844">
                <a:tc>
                  <a:txBody>
                    <a:bodyPr/>
                    <a:lstStyle/>
                    <a:p>
                      <a:r>
                        <a:rPr lang="ru-RU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(Min)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05365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r>
                        <a:rPr lang="en-US" dirty="0"/>
                        <a:t>CPU utilization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59,6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549385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r>
                        <a:rPr lang="en-US" dirty="0"/>
                        <a:t>Load average (15 min)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7357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r>
                        <a:rPr lang="en-US" dirty="0"/>
                        <a:t>Utilization </a:t>
                      </a:r>
                      <a:r>
                        <a:rPr lang="en-US" dirty="0" err="1"/>
                        <a:t>sdb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203093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r>
                        <a:rPr lang="en-US" dirty="0"/>
                        <a:t>Memory utilization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243706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r>
                        <a:rPr lang="en-US" dirty="0"/>
                        <a:t>Database size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 &gt; 560 Gb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684268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r>
                        <a:rPr lang="en-US" dirty="0" err="1"/>
                        <a:t>Autovacuum</a:t>
                      </a:r>
                      <a:r>
                        <a:rPr lang="en-US" dirty="0"/>
                        <a:t> workers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00467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r>
                        <a:rPr lang="en-US" dirty="0"/>
                        <a:t>Age of oldest </a:t>
                      </a:r>
                      <a:r>
                        <a:rPr lang="en-US" dirty="0" err="1"/>
                        <a:t>xid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279 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1,18 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166147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r>
                        <a:rPr lang="en-US" dirty="0"/>
                        <a:t>Bloating tables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400075"/>
                  </a:ext>
                </a:extLst>
              </a:tr>
              <a:tr h="424071">
                <a:tc>
                  <a:txBody>
                    <a:bodyPr/>
                    <a:lstStyle/>
                    <a:p>
                      <a:r>
                        <a:rPr lang="en-US" dirty="0"/>
                        <a:t>Cache hit ratio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(min = 76)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935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644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712" y="359767"/>
            <a:ext cx="7655733" cy="1022350"/>
          </a:xfrm>
        </p:spPr>
        <p:txBody>
          <a:bodyPr/>
          <a:lstStyle/>
          <a:p>
            <a:r>
              <a:rPr lang="ru-RU" dirty="0"/>
              <a:t>Проблемы в доработках на внедрении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375" y="1727200"/>
            <a:ext cx="10744204" cy="43932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Другая сторона медали – внедрения:</a:t>
            </a:r>
          </a:p>
          <a:p>
            <a:r>
              <a:rPr lang="ru-RU" sz="1700" dirty="0"/>
              <a:t>Не оптимальные запросы и неэффективные индексы</a:t>
            </a:r>
          </a:p>
          <a:p>
            <a:r>
              <a:rPr lang="ru-RU" sz="1700" dirty="0"/>
              <a:t>В списке документов соединение с регистрами прав в запросе и без индексов</a:t>
            </a:r>
          </a:p>
          <a:p>
            <a:r>
              <a:rPr lang="ru-RU" sz="1700" dirty="0"/>
              <a:t>Запросы в циклах</a:t>
            </a:r>
          </a:p>
          <a:p>
            <a:r>
              <a:rPr lang="ru-RU" sz="1700" dirty="0"/>
              <a:t>Обращения через точку к «тяжелым объектам»</a:t>
            </a:r>
          </a:p>
          <a:p>
            <a:r>
              <a:rPr lang="ru-RU" sz="1700" dirty="0"/>
              <a:t>Ошибки в работе с клиент-серверным взаимодействием,  лишние серверные вызовы </a:t>
            </a:r>
          </a:p>
          <a:p>
            <a:r>
              <a:rPr lang="ru-RU" sz="1700" dirty="0"/>
              <a:t>Отборы в списках на сервере массива ссылок, в котором тысячи элементов</a:t>
            </a:r>
          </a:p>
          <a:p>
            <a:endParaRPr lang="ru-RU" sz="1700" dirty="0"/>
          </a:p>
          <a:p>
            <a:pPr marL="0" indent="0">
              <a:buNone/>
            </a:pPr>
            <a:r>
              <a:rPr lang="ru-RU" dirty="0"/>
              <a:t>Центры корпоративной технологической поддержки (ЦКТП)</a:t>
            </a:r>
          </a:p>
          <a:p>
            <a:r>
              <a:rPr lang="ru-RU" sz="1700" dirty="0"/>
              <a:t>Помощь в устранении проблем производительности на внедрениях</a:t>
            </a:r>
          </a:p>
          <a:p>
            <a:r>
              <a:rPr lang="ru-RU" sz="1700" dirty="0"/>
              <a:t>Технологическое курирование проектов внедрения и поддержки КОРП систем</a:t>
            </a:r>
          </a:p>
          <a:p>
            <a:r>
              <a:rPr lang="ru-RU" sz="1700" dirty="0"/>
              <a:t>Услуга ориентирована на:</a:t>
            </a:r>
          </a:p>
          <a:p>
            <a:pPr lvl="1"/>
            <a:r>
              <a:rPr lang="ru-RU" sz="1300" dirty="0"/>
              <a:t>Информационные системы, работающие под высокой нагрузкой</a:t>
            </a:r>
          </a:p>
          <a:p>
            <a:pPr lvl="1"/>
            <a:r>
              <a:rPr lang="ru-RU" sz="1300" dirty="0"/>
              <a:t>ИС с высокими требованиями по качеству работы: производительность, доступность и стабильность системы</a:t>
            </a:r>
            <a:endParaRPr lang="ru-RU" sz="17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485" y="4248199"/>
            <a:ext cx="1538094" cy="154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81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561553"/>
            <a:ext cx="7200800" cy="1022350"/>
          </a:xfrm>
        </p:spPr>
        <p:txBody>
          <a:bodyPr/>
          <a:lstStyle/>
          <a:p>
            <a:r>
              <a:rPr lang="ru-RU" altLang="ru-RU" dirty="0"/>
              <a:t>Эпизод </a:t>
            </a:r>
            <a:r>
              <a:rPr lang="en-US" altLang="ru-RU" dirty="0"/>
              <a:t>III.</a:t>
            </a:r>
            <a:r>
              <a:rPr lang="ru-RU" altLang="ru-RU" dirty="0"/>
              <a:t> Регулярное тестирование</a:t>
            </a:r>
            <a:br>
              <a:rPr lang="ru-RU" altLang="ru-RU" dirty="0"/>
            </a:br>
            <a:r>
              <a:rPr lang="ru-RU" altLang="ru-RU" dirty="0"/>
              <a:t>Сценарии нагрузки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A5B540A-ECB6-47B1-8918-5AF153E3B0DD}"/>
              </a:ext>
            </a:extLst>
          </p:cNvPr>
          <p:cNvGraphicFramePr>
            <a:graphicFrameLocks noGrp="1"/>
          </p:cNvGraphicFramePr>
          <p:nvPr/>
        </p:nvGraphicFramePr>
        <p:xfrm>
          <a:off x="576461" y="1727919"/>
          <a:ext cx="5040562" cy="3774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1215121909"/>
                    </a:ext>
                  </a:extLst>
                </a:gridCol>
                <a:gridCol w="1656186">
                  <a:extLst>
                    <a:ext uri="{9D8B030D-6E8A-4147-A177-3AD203B41FA5}">
                      <a16:colId xmlns:a16="http://schemas.microsoft.com/office/drawing/2014/main" val="396549968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400" dirty="0"/>
                        <a:t>Сценарий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Количество пользователей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05365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Входящие документы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190029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Исходящие документы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709866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Служебные записки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684268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Поручения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66488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Заявки на оплату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686388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Протоколы совещания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00467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Поиск документов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778588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Отчет «Сводка о контроле»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882660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Отчет «Исполнительская дисциплина»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942821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7838043-57EA-1561-FC1C-4620B2E8D5BB}"/>
              </a:ext>
            </a:extLst>
          </p:cNvPr>
          <p:cNvGraphicFramePr>
            <a:graphicFrameLocks noGrp="1"/>
          </p:cNvGraphicFramePr>
          <p:nvPr/>
        </p:nvGraphicFramePr>
        <p:xfrm>
          <a:off x="5905053" y="1727921"/>
          <a:ext cx="5215043" cy="393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1215121909"/>
                    </a:ext>
                  </a:extLst>
                </a:gridCol>
                <a:gridCol w="1614643">
                  <a:extLst>
                    <a:ext uri="{9D8B030D-6E8A-4147-A177-3AD203B41FA5}">
                      <a16:colId xmlns:a16="http://schemas.microsoft.com/office/drawing/2014/main" val="3965499687"/>
                    </a:ext>
                  </a:extLst>
                </a:gridCol>
              </a:tblGrid>
              <a:tr h="576062">
                <a:tc>
                  <a:txBody>
                    <a:bodyPr/>
                    <a:lstStyle/>
                    <a:p>
                      <a:r>
                        <a:rPr lang="ru-RU" sz="1400" dirty="0"/>
                        <a:t>Сценарий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Количество пользователей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05365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Поиск файлов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008039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Отсутствия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418682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Бронирования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110401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Работа с календарем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644753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Форум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97465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Встроенная почта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829477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Проекты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520052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196469"/>
                  </a:ext>
                </a:extLst>
              </a:tr>
              <a:tr h="355381">
                <a:tc>
                  <a:txBody>
                    <a:bodyPr/>
                    <a:lstStyle/>
                    <a:p>
                      <a:r>
                        <a:rPr lang="ru-RU" sz="1400" dirty="0"/>
                        <a:t>Комплексный процесс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097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052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561553"/>
            <a:ext cx="7200800" cy="1022350"/>
          </a:xfrm>
        </p:spPr>
        <p:txBody>
          <a:bodyPr/>
          <a:lstStyle/>
          <a:p>
            <a:r>
              <a:rPr lang="ru-RU" altLang="ru-RU" dirty="0"/>
              <a:t>Эпизод </a:t>
            </a:r>
            <a:r>
              <a:rPr lang="en-US" altLang="ru-RU" dirty="0"/>
              <a:t>III</a:t>
            </a:r>
            <a:r>
              <a:rPr lang="ru-RU" altLang="ru-RU" dirty="0"/>
              <a:t>. Регулярное тестирование</a:t>
            </a:r>
            <a:br>
              <a:rPr lang="ru-RU" altLang="ru-RU" dirty="0"/>
            </a:br>
            <a:r>
              <a:rPr lang="ru-RU" altLang="ru-RU" dirty="0"/>
              <a:t>Документооборот 3.0.18.19.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8E23258-4586-7736-0765-76EA4FB0B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69" y="1815108"/>
            <a:ext cx="4886325" cy="43052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A131D5A-41AA-0F10-E3D7-A5DB9D352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281" y="1850165"/>
            <a:ext cx="48863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34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561553"/>
            <a:ext cx="7200800" cy="1022350"/>
          </a:xfrm>
        </p:spPr>
        <p:txBody>
          <a:bodyPr/>
          <a:lstStyle/>
          <a:p>
            <a:r>
              <a:rPr lang="ru-RU" altLang="ru-RU" dirty="0"/>
              <a:t>Эпизод </a:t>
            </a:r>
            <a:r>
              <a:rPr lang="en-US" altLang="ru-RU" dirty="0"/>
              <a:t>III</a:t>
            </a:r>
            <a:r>
              <a:rPr lang="ru-RU" altLang="ru-RU" dirty="0"/>
              <a:t>. Регулярное тестирование</a:t>
            </a:r>
            <a:br>
              <a:rPr lang="ru-RU" altLang="ru-RU" dirty="0"/>
            </a:br>
            <a:r>
              <a:rPr lang="ru-RU" altLang="ru-RU" dirty="0"/>
              <a:t>Документооборот 3.0.19.25.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73D49B-EF0C-5DEE-0E44-32BB9F83A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1" y="1799927"/>
            <a:ext cx="4892472" cy="42484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94BD51-4A0C-511D-6BD1-E4ACC75BD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063" y="1799927"/>
            <a:ext cx="4848225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9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345529"/>
            <a:ext cx="6904037" cy="1022350"/>
          </a:xfrm>
        </p:spPr>
        <p:txBody>
          <a:bodyPr/>
          <a:lstStyle/>
          <a:p>
            <a:r>
              <a:rPr lang="ru-RU" altLang="ru-RU" dirty="0"/>
              <a:t>Итоги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977" y="1727919"/>
            <a:ext cx="10430644" cy="4320480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/>
              <a:t>Удалось достичь поставленных целей</a:t>
            </a:r>
          </a:p>
          <a:p>
            <a:pPr lvl="1"/>
            <a:r>
              <a:rPr lang="ru-RU" altLang="ru-RU" dirty="0"/>
              <a:t>Разработана методика и сценарии нагрузочного тестировании</a:t>
            </a:r>
          </a:p>
          <a:p>
            <a:pPr lvl="1"/>
            <a:r>
              <a:rPr lang="ru-RU" altLang="ru-RU" dirty="0"/>
              <a:t>Проведен нагрузочный тест на 500, 1000 и 2000 пользователей</a:t>
            </a:r>
          </a:p>
          <a:p>
            <a:pPr lvl="1"/>
            <a:r>
              <a:rPr lang="ru-RU" altLang="ru-RU" dirty="0"/>
              <a:t>Исправлены найденные ошибки и проблемы производительности</a:t>
            </a:r>
          </a:p>
          <a:p>
            <a:pPr lvl="1"/>
            <a:r>
              <a:rPr lang="ru-RU" altLang="ru-RU" dirty="0"/>
              <a:t>Достигнут «голубой </a:t>
            </a:r>
            <a:r>
              <a:rPr lang="en-US" altLang="ru-RU" dirty="0" err="1"/>
              <a:t>Apdex</a:t>
            </a:r>
            <a:r>
              <a:rPr lang="ru-RU" altLang="ru-RU" dirty="0"/>
              <a:t>» работы ключевых функций системы</a:t>
            </a:r>
          </a:p>
          <a:p>
            <a:pPr lvl="1"/>
            <a:r>
              <a:rPr lang="ru-RU" altLang="ru-RU" dirty="0"/>
              <a:t>Запущен процесс регулярного нагрузочного тестирования</a:t>
            </a:r>
          </a:p>
          <a:p>
            <a:pPr lvl="2"/>
            <a:r>
              <a:rPr lang="ru-RU" altLang="ru-RU" dirty="0"/>
              <a:t>Проведено тестирование релиза 3.0.18.19</a:t>
            </a:r>
          </a:p>
          <a:p>
            <a:pPr lvl="2"/>
            <a:r>
              <a:rPr lang="ru-RU" altLang="ru-RU" dirty="0"/>
              <a:t>Проведено тестирование релиза 3.0.19.25</a:t>
            </a:r>
          </a:p>
          <a:p>
            <a:pPr lvl="1"/>
            <a:endParaRPr lang="ru-RU" altLang="ru-RU" dirty="0"/>
          </a:p>
          <a:p>
            <a:pPr lvl="1"/>
            <a:endParaRPr lang="ru-RU" altLang="ru-RU" dirty="0"/>
          </a:p>
          <a:p>
            <a:pPr marL="0" indent="0" algn="ctr">
              <a:buNone/>
            </a:pPr>
            <a:r>
              <a:rPr lang="ru-RU" altLang="ru-RU" dirty="0"/>
              <a:t>Текущий уровень технологического развития платформы 1С,</a:t>
            </a:r>
          </a:p>
          <a:p>
            <a:pPr marL="0" indent="0" algn="ctr">
              <a:buNone/>
            </a:pPr>
            <a:r>
              <a:rPr lang="ru-RU" altLang="ru-RU" dirty="0"/>
              <a:t>СУБД и конфигурации 1С: Документооборот </a:t>
            </a:r>
          </a:p>
          <a:p>
            <a:pPr marL="0" indent="0" algn="ctr">
              <a:buNone/>
            </a:pPr>
            <a:r>
              <a:rPr lang="ru-RU" altLang="ru-RU" dirty="0"/>
              <a:t>обеспечивает комфортную параллельную работу </a:t>
            </a:r>
          </a:p>
          <a:p>
            <a:pPr marL="0" indent="0" algn="ctr">
              <a:buNone/>
            </a:pPr>
            <a:r>
              <a:rPr lang="ru-RU" altLang="ru-RU" dirty="0"/>
              <a:t>2000 пользователей «из коробки»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8E61F-DE17-4A1A-8956-273DB218A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3" y="4504193"/>
            <a:ext cx="1872605" cy="187260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561553"/>
            <a:ext cx="7200800" cy="1022350"/>
          </a:xfrm>
        </p:spPr>
        <p:txBody>
          <a:bodyPr/>
          <a:lstStyle/>
          <a:p>
            <a:r>
              <a:rPr lang="ru-RU" altLang="ru-RU" dirty="0"/>
              <a:t>Эпизод </a:t>
            </a:r>
            <a:r>
              <a:rPr lang="en-US" altLang="ru-RU" dirty="0"/>
              <a:t>IV</a:t>
            </a:r>
            <a:r>
              <a:rPr lang="ru-RU" altLang="ru-RU" dirty="0"/>
              <a:t>. Бонус</a:t>
            </a:r>
            <a:br>
              <a:rPr lang="ru-RU" altLang="ru-RU" dirty="0"/>
            </a:br>
            <a:r>
              <a:rPr lang="ru-RU" altLang="ru-RU" dirty="0"/>
              <a:t>Тестирование на 5000 пользователей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BCBAED-BD8E-1272-28C2-489050008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1" y="1815108"/>
            <a:ext cx="4943475" cy="43053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460D50-393A-F237-AEE4-F52785755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053" y="1815108"/>
            <a:ext cx="49434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30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92788" y="1727200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ctr"/>
            <a:br>
              <a:rPr lang="ru-RU" altLang="ru-RU" sz="2400" b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en-US" altLang="ru-RU" sz="24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ru-RU" altLang="ru-RU" sz="2400" b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305050" y="3646983"/>
            <a:ext cx="4392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D9241C"/>
                </a:solidFill>
              </a:rPr>
              <a:t>Спасибо за внимание!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905053" y="4608239"/>
            <a:ext cx="527253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Бусыгин Виталий </a:t>
            </a:r>
          </a:p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b="0" dirty="0">
                <a:solidFill>
                  <a:schemeClr val="tx2"/>
                </a:solidFill>
                <a:latin typeface="Futura PT Demi" panose="020B0702020204020303" pitchFamily="34" charset="0"/>
              </a:rPr>
              <a:t>Ведущий эксперт по технологическим вопросам Экспертная группа облачных сервисов, «1С-Рарус»</a:t>
            </a:r>
          </a:p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dirty="0" err="1">
                <a:solidFill>
                  <a:srgbClr val="CC3300"/>
                </a:solidFill>
                <a:cs typeface="Arial" panose="020B0604020202020204" pitchFamily="34" charset="0"/>
              </a:rPr>
              <a:t>Гацков</a:t>
            </a:r>
            <a:r>
              <a:rPr lang="ru-RU" altLang="ru-RU" sz="1400" dirty="0">
                <a:solidFill>
                  <a:srgbClr val="CC3300"/>
                </a:solidFill>
                <a:cs typeface="Arial" panose="020B0604020202020204" pitchFamily="34" charset="0"/>
              </a:rPr>
              <a:t> Александр</a:t>
            </a:r>
          </a:p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altLang="ru-RU" sz="1400" b="0" dirty="0">
                <a:solidFill>
                  <a:schemeClr val="tx2"/>
                </a:solidFill>
                <a:latin typeface="Futura PT Demi" panose="020B0702020204020303" pitchFamily="34" charset="0"/>
              </a:rPr>
              <a:t>Руководитель группы разработки 1С:Документооборота, «1С»</a:t>
            </a: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2160637" y="2016125"/>
            <a:ext cx="8964563" cy="18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9pPr>
          </a:lstStyle>
          <a:p>
            <a:r>
              <a:rPr lang="ru-RU" sz="3600" b="0" dirty="0"/>
              <a:t>Нагрузочное тестирование: </a:t>
            </a:r>
            <a:br>
              <a:rPr lang="ru-RU" sz="3600" b="0" dirty="0"/>
            </a:br>
            <a:r>
              <a:rPr lang="ru-RU" sz="3600" b="0" dirty="0"/>
              <a:t>как мы ускорили 1С:Документооборот 3.0</a:t>
            </a:r>
            <a:endParaRPr lang="ru-RU" altLang="ru-RU" sz="5200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345529"/>
            <a:ext cx="5359400" cy="1022350"/>
          </a:xfrm>
        </p:spPr>
        <p:txBody>
          <a:bodyPr/>
          <a:lstStyle/>
          <a:p>
            <a:r>
              <a:rPr lang="ru-RU" altLang="ru-RU" dirty="0"/>
              <a:t>Цели и задачи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461" y="1743074"/>
            <a:ext cx="9305998" cy="2994025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/>
              <a:t>Протестировать работу конфигурации 1С: Документооборот </a:t>
            </a:r>
            <a:br>
              <a:rPr lang="ru-RU" altLang="ru-RU" dirty="0"/>
            </a:br>
            <a:r>
              <a:rPr lang="ru-RU" altLang="ru-RU" dirty="0"/>
              <a:t>под нагрузкой в 2000 пользователей</a:t>
            </a:r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r>
              <a:rPr lang="ru-RU" altLang="ru-RU" dirty="0"/>
              <a:t>Разработать методику, сценарии для регулярного нагрузочного тестирования релизов на базе технологии Тест-Центр (КИП)</a:t>
            </a:r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r>
              <a:rPr lang="ru-RU" altLang="ru-RU" dirty="0"/>
              <a:t>Выявить и устранить проблемные места</a:t>
            </a:r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r>
              <a:rPr lang="ru-RU" altLang="ru-RU" dirty="0"/>
              <a:t>Обеспечить стабильную и бесперебойную работу системы </a:t>
            </a:r>
            <a:br>
              <a:rPr lang="ru-RU" altLang="ru-RU" dirty="0"/>
            </a:br>
            <a:r>
              <a:rPr lang="ru-RU" altLang="ru-RU" dirty="0"/>
              <a:t>и отсутствие технологических ошибок</a:t>
            </a:r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r>
              <a:rPr lang="ru-RU" altLang="ru-RU" dirty="0"/>
              <a:t>Наладить процесс регулярного нагрузочного тестирования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359767"/>
            <a:ext cx="5359400" cy="1022350"/>
          </a:xfrm>
        </p:spPr>
        <p:txBody>
          <a:bodyPr/>
          <a:lstStyle/>
          <a:p>
            <a:r>
              <a:rPr lang="ru-RU" altLang="ru-RU" dirty="0"/>
              <a:t>Инфраструктура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A5B540A-ECB6-47B1-8918-5AF153E3B0DD}"/>
              </a:ext>
            </a:extLst>
          </p:cNvPr>
          <p:cNvGraphicFramePr>
            <a:graphicFrameLocks noGrp="1"/>
          </p:cNvGraphicFramePr>
          <p:nvPr/>
        </p:nvGraphicFramePr>
        <p:xfrm>
          <a:off x="576461" y="1727919"/>
          <a:ext cx="10081120" cy="433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121512190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96549968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77226459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413022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758302504"/>
                    </a:ext>
                  </a:extLst>
                </a:gridCol>
              </a:tblGrid>
              <a:tr h="628898">
                <a:tc>
                  <a:txBody>
                    <a:bodyPr/>
                    <a:lstStyle/>
                    <a:p>
                      <a:r>
                        <a:rPr lang="ru-RU" dirty="0"/>
                        <a:t>Конфигурация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Ядер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Память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05365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ru-RU" dirty="0"/>
                        <a:t>Центральный сервер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Astra Linux 1.7 x86-64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190029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ru-RU" dirty="0"/>
                        <a:t>Рабочий сервер</a:t>
                      </a:r>
                    </a:p>
                    <a:p>
                      <a:r>
                        <a:rPr lang="ru-RU" dirty="0"/>
                        <a:t>(клиентские)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Astra Linux 1.7 x86-64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709866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ru-RU" dirty="0"/>
                        <a:t>Рабочий сервер</a:t>
                      </a:r>
                    </a:p>
                    <a:p>
                      <a:r>
                        <a:rPr lang="ru-RU" dirty="0"/>
                        <a:t>(фоновые)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Astra Linux 1.7 x86-64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684268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ru-RU" dirty="0"/>
                        <a:t>Сервер лицензирования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Astra Linux 1.7 x86-64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66488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ru-RU" dirty="0"/>
                        <a:t>СУБД (с репликацией)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Astra Linux 1.7 x86-64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686388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ru-RU" dirty="0"/>
                        <a:t>Нагрузчики </a:t>
                      </a:r>
                    </a:p>
                    <a:p>
                      <a:r>
                        <a:rPr lang="ru-RU" dirty="0"/>
                        <a:t>(по 50 сеансов)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Windows Server 2019 std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00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97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359767"/>
            <a:ext cx="5359400" cy="1022350"/>
          </a:xfrm>
        </p:spPr>
        <p:txBody>
          <a:bodyPr/>
          <a:lstStyle/>
          <a:p>
            <a:r>
              <a:rPr lang="ru-RU" altLang="ru-RU" dirty="0"/>
              <a:t>Настройки </a:t>
            </a:r>
            <a:r>
              <a:rPr lang="en-US" altLang="ru-RU" dirty="0"/>
              <a:t>Postgres</a:t>
            </a:r>
            <a:r>
              <a:rPr lang="ru-RU" altLang="ru-RU" dirty="0"/>
              <a:t>. Основные</a:t>
            </a:r>
          </a:p>
        </p:txBody>
      </p:sp>
      <p:graphicFrame>
        <p:nvGraphicFramePr>
          <p:cNvPr id="4" name="Таблица 2">
            <a:extLst>
              <a:ext uri="{FF2B5EF4-FFF2-40B4-BE49-F238E27FC236}">
                <a16:creationId xmlns:a16="http://schemas.microsoft.com/office/drawing/2014/main" id="{6A5B540A-ECB6-47B1-8918-5AF153E3B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63529"/>
              </p:ext>
            </p:extLst>
          </p:nvPr>
        </p:nvGraphicFramePr>
        <p:xfrm>
          <a:off x="576461" y="1727919"/>
          <a:ext cx="10081120" cy="439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1215121909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965499687"/>
                    </a:ext>
                  </a:extLst>
                </a:gridCol>
              </a:tblGrid>
              <a:tr h="642035">
                <a:tc>
                  <a:txBody>
                    <a:bodyPr/>
                    <a:lstStyle/>
                    <a:p>
                      <a:r>
                        <a:rPr lang="ru-RU" dirty="0"/>
                        <a:t>Настройка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05365"/>
                  </a:ext>
                </a:extLst>
              </a:tr>
              <a:tr h="429774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shared_buffers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 Gb (1/4)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190029"/>
                  </a:ext>
                </a:extLst>
              </a:tr>
              <a:tr h="429774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effective_cache_size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156 Gb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684268"/>
                  </a:ext>
                </a:extLst>
              </a:tr>
              <a:tr h="422343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random_page_cost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48643"/>
                  </a:ext>
                </a:extLst>
              </a:tr>
              <a:tr h="493712">
                <a:tc>
                  <a:txBody>
                    <a:bodyPr/>
                    <a:lstStyle/>
                    <a:p>
                      <a:r>
                        <a:rPr lang="en-US" dirty="0" err="1"/>
                        <a:t>work_mem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 Mb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041145"/>
                  </a:ext>
                </a:extLst>
              </a:tr>
              <a:tr h="493712">
                <a:tc>
                  <a:txBody>
                    <a:bodyPr/>
                    <a:lstStyle/>
                    <a:p>
                      <a:r>
                        <a:rPr lang="en-US" dirty="0" err="1"/>
                        <a:t>temp_buffers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Mb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538320"/>
                  </a:ext>
                </a:extLst>
              </a:tr>
              <a:tr h="493712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max_parallel_workers_per_gather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804791"/>
                  </a:ext>
                </a:extLst>
              </a:tr>
              <a:tr h="493712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effective_io_concurrency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905863"/>
                  </a:ext>
                </a:extLst>
              </a:tr>
              <a:tr h="493712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default_statistics_target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79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21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359767"/>
            <a:ext cx="6336704" cy="1022350"/>
          </a:xfrm>
        </p:spPr>
        <p:txBody>
          <a:bodyPr/>
          <a:lstStyle/>
          <a:p>
            <a:r>
              <a:rPr lang="ru-RU" altLang="ru-RU" dirty="0"/>
              <a:t>Настройки </a:t>
            </a:r>
            <a:r>
              <a:rPr lang="en-US" altLang="ru-RU" dirty="0"/>
              <a:t>Postgres</a:t>
            </a:r>
            <a:r>
              <a:rPr lang="ru-RU" altLang="ru-RU" dirty="0"/>
              <a:t>. Обслуживание</a:t>
            </a:r>
          </a:p>
        </p:txBody>
      </p:sp>
      <p:graphicFrame>
        <p:nvGraphicFramePr>
          <p:cNvPr id="4" name="Таблица 2">
            <a:extLst>
              <a:ext uri="{FF2B5EF4-FFF2-40B4-BE49-F238E27FC236}">
                <a16:creationId xmlns:a16="http://schemas.microsoft.com/office/drawing/2014/main" id="{6A5B540A-ECB6-47B1-8918-5AF153E3B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845899"/>
              </p:ext>
            </p:extLst>
          </p:nvPr>
        </p:nvGraphicFramePr>
        <p:xfrm>
          <a:off x="576461" y="1727919"/>
          <a:ext cx="10081120" cy="4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1215121909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965499687"/>
                    </a:ext>
                  </a:extLst>
                </a:gridCol>
              </a:tblGrid>
              <a:tr h="691169">
                <a:tc>
                  <a:txBody>
                    <a:bodyPr/>
                    <a:lstStyle/>
                    <a:p>
                      <a:r>
                        <a:rPr lang="ru-RU" dirty="0"/>
                        <a:t>Настройка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05365"/>
                  </a:ext>
                </a:extLst>
              </a:tr>
              <a:tr h="462665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autovacuum_vacuum_cost_delay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686388"/>
                  </a:ext>
                </a:extLst>
              </a:tr>
              <a:tr h="462665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autovacuum_vacuum_cost_limit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00467"/>
                  </a:ext>
                </a:extLst>
              </a:tr>
              <a:tr h="462665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autovacuum_vacuum_scale_factor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882660"/>
                  </a:ext>
                </a:extLst>
              </a:tr>
              <a:tr h="462665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autovacuum_analyze_scale_factor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705743"/>
                  </a:ext>
                </a:extLst>
              </a:tr>
              <a:tr h="462665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autovacuum_max_workers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182493"/>
                  </a:ext>
                </a:extLst>
              </a:tr>
              <a:tr h="462665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maintenance_work_mem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Gb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599032"/>
                  </a:ext>
                </a:extLst>
              </a:tr>
              <a:tr h="462665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maintenance_io_concurrency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96242"/>
                  </a:ext>
                </a:extLst>
              </a:tr>
              <a:tr h="462665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max_parallel_maintenance_workers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18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72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345529"/>
            <a:ext cx="5359400" cy="1022350"/>
          </a:xfrm>
        </p:spPr>
        <p:txBody>
          <a:bodyPr/>
          <a:lstStyle/>
          <a:p>
            <a:r>
              <a:rPr lang="ru-RU" altLang="ru-RU" dirty="0"/>
              <a:t>Сценарии нагрузки</a:t>
            </a:r>
          </a:p>
        </p:txBody>
      </p:sp>
      <p:graphicFrame>
        <p:nvGraphicFramePr>
          <p:cNvPr id="4" name="Таблица 2">
            <a:extLst>
              <a:ext uri="{FF2B5EF4-FFF2-40B4-BE49-F238E27FC236}">
                <a16:creationId xmlns:a16="http://schemas.microsoft.com/office/drawing/2014/main" id="{6A5B540A-ECB6-47B1-8918-5AF153E3B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296491"/>
              </p:ext>
            </p:extLst>
          </p:nvPr>
        </p:nvGraphicFramePr>
        <p:xfrm>
          <a:off x="576461" y="1727918"/>
          <a:ext cx="10081120" cy="4406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1215121909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965499687"/>
                    </a:ext>
                  </a:extLst>
                </a:gridCol>
              </a:tblGrid>
              <a:tr h="672557">
                <a:tc>
                  <a:txBody>
                    <a:bodyPr/>
                    <a:lstStyle/>
                    <a:p>
                      <a:r>
                        <a:rPr lang="ru-RU" sz="1800" dirty="0"/>
                        <a:t>Сценарий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Количество пользователей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05365"/>
                  </a:ext>
                </a:extLst>
              </a:tr>
              <a:tr h="414908">
                <a:tc>
                  <a:txBody>
                    <a:bodyPr/>
                    <a:lstStyle/>
                    <a:p>
                      <a:r>
                        <a:rPr lang="ru-RU" sz="1800" dirty="0"/>
                        <a:t>Входящие документы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190029"/>
                  </a:ext>
                </a:extLst>
              </a:tr>
              <a:tr h="414908">
                <a:tc>
                  <a:txBody>
                    <a:bodyPr/>
                    <a:lstStyle/>
                    <a:p>
                      <a:r>
                        <a:rPr lang="ru-RU" sz="1800" dirty="0"/>
                        <a:t>Исходящие документы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709866"/>
                  </a:ext>
                </a:extLst>
              </a:tr>
              <a:tr h="414908">
                <a:tc>
                  <a:txBody>
                    <a:bodyPr/>
                    <a:lstStyle/>
                    <a:p>
                      <a:r>
                        <a:rPr lang="ru-RU" sz="1800" dirty="0"/>
                        <a:t>Служебные записки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445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684268"/>
                  </a:ext>
                </a:extLst>
              </a:tr>
              <a:tr h="414908">
                <a:tc>
                  <a:txBody>
                    <a:bodyPr/>
                    <a:lstStyle/>
                    <a:p>
                      <a:r>
                        <a:rPr lang="ru-RU" sz="1800" dirty="0"/>
                        <a:t>Поручения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66488"/>
                  </a:ext>
                </a:extLst>
              </a:tr>
              <a:tr h="414908">
                <a:tc>
                  <a:txBody>
                    <a:bodyPr/>
                    <a:lstStyle/>
                    <a:p>
                      <a:r>
                        <a:rPr lang="ru-RU" sz="1800" dirty="0"/>
                        <a:t>Заявки на оплату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686388"/>
                  </a:ext>
                </a:extLst>
              </a:tr>
              <a:tr h="414908">
                <a:tc>
                  <a:txBody>
                    <a:bodyPr/>
                    <a:lstStyle/>
                    <a:p>
                      <a:r>
                        <a:rPr lang="ru-RU" sz="1800" dirty="0"/>
                        <a:t>Протоколы совещания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00467"/>
                  </a:ext>
                </a:extLst>
              </a:tr>
              <a:tr h="414908">
                <a:tc>
                  <a:txBody>
                    <a:bodyPr/>
                    <a:lstStyle/>
                    <a:p>
                      <a:r>
                        <a:rPr lang="ru-RU" sz="1800" dirty="0"/>
                        <a:t>Отчет «Сводка о контроле»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882660"/>
                  </a:ext>
                </a:extLst>
              </a:tr>
              <a:tr h="414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Поиск документов / Поиск файлов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89201"/>
                  </a:ext>
                </a:extLst>
              </a:tr>
              <a:tr h="414908">
                <a:tc>
                  <a:txBody>
                    <a:bodyPr/>
                    <a:lstStyle/>
                    <a:p>
                      <a:r>
                        <a:rPr lang="ru-RU" sz="1800" dirty="0"/>
                        <a:t>Отчет «Исполнительская дисциплина»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947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89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561553"/>
            <a:ext cx="5359400" cy="1022350"/>
          </a:xfrm>
        </p:spPr>
        <p:txBody>
          <a:bodyPr/>
          <a:lstStyle/>
          <a:p>
            <a:r>
              <a:rPr lang="ru-RU" altLang="ru-RU" dirty="0"/>
              <a:t>Эпизод </a:t>
            </a:r>
            <a:r>
              <a:rPr lang="en-US" altLang="ru-RU" dirty="0"/>
              <a:t>I</a:t>
            </a:r>
            <a:r>
              <a:rPr lang="ru-RU" altLang="ru-RU" dirty="0"/>
              <a:t>. </a:t>
            </a:r>
            <a:r>
              <a:rPr lang="ru-RU" strike="sngStrike" dirty="0"/>
              <a:t>Скрытая угроза</a:t>
            </a:r>
            <a:br>
              <a:rPr lang="en-US" altLang="ru-RU" dirty="0"/>
            </a:br>
            <a:r>
              <a:rPr lang="ru-RU" altLang="ru-RU" dirty="0"/>
              <a:t>Условия тестирования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6A5B540A-ECB6-47B1-8918-5AF153E3B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529207"/>
              </p:ext>
            </p:extLst>
          </p:nvPr>
        </p:nvGraphicFramePr>
        <p:xfrm>
          <a:off x="576461" y="1727919"/>
          <a:ext cx="10081120" cy="300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1215121909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3965499687"/>
                    </a:ext>
                  </a:extLst>
                </a:gridCol>
              </a:tblGrid>
              <a:tr h="62889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Конфигурация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Документооборот КОРП, редакция 3.0 (3.0.15)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05365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ru-RU" dirty="0"/>
                        <a:t>Версия платформы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1С:Предприятие 8.3 (8.3.24.1819)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190029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ru-RU" dirty="0"/>
                        <a:t>Версия СУБД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PostgreSQL 1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709866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ru-RU" dirty="0"/>
                        <a:t>Объем базы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300 Гб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684268"/>
                  </a:ext>
                </a:extLst>
              </a:tr>
              <a:tr h="594300">
                <a:tc>
                  <a:txBody>
                    <a:bodyPr/>
                    <a:lstStyle/>
                    <a:p>
                      <a:r>
                        <a:rPr lang="ru-RU" dirty="0"/>
                        <a:t>Объем документов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66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95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575791"/>
            <a:ext cx="5359400" cy="1022350"/>
          </a:xfrm>
        </p:spPr>
        <p:txBody>
          <a:bodyPr/>
          <a:lstStyle/>
          <a:p>
            <a:r>
              <a:rPr lang="ru-RU" altLang="ru-RU" dirty="0"/>
              <a:t>Эпизод </a:t>
            </a:r>
            <a:r>
              <a:rPr lang="en-US" altLang="ru-RU" dirty="0"/>
              <a:t>I</a:t>
            </a:r>
            <a:r>
              <a:rPr lang="ru-RU" altLang="ru-RU" dirty="0"/>
              <a:t>. </a:t>
            </a:r>
            <a:r>
              <a:rPr lang="ru-RU" strike="sngStrike" dirty="0"/>
              <a:t>Скрытая угроза</a:t>
            </a:r>
            <a:br>
              <a:rPr lang="en-US" altLang="ru-RU" dirty="0"/>
            </a:br>
            <a:r>
              <a:rPr lang="ru-RU" altLang="ru-RU" dirty="0"/>
              <a:t>Результаты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A50F3A2-2A0A-43A8-8D5E-71D013C45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215197"/>
              </p:ext>
            </p:extLst>
          </p:nvPr>
        </p:nvGraphicFramePr>
        <p:xfrm>
          <a:off x="576460" y="1727919"/>
          <a:ext cx="10441161" cy="4209538"/>
        </p:xfrm>
        <a:graphic>
          <a:graphicData uri="http://schemas.openxmlformats.org/drawingml/2006/table">
            <a:tbl>
              <a:tblPr/>
              <a:tblGrid>
                <a:gridCol w="3996445">
                  <a:extLst>
                    <a:ext uri="{9D8B030D-6E8A-4147-A177-3AD203B41FA5}">
                      <a16:colId xmlns:a16="http://schemas.microsoft.com/office/drawing/2014/main" val="3970748620"/>
                    </a:ext>
                  </a:extLst>
                </a:gridCol>
                <a:gridCol w="540059">
                  <a:extLst>
                    <a:ext uri="{9D8B030D-6E8A-4147-A177-3AD203B41FA5}">
                      <a16:colId xmlns:a16="http://schemas.microsoft.com/office/drawing/2014/main" val="2309795424"/>
                    </a:ext>
                  </a:extLst>
                </a:gridCol>
                <a:gridCol w="252029">
                  <a:extLst>
                    <a:ext uri="{9D8B030D-6E8A-4147-A177-3AD203B41FA5}">
                      <a16:colId xmlns:a16="http://schemas.microsoft.com/office/drawing/2014/main" val="1139870828"/>
                    </a:ext>
                  </a:extLst>
                </a:gridCol>
                <a:gridCol w="108011">
                  <a:extLst>
                    <a:ext uri="{9D8B030D-6E8A-4147-A177-3AD203B41FA5}">
                      <a16:colId xmlns:a16="http://schemas.microsoft.com/office/drawing/2014/main" val="24141335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92767863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5666830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995515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89933113"/>
                    </a:ext>
                  </a:extLst>
                </a:gridCol>
                <a:gridCol w="828093">
                  <a:extLst>
                    <a:ext uri="{9D8B030D-6E8A-4147-A177-3AD203B41FA5}">
                      <a16:colId xmlns:a16="http://schemas.microsoft.com/office/drawing/2014/main" val="276197388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95307610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3884426859"/>
                    </a:ext>
                  </a:extLst>
                </a:gridCol>
              </a:tblGrid>
              <a:tr h="35976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Период замера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900" dirty="0">
                          <a:effectLst/>
                        </a:rPr>
                        <a:t>APDEX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Количество замеров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Среднее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Стандартное отклонение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Минимум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Максимум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921803"/>
                  </a:ext>
                </a:extLst>
              </a:tr>
              <a:tr h="359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Ключевая операция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Целевое время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Приоритет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ru-RU" sz="800" dirty="0">
                          <a:effectLst/>
                        </a:rPr>
                        <a:t>Приоритет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112702"/>
                  </a:ext>
                </a:extLst>
              </a:tr>
              <a:tr h="35976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Итого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0,798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208 152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32,798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177,377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0,023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13 395,767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340185"/>
                  </a:ext>
                </a:extLst>
              </a:tr>
              <a:tr h="124360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29.08.2024г.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0,798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208 152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32,798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177,377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0,023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13 395,767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451658"/>
                  </a:ext>
                </a:extLst>
              </a:tr>
              <a:tr h="157952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Документы предприятия Открытие формы: Список с папками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2,0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10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0,819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3 566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49,832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184,840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0,523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2 151,289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768777"/>
                  </a:ext>
                </a:extLst>
              </a:tr>
              <a:tr h="152361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Т ц_ документы предприятия открытие формы объекта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0,415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601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277,608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359,747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0,987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2 246,627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898099"/>
                  </a:ext>
                </a:extLst>
              </a:tr>
              <a:tr h="149649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Документы предприятия Выполнение команды: Записать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3,0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0,853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6 964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97,155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516,072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0,798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13 320,127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944885"/>
                  </a:ext>
                </a:extLst>
              </a:tr>
              <a:tr h="129753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Документы предприятия выполнение команды отправить в обработку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3,0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3,0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0,885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3 389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73,435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267,247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0,895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2 510,545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881847"/>
                  </a:ext>
                </a:extLst>
              </a:tr>
              <a:tr h="13237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Начать обработку объекта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3,0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0,902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3 387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137,999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491,121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0,760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4 025,289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347286"/>
                  </a:ext>
                </a:extLst>
              </a:tr>
              <a:tr h="155947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(ТЦ) Открыть форму выбора шаблона документа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0,834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3 564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36,453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133,621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0,454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1 150,005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434985"/>
                  </a:ext>
                </a:extLst>
              </a:tr>
              <a:tr h="144016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Действия участников открытие формы объекта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0,862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1 065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19,479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104,962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0,152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1 364,447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183649"/>
                  </a:ext>
                </a:extLst>
              </a:tr>
              <a:tr h="144016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Действия участников выполнение команды готово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0,864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1 065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24,747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123,028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0,183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1 549,061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254726"/>
                  </a:ext>
                </a:extLst>
              </a:tr>
              <a:tr h="193302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Действие задачи выполнение из формы объекта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45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0,880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3 192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54,433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248,197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0,120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2 386,216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662910"/>
                  </a:ext>
                </a:extLst>
              </a:tr>
              <a:tr h="16786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Выполнить действие задачи одна задача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50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0,875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2 920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37,333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171,395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0,279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1 998,832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204374"/>
                  </a:ext>
                </a:extLst>
              </a:tr>
              <a:tr h="16786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Задачи мне обновить область просмотра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55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0,593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20 599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89,630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285,157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0,215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13 395,767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267103"/>
                  </a:ext>
                </a:extLst>
              </a:tr>
              <a:tr h="142433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Задачи открытие формы задачи мне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60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0,565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9 814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82,221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187,032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0,578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1 849,512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277068"/>
                  </a:ext>
                </a:extLst>
              </a:tr>
              <a:tr h="15769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Задачи открытие формы задачи от меня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65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0,603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1 176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60,121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145,855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0,626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1 689,407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693417"/>
                  </a:ext>
                </a:extLst>
              </a:tr>
              <a:tr h="16786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Задачи открытие формы карточки задачи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70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0,879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3 868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29,654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118,490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0,506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2 013,464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521622"/>
                  </a:ext>
                </a:extLst>
              </a:tr>
              <a:tr h="91565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Задачи взять в работу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75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0,884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3 867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16,522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74,746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0,101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1 446,541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07952"/>
                  </a:ext>
                </a:extLst>
              </a:tr>
              <a:tr h="137347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Формирование обзора документа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80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0,655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924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26,215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71,030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0,044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1 034,772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100304"/>
                  </a:ext>
                </a:extLst>
              </a:tr>
              <a:tr h="116999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Файлы открытие на просмотр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85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0,871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2 584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17,240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111,488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0,096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1 667,575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07221"/>
                  </a:ext>
                </a:extLst>
              </a:tr>
              <a:tr h="152607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>
                          <a:effectLst/>
                        </a:rPr>
                        <a:t>Т ц_ поиск документов открыть форму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90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0,510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603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335,027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504,792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0,530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2 193,868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93173"/>
                  </a:ext>
                </a:extLst>
              </a:tr>
              <a:tr h="16278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Т ц_ поиск документов выполнить поиск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5,0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5,0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95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0,518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603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48,263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79,070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1,340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852,421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727930"/>
                  </a:ext>
                </a:extLst>
              </a:tr>
              <a:tr h="149392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Рабочий стол фоновое обновление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2,0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100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0,720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45 584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27,465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88,503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0,023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1 282,641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229999"/>
                  </a:ext>
                </a:extLst>
              </a:tr>
              <a:tr h="13588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Рабочий стол обновление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1,0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101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0,896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87 807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1,546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20,504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0,047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2 063,227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177306"/>
                  </a:ext>
                </a:extLst>
              </a:tr>
              <a:tr h="173071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Т ц_ отчет контроль с отбором сформировать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5,0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5,0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105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0,828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148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9,490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38,368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0,198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317,157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152586"/>
                  </a:ext>
                </a:extLst>
              </a:tr>
              <a:tr h="123097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Т ц_ отчет контроль без отбора сформировать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5,0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5,0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106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0,800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30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8,287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19,311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2,050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108,494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691575"/>
                  </a:ext>
                </a:extLst>
              </a:tr>
              <a:tr h="161767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900" dirty="0">
                          <a:effectLst/>
                        </a:rPr>
                        <a:t>Т ц_ отчет исполнительская дисциплина сформировать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r>
                        <a:rPr lang="ru-RU" sz="800">
                          <a:effectLst/>
                        </a:rPr>
                        <a:t>5,0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5,0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800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110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0,530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832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45,605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>
                          <a:effectLst/>
                        </a:rPr>
                        <a:t>103,887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0,100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dirty="0">
                          <a:effectLst/>
                        </a:rPr>
                        <a:t>963,258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402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279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 головой 2025_02</Template>
  <TotalTime>9414</TotalTime>
  <Words>3255</Words>
  <Application>Microsoft Office PowerPoint</Application>
  <PresentationFormat>Произвольный</PresentationFormat>
  <Paragraphs>892</Paragraphs>
  <Slides>29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Futura PT Demi</vt:lpstr>
      <vt:lpstr>Times New Roman</vt:lpstr>
      <vt:lpstr>3_Специальное оформление</vt:lpstr>
      <vt:lpstr>4_Специальное оформление</vt:lpstr>
      <vt:lpstr>Нагрузочное тестирование:  как мы ускорили 1С:Документооборот 3.0</vt:lpstr>
      <vt:lpstr>APDEX. Краткая сводка</vt:lpstr>
      <vt:lpstr>Цели и задачи</vt:lpstr>
      <vt:lpstr>Инфраструктура</vt:lpstr>
      <vt:lpstr>Настройки Postgres. Основные</vt:lpstr>
      <vt:lpstr>Настройки Postgres. Обслуживание</vt:lpstr>
      <vt:lpstr>Сценарии нагрузки</vt:lpstr>
      <vt:lpstr>Эпизод I. Скрытая угроза Условия тестирования</vt:lpstr>
      <vt:lpstr>Эпизод I. Скрытая угроза Результаты</vt:lpstr>
      <vt:lpstr>Проблемы в типовом решении</vt:lpstr>
      <vt:lpstr>Все на борьбу с «неэффективностью»!</vt:lpstr>
      <vt:lpstr>Несколько примеров: Задачи</vt:lpstr>
      <vt:lpstr>Несколько примеров: Документы</vt:lpstr>
      <vt:lpstr>Несколько примеров: Виджет «Контроль»</vt:lpstr>
      <vt:lpstr>Несколько примеров: Права доступа</vt:lpstr>
      <vt:lpstr>Несколько примеров: Разбор очереди прав доступа</vt:lpstr>
      <vt:lpstr>Эпизод II. Атака 2000 клонов Условия тестирования</vt:lpstr>
      <vt:lpstr>Эпизод II. Атака 2000 клонов Результаты тестирования</vt:lpstr>
      <vt:lpstr>Эпизод II. APDEX. Итог</vt:lpstr>
      <vt:lpstr>Эпизод II. APDEX. Ключевые операции</vt:lpstr>
      <vt:lpstr>Эпизод II. Показатели кластера 1С</vt:lpstr>
      <vt:lpstr>Эпизод II. Показатели СУБД</vt:lpstr>
      <vt:lpstr>Проблемы в доработках на внедрении</vt:lpstr>
      <vt:lpstr>Эпизод III. Регулярное тестирование Сценарии нагрузки</vt:lpstr>
      <vt:lpstr>Эпизод III. Регулярное тестирование Документооборот 3.0.18.19.</vt:lpstr>
      <vt:lpstr>Эпизод III. Регулярное тестирование Документооборот 3.0.19.25.</vt:lpstr>
      <vt:lpstr>Итоги</vt:lpstr>
      <vt:lpstr>Эпизод IV. Бонус Тестирование на 5000 пользователей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Гацков Александр Николаевич</dc:creator>
  <cp:lastModifiedBy>Беляева Мария Дмитриевна</cp:lastModifiedBy>
  <cp:revision>196</cp:revision>
  <cp:lastPrinted>2015-05-12T12:08:53Z</cp:lastPrinted>
  <dcterms:created xsi:type="dcterms:W3CDTF">2025-06-04T07:54:39Z</dcterms:created>
  <dcterms:modified xsi:type="dcterms:W3CDTF">2025-11-17T09:49:29Z</dcterms:modified>
</cp:coreProperties>
</file>