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4487" r:id="rId5"/>
    <p:sldId id="261" r:id="rId6"/>
    <p:sldId id="262" r:id="rId7"/>
    <p:sldId id="263" r:id="rId8"/>
    <p:sldId id="4488" r:id="rId9"/>
    <p:sldId id="4489" r:id="rId10"/>
    <p:sldId id="4490" r:id="rId11"/>
    <p:sldId id="4491" r:id="rId12"/>
    <p:sldId id="4492" r:id="rId13"/>
    <p:sldId id="4493" r:id="rId14"/>
    <p:sldId id="4494" r:id="rId15"/>
    <p:sldId id="4495" r:id="rId16"/>
    <p:sldId id="4496" r:id="rId17"/>
    <p:sldId id="4497" r:id="rId18"/>
    <p:sldId id="4498" r:id="rId19"/>
    <p:sldId id="4499" r:id="rId20"/>
    <p:sldId id="4500" r:id="rId21"/>
    <p:sldId id="4501" r:id="rId22"/>
    <p:sldId id="4502" r:id="rId23"/>
    <p:sldId id="4503" r:id="rId24"/>
    <p:sldId id="4504" r:id="rId25"/>
    <p:sldId id="4505" r:id="rId26"/>
    <p:sldId id="267" r:id="rId27"/>
    <p:sldId id="260" r:id="rId28"/>
    <p:sldId id="264" r:id="rId29"/>
    <p:sldId id="265" r:id="rId30"/>
    <p:sldId id="266" r:id="rId31"/>
    <p:sldId id="268" r:id="rId32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8" userDrawn="1">
          <p15:clr>
            <a:srgbClr val="A4A3A4"/>
          </p15:clr>
        </p15:guide>
        <p15:guide id="2" pos="31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FCF6"/>
    <a:srgbClr val="FFF6E5"/>
    <a:srgbClr val="1F2933"/>
    <a:srgbClr val="2B2B2B"/>
    <a:srgbClr val="FAF7F2"/>
    <a:srgbClr val="003399"/>
    <a:srgbClr val="CC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6323" autoAdjust="0"/>
  </p:normalViewPr>
  <p:slideViewPr>
    <p:cSldViewPr showGuides="1">
      <p:cViewPr varScale="1">
        <p:scale>
          <a:sx n="218" d="100"/>
          <a:sy n="218" d="100"/>
        </p:scale>
        <p:origin x="-390" y="-90"/>
      </p:cViewPr>
      <p:guideLst>
        <p:guide orient="horz" pos="1578"/>
        <p:guide pos="3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27636"/>
    </p:cViewPr>
  </p:sorter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aseline="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aseline="0"/>
            </a:lvl1pPr>
          </a:lstStyle>
          <a:p>
            <a:pPr>
              <a:defRPr/>
            </a:pPr>
            <a:fld id="{0E9A3FC1-27A6-4529-83C7-DAFABBFE4836}" type="datetime1">
              <a:rPr lang="ru-RU" altLang="ru-RU"/>
              <a:t>16.06.2026</a:t>
            </a:fld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aseline="0">
                <a:ea typeface="+mn-ea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aseline="0"/>
            </a:lvl1pPr>
          </a:lstStyle>
          <a:p>
            <a:pPr>
              <a:defRPr/>
            </a:pPr>
            <a:fld id="{BEBDE944-51AD-411F-8754-576A8AACF6B7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326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Добрый день.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Меня зовут…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Я являюсь ФА программного продукта 1С:МинДок.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Хочу отметить, что сделан ребрендинг продукта. Теперь мы зовемся 1С:МинДок, напоминаю было название 1С:Министерство.Документооборот.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7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11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4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13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60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93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>
              <a:lnSpc>
                <a:spcPct val="87000"/>
              </a:lnSpc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451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15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16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8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17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44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12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19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9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Сегодня мы проводим второй семинар по нашему продукту.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Первый вебинар поводился примерно две недели назад.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нем был сделан обзор особенностей продукта.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Также было подробно рассказано про функционал настраиваемых рабочих столов.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Сегодня мы расскажем о процессе согласования, работе с версиями файлов при согласовании и подписании документов.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Также мы планируем провести еще два вебинара. Третий будет посвящен резолюциям и централизованному контролю.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Четвертый – работе с ИИ в нашем продукте.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20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67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21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22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7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23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9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24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13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25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64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/>
              <a:t>Наш продукт может быть интересен …..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altLang="en-US" dirty="0"/>
              <a:t>На текущий момент наш продукт используется бесплатно, при условии наличия в компании 1С:Документооборот.Корп.</a:t>
            </a:r>
          </a:p>
          <a:p>
            <a:r>
              <a:rPr lang="ru-RU" altLang="en-US" dirty="0"/>
              <a:t>Дистрибутив можно сказать на релизис.1с.</a:t>
            </a:r>
          </a:p>
          <a:p>
            <a:r>
              <a:rPr lang="ru-RU" altLang="en-US" dirty="0"/>
              <a:t>Также у нас есть </a:t>
            </a:r>
            <a:r>
              <a:rPr lang="ru-RU" altLang="en-US" dirty="0" err="1"/>
              <a:t>Демостенд</a:t>
            </a:r>
            <a:r>
              <a:rPr lang="ru-RU" altLang="en-US" dirty="0"/>
              <a:t> и сценарии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altLang="en-US" dirty="0"/>
              <a:t>У нас имеется демонстрационная база, сценарии тестирования и инструкции.</a:t>
            </a:r>
          </a:p>
          <a:p>
            <a:r>
              <a:rPr lang="ru-RU" altLang="en-US" dirty="0"/>
              <a:t>На данном слайде показаны ссылки. </a:t>
            </a:r>
          </a:p>
          <a:p>
            <a:r>
              <a:rPr lang="ru-RU" altLang="en-US" dirty="0"/>
              <a:t>Также мы продублируем эту информацию в чате.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этом слайде показаны ссылки на материалы первого вебинара.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Попросим эти ссылки продублировать в чате нашего вебинара.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Следующий вебинар будет проходить 2 июля.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Обязательно приходите, поделимся нашими наработками по резолюциям и централизованному контролю поручений, которые основаны на методологии МСХ.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22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/>
              <a:t>Каковы предпосылки для выпуска 1С:МинДок?</a:t>
            </a:r>
          </a:p>
          <a:p>
            <a:pPr marL="228600" indent="-228600">
              <a:buAutoNum type="arabicPeriod"/>
            </a:pPr>
            <a:r>
              <a:rPr lang="ru-RU" dirty="0"/>
              <a:t>Это наличие такого замечательного продукта как 1С:ДО. Соответственно в нашем продукте имеется весь функционал 1С:ДО. Когда выходят новые релизы то мы делаем также обновление нашего ПП и таким образом пополняем его новым функционалом типового продукта.</a:t>
            </a:r>
          </a:p>
          <a:p>
            <a:pPr marL="228600" indent="-228600">
              <a:buAutoNum type="arabicPeriod"/>
            </a:pPr>
            <a:r>
              <a:rPr lang="ru-RU" dirty="0"/>
              <a:t>Вторая причина – наша команда успешно провела автоматизацию МСХ. Мы </a:t>
            </a:r>
            <a:r>
              <a:rPr lang="ru-RU" dirty="0" err="1"/>
              <a:t>кастомизировали</a:t>
            </a:r>
            <a:r>
              <a:rPr lang="ru-RU" dirty="0"/>
              <a:t> типовой1С ДО </a:t>
            </a:r>
            <a:r>
              <a:rPr lang="ru-RU" dirty="0" err="1"/>
              <a:t>Корп</a:t>
            </a:r>
            <a:r>
              <a:rPr lang="ru-RU" dirty="0"/>
              <a:t> и его внедрении два года назад МСХ, на текущий момент продукт благополучно функционирует. На основании методологии ведения документооборота МСХ был разработан наш ПП.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4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Кратко перечислим особенности нашего ПП.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2,3 и 4 пункты входят в программу сегодняшнего вебинара.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6 и 7 пункты это программа следующего вебинара, который пройдет 2 июля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Далее передаю слово Лиле. Лиля, пожалуйста.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37931725" indent="-37474525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9131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24ECC-ED56-4B71-A5A1-6B6E388EDA0F}" type="slidenum">
              <a:rPr lang="ru-RU" altLang="ru-RU" smtClean="0">
                <a:latin typeface="Times New Roman" panose="02020603050405020304" pitchFamily="18" charset="0"/>
              </a:rPr>
              <a:t>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370" tIns="45685" rIns="91370" bIns="45685" anchor="t" anchorCtr="0"/>
          <a:lstStyle/>
          <a:p>
            <a:pPr lvl="0"/>
            <a:endParaRPr lang="ru-RU" altLang="ru-RU" dirty="0"/>
          </a:p>
        </p:txBody>
      </p:sp>
      <p:sp>
        <p:nvSpPr>
          <p:cNvPr id="2560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51275" y="9426575"/>
            <a:ext cx="2946400" cy="500063"/>
          </a:xfrm>
          <a:prstGeom prst="rect">
            <a:avLst/>
          </a:prstGeom>
          <a:noFill/>
          <a:ln w="12700">
            <a:noFill/>
          </a:ln>
        </p:spPr>
        <p:txBody>
          <a:bodyPr lIns="91370" tIns="45685" rIns="91370" bIns="45685" anchor="b" anchorCtr="0"/>
          <a:lstStyle/>
          <a:p>
            <a:pPr lvl="0" algn="r" defTabSz="913130"/>
            <a:fld id="{9A0DB2DC-4C9A-4742-B13C-FB6460FD3503}" type="slidenum">
              <a:rPr lang="ru-RU" alt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34616"/>
          </a:xfrm>
        </p:spPr>
        <p:txBody>
          <a:bodyPr/>
          <a:lstStyle>
            <a:lvl1pPr marL="0" indent="0" algn="ctr">
              <a:buNone/>
              <a:defRPr sz="16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5"/>
          <p:cNvSpPr txBox="1">
            <a:spLocks noGrp="1" noChangeArrowheads="1"/>
          </p:cNvSpPr>
          <p:nvPr userDrawn="1"/>
        </p:nvSpPr>
        <p:spPr bwMode="auto">
          <a:xfrm>
            <a:off x="8172450" y="4797425"/>
            <a:ext cx="720725" cy="260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EFB9B3C-0C19-438A-A952-6485D7ACBE3F}" type="slidenum">
              <a:rPr lang="ru-RU" altLang="ru-RU" sz="1400" b="1" smtClean="0">
                <a:solidFill>
                  <a:srgbClr val="5B0917"/>
                </a:solidFill>
              </a:rPr>
              <a:t>‹#›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4" y="87313"/>
            <a:ext cx="7667625" cy="613023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 txBox="1">
            <a:spLocks noGrp="1" noChangeArrowheads="1"/>
          </p:cNvSpPr>
          <p:nvPr userDrawn="1"/>
        </p:nvSpPr>
        <p:spPr bwMode="auto">
          <a:xfrm>
            <a:off x="8172450" y="4805363"/>
            <a:ext cx="720725" cy="2603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E19E12A-0FB4-476B-842F-50F91A5E8977}" type="slidenum">
              <a:rPr lang="ru-RU" altLang="ru-RU" sz="1400" b="1" smtClean="0">
                <a:solidFill>
                  <a:srgbClr val="5B0917"/>
                </a:solidFill>
              </a:rPr>
              <a:t>‹#›</a:t>
            </a:fld>
            <a:endParaRPr lang="ru-RU" altLang="ru-RU" sz="1400" b="1">
              <a:solidFill>
                <a:srgbClr val="5B0917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3677" y="476620"/>
            <a:ext cx="7794522" cy="367149"/>
          </a:xfrm>
        </p:spPr>
        <p:txBody>
          <a:bodyPr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3"/>
          </p:nvPr>
        </p:nvSpPr>
        <p:spPr>
          <a:xfrm>
            <a:off x="674738" y="1060376"/>
            <a:ext cx="7794523" cy="328631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35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2415" indent="-272415">
              <a:buFont typeface="Wingdings" panose="05000000000000000000" pitchFamily="2" charset="2"/>
              <a:buChar char="§"/>
              <a:defRPr sz="1585"/>
            </a:lvl1pPr>
            <a:lvl2pPr>
              <a:buClr>
                <a:schemeClr val="bg1">
                  <a:lumMod val="50000"/>
                </a:schemeClr>
              </a:buClr>
              <a:defRPr sz="1585"/>
            </a:lvl2pPr>
            <a:lvl3pPr marL="908685" indent="-18288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585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585"/>
            </a:lvl4pPr>
            <a:lvl5pPr marL="1631950" indent="-18034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585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овое поле 4"/>
          <p:cNvSpPr txBox="1"/>
          <p:nvPr userDrawn="1"/>
        </p:nvSpPr>
        <p:spPr>
          <a:xfrm>
            <a:off x="445483" y="619629"/>
            <a:ext cx="304783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1905"/>
          </a:p>
        </p:txBody>
      </p:sp>
    </p:spTree>
    <p:extLst>
      <p:ext uri="{BB962C8B-B14F-4D97-AF65-F5344CB8AC3E}">
        <p14:creationId xmlns:p14="http://schemas.microsoft.com/office/powerpoint/2010/main" val="34354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74763"/>
            <a:ext cx="86772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7313"/>
            <a:ext cx="7667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288"/>
            <a:ext cx="6492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Futura PT Demi" panose="020B0702020204020303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  <a:cs typeface="+mn-cs"/>
        </a:defRPr>
      </a:lvl1pPr>
      <a:lvl2pPr marL="742950" indent="-28765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4pPr>
      <a:lvl5pPr marL="2057400" indent="-23050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100">
          <a:solidFill>
            <a:schemeClr val="tx1"/>
          </a:solidFill>
          <a:latin typeface="Futura PT Demi" panose="020B0702020204020303" pitchFamily="34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m/channels/-236754403?cmid=121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v8.1c.ru/upload/iblock/008/yslocgasrx05c9oxa3q15mlyi29wkiln.ppt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650081" y="3338897"/>
            <a:ext cx="1978819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СЕРИЯ ВЕБИНАРОВ</a:t>
            </a:r>
            <a:endParaRPr sz="2800"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7668344" y="429419"/>
            <a:ext cx="904156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ВЕБИНАР №2</a:t>
            </a:r>
            <a:endParaRPr sz="12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4355976" y="4732784"/>
            <a:ext cx="976163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</a:t>
            </a:r>
            <a:r>
              <a:rPr lang="en-US" sz="1000" dirty="0" err="1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Фирма</a:t>
            </a:r>
            <a:r>
              <a:rPr lang="en-US" sz="1000" dirty="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 «1С», 2026</a:t>
            </a:r>
            <a:endParaRPr sz="3200" dirty="0"/>
          </a:p>
        </p:txBody>
      </p:sp>
      <p:pic>
        <p:nvPicPr>
          <p:cNvPr id="89" name="Google Shape;89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1" y="715169"/>
            <a:ext cx="106799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571500" y="1058069"/>
            <a:ext cx="7275909" cy="69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7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25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1С:МинДок</a:t>
            </a:r>
            <a: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25" b="1" dirty="0" err="1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Согласование</a:t>
            </a:r>
            <a:r>
              <a:rPr lang="en-US" sz="2925" b="1" dirty="0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25" b="1" dirty="0" err="1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версии</a:t>
            </a:r>
            <a:r>
              <a:rPr lang="en-US" sz="2925" b="1" dirty="0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25" b="1" dirty="0" err="1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файлов</a:t>
            </a:r>
            <a:r>
              <a:rPr lang="en-US" sz="2925" b="1" dirty="0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25" b="1" dirty="0" err="1">
                <a:solidFill>
                  <a:srgbClr val="D92D20"/>
                </a:solidFill>
                <a:latin typeface="Montserrat"/>
                <a:ea typeface="Montserrat"/>
                <a:cs typeface="Montserrat"/>
                <a:sym typeface="Montserrat"/>
              </a:rPr>
              <a:t>подписание</a:t>
            </a:r>
            <a:endParaRPr sz="1800"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571500" y="2237110"/>
            <a:ext cx="69294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бзор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ключевого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функционала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автоматизации</a:t>
            </a:r>
            <a:endParaRPr sz="2000" dirty="0"/>
          </a:p>
        </p:txBody>
      </p:sp>
      <p:pic>
        <p:nvPicPr>
          <p:cNvPr id="92" name="Google Shape;92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087564"/>
            <a:ext cx="35718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087" y="4209008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1035844" y="4107545"/>
            <a:ext cx="2205275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Кавалеров Павел</a:t>
            </a:r>
            <a:endParaRPr sz="3200"/>
          </a:p>
        </p:txBody>
      </p:sp>
      <p:sp>
        <p:nvSpPr>
          <p:cNvPr id="95" name="Google Shape;95;p13"/>
          <p:cNvSpPr txBox="1"/>
          <p:nvPr/>
        </p:nvSpPr>
        <p:spPr>
          <a:xfrm>
            <a:off x="1035844" y="4264707"/>
            <a:ext cx="2100263" cy="1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Функциональный</a:t>
            </a:r>
            <a:r>
              <a:rPr lang="en-US" sz="105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архитектор</a:t>
            </a:r>
            <a:r>
              <a:rPr lang="en-US" sz="105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05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Фирма</a:t>
            </a:r>
            <a:r>
              <a:rPr lang="en-US" sz="105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«1С»</a:t>
            </a:r>
            <a:endParaRPr sz="3200" dirty="0"/>
          </a:p>
        </p:txBody>
      </p:sp>
      <p:pic>
        <p:nvPicPr>
          <p:cNvPr id="12" name="Google Shape;92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4144714"/>
            <a:ext cx="357188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0707" y="4266158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4;p13"/>
          <p:cNvSpPr txBox="1"/>
          <p:nvPr/>
        </p:nvSpPr>
        <p:spPr>
          <a:xfrm>
            <a:off x="6116463" y="4168035"/>
            <a:ext cx="2205275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Асфандиярова</a:t>
            </a:r>
            <a:r>
              <a:rPr lang="en-US" sz="1400" dirty="0" smtClean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1400" dirty="0" smtClean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Лилия</a:t>
            </a:r>
            <a:endParaRPr sz="3200" dirty="0"/>
          </a:p>
        </p:txBody>
      </p:sp>
      <p:sp>
        <p:nvSpPr>
          <p:cNvPr id="15" name="Google Shape;95;p13"/>
          <p:cNvSpPr txBox="1"/>
          <p:nvPr/>
        </p:nvSpPr>
        <p:spPr>
          <a:xfrm>
            <a:off x="6116464" y="4321857"/>
            <a:ext cx="2100263" cy="1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0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smtClean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Ведущий</a:t>
            </a:r>
            <a:r>
              <a:rPr lang="en-US" sz="1050" dirty="0" smtClean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050" dirty="0" smtClean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аналитик</a:t>
            </a:r>
            <a:r>
              <a:rPr lang="en-US" sz="1050" dirty="0" smtClean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05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Фирма</a:t>
            </a:r>
            <a:r>
              <a:rPr lang="en-US" sz="105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«1С»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Рисунок 1"/>
          <p:cNvSpPr>
            <a:spLocks noChangeAspect="1"/>
          </p:cNvSpPr>
          <p:nvPr/>
        </p:nvSpPr>
        <p:spPr>
          <a:xfrm>
            <a:off x="7096743" y="1188"/>
            <a:ext cx="2047258" cy="137071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724535"/>
            <a:endParaRPr lang="ru-RU" altLang="ru-RU" sz="1905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75381" y="273859"/>
            <a:ext cx="4601112" cy="865567"/>
          </a:xfrm>
        </p:spPr>
        <p:txBody>
          <a:bodyPr/>
          <a:lstStyle/>
          <a:p>
            <a:pPr algn="ctr"/>
            <a:r>
              <a:rPr lang="ru-RU" kern="12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  <a:sym typeface="+mn-ea"/>
              </a:rPr>
              <a:t>Пример многоуровневой </a:t>
            </a:r>
            <a:br>
              <a:rPr lang="ru-RU" kern="12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  <a:sym typeface="+mn-ea"/>
              </a:rPr>
            </a:br>
            <a:r>
              <a:rPr lang="ru-RU" kern="12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  <a:sym typeface="+mn-ea"/>
              </a:rPr>
              <a:t>структуры предприятия</a:t>
            </a:r>
            <a:endParaRPr lang="ru-RU" kern="12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099F309C-8FEE-4EB8-A443-41913F7690B5}"/>
              </a:ext>
            </a:extLst>
          </p:cNvPr>
          <p:cNvSpPr txBox="1">
            <a:spLocks/>
          </p:cNvSpPr>
          <p:nvPr/>
        </p:nvSpPr>
        <p:spPr bwMode="auto">
          <a:xfrm>
            <a:off x="436768" y="1494457"/>
            <a:ext cx="1660486" cy="2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Уровень 1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xmlns="" id="{3ACFE0B1-15E7-4EF5-BAE4-365A15519AFB}"/>
              </a:ext>
            </a:extLst>
          </p:cNvPr>
          <p:cNvSpPr txBox="1">
            <a:spLocks/>
          </p:cNvSpPr>
          <p:nvPr/>
        </p:nvSpPr>
        <p:spPr bwMode="auto">
          <a:xfrm>
            <a:off x="436768" y="2266055"/>
            <a:ext cx="1660486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Уровень 2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xmlns="" id="{0D958442-0396-4004-89AF-677F5C766BC2}"/>
              </a:ext>
            </a:extLst>
          </p:cNvPr>
          <p:cNvSpPr txBox="1">
            <a:spLocks/>
          </p:cNvSpPr>
          <p:nvPr/>
        </p:nvSpPr>
        <p:spPr bwMode="auto">
          <a:xfrm>
            <a:off x="436768" y="2918925"/>
            <a:ext cx="1660486" cy="34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Уровень</a:t>
            </a:r>
            <a:r>
              <a:rPr lang="ru-RU" sz="1400" b="0" kern="1200" baseline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3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E9CE946D-3BE7-4ADF-834B-BA4341501D1B}"/>
              </a:ext>
            </a:extLst>
          </p:cNvPr>
          <p:cNvSpPr txBox="1">
            <a:spLocks/>
          </p:cNvSpPr>
          <p:nvPr/>
        </p:nvSpPr>
        <p:spPr bwMode="auto">
          <a:xfrm>
            <a:off x="414322" y="3503040"/>
            <a:ext cx="1660486" cy="34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Уровень 4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xmlns="" id="{E3F39D62-20E2-48D7-B3F0-136245E44EB2}"/>
              </a:ext>
            </a:extLst>
          </p:cNvPr>
          <p:cNvSpPr txBox="1">
            <a:spLocks/>
          </p:cNvSpPr>
          <p:nvPr/>
        </p:nvSpPr>
        <p:spPr bwMode="auto">
          <a:xfrm>
            <a:off x="425900" y="3942718"/>
            <a:ext cx="1660486" cy="42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Уровень 5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xmlns="" id="{87EA5BD1-09B6-4DAB-99ED-3E32E334895B}"/>
              </a:ext>
            </a:extLst>
          </p:cNvPr>
          <p:cNvSpPr txBox="1">
            <a:spLocks/>
          </p:cNvSpPr>
          <p:nvPr/>
        </p:nvSpPr>
        <p:spPr bwMode="auto">
          <a:xfrm>
            <a:off x="3059836" y="1456073"/>
            <a:ext cx="4181247" cy="37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8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Руководитель высшего звена</a:t>
            </a:r>
            <a:endParaRPr lang="ru-RU" sz="18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E947547-376E-4B2C-9A19-133729E1360E}"/>
              </a:ext>
            </a:extLst>
          </p:cNvPr>
          <p:cNvCxnSpPr>
            <a:cxnSpLocks/>
          </p:cNvCxnSpPr>
          <p:nvPr/>
        </p:nvCxnSpPr>
        <p:spPr>
          <a:xfrm>
            <a:off x="3274445" y="1988931"/>
            <a:ext cx="460111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5">
            <a:extLst>
              <a:ext uri="{FF2B5EF4-FFF2-40B4-BE49-F238E27FC236}">
                <a16:creationId xmlns:a16="http://schemas.microsoft.com/office/drawing/2014/main" xmlns="" id="{D93037BE-137B-4401-805D-9E3504584217}"/>
              </a:ext>
            </a:extLst>
          </p:cNvPr>
          <p:cNvSpPr txBox="1">
            <a:spLocks/>
          </p:cNvSpPr>
          <p:nvPr/>
        </p:nvSpPr>
        <p:spPr bwMode="auto">
          <a:xfrm>
            <a:off x="2158321" y="2281812"/>
            <a:ext cx="223224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Зам.руководителя</a:t>
            </a:r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 1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xmlns="" id="{99FA88B9-6F5D-49AD-B5EB-39189BD8C8E9}"/>
              </a:ext>
            </a:extLst>
          </p:cNvPr>
          <p:cNvSpPr txBox="1">
            <a:spLocks/>
          </p:cNvSpPr>
          <p:nvPr/>
        </p:nvSpPr>
        <p:spPr bwMode="auto">
          <a:xfrm>
            <a:off x="4355976" y="2268588"/>
            <a:ext cx="223224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Зам.руководителя</a:t>
            </a:r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 2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xmlns="" id="{A230AD9F-4B41-4C42-9DFF-B5A62AC8FD78}"/>
              </a:ext>
            </a:extLst>
          </p:cNvPr>
          <p:cNvSpPr txBox="1">
            <a:spLocks/>
          </p:cNvSpPr>
          <p:nvPr/>
        </p:nvSpPr>
        <p:spPr bwMode="auto">
          <a:xfrm>
            <a:off x="6759436" y="2241444"/>
            <a:ext cx="223224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Зам.руководителя</a:t>
            </a:r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 3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Заголовок 5">
            <a:extLst>
              <a:ext uri="{FF2B5EF4-FFF2-40B4-BE49-F238E27FC236}">
                <a16:creationId xmlns:a16="http://schemas.microsoft.com/office/drawing/2014/main" xmlns="" id="{733B7C43-D248-41C3-8D86-30888109ACB5}"/>
              </a:ext>
            </a:extLst>
          </p:cNvPr>
          <p:cNvSpPr txBox="1">
            <a:spLocks/>
          </p:cNvSpPr>
          <p:nvPr/>
        </p:nvSpPr>
        <p:spPr bwMode="auto">
          <a:xfrm>
            <a:off x="2165577" y="2922503"/>
            <a:ext cx="223224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Директор департамента 1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xmlns="" id="{8E4FC703-A6A9-46EE-9DE4-E86CD485EE27}"/>
              </a:ext>
            </a:extLst>
          </p:cNvPr>
          <p:cNvSpPr txBox="1">
            <a:spLocks/>
          </p:cNvSpPr>
          <p:nvPr/>
        </p:nvSpPr>
        <p:spPr bwMode="auto">
          <a:xfrm>
            <a:off x="4355976" y="2868157"/>
            <a:ext cx="223224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Директор департамента 2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Заголовок 5">
            <a:extLst>
              <a:ext uri="{FF2B5EF4-FFF2-40B4-BE49-F238E27FC236}">
                <a16:creationId xmlns:a16="http://schemas.microsoft.com/office/drawing/2014/main" xmlns="" id="{A3D7D010-9449-4F82-A69F-B6C1924C53A4}"/>
              </a:ext>
            </a:extLst>
          </p:cNvPr>
          <p:cNvSpPr txBox="1">
            <a:spLocks/>
          </p:cNvSpPr>
          <p:nvPr/>
        </p:nvSpPr>
        <p:spPr bwMode="auto">
          <a:xfrm>
            <a:off x="6759436" y="2868158"/>
            <a:ext cx="223224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Директор департамента 3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Заголовок 5">
            <a:extLst>
              <a:ext uri="{FF2B5EF4-FFF2-40B4-BE49-F238E27FC236}">
                <a16:creationId xmlns:a16="http://schemas.microsoft.com/office/drawing/2014/main" xmlns="" id="{D224D345-F251-4884-84CF-DBF6662B0E67}"/>
              </a:ext>
            </a:extLst>
          </p:cNvPr>
          <p:cNvSpPr txBox="1">
            <a:spLocks/>
          </p:cNvSpPr>
          <p:nvPr/>
        </p:nvSpPr>
        <p:spPr bwMode="auto">
          <a:xfrm>
            <a:off x="2578917" y="3506513"/>
            <a:ext cx="1405567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Начальник </a:t>
            </a:r>
          </a:p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отдела 1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Заголовок 5">
            <a:extLst>
              <a:ext uri="{FF2B5EF4-FFF2-40B4-BE49-F238E27FC236}">
                <a16:creationId xmlns:a16="http://schemas.microsoft.com/office/drawing/2014/main" xmlns="" id="{BCBFBBED-A5D2-4626-8F69-DB12BB4FA719}"/>
              </a:ext>
            </a:extLst>
          </p:cNvPr>
          <p:cNvSpPr txBox="1">
            <a:spLocks/>
          </p:cNvSpPr>
          <p:nvPr/>
        </p:nvSpPr>
        <p:spPr bwMode="auto">
          <a:xfrm>
            <a:off x="4733312" y="3505312"/>
            <a:ext cx="1477575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Начальник </a:t>
            </a:r>
          </a:p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отдела 2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xmlns="" id="{2C746ADA-C2EE-41CD-8B06-FC195209EBCA}"/>
              </a:ext>
            </a:extLst>
          </p:cNvPr>
          <p:cNvSpPr txBox="1">
            <a:spLocks/>
          </p:cNvSpPr>
          <p:nvPr/>
        </p:nvSpPr>
        <p:spPr bwMode="auto">
          <a:xfrm>
            <a:off x="7241087" y="3503042"/>
            <a:ext cx="1268945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Начальник </a:t>
            </a:r>
          </a:p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отдела 3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Заголовок 5">
            <a:extLst>
              <a:ext uri="{FF2B5EF4-FFF2-40B4-BE49-F238E27FC236}">
                <a16:creationId xmlns:a16="http://schemas.microsoft.com/office/drawing/2014/main" xmlns="" id="{FB6ACC07-B5BF-41A9-AFDB-26EBF52B56A2}"/>
              </a:ext>
            </a:extLst>
          </p:cNvPr>
          <p:cNvSpPr txBox="1">
            <a:spLocks/>
          </p:cNvSpPr>
          <p:nvPr/>
        </p:nvSpPr>
        <p:spPr bwMode="auto">
          <a:xfrm>
            <a:off x="2444201" y="4141386"/>
            <a:ext cx="1660486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Сотрудник 1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Заголовок 5">
            <a:extLst>
              <a:ext uri="{FF2B5EF4-FFF2-40B4-BE49-F238E27FC236}">
                <a16:creationId xmlns:a16="http://schemas.microsoft.com/office/drawing/2014/main" xmlns="" id="{AAA65BFC-0ABA-4039-9DF7-E7CB0E5D7B72}"/>
              </a:ext>
            </a:extLst>
          </p:cNvPr>
          <p:cNvSpPr txBox="1">
            <a:spLocks/>
          </p:cNvSpPr>
          <p:nvPr/>
        </p:nvSpPr>
        <p:spPr bwMode="auto">
          <a:xfrm>
            <a:off x="4533036" y="4141385"/>
            <a:ext cx="1872208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Сотрудник 2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xmlns="" id="{A0EA5FE3-2541-4C95-8BBF-D88A1B46ECC0}"/>
              </a:ext>
            </a:extLst>
          </p:cNvPr>
          <p:cNvSpPr txBox="1">
            <a:spLocks/>
          </p:cNvSpPr>
          <p:nvPr/>
        </p:nvSpPr>
        <p:spPr bwMode="auto">
          <a:xfrm>
            <a:off x="7000261" y="4141385"/>
            <a:ext cx="1750596" cy="3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1400" b="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  <a:sym typeface="+mn-ea"/>
              </a:rPr>
              <a:t>Сотрудник 3</a:t>
            </a:r>
            <a:endParaRPr lang="ru-RU" sz="1400" b="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Cascadia Mono SemiLight" panose="020B06090200000200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F38E5A62-F865-4C33-8DD3-79BAEE7C381D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5469140" y="1789077"/>
            <a:ext cx="2960" cy="47951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9CF0173-F994-4683-B1CB-759F1A74E03A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3274445" y="1988931"/>
            <a:ext cx="0" cy="29288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69F35BAD-AEB6-4D27-93CD-B75BDCB3299B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7875560" y="1988931"/>
            <a:ext cx="0" cy="25251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BF8B1F9F-B4AA-445F-9AF9-715DD555FA77}"/>
              </a:ext>
            </a:extLst>
          </p:cNvPr>
          <p:cNvCxnSpPr>
            <a:stCxn id="17" idx="2"/>
            <a:endCxn id="22" idx="0"/>
          </p:cNvCxnSpPr>
          <p:nvPr/>
        </p:nvCxnSpPr>
        <p:spPr>
          <a:xfrm>
            <a:off x="3274445" y="2626453"/>
            <a:ext cx="7256" cy="2960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B23664F7-BE82-475F-9F95-270549FC09D5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5472100" y="2613229"/>
            <a:ext cx="0" cy="25492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6D7B3A71-F2EC-4653-989B-32ED96D41E2E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>
            <a:off x="7875560" y="2586085"/>
            <a:ext cx="0" cy="2820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6E1F3884-49DF-4444-8685-1914EF403B5B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3281701" y="3267144"/>
            <a:ext cx="0" cy="23936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F4AE35E4-B1A4-42BD-BFD4-61D198AFC2EF}"/>
              </a:ext>
            </a:extLst>
          </p:cNvPr>
          <p:cNvCxnSpPr>
            <a:cxnSpLocks/>
            <a:stCxn id="23" idx="2"/>
            <a:endCxn id="26" idx="0"/>
          </p:cNvCxnSpPr>
          <p:nvPr/>
        </p:nvCxnSpPr>
        <p:spPr>
          <a:xfrm>
            <a:off x="5472100" y="3212798"/>
            <a:ext cx="0" cy="2925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00B84C75-E121-4B0E-B559-AF13293BBF9A}"/>
              </a:ext>
            </a:extLst>
          </p:cNvPr>
          <p:cNvCxnSpPr>
            <a:cxnSpLocks/>
            <a:stCxn id="24" idx="2"/>
            <a:endCxn id="27" idx="0"/>
          </p:cNvCxnSpPr>
          <p:nvPr/>
        </p:nvCxnSpPr>
        <p:spPr>
          <a:xfrm>
            <a:off x="7875560" y="3212799"/>
            <a:ext cx="0" cy="29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33FE794A-FAF3-4533-A11F-986EE03E78AF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 flipH="1">
            <a:off x="3274444" y="3851154"/>
            <a:ext cx="7257" cy="2902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1E5A5199-74D8-4C2E-9AE3-07F02D58BBFC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5469140" y="3849953"/>
            <a:ext cx="2960" cy="2914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xmlns="" id="{BBB90925-D4D4-4916-9552-F315F80DC0BE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flipH="1">
            <a:off x="7875559" y="3847683"/>
            <a:ext cx="1" cy="2937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0B84910-C56E-40FD-9B22-6B4967C9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E0721E21-21BC-490F-B645-F91140CF4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Рисунок 1"/>
          <p:cNvSpPr>
            <a:spLocks noChangeAspect="1"/>
          </p:cNvSpPr>
          <p:nvPr/>
        </p:nvSpPr>
        <p:spPr>
          <a:xfrm>
            <a:off x="7096743" y="1188"/>
            <a:ext cx="2047258" cy="137071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724535"/>
            <a:endParaRPr lang="ru-RU" altLang="ru-RU" sz="1905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83EC3C9-E3A0-4FC4-AF17-47E04582CE15}"/>
              </a:ext>
            </a:extLst>
          </p:cNvPr>
          <p:cNvSpPr txBox="1"/>
          <p:nvPr/>
        </p:nvSpPr>
        <p:spPr bwMode="auto">
          <a:xfrm>
            <a:off x="1534089" y="761105"/>
            <a:ext cx="5800014" cy="688824"/>
          </a:xfrm>
          <a:prstGeom prst="rect">
            <a:avLst/>
          </a:prstGeom>
          <a:noFill/>
          <a:ln>
            <a:noFill/>
          </a:ln>
        </p:spPr>
        <p:txBody>
          <a:bodyPr wrap="square" lIns="72560" tIns="36281" rIns="72560" bIns="36281" anchor="ctr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ru-RU" altLang="x-none" sz="2000" b="1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 panose="020B0702020204020303" pitchFamily="34" charset="0"/>
              </a:rPr>
              <a:t>Пример лавинообразного создания подзадач в крупных компаниях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FCB330F-B697-46B9-97E1-30E7FD80D236}"/>
              </a:ext>
            </a:extLst>
          </p:cNvPr>
          <p:cNvSpPr/>
          <p:nvPr/>
        </p:nvSpPr>
        <p:spPr bwMode="auto">
          <a:xfrm>
            <a:off x="1081275" y="1636440"/>
            <a:ext cx="1000322" cy="5707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795" b="0" dirty="0">
                <a:solidFill>
                  <a:schemeClr val="tx1"/>
                </a:solidFill>
                <a:latin typeface="Source Sans Variable" pitchFamily="34" charset="0"/>
                <a:cs typeface="Source Sans Variable" pitchFamily="34" charset="0"/>
              </a:rPr>
              <a:t>Создание</a:t>
            </a: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3B96D6F-5464-49EF-BE80-648642DD8224}"/>
              </a:ext>
            </a:extLst>
          </p:cNvPr>
          <p:cNvSpPr/>
          <p:nvPr/>
        </p:nvSpPr>
        <p:spPr bwMode="auto">
          <a:xfrm>
            <a:off x="2529225" y="1636440"/>
            <a:ext cx="1000322" cy="5707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795" b="0" dirty="0">
                <a:solidFill>
                  <a:schemeClr val="tx1"/>
                </a:solidFill>
                <a:latin typeface="Source Sans Variable" pitchFamily="34" charset="0"/>
                <a:cs typeface="Source Sans Variable" pitchFamily="34" charset="0"/>
              </a:rPr>
              <a:t>Регистрация</a:t>
            </a: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B77122A-1753-4EF9-AFB5-3D8FC1E43E73}"/>
              </a:ext>
            </a:extLst>
          </p:cNvPr>
          <p:cNvSpPr/>
          <p:nvPr/>
        </p:nvSpPr>
        <p:spPr bwMode="auto">
          <a:xfrm>
            <a:off x="4071839" y="1636440"/>
            <a:ext cx="1000322" cy="5707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795" b="0" dirty="0">
                <a:solidFill>
                  <a:schemeClr val="tx1"/>
                </a:solidFill>
                <a:latin typeface="Source Sans Variable" pitchFamily="34" charset="0"/>
                <a:cs typeface="Source Sans Variable" pitchFamily="34" charset="0"/>
              </a:rPr>
              <a:t>Согласование</a:t>
            </a: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84A7166-9BAA-4CEE-9AD6-98D90479998D}"/>
              </a:ext>
            </a:extLst>
          </p:cNvPr>
          <p:cNvSpPr/>
          <p:nvPr/>
        </p:nvSpPr>
        <p:spPr bwMode="auto">
          <a:xfrm>
            <a:off x="5617779" y="1636440"/>
            <a:ext cx="999062" cy="5707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795" b="0" dirty="0">
                <a:solidFill>
                  <a:schemeClr val="tx1"/>
                </a:solidFill>
                <a:latin typeface="Source Sans Variable" pitchFamily="34" charset="0"/>
                <a:cs typeface="Source Sans Variable" pitchFamily="34" charset="0"/>
              </a:rPr>
              <a:t>Подписание</a:t>
            </a: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20127DB5-AAFB-4ECC-AE31-ADB9CB861E06}"/>
              </a:ext>
            </a:extLst>
          </p:cNvPr>
          <p:cNvSpPr/>
          <p:nvPr/>
        </p:nvSpPr>
        <p:spPr>
          <a:xfrm>
            <a:off x="7201955" y="1636440"/>
            <a:ext cx="1000322" cy="5707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795" b="0" dirty="0">
                <a:solidFill>
                  <a:schemeClr val="tx1"/>
                </a:solidFill>
                <a:latin typeface="Source Sans Variable" pitchFamily="34" charset="0"/>
                <a:ea typeface="Source Sans Variable" pitchFamily="34" charset="0"/>
              </a:rPr>
              <a:t>Наложение штампов</a:t>
            </a:r>
          </a:p>
        </p:txBody>
      </p:sp>
      <p:cxnSp>
        <p:nvCxnSpPr>
          <p:cNvPr id="13" name="Прямая со стрелкой 66">
            <a:extLst>
              <a:ext uri="{FF2B5EF4-FFF2-40B4-BE49-F238E27FC236}">
                <a16:creationId xmlns:a16="http://schemas.microsoft.com/office/drawing/2014/main" xmlns="" id="{0C418558-808A-47C2-809B-A2EA7BE9EB5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081597" y="1921797"/>
            <a:ext cx="447628" cy="0"/>
          </a:xfrm>
          <a:prstGeom prst="straightConnector1">
            <a:avLst/>
          </a:prstGeom>
          <a:ln w="15875" cap="flat" cmpd="sng">
            <a:solidFill>
              <a:srgbClr val="E20613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14" name="Прямая со стрелкой 78">
            <a:extLst>
              <a:ext uri="{FF2B5EF4-FFF2-40B4-BE49-F238E27FC236}">
                <a16:creationId xmlns:a16="http://schemas.microsoft.com/office/drawing/2014/main" xmlns="" id="{3B473DC7-6088-4F3B-B985-7A8228476E7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529547" y="1921797"/>
            <a:ext cx="542292" cy="0"/>
          </a:xfrm>
          <a:prstGeom prst="straightConnector1">
            <a:avLst/>
          </a:prstGeom>
          <a:ln w="15875" cap="flat" cmpd="sng">
            <a:solidFill>
              <a:srgbClr val="E20613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15" name="Прямая со стрелкой 79">
            <a:extLst>
              <a:ext uri="{FF2B5EF4-FFF2-40B4-BE49-F238E27FC236}">
                <a16:creationId xmlns:a16="http://schemas.microsoft.com/office/drawing/2014/main" xmlns="" id="{F208F524-00FF-4FB0-9A49-AD3294E531CA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072161" y="1921797"/>
            <a:ext cx="545618" cy="0"/>
          </a:xfrm>
          <a:prstGeom prst="straightConnector1">
            <a:avLst/>
          </a:prstGeom>
          <a:ln w="15875" cap="flat" cmpd="sng">
            <a:solidFill>
              <a:srgbClr val="E20613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16" name="Прямая со стрелкой 81">
            <a:extLst>
              <a:ext uri="{FF2B5EF4-FFF2-40B4-BE49-F238E27FC236}">
                <a16:creationId xmlns:a16="http://schemas.microsoft.com/office/drawing/2014/main" xmlns="" id="{1260CB9E-4383-43C0-8186-64ABE2766DA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6616841" y="1921797"/>
            <a:ext cx="585114" cy="0"/>
          </a:xfrm>
          <a:prstGeom prst="straightConnector1">
            <a:avLst/>
          </a:prstGeom>
          <a:ln w="15875" cap="flat" cmpd="sng">
            <a:solidFill>
              <a:srgbClr val="E20613"/>
            </a:solidFill>
            <a:prstDash val="solid"/>
            <a:headEnd type="none" w="med" len="med"/>
            <a:tailEnd type="arrow" w="lg" len="med"/>
          </a:ln>
        </p:spPr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4679642D-1533-46B7-847C-40521D375793}"/>
              </a:ext>
            </a:extLst>
          </p:cNvPr>
          <p:cNvSpPr/>
          <p:nvPr/>
        </p:nvSpPr>
        <p:spPr bwMode="auto">
          <a:xfrm>
            <a:off x="1225291" y="2398635"/>
            <a:ext cx="432048" cy="28803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A91A5C14-F9FE-4953-9E72-CC320CABBE0E}"/>
              </a:ext>
            </a:extLst>
          </p:cNvPr>
          <p:cNvSpPr/>
          <p:nvPr/>
        </p:nvSpPr>
        <p:spPr bwMode="auto">
          <a:xfrm>
            <a:off x="4416648" y="2398635"/>
            <a:ext cx="432048" cy="28803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2F4FD2D1-2459-46FD-A96A-24A5537C8A71}"/>
              </a:ext>
            </a:extLst>
          </p:cNvPr>
          <p:cNvSpPr/>
          <p:nvPr/>
        </p:nvSpPr>
        <p:spPr bwMode="auto">
          <a:xfrm>
            <a:off x="7621935" y="2398784"/>
            <a:ext cx="432048" cy="28803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BA55B6D4-240B-4FFB-8E20-EDA437E9340F}"/>
              </a:ext>
            </a:extLst>
          </p:cNvPr>
          <p:cNvSpPr/>
          <p:nvPr/>
        </p:nvSpPr>
        <p:spPr bwMode="auto">
          <a:xfrm>
            <a:off x="601325" y="2828989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highlight>
                <a:srgbClr val="FFFF00"/>
              </a:highlight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800EF25F-EF18-4EEA-819E-5B3929AE99EB}"/>
              </a:ext>
            </a:extLst>
          </p:cNvPr>
          <p:cNvSpPr/>
          <p:nvPr/>
        </p:nvSpPr>
        <p:spPr bwMode="auto">
          <a:xfrm>
            <a:off x="1903977" y="2828989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highlight>
                <a:srgbClr val="FFFF00"/>
              </a:highlight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EEB47297-E60D-4CA2-9B70-CF26322972E6}"/>
              </a:ext>
            </a:extLst>
          </p:cNvPr>
          <p:cNvSpPr/>
          <p:nvPr/>
        </p:nvSpPr>
        <p:spPr bwMode="auto">
          <a:xfrm>
            <a:off x="6895908" y="2828989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71D06AF2-DFCF-4DEB-A986-64EE321BDEE8}"/>
              </a:ext>
            </a:extLst>
          </p:cNvPr>
          <p:cNvSpPr/>
          <p:nvPr/>
        </p:nvSpPr>
        <p:spPr bwMode="auto">
          <a:xfrm>
            <a:off x="8193216" y="2828989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1F54FAFA-FB13-4411-86D8-756D7CFF73BD}"/>
              </a:ext>
            </a:extLst>
          </p:cNvPr>
          <p:cNvSpPr/>
          <p:nvPr/>
        </p:nvSpPr>
        <p:spPr bwMode="auto">
          <a:xfrm>
            <a:off x="3193613" y="2860576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12B47FB-1F03-456C-BAF4-6949F4B6D6B5}"/>
              </a:ext>
            </a:extLst>
          </p:cNvPr>
          <p:cNvSpPr/>
          <p:nvPr/>
        </p:nvSpPr>
        <p:spPr bwMode="auto">
          <a:xfrm>
            <a:off x="5598601" y="2828989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C8C7813D-BFD2-49FB-9FDB-C79E72228B53}"/>
              </a:ext>
            </a:extLst>
          </p:cNvPr>
          <p:cNvSpPr/>
          <p:nvPr/>
        </p:nvSpPr>
        <p:spPr bwMode="auto">
          <a:xfrm>
            <a:off x="4438860" y="2828989"/>
            <a:ext cx="432048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7365EB13-53DA-4F0B-BF84-D6C44571D317}"/>
              </a:ext>
            </a:extLst>
          </p:cNvPr>
          <p:cNvSpPr/>
          <p:nvPr/>
        </p:nvSpPr>
        <p:spPr bwMode="auto">
          <a:xfrm>
            <a:off x="505211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A648B92-D43A-423F-A6B4-658850809B2D}"/>
              </a:ext>
            </a:extLst>
          </p:cNvPr>
          <p:cNvSpPr/>
          <p:nvPr/>
        </p:nvSpPr>
        <p:spPr bwMode="auto">
          <a:xfrm>
            <a:off x="882832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513056CF-60EC-4828-A28A-CCCED9F3AD03}"/>
              </a:ext>
            </a:extLst>
          </p:cNvPr>
          <p:cNvSpPr/>
          <p:nvPr/>
        </p:nvSpPr>
        <p:spPr bwMode="auto">
          <a:xfrm>
            <a:off x="1673550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490E0940-8B85-433A-98F8-B5FE350C0A86}"/>
              </a:ext>
            </a:extLst>
          </p:cNvPr>
          <p:cNvSpPr/>
          <p:nvPr/>
        </p:nvSpPr>
        <p:spPr bwMode="auto">
          <a:xfrm>
            <a:off x="1969460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54821421-5ED4-4B55-A68B-0C1B48867C84}"/>
              </a:ext>
            </a:extLst>
          </p:cNvPr>
          <p:cNvSpPr/>
          <p:nvPr/>
        </p:nvSpPr>
        <p:spPr bwMode="auto">
          <a:xfrm>
            <a:off x="2281581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57E6EF5B-1A9A-4A5A-99E5-1444BCD279B3}"/>
              </a:ext>
            </a:extLst>
          </p:cNvPr>
          <p:cNvSpPr/>
          <p:nvPr/>
        </p:nvSpPr>
        <p:spPr bwMode="auto">
          <a:xfrm>
            <a:off x="6719925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20BA2ECE-18FA-4F9A-B0BE-E363F4CD7D37}"/>
              </a:ext>
            </a:extLst>
          </p:cNvPr>
          <p:cNvSpPr/>
          <p:nvPr/>
        </p:nvSpPr>
        <p:spPr bwMode="auto">
          <a:xfrm>
            <a:off x="7015835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7C35BDA-74C1-49D4-A4F9-D31B7570C582}"/>
              </a:ext>
            </a:extLst>
          </p:cNvPr>
          <p:cNvSpPr/>
          <p:nvPr/>
        </p:nvSpPr>
        <p:spPr bwMode="auto">
          <a:xfrm>
            <a:off x="7327956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E3C23A7-4A1B-4DFA-8CAE-2DF11E8A549A}"/>
              </a:ext>
            </a:extLst>
          </p:cNvPr>
          <p:cNvSpPr/>
          <p:nvPr/>
        </p:nvSpPr>
        <p:spPr bwMode="auto">
          <a:xfrm>
            <a:off x="8138059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84525BA9-B956-457B-9684-FDAA1C654B0A}"/>
              </a:ext>
            </a:extLst>
          </p:cNvPr>
          <p:cNvSpPr/>
          <p:nvPr/>
        </p:nvSpPr>
        <p:spPr bwMode="auto">
          <a:xfrm>
            <a:off x="3097499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B47A92AA-2B8F-4D17-9737-EA22A329B2C1}"/>
              </a:ext>
            </a:extLst>
          </p:cNvPr>
          <p:cNvSpPr/>
          <p:nvPr/>
        </p:nvSpPr>
        <p:spPr bwMode="auto">
          <a:xfrm>
            <a:off x="3475120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A605206E-ED4B-486C-B38D-8A41046F8DB5}"/>
              </a:ext>
            </a:extLst>
          </p:cNvPr>
          <p:cNvSpPr/>
          <p:nvPr/>
        </p:nvSpPr>
        <p:spPr bwMode="auto">
          <a:xfrm>
            <a:off x="4352232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52DF0712-3D24-4C37-8444-B8DB5FE00360}"/>
              </a:ext>
            </a:extLst>
          </p:cNvPr>
          <p:cNvSpPr/>
          <p:nvPr/>
        </p:nvSpPr>
        <p:spPr bwMode="auto">
          <a:xfrm>
            <a:off x="4729853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61A4FAA6-C260-449C-9A14-EC052EE2E7C5}"/>
              </a:ext>
            </a:extLst>
          </p:cNvPr>
          <p:cNvSpPr/>
          <p:nvPr/>
        </p:nvSpPr>
        <p:spPr bwMode="auto">
          <a:xfrm>
            <a:off x="5736082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F2A584CF-2CDE-457F-99E6-A6BB1722FD7A}"/>
              </a:ext>
            </a:extLst>
          </p:cNvPr>
          <p:cNvSpPr/>
          <p:nvPr/>
        </p:nvSpPr>
        <p:spPr bwMode="auto">
          <a:xfrm>
            <a:off x="289446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2405963-E8F0-4D8F-AA69-172F6976EE5C}"/>
              </a:ext>
            </a:extLst>
          </p:cNvPr>
          <p:cNvSpPr/>
          <p:nvPr/>
        </p:nvSpPr>
        <p:spPr bwMode="auto">
          <a:xfrm>
            <a:off x="704327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C01AA066-59D3-4AD4-9A0F-F3FA9F30078D}"/>
              </a:ext>
            </a:extLst>
          </p:cNvPr>
          <p:cNvSpPr/>
          <p:nvPr/>
        </p:nvSpPr>
        <p:spPr bwMode="auto">
          <a:xfrm>
            <a:off x="1119208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EB624DE9-4692-4BAE-B951-AE6712D3836E}"/>
              </a:ext>
            </a:extLst>
          </p:cNvPr>
          <p:cNvSpPr/>
          <p:nvPr/>
        </p:nvSpPr>
        <p:spPr bwMode="auto">
          <a:xfrm>
            <a:off x="1534089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C53A9296-CA41-4483-B008-1F2F5BC1267D}"/>
              </a:ext>
            </a:extLst>
          </p:cNvPr>
          <p:cNvSpPr/>
          <p:nvPr/>
        </p:nvSpPr>
        <p:spPr bwMode="auto">
          <a:xfrm>
            <a:off x="1948970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F3C45220-A6B3-43ED-A208-14B8EE533818}"/>
              </a:ext>
            </a:extLst>
          </p:cNvPr>
          <p:cNvSpPr/>
          <p:nvPr/>
        </p:nvSpPr>
        <p:spPr bwMode="auto">
          <a:xfrm>
            <a:off x="2363851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A870B36D-A304-4FBE-B429-067F3945FD8F}"/>
              </a:ext>
            </a:extLst>
          </p:cNvPr>
          <p:cNvSpPr/>
          <p:nvPr/>
        </p:nvSpPr>
        <p:spPr bwMode="auto">
          <a:xfrm>
            <a:off x="2778732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A1FF1BD2-651A-43F6-9903-AA865E1F527E}"/>
              </a:ext>
            </a:extLst>
          </p:cNvPr>
          <p:cNvSpPr/>
          <p:nvPr/>
        </p:nvSpPr>
        <p:spPr bwMode="auto">
          <a:xfrm>
            <a:off x="3193613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7D33D14E-DBF5-451C-AECD-B7DF101C964B}"/>
              </a:ext>
            </a:extLst>
          </p:cNvPr>
          <p:cNvSpPr/>
          <p:nvPr/>
        </p:nvSpPr>
        <p:spPr bwMode="auto">
          <a:xfrm>
            <a:off x="7757304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616CD0C7-FB27-4189-B5C2-0CF4D65A1331}"/>
              </a:ext>
            </a:extLst>
          </p:cNvPr>
          <p:cNvSpPr/>
          <p:nvPr/>
        </p:nvSpPr>
        <p:spPr bwMode="auto">
          <a:xfrm>
            <a:off x="8172185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139DD09B-0AA5-4BC2-A2BE-26941FE353BC}"/>
              </a:ext>
            </a:extLst>
          </p:cNvPr>
          <p:cNvSpPr/>
          <p:nvPr/>
        </p:nvSpPr>
        <p:spPr bwMode="auto">
          <a:xfrm>
            <a:off x="8587061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xmlns="" id="{A64C38C8-5560-4850-B61A-E8B21C285BCE}"/>
              </a:ext>
            </a:extLst>
          </p:cNvPr>
          <p:cNvSpPr/>
          <p:nvPr/>
        </p:nvSpPr>
        <p:spPr bwMode="auto">
          <a:xfrm>
            <a:off x="4853137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8AB93B5E-1023-449D-9F2A-95A3FB468BF8}"/>
              </a:ext>
            </a:extLst>
          </p:cNvPr>
          <p:cNvSpPr/>
          <p:nvPr/>
        </p:nvSpPr>
        <p:spPr bwMode="auto">
          <a:xfrm>
            <a:off x="5268018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08166F59-5C68-415F-B7DE-09C5E6364363}"/>
              </a:ext>
            </a:extLst>
          </p:cNvPr>
          <p:cNvSpPr/>
          <p:nvPr/>
        </p:nvSpPr>
        <p:spPr bwMode="auto">
          <a:xfrm>
            <a:off x="6097780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D3E8491C-D176-49E7-846C-2FDD9D5FD3D8}"/>
              </a:ext>
            </a:extLst>
          </p:cNvPr>
          <p:cNvSpPr/>
          <p:nvPr/>
        </p:nvSpPr>
        <p:spPr bwMode="auto">
          <a:xfrm>
            <a:off x="3608494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xmlns="" id="{677E8337-6048-414A-BADB-1FB0BDB29857}"/>
              </a:ext>
            </a:extLst>
          </p:cNvPr>
          <p:cNvSpPr/>
          <p:nvPr/>
        </p:nvSpPr>
        <p:spPr bwMode="auto">
          <a:xfrm>
            <a:off x="4023375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865612AD-525B-45A2-BEFC-13DA6995FB00}"/>
              </a:ext>
            </a:extLst>
          </p:cNvPr>
          <p:cNvSpPr/>
          <p:nvPr/>
        </p:nvSpPr>
        <p:spPr bwMode="auto">
          <a:xfrm>
            <a:off x="4438256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B9007928-F1DD-4C89-9D4A-0ECDDF4EBB17}"/>
              </a:ext>
            </a:extLst>
          </p:cNvPr>
          <p:cNvSpPr/>
          <p:nvPr/>
        </p:nvSpPr>
        <p:spPr bwMode="auto">
          <a:xfrm>
            <a:off x="7342423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10A0C129-C799-447E-9525-47E14A5933FD}"/>
              </a:ext>
            </a:extLst>
          </p:cNvPr>
          <p:cNvSpPr/>
          <p:nvPr/>
        </p:nvSpPr>
        <p:spPr bwMode="auto">
          <a:xfrm>
            <a:off x="6512661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383F9273-C959-47DA-BBD2-4F0CA41867E8}"/>
              </a:ext>
            </a:extLst>
          </p:cNvPr>
          <p:cNvSpPr/>
          <p:nvPr/>
        </p:nvSpPr>
        <p:spPr bwMode="auto">
          <a:xfrm>
            <a:off x="6927542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B37B285-C152-4D0C-815A-BBD6B2D501DD}"/>
              </a:ext>
            </a:extLst>
          </p:cNvPr>
          <p:cNvSpPr/>
          <p:nvPr/>
        </p:nvSpPr>
        <p:spPr bwMode="auto">
          <a:xfrm>
            <a:off x="1066584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03D9F4CD-10FB-4B83-815E-B8B1135251DE}"/>
              </a:ext>
            </a:extLst>
          </p:cNvPr>
          <p:cNvSpPr/>
          <p:nvPr/>
        </p:nvSpPr>
        <p:spPr bwMode="auto">
          <a:xfrm>
            <a:off x="1365967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7C3172E1-107D-4CC8-AE5C-ABB58FC76AAE}"/>
              </a:ext>
            </a:extLst>
          </p:cNvPr>
          <p:cNvSpPr/>
          <p:nvPr/>
        </p:nvSpPr>
        <p:spPr bwMode="auto">
          <a:xfrm>
            <a:off x="2264116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85BE05A7-2E53-49B4-99F8-3923F855F996}"/>
              </a:ext>
            </a:extLst>
          </p:cNvPr>
          <p:cNvSpPr/>
          <p:nvPr/>
        </p:nvSpPr>
        <p:spPr bwMode="auto">
          <a:xfrm>
            <a:off x="467818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xmlns="" id="{C5F5B862-53B4-47D0-9E11-FDED37502F09}"/>
              </a:ext>
            </a:extLst>
          </p:cNvPr>
          <p:cNvSpPr/>
          <p:nvPr/>
        </p:nvSpPr>
        <p:spPr bwMode="auto">
          <a:xfrm>
            <a:off x="1964733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1353FAD9-40D8-4A2C-BA9B-41D7EBE6C103}"/>
              </a:ext>
            </a:extLst>
          </p:cNvPr>
          <p:cNvSpPr/>
          <p:nvPr/>
        </p:nvSpPr>
        <p:spPr bwMode="auto">
          <a:xfrm>
            <a:off x="2563499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23FBC6F1-97C1-4781-829F-F92FF02F817E}"/>
              </a:ext>
            </a:extLst>
          </p:cNvPr>
          <p:cNvSpPr/>
          <p:nvPr/>
        </p:nvSpPr>
        <p:spPr bwMode="auto">
          <a:xfrm>
            <a:off x="3162265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xmlns="" id="{8D8CDF2C-7201-49C2-BF2E-DC77F8DD033F}"/>
              </a:ext>
            </a:extLst>
          </p:cNvPr>
          <p:cNvSpPr/>
          <p:nvPr/>
        </p:nvSpPr>
        <p:spPr bwMode="auto">
          <a:xfrm>
            <a:off x="3461648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xmlns="" id="{BBF3EE13-79B8-4585-9F73-0F7963502BBB}"/>
              </a:ext>
            </a:extLst>
          </p:cNvPr>
          <p:cNvSpPr/>
          <p:nvPr/>
        </p:nvSpPr>
        <p:spPr bwMode="auto">
          <a:xfrm>
            <a:off x="3761031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CCC1BC52-5EC9-4BB2-AE7C-B7119092CA5F}"/>
              </a:ext>
            </a:extLst>
          </p:cNvPr>
          <p:cNvSpPr/>
          <p:nvPr/>
        </p:nvSpPr>
        <p:spPr bwMode="auto">
          <a:xfrm>
            <a:off x="4359797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xmlns="" id="{05C4E0C7-9959-4E92-8D01-E4D5F19CBFD8}"/>
              </a:ext>
            </a:extLst>
          </p:cNvPr>
          <p:cNvSpPr/>
          <p:nvPr/>
        </p:nvSpPr>
        <p:spPr bwMode="auto">
          <a:xfrm>
            <a:off x="4659180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xmlns="" id="{90F6F146-3F2D-4081-B2BD-C52A0750F045}"/>
              </a:ext>
            </a:extLst>
          </p:cNvPr>
          <p:cNvSpPr/>
          <p:nvPr/>
        </p:nvSpPr>
        <p:spPr bwMode="auto">
          <a:xfrm>
            <a:off x="8228579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xmlns="" id="{F0205DAA-7B0B-4CD1-A8E5-B38FD25F12DB}"/>
              </a:ext>
            </a:extLst>
          </p:cNvPr>
          <p:cNvSpPr/>
          <p:nvPr/>
        </p:nvSpPr>
        <p:spPr bwMode="auto">
          <a:xfrm>
            <a:off x="8527962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EA8D9200-3D18-4707-A6DB-C78386F2A4DB}"/>
              </a:ext>
            </a:extLst>
          </p:cNvPr>
          <p:cNvSpPr/>
          <p:nvPr/>
        </p:nvSpPr>
        <p:spPr bwMode="auto">
          <a:xfrm>
            <a:off x="8827358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ED93D81F-C767-46A6-B5E2-BC435946BA24}"/>
              </a:ext>
            </a:extLst>
          </p:cNvPr>
          <p:cNvSpPr/>
          <p:nvPr/>
        </p:nvSpPr>
        <p:spPr bwMode="auto">
          <a:xfrm>
            <a:off x="6455478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xmlns="" id="{C163C83B-9021-4881-A83E-22E36855CA34}"/>
              </a:ext>
            </a:extLst>
          </p:cNvPr>
          <p:cNvSpPr/>
          <p:nvPr/>
        </p:nvSpPr>
        <p:spPr bwMode="auto">
          <a:xfrm>
            <a:off x="6754861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xmlns="" id="{495A3156-6526-4911-8E62-C4E170480ACD}"/>
              </a:ext>
            </a:extLst>
          </p:cNvPr>
          <p:cNvSpPr/>
          <p:nvPr/>
        </p:nvSpPr>
        <p:spPr bwMode="auto">
          <a:xfrm>
            <a:off x="7031047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xmlns="" id="{4530386F-39D3-458F-8977-C8BF50280C4A}"/>
              </a:ext>
            </a:extLst>
          </p:cNvPr>
          <p:cNvSpPr/>
          <p:nvPr/>
        </p:nvSpPr>
        <p:spPr bwMode="auto">
          <a:xfrm>
            <a:off x="5257946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xmlns="" id="{AB444B45-3663-40DC-A7AE-DEE7BC23E542}"/>
              </a:ext>
            </a:extLst>
          </p:cNvPr>
          <p:cNvSpPr/>
          <p:nvPr/>
        </p:nvSpPr>
        <p:spPr bwMode="auto">
          <a:xfrm>
            <a:off x="5557329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xmlns="" id="{4DD98925-CC77-4830-90B5-0416BDF47AFC}"/>
              </a:ext>
            </a:extLst>
          </p:cNvPr>
          <p:cNvSpPr/>
          <p:nvPr/>
        </p:nvSpPr>
        <p:spPr bwMode="auto">
          <a:xfrm>
            <a:off x="6156095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xmlns="" id="{5EF70655-F3DD-4955-936D-5595E9973C6E}"/>
              </a:ext>
            </a:extLst>
          </p:cNvPr>
          <p:cNvSpPr/>
          <p:nvPr/>
        </p:nvSpPr>
        <p:spPr bwMode="auto">
          <a:xfrm>
            <a:off x="7929196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xmlns="" id="{ACDEA807-41F9-4093-965E-4A46D8C64282}"/>
              </a:ext>
            </a:extLst>
          </p:cNvPr>
          <p:cNvSpPr/>
          <p:nvPr/>
        </p:nvSpPr>
        <p:spPr bwMode="auto">
          <a:xfrm>
            <a:off x="7330430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xmlns="" id="{903767B9-64B6-4E92-B62A-A4BAD000853B}"/>
              </a:ext>
            </a:extLst>
          </p:cNvPr>
          <p:cNvSpPr/>
          <p:nvPr/>
        </p:nvSpPr>
        <p:spPr bwMode="auto">
          <a:xfrm>
            <a:off x="7629813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xmlns="" id="{7CBB4B26-3424-4119-A201-51B2219C0447}"/>
              </a:ext>
            </a:extLst>
          </p:cNvPr>
          <p:cNvSpPr/>
          <p:nvPr/>
        </p:nvSpPr>
        <p:spPr bwMode="auto">
          <a:xfrm>
            <a:off x="767201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xmlns="" id="{B7637886-01AB-4C83-8DBF-D99E690DB856}"/>
              </a:ext>
            </a:extLst>
          </p:cNvPr>
          <p:cNvSpPr/>
          <p:nvPr/>
        </p:nvSpPr>
        <p:spPr bwMode="auto">
          <a:xfrm>
            <a:off x="1665350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xmlns="" id="{33F4BC64-C601-4668-BC7B-F94BE59B9235}"/>
              </a:ext>
            </a:extLst>
          </p:cNvPr>
          <p:cNvSpPr/>
          <p:nvPr/>
        </p:nvSpPr>
        <p:spPr bwMode="auto">
          <a:xfrm>
            <a:off x="2862882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xmlns="" id="{9AF4556E-E8DE-49B7-90AE-1099B818476D}"/>
              </a:ext>
            </a:extLst>
          </p:cNvPr>
          <p:cNvSpPr/>
          <p:nvPr/>
        </p:nvSpPr>
        <p:spPr bwMode="auto">
          <a:xfrm>
            <a:off x="4060414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xmlns="" id="{5A694AAF-42C8-4432-A2C6-2A87765D0B10}"/>
              </a:ext>
            </a:extLst>
          </p:cNvPr>
          <p:cNvSpPr/>
          <p:nvPr/>
        </p:nvSpPr>
        <p:spPr bwMode="auto">
          <a:xfrm>
            <a:off x="4958563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xmlns="" id="{ABD3589A-E613-4C6F-966D-AAF83495E76A}"/>
              </a:ext>
            </a:extLst>
          </p:cNvPr>
          <p:cNvSpPr/>
          <p:nvPr/>
        </p:nvSpPr>
        <p:spPr bwMode="auto">
          <a:xfrm>
            <a:off x="5856712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xmlns="" id="{2BE94E5D-964E-45CF-BB9F-B36985591042}"/>
              </a:ext>
            </a:extLst>
          </p:cNvPr>
          <p:cNvSpPr/>
          <p:nvPr/>
        </p:nvSpPr>
        <p:spPr bwMode="auto">
          <a:xfrm>
            <a:off x="8498099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cxnSp>
        <p:nvCxnSpPr>
          <p:cNvPr id="91" name="Прямая со стрелкой 66">
            <a:extLst>
              <a:ext uri="{FF2B5EF4-FFF2-40B4-BE49-F238E27FC236}">
                <a16:creationId xmlns:a16="http://schemas.microsoft.com/office/drawing/2014/main" xmlns="" id="{2FC9930E-5910-4BC9-970B-C3F6C0E7B858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471929" y="2686667"/>
            <a:ext cx="432048" cy="286333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2" name="Прямая со стрелкой 66">
            <a:extLst>
              <a:ext uri="{FF2B5EF4-FFF2-40B4-BE49-F238E27FC236}">
                <a16:creationId xmlns:a16="http://schemas.microsoft.com/office/drawing/2014/main" xmlns="" id="{44ECFA21-FF5C-4013-A7B0-EA7E914F117B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1033373" y="2686667"/>
            <a:ext cx="438556" cy="286333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3" name="Прямая со стрелкой 66">
            <a:extLst>
              <a:ext uri="{FF2B5EF4-FFF2-40B4-BE49-F238E27FC236}">
                <a16:creationId xmlns:a16="http://schemas.microsoft.com/office/drawing/2014/main" xmlns="" id="{85A32795-FD30-4C22-B2E8-5A4C98B5A199}"/>
              </a:ext>
            </a:extLst>
          </p:cNvPr>
          <p:cNvCxnSpPr>
            <a:cxnSpLocks/>
            <a:stCxn id="20" idx="2"/>
            <a:endCxn id="28" idx="0"/>
          </p:cNvCxnSpPr>
          <p:nvPr/>
        </p:nvCxnSpPr>
        <p:spPr>
          <a:xfrm>
            <a:off x="817349" y="3117011"/>
            <a:ext cx="185410" cy="247631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4" name="Прямая со стрелкой 66">
            <a:extLst>
              <a:ext uri="{FF2B5EF4-FFF2-40B4-BE49-F238E27FC236}">
                <a16:creationId xmlns:a16="http://schemas.microsoft.com/office/drawing/2014/main" xmlns="" id="{ED8A6A0D-52B6-49BB-9D75-00523DB621A8}"/>
              </a:ext>
            </a:extLst>
          </p:cNvPr>
          <p:cNvCxnSpPr>
            <a:cxnSpLocks/>
            <a:stCxn id="20" idx="2"/>
            <a:endCxn id="27" idx="0"/>
          </p:cNvCxnSpPr>
          <p:nvPr/>
        </p:nvCxnSpPr>
        <p:spPr>
          <a:xfrm flipH="1">
            <a:off x="625138" y="3117011"/>
            <a:ext cx="192211" cy="247631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5" name="Прямая со стрелкой 66">
            <a:extLst>
              <a:ext uri="{FF2B5EF4-FFF2-40B4-BE49-F238E27FC236}">
                <a16:creationId xmlns:a16="http://schemas.microsoft.com/office/drawing/2014/main" xmlns="" id="{B588F27F-6BCF-4B4F-A665-7D3DFB3CF918}"/>
              </a:ext>
            </a:extLst>
          </p:cNvPr>
          <p:cNvCxnSpPr>
            <a:cxnSpLocks/>
            <a:stCxn id="21" idx="2"/>
            <a:endCxn id="29" idx="0"/>
          </p:cNvCxnSpPr>
          <p:nvPr/>
        </p:nvCxnSpPr>
        <p:spPr>
          <a:xfrm flipH="1">
            <a:off x="1793477" y="3117011"/>
            <a:ext cx="326524" cy="247631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6" name="Прямая со стрелкой 66">
            <a:extLst>
              <a:ext uri="{FF2B5EF4-FFF2-40B4-BE49-F238E27FC236}">
                <a16:creationId xmlns:a16="http://schemas.microsoft.com/office/drawing/2014/main" xmlns="" id="{D3707985-A0F2-4650-8899-210D3ECA72FF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>
            <a:off x="2120001" y="3117011"/>
            <a:ext cx="281507" cy="247631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7" name="Прямая со стрелкой 66">
            <a:extLst>
              <a:ext uri="{FF2B5EF4-FFF2-40B4-BE49-F238E27FC236}">
                <a16:creationId xmlns:a16="http://schemas.microsoft.com/office/drawing/2014/main" xmlns="" id="{2ABE7156-C1EA-4655-9A24-E41BF40EE754}"/>
              </a:ext>
            </a:extLst>
          </p:cNvPr>
          <p:cNvCxnSpPr>
            <a:cxnSpLocks/>
            <a:stCxn id="21" idx="2"/>
            <a:endCxn id="30" idx="0"/>
          </p:cNvCxnSpPr>
          <p:nvPr/>
        </p:nvCxnSpPr>
        <p:spPr>
          <a:xfrm flipH="1">
            <a:off x="2089387" y="3117011"/>
            <a:ext cx="30614" cy="247631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8" name="Прямая со стрелкой 66">
            <a:extLst>
              <a:ext uri="{FF2B5EF4-FFF2-40B4-BE49-F238E27FC236}">
                <a16:creationId xmlns:a16="http://schemas.microsoft.com/office/drawing/2014/main" xmlns="" id="{5CD5EB2B-44B5-44C9-914D-4ECD650C1D9B}"/>
              </a:ext>
            </a:extLst>
          </p:cNvPr>
          <p:cNvCxnSpPr>
            <a:cxnSpLocks/>
          </p:cNvCxnSpPr>
          <p:nvPr/>
        </p:nvCxnSpPr>
        <p:spPr>
          <a:xfrm>
            <a:off x="656496" y="3652664"/>
            <a:ext cx="151293" cy="195127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99" name="Прямая со стрелкой 66">
            <a:extLst>
              <a:ext uri="{FF2B5EF4-FFF2-40B4-BE49-F238E27FC236}">
                <a16:creationId xmlns:a16="http://schemas.microsoft.com/office/drawing/2014/main" xmlns="" id="{7DDC12B5-D68E-44FE-AB5B-951B929552EC}"/>
              </a:ext>
            </a:extLst>
          </p:cNvPr>
          <p:cNvCxnSpPr>
            <a:cxnSpLocks/>
          </p:cNvCxnSpPr>
          <p:nvPr/>
        </p:nvCxnSpPr>
        <p:spPr>
          <a:xfrm flipH="1">
            <a:off x="392908" y="3652664"/>
            <a:ext cx="263588" cy="195127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0" name="Прямая со стрелкой 66">
            <a:extLst>
              <a:ext uri="{FF2B5EF4-FFF2-40B4-BE49-F238E27FC236}">
                <a16:creationId xmlns:a16="http://schemas.microsoft.com/office/drawing/2014/main" xmlns="" id="{ACDDAE04-ABBF-4819-9DAC-A4E15D856750}"/>
              </a:ext>
            </a:extLst>
          </p:cNvPr>
          <p:cNvCxnSpPr>
            <a:cxnSpLocks/>
          </p:cNvCxnSpPr>
          <p:nvPr/>
        </p:nvCxnSpPr>
        <p:spPr>
          <a:xfrm>
            <a:off x="1034117" y="3652664"/>
            <a:ext cx="188553" cy="195127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1" name="Прямая со стрелкой 66">
            <a:extLst>
              <a:ext uri="{FF2B5EF4-FFF2-40B4-BE49-F238E27FC236}">
                <a16:creationId xmlns:a16="http://schemas.microsoft.com/office/drawing/2014/main" xmlns="" id="{E35AC4E9-4C61-4322-ADD2-4EF03E469089}"/>
              </a:ext>
            </a:extLst>
          </p:cNvPr>
          <p:cNvCxnSpPr>
            <a:cxnSpLocks/>
          </p:cNvCxnSpPr>
          <p:nvPr/>
        </p:nvCxnSpPr>
        <p:spPr>
          <a:xfrm flipH="1">
            <a:off x="1637551" y="3652664"/>
            <a:ext cx="187284" cy="195127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2" name="Прямая со стрелкой 66">
            <a:extLst>
              <a:ext uri="{FF2B5EF4-FFF2-40B4-BE49-F238E27FC236}">
                <a16:creationId xmlns:a16="http://schemas.microsoft.com/office/drawing/2014/main" xmlns="" id="{6F5C02C8-C9A2-45A7-ADDE-A2B18CFD2037}"/>
              </a:ext>
            </a:extLst>
          </p:cNvPr>
          <p:cNvCxnSpPr>
            <a:cxnSpLocks/>
          </p:cNvCxnSpPr>
          <p:nvPr/>
        </p:nvCxnSpPr>
        <p:spPr>
          <a:xfrm flipH="1">
            <a:off x="2052432" y="3652664"/>
            <a:ext cx="68313" cy="195127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3" name="Прямая со стрелкой 66">
            <a:extLst>
              <a:ext uri="{FF2B5EF4-FFF2-40B4-BE49-F238E27FC236}">
                <a16:creationId xmlns:a16="http://schemas.microsoft.com/office/drawing/2014/main" xmlns="" id="{7C2BE8AB-E3F3-4856-A93D-A1C9ADD88E93}"/>
              </a:ext>
            </a:extLst>
          </p:cNvPr>
          <p:cNvCxnSpPr>
            <a:cxnSpLocks/>
          </p:cNvCxnSpPr>
          <p:nvPr/>
        </p:nvCxnSpPr>
        <p:spPr>
          <a:xfrm>
            <a:off x="2432866" y="3652664"/>
            <a:ext cx="34447" cy="195127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4" name="Прямая со стрелкой 66">
            <a:extLst>
              <a:ext uri="{FF2B5EF4-FFF2-40B4-BE49-F238E27FC236}">
                <a16:creationId xmlns:a16="http://schemas.microsoft.com/office/drawing/2014/main" xmlns="" id="{CA46B64C-9A57-46F7-B443-33D599B34CF3}"/>
              </a:ext>
            </a:extLst>
          </p:cNvPr>
          <p:cNvCxnSpPr>
            <a:cxnSpLocks/>
          </p:cNvCxnSpPr>
          <p:nvPr/>
        </p:nvCxnSpPr>
        <p:spPr>
          <a:xfrm flipH="1">
            <a:off x="240539" y="4063815"/>
            <a:ext cx="144208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5" name="Прямая со стрелкой 66">
            <a:extLst>
              <a:ext uri="{FF2B5EF4-FFF2-40B4-BE49-F238E27FC236}">
                <a16:creationId xmlns:a16="http://schemas.microsoft.com/office/drawing/2014/main" xmlns="" id="{86F98DD4-A90A-4CC8-8377-774C7198C6E9}"/>
              </a:ext>
            </a:extLst>
          </p:cNvPr>
          <p:cNvCxnSpPr>
            <a:cxnSpLocks/>
            <a:endCxn id="84" idx="0"/>
          </p:cNvCxnSpPr>
          <p:nvPr/>
        </p:nvCxnSpPr>
        <p:spPr>
          <a:xfrm>
            <a:off x="799628" y="4063815"/>
            <a:ext cx="39677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6" name="Прямая со стрелкой 66">
            <a:extLst>
              <a:ext uri="{FF2B5EF4-FFF2-40B4-BE49-F238E27FC236}">
                <a16:creationId xmlns:a16="http://schemas.microsoft.com/office/drawing/2014/main" xmlns="" id="{A3D1160C-CEBC-4C6F-B0CE-3F34F6A6FBE4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1138688" y="4063815"/>
            <a:ext cx="75821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7" name="Прямая со стрелкой 66">
            <a:extLst>
              <a:ext uri="{FF2B5EF4-FFF2-40B4-BE49-F238E27FC236}">
                <a16:creationId xmlns:a16="http://schemas.microsoft.com/office/drawing/2014/main" xmlns="" id="{B4B9FB83-C05D-4D28-9C72-87E97A1CAA4E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384747" y="4063815"/>
            <a:ext cx="155175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8" name="Прямая со стрелкой 66">
            <a:extLst>
              <a:ext uri="{FF2B5EF4-FFF2-40B4-BE49-F238E27FC236}">
                <a16:creationId xmlns:a16="http://schemas.microsoft.com/office/drawing/2014/main" xmlns="" id="{D2C5C89F-2C2F-4250-9FDF-267D8B8046D8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1629390" y="4063815"/>
            <a:ext cx="108064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09" name="Прямая со стрелкой 66">
            <a:extLst>
              <a:ext uri="{FF2B5EF4-FFF2-40B4-BE49-F238E27FC236}">
                <a16:creationId xmlns:a16="http://schemas.microsoft.com/office/drawing/2014/main" xmlns="" id="{F797055F-DE1A-448B-B7FD-AE337CB7422B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2036837" y="4063815"/>
            <a:ext cx="7434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0" name="Прямая со стрелкой 66">
            <a:extLst>
              <a:ext uri="{FF2B5EF4-FFF2-40B4-BE49-F238E27FC236}">
                <a16:creationId xmlns:a16="http://schemas.microsoft.com/office/drawing/2014/main" xmlns="" id="{05CDC658-97E4-4D2B-A836-9ED31F3B2DB7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2044271" y="4063815"/>
            <a:ext cx="291949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1" name="Прямая со стрелкой 66">
            <a:extLst>
              <a:ext uri="{FF2B5EF4-FFF2-40B4-BE49-F238E27FC236}">
                <a16:creationId xmlns:a16="http://schemas.microsoft.com/office/drawing/2014/main" xmlns="" id="{012FA60B-98D5-4748-88B7-0C047E01C456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2459152" y="4063815"/>
            <a:ext cx="176451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2" name="Прямая со стрелкой 66">
            <a:extLst>
              <a:ext uri="{FF2B5EF4-FFF2-40B4-BE49-F238E27FC236}">
                <a16:creationId xmlns:a16="http://schemas.microsoft.com/office/drawing/2014/main" xmlns="" id="{350DE4A9-351B-47A3-BEBB-753BF4C8898D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1214509" y="4063815"/>
            <a:ext cx="223562" cy="267145"/>
          </a:xfrm>
          <a:prstGeom prst="straightConnector1">
            <a:avLst/>
          </a:prstGeom>
          <a:ln w="15875" cap="flat" cmpd="sng">
            <a:solidFill>
              <a:schemeClr val="accent1">
                <a:lumMod val="40000"/>
                <a:lumOff val="60000"/>
              </a:schemeClr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3" name="Прямая со стрелкой 66">
            <a:extLst>
              <a:ext uri="{FF2B5EF4-FFF2-40B4-BE49-F238E27FC236}">
                <a16:creationId xmlns:a16="http://schemas.microsoft.com/office/drawing/2014/main" xmlns="" id="{FE675BA1-88BD-4909-A4F0-B296EBB336D8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4632672" y="2686667"/>
            <a:ext cx="1181953" cy="142322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4" name="Прямая со стрелкой 66">
            <a:extLst>
              <a:ext uri="{FF2B5EF4-FFF2-40B4-BE49-F238E27FC236}">
                <a16:creationId xmlns:a16="http://schemas.microsoft.com/office/drawing/2014/main" xmlns="" id="{71970517-3652-4984-9350-3E59021C017B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 flipH="1">
            <a:off x="3409637" y="2686667"/>
            <a:ext cx="1223035" cy="173909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5" name="Прямая со стрелкой 66">
            <a:extLst>
              <a:ext uri="{FF2B5EF4-FFF2-40B4-BE49-F238E27FC236}">
                <a16:creationId xmlns:a16="http://schemas.microsoft.com/office/drawing/2014/main" xmlns="" id="{864FC945-9C07-4E92-9CED-07C4B6A154F3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4632672" y="2686667"/>
            <a:ext cx="22212" cy="142322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6" name="Прямая со стрелкой 66">
            <a:extLst>
              <a:ext uri="{FF2B5EF4-FFF2-40B4-BE49-F238E27FC236}">
                <a16:creationId xmlns:a16="http://schemas.microsoft.com/office/drawing/2014/main" xmlns="" id="{89E3A160-AA65-4521-89D6-2158D628FE0D}"/>
              </a:ext>
            </a:extLst>
          </p:cNvPr>
          <p:cNvCxnSpPr>
            <a:cxnSpLocks/>
            <a:stCxn id="25" idx="2"/>
            <a:endCxn id="40" idx="0"/>
          </p:cNvCxnSpPr>
          <p:nvPr/>
        </p:nvCxnSpPr>
        <p:spPr>
          <a:xfrm>
            <a:off x="5814625" y="3117011"/>
            <a:ext cx="41384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7" name="Прямая со стрелкой 66">
            <a:extLst>
              <a:ext uri="{FF2B5EF4-FFF2-40B4-BE49-F238E27FC236}">
                <a16:creationId xmlns:a16="http://schemas.microsoft.com/office/drawing/2014/main" xmlns="" id="{FA863A44-0CD3-4420-81A9-B66F17721B8E}"/>
              </a:ext>
            </a:extLst>
          </p:cNvPr>
          <p:cNvCxnSpPr>
            <a:cxnSpLocks/>
            <a:stCxn id="26" idx="2"/>
            <a:endCxn id="39" idx="0"/>
          </p:cNvCxnSpPr>
          <p:nvPr/>
        </p:nvCxnSpPr>
        <p:spPr>
          <a:xfrm>
            <a:off x="4654884" y="3117011"/>
            <a:ext cx="194896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8" name="Прямая со стрелкой 66">
            <a:extLst>
              <a:ext uri="{FF2B5EF4-FFF2-40B4-BE49-F238E27FC236}">
                <a16:creationId xmlns:a16="http://schemas.microsoft.com/office/drawing/2014/main" xmlns="" id="{8246A5F3-D785-4424-A981-7D8A730CFD59}"/>
              </a:ext>
            </a:extLst>
          </p:cNvPr>
          <p:cNvCxnSpPr>
            <a:cxnSpLocks/>
            <a:stCxn id="24" idx="2"/>
            <a:endCxn id="37" idx="0"/>
          </p:cNvCxnSpPr>
          <p:nvPr/>
        </p:nvCxnSpPr>
        <p:spPr>
          <a:xfrm>
            <a:off x="3409637" y="3148598"/>
            <a:ext cx="185410" cy="216044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19" name="Прямая со стрелкой 66">
            <a:extLst>
              <a:ext uri="{FF2B5EF4-FFF2-40B4-BE49-F238E27FC236}">
                <a16:creationId xmlns:a16="http://schemas.microsoft.com/office/drawing/2014/main" xmlns="" id="{F4862F3C-415B-41FC-83C9-B9BE5B657EAE}"/>
              </a:ext>
            </a:extLst>
          </p:cNvPr>
          <p:cNvCxnSpPr>
            <a:cxnSpLocks/>
            <a:stCxn id="26" idx="2"/>
            <a:endCxn id="38" idx="0"/>
          </p:cNvCxnSpPr>
          <p:nvPr/>
        </p:nvCxnSpPr>
        <p:spPr>
          <a:xfrm flipH="1">
            <a:off x="4472159" y="3117011"/>
            <a:ext cx="182725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0" name="Прямая со стрелкой 66">
            <a:extLst>
              <a:ext uri="{FF2B5EF4-FFF2-40B4-BE49-F238E27FC236}">
                <a16:creationId xmlns:a16="http://schemas.microsoft.com/office/drawing/2014/main" xmlns="" id="{113E3D53-C1D4-4CEB-9AC3-5764862497D7}"/>
              </a:ext>
            </a:extLst>
          </p:cNvPr>
          <p:cNvCxnSpPr>
            <a:cxnSpLocks/>
            <a:stCxn id="24" idx="2"/>
            <a:endCxn id="36" idx="0"/>
          </p:cNvCxnSpPr>
          <p:nvPr/>
        </p:nvCxnSpPr>
        <p:spPr>
          <a:xfrm flipH="1">
            <a:off x="3217426" y="3148598"/>
            <a:ext cx="192211" cy="216044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xmlns="" id="{51C5AC3E-406A-46D9-82C3-2FE50E2E1BDE}"/>
              </a:ext>
            </a:extLst>
          </p:cNvPr>
          <p:cNvSpPr/>
          <p:nvPr/>
        </p:nvSpPr>
        <p:spPr bwMode="auto">
          <a:xfrm>
            <a:off x="5356997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xmlns="" id="{DCA8FA87-2267-4E57-83D9-95030BE83630}"/>
              </a:ext>
            </a:extLst>
          </p:cNvPr>
          <p:cNvSpPr/>
          <p:nvPr/>
        </p:nvSpPr>
        <p:spPr bwMode="auto">
          <a:xfrm>
            <a:off x="6100986" y="3364642"/>
            <a:ext cx="239854" cy="288022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cxnSp>
        <p:nvCxnSpPr>
          <p:cNvPr id="123" name="Прямая со стрелкой 66">
            <a:extLst>
              <a:ext uri="{FF2B5EF4-FFF2-40B4-BE49-F238E27FC236}">
                <a16:creationId xmlns:a16="http://schemas.microsoft.com/office/drawing/2014/main" xmlns="" id="{B2963576-8ABC-46E2-9EDC-C8952B734D55}"/>
              </a:ext>
            </a:extLst>
          </p:cNvPr>
          <p:cNvCxnSpPr>
            <a:cxnSpLocks/>
            <a:stCxn id="25" idx="2"/>
            <a:endCxn id="121" idx="0"/>
          </p:cNvCxnSpPr>
          <p:nvPr/>
        </p:nvCxnSpPr>
        <p:spPr>
          <a:xfrm flipH="1">
            <a:off x="5476924" y="3117011"/>
            <a:ext cx="337701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4" name="Прямая со стрелкой 66">
            <a:extLst>
              <a:ext uri="{FF2B5EF4-FFF2-40B4-BE49-F238E27FC236}">
                <a16:creationId xmlns:a16="http://schemas.microsoft.com/office/drawing/2014/main" xmlns="" id="{302E75BB-A8E8-4F1D-94C8-CAD7B6D0A405}"/>
              </a:ext>
            </a:extLst>
          </p:cNvPr>
          <p:cNvCxnSpPr>
            <a:cxnSpLocks/>
            <a:stCxn id="25" idx="2"/>
            <a:endCxn id="122" idx="0"/>
          </p:cNvCxnSpPr>
          <p:nvPr/>
        </p:nvCxnSpPr>
        <p:spPr>
          <a:xfrm>
            <a:off x="5814625" y="3117011"/>
            <a:ext cx="406288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5" name="Прямая со стрелкой 66">
            <a:extLst>
              <a:ext uri="{FF2B5EF4-FFF2-40B4-BE49-F238E27FC236}">
                <a16:creationId xmlns:a16="http://schemas.microsoft.com/office/drawing/2014/main" xmlns="" id="{AC133D1F-0283-4D48-AD21-65A9D6C39D83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7837959" y="2686816"/>
            <a:ext cx="571281" cy="142173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6" name="Прямая со стрелкой 66">
            <a:extLst>
              <a:ext uri="{FF2B5EF4-FFF2-40B4-BE49-F238E27FC236}">
                <a16:creationId xmlns:a16="http://schemas.microsoft.com/office/drawing/2014/main" xmlns="" id="{FC327622-7030-470A-B917-436EA2B0D469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flipH="1">
            <a:off x="7111932" y="2686816"/>
            <a:ext cx="726027" cy="142173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7" name="Прямая со стрелкой 66">
            <a:extLst>
              <a:ext uri="{FF2B5EF4-FFF2-40B4-BE49-F238E27FC236}">
                <a16:creationId xmlns:a16="http://schemas.microsoft.com/office/drawing/2014/main" xmlns="" id="{80954F1D-926B-483C-8CAA-A739B0B1B871}"/>
              </a:ext>
            </a:extLst>
          </p:cNvPr>
          <p:cNvCxnSpPr>
            <a:cxnSpLocks/>
            <a:stCxn id="22" idx="2"/>
            <a:endCxn id="32" idx="0"/>
          </p:cNvCxnSpPr>
          <p:nvPr/>
        </p:nvCxnSpPr>
        <p:spPr>
          <a:xfrm flipH="1">
            <a:off x="6839852" y="3117011"/>
            <a:ext cx="272080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8" name="Прямая со стрелкой 66">
            <a:extLst>
              <a:ext uri="{FF2B5EF4-FFF2-40B4-BE49-F238E27FC236}">
                <a16:creationId xmlns:a16="http://schemas.microsoft.com/office/drawing/2014/main" xmlns="" id="{42CCB953-CD3F-4BA1-9519-63927DF7479D}"/>
              </a:ext>
            </a:extLst>
          </p:cNvPr>
          <p:cNvCxnSpPr>
            <a:cxnSpLocks/>
            <a:stCxn id="22" idx="2"/>
            <a:endCxn id="33" idx="0"/>
          </p:cNvCxnSpPr>
          <p:nvPr/>
        </p:nvCxnSpPr>
        <p:spPr>
          <a:xfrm>
            <a:off x="7111932" y="3117011"/>
            <a:ext cx="23830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29" name="Прямая со стрелкой 66">
            <a:extLst>
              <a:ext uri="{FF2B5EF4-FFF2-40B4-BE49-F238E27FC236}">
                <a16:creationId xmlns:a16="http://schemas.microsoft.com/office/drawing/2014/main" xmlns="" id="{0BB32BE8-AF84-4AA9-BD77-B6FFC0600932}"/>
              </a:ext>
            </a:extLst>
          </p:cNvPr>
          <p:cNvCxnSpPr>
            <a:cxnSpLocks/>
            <a:stCxn id="22" idx="2"/>
            <a:endCxn id="34" idx="0"/>
          </p:cNvCxnSpPr>
          <p:nvPr/>
        </p:nvCxnSpPr>
        <p:spPr>
          <a:xfrm>
            <a:off x="7111932" y="3117011"/>
            <a:ext cx="335951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0" name="Прямая со стрелкой 66">
            <a:extLst>
              <a:ext uri="{FF2B5EF4-FFF2-40B4-BE49-F238E27FC236}">
                <a16:creationId xmlns:a16="http://schemas.microsoft.com/office/drawing/2014/main" xmlns="" id="{9BAB4EBC-F63D-45CB-8F1C-D2B2DEF01BD4}"/>
              </a:ext>
            </a:extLst>
          </p:cNvPr>
          <p:cNvCxnSpPr>
            <a:cxnSpLocks/>
            <a:stCxn id="23" idx="2"/>
            <a:endCxn id="35" idx="0"/>
          </p:cNvCxnSpPr>
          <p:nvPr/>
        </p:nvCxnSpPr>
        <p:spPr>
          <a:xfrm flipH="1">
            <a:off x="8257986" y="3117011"/>
            <a:ext cx="151254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1" name="Прямая со стрелкой 66">
            <a:extLst>
              <a:ext uri="{FF2B5EF4-FFF2-40B4-BE49-F238E27FC236}">
                <a16:creationId xmlns:a16="http://schemas.microsoft.com/office/drawing/2014/main" xmlns="" id="{E3809FD5-3791-417C-864E-136EF9D3F7D9}"/>
              </a:ext>
            </a:extLst>
          </p:cNvPr>
          <p:cNvCxnSpPr>
            <a:cxnSpLocks/>
            <a:stCxn id="23" idx="2"/>
            <a:endCxn id="90" idx="0"/>
          </p:cNvCxnSpPr>
          <p:nvPr/>
        </p:nvCxnSpPr>
        <p:spPr>
          <a:xfrm>
            <a:off x="8409240" y="3117011"/>
            <a:ext cx="208786" cy="247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2" name="Прямая со стрелкой 66">
            <a:extLst>
              <a:ext uri="{FF2B5EF4-FFF2-40B4-BE49-F238E27FC236}">
                <a16:creationId xmlns:a16="http://schemas.microsoft.com/office/drawing/2014/main" xmlns="" id="{F22E8C66-D623-4A55-A4FF-7E07453A4B4D}"/>
              </a:ext>
            </a:extLst>
          </p:cNvPr>
          <p:cNvCxnSpPr>
            <a:cxnSpLocks/>
          </p:cNvCxnSpPr>
          <p:nvPr/>
        </p:nvCxnSpPr>
        <p:spPr>
          <a:xfrm>
            <a:off x="3626405" y="3652664"/>
            <a:ext cx="85551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3" name="Прямая со стрелкой 66">
            <a:extLst>
              <a:ext uri="{FF2B5EF4-FFF2-40B4-BE49-F238E27FC236}">
                <a16:creationId xmlns:a16="http://schemas.microsoft.com/office/drawing/2014/main" xmlns="" id="{58B83F3E-E9C1-40C0-B285-392E4719D760}"/>
              </a:ext>
            </a:extLst>
          </p:cNvPr>
          <p:cNvCxnSpPr>
            <a:cxnSpLocks/>
          </p:cNvCxnSpPr>
          <p:nvPr/>
        </p:nvCxnSpPr>
        <p:spPr>
          <a:xfrm flipH="1">
            <a:off x="3297075" y="3652664"/>
            <a:ext cx="329330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4" name="Прямая со стрелкой 66">
            <a:extLst>
              <a:ext uri="{FF2B5EF4-FFF2-40B4-BE49-F238E27FC236}">
                <a16:creationId xmlns:a16="http://schemas.microsoft.com/office/drawing/2014/main" xmlns="" id="{FB2A0ABF-8EA3-4359-A474-0FC7347B2329}"/>
              </a:ext>
            </a:extLst>
          </p:cNvPr>
          <p:cNvCxnSpPr>
            <a:cxnSpLocks/>
          </p:cNvCxnSpPr>
          <p:nvPr/>
        </p:nvCxnSpPr>
        <p:spPr>
          <a:xfrm flipH="1">
            <a:off x="2882194" y="3652664"/>
            <a:ext cx="366590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5" name="Прямая со стрелкой 66">
            <a:extLst>
              <a:ext uri="{FF2B5EF4-FFF2-40B4-BE49-F238E27FC236}">
                <a16:creationId xmlns:a16="http://schemas.microsoft.com/office/drawing/2014/main" xmlns="" id="{D5259BEF-8045-4609-BC1B-395E1CC91765}"/>
              </a:ext>
            </a:extLst>
          </p:cNvPr>
          <p:cNvCxnSpPr>
            <a:cxnSpLocks/>
          </p:cNvCxnSpPr>
          <p:nvPr/>
        </p:nvCxnSpPr>
        <p:spPr>
          <a:xfrm flipH="1">
            <a:off x="4126837" y="3652664"/>
            <a:ext cx="376680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6" name="Прямая со стрелкой 66">
            <a:extLst>
              <a:ext uri="{FF2B5EF4-FFF2-40B4-BE49-F238E27FC236}">
                <a16:creationId xmlns:a16="http://schemas.microsoft.com/office/drawing/2014/main" xmlns="" id="{8739333C-4E87-4B28-A9B4-23DD42549D43}"/>
              </a:ext>
            </a:extLst>
          </p:cNvPr>
          <p:cNvCxnSpPr>
            <a:cxnSpLocks/>
          </p:cNvCxnSpPr>
          <p:nvPr/>
        </p:nvCxnSpPr>
        <p:spPr>
          <a:xfrm flipH="1">
            <a:off x="4541718" y="3652664"/>
            <a:ext cx="339420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7" name="Прямая со стрелкой 66">
            <a:extLst>
              <a:ext uri="{FF2B5EF4-FFF2-40B4-BE49-F238E27FC236}">
                <a16:creationId xmlns:a16="http://schemas.microsoft.com/office/drawing/2014/main" xmlns="" id="{EF8983A8-1217-4A4D-87B5-8C019525FD3A}"/>
              </a:ext>
            </a:extLst>
          </p:cNvPr>
          <p:cNvCxnSpPr>
            <a:cxnSpLocks/>
          </p:cNvCxnSpPr>
          <p:nvPr/>
        </p:nvCxnSpPr>
        <p:spPr>
          <a:xfrm>
            <a:off x="4881138" y="3652664"/>
            <a:ext cx="75461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8" name="Прямая со стрелкой 66">
            <a:extLst>
              <a:ext uri="{FF2B5EF4-FFF2-40B4-BE49-F238E27FC236}">
                <a16:creationId xmlns:a16="http://schemas.microsoft.com/office/drawing/2014/main" xmlns="" id="{E7393C77-64FC-473C-AA4E-189C6DB48379}"/>
              </a:ext>
            </a:extLst>
          </p:cNvPr>
          <p:cNvCxnSpPr>
            <a:cxnSpLocks/>
          </p:cNvCxnSpPr>
          <p:nvPr/>
        </p:nvCxnSpPr>
        <p:spPr>
          <a:xfrm flipH="1">
            <a:off x="5371480" y="3652664"/>
            <a:ext cx="136802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39" name="Прямая со стрелкой 66">
            <a:extLst>
              <a:ext uri="{FF2B5EF4-FFF2-40B4-BE49-F238E27FC236}">
                <a16:creationId xmlns:a16="http://schemas.microsoft.com/office/drawing/2014/main" xmlns="" id="{B459675E-E462-4A67-8B4C-D4FF8B515143}"/>
              </a:ext>
            </a:extLst>
          </p:cNvPr>
          <p:cNvCxnSpPr>
            <a:cxnSpLocks/>
          </p:cNvCxnSpPr>
          <p:nvPr/>
        </p:nvCxnSpPr>
        <p:spPr>
          <a:xfrm>
            <a:off x="5887367" y="3652664"/>
            <a:ext cx="313875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xmlns="" id="{43A97F46-3AE6-457A-A111-5D3FFA9554DF}"/>
              </a:ext>
            </a:extLst>
          </p:cNvPr>
          <p:cNvSpPr/>
          <p:nvPr/>
        </p:nvSpPr>
        <p:spPr bwMode="auto">
          <a:xfrm>
            <a:off x="5682899" y="3847791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cxnSp>
        <p:nvCxnSpPr>
          <p:cNvPr id="141" name="Прямая со стрелкой 66">
            <a:extLst>
              <a:ext uri="{FF2B5EF4-FFF2-40B4-BE49-F238E27FC236}">
                <a16:creationId xmlns:a16="http://schemas.microsoft.com/office/drawing/2014/main" xmlns="" id="{6C2C19B7-735B-4BC1-9A9A-B45A01DA0B00}"/>
              </a:ext>
            </a:extLst>
          </p:cNvPr>
          <p:cNvCxnSpPr>
            <a:cxnSpLocks/>
          </p:cNvCxnSpPr>
          <p:nvPr/>
        </p:nvCxnSpPr>
        <p:spPr>
          <a:xfrm flipH="1">
            <a:off x="5786361" y="3652664"/>
            <a:ext cx="101006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2" name="Прямая со стрелкой 66">
            <a:extLst>
              <a:ext uri="{FF2B5EF4-FFF2-40B4-BE49-F238E27FC236}">
                <a16:creationId xmlns:a16="http://schemas.microsoft.com/office/drawing/2014/main" xmlns="" id="{CE979084-58FF-4AD6-AD60-6784442DC34D}"/>
              </a:ext>
            </a:extLst>
          </p:cNvPr>
          <p:cNvCxnSpPr>
            <a:cxnSpLocks/>
          </p:cNvCxnSpPr>
          <p:nvPr/>
        </p:nvCxnSpPr>
        <p:spPr>
          <a:xfrm>
            <a:off x="6871210" y="3652664"/>
            <a:ext cx="159794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3" name="Прямая со стрелкой 66">
            <a:extLst>
              <a:ext uri="{FF2B5EF4-FFF2-40B4-BE49-F238E27FC236}">
                <a16:creationId xmlns:a16="http://schemas.microsoft.com/office/drawing/2014/main" xmlns="" id="{406FBA33-8CFC-403E-954E-53FD3C730B8D}"/>
              </a:ext>
            </a:extLst>
          </p:cNvPr>
          <p:cNvCxnSpPr>
            <a:cxnSpLocks/>
            <a:stCxn id="58" idx="2"/>
            <a:endCxn id="82" idx="0"/>
          </p:cNvCxnSpPr>
          <p:nvPr/>
        </p:nvCxnSpPr>
        <p:spPr>
          <a:xfrm flipH="1">
            <a:off x="7402534" y="4063815"/>
            <a:ext cx="11993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4" name="Прямая со стрелкой 66">
            <a:extLst>
              <a:ext uri="{FF2B5EF4-FFF2-40B4-BE49-F238E27FC236}">
                <a16:creationId xmlns:a16="http://schemas.microsoft.com/office/drawing/2014/main" xmlns="" id="{57E0310D-D044-4ADF-81F6-59209E848618}"/>
              </a:ext>
            </a:extLst>
          </p:cNvPr>
          <p:cNvCxnSpPr>
            <a:cxnSpLocks/>
          </p:cNvCxnSpPr>
          <p:nvPr/>
        </p:nvCxnSpPr>
        <p:spPr>
          <a:xfrm>
            <a:off x="7167120" y="3652664"/>
            <a:ext cx="278765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5" name="Прямая со стрелкой 66">
            <a:extLst>
              <a:ext uri="{FF2B5EF4-FFF2-40B4-BE49-F238E27FC236}">
                <a16:creationId xmlns:a16="http://schemas.microsoft.com/office/drawing/2014/main" xmlns="" id="{6F8D09A2-768C-4522-9107-3AD0366C9C70}"/>
              </a:ext>
            </a:extLst>
          </p:cNvPr>
          <p:cNvCxnSpPr>
            <a:cxnSpLocks/>
            <a:stCxn id="35" idx="2"/>
            <a:endCxn id="50" idx="0"/>
          </p:cNvCxnSpPr>
          <p:nvPr/>
        </p:nvCxnSpPr>
        <p:spPr>
          <a:xfrm flipH="1">
            <a:off x="8244289" y="3652664"/>
            <a:ext cx="13697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6" name="Прямая со стрелкой 66">
            <a:extLst>
              <a:ext uri="{FF2B5EF4-FFF2-40B4-BE49-F238E27FC236}">
                <a16:creationId xmlns:a16="http://schemas.microsoft.com/office/drawing/2014/main" xmlns="" id="{7B5ED266-7C2C-4703-9E6D-93F64B920489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6826965" y="4063815"/>
            <a:ext cx="195878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7" name="Прямая со стрелкой 66">
            <a:extLst>
              <a:ext uri="{FF2B5EF4-FFF2-40B4-BE49-F238E27FC236}">
                <a16:creationId xmlns:a16="http://schemas.microsoft.com/office/drawing/2014/main" xmlns="" id="{04458D0D-1A0E-40C3-B636-C82E3E59F962}"/>
              </a:ext>
            </a:extLst>
          </p:cNvPr>
          <p:cNvCxnSpPr>
            <a:cxnSpLocks/>
            <a:stCxn id="90" idx="2"/>
            <a:endCxn id="51" idx="0"/>
          </p:cNvCxnSpPr>
          <p:nvPr/>
        </p:nvCxnSpPr>
        <p:spPr>
          <a:xfrm>
            <a:off x="8618026" y="3652664"/>
            <a:ext cx="41139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8" name="Прямая со стрелкой 66">
            <a:extLst>
              <a:ext uri="{FF2B5EF4-FFF2-40B4-BE49-F238E27FC236}">
                <a16:creationId xmlns:a16="http://schemas.microsoft.com/office/drawing/2014/main" xmlns="" id="{02DC51EF-86B1-4C14-B7CB-97C1AF5ED3E0}"/>
              </a:ext>
            </a:extLst>
          </p:cNvPr>
          <p:cNvCxnSpPr>
            <a:cxnSpLocks/>
            <a:stCxn id="34" idx="2"/>
            <a:endCxn id="49" idx="0"/>
          </p:cNvCxnSpPr>
          <p:nvPr/>
        </p:nvCxnSpPr>
        <p:spPr>
          <a:xfrm>
            <a:off x="7447883" y="3652664"/>
            <a:ext cx="381525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49" name="Прямая со стрелкой 66">
            <a:extLst>
              <a:ext uri="{FF2B5EF4-FFF2-40B4-BE49-F238E27FC236}">
                <a16:creationId xmlns:a16="http://schemas.microsoft.com/office/drawing/2014/main" xmlns="" id="{2E371EB3-84D3-4975-BBA0-F1FB1394F4D6}"/>
              </a:ext>
            </a:extLst>
          </p:cNvPr>
          <p:cNvCxnSpPr>
            <a:cxnSpLocks/>
          </p:cNvCxnSpPr>
          <p:nvPr/>
        </p:nvCxnSpPr>
        <p:spPr>
          <a:xfrm flipH="1">
            <a:off x="6616123" y="3652664"/>
            <a:ext cx="255087" cy="195127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0" name="Прямая со стрелкой 66">
            <a:extLst>
              <a:ext uri="{FF2B5EF4-FFF2-40B4-BE49-F238E27FC236}">
                <a16:creationId xmlns:a16="http://schemas.microsoft.com/office/drawing/2014/main" xmlns="" id="{BD55F05D-78FC-4B0A-B6D5-40F98C86C183}"/>
              </a:ext>
            </a:extLst>
          </p:cNvPr>
          <p:cNvCxnSpPr>
            <a:cxnSpLocks/>
            <a:stCxn id="72" idx="0"/>
            <a:endCxn id="50" idx="2"/>
          </p:cNvCxnSpPr>
          <p:nvPr/>
        </p:nvCxnSpPr>
        <p:spPr>
          <a:xfrm flipH="1" flipV="1">
            <a:off x="8244289" y="4063815"/>
            <a:ext cx="56394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1" name="Прямая со стрелкой 66">
            <a:extLst>
              <a:ext uri="{FF2B5EF4-FFF2-40B4-BE49-F238E27FC236}">
                <a16:creationId xmlns:a16="http://schemas.microsoft.com/office/drawing/2014/main" xmlns="" id="{904A0422-38E3-4C95-83F0-C89F4D9B6FAE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6527582" y="4063815"/>
            <a:ext cx="80380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2" name="Прямая со стрелкой 66">
            <a:extLst>
              <a:ext uri="{FF2B5EF4-FFF2-40B4-BE49-F238E27FC236}">
                <a16:creationId xmlns:a16="http://schemas.microsoft.com/office/drawing/2014/main" xmlns="" id="{547E87F1-E6ED-40A3-AB31-1BC840B3C043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193081" y="4063815"/>
            <a:ext cx="35118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3" name="Прямая со стрелкой 66">
            <a:extLst>
              <a:ext uri="{FF2B5EF4-FFF2-40B4-BE49-F238E27FC236}">
                <a16:creationId xmlns:a16="http://schemas.microsoft.com/office/drawing/2014/main" xmlns="" id="{4E153B3D-8059-4FA4-A998-1FB41E42B562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5778200" y="4063815"/>
            <a:ext cx="150616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4" name="Прямая со стрелкой 66">
            <a:extLst>
              <a:ext uri="{FF2B5EF4-FFF2-40B4-BE49-F238E27FC236}">
                <a16:creationId xmlns:a16="http://schemas.microsoft.com/office/drawing/2014/main" xmlns="" id="{E3F353A3-1CA3-47FE-A26E-2225E0C21E90}"/>
              </a:ext>
            </a:extLst>
          </p:cNvPr>
          <p:cNvCxnSpPr>
            <a:cxnSpLocks/>
            <a:endCxn id="78" idx="0"/>
          </p:cNvCxnSpPr>
          <p:nvPr/>
        </p:nvCxnSpPr>
        <p:spPr>
          <a:xfrm>
            <a:off x="4948438" y="4063815"/>
            <a:ext cx="381612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5" name="Прямая со стрелкой 66">
            <a:extLst>
              <a:ext uri="{FF2B5EF4-FFF2-40B4-BE49-F238E27FC236}">
                <a16:creationId xmlns:a16="http://schemas.microsoft.com/office/drawing/2014/main" xmlns="" id="{4FE4DFA0-6ABC-4E95-95BA-F55528765DA2}"/>
              </a:ext>
            </a:extLst>
          </p:cNvPr>
          <p:cNvCxnSpPr>
            <a:cxnSpLocks/>
            <a:endCxn id="71" idx="0"/>
          </p:cNvCxnSpPr>
          <p:nvPr/>
        </p:nvCxnSpPr>
        <p:spPr>
          <a:xfrm>
            <a:off x="4533557" y="4063815"/>
            <a:ext cx="197727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6" name="Прямая со стрелкой 66">
            <a:extLst>
              <a:ext uri="{FF2B5EF4-FFF2-40B4-BE49-F238E27FC236}">
                <a16:creationId xmlns:a16="http://schemas.microsoft.com/office/drawing/2014/main" xmlns="" id="{5851ADA4-E7D3-474C-9435-ACCBB5C901C7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4118676" y="4063815"/>
            <a:ext cx="313225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7" name="Прямая со стрелкой 66">
            <a:extLst>
              <a:ext uri="{FF2B5EF4-FFF2-40B4-BE49-F238E27FC236}">
                <a16:creationId xmlns:a16="http://schemas.microsoft.com/office/drawing/2014/main" xmlns="" id="{505663FA-ACA3-4197-A08B-3B9F4585A370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118676" y="4063815"/>
            <a:ext cx="13842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8" name="Прямая со стрелкой 66">
            <a:extLst>
              <a:ext uri="{FF2B5EF4-FFF2-40B4-BE49-F238E27FC236}">
                <a16:creationId xmlns:a16="http://schemas.microsoft.com/office/drawing/2014/main" xmlns="" id="{359A4554-D77A-4BAD-B4CB-597FDFB400F0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3703795" y="4063815"/>
            <a:ext cx="129340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59" name="Прямая со стрелкой 66">
            <a:extLst>
              <a:ext uri="{FF2B5EF4-FFF2-40B4-BE49-F238E27FC236}">
                <a16:creationId xmlns:a16="http://schemas.microsoft.com/office/drawing/2014/main" xmlns="" id="{A76BAC24-FBFD-4218-8588-2821439F19FA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3288914" y="4063815"/>
            <a:ext cx="244838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0" name="Прямая со стрелкой 66">
            <a:extLst>
              <a:ext uri="{FF2B5EF4-FFF2-40B4-BE49-F238E27FC236}">
                <a16:creationId xmlns:a16="http://schemas.microsoft.com/office/drawing/2014/main" xmlns="" id="{DE49A788-E878-4478-AD92-0D43CDBAC66E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3234369" y="4063815"/>
            <a:ext cx="54545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1" name="Прямая со стрелкой 66">
            <a:extLst>
              <a:ext uri="{FF2B5EF4-FFF2-40B4-BE49-F238E27FC236}">
                <a16:creationId xmlns:a16="http://schemas.microsoft.com/office/drawing/2014/main" xmlns="" id="{609385F6-4CEC-4DE8-813D-AC6A46DC69F5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2874033" y="4063815"/>
            <a:ext cx="60953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2" name="Прямая со стрелкой 66">
            <a:extLst>
              <a:ext uri="{FF2B5EF4-FFF2-40B4-BE49-F238E27FC236}">
                <a16:creationId xmlns:a16="http://schemas.microsoft.com/office/drawing/2014/main" xmlns="" id="{3667E884-98CB-478C-8506-0D314E90B990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4948438" y="4063815"/>
            <a:ext cx="82229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3" name="Прямая со стрелкой 66">
            <a:extLst>
              <a:ext uri="{FF2B5EF4-FFF2-40B4-BE49-F238E27FC236}">
                <a16:creationId xmlns:a16="http://schemas.microsoft.com/office/drawing/2014/main" xmlns="" id="{6DB7ECFB-7A6F-4885-8AE2-06F457CA1165}"/>
              </a:ext>
            </a:extLst>
          </p:cNvPr>
          <p:cNvCxnSpPr>
            <a:cxnSpLocks/>
          </p:cNvCxnSpPr>
          <p:nvPr/>
        </p:nvCxnSpPr>
        <p:spPr>
          <a:xfrm>
            <a:off x="7022843" y="4063815"/>
            <a:ext cx="103505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4" name="Прямая со стрелкой 66">
            <a:extLst>
              <a:ext uri="{FF2B5EF4-FFF2-40B4-BE49-F238E27FC236}">
                <a16:creationId xmlns:a16="http://schemas.microsoft.com/office/drawing/2014/main" xmlns="" id="{564D8E42-7316-440C-825D-953FB4F16DA7}"/>
              </a:ext>
            </a:extLst>
          </p:cNvPr>
          <p:cNvCxnSpPr>
            <a:cxnSpLocks/>
            <a:stCxn id="49" idx="2"/>
            <a:endCxn id="83" idx="0"/>
          </p:cNvCxnSpPr>
          <p:nvPr/>
        </p:nvCxnSpPr>
        <p:spPr>
          <a:xfrm flipH="1">
            <a:off x="7701917" y="4063815"/>
            <a:ext cx="127491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5" name="Прямая со стрелкой 66">
            <a:extLst>
              <a:ext uri="{FF2B5EF4-FFF2-40B4-BE49-F238E27FC236}">
                <a16:creationId xmlns:a16="http://schemas.microsoft.com/office/drawing/2014/main" xmlns="" id="{453037E9-3229-4485-B688-4A6EA4468290}"/>
              </a:ext>
            </a:extLst>
          </p:cNvPr>
          <p:cNvCxnSpPr>
            <a:cxnSpLocks/>
            <a:stCxn id="49" idx="2"/>
            <a:endCxn id="81" idx="0"/>
          </p:cNvCxnSpPr>
          <p:nvPr/>
        </p:nvCxnSpPr>
        <p:spPr>
          <a:xfrm>
            <a:off x="7829408" y="4063815"/>
            <a:ext cx="171892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6" name="Прямая со стрелкой 66">
            <a:extLst>
              <a:ext uri="{FF2B5EF4-FFF2-40B4-BE49-F238E27FC236}">
                <a16:creationId xmlns:a16="http://schemas.microsoft.com/office/drawing/2014/main" xmlns="" id="{F0DD900F-B001-4302-B230-FFEDCF730B49}"/>
              </a:ext>
            </a:extLst>
          </p:cNvPr>
          <p:cNvCxnSpPr>
            <a:cxnSpLocks/>
            <a:stCxn id="51" idx="2"/>
            <a:endCxn id="74" idx="0"/>
          </p:cNvCxnSpPr>
          <p:nvPr/>
        </p:nvCxnSpPr>
        <p:spPr>
          <a:xfrm>
            <a:off x="8659165" y="4063815"/>
            <a:ext cx="240297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7" name="Прямая со стрелкой 66">
            <a:extLst>
              <a:ext uri="{FF2B5EF4-FFF2-40B4-BE49-F238E27FC236}">
                <a16:creationId xmlns:a16="http://schemas.microsoft.com/office/drawing/2014/main" xmlns="" id="{703B02CC-6CA8-4351-B2FF-DFEF48757CE8}"/>
              </a:ext>
            </a:extLst>
          </p:cNvPr>
          <p:cNvCxnSpPr>
            <a:cxnSpLocks/>
            <a:stCxn id="51" idx="2"/>
            <a:endCxn id="73" idx="0"/>
          </p:cNvCxnSpPr>
          <p:nvPr/>
        </p:nvCxnSpPr>
        <p:spPr>
          <a:xfrm flipH="1">
            <a:off x="8600066" y="4063815"/>
            <a:ext cx="59099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8" name="Прямая со стрелкой 66">
            <a:extLst>
              <a:ext uri="{FF2B5EF4-FFF2-40B4-BE49-F238E27FC236}">
                <a16:creationId xmlns:a16="http://schemas.microsoft.com/office/drawing/2014/main" xmlns="" id="{94BA75A3-9275-4537-8C91-3A1C71B0C0EE}"/>
              </a:ext>
            </a:extLst>
          </p:cNvPr>
          <p:cNvCxnSpPr>
            <a:cxnSpLocks/>
            <a:endCxn id="79" idx="0"/>
          </p:cNvCxnSpPr>
          <p:nvPr/>
        </p:nvCxnSpPr>
        <p:spPr>
          <a:xfrm flipH="1">
            <a:off x="5629433" y="4063815"/>
            <a:ext cx="148767" cy="267145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69" name="Прямая со стрелкой 66">
            <a:extLst>
              <a:ext uri="{FF2B5EF4-FFF2-40B4-BE49-F238E27FC236}">
                <a16:creationId xmlns:a16="http://schemas.microsoft.com/office/drawing/2014/main" xmlns="" id="{CB3ADD71-9B53-4BF4-B7CD-9D25DE127F0A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4572000" y="2207153"/>
            <a:ext cx="60672" cy="191482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70" name="Прямая со стрелкой 66">
            <a:extLst>
              <a:ext uri="{FF2B5EF4-FFF2-40B4-BE49-F238E27FC236}">
                <a16:creationId xmlns:a16="http://schemas.microsoft.com/office/drawing/2014/main" xmlns="" id="{415670A0-2D50-44C0-A4C1-59BED93DFA7F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1441315" y="2207153"/>
            <a:ext cx="3130685" cy="191482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171" name="Прямая со стрелкой 66">
            <a:extLst>
              <a:ext uri="{FF2B5EF4-FFF2-40B4-BE49-F238E27FC236}">
                <a16:creationId xmlns:a16="http://schemas.microsoft.com/office/drawing/2014/main" xmlns="" id="{162F5B87-EFB1-4F7F-BB8C-15E988BCFE60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4572000" y="2207153"/>
            <a:ext cx="3265959" cy="191631"/>
          </a:xfrm>
          <a:prstGeom prst="straightConnector1">
            <a:avLst/>
          </a:prstGeom>
          <a:ln w="0" cap="flat" cmpd="sng">
            <a:solidFill>
              <a:schemeClr val="accent1"/>
            </a:solidFill>
            <a:prstDash val="solid"/>
            <a:headEnd type="none" w="med" len="med"/>
            <a:tailEnd type="none" w="lg" len="med"/>
          </a:ln>
        </p:spPr>
      </p:cxnSp>
      <p:sp>
        <p:nvSpPr>
          <p:cNvPr id="172" name="Прямоугольник: скругленные углы 171">
            <a:extLst>
              <a:ext uri="{FF2B5EF4-FFF2-40B4-BE49-F238E27FC236}">
                <a16:creationId xmlns:a16="http://schemas.microsoft.com/office/drawing/2014/main" xmlns="" id="{D82F08ED-A7CD-4F56-A283-0BBD5F803E20}"/>
              </a:ext>
            </a:extLst>
          </p:cNvPr>
          <p:cNvSpPr/>
          <p:nvPr/>
        </p:nvSpPr>
        <p:spPr bwMode="auto">
          <a:xfrm>
            <a:off x="163876" y="4330960"/>
            <a:ext cx="144208" cy="2160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endParaRPr lang="ru-RU" altLang="x-none" sz="795" b="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E4E9C4D8-0C35-45D5-B83B-F7136255E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197FC5FA-47FA-4FB3-8DE7-EE08B5FF3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21" grpId="0" animBg="1"/>
      <p:bldP spid="122" grpId="0" animBg="1"/>
      <p:bldP spid="140" grpId="0" animBg="1"/>
      <p:bldP spid="1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4">
            <a:extLst>
              <a:ext uri="{FF2B5EF4-FFF2-40B4-BE49-F238E27FC236}">
                <a16:creationId xmlns:a16="http://schemas.microsoft.com/office/drawing/2014/main" xmlns="" id="{F6954D14-565F-4ABA-A249-5A00B9BE3D3A}"/>
              </a:ext>
            </a:extLst>
          </p:cNvPr>
          <p:cNvSpPr/>
          <p:nvPr/>
        </p:nvSpPr>
        <p:spPr>
          <a:xfrm>
            <a:off x="323529" y="1510973"/>
            <a:ext cx="3888431" cy="413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Многоуровневая структура учреждения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9FB4124-D5C8-46C7-B7F2-6F290B12A693}"/>
              </a:ext>
            </a:extLst>
          </p:cNvPr>
          <p:cNvSpPr txBox="1">
            <a:spLocks/>
          </p:cNvSpPr>
          <p:nvPr/>
        </p:nvSpPr>
        <p:spPr>
          <a:xfrm>
            <a:off x="107504" y="856950"/>
            <a:ext cx="3168352" cy="3800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Задачи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37E78D65-3DBD-4DA7-8FD3-57304FC1D7F7}"/>
              </a:ext>
            </a:extLst>
          </p:cNvPr>
          <p:cNvSpPr txBox="1">
            <a:spLocks/>
          </p:cNvSpPr>
          <p:nvPr/>
        </p:nvSpPr>
        <p:spPr>
          <a:xfrm>
            <a:off x="5608707" y="788979"/>
            <a:ext cx="1621851" cy="3800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Решения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xmlns="" id="{261E053B-9540-45E1-A1F8-58871DC5F755}"/>
              </a:ext>
            </a:extLst>
          </p:cNvPr>
          <p:cNvSpPr/>
          <p:nvPr/>
        </p:nvSpPr>
        <p:spPr>
          <a:xfrm>
            <a:off x="276901" y="2091172"/>
            <a:ext cx="3960439" cy="693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Коллегиальная</a:t>
            </a:r>
            <a:r>
              <a:rPr lang="en-US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работа</a:t>
            </a:r>
            <a:r>
              <a:rPr lang="en-US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нескольких подразделений </a:t>
            </a:r>
            <a:r>
              <a:rPr lang="en-US" sz="1600" b="1" baseline="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над</a:t>
            </a:r>
            <a:r>
              <a:rPr lang="en-US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одним документом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xmlns="" id="{BB4533F6-7D42-4064-94F2-D53AAE71F4D1}"/>
              </a:ext>
            </a:extLst>
          </p:cNvPr>
          <p:cNvSpPr/>
          <p:nvPr/>
        </p:nvSpPr>
        <p:spPr>
          <a:xfrm>
            <a:off x="276901" y="2951233"/>
            <a:ext cx="3816423" cy="693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Большое (до сотни) количество </a:t>
            </a:r>
            <a:r>
              <a:rPr lang="ru-RU" sz="1600" b="1" baseline="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согласовантов</a:t>
            </a:r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 исполнителей резолюций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xmlns="" id="{826B3233-C6E3-4608-858B-0FEBC2DEF125}"/>
              </a:ext>
            </a:extLst>
          </p:cNvPr>
          <p:cNvSpPr/>
          <p:nvPr/>
        </p:nvSpPr>
        <p:spPr>
          <a:xfrm>
            <a:off x="255002" y="3868688"/>
            <a:ext cx="3860222" cy="72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Большое количество версий файлов, в которых легко запутаться</a:t>
            </a:r>
          </a:p>
          <a:p>
            <a:pPr marL="285750" indent="-285750">
              <a:buFontTx/>
              <a:buChar char="-"/>
            </a:pPr>
            <a:endParaRPr lang="en-US" sz="1600" b="1" baseline="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xmlns="" id="{BE12863E-426D-43F5-ABE8-8BAF43155F04}"/>
              </a:ext>
            </a:extLst>
          </p:cNvPr>
          <p:cNvSpPr/>
          <p:nvPr/>
        </p:nvSpPr>
        <p:spPr>
          <a:xfrm>
            <a:off x="4427984" y="1508586"/>
            <a:ext cx="4032448" cy="370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1600" b="1" baseline="0" dirty="0" err="1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оздание</a:t>
            </a:r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подзадач «Согласование»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xmlns="" id="{2F7FDF7A-D7B2-4257-9130-0E4465C049BE}"/>
              </a:ext>
            </a:extLst>
          </p:cNvPr>
          <p:cNvSpPr/>
          <p:nvPr/>
        </p:nvSpPr>
        <p:spPr>
          <a:xfrm>
            <a:off x="4424143" y="2067803"/>
            <a:ext cx="3312367" cy="3700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Назначение ответственного</a:t>
            </a: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xmlns="" id="{71A36BBA-330C-4E4A-AB3A-F572094B00D6}"/>
              </a:ext>
            </a:extLst>
          </p:cNvPr>
          <p:cNvSpPr/>
          <p:nvPr/>
        </p:nvSpPr>
        <p:spPr>
          <a:xfrm>
            <a:off x="4424144" y="3868688"/>
            <a:ext cx="3312367" cy="919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Отдельная печатная форма, которая настраивается без программирования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xmlns="" id="{09F4B613-AADF-4E3B-9897-2D82E66259E5}"/>
              </a:ext>
            </a:extLst>
          </p:cNvPr>
          <p:cNvSpPr/>
          <p:nvPr/>
        </p:nvSpPr>
        <p:spPr>
          <a:xfrm>
            <a:off x="4410415" y="2951233"/>
            <a:ext cx="3312367" cy="538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Ограничение видимости версий файлов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2C3249"/>
              </a:solidFill>
              <a:ea typeface="Martel Sans" pitchFamily="34" charset="-12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ABB456-AC89-463B-8EB8-95CA9D370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5EB623-F8B0-441E-98E2-54354084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225209" y="124272"/>
            <a:ext cx="6731167" cy="3800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  <a:cs typeface="+mn-cs"/>
              </a:rPr>
              <a:t>Маршрут обработки документа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FA11347-CB0F-4882-AAF6-0366F2D86281}"/>
              </a:ext>
            </a:extLst>
          </p:cNvPr>
          <p:cNvSpPr/>
          <p:nvPr/>
        </p:nvSpPr>
        <p:spPr bwMode="auto">
          <a:xfrm>
            <a:off x="3270535" y="700335"/>
            <a:ext cx="2588759" cy="46466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6F29F77-3EC7-4319-87D8-A133FDF2E21D}"/>
              </a:ext>
            </a:extLst>
          </p:cNvPr>
          <p:cNvSpPr/>
          <p:nvPr/>
        </p:nvSpPr>
        <p:spPr bwMode="auto">
          <a:xfrm>
            <a:off x="3270535" y="1490586"/>
            <a:ext cx="2588759" cy="530948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2ADF844-14BE-4890-B2E7-16C9279DB962}"/>
              </a:ext>
            </a:extLst>
          </p:cNvPr>
          <p:cNvSpPr/>
          <p:nvPr/>
        </p:nvSpPr>
        <p:spPr bwMode="auto">
          <a:xfrm>
            <a:off x="3270535" y="3205371"/>
            <a:ext cx="258875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40DD2E2B-2A0A-4E28-AFB0-898E23B5426C}"/>
              </a:ext>
            </a:extLst>
          </p:cNvPr>
          <p:cNvSpPr/>
          <p:nvPr/>
        </p:nvSpPr>
        <p:spPr>
          <a:xfrm>
            <a:off x="3277625" y="4008675"/>
            <a:ext cx="2588750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32769" name="Прямая со стрелкой 32768">
            <a:extLst>
              <a:ext uri="{FF2B5EF4-FFF2-40B4-BE49-F238E27FC236}">
                <a16:creationId xmlns:a16="http://schemas.microsoft.com/office/drawing/2014/main" xmlns="" id="{2B5CC25C-7EA7-42A6-86E6-A1BC665A774F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4564915" y="1164996"/>
            <a:ext cx="0" cy="3255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5" name="Прямая со стрелкой 32774">
            <a:extLst>
              <a:ext uri="{FF2B5EF4-FFF2-40B4-BE49-F238E27FC236}">
                <a16:creationId xmlns:a16="http://schemas.microsoft.com/office/drawing/2014/main" xmlns="" id="{5A05E680-92A9-432D-994F-5103F55C3900}"/>
              </a:ext>
            </a:extLst>
          </p:cNvPr>
          <p:cNvCxnSpPr>
            <a:cxnSpLocks/>
            <a:stCxn id="20" idx="2"/>
            <a:endCxn id="13" idx="0"/>
          </p:cNvCxnSpPr>
          <p:nvPr/>
        </p:nvCxnSpPr>
        <p:spPr>
          <a:xfrm>
            <a:off x="4564912" y="2915581"/>
            <a:ext cx="0" cy="2897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0F7A85D4-F0B8-4A4B-9CB5-0E750E3E6E51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flipH="1">
            <a:off x="4564912" y="2021534"/>
            <a:ext cx="3" cy="3233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1796D42A-544F-4FBB-AA61-2D23486B45F5}"/>
              </a:ext>
            </a:extLst>
          </p:cNvPr>
          <p:cNvSpPr/>
          <p:nvPr/>
        </p:nvSpPr>
        <p:spPr bwMode="auto">
          <a:xfrm>
            <a:off x="3270535" y="2344868"/>
            <a:ext cx="258875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Конвертация в </a:t>
            </a:r>
            <a:r>
              <a:rPr lang="en-GB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pdf</a:t>
            </a:r>
            <a:endParaRPr lang="ru-RU" altLang="x-none" sz="1400" baseline="-25000" dirty="0">
              <a:solidFill>
                <a:schemeClr val="tx1"/>
              </a:solidFill>
              <a:latin typeface="Futura PT Demi" panose="020B07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E7D85133-20AB-41E7-B79F-1802111C86A2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564912" y="3776084"/>
            <a:ext cx="7088" cy="2325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3DCD811-4D83-4B15-90DE-69647AAE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E8F6514-01DF-4E09-955D-D7674BEB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115616" y="1996480"/>
            <a:ext cx="6731167" cy="9361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Согласование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EE35B2-DDBF-47E6-B555-828EBE17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F12CE5-4A07-4D1A-B230-8A6A4E0CC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0505" y="197969"/>
            <a:ext cx="7550299" cy="360529"/>
          </a:xfrm>
        </p:spPr>
        <p:txBody>
          <a:bodyPr vert="horz" wrap="square" lIns="72560" tIns="36281" rIns="72560" bIns="36281" numCol="1" anchor="ctr" anchorCtr="0" compatLnSpc="1">
            <a:spAutoFit/>
          </a:bodyPr>
          <a:lstStyle/>
          <a:p>
            <a:pPr algn="ctr"/>
            <a:r>
              <a:rPr lang="ru-RU" altLang="ru-RU" sz="1800" kern="120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  <a:sym typeface="+mn-ea"/>
              </a:rPr>
              <a:t>Работа с файлами при согласовании</a:t>
            </a:r>
            <a:endParaRPr lang="ru-RU" altLang="ru-RU" sz="1800" kern="120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1" name="Рамка 10"/>
          <p:cNvSpPr/>
          <p:nvPr/>
        </p:nvSpPr>
        <p:spPr bwMode="auto">
          <a:xfrm>
            <a:off x="3113094" y="857888"/>
            <a:ext cx="1428671" cy="571972"/>
          </a:xfrm>
          <a:prstGeom prst="frame">
            <a:avLst>
              <a:gd name="adj1" fmla="val 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ru-RU" altLang="x-none" sz="1050" dirty="0">
                <a:solidFill>
                  <a:schemeClr val="tx1"/>
                </a:solidFill>
                <a:latin typeface="Source Sans Variable" pitchFamily="34" charset="0"/>
                <a:cs typeface="Source Sans Variable" pitchFamily="34" charset="0"/>
              </a:rPr>
              <a:t>Согласуемый документ</a:t>
            </a:r>
            <a:endParaRPr lang="ru-RU" altLang="x-none" sz="1050" dirty="0">
              <a:solidFill>
                <a:schemeClr val="tx1"/>
              </a:solidFill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117109" y="839494"/>
            <a:ext cx="1730184" cy="28623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2">
                <a:lumMod val="75000"/>
              </a:schemeClr>
            </a:solidFill>
          </a:ln>
          <a:effectLst/>
        </p:spPr>
        <p:txBody>
          <a:bodyPr lIns="71425" tIns="37141" rIns="71425" bIns="37141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600" dirty="0">
                <a:latin typeface="Source Sans Variable" pitchFamily="34" charset="0"/>
                <a:cs typeface="Source Sans Variable" pitchFamily="34" charset="0"/>
              </a:rPr>
              <a:t>Файл (начальная версия)</a:t>
            </a:r>
            <a:endParaRPr lang="ru-RU" altLang="ru-RU" sz="16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420497" y="1848131"/>
            <a:ext cx="856699" cy="284726"/>
          </a:xfrm>
          <a:prstGeom prst="rect">
            <a:avLst/>
          </a:prstGeom>
          <a:solidFill>
            <a:srgbClr val="FFFF00"/>
          </a:solidFill>
          <a:ln w="15875">
            <a:solidFill>
              <a:schemeClr val="bg2">
                <a:lumMod val="75000"/>
              </a:schemeClr>
            </a:solidFill>
          </a:ln>
          <a:effectLst/>
        </p:spPr>
        <p:txBody>
          <a:bodyPr lIns="71425" tIns="37141" rIns="71425" bIns="37141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Этап 1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420497" y="4704213"/>
            <a:ext cx="856699" cy="285987"/>
          </a:xfrm>
          <a:prstGeom prst="rect">
            <a:avLst/>
          </a:prstGeom>
          <a:solidFill>
            <a:srgbClr val="FFFF00"/>
          </a:solidFill>
          <a:ln w="15875">
            <a:solidFill>
              <a:schemeClr val="bg2">
                <a:lumMod val="75000"/>
              </a:schemeClr>
            </a:solidFill>
          </a:ln>
          <a:effectLst/>
        </p:spPr>
        <p:txBody>
          <a:bodyPr lIns="71425" tIns="37141" rIns="71425" bIns="37141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Этап 2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124425" y="1188376"/>
            <a:ext cx="1722868" cy="354363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6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  <a:sym typeface="+mn-ea"/>
              </a:rPr>
              <a:t>Файл (согласованная версия)</a:t>
            </a:r>
          </a:p>
        </p:txBody>
      </p:sp>
      <p:sp>
        <p:nvSpPr>
          <p:cNvPr id="63501" name="Прямоугольник 24"/>
          <p:cNvSpPr/>
          <p:nvPr/>
        </p:nvSpPr>
        <p:spPr>
          <a:xfrm>
            <a:off x="3769476" y="2256322"/>
            <a:ext cx="1185772" cy="284726"/>
          </a:xfrm>
          <a:prstGeom prst="rect">
            <a:avLst/>
          </a:prstGeom>
          <a:solidFill>
            <a:srgbClr val="FFCC66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7141" rIns="71425" bIns="37141" anchor="ctr" anchorCtr="0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Зам. руководителя 1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63502" name="Прямоугольник 25"/>
          <p:cNvSpPr/>
          <p:nvPr/>
        </p:nvSpPr>
        <p:spPr bwMode="auto">
          <a:xfrm>
            <a:off x="5285076" y="2256322"/>
            <a:ext cx="1142685" cy="284726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3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  <a:sym typeface="+mn-ea"/>
              </a:rPr>
              <a:t>Версия 5</a:t>
            </a:r>
          </a:p>
        </p:txBody>
      </p:sp>
      <p:sp>
        <p:nvSpPr>
          <p:cNvPr id="63503" name="Прямоугольник 26"/>
          <p:cNvSpPr/>
          <p:nvPr/>
        </p:nvSpPr>
        <p:spPr>
          <a:xfrm>
            <a:off x="4142391" y="2663254"/>
            <a:ext cx="1714658" cy="285986"/>
          </a:xfrm>
          <a:prstGeom prst="rect">
            <a:avLst/>
          </a:prstGeom>
          <a:solidFill>
            <a:srgbClr val="FFCC66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7141" rIns="71425" bIns="37141" anchor="ctr" anchorCtr="0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Директор департамента 1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63504" name="Прямоугольник 27"/>
          <p:cNvSpPr/>
          <p:nvPr/>
        </p:nvSpPr>
        <p:spPr>
          <a:xfrm>
            <a:off x="4142391" y="3887829"/>
            <a:ext cx="1714658" cy="285986"/>
          </a:xfrm>
          <a:prstGeom prst="rect">
            <a:avLst/>
          </a:prstGeom>
          <a:solidFill>
            <a:srgbClr val="FFCC66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7141" rIns="71425" bIns="37141" anchor="ctr" anchorCtr="0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Директор департамента 2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63506" name="Прямоугольник 29"/>
          <p:cNvSpPr/>
          <p:nvPr/>
        </p:nvSpPr>
        <p:spPr bwMode="auto">
          <a:xfrm>
            <a:off x="6306816" y="2663254"/>
            <a:ext cx="1142685" cy="285986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3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  <a:sym typeface="+mn-ea"/>
              </a:rPr>
              <a:t>Версия 3</a:t>
            </a:r>
          </a:p>
        </p:txBody>
      </p:sp>
      <p:sp>
        <p:nvSpPr>
          <p:cNvPr id="63507" name="Прямоугольник 30"/>
          <p:cNvSpPr/>
          <p:nvPr/>
        </p:nvSpPr>
        <p:spPr bwMode="auto">
          <a:xfrm>
            <a:off x="6847292" y="3071446"/>
            <a:ext cx="1142685" cy="285986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3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  <a:sym typeface="+mn-ea"/>
              </a:rPr>
              <a:t>Версия 1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321612" y="4296021"/>
            <a:ext cx="1142685" cy="285987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</a:rPr>
              <a:t>Версия 6</a:t>
            </a:r>
            <a:endParaRPr lang="ru-RU" altLang="ru-RU" sz="1300" dirty="0">
              <a:solidFill>
                <a:schemeClr val="bg1"/>
              </a:solidFill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171508" y="3887830"/>
            <a:ext cx="1142685" cy="285987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</a:rPr>
              <a:t>Версия 4 </a:t>
            </a:r>
            <a:endParaRPr lang="ru-RU" altLang="ru-RU" sz="1300" dirty="0">
              <a:solidFill>
                <a:schemeClr val="bg1"/>
              </a:solidFill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6847293" y="3479638"/>
            <a:ext cx="1142685" cy="285987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  <a:effectLst/>
        </p:spPr>
        <p:txBody>
          <a:bodyPr lIns="71425" tIns="37141" rIns="71425" bIns="37141" anchor="ctr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solidFill>
                  <a:schemeClr val="bg1"/>
                </a:solidFill>
                <a:latin typeface="Source Sans Variable" pitchFamily="34" charset="0"/>
                <a:cs typeface="Source Sans Variable" pitchFamily="34" charset="0"/>
              </a:rPr>
              <a:t>Версия 2</a:t>
            </a:r>
            <a:endParaRPr lang="ru-RU" altLang="ru-RU" sz="1300" dirty="0">
              <a:solidFill>
                <a:schemeClr val="bg1"/>
              </a:solidFill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63512" name="Прямоугольник 36"/>
          <p:cNvSpPr/>
          <p:nvPr/>
        </p:nvSpPr>
        <p:spPr>
          <a:xfrm>
            <a:off x="4963814" y="3071698"/>
            <a:ext cx="1577334" cy="285734"/>
          </a:xfrm>
          <a:prstGeom prst="rect">
            <a:avLst/>
          </a:prstGeom>
          <a:solidFill>
            <a:srgbClr val="FFCC66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7141" rIns="71425" bIns="37141" anchor="ctr" anchorCtr="0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Начальник отдела 1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63513" name="Прямоугольник 37"/>
          <p:cNvSpPr/>
          <p:nvPr/>
        </p:nvSpPr>
        <p:spPr>
          <a:xfrm>
            <a:off x="4963814" y="3479890"/>
            <a:ext cx="1577334" cy="285734"/>
          </a:xfrm>
          <a:prstGeom prst="rect">
            <a:avLst/>
          </a:prstGeom>
          <a:solidFill>
            <a:srgbClr val="FFCC66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7141" rIns="71425" bIns="37141" anchor="ctr" anchorCtr="0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Начальник отдела 2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sp>
        <p:nvSpPr>
          <p:cNvPr id="63514" name="Прямоугольник 39"/>
          <p:cNvSpPr/>
          <p:nvPr/>
        </p:nvSpPr>
        <p:spPr>
          <a:xfrm>
            <a:off x="3769476" y="4296273"/>
            <a:ext cx="1194843" cy="285734"/>
          </a:xfrm>
          <a:prstGeom prst="rect">
            <a:avLst/>
          </a:prstGeom>
          <a:solidFill>
            <a:srgbClr val="FFCC66"/>
          </a:solidFill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71425" tIns="37141" rIns="71425" bIns="37141" anchor="ctr" anchorCtr="0"/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</a:rPr>
              <a:t>Зам. руководителя 2</a:t>
            </a:r>
            <a:endParaRPr lang="ru-RU" altLang="ru-RU" sz="1300" dirty="0">
              <a:latin typeface="Source Sans Variable" pitchFamily="34" charset="0"/>
              <a:ea typeface="Source Sans Variable" pitchFamily="34" charset="0"/>
              <a:cs typeface="Source Sans Variable" pitchFamily="34" charset="0"/>
            </a:endParaRPr>
          </a:p>
        </p:txBody>
      </p:sp>
      <p:cxnSp>
        <p:nvCxnSpPr>
          <p:cNvPr id="63515" name="Прямая со стрелкой 42"/>
          <p:cNvCxnSpPr>
            <a:cxnSpLocks/>
            <a:stCxn id="11" idx="3"/>
          </p:cNvCxnSpPr>
          <p:nvPr/>
        </p:nvCxnSpPr>
        <p:spPr>
          <a:xfrm>
            <a:off x="4541765" y="1143874"/>
            <a:ext cx="187717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16" name="Прямая со стрелкой 47"/>
          <p:cNvCxnSpPr/>
          <p:nvPr/>
        </p:nvCxnSpPr>
        <p:spPr>
          <a:xfrm>
            <a:off x="4727814" y="982613"/>
            <a:ext cx="389294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19" name="Прямая со стрелкой 50"/>
          <p:cNvCxnSpPr/>
          <p:nvPr/>
        </p:nvCxnSpPr>
        <p:spPr>
          <a:xfrm>
            <a:off x="4727814" y="1322429"/>
            <a:ext cx="400129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0" name="Прямая со стрелкой 58"/>
          <p:cNvCxnSpPr>
            <a:cxnSpLocks/>
          </p:cNvCxnSpPr>
          <p:nvPr/>
        </p:nvCxnSpPr>
        <p:spPr>
          <a:xfrm flipV="1">
            <a:off x="4729482" y="982613"/>
            <a:ext cx="0" cy="171591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1" name="Прямая со стрелкой 63"/>
          <p:cNvCxnSpPr/>
          <p:nvPr/>
        </p:nvCxnSpPr>
        <p:spPr>
          <a:xfrm>
            <a:off x="2885060" y="1126236"/>
            <a:ext cx="228033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2" name="Прямая со стрелкой 65"/>
          <p:cNvCxnSpPr/>
          <p:nvPr/>
        </p:nvCxnSpPr>
        <p:spPr>
          <a:xfrm flipV="1">
            <a:off x="2885060" y="1126236"/>
            <a:ext cx="0" cy="3731679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3" name="Прямая со стрелкой 67"/>
          <p:cNvCxnSpPr/>
          <p:nvPr/>
        </p:nvCxnSpPr>
        <p:spPr>
          <a:xfrm>
            <a:off x="2885060" y="4857915"/>
            <a:ext cx="535437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3524" name="Прямая со стрелкой 70"/>
          <p:cNvCxnSpPr/>
          <p:nvPr/>
        </p:nvCxnSpPr>
        <p:spPr>
          <a:xfrm>
            <a:off x="2885060" y="2000572"/>
            <a:ext cx="535437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3526" name="Прямая со стрелкой 76"/>
          <p:cNvCxnSpPr>
            <a:cxnSpLocks/>
            <a:stCxn id="63501" idx="3"/>
            <a:endCxn id="63502" idx="1"/>
          </p:cNvCxnSpPr>
          <p:nvPr/>
        </p:nvCxnSpPr>
        <p:spPr>
          <a:xfrm>
            <a:off x="4954996" y="2398685"/>
            <a:ext cx="330081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7" name="Прямая со стрелкой 77"/>
          <p:cNvCxnSpPr>
            <a:stCxn id="63503" idx="3"/>
            <a:endCxn id="63506" idx="1"/>
          </p:cNvCxnSpPr>
          <p:nvPr/>
        </p:nvCxnSpPr>
        <p:spPr>
          <a:xfrm>
            <a:off x="5857050" y="2806877"/>
            <a:ext cx="449766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8" name="Прямая со стрелкой 84"/>
          <p:cNvCxnSpPr>
            <a:stCxn id="63512" idx="3"/>
            <a:endCxn id="63507" idx="1"/>
          </p:cNvCxnSpPr>
          <p:nvPr/>
        </p:nvCxnSpPr>
        <p:spPr>
          <a:xfrm>
            <a:off x="6541148" y="3214565"/>
            <a:ext cx="306396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29" name="Прямая со стрелкой 88"/>
          <p:cNvCxnSpPr>
            <a:stCxn id="63513" idx="3"/>
            <a:endCxn id="34" idx="1"/>
          </p:cNvCxnSpPr>
          <p:nvPr/>
        </p:nvCxnSpPr>
        <p:spPr>
          <a:xfrm>
            <a:off x="6541148" y="3622757"/>
            <a:ext cx="306396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30" name="Прямая со стрелкой 92"/>
          <p:cNvCxnSpPr>
            <a:stCxn id="63504" idx="3"/>
            <a:endCxn id="33" idx="1"/>
          </p:cNvCxnSpPr>
          <p:nvPr/>
        </p:nvCxnSpPr>
        <p:spPr>
          <a:xfrm>
            <a:off x="5857049" y="4031200"/>
            <a:ext cx="314459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31" name="Прямая со стрелкой 96"/>
          <p:cNvCxnSpPr>
            <a:stCxn id="63514" idx="3"/>
            <a:endCxn id="32" idx="1"/>
          </p:cNvCxnSpPr>
          <p:nvPr/>
        </p:nvCxnSpPr>
        <p:spPr>
          <a:xfrm>
            <a:off x="4964067" y="4439392"/>
            <a:ext cx="357294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33" name="Прямая со стрелкой 104"/>
          <p:cNvCxnSpPr>
            <a:cxnSpLocks/>
          </p:cNvCxnSpPr>
          <p:nvPr/>
        </p:nvCxnSpPr>
        <p:spPr>
          <a:xfrm>
            <a:off x="3600404" y="2398685"/>
            <a:ext cx="169071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3534" name="Прямая со стрелкой 106"/>
          <p:cNvCxnSpPr/>
          <p:nvPr/>
        </p:nvCxnSpPr>
        <p:spPr>
          <a:xfrm flipV="1">
            <a:off x="3600404" y="2132857"/>
            <a:ext cx="0" cy="2305528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63535" name="Прямая со стрелкой 108"/>
          <p:cNvCxnSpPr>
            <a:cxnSpLocks/>
          </p:cNvCxnSpPr>
          <p:nvPr/>
        </p:nvCxnSpPr>
        <p:spPr>
          <a:xfrm>
            <a:off x="3600404" y="4438385"/>
            <a:ext cx="169071" cy="1259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3536" name="Прямая со стрелкой 109"/>
          <p:cNvCxnSpPr/>
          <p:nvPr/>
        </p:nvCxnSpPr>
        <p:spPr>
          <a:xfrm>
            <a:off x="4729482" y="3220108"/>
            <a:ext cx="225514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3537" name="Прямая со стрелкой 110"/>
          <p:cNvCxnSpPr/>
          <p:nvPr/>
        </p:nvCxnSpPr>
        <p:spPr>
          <a:xfrm>
            <a:off x="4729482" y="3623261"/>
            <a:ext cx="225514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3538" name="Прямая со стрелкой 111"/>
          <p:cNvCxnSpPr/>
          <p:nvPr/>
        </p:nvCxnSpPr>
        <p:spPr>
          <a:xfrm flipV="1">
            <a:off x="4729482" y="2949240"/>
            <a:ext cx="0" cy="674021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sp>
        <p:nvSpPr>
          <p:cNvPr id="3" name="Рамка 2"/>
          <p:cNvSpPr/>
          <p:nvPr/>
        </p:nvSpPr>
        <p:spPr bwMode="auto">
          <a:xfrm>
            <a:off x="2686003" y="1715090"/>
            <a:ext cx="5465738" cy="3322480"/>
          </a:xfrm>
          <a:prstGeom prst="frame">
            <a:avLst>
              <a:gd name="adj1" fmla="val 0"/>
            </a:avLst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ru-RU" altLang="x-none" sz="1300" dirty="0">
              <a:solidFill>
                <a:srgbClr val="E20613"/>
              </a:solidFill>
              <a:latin typeface="Source Sans Variable" pitchFamily="34" charset="0"/>
              <a:ea typeface="Source Sans Variable" pitchFamily="34" charset="0"/>
            </a:endParaRPr>
          </a:p>
        </p:txBody>
      </p:sp>
      <p:cxnSp>
        <p:nvCxnSpPr>
          <p:cNvPr id="4" name="Прямая со стрелкой 3"/>
          <p:cNvCxnSpPr>
            <a:cxnSpLocks/>
            <a:stCxn id="63502" idx="0"/>
            <a:endCxn id="22" idx="2"/>
          </p:cNvCxnSpPr>
          <p:nvPr/>
        </p:nvCxnSpPr>
        <p:spPr>
          <a:xfrm flipV="1">
            <a:off x="5856419" y="1542739"/>
            <a:ext cx="129440" cy="713583"/>
          </a:xfrm>
          <a:prstGeom prst="straightConnector1">
            <a:avLst/>
          </a:prstGeom>
          <a:ln w="15875" cap="flat" cmpd="sng">
            <a:solidFill>
              <a:srgbClr val="E20613"/>
            </a:solidFill>
            <a:prstDash val="solid"/>
            <a:headEnd type="none" w="med" len="med"/>
            <a:tailEnd type="arrow" w="lg" len="med"/>
          </a:ln>
        </p:spPr>
      </p:cxnSp>
      <p:sp>
        <p:nvSpPr>
          <p:cNvPr id="6" name="Прямоугольник 25"/>
          <p:cNvSpPr/>
          <p:nvPr/>
        </p:nvSpPr>
        <p:spPr bwMode="auto">
          <a:xfrm>
            <a:off x="3130982" y="2231717"/>
            <a:ext cx="638493" cy="2119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  <a:sym typeface="+mn-ea"/>
              </a:rPr>
              <a:t>Отв.</a:t>
            </a:r>
          </a:p>
        </p:txBody>
      </p:sp>
      <p:sp>
        <p:nvSpPr>
          <p:cNvPr id="8" name="Прямоугольник 25"/>
          <p:cNvSpPr/>
          <p:nvPr/>
        </p:nvSpPr>
        <p:spPr bwMode="auto">
          <a:xfrm>
            <a:off x="4283968" y="3004592"/>
            <a:ext cx="638493" cy="284726"/>
          </a:xfrm>
          <a:prstGeom prst="rect">
            <a:avLst/>
          </a:prstGeom>
          <a:noFill/>
          <a:ln w="15875">
            <a:noFill/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  <a:sym typeface="+mn-ea"/>
              </a:rPr>
              <a:t>Отв.</a:t>
            </a:r>
          </a:p>
        </p:txBody>
      </p:sp>
      <p:sp>
        <p:nvSpPr>
          <p:cNvPr id="9" name="Прямоугольник 25"/>
          <p:cNvSpPr/>
          <p:nvPr/>
        </p:nvSpPr>
        <p:spPr bwMode="auto">
          <a:xfrm>
            <a:off x="3486261" y="2663506"/>
            <a:ext cx="638493" cy="284726"/>
          </a:xfrm>
          <a:prstGeom prst="rect">
            <a:avLst/>
          </a:prstGeom>
          <a:noFill/>
          <a:ln w="15875">
            <a:noFill/>
          </a:ln>
          <a:effectLst/>
        </p:spPr>
        <p:txBody>
          <a:bodyPr lIns="71425" tIns="37141" rIns="71425" bIns="37141" anchor="ctr" anchorCtr="0">
            <a:noAutofit/>
          </a:bodyPr>
          <a:lstStyle/>
          <a:p>
            <a:pPr lvl="0" algn="ctr" eaLnBrk="1" hangingPunct="1">
              <a:lnSpc>
                <a:spcPct val="85000"/>
              </a:lnSpc>
              <a:spcBef>
                <a:spcPct val="50000"/>
              </a:spcBef>
              <a:buClrTx/>
              <a:buSzPct val="120000"/>
              <a:buFontTx/>
            </a:pPr>
            <a:r>
              <a:rPr lang="ru-RU" altLang="ru-RU" sz="1300" dirty="0">
                <a:latin typeface="Source Sans Variable" pitchFamily="34" charset="0"/>
                <a:cs typeface="Source Sans Variable" pitchFamily="34" charset="0"/>
                <a:sym typeface="+mn-ea"/>
              </a:rPr>
              <a:t>Отв.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9708" y="3657586"/>
            <a:ext cx="245554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defPPr>
              <a:defRPr lang="ru-RU"/>
            </a:defPPr>
            <a:lvl1pPr>
              <a:spcBef>
                <a:spcPts val="950"/>
              </a:spcBef>
              <a:defRPr sz="1600" baseline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</a:defRPr>
            </a:lvl1pPr>
          </a:lstStyle>
          <a:p>
            <a:r>
              <a:rPr lang="ru-RU" altLang="ru-RU" dirty="0">
                <a:sym typeface="+mn-ea"/>
              </a:rPr>
              <a:t>Итоговая согласованная версия копируется в документ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095" y="1257935"/>
            <a:ext cx="2314575" cy="926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spcBef>
                <a:spcPts val="950"/>
              </a:spcBef>
            </a:pPr>
            <a:r>
              <a:rPr lang="ru-RU" altLang="ru-RU" sz="16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</a:rPr>
              <a:t>Множество версий согласуемых файлов</a:t>
            </a:r>
          </a:p>
          <a:p>
            <a:pPr>
              <a:spcBef>
                <a:spcPts val="950"/>
              </a:spcBef>
            </a:pPr>
            <a:endParaRPr lang="ru-RU" altLang="ru-RU" sz="2800" dirty="0">
              <a:ea typeface="Source Sans Variable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00400" y="2223973"/>
            <a:ext cx="2314575" cy="1231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spcBef>
                <a:spcPts val="950"/>
              </a:spcBef>
            </a:pPr>
            <a:r>
              <a:rPr lang="ru-RU" altLang="ru-RU" sz="16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Cascadia Mono SemiLight" panose="020B0609020000020004" pitchFamily="49" charset="0"/>
                <a:cs typeface="Courier New" panose="02070309020205020404" pitchFamily="49" charset="0"/>
              </a:rPr>
              <a:t>Согласующие видят только версии, необходимые им для принятия решения</a:t>
            </a:r>
          </a:p>
        </p:txBody>
      </p:sp>
      <p:cxnSp>
        <p:nvCxnSpPr>
          <p:cNvPr id="51" name="Прямая со стрелкой 111">
            <a:extLst>
              <a:ext uri="{FF2B5EF4-FFF2-40B4-BE49-F238E27FC236}">
                <a16:creationId xmlns:a16="http://schemas.microsoft.com/office/drawing/2014/main" xmlns="" id="{CD95AB35-084F-4C09-AAF6-76C8EB912DC0}"/>
              </a:ext>
            </a:extLst>
          </p:cNvPr>
          <p:cNvCxnSpPr>
            <a:cxnSpLocks/>
          </p:cNvCxnSpPr>
          <p:nvPr/>
        </p:nvCxnSpPr>
        <p:spPr>
          <a:xfrm flipV="1">
            <a:off x="3977476" y="2541048"/>
            <a:ext cx="1" cy="1531205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cxnSp>
        <p:nvCxnSpPr>
          <p:cNvPr id="54" name="Прямая со стрелкой 109">
            <a:extLst>
              <a:ext uri="{FF2B5EF4-FFF2-40B4-BE49-F238E27FC236}">
                <a16:creationId xmlns:a16="http://schemas.microsoft.com/office/drawing/2014/main" xmlns="" id="{236386D5-B850-43E9-B528-728A12D9E912}"/>
              </a:ext>
            </a:extLst>
          </p:cNvPr>
          <p:cNvCxnSpPr>
            <a:cxnSpLocks/>
          </p:cNvCxnSpPr>
          <p:nvPr/>
        </p:nvCxnSpPr>
        <p:spPr>
          <a:xfrm>
            <a:off x="3977476" y="2792239"/>
            <a:ext cx="193010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56" name="Прямая со стрелкой 110">
            <a:extLst>
              <a:ext uri="{FF2B5EF4-FFF2-40B4-BE49-F238E27FC236}">
                <a16:creationId xmlns:a16="http://schemas.microsoft.com/office/drawing/2014/main" xmlns="" id="{68A38B7F-2C73-4C0B-8C1C-2B65163CC00A}"/>
              </a:ext>
            </a:extLst>
          </p:cNvPr>
          <p:cNvCxnSpPr>
            <a:cxnSpLocks/>
          </p:cNvCxnSpPr>
          <p:nvPr/>
        </p:nvCxnSpPr>
        <p:spPr>
          <a:xfrm>
            <a:off x="3977476" y="4072253"/>
            <a:ext cx="164915" cy="0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arrow" w="lg" len="med"/>
          </a:ln>
        </p:spPr>
      </p:cxnSp>
      <p:cxnSp>
        <p:nvCxnSpPr>
          <p:cNvPr id="60" name="Прямая со стрелкой 58">
            <a:extLst>
              <a:ext uri="{FF2B5EF4-FFF2-40B4-BE49-F238E27FC236}">
                <a16:creationId xmlns:a16="http://schemas.microsoft.com/office/drawing/2014/main" xmlns="" id="{4DDF9883-DF4F-4690-AB55-6516A6F63EC6}"/>
              </a:ext>
            </a:extLst>
          </p:cNvPr>
          <p:cNvCxnSpPr>
            <a:cxnSpLocks/>
          </p:cNvCxnSpPr>
          <p:nvPr/>
        </p:nvCxnSpPr>
        <p:spPr>
          <a:xfrm flipV="1">
            <a:off x="4729482" y="1143874"/>
            <a:ext cx="0" cy="178555"/>
          </a:xfrm>
          <a:prstGeom prst="straightConnector1">
            <a:avLst/>
          </a:prstGeom>
          <a:ln w="15875" cap="flat" cmpd="sng">
            <a:solidFill>
              <a:schemeClr val="tx1"/>
            </a:solidFill>
            <a:prstDash val="solid"/>
            <a:headEnd type="none" w="med" len="med"/>
            <a:tailEnd type="none" w="lg" len="med"/>
          </a:ln>
        </p:spPr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DFDC60C-AA33-41A1-B203-A4AF417BDB0B}"/>
              </a:ext>
            </a:extLst>
          </p:cNvPr>
          <p:cNvSpPr/>
          <p:nvPr/>
        </p:nvSpPr>
        <p:spPr>
          <a:xfrm>
            <a:off x="3730600" y="2212504"/>
            <a:ext cx="1273448" cy="36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76">
            <a:extLst>
              <a:ext uri="{FF2B5EF4-FFF2-40B4-BE49-F238E27FC236}">
                <a16:creationId xmlns:a16="http://schemas.microsoft.com/office/drawing/2014/main" xmlns="" id="{A14C7D1F-6860-4FE8-AC70-6297171A43C3}"/>
              </a:ext>
            </a:extLst>
          </p:cNvPr>
          <p:cNvCxnSpPr>
            <a:cxnSpLocks/>
          </p:cNvCxnSpPr>
          <p:nvPr/>
        </p:nvCxnSpPr>
        <p:spPr>
          <a:xfrm>
            <a:off x="3311348" y="2428528"/>
            <a:ext cx="252540" cy="0"/>
          </a:xfrm>
          <a:prstGeom prst="straightConnector1">
            <a:avLst/>
          </a:prstGeom>
          <a:ln w="15875" cap="flat" cmpd="sng">
            <a:solidFill>
              <a:srgbClr val="FF0000"/>
            </a:solidFill>
            <a:prstDash val="solid"/>
            <a:headEnd type="none" w="med" len="med"/>
            <a:tailEnd type="none" w="lg" len="med"/>
          </a:ln>
        </p:spPr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A6D60C52-C857-4968-B87F-78C8CC6BA440}"/>
              </a:ext>
            </a:extLst>
          </p:cNvPr>
          <p:cNvSpPr/>
          <p:nvPr/>
        </p:nvSpPr>
        <p:spPr>
          <a:xfrm>
            <a:off x="4097425" y="2624499"/>
            <a:ext cx="3422501" cy="369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6439CDE-2854-4242-8B37-ABB6C6C83129}"/>
              </a:ext>
            </a:extLst>
          </p:cNvPr>
          <p:cNvSpPr/>
          <p:nvPr/>
        </p:nvSpPr>
        <p:spPr>
          <a:xfrm>
            <a:off x="3737439" y="4265479"/>
            <a:ext cx="2810548" cy="369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31EB4926-D12E-4C95-9464-FE56FA3C95F1}"/>
              </a:ext>
            </a:extLst>
          </p:cNvPr>
          <p:cNvSpPr/>
          <p:nvPr/>
        </p:nvSpPr>
        <p:spPr>
          <a:xfrm>
            <a:off x="5244404" y="2203973"/>
            <a:ext cx="1219893" cy="369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464CE909-CC34-40A8-81E5-0DA05EC2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71" y="2220735"/>
            <a:ext cx="342987" cy="31210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2B6D212-DE0C-4EB3-A292-B17E22FBA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01" y="2629788"/>
            <a:ext cx="342987" cy="31210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A984CC2-3968-4845-AFD9-3E7C413DF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220" y="4286975"/>
            <a:ext cx="342987" cy="3121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B46D0B-46F7-48F9-81A2-9878F558D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360" y="229259"/>
            <a:ext cx="1660022" cy="40205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64A6BE1-DEED-4863-95E1-3EC1755B8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2F178393-A463-45F1-807F-B30282507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3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3501" grpId="0" animBg="1"/>
      <p:bldP spid="63502" grpId="0" animBg="1"/>
      <p:bldP spid="63503" grpId="0" animBg="1"/>
      <p:bldP spid="63504" grpId="0" animBg="1"/>
      <p:bldP spid="63506" grpId="0" animBg="1"/>
      <p:bldP spid="63507" grpId="0" animBg="1"/>
      <p:bldP spid="32" grpId="0" animBg="1"/>
      <p:bldP spid="33" grpId="0" animBg="1"/>
      <p:bldP spid="34" grpId="0" animBg="1"/>
      <p:bldP spid="63512" grpId="0" animBg="1"/>
      <p:bldP spid="63513" grpId="0" animBg="1"/>
      <p:bldP spid="63514" grpId="0" animBg="1"/>
      <p:bldP spid="6" grpId="0"/>
      <p:bldP spid="8" grpId="0"/>
      <p:bldP spid="9" grpId="0"/>
      <p:bldP spid="7" grpId="0"/>
      <p:bldP spid="12" grpId="0"/>
      <p:bldP spid="28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225209" y="124272"/>
            <a:ext cx="5766527" cy="3800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Маршрут обработки документа - согласование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FA11347-CB0F-4882-AAF6-0366F2D86281}"/>
              </a:ext>
            </a:extLst>
          </p:cNvPr>
          <p:cNvSpPr/>
          <p:nvPr/>
        </p:nvSpPr>
        <p:spPr bwMode="auto">
          <a:xfrm>
            <a:off x="687097" y="672555"/>
            <a:ext cx="1076224" cy="3800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6F29F77-3EC7-4319-87D8-A133FDF2E21D}"/>
              </a:ext>
            </a:extLst>
          </p:cNvPr>
          <p:cNvSpPr/>
          <p:nvPr/>
        </p:nvSpPr>
        <p:spPr bwMode="auto">
          <a:xfrm>
            <a:off x="687095" y="1225331"/>
            <a:ext cx="1076225" cy="188603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2ADF844-14BE-4890-B2E7-16C9279DB962}"/>
              </a:ext>
            </a:extLst>
          </p:cNvPr>
          <p:cNvSpPr/>
          <p:nvPr/>
        </p:nvSpPr>
        <p:spPr bwMode="auto">
          <a:xfrm>
            <a:off x="687098" y="3349044"/>
            <a:ext cx="1076222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40DD2E2B-2A0A-4E28-AFB0-898E23B5426C}"/>
              </a:ext>
            </a:extLst>
          </p:cNvPr>
          <p:cNvSpPr/>
          <p:nvPr/>
        </p:nvSpPr>
        <p:spPr>
          <a:xfrm>
            <a:off x="687097" y="4149653"/>
            <a:ext cx="107622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32769" name="Прямая со стрелкой 32768">
            <a:extLst>
              <a:ext uri="{FF2B5EF4-FFF2-40B4-BE49-F238E27FC236}">
                <a16:creationId xmlns:a16="http://schemas.microsoft.com/office/drawing/2014/main" xmlns="" id="{2B5CC25C-7EA7-42A6-86E6-A1BC665A774F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1225208" y="1052644"/>
            <a:ext cx="1" cy="172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5" name="Прямая со стрелкой 32774">
            <a:extLst>
              <a:ext uri="{FF2B5EF4-FFF2-40B4-BE49-F238E27FC236}">
                <a16:creationId xmlns:a16="http://schemas.microsoft.com/office/drawing/2014/main" xmlns="" id="{5A05E680-92A9-432D-994F-5103F55C3900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1225209" y="3919757"/>
            <a:ext cx="0" cy="2298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0F7A85D4-F0B8-4A4B-9CB5-0E750E3E6E51}"/>
              </a:ext>
            </a:extLst>
          </p:cNvPr>
          <p:cNvCxnSpPr>
            <a:cxnSpLocks/>
          </p:cNvCxnSpPr>
          <p:nvPr/>
        </p:nvCxnSpPr>
        <p:spPr>
          <a:xfrm>
            <a:off x="1225209" y="3111369"/>
            <a:ext cx="0" cy="2601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xmlns="" id="{6A1F43B6-B6BF-4B2D-B581-755884BF3476}"/>
              </a:ext>
            </a:extLst>
          </p:cNvPr>
          <p:cNvSpPr txBox="1">
            <a:spLocks/>
          </p:cNvSpPr>
          <p:nvPr/>
        </p:nvSpPr>
        <p:spPr>
          <a:xfrm>
            <a:off x="1793816" y="1172459"/>
            <a:ext cx="5046443" cy="442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Создание подзадачи  «Согласование»</a:t>
            </a:r>
          </a:p>
        </p:txBody>
      </p:sp>
      <p:sp>
        <p:nvSpPr>
          <p:cNvPr id="25" name="Заголовок 5">
            <a:extLst>
              <a:ext uri="{FF2B5EF4-FFF2-40B4-BE49-F238E27FC236}">
                <a16:creationId xmlns:a16="http://schemas.microsoft.com/office/drawing/2014/main" xmlns="" id="{86FAB2E5-EB48-4C2B-9E68-E1581AE981E5}"/>
              </a:ext>
            </a:extLst>
          </p:cNvPr>
          <p:cNvSpPr txBox="1">
            <a:spLocks/>
          </p:cNvSpPr>
          <p:nvPr/>
        </p:nvSpPr>
        <p:spPr>
          <a:xfrm>
            <a:off x="1807920" y="1520884"/>
            <a:ext cx="5878369" cy="442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Назначение ответственного согласующего</a:t>
            </a:r>
          </a:p>
        </p:txBody>
      </p:sp>
      <p:sp>
        <p:nvSpPr>
          <p:cNvPr id="26" name="Заголовок 5">
            <a:extLst>
              <a:ext uri="{FF2B5EF4-FFF2-40B4-BE49-F238E27FC236}">
                <a16:creationId xmlns:a16="http://schemas.microsoft.com/office/drawing/2014/main" xmlns="" id="{41BBF2E6-65F2-48A3-AC56-2C58E435DDC6}"/>
              </a:ext>
            </a:extLst>
          </p:cNvPr>
          <p:cNvSpPr txBox="1">
            <a:spLocks/>
          </p:cNvSpPr>
          <p:nvPr/>
        </p:nvSpPr>
        <p:spPr>
          <a:xfrm>
            <a:off x="1807920" y="1863678"/>
            <a:ext cx="5766526" cy="442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Создание версий файлов при согласовании</a:t>
            </a: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xmlns="" id="{AAAABFAA-8617-449E-AEBA-34F98A45D42E}"/>
              </a:ext>
            </a:extLst>
          </p:cNvPr>
          <p:cNvSpPr txBox="1">
            <a:spLocks/>
          </p:cNvSpPr>
          <p:nvPr/>
        </p:nvSpPr>
        <p:spPr>
          <a:xfrm>
            <a:off x="1793816" y="2223245"/>
            <a:ext cx="7242680" cy="440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Отображение версий файлов, необходимых для согласования</a:t>
            </a: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xmlns="" id="{10F74F38-76A6-4875-B1CD-4463E67E0464}"/>
              </a:ext>
            </a:extLst>
          </p:cNvPr>
          <p:cNvSpPr txBox="1">
            <a:spLocks/>
          </p:cNvSpPr>
          <p:nvPr/>
        </p:nvSpPr>
        <p:spPr>
          <a:xfrm>
            <a:off x="1807920" y="2613912"/>
            <a:ext cx="6926055" cy="665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Перенос из задачи в документ версии, согласованной ответственным первого уровня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A60931F-F56B-455B-87AF-5FEE10F3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0696A89-8DED-44BD-B7A1-80A390D17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3" grpId="0" animBg="1"/>
      <p:bldP spid="14" grpId="0" animBg="1"/>
      <p:bldP spid="23" grpId="0"/>
      <p:bldP spid="25" grpId="0"/>
      <p:bldP spid="26" grpId="0"/>
      <p:bldP spid="2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115616" y="1996480"/>
            <a:ext cx="6731167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Печатные формы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EE9A08-37C8-495A-AC5D-BA967E75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E56108-9346-4098-B9A0-A0C57F32F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688736" y="126215"/>
            <a:ext cx="5766527" cy="9065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Печатная форма</a:t>
            </a:r>
          </a:p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 «Лист согласования»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21E97CEB-22EF-4A88-8DC0-5B692D88AC27}"/>
              </a:ext>
            </a:extLst>
          </p:cNvPr>
          <p:cNvSpPr/>
          <p:nvPr/>
        </p:nvSpPr>
        <p:spPr bwMode="auto">
          <a:xfrm>
            <a:off x="625022" y="772344"/>
            <a:ext cx="1076224" cy="3800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9B441527-E4FD-4401-8BF2-E10CDAE4452D}"/>
              </a:ext>
            </a:extLst>
          </p:cNvPr>
          <p:cNvSpPr/>
          <p:nvPr/>
        </p:nvSpPr>
        <p:spPr bwMode="auto">
          <a:xfrm>
            <a:off x="625020" y="1325121"/>
            <a:ext cx="1076225" cy="570714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17108EA0-1EC0-4661-BED6-D3383D4A110C}"/>
              </a:ext>
            </a:extLst>
          </p:cNvPr>
          <p:cNvSpPr/>
          <p:nvPr/>
        </p:nvSpPr>
        <p:spPr bwMode="auto">
          <a:xfrm>
            <a:off x="625023" y="2181192"/>
            <a:ext cx="1076222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890303D7-38A5-4451-BDC1-8D0F69C6B992}"/>
              </a:ext>
            </a:extLst>
          </p:cNvPr>
          <p:cNvSpPr/>
          <p:nvPr/>
        </p:nvSpPr>
        <p:spPr>
          <a:xfrm>
            <a:off x="612513" y="4300736"/>
            <a:ext cx="107622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DF2C688-1128-42C4-AC25-3E0872C751F6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1163133" y="1152433"/>
            <a:ext cx="1" cy="1726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E5A9EAB-2C8D-4445-BE95-371EA0074436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1150625" y="2751905"/>
            <a:ext cx="12509" cy="15488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3D04ED84-2D81-4E0E-B0BB-2585A46A5AD6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163133" y="1895835"/>
            <a:ext cx="1" cy="28535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xmlns="" id="{C9EE4F47-C31C-4DBB-B69B-F06D64DC1B6D}"/>
              </a:ext>
            </a:extLst>
          </p:cNvPr>
          <p:cNvSpPr txBox="1">
            <a:spLocks/>
          </p:cNvSpPr>
          <p:nvPr/>
        </p:nvSpPr>
        <p:spPr>
          <a:xfrm>
            <a:off x="1978097" y="1325121"/>
            <a:ext cx="6509106" cy="46943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данных только по задачам согласования</a:t>
            </a:r>
          </a:p>
          <a:p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xmlns="" id="{A7346369-57A5-4E69-B940-4E33ABBBCD72}"/>
              </a:ext>
            </a:extLst>
          </p:cNvPr>
          <p:cNvSpPr txBox="1">
            <a:spLocks/>
          </p:cNvSpPr>
          <p:nvPr/>
        </p:nvSpPr>
        <p:spPr>
          <a:xfrm>
            <a:off x="2007433" y="2145534"/>
            <a:ext cx="6218258" cy="46943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данных по задачам согласования и подписания</a:t>
            </a:r>
          </a:p>
          <a:p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52981B-ED06-40FB-89A2-6A4C9BF9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3033334"/>
            <a:ext cx="4896544" cy="1918088"/>
          </a:xfrm>
          <a:prstGeom prst="rect">
            <a:avLst/>
          </a:prstGeom>
          <a:solidFill>
            <a:srgbClr val="FFF6E5"/>
          </a:solidFill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DAAC1F9E-58C1-494D-8C7A-B468190FF682}"/>
              </a:ext>
            </a:extLst>
          </p:cNvPr>
          <p:cNvSpPr txBox="1">
            <a:spLocks/>
          </p:cNvSpPr>
          <p:nvPr/>
        </p:nvSpPr>
        <p:spPr>
          <a:xfrm>
            <a:off x="2007433" y="2646310"/>
            <a:ext cx="6005050" cy="46943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Вывод данных по заданному списку должностей</a:t>
            </a:r>
          </a:p>
          <a:p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C986547-8C87-44D4-AE18-8ECACA42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5477C97-1B75-4798-80BA-399AB5AB3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 animBg="1"/>
      <p:bldP spid="18" grpId="0" animBg="1"/>
      <p:bldP spid="19" grpId="0" animBg="1"/>
      <p:bldP spid="20" grpId="0" animBg="1"/>
      <p:bldP spid="34" grpId="0"/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115616" y="1996480"/>
            <a:ext cx="6731167" cy="8640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Конвертация файлов в </a:t>
            </a:r>
            <a:r>
              <a:rPr lang="en-GB" altLang="ru-RU" sz="32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pdf</a:t>
            </a:r>
            <a:endParaRPr lang="ru-RU" altLang="ru-RU" sz="320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3A56C6-C327-4631-A738-EED72B93B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FB59EC-738A-4C7A-907B-0989419ED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571500" y="2719660"/>
            <a:ext cx="8001000" cy="28575"/>
          </a:xfrm>
          <a:prstGeom prst="rect">
            <a:avLst/>
          </a:prstGeom>
          <a:solidFill>
            <a:srgbClr val="EAECF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719660"/>
            <a:ext cx="4000500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105" name="Google Shape;105;p14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2</a:t>
            </a:r>
            <a:endParaRPr sz="1800"/>
          </a:p>
        </p:txBody>
      </p:sp>
      <p:sp>
        <p:nvSpPr>
          <p:cNvPr id="106" name="Google Shape;106;p14"/>
          <p:cNvSpPr txBox="1"/>
          <p:nvPr/>
        </p:nvSpPr>
        <p:spPr>
          <a:xfrm>
            <a:off x="1190774" y="1852851"/>
            <a:ext cx="571394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28.05.26</a:t>
            </a:r>
            <a:endParaRPr sz="4000" dirty="0"/>
          </a:p>
        </p:txBody>
      </p:sp>
      <p:sp>
        <p:nvSpPr>
          <p:cNvPr id="108" name="Google Shape;108;p14"/>
          <p:cNvSpPr txBox="1"/>
          <p:nvPr/>
        </p:nvSpPr>
        <p:spPr>
          <a:xfrm>
            <a:off x="3274628" y="1852851"/>
            <a:ext cx="649300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16.06.26</a:t>
            </a:r>
            <a:endParaRPr sz="4000" dirty="0"/>
          </a:p>
        </p:txBody>
      </p:sp>
      <p:sp>
        <p:nvSpPr>
          <p:cNvPr id="110" name="Google Shape;110;p14"/>
          <p:cNvSpPr txBox="1"/>
          <p:nvPr/>
        </p:nvSpPr>
        <p:spPr>
          <a:xfrm>
            <a:off x="5354910" y="1852851"/>
            <a:ext cx="649300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02.07.26</a:t>
            </a:r>
            <a:endParaRPr sz="4000" dirty="0"/>
          </a:p>
        </p:txBody>
      </p:sp>
      <p:sp>
        <p:nvSpPr>
          <p:cNvPr id="112" name="Google Shape;112;p14"/>
          <p:cNvSpPr txBox="1"/>
          <p:nvPr/>
        </p:nvSpPr>
        <p:spPr>
          <a:xfrm>
            <a:off x="7431620" y="1852851"/>
            <a:ext cx="649299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D92D20"/>
                </a:solidFill>
                <a:latin typeface="Inter"/>
                <a:ea typeface="Inter"/>
                <a:cs typeface="Inter"/>
                <a:sym typeface="Inter"/>
              </a:rPr>
              <a:t>30.07.26</a:t>
            </a:r>
            <a:endParaRPr sz="4000" dirty="0"/>
          </a:p>
        </p:txBody>
      </p:sp>
      <p:sp>
        <p:nvSpPr>
          <p:cNvPr id="116" name="Google Shape;116;p14"/>
          <p:cNvSpPr txBox="1"/>
          <p:nvPr/>
        </p:nvSpPr>
        <p:spPr>
          <a:xfrm>
            <a:off x="582977" y="3083849"/>
            <a:ext cx="1760153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Функционал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рабочих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столов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пользователей</a:t>
            </a:r>
            <a:endParaRPr sz="1400" dirty="0">
              <a:solidFill>
                <a:srgbClr val="1E2430"/>
              </a:solidFill>
              <a:latin typeface="Montserrat SemiBold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2607778" y="3126854"/>
            <a:ext cx="1848161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Согласование</a:t>
            </a:r>
            <a:r>
              <a:rPr lang="ru-RU" sz="14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</a:t>
            </a:r>
          </a:p>
          <a:p>
            <a:pPr algn="ctr"/>
            <a:r>
              <a:rPr lang="ru-RU" sz="1400" dirty="0">
                <a:solidFill>
                  <a:srgbClr val="1E2430"/>
                </a:solidFill>
                <a:latin typeface="Montserrat SemiBold"/>
                <a:sym typeface="Inter"/>
              </a:rPr>
              <a:t>версии файлов и процессы подписания</a:t>
            </a:r>
            <a:endParaRPr lang="ru-RU" sz="1400" dirty="0">
              <a:solidFill>
                <a:srgbClr val="1E2430"/>
              </a:solidFill>
              <a:latin typeface="Montserrat SemiBold"/>
              <a:sym typeface="Montserrat Semi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3600" dirty="0"/>
          </a:p>
        </p:txBody>
      </p:sp>
      <p:sp>
        <p:nvSpPr>
          <p:cNvPr id="120" name="Google Shape;120;p14"/>
          <p:cNvSpPr txBox="1"/>
          <p:nvPr/>
        </p:nvSpPr>
        <p:spPr>
          <a:xfrm>
            <a:off x="4764479" y="3126854"/>
            <a:ext cx="169521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Резолюции</a:t>
            </a:r>
            <a:endParaRPr lang="ru-RU" sz="1400" dirty="0">
              <a:solidFill>
                <a:srgbClr val="1E243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algn="ctr"/>
            <a:r>
              <a:rPr lang="ru-RU" sz="1400" dirty="0">
                <a:solidFill>
                  <a:srgbClr val="1E2430"/>
                </a:solidFill>
                <a:latin typeface="Montserrat SemiBold"/>
                <a:sym typeface="Montserrat SemiBold"/>
              </a:rPr>
              <a:t>и ц</a:t>
            </a:r>
            <a:r>
              <a:rPr lang="ru-RU" sz="1400" dirty="0">
                <a:solidFill>
                  <a:srgbClr val="1E2430"/>
                </a:solidFill>
                <a:latin typeface="Montserrat SemiBold"/>
                <a:sym typeface="Inter"/>
              </a:rPr>
              <a:t>ентрализованный контроль поручений</a:t>
            </a:r>
            <a:endParaRPr lang="ru-RU" sz="1400" dirty="0">
              <a:solidFill>
                <a:srgbClr val="1E2430"/>
              </a:solidFill>
              <a:latin typeface="Montserrat Semi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sz="3600" dirty="0"/>
          </a:p>
        </p:txBody>
      </p:sp>
      <p:sp>
        <p:nvSpPr>
          <p:cNvPr id="123" name="Google Shape;123;p14"/>
          <p:cNvSpPr txBox="1"/>
          <p:nvPr/>
        </p:nvSpPr>
        <p:spPr>
          <a:xfrm>
            <a:off x="6812347" y="3139050"/>
            <a:ext cx="1760153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Искусственный</a:t>
            </a:r>
            <a:r>
              <a:rPr lang="en-US" sz="11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интеллект</a:t>
            </a:r>
            <a:r>
              <a:rPr lang="en-US" sz="11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ru-RU" sz="1100" dirty="0">
              <a:solidFill>
                <a:srgbClr val="667085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в </a:t>
            </a:r>
            <a:r>
              <a:rPr lang="en-US" sz="1400" dirty="0" err="1">
                <a:solidFill>
                  <a:srgbClr val="1E2430"/>
                </a:solidFill>
                <a:latin typeface="Montserrat SemiBold"/>
                <a:sym typeface="Inter"/>
              </a:rPr>
              <a:t>процессах</a:t>
            </a:r>
            <a:r>
              <a:rPr lang="en-US" sz="1400" dirty="0">
                <a:solidFill>
                  <a:srgbClr val="1E2430"/>
                </a:solidFill>
                <a:latin typeface="Montserrat SemiBold"/>
                <a:sym typeface="Inter"/>
              </a:rPr>
              <a:t> ДО</a:t>
            </a:r>
            <a:endParaRPr sz="1400" dirty="0">
              <a:solidFill>
                <a:srgbClr val="1E2430"/>
              </a:solidFill>
              <a:latin typeface="Montserrat SemiBold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Серия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вебинаров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по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</a:t>
            </a:r>
            <a:endParaRPr dirty="0"/>
          </a:p>
        </p:txBody>
      </p:sp>
      <p:sp>
        <p:nvSpPr>
          <p:cNvPr id="126" name="Google Shape;126;p14"/>
          <p:cNvSpPr/>
          <p:nvPr/>
        </p:nvSpPr>
        <p:spPr>
          <a:xfrm>
            <a:off x="539552" y="844352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7220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7503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97785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8068" y="26482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2230" y="2719660"/>
            <a:ext cx="78581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99656" y="2719660"/>
            <a:ext cx="64294" cy="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Рисунок 1"/>
          <p:cNvSpPr>
            <a:spLocks noChangeAspect="1"/>
          </p:cNvSpPr>
          <p:nvPr/>
        </p:nvSpPr>
        <p:spPr>
          <a:xfrm>
            <a:off x="7096743" y="1188"/>
            <a:ext cx="2047258" cy="137071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724535"/>
            <a:endParaRPr lang="ru-RU" altLang="ru-RU" sz="1905" dirty="0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B60844A9-9540-4A6A-9BEA-F7E7401157C3}"/>
              </a:ext>
            </a:extLst>
          </p:cNvPr>
          <p:cNvSpPr/>
          <p:nvPr/>
        </p:nvSpPr>
        <p:spPr>
          <a:xfrm>
            <a:off x="2558188" y="2944849"/>
            <a:ext cx="1293366" cy="570713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Автоконвертация</a:t>
            </a:r>
            <a:r>
              <a:rPr lang="ru-RU" altLang="x-none" sz="1400" baseline="-25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файлов в </a:t>
            </a:r>
            <a:r>
              <a:rPr lang="en-GB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pdf</a:t>
            </a:r>
            <a:endParaRPr lang="ru-RU" altLang="x-none" sz="1400" baseline="-25000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CF40B59A-D8C4-4D36-B6A9-BEDC6DFF8BF8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763687" y="2410604"/>
            <a:ext cx="1441184" cy="534245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7" name="Соединитель: уступ 32776">
            <a:extLst>
              <a:ext uri="{FF2B5EF4-FFF2-40B4-BE49-F238E27FC236}">
                <a16:creationId xmlns:a16="http://schemas.microsoft.com/office/drawing/2014/main" xmlns="" id="{5DCD9A89-623D-4B6E-A759-E40463B07DC4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2424677" y="2854206"/>
            <a:ext cx="118839" cy="144155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DDD6D2C-1B06-466D-9231-5457D7FF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47" y="2138296"/>
            <a:ext cx="190500" cy="21907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85AF351-B06A-4F71-8688-0301538D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450" y="2149276"/>
            <a:ext cx="180975" cy="2286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890781D-1A6E-4444-BFE6-963775B20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947" y="3687635"/>
            <a:ext cx="180975" cy="21907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90B3ED1-7D77-4459-BB78-8976CD905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948" y="3699859"/>
            <a:ext cx="180975" cy="21907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FF17C91A-F344-4485-A771-5BABD1636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77" y="1743219"/>
            <a:ext cx="4806522" cy="159799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32779" name="Прямая соединительная линия 32778">
            <a:extLst>
              <a:ext uri="{FF2B5EF4-FFF2-40B4-BE49-F238E27FC236}">
                <a16:creationId xmlns:a16="http://schemas.microsoft.com/office/drawing/2014/main" xmlns="" id="{C3863C36-8AEE-4992-AE40-B8282565477F}"/>
              </a:ext>
            </a:extLst>
          </p:cNvPr>
          <p:cNvCxnSpPr>
            <a:cxnSpLocks/>
            <a:stCxn id="42" idx="3"/>
            <a:endCxn id="79" idx="1"/>
          </p:cNvCxnSpPr>
          <p:nvPr/>
        </p:nvCxnSpPr>
        <p:spPr>
          <a:xfrm flipV="1">
            <a:off x="3851554" y="2542215"/>
            <a:ext cx="321323" cy="6879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86A7855-D82A-4A5E-8244-127146C0C2B9}"/>
              </a:ext>
            </a:extLst>
          </p:cNvPr>
          <p:cNvSpPr txBox="1">
            <a:spLocks/>
          </p:cNvSpPr>
          <p:nvPr/>
        </p:nvSpPr>
        <p:spPr>
          <a:xfrm>
            <a:off x="3867984" y="3532801"/>
            <a:ext cx="3163541" cy="9734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Конвертация может быть выполнена вручную или автоматически</a:t>
            </a: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0FFDBDC-AA6B-43A2-B7DF-AD810C611A14}"/>
              </a:ext>
            </a:extLst>
          </p:cNvPr>
          <p:cNvSpPr txBox="1">
            <a:spLocks/>
          </p:cNvSpPr>
          <p:nvPr/>
        </p:nvSpPr>
        <p:spPr>
          <a:xfrm>
            <a:off x="1977228" y="638798"/>
            <a:ext cx="5645362" cy="9252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Маршрут обработки документа – конвертация в </a:t>
            </a:r>
            <a:r>
              <a:rPr lang="en-GB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pdf</a:t>
            </a:r>
            <a:endParaRPr lang="ru-RU" altLang="ru-RU" sz="1800" baseline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E831D80A-9750-41A6-9894-02F78DE7874F}"/>
              </a:ext>
            </a:extLst>
          </p:cNvPr>
          <p:cNvSpPr/>
          <p:nvPr/>
        </p:nvSpPr>
        <p:spPr bwMode="auto">
          <a:xfrm>
            <a:off x="674689" y="772344"/>
            <a:ext cx="1076224" cy="3800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9940A86-461D-442D-9992-01CDE87A1A5C}"/>
              </a:ext>
            </a:extLst>
          </p:cNvPr>
          <p:cNvSpPr/>
          <p:nvPr/>
        </p:nvSpPr>
        <p:spPr bwMode="auto">
          <a:xfrm>
            <a:off x="674687" y="1325120"/>
            <a:ext cx="1076225" cy="188603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97A9ED2-1DC1-4D9E-81A8-16E327623C85}"/>
              </a:ext>
            </a:extLst>
          </p:cNvPr>
          <p:cNvSpPr/>
          <p:nvPr/>
        </p:nvSpPr>
        <p:spPr bwMode="auto">
          <a:xfrm>
            <a:off x="674690" y="3448833"/>
            <a:ext cx="1076222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81EED10-125E-48A0-91EB-BAF0562476EE}"/>
              </a:ext>
            </a:extLst>
          </p:cNvPr>
          <p:cNvSpPr/>
          <p:nvPr/>
        </p:nvSpPr>
        <p:spPr>
          <a:xfrm>
            <a:off x="674689" y="4249442"/>
            <a:ext cx="107622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2723919-094F-4D46-A767-5CDAA8935DD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1212800" y="1152433"/>
            <a:ext cx="1" cy="172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2E44F1D-4C08-434A-802F-E245BDF59F4E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1212801" y="4019546"/>
            <a:ext cx="0" cy="2298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F7AA6B99-9626-49EE-8621-E489FA35A07B}"/>
              </a:ext>
            </a:extLst>
          </p:cNvPr>
          <p:cNvCxnSpPr>
            <a:cxnSpLocks/>
          </p:cNvCxnSpPr>
          <p:nvPr/>
        </p:nvCxnSpPr>
        <p:spPr>
          <a:xfrm>
            <a:off x="1212801" y="3211158"/>
            <a:ext cx="0" cy="2601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56CAA63-91BE-4B6E-9005-A64A953E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D55E209-2B1A-46DD-BCF0-1DAA207F1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" grpId="0"/>
      <p:bldP spid="22" grpId="0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115616" y="1996480"/>
            <a:ext cx="6731167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Подписание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B7BB40-7618-4C92-AE87-0F782014C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C8913A-4C12-4131-ACEC-BF74D63F2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31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F186960A-5960-4003-941C-E3A434F6BF41}"/>
              </a:ext>
            </a:extLst>
          </p:cNvPr>
          <p:cNvSpPr/>
          <p:nvPr/>
        </p:nvSpPr>
        <p:spPr>
          <a:xfrm>
            <a:off x="2339752" y="2860576"/>
            <a:ext cx="3092065" cy="702224"/>
          </a:xfrm>
          <a:prstGeom prst="roundRect">
            <a:avLst/>
          </a:prstGeom>
          <a:solidFill>
            <a:srgbClr val="FFF6E5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B60844A9-9540-4A6A-9BEA-F7E7401157C3}"/>
              </a:ext>
            </a:extLst>
          </p:cNvPr>
          <p:cNvSpPr/>
          <p:nvPr/>
        </p:nvSpPr>
        <p:spPr>
          <a:xfrm>
            <a:off x="2558188" y="2944849"/>
            <a:ext cx="1293366" cy="5707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Автоконвертация</a:t>
            </a:r>
            <a:r>
              <a:rPr lang="ru-RU" altLang="x-none" sz="1400" baseline="-25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файлов в </a:t>
            </a:r>
            <a:r>
              <a:rPr lang="en-GB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pdf</a:t>
            </a:r>
            <a:endParaRPr lang="ru-RU" altLang="x-none" sz="1400" baseline="-25000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CF40B59A-D8C4-4D36-B6A9-BEDC6DFF8BF8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763687" y="2410604"/>
            <a:ext cx="1441184" cy="534245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7" name="Соединитель: уступ 32776">
            <a:extLst>
              <a:ext uri="{FF2B5EF4-FFF2-40B4-BE49-F238E27FC236}">
                <a16:creationId xmlns:a16="http://schemas.microsoft.com/office/drawing/2014/main" xmlns="" id="{5DCD9A89-623D-4B6E-A759-E40463B07DC4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2424677" y="2854206"/>
            <a:ext cx="118839" cy="144155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DDD6D2C-1B06-466D-9231-5457D7FF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47" y="2138296"/>
            <a:ext cx="190500" cy="21907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85AF351-B06A-4F71-8688-0301538D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450" y="2149276"/>
            <a:ext cx="180975" cy="2286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890781D-1A6E-4444-BFE6-963775B20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947" y="3687635"/>
            <a:ext cx="180975" cy="21907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90B3ED1-7D77-4459-BB78-8976CD905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948" y="3699859"/>
            <a:ext cx="180975" cy="21907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0FFDBDC-AA6B-43A2-B7DF-AD810C611A14}"/>
              </a:ext>
            </a:extLst>
          </p:cNvPr>
          <p:cNvSpPr txBox="1">
            <a:spLocks/>
          </p:cNvSpPr>
          <p:nvPr/>
        </p:nvSpPr>
        <p:spPr>
          <a:xfrm>
            <a:off x="2070450" y="447965"/>
            <a:ext cx="4484750" cy="95393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Маршрут обработки документа – подписание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E831D80A-9750-41A6-9894-02F78DE7874F}"/>
              </a:ext>
            </a:extLst>
          </p:cNvPr>
          <p:cNvSpPr/>
          <p:nvPr/>
        </p:nvSpPr>
        <p:spPr bwMode="auto">
          <a:xfrm>
            <a:off x="674689" y="772344"/>
            <a:ext cx="1076224" cy="3800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9940A86-461D-442D-9992-01CDE87A1A5C}"/>
              </a:ext>
            </a:extLst>
          </p:cNvPr>
          <p:cNvSpPr/>
          <p:nvPr/>
        </p:nvSpPr>
        <p:spPr bwMode="auto">
          <a:xfrm>
            <a:off x="674687" y="1325120"/>
            <a:ext cx="1076225" cy="188603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97A9ED2-1DC1-4D9E-81A8-16E327623C85}"/>
              </a:ext>
            </a:extLst>
          </p:cNvPr>
          <p:cNvSpPr/>
          <p:nvPr/>
        </p:nvSpPr>
        <p:spPr bwMode="auto">
          <a:xfrm>
            <a:off x="674690" y="3448833"/>
            <a:ext cx="1076222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81EED10-125E-48A0-91EB-BAF0562476EE}"/>
              </a:ext>
            </a:extLst>
          </p:cNvPr>
          <p:cNvSpPr/>
          <p:nvPr/>
        </p:nvSpPr>
        <p:spPr>
          <a:xfrm>
            <a:off x="674689" y="4249442"/>
            <a:ext cx="107622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2723919-094F-4D46-A767-5CDAA8935DD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1212800" y="1152433"/>
            <a:ext cx="1" cy="172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2E44F1D-4C08-434A-802F-E245BDF59F4E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1212801" y="4019546"/>
            <a:ext cx="0" cy="2298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F7AA6B99-9626-49EE-8621-E489FA35A07B}"/>
              </a:ext>
            </a:extLst>
          </p:cNvPr>
          <p:cNvCxnSpPr>
            <a:cxnSpLocks/>
          </p:cNvCxnSpPr>
          <p:nvPr/>
        </p:nvCxnSpPr>
        <p:spPr>
          <a:xfrm>
            <a:off x="1212801" y="3211158"/>
            <a:ext cx="0" cy="2601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5">
            <a:extLst>
              <a:ext uri="{FF2B5EF4-FFF2-40B4-BE49-F238E27FC236}">
                <a16:creationId xmlns:a16="http://schemas.microsoft.com/office/drawing/2014/main" xmlns="" id="{820C6FC7-5BBC-41BD-8FD0-86984FEEADBB}"/>
              </a:ext>
            </a:extLst>
          </p:cNvPr>
          <p:cNvSpPr txBox="1">
            <a:spLocks/>
          </p:cNvSpPr>
          <p:nvPr/>
        </p:nvSpPr>
        <p:spPr>
          <a:xfrm>
            <a:off x="2196302" y="3643449"/>
            <a:ext cx="2591716" cy="133345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lvl="2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Сравнение согласованного файла и файла на подпись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7AF8EC9-5109-4854-BAE4-BB7573E2E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170" y="1725781"/>
            <a:ext cx="5342994" cy="86409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B01794F-E13B-43A8-AB72-C8B1EE1B8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087" y="2814863"/>
            <a:ext cx="3092077" cy="72835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AA4BADDF-CF25-4C13-B14E-7E1602456DCE}"/>
              </a:ext>
            </a:extLst>
          </p:cNvPr>
          <p:cNvSpPr txBox="1">
            <a:spLocks/>
          </p:cNvSpPr>
          <p:nvPr/>
        </p:nvSpPr>
        <p:spPr>
          <a:xfrm>
            <a:off x="5771518" y="3879225"/>
            <a:ext cx="2900610" cy="86190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lvl="2" indent="-285750" algn="ctr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Подписант принимает решение – подписывать или нет</a:t>
            </a: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220DB5C8-95EA-4B8C-851F-AECFBDA60F04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7221823" y="3543219"/>
            <a:ext cx="130303" cy="3360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7231B00B-6B81-4454-9D9B-50DE44313B5B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 flipV="1">
            <a:off x="4788018" y="4310176"/>
            <a:ext cx="983500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xmlns="" id="{B599603C-DBDA-4A7D-96F7-ED30D1A6B24F}"/>
              </a:ext>
            </a:extLst>
          </p:cNvPr>
          <p:cNvSpPr txBox="1">
            <a:spLocks/>
          </p:cNvSpPr>
          <p:nvPr/>
        </p:nvSpPr>
        <p:spPr>
          <a:xfrm>
            <a:off x="4426341" y="3086531"/>
            <a:ext cx="1207735" cy="3608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lvl="2"/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Правка</a:t>
            </a:r>
          </a:p>
        </p:txBody>
      </p:sp>
      <p:sp>
        <p:nvSpPr>
          <p:cNvPr id="2" name="Не равно 1">
            <a:extLst>
              <a:ext uri="{FF2B5EF4-FFF2-40B4-BE49-F238E27FC236}">
                <a16:creationId xmlns:a16="http://schemas.microsoft.com/office/drawing/2014/main" xmlns="" id="{D3267F08-9E44-4501-87C2-DAA9AEC58CC5}"/>
              </a:ext>
            </a:extLst>
          </p:cNvPr>
          <p:cNvSpPr/>
          <p:nvPr/>
        </p:nvSpPr>
        <p:spPr>
          <a:xfrm>
            <a:off x="3965921" y="3148608"/>
            <a:ext cx="428201" cy="230696"/>
          </a:xfrm>
          <a:prstGeom prst="mathNotEqua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0863096-A575-4A38-B826-CB7A33544A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988BCB6-20B1-4CCA-BAD6-C8234C67BA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22" grpId="0"/>
      <p:bldP spid="33" grpId="0" animBg="1"/>
      <p:bldP spid="34" grpId="0" animBg="1"/>
      <p:bldP spid="35" grpId="0" animBg="1"/>
      <p:bldP spid="36" grpId="0" animBg="1"/>
      <p:bldP spid="23" grpId="0"/>
      <p:bldP spid="26" grpId="0"/>
      <p:bldP spid="30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D56EE8F-47B1-47FA-B430-75F6982BCDBA}"/>
              </a:ext>
            </a:extLst>
          </p:cNvPr>
          <p:cNvSpPr txBox="1">
            <a:spLocks/>
          </p:cNvSpPr>
          <p:nvPr/>
        </p:nvSpPr>
        <p:spPr>
          <a:xfrm>
            <a:off x="1115616" y="1996480"/>
            <a:ext cx="6731167" cy="648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Наложение штампов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7437EB-8A35-4FAA-8428-6795CE42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328BAC-702B-4B6F-870B-5A64F0A11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1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B60844A9-9540-4A6A-9BEA-F7E7401157C3}"/>
              </a:ext>
            </a:extLst>
          </p:cNvPr>
          <p:cNvSpPr/>
          <p:nvPr/>
        </p:nvSpPr>
        <p:spPr>
          <a:xfrm>
            <a:off x="2558188" y="2944849"/>
            <a:ext cx="1293366" cy="5707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 err="1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Автоконвертация</a:t>
            </a:r>
            <a:r>
              <a:rPr lang="ru-RU" altLang="x-none" sz="1400" baseline="-25000" dirty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файлов в </a:t>
            </a:r>
            <a:r>
              <a:rPr lang="en-GB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pdf</a:t>
            </a:r>
            <a:endParaRPr lang="ru-RU" altLang="x-none" sz="1400" baseline="-25000" dirty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xmlns="" id="{CF40B59A-D8C4-4D36-B6A9-BEDC6DFF8BF8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763687" y="2410604"/>
            <a:ext cx="1441184" cy="534245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7" name="Соединитель: уступ 32776">
            <a:extLst>
              <a:ext uri="{FF2B5EF4-FFF2-40B4-BE49-F238E27FC236}">
                <a16:creationId xmlns:a16="http://schemas.microsoft.com/office/drawing/2014/main" xmlns="" id="{5DCD9A89-623D-4B6E-A759-E40463B07DC4}"/>
              </a:ext>
            </a:extLst>
          </p:cNvPr>
          <p:cNvCxnSpPr>
            <a:cxnSpLocks/>
            <a:stCxn id="42" idx="2"/>
          </p:cNvCxnSpPr>
          <p:nvPr/>
        </p:nvCxnSpPr>
        <p:spPr>
          <a:xfrm rot="5400000">
            <a:off x="2424677" y="2854206"/>
            <a:ext cx="118839" cy="144155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FDDD6D2C-1B06-466D-9231-5457D7FF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47" y="2138296"/>
            <a:ext cx="190500" cy="21907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85AF351-B06A-4F71-8688-0301538D0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450" y="2149276"/>
            <a:ext cx="180975" cy="2286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3890781D-1A6E-4444-BFE6-963775B20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947" y="3687635"/>
            <a:ext cx="180975" cy="21907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90B3ED1-7D77-4459-BB78-8976CD905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948" y="3699859"/>
            <a:ext cx="180975" cy="21907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0FFDBDC-AA6B-43A2-B7DF-AD810C611A14}"/>
              </a:ext>
            </a:extLst>
          </p:cNvPr>
          <p:cNvSpPr txBox="1">
            <a:spLocks/>
          </p:cNvSpPr>
          <p:nvPr/>
        </p:nvSpPr>
        <p:spPr>
          <a:xfrm>
            <a:off x="2313407" y="504393"/>
            <a:ext cx="4097084" cy="9576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Маршрут обработки документа – наложение штампов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E831D80A-9750-41A6-9894-02F78DE7874F}"/>
              </a:ext>
            </a:extLst>
          </p:cNvPr>
          <p:cNvSpPr/>
          <p:nvPr/>
        </p:nvSpPr>
        <p:spPr bwMode="auto">
          <a:xfrm>
            <a:off x="674689" y="772344"/>
            <a:ext cx="1076224" cy="3800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9940A86-461D-442D-9992-01CDE87A1A5C}"/>
              </a:ext>
            </a:extLst>
          </p:cNvPr>
          <p:cNvSpPr/>
          <p:nvPr/>
        </p:nvSpPr>
        <p:spPr bwMode="auto">
          <a:xfrm>
            <a:off x="674687" y="1325120"/>
            <a:ext cx="1076225" cy="188603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97A9ED2-1DC1-4D9E-81A8-16E327623C85}"/>
              </a:ext>
            </a:extLst>
          </p:cNvPr>
          <p:cNvSpPr/>
          <p:nvPr/>
        </p:nvSpPr>
        <p:spPr bwMode="auto">
          <a:xfrm>
            <a:off x="674690" y="3448833"/>
            <a:ext cx="1076222" cy="5707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81EED10-125E-48A0-91EB-BAF0562476EE}"/>
              </a:ext>
            </a:extLst>
          </p:cNvPr>
          <p:cNvSpPr/>
          <p:nvPr/>
        </p:nvSpPr>
        <p:spPr>
          <a:xfrm>
            <a:off x="674689" y="4249442"/>
            <a:ext cx="1076223" cy="570713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2723919-094F-4D46-A767-5CDAA8935DD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1212800" y="1152433"/>
            <a:ext cx="1" cy="172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2E44F1D-4C08-434A-802F-E245BDF59F4E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1212801" y="4019546"/>
            <a:ext cx="0" cy="22989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F7AA6B99-9626-49EE-8621-E489FA35A07B}"/>
              </a:ext>
            </a:extLst>
          </p:cNvPr>
          <p:cNvCxnSpPr>
            <a:cxnSpLocks/>
          </p:cNvCxnSpPr>
          <p:nvPr/>
        </p:nvCxnSpPr>
        <p:spPr>
          <a:xfrm>
            <a:off x="1212801" y="3211158"/>
            <a:ext cx="0" cy="2601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7231B00B-6B81-4454-9D9B-50DE44313B5B}"/>
              </a:ext>
            </a:extLst>
          </p:cNvPr>
          <p:cNvCxnSpPr>
            <a:cxnSpLocks/>
          </p:cNvCxnSpPr>
          <p:nvPr/>
        </p:nvCxnSpPr>
        <p:spPr>
          <a:xfrm flipV="1">
            <a:off x="4283968" y="3683032"/>
            <a:ext cx="1072289" cy="2867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78951E4-C34F-44EB-A7BF-7BD7DFDDF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672" y="1686289"/>
            <a:ext cx="3839584" cy="1971227"/>
          </a:xfrm>
          <a:prstGeom prst="rect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873112A4-6003-47DA-903B-811DB511C03E}"/>
              </a:ext>
            </a:extLst>
          </p:cNvPr>
          <p:cNvSpPr txBox="1">
            <a:spLocks/>
          </p:cNvSpPr>
          <p:nvPr/>
        </p:nvSpPr>
        <p:spPr>
          <a:xfrm>
            <a:off x="1802875" y="3993714"/>
            <a:ext cx="2639997" cy="38008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lvl="2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Файл формата </a:t>
            </a:r>
            <a:r>
              <a:rPr lang="en-GB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pdf</a:t>
            </a:r>
            <a:endParaRPr lang="ru-RU" altLang="ru-RU" sz="1600" baseline="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xmlns="" id="{20C65288-FB3C-4728-BB1C-863E59543BD5}"/>
              </a:ext>
            </a:extLst>
          </p:cNvPr>
          <p:cNvSpPr txBox="1">
            <a:spLocks/>
          </p:cNvSpPr>
          <p:nvPr/>
        </p:nvSpPr>
        <p:spPr>
          <a:xfrm>
            <a:off x="1643971" y="4387064"/>
            <a:ext cx="2784013" cy="7246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lvl="2" indent="-285750" algn="ctr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Наличие № и даты регистрации</a:t>
            </a: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7D313C76-62C0-459D-9EAE-3136143F1A39}"/>
              </a:ext>
            </a:extLst>
          </p:cNvPr>
          <p:cNvSpPr txBox="1">
            <a:spLocks/>
          </p:cNvSpPr>
          <p:nvPr/>
        </p:nvSpPr>
        <p:spPr>
          <a:xfrm>
            <a:off x="5426554" y="4006975"/>
            <a:ext cx="3691769" cy="38008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Штамп № и даты регистрации</a:t>
            </a: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36FC6898-2197-4795-B28F-09E7B45714D0}"/>
              </a:ext>
            </a:extLst>
          </p:cNvPr>
          <p:cNvSpPr txBox="1">
            <a:spLocks/>
          </p:cNvSpPr>
          <p:nvPr/>
        </p:nvSpPr>
        <p:spPr>
          <a:xfrm>
            <a:off x="5445841" y="4354255"/>
            <a:ext cx="2639997" cy="38008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Штамп УКЭП</a:t>
            </a: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xmlns="" id="{B4CC4D79-B275-439F-B3ED-A5CA39E5C90E}"/>
              </a:ext>
            </a:extLst>
          </p:cNvPr>
          <p:cNvSpPr txBox="1">
            <a:spLocks/>
          </p:cNvSpPr>
          <p:nvPr/>
        </p:nvSpPr>
        <p:spPr>
          <a:xfrm>
            <a:off x="5453336" y="4709959"/>
            <a:ext cx="2639997" cy="38008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Штамп штрихкода</a:t>
            </a:r>
          </a:p>
          <a:p>
            <a:pPr algn="ctr"/>
            <a:endParaRPr lang="ru-RU" altLang="ru-RU" sz="1600" b="0" baseline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xmlns="" id="{211B22FA-3D9B-4456-8A5F-3898A02C2D48}"/>
              </a:ext>
            </a:extLst>
          </p:cNvPr>
          <p:cNvSpPr txBox="1">
            <a:spLocks/>
          </p:cNvSpPr>
          <p:nvPr/>
        </p:nvSpPr>
        <p:spPr>
          <a:xfrm>
            <a:off x="5453336" y="3684080"/>
            <a:ext cx="2477863" cy="380089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Штампы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30308FC-CB7B-439F-98B5-59F8EA8BBA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AB6FCA7-B613-4EC8-B8AE-D763DAC1D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/>
      <p:bldP spid="33" grpId="0" animBg="1"/>
      <p:bldP spid="34" grpId="0" animBg="1"/>
      <p:bldP spid="35" grpId="0" animBg="1"/>
      <p:bldP spid="36" grpId="0" animBg="1"/>
      <p:bldP spid="31" grpId="0"/>
      <p:bldP spid="40" grpId="0"/>
      <p:bldP spid="41" grpId="0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0FFDBDC-AA6B-43A2-B7DF-AD810C611A14}"/>
              </a:ext>
            </a:extLst>
          </p:cNvPr>
          <p:cNvSpPr txBox="1">
            <a:spLocks/>
          </p:cNvSpPr>
          <p:nvPr/>
        </p:nvSpPr>
        <p:spPr>
          <a:xfrm>
            <a:off x="497222" y="140069"/>
            <a:ext cx="7595263" cy="3800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aseline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+mn-cs"/>
              </a:rPr>
              <a:t>Маршрут обработки документа 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E831D80A-9750-41A6-9894-02F78DE7874F}"/>
              </a:ext>
            </a:extLst>
          </p:cNvPr>
          <p:cNvSpPr/>
          <p:nvPr/>
        </p:nvSpPr>
        <p:spPr bwMode="auto">
          <a:xfrm>
            <a:off x="674689" y="772344"/>
            <a:ext cx="1076224" cy="380089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Создание / Регистрация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9940A86-461D-442D-9992-01CDE87A1A5C}"/>
              </a:ext>
            </a:extLst>
          </p:cNvPr>
          <p:cNvSpPr/>
          <p:nvPr/>
        </p:nvSpPr>
        <p:spPr bwMode="auto">
          <a:xfrm>
            <a:off x="674687" y="1325120"/>
            <a:ext cx="1076225" cy="188603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Согласование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97A9ED2-1DC1-4D9E-81A8-16E327623C85}"/>
              </a:ext>
            </a:extLst>
          </p:cNvPr>
          <p:cNvSpPr/>
          <p:nvPr/>
        </p:nvSpPr>
        <p:spPr bwMode="auto">
          <a:xfrm>
            <a:off x="674690" y="3448833"/>
            <a:ext cx="1076222" cy="5707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Подписание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81EED10-125E-48A0-91EB-BAF0562476EE}"/>
              </a:ext>
            </a:extLst>
          </p:cNvPr>
          <p:cNvSpPr/>
          <p:nvPr/>
        </p:nvSpPr>
        <p:spPr>
          <a:xfrm>
            <a:off x="674689" y="4249442"/>
            <a:ext cx="1076223" cy="570713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100" b="1" i="0" u="none" kern="1200" baseline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>
              <a:lnSpc>
                <a:spcPct val="107000"/>
              </a:lnSpc>
              <a:spcAft>
                <a:spcPts val="595"/>
              </a:spcAft>
            </a:pPr>
            <a:r>
              <a:rPr lang="ru-RU" altLang="x-none" sz="1400" baseline="-25000" dirty="0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Наложение штампов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2723919-094F-4D46-A767-5CDAA8935DD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1212800" y="1152433"/>
            <a:ext cx="1" cy="172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2E44F1D-4C08-434A-802F-E245BDF59F4E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1212801" y="4019546"/>
            <a:ext cx="0" cy="22989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F7AA6B99-9626-49EE-8621-E489FA35A07B}"/>
              </a:ext>
            </a:extLst>
          </p:cNvPr>
          <p:cNvCxnSpPr>
            <a:cxnSpLocks/>
          </p:cNvCxnSpPr>
          <p:nvPr/>
        </p:nvCxnSpPr>
        <p:spPr>
          <a:xfrm>
            <a:off x="1212801" y="3211158"/>
            <a:ext cx="0" cy="2601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5">
            <a:extLst>
              <a:ext uri="{FF2B5EF4-FFF2-40B4-BE49-F238E27FC236}">
                <a16:creationId xmlns:a16="http://schemas.microsoft.com/office/drawing/2014/main" xmlns="" id="{B4CAAB55-DE0A-4280-9DC7-B8B1B656516A}"/>
              </a:ext>
            </a:extLst>
          </p:cNvPr>
          <p:cNvSpPr txBox="1">
            <a:spLocks/>
          </p:cNvSpPr>
          <p:nvPr/>
        </p:nvSpPr>
        <p:spPr>
          <a:xfrm>
            <a:off x="2070450" y="729038"/>
            <a:ext cx="5046443" cy="442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Создание подзадачи  «Согласование»</a:t>
            </a:r>
          </a:p>
        </p:txBody>
      </p:sp>
      <p:sp>
        <p:nvSpPr>
          <p:cNvPr id="26" name="Заголовок 5">
            <a:extLst>
              <a:ext uri="{FF2B5EF4-FFF2-40B4-BE49-F238E27FC236}">
                <a16:creationId xmlns:a16="http://schemas.microsoft.com/office/drawing/2014/main" xmlns="" id="{66D7F4DC-49F7-497F-BF50-8D3539430D51}"/>
              </a:ext>
            </a:extLst>
          </p:cNvPr>
          <p:cNvSpPr txBox="1">
            <a:spLocks/>
          </p:cNvSpPr>
          <p:nvPr/>
        </p:nvSpPr>
        <p:spPr>
          <a:xfrm>
            <a:off x="2070450" y="1008275"/>
            <a:ext cx="5878369" cy="442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Назначение</a:t>
            </a:r>
            <a:r>
              <a:rPr lang="ru-RU" sz="1600" b="0" baseline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ответственного согласующего</a:t>
            </a: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xmlns="" id="{11679D7D-C4A1-4528-A3C4-7007C4708C08}"/>
              </a:ext>
            </a:extLst>
          </p:cNvPr>
          <p:cNvSpPr txBox="1">
            <a:spLocks/>
          </p:cNvSpPr>
          <p:nvPr/>
        </p:nvSpPr>
        <p:spPr>
          <a:xfrm>
            <a:off x="2070450" y="1331562"/>
            <a:ext cx="5766526" cy="442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Создание версий файлов при согласовании</a:t>
            </a:r>
          </a:p>
        </p:txBody>
      </p:sp>
      <p:sp>
        <p:nvSpPr>
          <p:cNvPr id="30" name="Заголовок 5">
            <a:extLst>
              <a:ext uri="{FF2B5EF4-FFF2-40B4-BE49-F238E27FC236}">
                <a16:creationId xmlns:a16="http://schemas.microsoft.com/office/drawing/2014/main" xmlns="" id="{1054BD04-F93C-4541-8A41-AE46C629E88B}"/>
              </a:ext>
            </a:extLst>
          </p:cNvPr>
          <p:cNvSpPr txBox="1">
            <a:spLocks/>
          </p:cNvSpPr>
          <p:nvPr/>
        </p:nvSpPr>
        <p:spPr>
          <a:xfrm>
            <a:off x="2070450" y="1663903"/>
            <a:ext cx="6966046" cy="440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Отображение версий файлов, необходимых для согласования</a:t>
            </a:r>
          </a:p>
        </p:txBody>
      </p:sp>
      <p:sp>
        <p:nvSpPr>
          <p:cNvPr id="32" name="Заголовок 5">
            <a:extLst>
              <a:ext uri="{FF2B5EF4-FFF2-40B4-BE49-F238E27FC236}">
                <a16:creationId xmlns:a16="http://schemas.microsoft.com/office/drawing/2014/main" xmlns="" id="{226E92BC-A15F-4AC5-B0DC-6B8A2B898E40}"/>
              </a:ext>
            </a:extLst>
          </p:cNvPr>
          <p:cNvSpPr txBox="1">
            <a:spLocks/>
          </p:cNvSpPr>
          <p:nvPr/>
        </p:nvSpPr>
        <p:spPr>
          <a:xfrm>
            <a:off x="2052914" y="2179963"/>
            <a:ext cx="6926055" cy="5394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Перенос из задачи в документ версии, согласованной ответственным первого уровня </a:t>
            </a:r>
          </a:p>
        </p:txBody>
      </p:sp>
      <p:sp>
        <p:nvSpPr>
          <p:cNvPr id="46" name="Заголовок 5">
            <a:extLst>
              <a:ext uri="{FF2B5EF4-FFF2-40B4-BE49-F238E27FC236}">
                <a16:creationId xmlns:a16="http://schemas.microsoft.com/office/drawing/2014/main" xmlns="" id="{BF478EB5-B050-46DA-B217-69688014078C}"/>
              </a:ext>
            </a:extLst>
          </p:cNvPr>
          <p:cNvSpPr txBox="1">
            <a:spLocks/>
          </p:cNvSpPr>
          <p:nvPr/>
        </p:nvSpPr>
        <p:spPr>
          <a:xfrm>
            <a:off x="2070450" y="2710114"/>
            <a:ext cx="8087552" cy="3110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Печатная форма листа согласования</a:t>
            </a:r>
          </a:p>
        </p:txBody>
      </p:sp>
      <p:sp>
        <p:nvSpPr>
          <p:cNvPr id="47" name="Заголовок 5">
            <a:extLst>
              <a:ext uri="{FF2B5EF4-FFF2-40B4-BE49-F238E27FC236}">
                <a16:creationId xmlns:a16="http://schemas.microsoft.com/office/drawing/2014/main" xmlns="" id="{477034BB-5AB3-43B8-9A63-0EE20C8FB165}"/>
              </a:ext>
            </a:extLst>
          </p:cNvPr>
          <p:cNvSpPr txBox="1">
            <a:spLocks/>
          </p:cNvSpPr>
          <p:nvPr/>
        </p:nvSpPr>
        <p:spPr>
          <a:xfrm>
            <a:off x="2070450" y="3179788"/>
            <a:ext cx="4539518" cy="3110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Конвертация в </a:t>
            </a:r>
            <a:r>
              <a:rPr lang="en-GB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pdf</a:t>
            </a:r>
            <a:endParaRPr lang="ru-RU" sz="1600" baseline="0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Заголовок 5">
            <a:extLst>
              <a:ext uri="{FF2B5EF4-FFF2-40B4-BE49-F238E27FC236}">
                <a16:creationId xmlns:a16="http://schemas.microsoft.com/office/drawing/2014/main" xmlns="" id="{B176FC87-857A-40EB-BA5B-BCE1B806866B}"/>
              </a:ext>
            </a:extLst>
          </p:cNvPr>
          <p:cNvSpPr txBox="1">
            <a:spLocks/>
          </p:cNvSpPr>
          <p:nvPr/>
        </p:nvSpPr>
        <p:spPr>
          <a:xfrm>
            <a:off x="2070449" y="3619155"/>
            <a:ext cx="6908519" cy="3110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Сравнение согласованного файла и файла на подпись</a:t>
            </a:r>
          </a:p>
        </p:txBody>
      </p:sp>
      <p:sp>
        <p:nvSpPr>
          <p:cNvPr id="49" name="Заголовок 5">
            <a:extLst>
              <a:ext uri="{FF2B5EF4-FFF2-40B4-BE49-F238E27FC236}">
                <a16:creationId xmlns:a16="http://schemas.microsoft.com/office/drawing/2014/main" xmlns="" id="{065990A3-8482-4D51-BE3C-44D6BCB1F040}"/>
              </a:ext>
            </a:extLst>
          </p:cNvPr>
          <p:cNvSpPr txBox="1">
            <a:spLocks/>
          </p:cNvSpPr>
          <p:nvPr/>
        </p:nvSpPr>
        <p:spPr>
          <a:xfrm>
            <a:off x="2070450" y="4379248"/>
            <a:ext cx="5787882" cy="3110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Наложение штампов с помощью мастера</a:t>
            </a:r>
          </a:p>
        </p:txBody>
      </p:sp>
      <p:sp>
        <p:nvSpPr>
          <p:cNvPr id="21" name="Заголовок 5">
            <a:extLst>
              <a:ext uri="{FF2B5EF4-FFF2-40B4-BE49-F238E27FC236}">
                <a16:creationId xmlns:a16="http://schemas.microsoft.com/office/drawing/2014/main" xmlns="" id="{1777CEA5-89C8-4096-B056-19B393C11ED8}"/>
              </a:ext>
            </a:extLst>
          </p:cNvPr>
          <p:cNvSpPr txBox="1">
            <a:spLocks/>
          </p:cNvSpPr>
          <p:nvPr/>
        </p:nvSpPr>
        <p:spPr>
          <a:xfrm>
            <a:off x="2070450" y="3989468"/>
            <a:ext cx="8087552" cy="31109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aseline="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Печатная форма листа согласования (с подписанием)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E23C4F2-E18B-4342-88E1-4CDBA28B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F44D0E6-5102-42DF-BD8D-33539A6A1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34" grpId="0" animBg="1"/>
      <p:bldP spid="35" grpId="0" animBg="1"/>
      <p:bldP spid="36" grpId="0" animBg="1"/>
      <p:bldP spid="25" grpId="0"/>
      <p:bldP spid="26" grpId="0"/>
      <p:bldP spid="27" grpId="0"/>
      <p:bldP spid="30" grpId="0"/>
      <p:bldP spid="32" grpId="0"/>
      <p:bldP spid="46" grpId="0"/>
      <p:bldP spid="47" grpId="0"/>
      <p:bldP spid="48" grpId="0"/>
      <p:bldP spid="4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/>
        </p:nvSpPr>
        <p:spPr>
          <a:xfrm>
            <a:off x="7265194" y="429419"/>
            <a:ext cx="1307306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D92D20"/>
                </a:solidFill>
                <a:latin typeface="Montserrat SemiBold"/>
                <a:sym typeface="Montserrat SemiBold"/>
              </a:rPr>
              <a:t>ОБРАТНАЯ СВЯЗЬ</a:t>
            </a:r>
            <a:endParaRPr sz="1000" dirty="0"/>
          </a:p>
        </p:txBody>
      </p:sp>
      <p:sp>
        <p:nvSpPr>
          <p:cNvPr id="344" name="Google Shape;344;p24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45" name="Google Shape;345;p24"/>
          <p:cNvSpPr txBox="1"/>
          <p:nvPr/>
        </p:nvSpPr>
        <p:spPr>
          <a:xfrm>
            <a:off x="8229600" y="4958557"/>
            <a:ext cx="342900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12</a:t>
            </a:r>
            <a:endParaRPr sz="1800"/>
          </a:p>
        </p:txBody>
      </p:sp>
      <p:sp>
        <p:nvSpPr>
          <p:cNvPr id="346" name="Google Shape;346;p24"/>
          <p:cNvSpPr txBox="1"/>
          <p:nvPr/>
        </p:nvSpPr>
        <p:spPr>
          <a:xfrm>
            <a:off x="2179201" y="1361678"/>
            <a:ext cx="47855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Вопросы</a:t>
            </a:r>
            <a:r>
              <a:rPr lang="en-US" sz="3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3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ответы</a:t>
            </a:r>
            <a:endParaRPr sz="1800" dirty="0"/>
          </a:p>
        </p:txBody>
      </p:sp>
      <p:sp>
        <p:nvSpPr>
          <p:cNvPr id="347" name="Google Shape;347;p24"/>
          <p:cNvSpPr txBox="1"/>
          <p:nvPr/>
        </p:nvSpPr>
        <p:spPr>
          <a:xfrm>
            <a:off x="1259632" y="2112364"/>
            <a:ext cx="6479381" cy="22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ады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ответить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возникшие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вопросы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  <a:endParaRPr sz="2000" dirty="0"/>
          </a:p>
        </p:txBody>
      </p:sp>
      <p:pic>
        <p:nvPicPr>
          <p:cNvPr id="349" name="Google Shape;34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036" y="2694558"/>
            <a:ext cx="2000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 txBox="1"/>
          <p:nvPr/>
        </p:nvSpPr>
        <p:spPr>
          <a:xfrm>
            <a:off x="3995936" y="2644552"/>
            <a:ext cx="1643063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ДЛЯ СВЯЗИ И ПРЕДЛОЖЕНИЙ:</a:t>
            </a:r>
            <a:endParaRPr sz="2800" dirty="0"/>
          </a:p>
        </p:txBody>
      </p:sp>
      <p:sp>
        <p:nvSpPr>
          <p:cNvPr id="351" name="Google Shape;351;p24"/>
          <p:cNvSpPr txBox="1"/>
          <p:nvPr/>
        </p:nvSpPr>
        <p:spPr>
          <a:xfrm>
            <a:off x="4141961" y="2737523"/>
            <a:ext cx="800100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E243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boss@1c.ru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7F8DBB-4B83-420A-B2BB-BFA9EEB8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061" y="3104954"/>
            <a:ext cx="1272209" cy="158189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626" y="1724512"/>
            <a:ext cx="2552663" cy="206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7738" y="1724512"/>
            <a:ext cx="2552663" cy="206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1852" y="1724512"/>
            <a:ext cx="2552774" cy="2060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183" name="Google Shape;183;p17"/>
          <p:cNvSpPr txBox="1"/>
          <p:nvPr/>
        </p:nvSpPr>
        <p:spPr>
          <a:xfrm>
            <a:off x="7325915" y="429419"/>
            <a:ext cx="1246584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ЦЕЛЕВЫЕ ЗАКАЗЧИКИ</a:t>
            </a:r>
            <a:endParaRPr sz="2800"/>
          </a:p>
        </p:txBody>
      </p:sp>
      <p:sp>
        <p:nvSpPr>
          <p:cNvPr id="184" name="Google Shape;184;p17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185" name="Google Shape;185;p17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5</a:t>
            </a:r>
            <a:endParaRPr sz="1800"/>
          </a:p>
        </p:txBody>
      </p:sp>
      <p:sp>
        <p:nvSpPr>
          <p:cNvPr id="186" name="Google Shape;186;p17"/>
          <p:cNvSpPr txBox="1"/>
          <p:nvPr/>
        </p:nvSpPr>
        <p:spPr>
          <a:xfrm>
            <a:off x="815082" y="2403168"/>
            <a:ext cx="221523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Органы</a:t>
            </a:r>
            <a:r>
              <a:rPr lang="en-US" sz="12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власти</a:t>
            </a:r>
            <a:r>
              <a:rPr lang="en-US" sz="12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(ОИВ)</a:t>
            </a:r>
            <a:endParaRPr sz="2000" dirty="0"/>
          </a:p>
        </p:txBody>
      </p:sp>
      <p:sp>
        <p:nvSpPr>
          <p:cNvPr id="187" name="Google Shape;187;p17"/>
          <p:cNvSpPr txBox="1"/>
          <p:nvPr/>
        </p:nvSpPr>
        <p:spPr>
          <a:xfrm>
            <a:off x="815082" y="2660342"/>
            <a:ext cx="2109750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Федеральные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региональные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муниципальные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ведомства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также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их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подведомственные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структуры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 dirty="0"/>
          </a:p>
        </p:txBody>
      </p:sp>
      <p:sp>
        <p:nvSpPr>
          <p:cNvPr id="188" name="Google Shape;188;p17"/>
          <p:cNvSpPr txBox="1"/>
          <p:nvPr/>
        </p:nvSpPr>
        <p:spPr>
          <a:xfrm>
            <a:off x="3539195" y="2403168"/>
            <a:ext cx="221523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Многоуровневая структура</a:t>
            </a:r>
            <a:endParaRPr sz="2000"/>
          </a:p>
        </p:txBody>
      </p:sp>
      <p:sp>
        <p:nvSpPr>
          <p:cNvPr id="189" name="Google Shape;189;p17"/>
          <p:cNvSpPr txBox="1"/>
          <p:nvPr/>
        </p:nvSpPr>
        <p:spPr>
          <a:xfrm>
            <a:off x="3539195" y="2649478"/>
            <a:ext cx="21097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Крупные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организации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сложной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иерархией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подразделений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где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требуется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глубокая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вложенность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процессов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контроля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 dirty="0"/>
          </a:p>
        </p:txBody>
      </p:sp>
      <p:sp>
        <p:nvSpPr>
          <p:cNvPr id="190" name="Google Shape;190;p17"/>
          <p:cNvSpPr txBox="1"/>
          <p:nvPr/>
        </p:nvSpPr>
        <p:spPr>
          <a:xfrm>
            <a:off x="6263307" y="2403168"/>
            <a:ext cx="2215355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Запрос на гибкий АРМ</a:t>
            </a:r>
            <a:endParaRPr sz="2000"/>
          </a:p>
        </p:txBody>
      </p:sp>
      <p:sp>
        <p:nvSpPr>
          <p:cNvPr id="191" name="Google Shape;191;p17"/>
          <p:cNvSpPr txBox="1"/>
          <p:nvPr/>
        </p:nvSpPr>
        <p:spPr>
          <a:xfrm>
            <a:off x="6263308" y="2660342"/>
            <a:ext cx="210986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Организации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которым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необходима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гибкая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настройка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рабочих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столов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привлечения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программистов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000" dirty="0"/>
          </a:p>
        </p:txBody>
      </p:sp>
      <p:pic>
        <p:nvPicPr>
          <p:cNvPr id="192" name="Google Shape;192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082" y="1974543"/>
            <a:ext cx="2571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39195" y="1974543"/>
            <a:ext cx="292894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3307" y="1974543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755576" y="1121970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Кому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может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быть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интересно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1С:МинДок?</a:t>
            </a:r>
            <a:endParaRPr dirty="0"/>
          </a:p>
        </p:txBody>
      </p:sp>
      <p:sp>
        <p:nvSpPr>
          <p:cNvPr id="196" name="Google Shape;196;p17"/>
          <p:cNvSpPr/>
          <p:nvPr/>
        </p:nvSpPr>
        <p:spPr>
          <a:xfrm>
            <a:off x="593626" y="1238722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290911"/>
            <a:ext cx="3857625" cy="217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5" y="1290910"/>
            <a:ext cx="3857625" cy="217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21768" y="3749662"/>
            <a:ext cx="3414713" cy="69417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1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284" name="Google Shape;284;p21"/>
          <p:cNvSpPr txBox="1"/>
          <p:nvPr/>
        </p:nvSpPr>
        <p:spPr>
          <a:xfrm>
            <a:off x="6890147" y="429419"/>
            <a:ext cx="1682353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ЛИЦЕНЗИРОВАНИЕ И ДОСТУП</a:t>
            </a:r>
            <a:endParaRPr sz="1000" dirty="0"/>
          </a:p>
        </p:txBody>
      </p:sp>
      <p:sp>
        <p:nvSpPr>
          <p:cNvPr id="285" name="Google Shape;285;p21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286" name="Google Shape;286;p21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9</a:t>
            </a:r>
            <a:endParaRPr sz="1800"/>
          </a:p>
        </p:txBody>
      </p:sp>
      <p:sp>
        <p:nvSpPr>
          <p:cNvPr id="287" name="Google Shape;287;p21"/>
          <p:cNvSpPr txBox="1"/>
          <p:nvPr/>
        </p:nvSpPr>
        <p:spPr>
          <a:xfrm>
            <a:off x="792957" y="1969567"/>
            <a:ext cx="358544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Текущим</a:t>
            </a:r>
            <a:r>
              <a:rPr lang="en-US" sz="18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пользователям</a:t>
            </a:r>
            <a:endParaRPr sz="3200" dirty="0"/>
          </a:p>
        </p:txBody>
      </p:sp>
      <p:sp>
        <p:nvSpPr>
          <p:cNvPr id="288" name="Google Shape;288;p21"/>
          <p:cNvSpPr txBox="1"/>
          <p:nvPr/>
        </p:nvSpPr>
        <p:spPr>
          <a:xfrm>
            <a:off x="792956" y="2226742"/>
            <a:ext cx="3414713" cy="18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Дистрибутив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предоставляется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бесплатно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выполнении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условий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 sz="3200" dirty="0"/>
          </a:p>
        </p:txBody>
      </p:sp>
      <p:sp>
        <p:nvSpPr>
          <p:cNvPr id="289" name="Google Shape;289;p21"/>
          <p:cNvSpPr txBox="1"/>
          <p:nvPr/>
        </p:nvSpPr>
        <p:spPr>
          <a:xfrm>
            <a:off x="4936332" y="1969567"/>
            <a:ext cx="358544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</a:t>
            </a:r>
            <a:r>
              <a:rPr lang="en-US" sz="18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8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партнеров</a:t>
            </a:r>
            <a:r>
              <a:rPr lang="en-US" sz="18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(NFR)</a:t>
            </a:r>
            <a:endParaRPr sz="3200" dirty="0"/>
          </a:p>
        </p:txBody>
      </p:sp>
      <p:sp>
        <p:nvSpPr>
          <p:cNvPr id="290" name="Google Shape;290;p21"/>
          <p:cNvSpPr txBox="1"/>
          <p:nvPr/>
        </p:nvSpPr>
        <p:spPr>
          <a:xfrm>
            <a:off x="4936331" y="2226742"/>
            <a:ext cx="3414713" cy="36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Доступ к NFR-версии продукта открыт автоматически при наличии действующего партнерского договора и подписки на 1С:ИТС.</a:t>
            </a:r>
            <a:endParaRPr sz="3200"/>
          </a:p>
        </p:txBody>
      </p:sp>
      <p:pic>
        <p:nvPicPr>
          <p:cNvPr id="291" name="Google Shape;29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956" y="1540942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 txBox="1"/>
          <p:nvPr/>
        </p:nvSpPr>
        <p:spPr>
          <a:xfrm>
            <a:off x="1007269" y="2676798"/>
            <a:ext cx="3200400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Наличие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«1С:Документооборот КОРП»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или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«1С:ДГУ»</a:t>
            </a:r>
            <a:endParaRPr sz="3200" dirty="0"/>
          </a:p>
        </p:txBody>
      </p:sp>
      <p:sp>
        <p:nvSpPr>
          <p:cNvPr id="293" name="Google Shape;293;p21"/>
          <p:cNvSpPr txBox="1"/>
          <p:nvPr/>
        </p:nvSpPr>
        <p:spPr>
          <a:xfrm>
            <a:off x="1007269" y="2959646"/>
            <a:ext cx="3200400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Действующий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договор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сопровождения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1С:ИТС</a:t>
            </a:r>
            <a:endParaRPr sz="3200" dirty="0"/>
          </a:p>
        </p:txBody>
      </p:sp>
      <p:pic>
        <p:nvPicPr>
          <p:cNvPr id="294" name="Google Shape;294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6332" y="1540942"/>
            <a:ext cx="321469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 txBox="1"/>
          <p:nvPr/>
        </p:nvSpPr>
        <p:spPr>
          <a:xfrm>
            <a:off x="2975727" y="3928255"/>
            <a:ext cx="3178969" cy="36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99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Где</a:t>
            </a:r>
            <a:r>
              <a:rPr lang="en-US" sz="11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скачать</a:t>
            </a:r>
            <a:r>
              <a:rPr lang="en-US" sz="11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Все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файлы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дистрибутива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актуальная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техническая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документация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размещены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портале</a:t>
            </a:r>
            <a:r>
              <a:rPr lang="en-US" sz="11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releases.1c.ru</a:t>
            </a:r>
            <a:endParaRPr sz="3600" dirty="0"/>
          </a:p>
        </p:txBody>
      </p:sp>
      <p:pic>
        <p:nvPicPr>
          <p:cNvPr id="296" name="Google Shape;296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956" y="2705373"/>
            <a:ext cx="100013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956" y="2988220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Условия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получения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доступ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к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продукту</a:t>
            </a:r>
            <a:endParaRPr sz="2800" dirty="0"/>
          </a:p>
        </p:txBody>
      </p:sp>
      <p:sp>
        <p:nvSpPr>
          <p:cNvPr id="299" name="Google Shape;299;p21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64" y="3878319"/>
            <a:ext cx="4375200" cy="61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5" y="1290910"/>
            <a:ext cx="3857625" cy="164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2736" y="2989816"/>
            <a:ext cx="3857625" cy="7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2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309" name="Google Shape;309;p22"/>
          <p:cNvSpPr txBox="1"/>
          <p:nvPr/>
        </p:nvSpPr>
        <p:spPr>
          <a:xfrm>
            <a:off x="7365207" y="429419"/>
            <a:ext cx="1207294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ПРОЕКТЫ</a:t>
            </a:r>
            <a:endParaRPr sz="2800" dirty="0"/>
          </a:p>
        </p:txBody>
      </p:sp>
      <p:sp>
        <p:nvSpPr>
          <p:cNvPr id="310" name="Google Shape;310;p22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11" name="Google Shape;311;p22"/>
          <p:cNvSpPr txBox="1"/>
          <p:nvPr/>
        </p:nvSpPr>
        <p:spPr>
          <a:xfrm>
            <a:off x="8229600" y="4958557"/>
            <a:ext cx="342900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10</a:t>
            </a:r>
            <a:endParaRPr sz="1800"/>
          </a:p>
        </p:txBody>
      </p:sp>
      <p:sp>
        <p:nvSpPr>
          <p:cNvPr id="312" name="Google Shape;312;p22"/>
          <p:cNvSpPr txBox="1"/>
          <p:nvPr/>
        </p:nvSpPr>
        <p:spPr>
          <a:xfrm>
            <a:off x="785812" y="1607400"/>
            <a:ext cx="3643313" cy="46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66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Онлайн-демобаза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Протестируйте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полный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функционал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решения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прямо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окне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браузера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presale-demo.pcorp.1c.ru/dm_g1/</a:t>
            </a:r>
            <a:r>
              <a:rPr lang="en-US" sz="1400" dirty="0" err="1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ru</a:t>
            </a:r>
            <a:r>
              <a:rPr lang="en-US" sz="14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/</a:t>
            </a:r>
            <a:endParaRPr sz="3600" dirty="0"/>
          </a:p>
        </p:txBody>
      </p:sp>
      <p:sp>
        <p:nvSpPr>
          <p:cNvPr id="313" name="Google Shape;313;p22"/>
          <p:cNvSpPr txBox="1"/>
          <p:nvPr/>
        </p:nvSpPr>
        <p:spPr>
          <a:xfrm>
            <a:off x="811609" y="2759528"/>
            <a:ext cx="3786188" cy="46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66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Инструкции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сценарии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Скачайте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готовые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пошаговые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тесты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проверки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ключевых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процессов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rgbClr val="D92D2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disk.yandex.ru/d/_hbQlQn5S7OaJQ</a:t>
            </a:r>
            <a:endParaRPr sz="3600" dirty="0"/>
          </a:p>
        </p:txBody>
      </p:sp>
      <p:sp>
        <p:nvSpPr>
          <p:cNvPr id="314" name="Google Shape;314;p22"/>
          <p:cNvSpPr txBox="1"/>
          <p:nvPr/>
        </p:nvSpPr>
        <p:spPr>
          <a:xfrm>
            <a:off x="964158" y="3922520"/>
            <a:ext cx="4103415" cy="31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Вендорская</a:t>
            </a:r>
            <a:r>
              <a:rPr lang="en-US" sz="1100" b="1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b="1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поддержка</a:t>
            </a:r>
            <a:r>
              <a:rPr lang="en-US" sz="1100" b="1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ru-RU" sz="1100" dirty="0">
              <a:solidFill>
                <a:srgbClr val="B42318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Мы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готовы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оказывать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всестороннюю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помощь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партнерам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заказчикам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на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этапе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запуска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 err="1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проектов</a:t>
            </a:r>
            <a:r>
              <a:rPr lang="en-US" sz="1100" dirty="0">
                <a:solidFill>
                  <a:srgbClr val="B4231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3600" dirty="0"/>
          </a:p>
        </p:txBody>
      </p:sp>
      <p:pic>
        <p:nvPicPr>
          <p:cNvPr id="315" name="Google Shape;315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2736" y="1310822"/>
            <a:ext cx="3843338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2"/>
          <p:cNvSpPr txBox="1"/>
          <p:nvPr/>
        </p:nvSpPr>
        <p:spPr>
          <a:xfrm>
            <a:off x="4864894" y="3083991"/>
            <a:ext cx="373546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881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Обратная</a:t>
            </a:r>
            <a:r>
              <a:rPr lang="en-US" sz="105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5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связь</a:t>
            </a:r>
            <a:r>
              <a:rPr lang="en-US" sz="105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5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напрямую</a:t>
            </a:r>
            <a:r>
              <a:rPr lang="en-US" sz="105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5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влияет</a:t>
            </a:r>
            <a:r>
              <a:rPr lang="en-US" sz="105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5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105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5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продукт</a:t>
            </a:r>
            <a:endParaRPr sz="2800" dirty="0"/>
          </a:p>
        </p:txBody>
      </p:sp>
      <p:sp>
        <p:nvSpPr>
          <p:cNvPr id="317" name="Google Shape;317;p22"/>
          <p:cNvSpPr txBox="1"/>
          <p:nvPr/>
        </p:nvSpPr>
        <p:spPr>
          <a:xfrm>
            <a:off x="4864894" y="3255442"/>
            <a:ext cx="3557588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89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Присылайте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свои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пожелания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идеи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развитию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функционала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они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напрямую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формируют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приоритеты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нашей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разработки</a:t>
            </a:r>
            <a:r>
              <a:rPr lang="en-US" sz="10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800" dirty="0"/>
          </a:p>
        </p:txBody>
      </p:sp>
      <p:pic>
        <p:nvPicPr>
          <p:cNvPr id="318" name="Google Shape;318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4894" y="3116975"/>
            <a:ext cx="135731" cy="10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1635975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297" y="2788103"/>
            <a:ext cx="128588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Тестирование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smtClean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</a:t>
            </a:r>
            <a:endParaRPr dirty="0"/>
          </a:p>
        </p:txBody>
      </p:sp>
      <p:sp>
        <p:nvSpPr>
          <p:cNvPr id="322" name="Google Shape;322;p22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94;p21" descr="image.png">
            <a:extLst>
              <a:ext uri="{FF2B5EF4-FFF2-40B4-BE49-F238E27FC236}">
                <a16:creationId xmlns:a16="http://schemas.microsoft.com/office/drawing/2014/main" xmlns="" id="{EF793A36-4109-4340-9B8D-EB47021B7CE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272" y="3940815"/>
            <a:ext cx="233312" cy="18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134" name="Google Shape;134;p15"/>
          <p:cNvSpPr txBox="1"/>
          <p:nvPr/>
        </p:nvSpPr>
        <p:spPr>
          <a:xfrm>
            <a:off x="7524328" y="361452"/>
            <a:ext cx="1325165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ПРОШЕДШИЕ СОБЫТИЯ</a:t>
            </a:r>
            <a:endParaRPr sz="1000" dirty="0"/>
          </a:p>
        </p:txBody>
      </p:sp>
      <p:sp>
        <p:nvSpPr>
          <p:cNvPr id="135" name="Google Shape;135;p15"/>
          <p:cNvSpPr txBox="1"/>
          <p:nvPr/>
        </p:nvSpPr>
        <p:spPr>
          <a:xfrm>
            <a:off x="571501" y="4754598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136" name="Google Shape;136;p15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3</a:t>
            </a:r>
            <a:endParaRPr sz="1800"/>
          </a:p>
        </p:txBody>
      </p:sp>
      <p:sp>
        <p:nvSpPr>
          <p:cNvPr id="138" name="Google Shape;138;p15"/>
          <p:cNvSpPr txBox="1"/>
          <p:nvPr/>
        </p:nvSpPr>
        <p:spPr>
          <a:xfrm>
            <a:off x="571501" y="1633810"/>
            <a:ext cx="4050506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«1С:Министерство.Документооборот: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функциональный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обзор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гибкая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адаптация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интерфейса</a:t>
            </a:r>
            <a:r>
              <a:rPr lang="en-US" sz="1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dirty="0"/>
          </a:p>
        </p:txBody>
      </p:sp>
      <p:sp>
        <p:nvSpPr>
          <p:cNvPr id="139" name="Google Shape;139;p15"/>
          <p:cNvSpPr txBox="1"/>
          <p:nvPr/>
        </p:nvSpPr>
        <p:spPr>
          <a:xfrm>
            <a:off x="571500" y="2747220"/>
            <a:ext cx="3857625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Первый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вебинар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был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посвящен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детальному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разбору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рабочих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столов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возможностям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персонализации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интерфейса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конкретного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ведомства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написания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кода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3600" dirty="0"/>
          </a:p>
        </p:txBody>
      </p:sp>
      <p:sp>
        <p:nvSpPr>
          <p:cNvPr id="140" name="Google Shape;140;p15"/>
          <p:cNvSpPr txBox="1"/>
          <p:nvPr/>
        </p:nvSpPr>
        <p:spPr>
          <a:xfrm>
            <a:off x="785812" y="4012704"/>
            <a:ext cx="3643313" cy="22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Видеозапись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100" dirty="0">
                <a:solidFill>
                  <a:srgbClr val="D92D20"/>
                </a:solidFill>
                <a:latin typeface="Inter"/>
                <a:ea typeface="Inter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https://vk.com/im/channels/-236754403?cmid=121</a:t>
            </a:r>
            <a:endParaRPr sz="1100" dirty="0"/>
          </a:p>
        </p:txBody>
      </p:sp>
      <p:sp>
        <p:nvSpPr>
          <p:cNvPr id="141" name="Google Shape;141;p15"/>
          <p:cNvSpPr txBox="1"/>
          <p:nvPr/>
        </p:nvSpPr>
        <p:spPr>
          <a:xfrm>
            <a:off x="778669" y="4313188"/>
            <a:ext cx="4050506" cy="14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400" b="1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Презентация</a:t>
            </a:r>
            <a:r>
              <a:rPr lang="en-US" sz="1400" b="1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100" dirty="0">
                <a:solidFill>
                  <a:srgbClr val="D92D20"/>
                </a:solidFill>
                <a:latin typeface="Inter"/>
                <a:ea typeface="Inter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https://v8.1c.ru/upload/iblock/008/yslocgasrx05c9oxa3q15mlyi29wkiln.pptx</a:t>
            </a:r>
            <a:r>
              <a:rPr lang="ru-RU" sz="1100" dirty="0">
                <a:solidFill>
                  <a:srgbClr val="D92D20"/>
                </a:solidFill>
                <a:latin typeface="Inter"/>
                <a:ea typeface="Inter"/>
              </a:rPr>
              <a:t> </a:t>
            </a:r>
          </a:p>
        </p:txBody>
      </p:sp>
      <p:pic>
        <p:nvPicPr>
          <p:cNvPr id="143" name="Google Shape;14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41279"/>
            <a:ext cx="1143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324127"/>
            <a:ext cx="114300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вебинара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№1</a:t>
            </a:r>
            <a:endParaRPr dirty="0"/>
          </a:p>
        </p:txBody>
      </p:sp>
      <p:sp>
        <p:nvSpPr>
          <p:cNvPr id="146" name="Google Shape;146;p15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A00C408E-C570-4D66-A914-4A5D4CFC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89" y="1872768"/>
            <a:ext cx="3109163" cy="17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329" name="Google Shape;329;p23"/>
          <p:cNvSpPr txBox="1"/>
          <p:nvPr/>
        </p:nvSpPr>
        <p:spPr>
          <a:xfrm>
            <a:off x="6718697" y="429419"/>
            <a:ext cx="1853803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АНОНС СЛЕДУЮЩЕГО ВЕБИНАРА</a:t>
            </a:r>
            <a:endParaRPr sz="1000" dirty="0"/>
          </a:p>
        </p:txBody>
      </p:sp>
      <p:sp>
        <p:nvSpPr>
          <p:cNvPr id="330" name="Google Shape;330;p23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31" name="Google Shape;331;p23"/>
          <p:cNvSpPr txBox="1"/>
          <p:nvPr/>
        </p:nvSpPr>
        <p:spPr>
          <a:xfrm>
            <a:off x="8251032" y="4958557"/>
            <a:ext cx="321469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11</a:t>
            </a:r>
            <a:endParaRPr sz="1800"/>
          </a:p>
        </p:txBody>
      </p:sp>
      <p:pic>
        <p:nvPicPr>
          <p:cNvPr id="332" name="Google Shape;33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568" y="906875"/>
            <a:ext cx="1553766" cy="42332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3"/>
          <p:cNvSpPr txBox="1"/>
          <p:nvPr/>
        </p:nvSpPr>
        <p:spPr>
          <a:xfrm>
            <a:off x="371475" y="1813186"/>
            <a:ext cx="8401050" cy="37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9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-US" sz="3038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Резолюции</a:t>
            </a:r>
            <a:r>
              <a:rPr lang="en-US" sz="30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3038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централизованный</a:t>
            </a:r>
            <a:r>
              <a:rPr lang="en-US" sz="30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38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контроль</a:t>
            </a:r>
            <a:r>
              <a:rPr lang="en-US" sz="30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800" dirty="0"/>
          </a:p>
        </p:txBody>
      </p:sp>
      <p:sp>
        <p:nvSpPr>
          <p:cNvPr id="334" name="Google Shape;334;p23"/>
          <p:cNvSpPr txBox="1"/>
          <p:nvPr/>
        </p:nvSpPr>
        <p:spPr>
          <a:xfrm>
            <a:off x="2555777" y="2881845"/>
            <a:ext cx="4032448" cy="52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Р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азберем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методологию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контроля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исполнительской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дисциплины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сценарии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работы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резолюциями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600" dirty="0" err="1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руководителей</a:t>
            </a:r>
            <a:r>
              <a:rPr lang="en-US" sz="1600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 в 1С:МинДок.</a:t>
            </a:r>
            <a:endParaRPr sz="2800" dirty="0"/>
          </a:p>
        </p:txBody>
      </p:sp>
      <p:pic>
        <p:nvPicPr>
          <p:cNvPr id="335" name="Google Shape;33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403" y="3948861"/>
            <a:ext cx="100013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3"/>
          <p:cNvSpPr txBox="1"/>
          <p:nvPr/>
        </p:nvSpPr>
        <p:spPr>
          <a:xfrm>
            <a:off x="4079409" y="3945823"/>
            <a:ext cx="1220925" cy="1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02 </a:t>
            </a:r>
            <a:r>
              <a:rPr lang="en-US" sz="1100" dirty="0" err="1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июля</a:t>
            </a:r>
            <a:r>
              <a:rPr lang="en-US" sz="11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2026 </a:t>
            </a:r>
            <a:r>
              <a:rPr lang="en-US" sz="1100" dirty="0" err="1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года</a:t>
            </a:r>
            <a:endParaRPr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343" name="Google Shape;343;p24"/>
          <p:cNvSpPr txBox="1"/>
          <p:nvPr/>
        </p:nvSpPr>
        <p:spPr>
          <a:xfrm>
            <a:off x="7265194" y="429419"/>
            <a:ext cx="1307306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ЗАВЕРШЕНИЕ</a:t>
            </a:r>
            <a:r>
              <a:rPr lang="en-US" sz="675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9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ВСТРЕЧИ</a:t>
            </a:r>
            <a:endParaRPr sz="1800" dirty="0"/>
          </a:p>
        </p:txBody>
      </p:sp>
      <p:sp>
        <p:nvSpPr>
          <p:cNvPr id="344" name="Google Shape;344;p24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345" name="Google Shape;345;p24"/>
          <p:cNvSpPr txBox="1"/>
          <p:nvPr/>
        </p:nvSpPr>
        <p:spPr>
          <a:xfrm>
            <a:off x="8229600" y="4958557"/>
            <a:ext cx="342900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12</a:t>
            </a:r>
            <a:endParaRPr sz="1800"/>
          </a:p>
        </p:txBody>
      </p:sp>
      <p:sp>
        <p:nvSpPr>
          <p:cNvPr id="346" name="Google Shape;346;p24"/>
          <p:cNvSpPr txBox="1"/>
          <p:nvPr/>
        </p:nvSpPr>
        <p:spPr>
          <a:xfrm>
            <a:off x="1048684" y="1361678"/>
            <a:ext cx="67196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sz="1800" dirty="0"/>
          </a:p>
        </p:txBody>
      </p:sp>
      <p:pic>
        <p:nvPicPr>
          <p:cNvPr id="349" name="Google Shape;34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2622550"/>
            <a:ext cx="14314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4"/>
          <p:cNvSpPr txBox="1"/>
          <p:nvPr/>
        </p:nvSpPr>
        <p:spPr>
          <a:xfrm>
            <a:off x="3921919" y="2572544"/>
            <a:ext cx="1643063" cy="7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31" dirty="0">
                <a:solidFill>
                  <a:srgbClr val="667085"/>
                </a:solidFill>
                <a:latin typeface="Inter"/>
                <a:ea typeface="Inter"/>
                <a:cs typeface="Inter"/>
                <a:sym typeface="Inter"/>
              </a:rPr>
              <a:t>ДЛЯ СВЯЗИ И ПРЕДЛОЖЕНИЙ:</a:t>
            </a:r>
            <a:endParaRPr sz="1800" dirty="0"/>
          </a:p>
        </p:txBody>
      </p:sp>
      <p:sp>
        <p:nvSpPr>
          <p:cNvPr id="351" name="Google Shape;351;p24"/>
          <p:cNvSpPr txBox="1"/>
          <p:nvPr/>
        </p:nvSpPr>
        <p:spPr>
          <a:xfrm>
            <a:off x="4008439" y="2658736"/>
            <a:ext cx="800100" cy="11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125" dirty="0">
                <a:solidFill>
                  <a:srgbClr val="1E243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boss@1c.ru</a:t>
            </a:r>
            <a:endParaRPr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7F8DBB-4B83-420A-B2BB-BFA9EEB80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093" y="3140125"/>
            <a:ext cx="1232229" cy="15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9924593-B64B-467A-A427-98355EBAF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815" y="2687647"/>
            <a:ext cx="2156054" cy="190526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Холст 6"/>
          <p:cNvSpPr/>
          <p:nvPr/>
        </p:nvSpPr>
        <p:spPr>
          <a:xfrm>
            <a:off x="-453015" y="580703"/>
            <a:ext cx="6829257" cy="3679574"/>
          </a:xfrm>
        </p:spPr>
      </p:sp>
      <p:sp>
        <p:nvSpPr>
          <p:cNvPr id="7" name="Заголовок 1"/>
          <p:cNvSpPr txBox="1"/>
          <p:nvPr/>
        </p:nvSpPr>
        <p:spPr bwMode="auto">
          <a:xfrm>
            <a:off x="7087865" y="1313530"/>
            <a:ext cx="1844675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kern="0" baseline="0" dirty="0">
                <a:ea typeface="Arial" panose="020B0604020202020204" pitchFamily="34" charset="0"/>
              </a:rPr>
              <a:t>В промышленной эксплуатации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с 08.04.2024</a:t>
            </a: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7069850" y="2474365"/>
            <a:ext cx="1844675" cy="116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kern="0" baseline="0" dirty="0">
                <a:ea typeface="Arial" panose="020B0604020202020204" pitchFamily="34" charset="0"/>
              </a:rPr>
              <a:t>Инф. письмо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о выпуске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конфигурации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№ 34179 </a:t>
            </a:r>
          </a:p>
          <a:p>
            <a:r>
              <a:rPr lang="ru-RU" altLang="ru-RU" sz="1400" kern="0" baseline="0" dirty="0">
                <a:ea typeface="Arial" panose="020B0604020202020204" pitchFamily="34" charset="0"/>
              </a:rPr>
              <a:t>от 27.02.2026</a:t>
            </a:r>
          </a:p>
        </p:txBody>
      </p:sp>
      <p:pic>
        <p:nvPicPr>
          <p:cNvPr id="12" name="Изображение 1">
            <a:extLst>
              <a:ext uri="{FF2B5EF4-FFF2-40B4-BE49-F238E27FC236}">
                <a16:creationId xmlns:a16="http://schemas.microsoft.com/office/drawing/2014/main" xmlns="" id="{6B8F3A02-C549-4416-A1CB-E890DC55F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1" y="1025498"/>
            <a:ext cx="2828506" cy="163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Изображение 2">
            <a:extLst>
              <a:ext uri="{FF2B5EF4-FFF2-40B4-BE49-F238E27FC236}">
                <a16:creationId xmlns:a16="http://schemas.microsoft.com/office/drawing/2014/main" xmlns="" id="{80DE8738-4625-4D2D-BC7C-E1D8AD98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497" y="1009777"/>
            <a:ext cx="2902140" cy="166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трелка вниз 14"/>
          <p:cNvSpPr/>
          <p:nvPr/>
        </p:nvSpPr>
        <p:spPr>
          <a:xfrm>
            <a:off x="3033575" y="2637810"/>
            <a:ext cx="196850" cy="41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5" name="Стрелка вниз 14"/>
          <p:cNvSpPr/>
          <p:nvPr/>
        </p:nvSpPr>
        <p:spPr>
          <a:xfrm>
            <a:off x="4847932" y="2616245"/>
            <a:ext cx="196850" cy="41338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6" name="Google Shape;156;p16">
            <a:extLst>
              <a:ext uri="{FF2B5EF4-FFF2-40B4-BE49-F238E27FC236}">
                <a16:creationId xmlns:a16="http://schemas.microsoft.com/office/drawing/2014/main" xmlns="" id="{6B33D786-CEC2-4E7F-963A-4590246F2426}"/>
              </a:ext>
            </a:extLst>
          </p:cNvPr>
          <p:cNvSpPr txBox="1"/>
          <p:nvPr/>
        </p:nvSpPr>
        <p:spPr>
          <a:xfrm>
            <a:off x="6893719" y="305368"/>
            <a:ext cx="1678781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ИСТОРИЯ И СТАТУС РЕШЕНИЯ</a:t>
            </a:r>
            <a:endParaRPr sz="1000" dirty="0"/>
          </a:p>
        </p:txBody>
      </p:sp>
      <p:sp>
        <p:nvSpPr>
          <p:cNvPr id="17" name="Google Shape;172;p16">
            <a:extLst>
              <a:ext uri="{FF2B5EF4-FFF2-40B4-BE49-F238E27FC236}">
                <a16:creationId xmlns:a16="http://schemas.microsoft.com/office/drawing/2014/main" xmlns="" id="{9B5A8006-83CA-4204-A40D-CFE218503710}"/>
              </a:ext>
            </a:extLst>
          </p:cNvPr>
          <p:cNvSpPr txBox="1"/>
          <p:nvPr/>
        </p:nvSpPr>
        <p:spPr>
          <a:xfrm>
            <a:off x="899592" y="571650"/>
            <a:ext cx="5222006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Основания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разработки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</a:t>
            </a:r>
            <a:endParaRPr dirty="0"/>
          </a:p>
        </p:txBody>
      </p:sp>
      <p:sp>
        <p:nvSpPr>
          <p:cNvPr id="18" name="Google Shape;173;p16">
            <a:extLst>
              <a:ext uri="{FF2B5EF4-FFF2-40B4-BE49-F238E27FC236}">
                <a16:creationId xmlns:a16="http://schemas.microsoft.com/office/drawing/2014/main" xmlns="" id="{F5691BD0-BBBA-45BC-B743-2BA8E9438DBD}"/>
              </a:ext>
            </a:extLst>
          </p:cNvPr>
          <p:cNvSpPr/>
          <p:nvPr/>
        </p:nvSpPr>
        <p:spPr>
          <a:xfrm>
            <a:off x="683568" y="628328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4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4576E-6 L 2.77778E-7 0.249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98" y="1875309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1875151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937" y="2939728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5935" y="2932584"/>
            <a:ext cx="39290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6</a:t>
            </a:r>
            <a:endParaRPr sz="1800"/>
          </a:p>
        </p:txBody>
      </p:sp>
      <p:pic>
        <p:nvPicPr>
          <p:cNvPr id="210" name="Google Shape;210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592" y="202532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44529" y="202532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2592" y="3082603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44529" y="3082603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317" y="2118197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8"/>
          <p:cNvSpPr txBox="1"/>
          <p:nvPr/>
        </p:nvSpPr>
        <p:spPr>
          <a:xfrm>
            <a:off x="1201217" y="2025328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Гибкие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рабочие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столы</a:t>
            </a:r>
            <a:endParaRPr sz="4000" dirty="0"/>
          </a:p>
        </p:txBody>
      </p:sp>
      <p:sp>
        <p:nvSpPr>
          <p:cNvPr id="216" name="Google Shape;216;p18"/>
          <p:cNvSpPr txBox="1"/>
          <p:nvPr/>
        </p:nvSpPr>
        <p:spPr>
          <a:xfrm>
            <a:off x="1201217" y="2189635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Настройка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списков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документов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отчетов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функциональным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группам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пользователей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силами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аналитиков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без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программирования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17" name="Google Shape;217;p18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0254" y="2118197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5273154" y="2025328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Многоуровневые согласования</a:t>
            </a:r>
            <a:endParaRPr sz="4000"/>
          </a:p>
        </p:txBody>
      </p:sp>
      <p:sp>
        <p:nvSpPr>
          <p:cNvPr id="219" name="Google Shape;219;p18"/>
          <p:cNvSpPr txBox="1"/>
          <p:nvPr/>
        </p:nvSpPr>
        <p:spPr>
          <a:xfrm>
            <a:off x="5273154" y="2189635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Реализован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тип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подзадачи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Согласование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назначение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ответственных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настраиваемая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печатная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форма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листов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согласования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20" name="Google Shape;220;p18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8317" y="3175472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/>
        </p:nvSpPr>
        <p:spPr>
          <a:xfrm>
            <a:off x="1201217" y="3082603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 с версиями файлов</a:t>
            </a:r>
            <a:endParaRPr sz="4000" dirty="0"/>
          </a:p>
        </p:txBody>
      </p:sp>
      <p:sp>
        <p:nvSpPr>
          <p:cNvPr id="222" name="Google Shape;222;p18"/>
          <p:cNvSpPr txBox="1"/>
          <p:nvPr/>
        </p:nvSpPr>
        <p:spPr>
          <a:xfrm>
            <a:off x="1201217" y="3246910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Сохранение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версий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файлов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редактировании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проверка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наличия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согласования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перед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непосредственным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наложением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подписи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23" name="Google Shape;223;p18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37398" y="3175472"/>
            <a:ext cx="128588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/>
          <p:nvPr/>
        </p:nvSpPr>
        <p:spPr>
          <a:xfrm>
            <a:off x="5273154" y="3082603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Мастер наложения штампов</a:t>
            </a:r>
            <a:endParaRPr sz="4000"/>
          </a:p>
        </p:txBody>
      </p:sp>
      <p:sp>
        <p:nvSpPr>
          <p:cNvPr id="225" name="Google Shape;225;p18"/>
          <p:cNvSpPr txBox="1"/>
          <p:nvPr/>
        </p:nvSpPr>
        <p:spPr>
          <a:xfrm>
            <a:off x="5273154" y="3246910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Ручной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режим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быстрого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наложения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штампов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визуализации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ЭЦП в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любое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произвольное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место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неформализованных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документов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sp>
        <p:nvSpPr>
          <p:cNvPr id="226" name="Google Shape;226;p18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</a:t>
            </a:r>
            <a:r>
              <a:rPr lang="en-US" sz="2138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>
                <a:solidFill>
                  <a:srgbClr val="1E2430"/>
                </a:solidFill>
                <a:latin typeface="Montserrat"/>
                <a:sym typeface="Montserrat"/>
              </a:rPr>
              <a:t>1С:МинДок (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sym typeface="Montserrat"/>
              </a:rPr>
              <a:t>Функции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sym typeface="Montserrat"/>
              </a:rPr>
              <a:t> 1 - 4)</a:t>
            </a:r>
            <a:endParaRPr sz="2800" b="1" dirty="0">
              <a:solidFill>
                <a:srgbClr val="1E2430"/>
              </a:solidFill>
              <a:latin typeface="Montserrat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38;p19">
            <a:extLst>
              <a:ext uri="{FF2B5EF4-FFF2-40B4-BE49-F238E27FC236}">
                <a16:creationId xmlns:a16="http://schemas.microsoft.com/office/drawing/2014/main" xmlns="" id="{9C6DC5D9-8F09-4B8F-91E0-6659AB302F43}"/>
              </a:ext>
            </a:extLst>
          </p:cNvPr>
          <p:cNvSpPr txBox="1"/>
          <p:nvPr/>
        </p:nvSpPr>
        <p:spPr>
          <a:xfrm>
            <a:off x="6876256" y="429419"/>
            <a:ext cx="1872208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298104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7" y="1298104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356520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437" y="2356520"/>
            <a:ext cx="39290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9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238" name="Google Shape;238;p19"/>
          <p:cNvSpPr txBox="1"/>
          <p:nvPr/>
        </p:nvSpPr>
        <p:spPr>
          <a:xfrm>
            <a:off x="6876256" y="429419"/>
            <a:ext cx="1872208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ФУНКЦИОНАЛЬНЫЕ </a:t>
            </a:r>
            <a:r>
              <a:rPr lang="ru-RU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</a:t>
            </a:r>
            <a:endParaRPr sz="1000" dirty="0"/>
          </a:p>
        </p:txBody>
      </p:sp>
      <p:sp>
        <p:nvSpPr>
          <p:cNvPr id="239" name="Google Shape;239;p19"/>
          <p:cNvSpPr txBox="1"/>
          <p:nvPr/>
        </p:nvSpPr>
        <p:spPr>
          <a:xfrm>
            <a:off x="571501" y="4894884"/>
            <a:ext cx="792956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2800"/>
          </a:p>
        </p:txBody>
      </p:sp>
      <p:sp>
        <p:nvSpPr>
          <p:cNvPr id="240" name="Google Shape;240;p19"/>
          <p:cNvSpPr txBox="1"/>
          <p:nvPr/>
        </p:nvSpPr>
        <p:spPr>
          <a:xfrm>
            <a:off x="8265319" y="4894884"/>
            <a:ext cx="307181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7</a:t>
            </a:r>
            <a:endParaRPr sz="2800"/>
          </a:p>
        </p:txBody>
      </p:sp>
      <p:pic>
        <p:nvPicPr>
          <p:cNvPr id="241" name="Google Shape;241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0094" y="1448123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2031" y="1448123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2031" y="2506539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819" y="1540992"/>
            <a:ext cx="142875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1178719" y="1448123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Эргономика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</a:t>
            </a:r>
            <a:endParaRPr sz="4000"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1178719" y="1612430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Доработана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карточка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задач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вкладки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Обработка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»,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Связи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», «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Комментарии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») </a:t>
            </a:r>
            <a:endParaRPr sz="4000" dirty="0"/>
          </a:p>
        </p:txBody>
      </p:sp>
      <p:pic>
        <p:nvPicPr>
          <p:cNvPr id="248" name="Google Shape;248;p1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14900" y="1540992"/>
            <a:ext cx="128588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5250656" y="1448123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Продвинутая работа с PDF</a:t>
            </a:r>
            <a:endParaRPr sz="4000"/>
          </a:p>
        </p:txBody>
      </p:sp>
      <p:sp>
        <p:nvSpPr>
          <p:cNvPr id="250" name="Google Shape;250;p19"/>
          <p:cNvSpPr txBox="1"/>
          <p:nvPr/>
        </p:nvSpPr>
        <p:spPr>
          <a:xfrm>
            <a:off x="5250656" y="1612430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Встроенные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функции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конвертации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расконвертации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сжатия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а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также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объединения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и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отмены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объединения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PDF-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файлов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sp>
        <p:nvSpPr>
          <p:cNvPr id="252" name="Google Shape;252;p19"/>
          <p:cNvSpPr txBox="1"/>
          <p:nvPr/>
        </p:nvSpPr>
        <p:spPr>
          <a:xfrm>
            <a:off x="1178719" y="2506539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Резолюции</a:t>
            </a:r>
            <a:endParaRPr sz="4000" dirty="0"/>
          </a:p>
        </p:txBody>
      </p:sp>
      <p:sp>
        <p:nvSpPr>
          <p:cNvPr id="253" name="Google Shape;253;p19"/>
          <p:cNvSpPr txBox="1"/>
          <p:nvPr/>
        </p:nvSpPr>
        <p:spPr>
          <a:xfrm>
            <a:off x="1178719" y="2670846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Специальный режим формирования резолюций, п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ечать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резолюций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создание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дополнительных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поручений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254" name="Google Shape;254;p19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97041" y="2599408"/>
            <a:ext cx="164306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9"/>
          <p:cNvSpPr txBox="1"/>
          <p:nvPr/>
        </p:nvSpPr>
        <p:spPr>
          <a:xfrm>
            <a:off x="5250656" y="2506539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Контроль исполнительской дисциплины</a:t>
            </a:r>
            <a:endParaRPr sz="4000" dirty="0"/>
          </a:p>
        </p:txBody>
      </p:sp>
      <p:sp>
        <p:nvSpPr>
          <p:cNvPr id="256" name="Google Shape;256;p19"/>
          <p:cNvSpPr txBox="1"/>
          <p:nvPr/>
        </p:nvSpPr>
        <p:spPr>
          <a:xfrm>
            <a:off x="5250656" y="2670846"/>
            <a:ext cx="31432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Централизованный контроль исполнения поручений</a:t>
            </a:r>
            <a:endParaRPr lang="ru-RU" sz="4000" dirty="0"/>
          </a:p>
        </p:txBody>
      </p:sp>
      <p:sp>
        <p:nvSpPr>
          <p:cNvPr id="257" name="Google Shape;257;p19"/>
          <p:cNvSpPr txBox="1"/>
          <p:nvPr/>
        </p:nvSpPr>
        <p:spPr>
          <a:xfrm>
            <a:off x="714376" y="715169"/>
            <a:ext cx="825103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1С:МинДок (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Функции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5 - </a:t>
            </a:r>
            <a:r>
              <a:rPr lang="ru-RU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/>
          </a:p>
        </p:txBody>
      </p:sp>
      <p:sp>
        <p:nvSpPr>
          <p:cNvPr id="258" name="Google Shape;258;p19"/>
          <p:cNvSpPr/>
          <p:nvPr/>
        </p:nvSpPr>
        <p:spPr>
          <a:xfrm>
            <a:off x="571500" y="806674"/>
            <a:ext cx="35719" cy="325710"/>
          </a:xfrm>
          <a:prstGeom prst="rect">
            <a:avLst/>
          </a:prstGeom>
          <a:solidFill>
            <a:srgbClr val="D92D2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35;p19" descr="image.png">
            <a:extLst>
              <a:ext uri="{FF2B5EF4-FFF2-40B4-BE49-F238E27FC236}">
                <a16:creationId xmlns:a16="http://schemas.microsoft.com/office/drawing/2014/main" xmlns="" id="{7862B946-5135-45A3-9211-3E975D3A19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0323" y="3436640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36;p19" descr="image.png">
            <a:extLst>
              <a:ext uri="{FF2B5EF4-FFF2-40B4-BE49-F238E27FC236}">
                <a16:creationId xmlns:a16="http://schemas.microsoft.com/office/drawing/2014/main" xmlns="" id="{63B810AF-9BFB-4597-A3BD-BB139D8F2B8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2260" y="3436640"/>
            <a:ext cx="39290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43;p19" descr="image.png">
            <a:extLst>
              <a:ext uri="{FF2B5EF4-FFF2-40B4-BE49-F238E27FC236}">
                <a16:creationId xmlns:a16="http://schemas.microsoft.com/office/drawing/2014/main" xmlns="" id="{2C778FE5-2DB8-4DCA-8A4A-0C1D737BE7E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917" y="3586659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51;p19" descr="image.png">
            <a:extLst>
              <a:ext uri="{FF2B5EF4-FFF2-40B4-BE49-F238E27FC236}">
                <a16:creationId xmlns:a16="http://schemas.microsoft.com/office/drawing/2014/main" xmlns="" id="{2E1C7712-680B-473A-9728-A55C0F9A508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3926" y="3679528"/>
            <a:ext cx="164306" cy="1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252;p19">
            <a:extLst>
              <a:ext uri="{FF2B5EF4-FFF2-40B4-BE49-F238E27FC236}">
                <a16:creationId xmlns:a16="http://schemas.microsoft.com/office/drawing/2014/main" xmlns="" id="{C5A50786-6055-4E60-909F-EE2734FB0232}"/>
              </a:ext>
            </a:extLst>
          </p:cNvPr>
          <p:cNvSpPr txBox="1"/>
          <p:nvPr/>
        </p:nvSpPr>
        <p:spPr>
          <a:xfrm>
            <a:off x="1207542" y="3586659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бращения</a:t>
            </a:r>
            <a:r>
              <a:rPr lang="en-US" sz="1600" dirty="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граждан</a:t>
            </a:r>
            <a:endParaRPr sz="4000" dirty="0"/>
          </a:p>
        </p:txBody>
      </p:sp>
      <p:sp>
        <p:nvSpPr>
          <p:cNvPr id="34" name="Google Shape;253;p19">
            <a:extLst>
              <a:ext uri="{FF2B5EF4-FFF2-40B4-BE49-F238E27FC236}">
                <a16:creationId xmlns:a16="http://schemas.microsoft.com/office/drawing/2014/main" xmlns="" id="{7F240028-C57A-4C57-B3EE-6D29A5A56FF0}"/>
              </a:ext>
            </a:extLst>
          </p:cNvPr>
          <p:cNvSpPr txBox="1"/>
          <p:nvPr/>
        </p:nvSpPr>
        <p:spPr>
          <a:xfrm>
            <a:off x="1207542" y="3750966"/>
            <a:ext cx="31432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Готовые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интеграции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государственными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системами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ПОС и ССТУ.</a:t>
            </a:r>
            <a:endParaRPr sz="4000" dirty="0"/>
          </a:p>
        </p:txBody>
      </p:sp>
      <p:sp>
        <p:nvSpPr>
          <p:cNvPr id="36" name="Google Shape;255;p19">
            <a:extLst>
              <a:ext uri="{FF2B5EF4-FFF2-40B4-BE49-F238E27FC236}">
                <a16:creationId xmlns:a16="http://schemas.microsoft.com/office/drawing/2014/main" xmlns="" id="{53AD2A3C-2639-4BE0-87BB-610FD8865E03}"/>
              </a:ext>
            </a:extLst>
          </p:cNvPr>
          <p:cNvSpPr txBox="1"/>
          <p:nvPr/>
        </p:nvSpPr>
        <p:spPr>
          <a:xfrm>
            <a:off x="5279479" y="3586659"/>
            <a:ext cx="330041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E243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МЭДО и адресные справочники</a:t>
            </a:r>
            <a:endParaRPr sz="4000"/>
          </a:p>
        </p:txBody>
      </p:sp>
      <p:sp>
        <p:nvSpPr>
          <p:cNvPr id="37" name="Google Shape;256;p19">
            <a:extLst>
              <a:ext uri="{FF2B5EF4-FFF2-40B4-BE49-F238E27FC236}">
                <a16:creationId xmlns:a16="http://schemas.microsoft.com/office/drawing/2014/main" xmlns="" id="{CB76D5E5-525C-43A6-B476-AA5FC4E8BF0C}"/>
              </a:ext>
            </a:extLst>
          </p:cNvPr>
          <p:cNvSpPr txBox="1"/>
          <p:nvPr/>
        </p:nvSpPr>
        <p:spPr>
          <a:xfrm>
            <a:off x="5279479" y="3750966"/>
            <a:ext cx="31432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Полноценная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работа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в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контуре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МЭДО с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возможностью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регулярной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загрузки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Глобального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адресного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2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справочника</a:t>
            </a:r>
            <a:r>
              <a:rPr lang="en-US" sz="12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4000" dirty="0"/>
          </a:p>
        </p:txBody>
      </p:sp>
      <p:pic>
        <p:nvPicPr>
          <p:cNvPr id="40" name="Google Shape;211;p18" descr="image.png">
            <a:extLst>
              <a:ext uri="{FF2B5EF4-FFF2-40B4-BE49-F238E27FC236}">
                <a16:creationId xmlns:a16="http://schemas.microsoft.com/office/drawing/2014/main" xmlns="" id="{D7B26DCC-DDAB-4680-8324-526612F18D1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5576" y="2546251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17;p18" descr="image.png">
            <a:extLst>
              <a:ext uri="{FF2B5EF4-FFF2-40B4-BE49-F238E27FC236}">
                <a16:creationId xmlns:a16="http://schemas.microsoft.com/office/drawing/2014/main" xmlns="" id="{1BC03247-EFC9-490F-A473-C361A022987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1301" y="2639120"/>
            <a:ext cx="142875" cy="1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2;p18" descr="image.png">
            <a:extLst>
              <a:ext uri="{FF2B5EF4-FFF2-40B4-BE49-F238E27FC236}">
                <a16:creationId xmlns:a16="http://schemas.microsoft.com/office/drawing/2014/main" xmlns="" id="{76B13211-FC37-4976-84C6-1AFF18CE805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60032" y="3626371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20;p18" descr="image.png">
            <a:extLst>
              <a:ext uri="{FF2B5EF4-FFF2-40B4-BE49-F238E27FC236}">
                <a16:creationId xmlns:a16="http://schemas.microsoft.com/office/drawing/2014/main" xmlns="" id="{2D2058F0-77E0-4AA6-9619-403BFA38EF8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45757" y="3719240"/>
            <a:ext cx="142875" cy="12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790066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0"/>
          <p:cNvSpPr txBox="1"/>
          <p:nvPr/>
        </p:nvSpPr>
        <p:spPr>
          <a:xfrm>
            <a:off x="571500" y="429419"/>
            <a:ext cx="653653" cy="6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75">
                <a:solidFill>
                  <a:srgbClr val="66708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1С:МИНДОК</a:t>
            </a:r>
            <a:endParaRPr sz="1800"/>
          </a:p>
        </p:txBody>
      </p:sp>
      <p:sp>
        <p:nvSpPr>
          <p:cNvPr id="266" name="Google Shape;266;p20"/>
          <p:cNvSpPr txBox="1"/>
          <p:nvPr/>
        </p:nvSpPr>
        <p:spPr>
          <a:xfrm>
            <a:off x="6918722" y="429419"/>
            <a:ext cx="1653778" cy="10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ОСНОВНАЯ ЧАСТЬ ВЕБИНАРА</a:t>
            </a:r>
            <a:endParaRPr sz="1000" dirty="0"/>
          </a:p>
        </p:txBody>
      </p:sp>
      <p:sp>
        <p:nvSpPr>
          <p:cNvPr id="267" name="Google Shape;267;p20"/>
          <p:cNvSpPr txBox="1"/>
          <p:nvPr/>
        </p:nvSpPr>
        <p:spPr>
          <a:xfrm>
            <a:off x="571501" y="4958557"/>
            <a:ext cx="792956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© Фирма «1С», 2026</a:t>
            </a:r>
            <a:endParaRPr sz="1800"/>
          </a:p>
        </p:txBody>
      </p:sp>
      <p:sp>
        <p:nvSpPr>
          <p:cNvPr id="268" name="Google Shape;268;p20"/>
          <p:cNvSpPr txBox="1"/>
          <p:nvPr/>
        </p:nvSpPr>
        <p:spPr>
          <a:xfrm>
            <a:off x="8258175" y="4958557"/>
            <a:ext cx="314325" cy="6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19">
                <a:solidFill>
                  <a:srgbClr val="98A2B3"/>
                </a:solidFill>
                <a:latin typeface="Inter"/>
                <a:ea typeface="Inter"/>
                <a:cs typeface="Inter"/>
                <a:sym typeface="Inter"/>
              </a:rPr>
              <a:t>Слайд 8</a:t>
            </a:r>
            <a:endParaRPr sz="1800"/>
          </a:p>
        </p:txBody>
      </p:sp>
      <p:pic>
        <p:nvPicPr>
          <p:cNvPr id="269" name="Google Shape;26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5" y="818641"/>
            <a:ext cx="22288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687" y="715169"/>
            <a:ext cx="1889522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0"/>
          <p:cNvSpPr txBox="1"/>
          <p:nvPr/>
        </p:nvSpPr>
        <p:spPr>
          <a:xfrm>
            <a:off x="3214688" y="1058070"/>
            <a:ext cx="5625703" cy="5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Согласование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версии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файлов</a:t>
            </a:r>
            <a:r>
              <a:rPr lang="en-US" sz="2800" b="1" dirty="0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00" b="1" dirty="0" err="1">
                <a:solidFill>
                  <a:srgbClr val="1E2430"/>
                </a:solidFill>
                <a:latin typeface="Montserrat"/>
                <a:ea typeface="Montserrat"/>
                <a:cs typeface="Montserrat"/>
                <a:sym typeface="Montserrat"/>
              </a:rPr>
              <a:t>подписание</a:t>
            </a:r>
            <a:endParaRPr dirty="0"/>
          </a:p>
        </p:txBody>
      </p:sp>
      <p:sp>
        <p:nvSpPr>
          <p:cNvPr id="272" name="Google Shape;272;p20"/>
          <p:cNvSpPr txBox="1"/>
          <p:nvPr/>
        </p:nvSpPr>
        <p:spPr>
          <a:xfrm>
            <a:off x="3214687" y="1908175"/>
            <a:ext cx="4643438" cy="45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рамках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этой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части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вебинара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ru-RU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рассмотрим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практические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кейсы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работы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с </a:t>
            </a:r>
            <a:r>
              <a:rPr lang="ru-RU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версиями файлов при согласовании и подписании</a:t>
            </a:r>
            <a:r>
              <a:rPr lang="en-US" sz="140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3200" dirty="0"/>
          </a:p>
        </p:txBody>
      </p:sp>
      <p:sp>
        <p:nvSpPr>
          <p:cNvPr id="273" name="Google Shape;273;p20"/>
          <p:cNvSpPr txBox="1"/>
          <p:nvPr/>
        </p:nvSpPr>
        <p:spPr>
          <a:xfrm>
            <a:off x="3214688" y="2739640"/>
            <a:ext cx="5625703" cy="16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Асфандиярова</a:t>
            </a:r>
            <a:r>
              <a:rPr lang="en-US" sz="1600" dirty="0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600" dirty="0" err="1">
                <a:solidFill>
                  <a:srgbClr val="D92D2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Лилия</a:t>
            </a:r>
            <a:endParaRPr dirty="0"/>
          </a:p>
        </p:txBody>
      </p:sp>
      <p:sp>
        <p:nvSpPr>
          <p:cNvPr id="274" name="Google Shape;274;p20"/>
          <p:cNvSpPr txBox="1"/>
          <p:nvPr/>
        </p:nvSpPr>
        <p:spPr>
          <a:xfrm>
            <a:off x="3214687" y="2968241"/>
            <a:ext cx="5357813" cy="1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Ведущий</a:t>
            </a:r>
            <a:r>
              <a:rPr lang="en-US" sz="1050" dirty="0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050" dirty="0" err="1">
                <a:solidFill>
                  <a:srgbClr val="475467"/>
                </a:solidFill>
                <a:latin typeface="Inter"/>
                <a:ea typeface="Inter"/>
                <a:cs typeface="Inter"/>
                <a:sym typeface="Inter"/>
              </a:rPr>
              <a:t>аналитик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2715CF-8AAB-483D-BED1-EC318505E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6280"/>
            <a:ext cx="5133647" cy="45365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13176" y="844352"/>
            <a:ext cx="2808312" cy="672290"/>
          </a:xfrm>
          <a:prstGeom prst="rect">
            <a:avLst/>
          </a:prstGeom>
          <a:noFill/>
        </p:spPr>
        <p:txBody>
          <a:bodyPr wrap="square" lIns="86402" tIns="43201" rIns="86402" bIns="43201">
            <a:noAutofit/>
          </a:bodyPr>
          <a:lstStyle/>
          <a:p>
            <a:pPr algn="ctr"/>
            <a:r>
              <a:rPr lang="ru-RU" altLang="en-US" sz="2800" b="1" baseline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1С:МинДок</a:t>
            </a:r>
          </a:p>
        </p:txBody>
      </p:sp>
      <p:sp>
        <p:nvSpPr>
          <p:cNvPr id="7373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8769" y="1420416"/>
            <a:ext cx="3437127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sz="32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Согласование, работа с версиями файлов, подписание</a:t>
            </a:r>
            <a:endParaRPr lang="en-US" altLang="en-US" sz="3200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Futura PT Demi"/>
            </a:endParaRPr>
          </a:p>
        </p:txBody>
      </p:sp>
    </p:spTree>
    <p:extLst>
      <p:ext uri="{BB962C8B-B14F-4D97-AF65-F5344CB8AC3E}">
        <p14:creationId xmlns:p14="http://schemas.microsoft.com/office/powerpoint/2010/main" val="294633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Рисунок 1"/>
          <p:cNvSpPr>
            <a:spLocks noChangeAspect="1"/>
          </p:cNvSpPr>
          <p:nvPr/>
        </p:nvSpPr>
        <p:spPr>
          <a:xfrm>
            <a:off x="7096743" y="1188"/>
            <a:ext cx="2047258" cy="137071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724535"/>
            <a:endParaRPr lang="ru-RU" altLang="ru-RU" sz="1905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57038" y="1017583"/>
            <a:ext cx="5040560" cy="612775"/>
          </a:xfrm>
        </p:spPr>
        <p:txBody>
          <a:bodyPr/>
          <a:lstStyle/>
          <a:p>
            <a:pPr algn="ctr"/>
            <a:r>
              <a:rPr lang="ru-RU" altLang="x-none" sz="3200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  <a:cs typeface="+mn-cs"/>
                <a:sym typeface="+mn-ea"/>
              </a:rPr>
              <a:t>План</a:t>
            </a:r>
            <a:endParaRPr lang="ru-RU" sz="3200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Futura PT Demi"/>
              <a:cs typeface="+mn-cs"/>
            </a:endParaRPr>
          </a:p>
        </p:txBody>
      </p:sp>
      <p:sp>
        <p:nvSpPr>
          <p:cNvPr id="24580" name="Объект 2"/>
          <p:cNvSpPr>
            <a:spLocks noGrp="1"/>
          </p:cNvSpPr>
          <p:nvPr>
            <p:ph idx="1"/>
          </p:nvPr>
        </p:nvSpPr>
        <p:spPr>
          <a:xfrm>
            <a:off x="1012777" y="2585350"/>
            <a:ext cx="7272808" cy="46890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200" kern="1200" baseline="-25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Обзор функционала</a:t>
            </a:r>
          </a:p>
          <a:p>
            <a:endParaRPr lang="ru-RU" altLang="ru-RU" sz="3200" baseline="-25000" dirty="0"/>
          </a:p>
          <a:p>
            <a:endParaRPr lang="ru-RU" altLang="ru-RU" sz="3200" dirty="0"/>
          </a:p>
          <a:p>
            <a:endParaRPr lang="ru-RU" altLang="ru-RU" sz="32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2672F4F9-7EA2-4857-9173-E2EA1D6D5CFE}"/>
              </a:ext>
            </a:extLst>
          </p:cNvPr>
          <p:cNvSpPr txBox="1">
            <a:spLocks/>
          </p:cNvSpPr>
          <p:nvPr/>
        </p:nvSpPr>
        <p:spPr bwMode="auto">
          <a:xfrm>
            <a:off x="935596" y="3438168"/>
            <a:ext cx="7272808" cy="6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/>
          <a:lstStyle>
            <a:lvl1pPr marL="272415" indent="-2724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marL="90868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Char char="•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marL="1631950" indent="-1803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Демонстрация функционала на </a:t>
            </a:r>
            <a:r>
              <a:rPr lang="ru-RU" sz="320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демостенде</a:t>
            </a:r>
            <a:endParaRPr lang="ru-RU" sz="320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Futura PT Demi"/>
            </a:endParaRPr>
          </a:p>
          <a:p>
            <a:endParaRPr lang="ru-RU" altLang="ru-RU" kern="0" baseline="0" dirty="0">
              <a:sym typeface="+mn-ea"/>
            </a:endParaRPr>
          </a:p>
          <a:p>
            <a:endParaRPr lang="ru-RU" altLang="ru-RU" kern="0" baseline="0" dirty="0">
              <a:sym typeface="+mn-ea"/>
            </a:endParaRPr>
          </a:p>
          <a:p>
            <a:endParaRPr lang="ru-RU" altLang="ru-RU" kern="0" baseline="0" dirty="0">
              <a:sym typeface="+mn-ea"/>
            </a:endParaRPr>
          </a:p>
          <a:p>
            <a:endParaRPr lang="ru-RU" altLang="ru-RU" kern="0" baseline="0" dirty="0"/>
          </a:p>
          <a:p>
            <a:endParaRPr lang="ru-RU" altLang="ru-RU" kern="0" baseline="0" dirty="0"/>
          </a:p>
          <a:p>
            <a:endParaRPr lang="ru-RU" altLang="ru-RU" kern="0" baseline="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05F2044-C572-4B13-BFEE-B706AEACAC27}"/>
              </a:ext>
            </a:extLst>
          </p:cNvPr>
          <p:cNvSpPr txBox="1">
            <a:spLocks/>
          </p:cNvSpPr>
          <p:nvPr/>
        </p:nvSpPr>
        <p:spPr bwMode="auto">
          <a:xfrm>
            <a:off x="1043608" y="1780456"/>
            <a:ext cx="7272808" cy="46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2" rIns="91426" bIns="45712" numCol="1" anchor="t" anchorCtr="0" compatLnSpc="1"/>
          <a:lstStyle>
            <a:lvl1pPr marL="272415" indent="-2724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76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Char char="•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2pPr>
            <a:lvl3pPr marL="90868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Char char="•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4pPr>
            <a:lvl5pPr marL="1631950" indent="-18034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585">
                <a:solidFill>
                  <a:schemeClr val="tx1"/>
                </a:solidFill>
                <a:latin typeface="Futura PT Demi" panose="020B0702020204020303" pitchFamily="34" charset="0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Назначение</a:t>
            </a:r>
            <a:r>
              <a:rPr lang="ru-RU" sz="3200" kern="1200" baseline="-25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Futura PT Demi"/>
              </a:rPr>
              <a:t> функционала</a:t>
            </a:r>
          </a:p>
          <a:p>
            <a:endParaRPr lang="ru-RU" altLang="ru-RU" sz="3200" kern="0" baseline="0" dirty="0"/>
          </a:p>
          <a:p>
            <a:endParaRPr lang="ru-RU" altLang="ru-RU" sz="3200" kern="0" baseline="0" dirty="0"/>
          </a:p>
          <a:p>
            <a:endParaRPr lang="ru-RU" altLang="ru-RU" sz="3200" kern="0" baseline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09E0C8-47F4-480F-A892-62F602D1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43" y="223763"/>
            <a:ext cx="1939753" cy="4627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2951DA-EC1A-4854-B93D-66F132D7E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51" y="218568"/>
            <a:ext cx="750063" cy="4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580" grpId="0" build="p"/>
      <p:bldP spid="7" grpId="0"/>
      <p:bldP spid="9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1490</Words>
  <Application>Microsoft Office PowerPoint</Application>
  <PresentationFormat>Произвольный</PresentationFormat>
  <Paragraphs>328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</vt:lpstr>
      <vt:lpstr>Пример многоуровневой  структуры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файлами при согласовании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возможностей 1С-ДО КОРП</dc:title>
  <dc:subject>1С-ДО</dc:subject>
  <dc:creator>1С</dc:creator>
  <cp:lastModifiedBy>Дмитрий</cp:lastModifiedBy>
  <cp:revision>1306</cp:revision>
  <dcterms:created xsi:type="dcterms:W3CDTF">2025-02-14T12:51:00Z</dcterms:created>
  <dcterms:modified xsi:type="dcterms:W3CDTF">2026-06-16T09:56:45Z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650952F9F34A4B2C8A672EE2F545BF38_13</vt:lpwstr>
  </property>
  <property fmtid="{D5CDD505-2E9C-101B-9397-08002B2CF9AE}" pid="3" name="KSOProductBuildVer">
    <vt:lpwstr>1049-12.2.0.23196</vt:lpwstr>
  </property>
</Properties>
</file>