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1"/>
  </p:notesMasterIdLst>
  <p:sldIdLst>
    <p:sldId id="4422" r:id="rId2"/>
    <p:sldId id="4483" r:id="rId3"/>
    <p:sldId id="4442" r:id="rId4"/>
    <p:sldId id="4443" r:id="rId5"/>
    <p:sldId id="4444" r:id="rId6"/>
    <p:sldId id="4446" r:id="rId7"/>
    <p:sldId id="4522" r:id="rId8"/>
    <p:sldId id="4517" r:id="rId9"/>
    <p:sldId id="4516" r:id="rId10"/>
    <p:sldId id="4513" r:id="rId11"/>
    <p:sldId id="4518" r:id="rId12"/>
    <p:sldId id="4515" r:id="rId13"/>
    <p:sldId id="4519" r:id="rId14"/>
    <p:sldId id="4512" r:id="rId15"/>
    <p:sldId id="4524" r:id="rId16"/>
    <p:sldId id="4504" r:id="rId17"/>
    <p:sldId id="4523" r:id="rId18"/>
    <p:sldId id="4520" r:id="rId19"/>
    <p:sldId id="4445" r:id="rId20"/>
    <p:sldId id="4501" r:id="rId21"/>
    <p:sldId id="4503" r:id="rId22"/>
    <p:sldId id="4496" r:id="rId23"/>
    <p:sldId id="4497" r:id="rId24"/>
    <p:sldId id="4498" r:id="rId25"/>
    <p:sldId id="4465" r:id="rId26"/>
    <p:sldId id="4525" r:id="rId27"/>
    <p:sldId id="4466" r:id="rId28"/>
    <p:sldId id="4454" r:id="rId29"/>
    <p:sldId id="4456" r:id="rId30"/>
    <p:sldId id="4458" r:id="rId31"/>
    <p:sldId id="4459" r:id="rId32"/>
    <p:sldId id="4460" r:id="rId33"/>
    <p:sldId id="4521" r:id="rId34"/>
    <p:sldId id="4507" r:id="rId35"/>
    <p:sldId id="4526" r:id="rId36"/>
    <p:sldId id="4480" r:id="rId37"/>
    <p:sldId id="4482" r:id="rId38"/>
    <p:sldId id="4527" r:id="rId39"/>
    <p:sldId id="4470" r:id="rId40"/>
  </p:sldIdLst>
  <p:sldSz cx="9144000" cy="514508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9" userDrawn="1">
          <p15:clr>
            <a:srgbClr val="A4A3A4"/>
          </p15:clr>
        </p15:guide>
        <p15:guide id="2" pos="32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6E5"/>
    <a:srgbClr val="4472C4"/>
    <a:srgbClr val="FF0000"/>
    <a:srgbClr val="FFFCF6"/>
    <a:srgbClr val="1F2933"/>
    <a:srgbClr val="2B2B2B"/>
    <a:srgbClr val="FAF7F2"/>
    <a:srgbClr val="00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1" autoAdjust="0"/>
    <p:restoredTop sz="82681" autoAdjust="0"/>
  </p:normalViewPr>
  <p:slideViewPr>
    <p:cSldViewPr showGuides="1">
      <p:cViewPr varScale="1">
        <p:scale>
          <a:sx n="123" d="100"/>
          <a:sy n="123" d="100"/>
        </p:scale>
        <p:origin x="1728" y="102"/>
      </p:cViewPr>
      <p:guideLst>
        <p:guide orient="horz" pos="1539"/>
        <p:guide pos="3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636"/>
    </p:cViewPr>
  </p:sorterViewPr>
  <p:notesViewPr>
    <p:cSldViewPr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4AFA1-DA3F-4B2F-B698-3808675EAE11}" type="doc">
      <dgm:prSet loTypeId="urn:microsoft.com/office/officeart/2005/8/layout/chevron2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C1A47273-F4C0-4F60-A8AB-60EACFB3249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1</a:t>
          </a:r>
        </a:p>
      </dgm:t>
    </dgm:pt>
    <dgm:pt modelId="{7404A77A-E226-48C5-B2B1-6BCD45F6F28E}" type="parTrans" cxnId="{79FDA9B1-1D99-40F2-911F-87B8A7A789F1}">
      <dgm:prSet/>
      <dgm:spPr/>
      <dgm:t>
        <a:bodyPr/>
        <a:lstStyle/>
        <a:p>
          <a:endParaRPr lang="ru-RU" sz="1400"/>
        </a:p>
      </dgm:t>
    </dgm:pt>
    <dgm:pt modelId="{0499477E-C9DE-44FC-94A4-4FF204A58035}" type="sibTrans" cxnId="{79FDA9B1-1D99-40F2-911F-87B8A7A789F1}">
      <dgm:prSet/>
      <dgm:spPr/>
      <dgm:t>
        <a:bodyPr/>
        <a:lstStyle/>
        <a:p>
          <a:endParaRPr lang="ru-RU" sz="1400"/>
        </a:p>
      </dgm:t>
    </dgm:pt>
    <dgm:pt modelId="{8F3B8018-081A-40B9-9AE0-061CB478E5F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Проект</a:t>
          </a:r>
        </a:p>
      </dgm:t>
    </dgm:pt>
    <dgm:pt modelId="{BAF9A186-B70E-47B0-BEEE-6AFBCEE89C6F}" type="parTrans" cxnId="{613F99CC-94CF-4FEB-BBD0-8C53AF256166}">
      <dgm:prSet/>
      <dgm:spPr/>
      <dgm:t>
        <a:bodyPr/>
        <a:lstStyle/>
        <a:p>
          <a:endParaRPr lang="ru-RU" sz="1400"/>
        </a:p>
      </dgm:t>
    </dgm:pt>
    <dgm:pt modelId="{595C5DC6-0138-4551-8C01-CA09A81FDD2D}" type="sibTrans" cxnId="{613F99CC-94CF-4FEB-BBD0-8C53AF256166}">
      <dgm:prSet/>
      <dgm:spPr/>
      <dgm:t>
        <a:bodyPr/>
        <a:lstStyle/>
        <a:p>
          <a:endParaRPr lang="ru-RU" sz="1400"/>
        </a:p>
      </dgm:t>
    </dgm:pt>
    <dgm:pt modelId="{280D35EB-7F5B-4CA8-9967-75EBA6BFA5C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/>
            <a:t>2</a:t>
          </a:r>
        </a:p>
      </dgm:t>
    </dgm:pt>
    <dgm:pt modelId="{6C51B979-69AF-429F-AD73-5AB937124C94}" type="parTrans" cxnId="{9B79B54B-F44C-48AB-AED4-2C60FB646794}">
      <dgm:prSet/>
      <dgm:spPr/>
      <dgm:t>
        <a:bodyPr/>
        <a:lstStyle/>
        <a:p>
          <a:endParaRPr lang="ru-RU" sz="1400"/>
        </a:p>
      </dgm:t>
    </dgm:pt>
    <dgm:pt modelId="{B470B6CE-C29D-4778-8015-C14B6F92FE84}" type="sibTrans" cxnId="{9B79B54B-F44C-48AB-AED4-2C60FB646794}">
      <dgm:prSet/>
      <dgm:spPr/>
      <dgm:t>
        <a:bodyPr/>
        <a:lstStyle/>
        <a:p>
          <a:endParaRPr lang="ru-RU" sz="1400"/>
        </a:p>
      </dgm:t>
    </dgm:pt>
    <dgm:pt modelId="{6A15C86B-5880-4705-A82B-20F2D441272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buFontTx/>
            <a:buNone/>
          </a:pPr>
          <a:r>
            <a:rPr lang="ru-RU" sz="1400" b="1" dirty="0"/>
            <a:t>Согласование</a:t>
          </a:r>
        </a:p>
      </dgm:t>
    </dgm:pt>
    <dgm:pt modelId="{D2BCB4E0-E782-4254-A02D-99E02D595FB7}" type="parTrans" cxnId="{3C1ECBF9-F028-4207-823A-76C1C3D00B66}">
      <dgm:prSet/>
      <dgm:spPr/>
      <dgm:t>
        <a:bodyPr/>
        <a:lstStyle/>
        <a:p>
          <a:endParaRPr lang="ru-RU" sz="1400"/>
        </a:p>
      </dgm:t>
    </dgm:pt>
    <dgm:pt modelId="{C03F0767-EFFB-4454-BBCF-A209EC938025}" type="sibTrans" cxnId="{3C1ECBF9-F028-4207-823A-76C1C3D00B66}">
      <dgm:prSet/>
      <dgm:spPr/>
      <dgm:t>
        <a:bodyPr/>
        <a:lstStyle/>
        <a:p>
          <a:endParaRPr lang="ru-RU" sz="1400"/>
        </a:p>
      </dgm:t>
    </dgm:pt>
    <dgm:pt modelId="{F3E5043E-1F35-4FFF-BBAF-B4F25DE189D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buFontTx/>
            <a:buNone/>
          </a:pPr>
          <a:r>
            <a:rPr lang="ru-RU" sz="1200" dirty="0"/>
            <a:t>«На согласовании», «Согласован», «Не согласован» </a:t>
          </a:r>
          <a:endParaRPr lang="ru-RU" sz="1400" b="1" dirty="0"/>
        </a:p>
      </dgm:t>
    </dgm:pt>
    <dgm:pt modelId="{5BC20CF0-6BF9-4116-91B6-E75381EF407F}" type="parTrans" cxnId="{0C1F731A-CF83-4478-9BB3-9AEA9B65D901}">
      <dgm:prSet/>
      <dgm:spPr/>
      <dgm:t>
        <a:bodyPr/>
        <a:lstStyle/>
        <a:p>
          <a:endParaRPr lang="ru-RU"/>
        </a:p>
      </dgm:t>
    </dgm:pt>
    <dgm:pt modelId="{BE7BFE2A-2C55-441F-A8FC-A2A32269F4B4}" type="sibTrans" cxnId="{0C1F731A-CF83-4478-9BB3-9AEA9B65D901}">
      <dgm:prSet/>
      <dgm:spPr/>
      <dgm:t>
        <a:bodyPr/>
        <a:lstStyle/>
        <a:p>
          <a:endParaRPr lang="ru-RU"/>
        </a:p>
      </dgm:t>
    </dgm:pt>
    <dgm:pt modelId="{F0C80C9F-0906-4FB2-AF55-F80AA5B9EC4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/>
            <a:t>3</a:t>
          </a:r>
        </a:p>
      </dgm:t>
    </dgm:pt>
    <dgm:pt modelId="{5F497DED-50DF-4766-8F19-2D1CE2C40A4B}" type="parTrans" cxnId="{CD5E02DF-69A2-4968-A599-06CDD8B353E9}">
      <dgm:prSet/>
      <dgm:spPr/>
      <dgm:t>
        <a:bodyPr/>
        <a:lstStyle/>
        <a:p>
          <a:endParaRPr lang="ru-RU" sz="1400"/>
        </a:p>
      </dgm:t>
    </dgm:pt>
    <dgm:pt modelId="{53C5591D-7BB6-4E58-8944-F70A8E4C1277}" type="sibTrans" cxnId="{CD5E02DF-69A2-4968-A599-06CDD8B353E9}">
      <dgm:prSet/>
      <dgm:spPr/>
      <dgm:t>
        <a:bodyPr/>
        <a:lstStyle/>
        <a:p>
          <a:endParaRPr lang="ru-RU" sz="1400"/>
        </a:p>
      </dgm:t>
    </dgm:pt>
    <dgm:pt modelId="{2AE1DD75-109C-4AD7-889E-A5B480C5086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buFontTx/>
            <a:buNone/>
          </a:pPr>
          <a:r>
            <a:rPr lang="ru-RU" sz="1400" b="1" dirty="0"/>
            <a:t>Утверждение</a:t>
          </a:r>
        </a:p>
      </dgm:t>
    </dgm:pt>
    <dgm:pt modelId="{4562C476-2FE8-431C-9DC5-16C5AF9F20FC}" type="parTrans" cxnId="{0826488E-C20C-4C88-AFB6-35D60B01E27C}">
      <dgm:prSet/>
      <dgm:spPr/>
      <dgm:t>
        <a:bodyPr/>
        <a:lstStyle/>
        <a:p>
          <a:endParaRPr lang="ru-RU" sz="1400"/>
        </a:p>
      </dgm:t>
    </dgm:pt>
    <dgm:pt modelId="{C0299E04-20C7-4F14-99FF-CA6EC211A0C1}" type="sibTrans" cxnId="{0826488E-C20C-4C88-AFB6-35D60B01E27C}">
      <dgm:prSet/>
      <dgm:spPr/>
      <dgm:t>
        <a:bodyPr/>
        <a:lstStyle/>
        <a:p>
          <a:endParaRPr lang="ru-RU" sz="1400"/>
        </a:p>
      </dgm:t>
    </dgm:pt>
    <dgm:pt modelId="{8874BFC9-74FE-473C-9805-898517833F2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buFontTx/>
            <a:buNone/>
          </a:pPr>
          <a:r>
            <a:rPr lang="ru-RU" sz="1200" dirty="0"/>
            <a:t>«На утверждении», «Утвержден», «Не утвержден»</a:t>
          </a:r>
          <a:endParaRPr lang="ru-RU" sz="1400" b="1" dirty="0"/>
        </a:p>
      </dgm:t>
    </dgm:pt>
    <dgm:pt modelId="{2CCD092D-77CF-4A5B-83A1-8E47BAEC4623}" type="parTrans" cxnId="{44C68E0E-20DE-4070-B9D3-B73F68C75015}">
      <dgm:prSet/>
      <dgm:spPr/>
      <dgm:t>
        <a:bodyPr/>
        <a:lstStyle/>
        <a:p>
          <a:endParaRPr lang="ru-RU"/>
        </a:p>
      </dgm:t>
    </dgm:pt>
    <dgm:pt modelId="{8CA62E29-A588-40E4-80D9-13B0113EA19B}" type="sibTrans" cxnId="{44C68E0E-20DE-4070-B9D3-B73F68C75015}">
      <dgm:prSet/>
      <dgm:spPr/>
      <dgm:t>
        <a:bodyPr/>
        <a:lstStyle/>
        <a:p>
          <a:endParaRPr lang="ru-RU"/>
        </a:p>
      </dgm:t>
    </dgm:pt>
    <dgm:pt modelId="{D6F3FCE3-E3A6-4A04-9E0C-CD82C491F07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/>
            <a:t>4</a:t>
          </a:r>
        </a:p>
      </dgm:t>
    </dgm:pt>
    <dgm:pt modelId="{D412D406-85AE-4D8B-87DF-93C8B1F11591}" type="parTrans" cxnId="{DADE4484-328E-49C4-B0CF-AEA35093AE89}">
      <dgm:prSet/>
      <dgm:spPr/>
      <dgm:t>
        <a:bodyPr/>
        <a:lstStyle/>
        <a:p>
          <a:endParaRPr lang="ru-RU" sz="1400"/>
        </a:p>
      </dgm:t>
    </dgm:pt>
    <dgm:pt modelId="{E59AA7E3-0EB6-4E3A-822C-485BB043DD37}" type="sibTrans" cxnId="{DADE4484-328E-49C4-B0CF-AEA35093AE89}">
      <dgm:prSet/>
      <dgm:spPr/>
      <dgm:t>
        <a:bodyPr/>
        <a:lstStyle/>
        <a:p>
          <a:endParaRPr lang="ru-RU" sz="1400"/>
        </a:p>
      </dgm:t>
    </dgm:pt>
    <dgm:pt modelId="{84A878B7-3FE4-4DA0-AFF2-B4D7BBFB10E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buNone/>
          </a:pPr>
          <a:r>
            <a:rPr lang="ru-RU" sz="1400" b="1" dirty="0"/>
            <a:t>Рассмотрение</a:t>
          </a:r>
        </a:p>
      </dgm:t>
    </dgm:pt>
    <dgm:pt modelId="{43572771-4794-48D9-AF1E-D2FC3BD61F03}" type="parTrans" cxnId="{058B05B7-5419-428F-8A33-4B7F5C5E6BDB}">
      <dgm:prSet/>
      <dgm:spPr/>
      <dgm:t>
        <a:bodyPr/>
        <a:lstStyle/>
        <a:p>
          <a:endParaRPr lang="ru-RU" sz="1400"/>
        </a:p>
      </dgm:t>
    </dgm:pt>
    <dgm:pt modelId="{920DE437-128F-4A5A-B8D5-55E542DFA21C}" type="sibTrans" cxnId="{058B05B7-5419-428F-8A33-4B7F5C5E6BDB}">
      <dgm:prSet/>
      <dgm:spPr/>
      <dgm:t>
        <a:bodyPr/>
        <a:lstStyle/>
        <a:p>
          <a:endParaRPr lang="ru-RU" sz="1400"/>
        </a:p>
      </dgm:t>
    </dgm:pt>
    <dgm:pt modelId="{B2A1C4F9-CE7E-4ABF-A247-8204009BB32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buNone/>
          </a:pPr>
          <a:r>
            <a:rPr lang="ru-RU" sz="1200" dirty="0"/>
            <a:t>«На рассмотрении», «Рассмотрен»</a:t>
          </a:r>
          <a:endParaRPr lang="ru-RU" sz="1400" b="1" dirty="0"/>
        </a:p>
      </dgm:t>
    </dgm:pt>
    <dgm:pt modelId="{93A06823-5D2B-46CA-B5A0-1803B8BC69E5}" type="parTrans" cxnId="{0C7177D4-0489-4D35-9A8E-8F8C4E3CF707}">
      <dgm:prSet/>
      <dgm:spPr/>
      <dgm:t>
        <a:bodyPr/>
        <a:lstStyle/>
        <a:p>
          <a:endParaRPr lang="ru-RU"/>
        </a:p>
      </dgm:t>
    </dgm:pt>
    <dgm:pt modelId="{E0414205-6069-41BF-B949-BA2BE05C9C7A}" type="sibTrans" cxnId="{0C7177D4-0489-4D35-9A8E-8F8C4E3CF707}">
      <dgm:prSet/>
      <dgm:spPr/>
      <dgm:t>
        <a:bodyPr/>
        <a:lstStyle/>
        <a:p>
          <a:endParaRPr lang="ru-RU"/>
        </a:p>
      </dgm:t>
    </dgm:pt>
    <dgm:pt modelId="{D8298335-89A8-4C3E-9F7B-F8BC28949186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/>
            <a:t>5</a:t>
          </a:r>
        </a:p>
      </dgm:t>
    </dgm:pt>
    <dgm:pt modelId="{935BCBD9-D66C-419A-9AB5-9EDAA3FFA919}" type="parTrans" cxnId="{35B60F9B-20EE-45AB-9543-7102C74F63AF}">
      <dgm:prSet/>
      <dgm:spPr/>
      <dgm:t>
        <a:bodyPr/>
        <a:lstStyle/>
        <a:p>
          <a:endParaRPr lang="ru-RU" sz="1400"/>
        </a:p>
      </dgm:t>
    </dgm:pt>
    <dgm:pt modelId="{F100B936-2F0D-4DAB-AF51-585EAD24E451}" type="sibTrans" cxnId="{35B60F9B-20EE-45AB-9543-7102C74F63AF}">
      <dgm:prSet/>
      <dgm:spPr/>
      <dgm:t>
        <a:bodyPr/>
        <a:lstStyle/>
        <a:p>
          <a:endParaRPr lang="ru-RU" sz="1400"/>
        </a:p>
      </dgm:t>
    </dgm:pt>
    <dgm:pt modelId="{BC62A892-4C9B-44F6-B6C3-90FC8D3D4FE0}">
      <dgm:prSet phldr="0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dirty="0"/>
            <a:t>Регистрация</a:t>
          </a:r>
        </a:p>
      </dgm:t>
    </dgm:pt>
    <dgm:pt modelId="{BF910257-8439-4A35-8EF6-4A7F59DC5DDC}" type="parTrans" cxnId="{22E3E6AC-AE32-4276-80CE-529AB7B1FB5C}">
      <dgm:prSet/>
      <dgm:spPr/>
      <dgm:t>
        <a:bodyPr/>
        <a:lstStyle/>
        <a:p>
          <a:endParaRPr lang="ru-RU" sz="1400"/>
        </a:p>
      </dgm:t>
    </dgm:pt>
    <dgm:pt modelId="{C1ED41FD-AE69-487E-850C-87A0EE2A434B}" type="sibTrans" cxnId="{22E3E6AC-AE32-4276-80CE-529AB7B1FB5C}">
      <dgm:prSet/>
      <dgm:spPr/>
      <dgm:t>
        <a:bodyPr/>
        <a:lstStyle/>
        <a:p>
          <a:endParaRPr lang="ru-RU" sz="1400"/>
        </a:p>
      </dgm:t>
    </dgm:pt>
    <dgm:pt modelId="{C50F870F-301E-4EC3-899B-6099C2EF2D4C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200" dirty="0"/>
            <a:t>«На регистрации», «Зарегистрирован», «Не зарегистрирован»</a:t>
          </a:r>
          <a:endParaRPr lang="ru-RU" sz="1400" b="1" dirty="0"/>
        </a:p>
      </dgm:t>
    </dgm:pt>
    <dgm:pt modelId="{1CDF633B-444D-41AE-A4B2-8E1548E6CE4E}" type="parTrans" cxnId="{3F4CB8CC-C7CC-4AA9-9F0C-855A7A453D7F}">
      <dgm:prSet/>
      <dgm:spPr/>
      <dgm:t>
        <a:bodyPr/>
        <a:lstStyle/>
        <a:p>
          <a:endParaRPr lang="ru-RU"/>
        </a:p>
      </dgm:t>
    </dgm:pt>
    <dgm:pt modelId="{8E98329F-D55A-49D3-8057-ABAA5AC2E853}" type="sibTrans" cxnId="{3F4CB8CC-C7CC-4AA9-9F0C-855A7A453D7F}">
      <dgm:prSet/>
      <dgm:spPr/>
      <dgm:t>
        <a:bodyPr/>
        <a:lstStyle/>
        <a:p>
          <a:endParaRPr lang="ru-RU"/>
        </a:p>
      </dgm:t>
    </dgm:pt>
    <dgm:pt modelId="{D81E1082-B8AC-4BE5-82D3-3880D39A19A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/>
            <a:t>6</a:t>
          </a:r>
        </a:p>
      </dgm:t>
    </dgm:pt>
    <dgm:pt modelId="{F6D8132E-482D-4BF3-9274-75F5BD6E3480}" type="parTrans" cxnId="{856EE93D-46C9-4F0A-8BDA-3D11A0F831DF}">
      <dgm:prSet/>
      <dgm:spPr/>
      <dgm:t>
        <a:bodyPr/>
        <a:lstStyle/>
        <a:p>
          <a:endParaRPr lang="ru-RU" sz="1400"/>
        </a:p>
      </dgm:t>
    </dgm:pt>
    <dgm:pt modelId="{88DD2C40-8398-4522-B146-DDC5FF6E134D}" type="sibTrans" cxnId="{856EE93D-46C9-4F0A-8BDA-3D11A0F831DF}">
      <dgm:prSet/>
      <dgm:spPr/>
      <dgm:t>
        <a:bodyPr/>
        <a:lstStyle/>
        <a:p>
          <a:endParaRPr lang="ru-RU" sz="1400"/>
        </a:p>
      </dgm:t>
    </dgm:pt>
    <dgm:pt modelId="{E6EA0A10-B23A-4FF9-A469-2FBB965176F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buNone/>
          </a:pPr>
          <a:r>
            <a:rPr lang="ru-RU" sz="1400" b="1" dirty="0"/>
            <a:t>Исполнение, ознакомление</a:t>
          </a:r>
        </a:p>
      </dgm:t>
    </dgm:pt>
    <dgm:pt modelId="{A8E6C2CE-0087-4C92-B254-A0AAD80EAEF4}" type="parTrans" cxnId="{CDDD8C4C-FECE-4243-B027-138F212461AD}">
      <dgm:prSet/>
      <dgm:spPr/>
      <dgm:t>
        <a:bodyPr/>
        <a:lstStyle/>
        <a:p>
          <a:endParaRPr lang="ru-RU" sz="1400"/>
        </a:p>
      </dgm:t>
    </dgm:pt>
    <dgm:pt modelId="{24AA0953-F035-4137-9218-42CB6B8F381D}" type="sibTrans" cxnId="{CDDD8C4C-FECE-4243-B027-138F212461AD}">
      <dgm:prSet/>
      <dgm:spPr/>
      <dgm:t>
        <a:bodyPr/>
        <a:lstStyle/>
        <a:p>
          <a:endParaRPr lang="ru-RU" sz="1400"/>
        </a:p>
      </dgm:t>
    </dgm:pt>
    <dgm:pt modelId="{BFE7BC56-608E-4279-9100-B24EFABD2AC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buNone/>
          </a:pPr>
          <a:r>
            <a:rPr lang="ru-RU" sz="1200" dirty="0"/>
            <a:t>«На исполнении», «Исполнен»</a:t>
          </a:r>
          <a:endParaRPr lang="ru-RU" sz="1400" b="1" dirty="0"/>
        </a:p>
      </dgm:t>
    </dgm:pt>
    <dgm:pt modelId="{2F799307-E4DB-4BFE-AA16-548C8B0D06CE}" type="parTrans" cxnId="{1A1329E7-3267-44DF-A281-7E014E12677F}">
      <dgm:prSet/>
      <dgm:spPr/>
      <dgm:t>
        <a:bodyPr/>
        <a:lstStyle/>
        <a:p>
          <a:endParaRPr lang="ru-RU"/>
        </a:p>
      </dgm:t>
    </dgm:pt>
    <dgm:pt modelId="{57C0BE15-BA9F-4F4B-8D14-451269956483}" type="sibTrans" cxnId="{1A1329E7-3267-44DF-A281-7E014E12677F}">
      <dgm:prSet/>
      <dgm:spPr/>
      <dgm:t>
        <a:bodyPr/>
        <a:lstStyle/>
        <a:p>
          <a:endParaRPr lang="ru-RU"/>
        </a:p>
      </dgm:t>
    </dgm:pt>
    <dgm:pt modelId="{39482ECE-844D-4FD4-A656-F90D3EEA2DC6}" type="pres">
      <dgm:prSet presAssocID="{78D4AFA1-DA3F-4B2F-B698-3808675EAE11}" presName="linearFlow" presStyleCnt="0">
        <dgm:presLayoutVars>
          <dgm:dir/>
          <dgm:animLvl val="lvl"/>
          <dgm:resizeHandles val="exact"/>
        </dgm:presLayoutVars>
      </dgm:prSet>
      <dgm:spPr/>
    </dgm:pt>
    <dgm:pt modelId="{EBA197E5-CF19-4BA6-A627-D0C9301B4E07}" type="pres">
      <dgm:prSet presAssocID="{C1A47273-F4C0-4F60-A8AB-60EACFB32495}" presName="composite" presStyleCnt="0"/>
      <dgm:spPr/>
    </dgm:pt>
    <dgm:pt modelId="{ABDF48E5-2352-4DFA-8A97-FC2B0CF5B5D0}" type="pres">
      <dgm:prSet presAssocID="{C1A47273-F4C0-4F60-A8AB-60EACFB3249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BA1261E3-D34C-4CAF-82BB-834977837C6B}" type="pres">
      <dgm:prSet presAssocID="{C1A47273-F4C0-4F60-A8AB-60EACFB32495}" presName="descendantText" presStyleLbl="alignAcc1" presStyleIdx="0" presStyleCnt="6" custLinFactNeighborX="929">
        <dgm:presLayoutVars>
          <dgm:bulletEnabled val="1"/>
        </dgm:presLayoutVars>
      </dgm:prSet>
      <dgm:spPr/>
    </dgm:pt>
    <dgm:pt modelId="{0FF442D1-A8C7-4EF0-BA72-A8688A5BEBDA}" type="pres">
      <dgm:prSet presAssocID="{0499477E-C9DE-44FC-94A4-4FF204A58035}" presName="sp" presStyleCnt="0"/>
      <dgm:spPr/>
    </dgm:pt>
    <dgm:pt modelId="{19B134F0-ED6C-4900-A499-E432CDCE9898}" type="pres">
      <dgm:prSet presAssocID="{280D35EB-7F5B-4CA8-9967-75EBA6BFA5C0}" presName="composite" presStyleCnt="0"/>
      <dgm:spPr/>
    </dgm:pt>
    <dgm:pt modelId="{D11C4027-55CF-4351-AF20-2822D3512938}" type="pres">
      <dgm:prSet presAssocID="{280D35EB-7F5B-4CA8-9967-75EBA6BFA5C0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AC4BA72-FA79-4681-AF57-E04FD559BEF6}" type="pres">
      <dgm:prSet presAssocID="{280D35EB-7F5B-4CA8-9967-75EBA6BFA5C0}" presName="descendantText" presStyleLbl="alignAcc1" presStyleIdx="1" presStyleCnt="6">
        <dgm:presLayoutVars>
          <dgm:bulletEnabled val="1"/>
        </dgm:presLayoutVars>
      </dgm:prSet>
      <dgm:spPr/>
    </dgm:pt>
    <dgm:pt modelId="{E75E0ACF-6015-42ED-9FD8-119716522B9D}" type="pres">
      <dgm:prSet presAssocID="{B470B6CE-C29D-4778-8015-C14B6F92FE84}" presName="sp" presStyleCnt="0"/>
      <dgm:spPr/>
    </dgm:pt>
    <dgm:pt modelId="{D617103C-CEDF-4682-8F30-8E8740253497}" type="pres">
      <dgm:prSet presAssocID="{F0C80C9F-0906-4FB2-AF55-F80AA5B9EC45}" presName="composite" presStyleCnt="0"/>
      <dgm:spPr/>
    </dgm:pt>
    <dgm:pt modelId="{CA371BFE-7D0C-4BFC-AEBD-11B007DFF2F5}" type="pres">
      <dgm:prSet presAssocID="{F0C80C9F-0906-4FB2-AF55-F80AA5B9EC45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846E2C2-6CA9-4BC6-B35A-A19EF88617BA}" type="pres">
      <dgm:prSet presAssocID="{F0C80C9F-0906-4FB2-AF55-F80AA5B9EC45}" presName="descendantText" presStyleLbl="alignAcc1" presStyleIdx="2" presStyleCnt="6">
        <dgm:presLayoutVars>
          <dgm:bulletEnabled val="1"/>
        </dgm:presLayoutVars>
      </dgm:prSet>
      <dgm:spPr/>
    </dgm:pt>
    <dgm:pt modelId="{D7C5A6EE-E701-4299-982F-4A2EE3F7766C}" type="pres">
      <dgm:prSet presAssocID="{53C5591D-7BB6-4E58-8944-F70A8E4C1277}" presName="sp" presStyleCnt="0"/>
      <dgm:spPr/>
    </dgm:pt>
    <dgm:pt modelId="{D058A07B-4B6C-469D-8BA4-624BCE38AB5A}" type="pres">
      <dgm:prSet presAssocID="{D6F3FCE3-E3A6-4A04-9E0C-CD82C491F07E}" presName="composite" presStyleCnt="0"/>
      <dgm:spPr/>
    </dgm:pt>
    <dgm:pt modelId="{D5D934C6-460C-4B78-8478-B9CE2BBB8C9D}" type="pres">
      <dgm:prSet presAssocID="{D6F3FCE3-E3A6-4A04-9E0C-CD82C491F07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1F7C1DC1-A4B5-4C02-8409-FF72F16B73E9}" type="pres">
      <dgm:prSet presAssocID="{D6F3FCE3-E3A6-4A04-9E0C-CD82C491F07E}" presName="descendantText" presStyleLbl="alignAcc1" presStyleIdx="3" presStyleCnt="6">
        <dgm:presLayoutVars>
          <dgm:bulletEnabled val="1"/>
        </dgm:presLayoutVars>
      </dgm:prSet>
      <dgm:spPr/>
    </dgm:pt>
    <dgm:pt modelId="{E989B577-DA99-4F05-9ABC-E77BE0D09B96}" type="pres">
      <dgm:prSet presAssocID="{E59AA7E3-0EB6-4E3A-822C-485BB043DD37}" presName="sp" presStyleCnt="0"/>
      <dgm:spPr/>
    </dgm:pt>
    <dgm:pt modelId="{756E427B-A58D-4536-B1F0-DA4266DC9CCD}" type="pres">
      <dgm:prSet presAssocID="{D8298335-89A8-4C3E-9F7B-F8BC28949186}" presName="composite" presStyleCnt="0"/>
      <dgm:spPr/>
    </dgm:pt>
    <dgm:pt modelId="{7A9D21CA-A6AD-4269-B1F3-65DBDE61F546}" type="pres">
      <dgm:prSet presAssocID="{D8298335-89A8-4C3E-9F7B-F8BC28949186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36B10BF-16C0-4E74-B663-B7EF72300686}" type="pres">
      <dgm:prSet presAssocID="{D8298335-89A8-4C3E-9F7B-F8BC28949186}" presName="descendantText" presStyleLbl="alignAcc1" presStyleIdx="4" presStyleCnt="6" custScaleY="133916">
        <dgm:presLayoutVars>
          <dgm:bulletEnabled val="1"/>
        </dgm:presLayoutVars>
      </dgm:prSet>
      <dgm:spPr/>
    </dgm:pt>
    <dgm:pt modelId="{D051961B-296C-4BB4-A447-C3BF39B34E8E}" type="pres">
      <dgm:prSet presAssocID="{F100B936-2F0D-4DAB-AF51-585EAD24E451}" presName="sp" presStyleCnt="0"/>
      <dgm:spPr/>
    </dgm:pt>
    <dgm:pt modelId="{C0290811-0C94-4AD2-9163-91447D4A7B59}" type="pres">
      <dgm:prSet presAssocID="{D81E1082-B8AC-4BE5-82D3-3880D39A19AE}" presName="composite" presStyleCnt="0"/>
      <dgm:spPr/>
    </dgm:pt>
    <dgm:pt modelId="{03DFADB1-EF11-417F-9B64-206989BF6A67}" type="pres">
      <dgm:prSet presAssocID="{D81E1082-B8AC-4BE5-82D3-3880D39A19A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9687BC0-9511-4DD2-AF18-52570F0192C7}" type="pres">
      <dgm:prSet presAssocID="{D81E1082-B8AC-4BE5-82D3-3880D39A19AE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795B1509-D149-449A-ADB9-6FDDE216FA93}" type="presOf" srcId="{D81E1082-B8AC-4BE5-82D3-3880D39A19AE}" destId="{03DFADB1-EF11-417F-9B64-206989BF6A67}" srcOrd="0" destOrd="0" presId="urn:microsoft.com/office/officeart/2005/8/layout/chevron2"/>
    <dgm:cxn modelId="{44C68E0E-20DE-4070-B9D3-B73F68C75015}" srcId="{F0C80C9F-0906-4FB2-AF55-F80AA5B9EC45}" destId="{8874BFC9-74FE-473C-9805-898517833F22}" srcOrd="1" destOrd="0" parTransId="{2CCD092D-77CF-4A5B-83A1-8E47BAEC4623}" sibTransId="{8CA62E29-A588-40E4-80D9-13B0113EA19B}"/>
    <dgm:cxn modelId="{BDEC9618-4096-4E8F-BCC7-820FF5589005}" type="presOf" srcId="{F3E5043E-1F35-4FFF-BBAF-B4F25DE189DC}" destId="{6AC4BA72-FA79-4681-AF57-E04FD559BEF6}" srcOrd="0" destOrd="1" presId="urn:microsoft.com/office/officeart/2005/8/layout/chevron2"/>
    <dgm:cxn modelId="{0C1F731A-CF83-4478-9BB3-9AEA9B65D901}" srcId="{280D35EB-7F5B-4CA8-9967-75EBA6BFA5C0}" destId="{F3E5043E-1F35-4FFF-BBAF-B4F25DE189DC}" srcOrd="1" destOrd="0" parTransId="{5BC20CF0-6BF9-4116-91B6-E75381EF407F}" sibTransId="{BE7BFE2A-2C55-441F-A8FC-A2A32269F4B4}"/>
    <dgm:cxn modelId="{55E9AF1D-DECC-4B36-A1CD-C891EED196F9}" type="presOf" srcId="{E59AA7E3-0EB6-4E3A-822C-485BB043DD37}" destId="{E989B577-DA99-4F05-9ABC-E77BE0D09B96}" srcOrd="0" destOrd="0" presId="urn:microsoft.com/office/officeart/2005/8/layout/chevron2"/>
    <dgm:cxn modelId="{1577C91F-ACF8-4547-9F9D-C1DA2F27D730}" type="presOf" srcId="{84A878B7-3FE4-4DA0-AFF2-B4D7BBFB10E9}" destId="{1F7C1DC1-A4B5-4C02-8409-FF72F16B73E9}" srcOrd="0" destOrd="0" presId="urn:microsoft.com/office/officeart/2005/8/layout/chevron2"/>
    <dgm:cxn modelId="{856EE93D-46C9-4F0A-8BDA-3D11A0F831DF}" srcId="{78D4AFA1-DA3F-4B2F-B698-3808675EAE11}" destId="{D81E1082-B8AC-4BE5-82D3-3880D39A19AE}" srcOrd="5" destOrd="0" parTransId="{F6D8132E-482D-4BF3-9274-75F5BD6E3480}" sibTransId="{88DD2C40-8398-4522-B146-DDC5FF6E134D}"/>
    <dgm:cxn modelId="{F0B3A840-5E4B-4AE5-9589-FE87A81523C1}" type="presOf" srcId="{280D35EB-7F5B-4CA8-9967-75EBA6BFA5C0}" destId="{D11C4027-55CF-4351-AF20-2822D3512938}" srcOrd="0" destOrd="0" presId="urn:microsoft.com/office/officeart/2005/8/layout/chevron2"/>
    <dgm:cxn modelId="{5C345C44-6AC3-4DE4-8B2B-19734D21DF7F}" type="presOf" srcId="{D8298335-89A8-4C3E-9F7B-F8BC28949186}" destId="{7A9D21CA-A6AD-4269-B1F3-65DBDE61F546}" srcOrd="0" destOrd="0" presId="urn:microsoft.com/office/officeart/2005/8/layout/chevron2"/>
    <dgm:cxn modelId="{8C69666A-0040-41E3-95F8-401418898B87}" type="presOf" srcId="{8874BFC9-74FE-473C-9805-898517833F22}" destId="{D846E2C2-6CA9-4BC6-B35A-A19EF88617BA}" srcOrd="0" destOrd="1" presId="urn:microsoft.com/office/officeart/2005/8/layout/chevron2"/>
    <dgm:cxn modelId="{9B79B54B-F44C-48AB-AED4-2C60FB646794}" srcId="{78D4AFA1-DA3F-4B2F-B698-3808675EAE11}" destId="{280D35EB-7F5B-4CA8-9967-75EBA6BFA5C0}" srcOrd="1" destOrd="0" parTransId="{6C51B979-69AF-429F-AD73-5AB937124C94}" sibTransId="{B470B6CE-C29D-4778-8015-C14B6F92FE84}"/>
    <dgm:cxn modelId="{CDDD8C4C-FECE-4243-B027-138F212461AD}" srcId="{D81E1082-B8AC-4BE5-82D3-3880D39A19AE}" destId="{E6EA0A10-B23A-4FF9-A469-2FBB965176F1}" srcOrd="0" destOrd="0" parTransId="{A8E6C2CE-0087-4C92-B254-A0AAD80EAEF4}" sibTransId="{24AA0953-F035-4137-9218-42CB6B8F381D}"/>
    <dgm:cxn modelId="{86CC7970-8773-4A8E-A51A-AA5341E22AA6}" type="presOf" srcId="{78D4AFA1-DA3F-4B2F-B698-3808675EAE11}" destId="{39482ECE-844D-4FD4-A656-F90D3EEA2DC6}" srcOrd="0" destOrd="0" presId="urn:microsoft.com/office/officeart/2005/8/layout/chevron2"/>
    <dgm:cxn modelId="{DE38C657-4494-49FF-87A2-55EB31D1520A}" type="presOf" srcId="{2AE1DD75-109C-4AD7-889E-A5B480C50867}" destId="{D846E2C2-6CA9-4BC6-B35A-A19EF88617BA}" srcOrd="0" destOrd="0" presId="urn:microsoft.com/office/officeart/2005/8/layout/chevron2"/>
    <dgm:cxn modelId="{FA495A79-8762-43E0-B984-6455748E8FCC}" type="presOf" srcId="{F100B936-2F0D-4DAB-AF51-585EAD24E451}" destId="{D051961B-296C-4BB4-A447-C3BF39B34E8E}" srcOrd="0" destOrd="0" presId="urn:microsoft.com/office/officeart/2005/8/layout/chevron2"/>
    <dgm:cxn modelId="{DF66447E-5EB4-48F8-A12D-8DD683868A37}" type="presOf" srcId="{E6EA0A10-B23A-4FF9-A469-2FBB965176F1}" destId="{69687BC0-9511-4DD2-AF18-52570F0192C7}" srcOrd="0" destOrd="0" presId="urn:microsoft.com/office/officeart/2005/8/layout/chevron2"/>
    <dgm:cxn modelId="{DADE4484-328E-49C4-B0CF-AEA35093AE89}" srcId="{78D4AFA1-DA3F-4B2F-B698-3808675EAE11}" destId="{D6F3FCE3-E3A6-4A04-9E0C-CD82C491F07E}" srcOrd="3" destOrd="0" parTransId="{D412D406-85AE-4D8B-87DF-93C8B1F11591}" sibTransId="{E59AA7E3-0EB6-4E3A-822C-485BB043DD37}"/>
    <dgm:cxn modelId="{0826488E-C20C-4C88-AFB6-35D60B01E27C}" srcId="{F0C80C9F-0906-4FB2-AF55-F80AA5B9EC45}" destId="{2AE1DD75-109C-4AD7-889E-A5B480C50867}" srcOrd="0" destOrd="0" parTransId="{4562C476-2FE8-431C-9DC5-16C5AF9F20FC}" sibTransId="{C0299E04-20C7-4F14-99FF-CA6EC211A0C1}"/>
    <dgm:cxn modelId="{4258928E-A1A5-454B-99FE-06A23A559F73}" type="presOf" srcId="{C1A47273-F4C0-4F60-A8AB-60EACFB32495}" destId="{ABDF48E5-2352-4DFA-8A97-FC2B0CF5B5D0}" srcOrd="0" destOrd="0" presId="urn:microsoft.com/office/officeart/2005/8/layout/chevron2"/>
    <dgm:cxn modelId="{7D901195-3580-4423-B541-BBC60A56E90A}" type="presOf" srcId="{8F3B8018-081A-40B9-9AE0-061CB478E5F0}" destId="{BA1261E3-D34C-4CAF-82BB-834977837C6B}" srcOrd="0" destOrd="0" presId="urn:microsoft.com/office/officeart/2005/8/layout/chevron2"/>
    <dgm:cxn modelId="{35B60F9B-20EE-45AB-9543-7102C74F63AF}" srcId="{78D4AFA1-DA3F-4B2F-B698-3808675EAE11}" destId="{D8298335-89A8-4C3E-9F7B-F8BC28949186}" srcOrd="4" destOrd="0" parTransId="{935BCBD9-D66C-419A-9AB5-9EDAA3FFA919}" sibTransId="{F100B936-2F0D-4DAB-AF51-585EAD24E451}"/>
    <dgm:cxn modelId="{CACDF89D-A01E-493F-BA5A-B9A9DFFD40E3}" type="presOf" srcId="{D6F3FCE3-E3A6-4A04-9E0C-CD82C491F07E}" destId="{D5D934C6-460C-4B78-8478-B9CE2BBB8C9D}" srcOrd="0" destOrd="0" presId="urn:microsoft.com/office/officeart/2005/8/layout/chevron2"/>
    <dgm:cxn modelId="{C9CC2AA0-1622-4EE3-8A3E-AA7B9A4C60F8}" type="presOf" srcId="{53C5591D-7BB6-4E58-8944-F70A8E4C1277}" destId="{D7C5A6EE-E701-4299-982F-4A2EE3F7766C}" srcOrd="0" destOrd="0" presId="urn:microsoft.com/office/officeart/2005/8/layout/chevron2"/>
    <dgm:cxn modelId="{22E3E6AC-AE32-4276-80CE-529AB7B1FB5C}" srcId="{D8298335-89A8-4C3E-9F7B-F8BC28949186}" destId="{BC62A892-4C9B-44F6-B6C3-90FC8D3D4FE0}" srcOrd="0" destOrd="0" parTransId="{BF910257-8439-4A35-8EF6-4A7F59DC5DDC}" sibTransId="{C1ED41FD-AE69-487E-850C-87A0EE2A434B}"/>
    <dgm:cxn modelId="{16699CAE-F84D-42DB-96A3-E98D31F85227}" type="presOf" srcId="{0499477E-C9DE-44FC-94A4-4FF204A58035}" destId="{0FF442D1-A8C7-4EF0-BA72-A8688A5BEBDA}" srcOrd="0" destOrd="0" presId="urn:microsoft.com/office/officeart/2005/8/layout/chevron2"/>
    <dgm:cxn modelId="{C4ED40AF-1930-40E6-99DF-DB0021BF4967}" type="presOf" srcId="{BFE7BC56-608E-4279-9100-B24EFABD2ACC}" destId="{69687BC0-9511-4DD2-AF18-52570F0192C7}" srcOrd="0" destOrd="1" presId="urn:microsoft.com/office/officeart/2005/8/layout/chevron2"/>
    <dgm:cxn modelId="{79FDA9B1-1D99-40F2-911F-87B8A7A789F1}" srcId="{78D4AFA1-DA3F-4B2F-B698-3808675EAE11}" destId="{C1A47273-F4C0-4F60-A8AB-60EACFB32495}" srcOrd="0" destOrd="0" parTransId="{7404A77A-E226-48C5-B2B1-6BCD45F6F28E}" sibTransId="{0499477E-C9DE-44FC-94A4-4FF204A58035}"/>
    <dgm:cxn modelId="{058B05B7-5419-428F-8A33-4B7F5C5E6BDB}" srcId="{D6F3FCE3-E3A6-4A04-9E0C-CD82C491F07E}" destId="{84A878B7-3FE4-4DA0-AFF2-B4D7BBFB10E9}" srcOrd="0" destOrd="0" parTransId="{43572771-4794-48D9-AF1E-D2FC3BD61F03}" sibTransId="{920DE437-128F-4A5A-B8D5-55E542DFA21C}"/>
    <dgm:cxn modelId="{0019D2B9-7677-4B8C-ADDC-6DA174279B0C}" type="presOf" srcId="{B470B6CE-C29D-4778-8015-C14B6F92FE84}" destId="{E75E0ACF-6015-42ED-9FD8-119716522B9D}" srcOrd="0" destOrd="0" presId="urn:microsoft.com/office/officeart/2005/8/layout/chevron2"/>
    <dgm:cxn modelId="{10DD2BC2-66DF-4E04-8D87-F3C1D17EE012}" type="presOf" srcId="{BC62A892-4C9B-44F6-B6C3-90FC8D3D4FE0}" destId="{036B10BF-16C0-4E74-B663-B7EF72300686}" srcOrd="0" destOrd="0" presId="urn:microsoft.com/office/officeart/2005/8/layout/chevron2"/>
    <dgm:cxn modelId="{613F99CC-94CF-4FEB-BBD0-8C53AF256166}" srcId="{C1A47273-F4C0-4F60-A8AB-60EACFB32495}" destId="{8F3B8018-081A-40B9-9AE0-061CB478E5F0}" srcOrd="0" destOrd="0" parTransId="{BAF9A186-B70E-47B0-BEEE-6AFBCEE89C6F}" sibTransId="{595C5DC6-0138-4551-8C01-CA09A81FDD2D}"/>
    <dgm:cxn modelId="{3F4CB8CC-C7CC-4AA9-9F0C-855A7A453D7F}" srcId="{D8298335-89A8-4C3E-9F7B-F8BC28949186}" destId="{C50F870F-301E-4EC3-899B-6099C2EF2D4C}" srcOrd="1" destOrd="0" parTransId="{1CDF633B-444D-41AE-A4B2-8E1548E6CE4E}" sibTransId="{8E98329F-D55A-49D3-8057-ABAA5AC2E853}"/>
    <dgm:cxn modelId="{A227CDD2-17C5-44C6-AF8E-2D2CB4742934}" type="presOf" srcId="{C50F870F-301E-4EC3-899B-6099C2EF2D4C}" destId="{036B10BF-16C0-4E74-B663-B7EF72300686}" srcOrd="0" destOrd="1" presId="urn:microsoft.com/office/officeart/2005/8/layout/chevron2"/>
    <dgm:cxn modelId="{750732D3-E000-43C5-99FE-F0EB0F3A8264}" type="presOf" srcId="{B2A1C4F9-CE7E-4ABF-A247-8204009BB322}" destId="{1F7C1DC1-A4B5-4C02-8409-FF72F16B73E9}" srcOrd="0" destOrd="1" presId="urn:microsoft.com/office/officeart/2005/8/layout/chevron2"/>
    <dgm:cxn modelId="{0C7177D4-0489-4D35-9A8E-8F8C4E3CF707}" srcId="{D6F3FCE3-E3A6-4A04-9E0C-CD82C491F07E}" destId="{B2A1C4F9-CE7E-4ABF-A247-8204009BB322}" srcOrd="1" destOrd="0" parTransId="{93A06823-5D2B-46CA-B5A0-1803B8BC69E5}" sibTransId="{E0414205-6069-41BF-B949-BA2BE05C9C7A}"/>
    <dgm:cxn modelId="{BFC254D7-59CF-45BA-8275-7DB898826783}" type="presOf" srcId="{F0C80C9F-0906-4FB2-AF55-F80AA5B9EC45}" destId="{CA371BFE-7D0C-4BFC-AEBD-11B007DFF2F5}" srcOrd="0" destOrd="0" presId="urn:microsoft.com/office/officeart/2005/8/layout/chevron2"/>
    <dgm:cxn modelId="{CD5E02DF-69A2-4968-A599-06CDD8B353E9}" srcId="{78D4AFA1-DA3F-4B2F-B698-3808675EAE11}" destId="{F0C80C9F-0906-4FB2-AF55-F80AA5B9EC45}" srcOrd="2" destOrd="0" parTransId="{5F497DED-50DF-4766-8F19-2D1CE2C40A4B}" sibTransId="{53C5591D-7BB6-4E58-8944-F70A8E4C1277}"/>
    <dgm:cxn modelId="{FE10B9DF-91C9-4015-8216-AA0EC8F00834}" type="presOf" srcId="{6A15C86B-5880-4705-A82B-20F2D4412728}" destId="{6AC4BA72-FA79-4681-AF57-E04FD559BEF6}" srcOrd="0" destOrd="0" presId="urn:microsoft.com/office/officeart/2005/8/layout/chevron2"/>
    <dgm:cxn modelId="{1A1329E7-3267-44DF-A281-7E014E12677F}" srcId="{D81E1082-B8AC-4BE5-82D3-3880D39A19AE}" destId="{BFE7BC56-608E-4279-9100-B24EFABD2ACC}" srcOrd="1" destOrd="0" parTransId="{2F799307-E4DB-4BFE-AA16-548C8B0D06CE}" sibTransId="{57C0BE15-BA9F-4F4B-8D14-451269956483}"/>
    <dgm:cxn modelId="{3C1ECBF9-F028-4207-823A-76C1C3D00B66}" srcId="{280D35EB-7F5B-4CA8-9967-75EBA6BFA5C0}" destId="{6A15C86B-5880-4705-A82B-20F2D4412728}" srcOrd="0" destOrd="0" parTransId="{D2BCB4E0-E782-4254-A02D-99E02D595FB7}" sibTransId="{C03F0767-EFFB-4454-BBCF-A209EC938025}"/>
    <dgm:cxn modelId="{F6920E46-1688-4E97-98D6-06771D329BAF}" type="presParOf" srcId="{39482ECE-844D-4FD4-A656-F90D3EEA2DC6}" destId="{EBA197E5-CF19-4BA6-A627-D0C9301B4E07}" srcOrd="0" destOrd="0" presId="urn:microsoft.com/office/officeart/2005/8/layout/chevron2"/>
    <dgm:cxn modelId="{A4FD3CFA-CAD6-4D02-BE0B-922E10C0B280}" type="presParOf" srcId="{EBA197E5-CF19-4BA6-A627-D0C9301B4E07}" destId="{ABDF48E5-2352-4DFA-8A97-FC2B0CF5B5D0}" srcOrd="0" destOrd="0" presId="urn:microsoft.com/office/officeart/2005/8/layout/chevron2"/>
    <dgm:cxn modelId="{2A01FA90-0B19-4633-8567-3AB8FE83FB9D}" type="presParOf" srcId="{EBA197E5-CF19-4BA6-A627-D0C9301B4E07}" destId="{BA1261E3-D34C-4CAF-82BB-834977837C6B}" srcOrd="1" destOrd="0" presId="urn:microsoft.com/office/officeart/2005/8/layout/chevron2"/>
    <dgm:cxn modelId="{386B5D34-7E62-4263-A933-28BF5BD60A44}" type="presParOf" srcId="{39482ECE-844D-4FD4-A656-F90D3EEA2DC6}" destId="{0FF442D1-A8C7-4EF0-BA72-A8688A5BEBDA}" srcOrd="1" destOrd="0" presId="urn:microsoft.com/office/officeart/2005/8/layout/chevron2"/>
    <dgm:cxn modelId="{1D75EEF4-76B5-4532-8CD1-F88A0F70ECA7}" type="presParOf" srcId="{39482ECE-844D-4FD4-A656-F90D3EEA2DC6}" destId="{19B134F0-ED6C-4900-A499-E432CDCE9898}" srcOrd="2" destOrd="0" presId="urn:microsoft.com/office/officeart/2005/8/layout/chevron2"/>
    <dgm:cxn modelId="{CD7168C0-41F6-4D4C-A073-75F17F2CE950}" type="presParOf" srcId="{19B134F0-ED6C-4900-A499-E432CDCE9898}" destId="{D11C4027-55CF-4351-AF20-2822D3512938}" srcOrd="0" destOrd="0" presId="urn:microsoft.com/office/officeart/2005/8/layout/chevron2"/>
    <dgm:cxn modelId="{FA77E3B3-46B4-4687-94E0-18610D72E2C4}" type="presParOf" srcId="{19B134F0-ED6C-4900-A499-E432CDCE9898}" destId="{6AC4BA72-FA79-4681-AF57-E04FD559BEF6}" srcOrd="1" destOrd="0" presId="urn:microsoft.com/office/officeart/2005/8/layout/chevron2"/>
    <dgm:cxn modelId="{20F1117B-6F49-49BE-93B4-9CDAD4B20D38}" type="presParOf" srcId="{39482ECE-844D-4FD4-A656-F90D3EEA2DC6}" destId="{E75E0ACF-6015-42ED-9FD8-119716522B9D}" srcOrd="3" destOrd="0" presId="urn:microsoft.com/office/officeart/2005/8/layout/chevron2"/>
    <dgm:cxn modelId="{41B1D5AE-F6F3-4EBF-8639-C2592DDC54C0}" type="presParOf" srcId="{39482ECE-844D-4FD4-A656-F90D3EEA2DC6}" destId="{D617103C-CEDF-4682-8F30-8E8740253497}" srcOrd="4" destOrd="0" presId="urn:microsoft.com/office/officeart/2005/8/layout/chevron2"/>
    <dgm:cxn modelId="{9EB67C8C-9D3A-476B-9024-7FCB8E0FF120}" type="presParOf" srcId="{D617103C-CEDF-4682-8F30-8E8740253497}" destId="{CA371BFE-7D0C-4BFC-AEBD-11B007DFF2F5}" srcOrd="0" destOrd="0" presId="urn:microsoft.com/office/officeart/2005/8/layout/chevron2"/>
    <dgm:cxn modelId="{EFC48962-5C52-4F9C-8FA6-2F2CBE3A11A4}" type="presParOf" srcId="{D617103C-CEDF-4682-8F30-8E8740253497}" destId="{D846E2C2-6CA9-4BC6-B35A-A19EF88617BA}" srcOrd="1" destOrd="0" presId="urn:microsoft.com/office/officeart/2005/8/layout/chevron2"/>
    <dgm:cxn modelId="{1FDB33A4-460F-4889-BAE9-6C56D1E683B3}" type="presParOf" srcId="{39482ECE-844D-4FD4-A656-F90D3EEA2DC6}" destId="{D7C5A6EE-E701-4299-982F-4A2EE3F7766C}" srcOrd="5" destOrd="0" presId="urn:microsoft.com/office/officeart/2005/8/layout/chevron2"/>
    <dgm:cxn modelId="{1E3C0DC5-B96B-4162-B29E-01A3B2B58398}" type="presParOf" srcId="{39482ECE-844D-4FD4-A656-F90D3EEA2DC6}" destId="{D058A07B-4B6C-469D-8BA4-624BCE38AB5A}" srcOrd="6" destOrd="0" presId="urn:microsoft.com/office/officeart/2005/8/layout/chevron2"/>
    <dgm:cxn modelId="{3EDF6416-EDA9-4C78-8FC1-6E1BFA5A0DC2}" type="presParOf" srcId="{D058A07B-4B6C-469D-8BA4-624BCE38AB5A}" destId="{D5D934C6-460C-4B78-8478-B9CE2BBB8C9D}" srcOrd="0" destOrd="0" presId="urn:microsoft.com/office/officeart/2005/8/layout/chevron2"/>
    <dgm:cxn modelId="{62E3B1B3-CC09-48A7-A7AF-0EE347A39E6F}" type="presParOf" srcId="{D058A07B-4B6C-469D-8BA4-624BCE38AB5A}" destId="{1F7C1DC1-A4B5-4C02-8409-FF72F16B73E9}" srcOrd="1" destOrd="0" presId="urn:microsoft.com/office/officeart/2005/8/layout/chevron2"/>
    <dgm:cxn modelId="{275CCE46-16F9-441A-AD11-B5AE50F60FE1}" type="presParOf" srcId="{39482ECE-844D-4FD4-A656-F90D3EEA2DC6}" destId="{E989B577-DA99-4F05-9ABC-E77BE0D09B96}" srcOrd="7" destOrd="0" presId="urn:microsoft.com/office/officeart/2005/8/layout/chevron2"/>
    <dgm:cxn modelId="{A35547D1-910F-4FD8-9E53-CFC065788F24}" type="presParOf" srcId="{39482ECE-844D-4FD4-A656-F90D3EEA2DC6}" destId="{756E427B-A58D-4536-B1F0-DA4266DC9CCD}" srcOrd="8" destOrd="0" presId="urn:microsoft.com/office/officeart/2005/8/layout/chevron2"/>
    <dgm:cxn modelId="{9E7B97B2-8ABF-4217-B4AA-3A48624F9BC0}" type="presParOf" srcId="{756E427B-A58D-4536-B1F0-DA4266DC9CCD}" destId="{7A9D21CA-A6AD-4269-B1F3-65DBDE61F546}" srcOrd="0" destOrd="0" presId="urn:microsoft.com/office/officeart/2005/8/layout/chevron2"/>
    <dgm:cxn modelId="{0F9CD279-6A81-4899-81E5-E5739D3C4456}" type="presParOf" srcId="{756E427B-A58D-4536-B1F0-DA4266DC9CCD}" destId="{036B10BF-16C0-4E74-B663-B7EF72300686}" srcOrd="1" destOrd="0" presId="urn:microsoft.com/office/officeart/2005/8/layout/chevron2"/>
    <dgm:cxn modelId="{28137BF0-C463-485B-8498-80F0683A19C8}" type="presParOf" srcId="{39482ECE-844D-4FD4-A656-F90D3EEA2DC6}" destId="{D051961B-296C-4BB4-A447-C3BF39B34E8E}" srcOrd="9" destOrd="0" presId="urn:microsoft.com/office/officeart/2005/8/layout/chevron2"/>
    <dgm:cxn modelId="{981C7E75-D8D0-4823-AEAE-67AEE48C6579}" type="presParOf" srcId="{39482ECE-844D-4FD4-A656-F90D3EEA2DC6}" destId="{C0290811-0C94-4AD2-9163-91447D4A7B59}" srcOrd="10" destOrd="0" presId="urn:microsoft.com/office/officeart/2005/8/layout/chevron2"/>
    <dgm:cxn modelId="{6F2BE903-E281-40B3-B5AE-801F06141FDC}" type="presParOf" srcId="{C0290811-0C94-4AD2-9163-91447D4A7B59}" destId="{03DFADB1-EF11-417F-9B64-206989BF6A67}" srcOrd="0" destOrd="0" presId="urn:microsoft.com/office/officeart/2005/8/layout/chevron2"/>
    <dgm:cxn modelId="{20749599-2A21-412E-9753-D30933073F52}" type="presParOf" srcId="{C0290811-0C94-4AD2-9163-91447D4A7B59}" destId="{69687BC0-9511-4DD2-AF18-52570F0192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F48E5-2352-4DFA-8A97-FC2B0CF5B5D0}">
      <dsp:nvSpPr>
        <dsp:cNvPr id="0" name=""/>
        <dsp:cNvSpPr/>
      </dsp:nvSpPr>
      <dsp:spPr>
        <a:xfrm rot="5400000">
          <a:off x="-114651" y="121761"/>
          <a:ext cx="764343" cy="53504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</a:t>
          </a:r>
        </a:p>
      </dsp:txBody>
      <dsp:txXfrm rot="-5400000">
        <a:off x="1" y="274629"/>
        <a:ext cx="535040" cy="229303"/>
      </dsp:txXfrm>
    </dsp:sp>
    <dsp:sp modelId="{BA1261E3-D34C-4CAF-82BB-834977837C6B}">
      <dsp:nvSpPr>
        <dsp:cNvPr id="0" name=""/>
        <dsp:cNvSpPr/>
      </dsp:nvSpPr>
      <dsp:spPr>
        <a:xfrm rot="5400000">
          <a:off x="2721668" y="-2179518"/>
          <a:ext cx="496823" cy="487007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Проект</a:t>
          </a:r>
        </a:p>
      </dsp:txBody>
      <dsp:txXfrm rot="-5400000">
        <a:off x="535041" y="31362"/>
        <a:ext cx="4845826" cy="448317"/>
      </dsp:txXfrm>
    </dsp:sp>
    <dsp:sp modelId="{D11C4027-55CF-4351-AF20-2822D3512938}">
      <dsp:nvSpPr>
        <dsp:cNvPr id="0" name=""/>
        <dsp:cNvSpPr/>
      </dsp:nvSpPr>
      <dsp:spPr>
        <a:xfrm rot="5400000">
          <a:off x="-114651" y="788541"/>
          <a:ext cx="764343" cy="53504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</a:t>
          </a:r>
        </a:p>
      </dsp:txBody>
      <dsp:txXfrm rot="-5400000">
        <a:off x="1" y="941409"/>
        <a:ext cx="535040" cy="229303"/>
      </dsp:txXfrm>
    </dsp:sp>
    <dsp:sp modelId="{6AC4BA72-FA79-4681-AF57-E04FD559BEF6}">
      <dsp:nvSpPr>
        <dsp:cNvPr id="0" name=""/>
        <dsp:cNvSpPr/>
      </dsp:nvSpPr>
      <dsp:spPr>
        <a:xfrm rot="5400000">
          <a:off x="2721668" y="-1512738"/>
          <a:ext cx="496823" cy="487007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400" b="1" kern="1200" dirty="0"/>
            <a:t>Согласование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200" kern="1200" dirty="0"/>
            <a:t>«На согласовании», «Согласован», «Не согласован» </a:t>
          </a:r>
          <a:endParaRPr lang="ru-RU" sz="1400" b="1" kern="1200" dirty="0"/>
        </a:p>
      </dsp:txBody>
      <dsp:txXfrm rot="-5400000">
        <a:off x="535041" y="698142"/>
        <a:ext cx="4845826" cy="448317"/>
      </dsp:txXfrm>
    </dsp:sp>
    <dsp:sp modelId="{CA371BFE-7D0C-4BFC-AEBD-11B007DFF2F5}">
      <dsp:nvSpPr>
        <dsp:cNvPr id="0" name=""/>
        <dsp:cNvSpPr/>
      </dsp:nvSpPr>
      <dsp:spPr>
        <a:xfrm rot="5400000">
          <a:off x="-114651" y="1455321"/>
          <a:ext cx="764343" cy="53504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</a:t>
          </a:r>
        </a:p>
      </dsp:txBody>
      <dsp:txXfrm rot="-5400000">
        <a:off x="1" y="1608189"/>
        <a:ext cx="535040" cy="229303"/>
      </dsp:txXfrm>
    </dsp:sp>
    <dsp:sp modelId="{D846E2C2-6CA9-4BC6-B35A-A19EF88617BA}">
      <dsp:nvSpPr>
        <dsp:cNvPr id="0" name=""/>
        <dsp:cNvSpPr/>
      </dsp:nvSpPr>
      <dsp:spPr>
        <a:xfrm rot="5400000">
          <a:off x="2721668" y="-845958"/>
          <a:ext cx="496823" cy="487007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400" b="1" kern="1200" dirty="0"/>
            <a:t>Утверждение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200" kern="1200" dirty="0"/>
            <a:t>«На утверждении», «Утвержден», «Не утвержден»</a:t>
          </a:r>
          <a:endParaRPr lang="ru-RU" sz="1400" b="1" kern="1200" dirty="0"/>
        </a:p>
      </dsp:txBody>
      <dsp:txXfrm rot="-5400000">
        <a:off x="535041" y="1364922"/>
        <a:ext cx="4845826" cy="448317"/>
      </dsp:txXfrm>
    </dsp:sp>
    <dsp:sp modelId="{D5D934C6-460C-4B78-8478-B9CE2BBB8C9D}">
      <dsp:nvSpPr>
        <dsp:cNvPr id="0" name=""/>
        <dsp:cNvSpPr/>
      </dsp:nvSpPr>
      <dsp:spPr>
        <a:xfrm rot="5400000">
          <a:off x="-114651" y="2122101"/>
          <a:ext cx="764343" cy="53504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4</a:t>
          </a:r>
        </a:p>
      </dsp:txBody>
      <dsp:txXfrm rot="-5400000">
        <a:off x="1" y="2274969"/>
        <a:ext cx="535040" cy="229303"/>
      </dsp:txXfrm>
    </dsp:sp>
    <dsp:sp modelId="{1F7C1DC1-A4B5-4C02-8409-FF72F16B73E9}">
      <dsp:nvSpPr>
        <dsp:cNvPr id="0" name=""/>
        <dsp:cNvSpPr/>
      </dsp:nvSpPr>
      <dsp:spPr>
        <a:xfrm rot="5400000">
          <a:off x="2721668" y="-179177"/>
          <a:ext cx="496823" cy="487007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/>
            <a:t>Рассмотрение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/>
            <a:t>«На рассмотрении», «Рассмотрен»</a:t>
          </a:r>
          <a:endParaRPr lang="ru-RU" sz="1400" b="1" kern="1200" dirty="0"/>
        </a:p>
      </dsp:txBody>
      <dsp:txXfrm rot="-5400000">
        <a:off x="535041" y="2031703"/>
        <a:ext cx="4845826" cy="448317"/>
      </dsp:txXfrm>
    </dsp:sp>
    <dsp:sp modelId="{7A9D21CA-A6AD-4269-B1F3-65DBDE61F546}">
      <dsp:nvSpPr>
        <dsp:cNvPr id="0" name=""/>
        <dsp:cNvSpPr/>
      </dsp:nvSpPr>
      <dsp:spPr>
        <a:xfrm rot="5400000">
          <a:off x="-114651" y="2873133"/>
          <a:ext cx="764343" cy="53504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5</a:t>
          </a:r>
        </a:p>
      </dsp:txBody>
      <dsp:txXfrm rot="-5400000">
        <a:off x="1" y="3026001"/>
        <a:ext cx="535040" cy="229303"/>
      </dsp:txXfrm>
    </dsp:sp>
    <dsp:sp modelId="{036B10BF-16C0-4E74-B663-B7EF72300686}">
      <dsp:nvSpPr>
        <dsp:cNvPr id="0" name=""/>
        <dsp:cNvSpPr/>
      </dsp:nvSpPr>
      <dsp:spPr>
        <a:xfrm rot="5400000">
          <a:off x="2637417" y="571853"/>
          <a:ext cx="665325" cy="487007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Регистрация</a:t>
          </a:r>
        </a:p>
        <a:p>
          <a:pPr marL="11430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«На регистрации», «Зарегистрирован», «Не зарегистрирован»</a:t>
          </a:r>
          <a:endParaRPr lang="ru-RU" sz="1400" b="1" kern="1200" dirty="0"/>
        </a:p>
      </dsp:txBody>
      <dsp:txXfrm rot="-5400000">
        <a:off x="535040" y="2706708"/>
        <a:ext cx="4837601" cy="600369"/>
      </dsp:txXfrm>
    </dsp:sp>
    <dsp:sp modelId="{03DFADB1-EF11-417F-9B64-206989BF6A67}">
      <dsp:nvSpPr>
        <dsp:cNvPr id="0" name=""/>
        <dsp:cNvSpPr/>
      </dsp:nvSpPr>
      <dsp:spPr>
        <a:xfrm rot="5400000">
          <a:off x="-114651" y="3539913"/>
          <a:ext cx="764343" cy="53504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6</a:t>
          </a:r>
        </a:p>
      </dsp:txBody>
      <dsp:txXfrm rot="-5400000">
        <a:off x="1" y="3692781"/>
        <a:ext cx="535040" cy="229303"/>
      </dsp:txXfrm>
    </dsp:sp>
    <dsp:sp modelId="{69687BC0-9511-4DD2-AF18-52570F0192C7}">
      <dsp:nvSpPr>
        <dsp:cNvPr id="0" name=""/>
        <dsp:cNvSpPr/>
      </dsp:nvSpPr>
      <dsp:spPr>
        <a:xfrm rot="5400000">
          <a:off x="2721668" y="1238633"/>
          <a:ext cx="496823" cy="487007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/>
            <a:t>Исполнение, ознакомление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/>
            <a:t>«На исполнении», «Исполнен»</a:t>
          </a:r>
          <a:endParaRPr lang="ru-RU" sz="1400" b="1" kern="1200" dirty="0"/>
        </a:p>
      </dsp:txBody>
      <dsp:txXfrm rot="-5400000">
        <a:off x="535041" y="3449514"/>
        <a:ext cx="4845826" cy="448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aseline="0"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aseline="0"/>
            </a:lvl1pPr>
          </a:lstStyle>
          <a:p>
            <a:pPr>
              <a:defRPr/>
            </a:pPr>
            <a:fld id="{0E9A3FC1-27A6-4529-83C7-DAFABBFE4836}" type="datetime1">
              <a:rPr lang="ru-RU" altLang="ru-RU"/>
              <a:t>21.04.2026</a:t>
            </a:fld>
            <a:endParaRPr lang="ru-RU" alt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aseline="0"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aseline="0"/>
            </a:lvl1pPr>
          </a:lstStyle>
          <a:p>
            <a:pPr>
              <a:defRPr/>
            </a:pPr>
            <a:fld id="{BEBDE944-51AD-411F-8754-576A8AACF6B7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7931725" indent="-37474525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24ECC-ED56-4B71-A5A1-6B6E388EDA0F}" type="slidenum">
              <a:rPr lang="ru-RU" altLang="ru-RU" smtClean="0">
                <a:latin typeface="Times New Roman" panose="02020603050405020304" pitchFamily="18" charset="0"/>
              </a:rPr>
              <a:t>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D1D1F"/>
                </a:solidFill>
                <a:effectLst/>
                <a:latin typeface="system-ui"/>
              </a:rPr>
              <a:t>Примеры: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1D1D1F"/>
                </a:solidFill>
                <a:effectLst/>
                <a:latin typeface="system-ui"/>
              </a:rPr>
              <a:t>Канцелярия</a:t>
            </a:r>
            <a:r>
              <a:rPr lang="ru-RU" b="0" i="0" dirty="0">
                <a:solidFill>
                  <a:srgbClr val="1D1D1F"/>
                </a:solidFill>
                <a:effectLst/>
                <a:latin typeface="system-ui"/>
              </a:rPr>
              <a:t>: документы за сегодня и последнюю неделю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1D1D1F"/>
                </a:solidFill>
                <a:effectLst/>
                <a:latin typeface="system-ui"/>
              </a:rPr>
              <a:t>Руководители</a:t>
            </a:r>
            <a:r>
              <a:rPr lang="ru-RU" b="0" i="0" dirty="0">
                <a:solidFill>
                  <a:srgbClr val="1D1D1F"/>
                </a:solidFill>
                <a:effectLst/>
                <a:latin typeface="system-ui"/>
              </a:rPr>
              <a:t>: недавно согласованные и подписанные документы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1D1D1F"/>
                </a:solidFill>
                <a:effectLst/>
                <a:latin typeface="system-ui"/>
              </a:rPr>
              <a:t>Сотрудники</a:t>
            </a:r>
            <a:r>
              <a:rPr lang="ru-RU" b="0" i="0" dirty="0">
                <a:solidFill>
                  <a:srgbClr val="1D1D1F"/>
                </a:solidFill>
                <a:effectLst/>
                <a:latin typeface="system-ui"/>
              </a:rPr>
              <a:t>: последние выполненные поручения</a:t>
            </a: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14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D1D1F"/>
                </a:solidFill>
                <a:effectLst/>
                <a:latin typeface="system-ui"/>
              </a:rPr>
              <a:t>Примеры: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1D1D1F"/>
                </a:solidFill>
                <a:effectLst/>
                <a:latin typeface="system-ui"/>
              </a:rPr>
              <a:t>Канцелярия</a:t>
            </a:r>
            <a:r>
              <a:rPr lang="ru-RU" b="0" i="0" dirty="0">
                <a:solidFill>
                  <a:srgbClr val="1D1D1F"/>
                </a:solidFill>
                <a:effectLst/>
                <a:latin typeface="system-ui"/>
              </a:rPr>
              <a:t>: документы за сегодня и последнюю неделю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1D1D1F"/>
                </a:solidFill>
                <a:effectLst/>
                <a:latin typeface="system-ui"/>
              </a:rPr>
              <a:t>Руководители</a:t>
            </a:r>
            <a:r>
              <a:rPr lang="ru-RU" b="0" i="0" dirty="0">
                <a:solidFill>
                  <a:srgbClr val="1D1D1F"/>
                </a:solidFill>
                <a:effectLst/>
                <a:latin typeface="system-ui"/>
              </a:rPr>
              <a:t>: недавно согласованные и подписанные документы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1D1D1F"/>
                </a:solidFill>
                <a:effectLst/>
                <a:latin typeface="system-ui"/>
              </a:rPr>
              <a:t>Сотрудники</a:t>
            </a:r>
            <a:r>
              <a:rPr lang="ru-RU" b="0" i="0" dirty="0">
                <a:solidFill>
                  <a:srgbClr val="1D1D1F"/>
                </a:solidFill>
                <a:effectLst/>
                <a:latin typeface="system-ui"/>
              </a:rPr>
              <a:t>: последние выполненные поручения</a:t>
            </a: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15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16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17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18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r>
              <a:rPr lang="ru-RU" altLang="ru-RU" dirty="0"/>
              <a:t>Рабочие столы настраиваются без привлечения программистов в пользовательском режиме с расширенным правами.</a:t>
            </a:r>
          </a:p>
        </p:txBody>
      </p:sp>
      <p:sp>
        <p:nvSpPr>
          <p:cNvPr id="3174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19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20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21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22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23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7931725" indent="-37474525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24ECC-ED56-4B71-A5A1-6B6E388EDA0F}" type="slidenum">
              <a:rPr lang="ru-RU" altLang="ru-RU" smtClean="0">
                <a:latin typeface="Times New Roman" panose="02020603050405020304" pitchFamily="18" charset="0"/>
              </a:rPr>
              <a:t>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24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нашем решении имеется большая подсистема централизованного контроля поручений.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DE944-51AD-411F-8754-576A8AACF6B7}" type="slidenum">
              <a:rPr lang="ru-RU" altLang="ru-RU" smtClean="0"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marL="88900" lvl="0" indent="0" algn="just">
              <a:lnSpc>
                <a:spcPct val="115000"/>
              </a:lnSpc>
            </a:pPr>
            <a:r>
              <a:rPr lang="ru-RU" altLang="ru-RU" sz="1400" dirty="0">
                <a:latin typeface="Source Sans Variable" pitchFamily="34" charset="0"/>
                <a:cs typeface="Source Sans Variable" pitchFamily="34" charset="0"/>
              </a:rPr>
              <a:t>Как правило, Учреждение, типа Министерство имеет специальное контрольное подразделение, которое контролирует поручения руководителей высшего звена</a:t>
            </a:r>
          </a:p>
          <a:p>
            <a:pPr marL="88900" lvl="0" indent="0" algn="just">
              <a:lnSpc>
                <a:spcPct val="115000"/>
              </a:lnSpc>
            </a:pPr>
            <a:r>
              <a:rPr lang="ru-RU" altLang="ru-RU" sz="1400" dirty="0">
                <a:latin typeface="Source Sans Variable" pitchFamily="34" charset="0"/>
                <a:cs typeface="Source Sans Variable" pitchFamily="34" charset="0"/>
              </a:rPr>
              <a:t>Для контролеров разработан специальный рабочий стол. </a:t>
            </a:r>
          </a:p>
          <a:p>
            <a:pPr marL="88900" lvl="0" indent="0" algn="just">
              <a:lnSpc>
                <a:spcPct val="115000"/>
              </a:lnSpc>
            </a:pPr>
            <a:r>
              <a:rPr lang="ru-RU" altLang="ru-RU" sz="1400" dirty="0">
                <a:latin typeface="Source Sans Variable" pitchFamily="34" charset="0"/>
                <a:cs typeface="Source Sans Variable" pitchFamily="34" charset="0"/>
              </a:rPr>
              <a:t>Контролёры имеют возможность:</a:t>
            </a:r>
          </a:p>
          <a:p>
            <a:pPr marL="490855" lvl="2" indent="0" algn="just">
              <a:lnSpc>
                <a:spcPct val="115000"/>
              </a:lnSpc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Устанавливать контроль по задачам.</a:t>
            </a:r>
          </a:p>
          <a:p>
            <a:pPr marL="490855" lvl="2" indent="0" algn="just">
              <a:lnSpc>
                <a:spcPct val="115000"/>
              </a:lnSpc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Снимать с контроля (при этом задача становится исполненной).</a:t>
            </a:r>
          </a:p>
          <a:p>
            <a:pPr marL="490855" lvl="2" indent="0" algn="just">
              <a:lnSpc>
                <a:spcPct val="115000"/>
              </a:lnSpc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Вносить комментарии по задаче.</a:t>
            </a:r>
          </a:p>
          <a:p>
            <a:pPr marL="490855" lvl="2" indent="0" algn="just">
              <a:lnSpc>
                <a:spcPct val="115000"/>
              </a:lnSpc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Отменить выполнение задачи.</a:t>
            </a:r>
          </a:p>
          <a:p>
            <a:pPr marL="490855" lvl="2" indent="0" algn="just">
              <a:lnSpc>
                <a:spcPct val="115000"/>
              </a:lnSpc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Перенести срок задачи.</a:t>
            </a:r>
          </a:p>
          <a:p>
            <a:pPr marL="490855" lvl="2" indent="0" algn="just">
              <a:lnSpc>
                <a:spcPct val="115000"/>
              </a:lnSpc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Убрать признак контроля.</a:t>
            </a:r>
          </a:p>
          <a:p>
            <a:pPr marL="88900" lvl="1" indent="0" algn="just">
              <a:lnSpc>
                <a:spcPct val="115000"/>
              </a:lnSpc>
            </a:pPr>
            <a:r>
              <a:rPr lang="ru-RU" altLang="ru-RU" sz="1400" dirty="0">
                <a:latin typeface="Source Sans Variable" pitchFamily="34" charset="0"/>
                <a:cs typeface="Source Sans Variable" pitchFamily="34" charset="0"/>
              </a:rPr>
              <a:t>Имеется специальное подразделение «Отдел исполнительской дисциплины», которое занимается контролем поручений министерства. Этот отдел контролирует поручения:</a:t>
            </a:r>
          </a:p>
          <a:p>
            <a:pPr marL="490855" lvl="2" indent="0" algn="just">
              <a:lnSpc>
                <a:spcPct val="115000"/>
              </a:lnSpc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2х уровней: заместителей министров и директоров департаментов;</a:t>
            </a:r>
          </a:p>
          <a:p>
            <a:pPr marL="490855" lvl="2" indent="0" algn="just">
              <a:lnSpc>
                <a:spcPct val="115000"/>
              </a:lnSpc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только контрольные задачи ответственных за поручение.</a:t>
            </a:r>
          </a:p>
          <a:p>
            <a:pPr marL="88900" lvl="1" indent="0" algn="just">
              <a:lnSpc>
                <a:spcPct val="115000"/>
              </a:lnSpc>
            </a:pPr>
            <a:r>
              <a:rPr lang="ru-RU" altLang="ru-RU" sz="1400" dirty="0">
                <a:latin typeface="Source Sans Variable" pitchFamily="34" charset="0"/>
                <a:cs typeface="Source Sans Variable" pitchFamily="34" charset="0"/>
              </a:rPr>
              <a:t>Разработано специальное рабочее место со списком контрольных поручений.</a:t>
            </a:r>
            <a:endParaRPr lang="ru-RU" altLang="ru-RU" dirty="0"/>
          </a:p>
          <a:p>
            <a:pPr marL="88900" lvl="0" indent="0"/>
            <a:endParaRPr lang="ru-RU" altLang="ru-RU" dirty="0"/>
          </a:p>
        </p:txBody>
      </p:sp>
      <p:sp>
        <p:nvSpPr>
          <p:cNvPr id="4813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27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marL="457200" lvl="0" indent="0">
              <a:lnSpc>
                <a:spcPct val="107000"/>
              </a:lnSpc>
            </a:pPr>
            <a:r>
              <a:rPr lang="ru-RU" alt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Для решения задач в Минсельхозе мы реализовали до 5 уровней вложенности выполнения задач и исполнения резолюций. При необходимости могут быть настроены дополнительные уровни.</a:t>
            </a:r>
          </a:p>
          <a:p>
            <a:pPr marL="457200" lvl="0" indent="0">
              <a:lnSpc>
                <a:spcPct val="107000"/>
              </a:lnSpc>
            </a:pPr>
            <a:endParaRPr lang="ru-RU" altLang="ru-RU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0" indent="0">
              <a:lnSpc>
                <a:spcPct val="107000"/>
              </a:lnSpc>
            </a:pPr>
            <a:r>
              <a:rPr lang="ru-RU" alt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пример многоуровневого процесса согласования и исполнения 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>
              <a:lnSpc>
                <a:spcPct val="107000"/>
              </a:lnSpc>
            </a:pPr>
            <a:r>
              <a:rPr lang="ru-RU" alt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пример многоуровневой резолюции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/>
            <a:endParaRPr lang="ru-RU" altLang="ru-RU" dirty="0"/>
          </a:p>
        </p:txBody>
      </p:sp>
      <p:sp>
        <p:nvSpPr>
          <p:cNvPr id="3789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29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marL="457200" lvl="0" indent="0">
              <a:lnSpc>
                <a:spcPct val="107000"/>
              </a:lnSpc>
            </a:pPr>
            <a:r>
              <a:rPr lang="ru-RU" alt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Для решения задач в Минсельхозе мы реализовали до 5 уровней вложенности выполнения задач и исполнения резолюций. При необходимости могут быть настроены дополнительные уровни.</a:t>
            </a:r>
          </a:p>
          <a:p>
            <a:pPr marL="457200" lvl="0" indent="0">
              <a:lnSpc>
                <a:spcPct val="107000"/>
              </a:lnSpc>
            </a:pPr>
            <a:endParaRPr lang="ru-RU" altLang="ru-RU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0" indent="0">
              <a:lnSpc>
                <a:spcPct val="107000"/>
              </a:lnSpc>
            </a:pPr>
            <a:r>
              <a:rPr lang="ru-RU" alt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пример многоуровневого процесса согласования и исполнения 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>
              <a:lnSpc>
                <a:spcPct val="107000"/>
              </a:lnSpc>
            </a:pPr>
            <a:r>
              <a:rPr lang="ru-RU" alt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>
              <a:lnSpc>
                <a:spcPct val="107000"/>
              </a:lnSpc>
              <a:spcAft>
                <a:spcPts val="800"/>
              </a:spcAft>
            </a:pPr>
            <a:r>
              <a:rPr lang="ru-RU" alt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пример многоуровневой резолюции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/>
            <a:endParaRPr lang="ru-RU" altLang="ru-RU" dirty="0"/>
          </a:p>
        </p:txBody>
      </p:sp>
      <p:sp>
        <p:nvSpPr>
          <p:cNvPr id="3789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30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>
              <a:buFont typeface="Wingdings" panose="05000000000000000000" pitchFamily="2" charset="2"/>
              <a:buChar char="•"/>
            </a:pPr>
            <a:r>
              <a:rPr lang="ru-RU" altLang="ru-RU" b="1" dirty="0">
                <a:solidFill>
                  <a:srgbClr val="E20613"/>
                </a:solidFill>
              </a:rPr>
              <a:t>Сжатие </a:t>
            </a:r>
            <a:r>
              <a:rPr lang="ru-RU" altLang="ru-RU" dirty="0"/>
              <a:t>pdf файлов востребовано при подготовке «огромных» документов, в Минсельхозе встречаются pdf файлы размером более 500 МБ! Чтобы отправить такие файлы по МЭДО </a:t>
            </a:r>
            <a:br>
              <a:rPr lang="ru-RU" altLang="ru-RU" dirty="0"/>
            </a:br>
            <a:r>
              <a:rPr lang="ru-RU" altLang="ru-RU" dirty="0"/>
              <a:t>и отправка не занимала слишком много времени, а также чтобы контрагент смог принять такие файлы их необходимо сжимать (с допустимой потерей качества).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•"/>
            </a:pPr>
            <a:r>
              <a:rPr lang="ru-RU" altLang="ru-RU" b="1" dirty="0">
                <a:solidFill>
                  <a:srgbClr val="E20613"/>
                </a:solidFill>
              </a:rPr>
              <a:t>Объединение </a:t>
            </a:r>
            <a:r>
              <a:rPr lang="ru-RU" altLang="ru-RU" dirty="0"/>
              <a:t>нескольких файлов pdf в один используется при подготовке «больших» документов (нормативно-правовых актов, резолюций и проч.). Схема использования следующая: </a:t>
            </a:r>
          </a:p>
          <a:p>
            <a:pPr lvl="0">
              <a:spcBef>
                <a:spcPts val="600"/>
              </a:spcBef>
              <a:buChar char="•"/>
            </a:pPr>
            <a:r>
              <a:rPr lang="ru-RU" altLang="ru-RU" dirty="0"/>
              <a:t>в карточку документа добавляют несколько файлов word, подготовленных разными сотрудниками;</a:t>
            </a:r>
          </a:p>
          <a:p>
            <a:pPr lvl="0">
              <a:spcBef>
                <a:spcPts val="600"/>
              </a:spcBef>
              <a:buChar char="•"/>
            </a:pPr>
            <a:r>
              <a:rPr lang="ru-RU" altLang="ru-RU" dirty="0"/>
              <a:t>все подготовленные файлы конвертируются в pdf / a и объединяются в один файл.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•"/>
            </a:pPr>
            <a:r>
              <a:rPr lang="ru-RU" altLang="ru-RU" b="1" dirty="0">
                <a:solidFill>
                  <a:srgbClr val="E20613"/>
                </a:solidFill>
              </a:rPr>
              <a:t>Конвертация</a:t>
            </a:r>
            <a:r>
              <a:rPr lang="ru-RU" altLang="ru-RU" dirty="0"/>
              <a:t> файлов в pdf/a применяется:</a:t>
            </a:r>
          </a:p>
          <a:p>
            <a:pPr lvl="0">
              <a:spcBef>
                <a:spcPts val="600"/>
              </a:spcBef>
              <a:buChar char="•"/>
            </a:pPr>
            <a:r>
              <a:rPr lang="ru-RU" altLang="ru-RU" dirty="0"/>
              <a:t>для отправки документов по МЭДО, </a:t>
            </a:r>
          </a:p>
          <a:p>
            <a:pPr lvl="0">
              <a:spcBef>
                <a:spcPts val="600"/>
              </a:spcBef>
              <a:buChar char="•"/>
            </a:pPr>
            <a:r>
              <a:rPr lang="ru-RU" altLang="ru-RU" dirty="0"/>
              <a:t>для долгосрочного хранения </a:t>
            </a:r>
          </a:p>
          <a:p>
            <a:pPr lvl="0">
              <a:spcBef>
                <a:spcPts val="600"/>
              </a:spcBef>
              <a:buChar char="•"/>
            </a:pPr>
            <a:r>
              <a:rPr lang="ru-RU" altLang="ru-RU" dirty="0"/>
              <a:t>перед отправкой документов на подписание руководителям. </a:t>
            </a:r>
          </a:p>
          <a:p>
            <a:pPr lvl="0">
              <a:buChar char="•"/>
            </a:pPr>
            <a:endParaRPr lang="ru-RU" altLang="ru-RU" dirty="0"/>
          </a:p>
        </p:txBody>
      </p:sp>
      <p:sp>
        <p:nvSpPr>
          <p:cNvPr id="6144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32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b="1" dirty="0"/>
              <a:t>Реализована полноценная работа с МЭДО — прямо внутри СЭД.</a:t>
            </a:r>
            <a:endParaRPr lang="ru-RU" dirty="0"/>
          </a:p>
          <a:p>
            <a:r>
              <a:rPr lang="ru-RU" dirty="0"/>
              <a:t>Пользователи работают в одном интерфейсе, без переключений между системами.</a:t>
            </a:r>
            <a:br>
              <a:rPr lang="ru-RU" dirty="0"/>
            </a:br>
            <a:r>
              <a:rPr lang="ru-RU" dirty="0"/>
              <a:t>Рутинные операции выполняются автоматически: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загрузка входящих документов;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отправка уведомлений;</a:t>
            </a:r>
          </a:p>
          <a:p>
            <a:pPr>
              <a:buFont typeface="Arial" panose="020B0604020202020204" pitchFamily="34" charset="0"/>
              <a:buNone/>
            </a:pPr>
            <a:endParaRPr lang="ru-RU" dirty="0"/>
          </a:p>
          <a:p>
            <a:r>
              <a:rPr lang="ru-RU" dirty="0"/>
              <a:t>Мы регулярно поддерживаем изменения законодательства.</a:t>
            </a:r>
            <a:br>
              <a:rPr lang="ru-RU" dirty="0"/>
            </a:br>
            <a:r>
              <a:rPr lang="ru-RU" dirty="0"/>
              <a:t>Все обновления модулей вы получаете </a:t>
            </a:r>
            <a:r>
              <a:rPr lang="ru-RU" b="1" dirty="0"/>
              <a:t>бесплатно</a:t>
            </a:r>
            <a:r>
              <a:rPr lang="ru-RU" dirty="0"/>
              <a:t>.</a:t>
            </a:r>
          </a:p>
          <a:p>
            <a:r>
              <a:rPr lang="ru-RU" dirty="0"/>
              <a:t>Например, переход на формат </a:t>
            </a:r>
            <a:r>
              <a:rPr lang="ru-RU" b="1" dirty="0"/>
              <a:t>МЭДО 3.0 с 1 сентября 2026 года</a:t>
            </a:r>
            <a:r>
              <a:rPr lang="ru-RU" dirty="0"/>
              <a:t> уже заложен в развитие решения.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7931725" indent="-37474525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24ECC-ED56-4B71-A5A1-6B6E388EDA0F}" type="slidenum">
              <a:rPr lang="ru-RU" altLang="ru-RU" smtClean="0">
                <a:latin typeface="Times New Roman" panose="02020603050405020304" pitchFamily="18" charset="0"/>
              </a:rPr>
              <a:t>33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7931725" indent="-37474525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24ECC-ED56-4B71-A5A1-6B6E388EDA0F}" type="slidenum">
              <a:rPr lang="ru-RU" altLang="ru-RU" smtClean="0">
                <a:latin typeface="Times New Roman" panose="02020603050405020304" pitchFamily="18" charset="0"/>
              </a:rPr>
              <a:t>34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>
              <a:spcBef>
                <a:spcPts val="190"/>
              </a:spcBef>
            </a:pPr>
            <a:r>
              <a:rPr lang="ru-RU" altLang="ru-RU" dirty="0">
                <a:latin typeface="Source Sans Variable" pitchFamily="34" charset="0"/>
                <a:cs typeface="Source Sans Variable" pitchFamily="34" charset="0"/>
              </a:rPr>
              <a:t>Все задачи сгруппированы нужным для пользователя образом, документы – разложены по папкам с нужной структурой и иерархией</a:t>
            </a:r>
          </a:p>
          <a:p>
            <a:pPr lvl="0"/>
            <a:endParaRPr lang="ru-RU" altLang="ru-RU" dirty="0">
              <a:ea typeface="Source Sans Variable" pitchFamily="34" charset="0"/>
            </a:endParaRPr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Коллеги, завершая обзор, я хочу подчеркнуть: сейчас — уникальный момент для старта. Мы запускаем пилотные проекты, и это классическая ситуация </a:t>
            </a:r>
            <a:r>
              <a:rPr lang="ru-RU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Win-Win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всех участников.</a:t>
            </a:r>
          </a:p>
          <a:p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вас, уважаемые заказчики: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это возможность получить систему, которая будет «заточена» под ваши конкретные регламенты и задачи. Вы не просто внедряете софт, вы влияете на его архитектуру. И на этапе пилота мы, как вендор, гарантируем вам бесплатный доступ к технологиям и наше прямое экспертное сопровождение. Вы получаете решение «под ключ» с максимальным вниманием разработчика.</a:t>
            </a:r>
          </a:p>
          <a:p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вас, наши партнеры: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это ваш "зеленый коридор". Мы понимаем, как сложно заходить в крупные государственные структуры. Поэтому мы готовы идти вместе с вами: помогать 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пресейлах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вместе защищать архитектуру на презентациях и брать на себя технический бэкенд. Вы ведете клиента — мы обеспечиваем мощный тыл и приоритетную разработку.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вкладываемся в «1С:Министерство.ДО» всерьез и в долгую. Давайте воспользуемся этим окном возможностей, пока оно открыто, и вместе создадим новый стандарт документооборота в госсекторе. Жду вас у стенда — обсудим первые шаги.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alt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DE944-51AD-411F-8754-576A8AACF6B7}" type="slidenum">
              <a:rPr lang="ru-RU" altLang="ru-RU" smtClean="0"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98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indent="0">
              <a:spcBef>
                <a:spcPts val="475"/>
              </a:spcBef>
              <a:buNone/>
            </a:pP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текущем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процессе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все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входящие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первоначально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поступают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рабочий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стол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«Приемная»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Секретарь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выполняет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роль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контролёра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качества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проверяет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наличие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всех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необходимых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файлов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соответствие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формальным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требованиям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основании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утверждённой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памятки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секретарь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принимает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решение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маршруте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indent="0">
              <a:spcBef>
                <a:spcPts val="475"/>
              </a:spcBef>
              <a:buNone/>
            </a:pP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•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относится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стандартным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направлениям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сразу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перенаправляется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профильным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сотрудникам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подразделениям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согласно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инструкции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руководителя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без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его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участия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).</a:t>
            </a:r>
          </a:p>
          <a:p>
            <a:pPr marL="0" indent="0">
              <a:spcBef>
                <a:spcPts val="475"/>
              </a:spcBef>
              <a:buNone/>
            </a:pP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•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требует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согласования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стратегического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решения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исключения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секретарь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после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проверки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комплектности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передаёт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её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рабочий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стол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«Руководитель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департамента»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indent="0">
              <a:spcBef>
                <a:spcPts val="475"/>
              </a:spcBef>
              <a:buNone/>
            </a:pP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Такой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фильтр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гарантирует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что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руководитель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видит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только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релевантные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полностью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укомплектованные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Процесс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устраняет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дублирование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отсекает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«спам»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несоответствующие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обращения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также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сокращает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время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принятие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управленческих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решений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1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====================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en-US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1. </a:t>
            </a:r>
            <a:r>
              <a:rPr lang="en-US" altLang="en-US" b="1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Первичный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b="1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фильтр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–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проверка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наличия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обязательных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вложений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и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полноты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пакета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документов</a:t>
            </a:r>
            <a:r>
              <a:rPr lang="ru-RU" altLang="en-US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.</a:t>
            </a:r>
            <a:endParaRPr lang="en-US" altLang="ru-RU" b="1" dirty="0">
              <a:latin typeface="Futura PT Demi" panose="020B0702020204020303" pitchFamily="34" charset="0"/>
              <a:cs typeface="Futura PT Demi" panose="020B0702020204020303" pitchFamily="34" charset="0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ru-RU" altLang="en-US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2. М</a:t>
            </a:r>
            <a:r>
              <a:rPr lang="en-US" altLang="en-US" b="1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аршрутизация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:</a:t>
            </a:r>
            <a:endParaRPr lang="en-US" altLang="ru-RU" b="1" dirty="0">
              <a:latin typeface="Futura PT Demi" panose="020B0702020204020303" pitchFamily="34" charset="0"/>
              <a:cs typeface="Futura PT Demi" panose="020B0702020204020303" pitchFamily="34" charset="0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• </a:t>
            </a:r>
            <a:r>
              <a:rPr lang="en-US" altLang="en-US" b="1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Регламентированные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b="1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направления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ru-RU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(по памятке или устным указаниям)</a:t>
            </a:r>
            <a:r>
              <a:rPr lang="en-US" altLang="en-US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→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ru-RU" altLang="en-US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постановка задач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исполнителям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согласно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инструкци</a:t>
            </a:r>
            <a:r>
              <a:rPr lang="ru-RU" altLang="en-US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ям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руководителя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.</a:t>
            </a:r>
            <a:endParaRPr lang="en-US" altLang="ru-RU" dirty="0">
              <a:latin typeface="Futura PT Demi" panose="020B0702020204020303" pitchFamily="34" charset="0"/>
              <a:cs typeface="Futura PT Demi" panose="020B0702020204020303" pitchFamily="34" charset="0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• </a:t>
            </a:r>
            <a:r>
              <a:rPr lang="en-US" altLang="en-US" b="1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Задачи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, </a:t>
            </a:r>
            <a:r>
              <a:rPr lang="en-US" altLang="en-US" b="1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требующие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b="1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управленческого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b="1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реш</a:t>
            </a:r>
            <a:r>
              <a:rPr lang="ru-RU" altLang="en-US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е</a:t>
            </a:r>
            <a:r>
              <a:rPr lang="en-US" altLang="en-US" b="1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ния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→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передача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ru-RU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задач руководителю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только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после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подтверждения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комплектности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.</a:t>
            </a:r>
            <a:endParaRPr lang="en-US" altLang="ru-RU" dirty="0">
              <a:latin typeface="Futura PT Demi" panose="020B0702020204020303" pitchFamily="34" charset="0"/>
              <a:cs typeface="Futura PT Demi" panose="020B0702020204020303" pitchFamily="34" charset="0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en-US" altLang="en-US" b="1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Результат</a:t>
            </a:r>
            <a:r>
              <a:rPr lang="en-US" altLang="ru-RU" b="1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: </a:t>
            </a:r>
            <a:endParaRPr lang="en-US" altLang="ru-RU" b="1" dirty="0">
              <a:latin typeface="Futura PT Demi" panose="020B0702020204020303" pitchFamily="34" charset="0"/>
              <a:cs typeface="Futura PT Demi" panose="020B0702020204020303" pitchFamily="34" charset="0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ru-RU" altLang="en-US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Р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уководитель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получает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только</a:t>
            </a:r>
            <a:r>
              <a:rPr lang="en-US" altLang="ru-RU" dirty="0">
                <a:latin typeface="Futura PT Demi" panose="020B0702020204020303" pitchFamily="34" charset="0"/>
                <a:cs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sym typeface="+mn-ea"/>
              </a:rPr>
              <a:t>проверенные</a:t>
            </a:r>
            <a:r>
              <a:rPr lang="en-US" altLang="ru-RU" dirty="0">
                <a:latin typeface="Futura PT Demi" panose="020B0702020204020303" pitchFamily="34" charset="0"/>
                <a:sym typeface="+mn-ea"/>
              </a:rPr>
              <a:t> </a:t>
            </a:r>
            <a:r>
              <a:rPr lang="en-US" altLang="en-US" dirty="0">
                <a:latin typeface="Futura PT Demi" panose="020B0702020204020303" pitchFamily="34" charset="0"/>
                <a:sym typeface="+mn-ea"/>
              </a:rPr>
              <a:t>и</a:t>
            </a:r>
            <a:r>
              <a:rPr lang="en-US" altLang="ru-RU" dirty="0">
                <a:latin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sym typeface="+mn-ea"/>
              </a:rPr>
              <a:t>релевантные</a:t>
            </a:r>
            <a:r>
              <a:rPr lang="en-US" altLang="ru-RU" dirty="0">
                <a:latin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sym typeface="+mn-ea"/>
              </a:rPr>
              <a:t>задачи</a:t>
            </a:r>
            <a:r>
              <a:rPr lang="en-US" altLang="ru-RU" dirty="0">
                <a:latin typeface="Futura PT Demi" panose="020B0702020204020303" pitchFamily="34" charset="0"/>
                <a:sym typeface="+mn-ea"/>
              </a:rPr>
              <a:t>. </a:t>
            </a:r>
            <a:endParaRPr lang="ru-RU" altLang="ru-RU" dirty="0">
              <a:latin typeface="Futura PT Demi" panose="020B0702020204020303" pitchFamily="34" charset="0"/>
              <a:sym typeface="+mn-ea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ru-RU" altLang="en-US" dirty="0">
                <a:latin typeface="Futura PT Demi" panose="020B0702020204020303" pitchFamily="34" charset="0"/>
                <a:sym typeface="+mn-ea"/>
              </a:rPr>
              <a:t>У</a:t>
            </a:r>
            <a:r>
              <a:rPr lang="en-US" altLang="en-US" dirty="0" err="1">
                <a:latin typeface="Futura PT Demi" panose="020B0702020204020303" pitchFamily="34" charset="0"/>
                <a:sym typeface="+mn-ea"/>
              </a:rPr>
              <a:t>скорено</a:t>
            </a:r>
            <a:r>
              <a:rPr lang="en-US" altLang="ru-RU" dirty="0">
                <a:latin typeface="Futura PT Demi" panose="020B0702020204020303" pitchFamily="34" charset="0"/>
                <a:sym typeface="+mn-ea"/>
              </a:rPr>
              <a:t> </a:t>
            </a:r>
            <a:r>
              <a:rPr lang="en-US" altLang="en-US" dirty="0" err="1">
                <a:latin typeface="Futura PT Demi" panose="020B0702020204020303" pitchFamily="34" charset="0"/>
                <a:sym typeface="+mn-ea"/>
              </a:rPr>
              <a:t>время</a:t>
            </a:r>
            <a:r>
              <a:rPr lang="ru-RU" altLang="en-US" dirty="0">
                <a:latin typeface="Futura PT Demi" panose="020B0702020204020303" pitchFamily="34" charset="0"/>
                <a:sym typeface="+mn-ea"/>
              </a:rPr>
              <a:t> прохождения процессов</a:t>
            </a:r>
            <a:r>
              <a:rPr lang="en-US" altLang="ru-RU" dirty="0">
                <a:latin typeface="Futura PT Demi" panose="020B0702020204020303" pitchFamily="34" charset="0"/>
                <a:sym typeface="+mn-ea"/>
              </a:rPr>
              <a:t>.</a:t>
            </a:r>
            <a:endParaRPr lang="ru-RU" altLang="ru-RU" dirty="0">
              <a:latin typeface="Futura PT Demi" panose="020B0702020204020303" pitchFamily="34" charset="0"/>
              <a:sym typeface="+mn-ea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dirty="0">
                <a:latin typeface="Futura PT Demi" panose="020B0702020204020303" pitchFamily="34" charset="0"/>
                <a:sym typeface="+mn-ea"/>
              </a:rPr>
              <a:t>Экономия времени руководителя.</a:t>
            </a:r>
            <a:endParaRPr lang="en-US" altLang="ru-RU" dirty="0">
              <a:latin typeface="Futura PT Demi" panose="020B0702020204020303" pitchFamily="34" charset="0"/>
              <a:sym typeface="+mn-ea"/>
            </a:endParaRPr>
          </a:p>
          <a:p>
            <a:pPr marL="0" indent="0">
              <a:spcBef>
                <a:spcPts val="475"/>
              </a:spcBef>
              <a:buNone/>
            </a:pPr>
            <a:endParaRPr kumimoji="1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8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indent="0">
              <a:spcBef>
                <a:spcPts val="475"/>
              </a:spcBef>
              <a:buNone/>
            </a:pP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текущем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процессе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все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входящие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первоначально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поступают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рабочий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стол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</a:t>
            </a:r>
            <a:r>
              <a:rPr kumimoji="1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Приемная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Секретарь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выполняет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роль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контролёра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качества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проверяет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наличие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всех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необходимых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файлов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соответствие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формальным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требованиям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основании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утверждённой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памятки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секретарь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принимает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решение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маршруте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indent="0">
              <a:spcBef>
                <a:spcPts val="475"/>
              </a:spcBef>
              <a:buNone/>
            </a:pP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•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относится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стандартным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направлениям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сразу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перенаправляется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профильным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сотрудникам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подразделениям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согласно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инструкции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руководителя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без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его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участия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).</a:t>
            </a:r>
          </a:p>
          <a:p>
            <a:pPr marL="0" indent="0">
              <a:spcBef>
                <a:spcPts val="475"/>
              </a:spcBef>
              <a:buNone/>
            </a:pP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•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требует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согласования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стратегического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решения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исключения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секретарь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после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проверки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комплектности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передаёт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её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рабочий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стол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«Руководитель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департамента»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indent="0">
              <a:spcBef>
                <a:spcPts val="475"/>
              </a:spcBef>
              <a:buNone/>
            </a:pP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Такой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фильтр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гарантирует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что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руководитель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видит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только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релевантные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полностью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укомплектованные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Процесс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устраняет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дублирование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отсекает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«спам»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несоответствующие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обращения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также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сокращает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время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принятие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управленческих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решений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9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indent="0">
              <a:spcBef>
                <a:spcPts val="475"/>
              </a:spcBef>
              <a:buNone/>
            </a:pP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текущем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процессе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все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входящие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первоначально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поступают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рабочий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стол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«Приемная»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Секретарь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выполняет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роль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контролёра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качества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проверяет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наличие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всех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необходимых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файлов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соответствие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формальным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требованиям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основании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утверждённой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памятки</a:t>
            </a:r>
            <a:r>
              <a:rPr kumimoji="1" lang="ru-RU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и устных указаний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секретарь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принимает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решение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маршруте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indent="0">
              <a:spcBef>
                <a:spcPts val="475"/>
              </a:spcBef>
              <a:buNone/>
            </a:pP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•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относится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стандартным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направлениям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сразу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перенаправляется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профильным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сотрудникам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подразделениям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согласно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инструкции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руководителя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без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его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участия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).</a:t>
            </a:r>
          </a:p>
          <a:p>
            <a:pPr marL="0" indent="0">
              <a:spcBef>
                <a:spcPts val="475"/>
              </a:spcBef>
              <a:buNone/>
            </a:pP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•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требует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согласования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стратегического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решения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или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исключения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секретарь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после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проверки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комплектности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передаёт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её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рабочий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стол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«Руководитель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департамента»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indent="0">
              <a:spcBef>
                <a:spcPts val="475"/>
              </a:spcBef>
              <a:buNone/>
            </a:pP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Такой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фильтр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гарантирует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что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руководитель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видит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только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релевантные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полностью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укомплектованные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Процесс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устраняет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дублирование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отсекает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«спам»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несоответствующие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обращения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также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сокращает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время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принятие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управленческих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решений</a:t>
            </a:r>
            <a:r>
              <a:rPr kumimoji="1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10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indent="0">
              <a:spcBef>
                <a:spcPts val="475"/>
              </a:spcBef>
              <a:buNone/>
            </a:pPr>
            <a:endParaRPr kumimoji="1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11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indent="0">
              <a:spcBef>
                <a:spcPts val="475"/>
              </a:spcBef>
              <a:buNone/>
            </a:pPr>
            <a:endParaRPr kumimoji="1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12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370" tIns="45685" rIns="91370" bIns="45685" numCol="1" anchor="t" anchorCtr="0" compatLnSpc="1"/>
          <a:lstStyle/>
          <a:p>
            <a:pPr marL="0" indent="0">
              <a:spcBef>
                <a:spcPts val="475"/>
              </a:spcBef>
              <a:buNone/>
            </a:pPr>
            <a:endParaRPr kumimoji="1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13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34616"/>
          </a:xfrm>
        </p:spPr>
        <p:txBody>
          <a:bodyPr/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5"/>
          <p:cNvSpPr txBox="1">
            <a:spLocks noGrp="1" noChangeArrowheads="1"/>
          </p:cNvSpPr>
          <p:nvPr userDrawn="1"/>
        </p:nvSpPr>
        <p:spPr bwMode="auto">
          <a:xfrm>
            <a:off x="8172450" y="4797425"/>
            <a:ext cx="720725" cy="2603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2EFB9B3C-0C19-438A-A952-6485D7ACBE3F}" type="slidenum">
              <a:rPr lang="ru-RU" altLang="ru-RU" sz="1400" b="1" smtClean="0">
                <a:solidFill>
                  <a:srgbClr val="5B0917"/>
                </a:solidFill>
              </a:rPr>
              <a:t>‹#›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4" y="87313"/>
            <a:ext cx="7667625" cy="613023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 txBox="1">
            <a:spLocks noGrp="1" noChangeArrowheads="1"/>
          </p:cNvSpPr>
          <p:nvPr userDrawn="1"/>
        </p:nvSpPr>
        <p:spPr bwMode="auto">
          <a:xfrm>
            <a:off x="8172450" y="4805363"/>
            <a:ext cx="720725" cy="2603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E19E12A-0FB4-476B-842F-50F91A5E8977}" type="slidenum">
              <a:rPr lang="ru-RU" altLang="ru-RU" sz="1400" b="1" smtClean="0">
                <a:solidFill>
                  <a:srgbClr val="5B0917"/>
                </a:solidFill>
              </a:rPr>
              <a:t>‹#›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2415" indent="-272415">
              <a:buFont typeface="Wingdings" panose="05000000000000000000" pitchFamily="2" charset="2"/>
              <a:buChar char="§"/>
              <a:defRPr sz="1585"/>
            </a:lvl1pPr>
            <a:lvl2pPr>
              <a:buClr>
                <a:schemeClr val="bg1">
                  <a:lumMod val="50000"/>
                </a:schemeClr>
              </a:buClr>
              <a:defRPr sz="1585"/>
            </a:lvl2pPr>
            <a:lvl3pPr marL="908685" indent="-18288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 sz="1585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585"/>
            </a:lvl4pPr>
            <a:lvl5pPr marL="1631950" indent="-18034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585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овое поле 4"/>
          <p:cNvSpPr txBox="1"/>
          <p:nvPr userDrawn="1"/>
        </p:nvSpPr>
        <p:spPr>
          <a:xfrm>
            <a:off x="445483" y="619629"/>
            <a:ext cx="304783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190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3677" y="476620"/>
            <a:ext cx="7794522" cy="367149"/>
          </a:xfrm>
        </p:spPr>
        <p:txBody>
          <a:bodyPr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3"/>
          </p:nvPr>
        </p:nvSpPr>
        <p:spPr>
          <a:xfrm>
            <a:off x="674738" y="1060376"/>
            <a:ext cx="7794523" cy="328631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135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74763"/>
            <a:ext cx="86772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7313"/>
            <a:ext cx="7667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8288"/>
            <a:ext cx="6492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  <a:cs typeface="+mn-cs"/>
        </a:defRPr>
      </a:lvl1pPr>
      <a:lvl2pPr marL="742950" indent="-28765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4pPr>
      <a:lvl5pPr marL="2057400" indent="-23050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1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9.emf"/><Relationship Id="rId18" Type="http://schemas.openxmlformats.org/officeDocument/2006/relationships/image" Target="../media/image34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7.emf"/><Relationship Id="rId17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emf"/><Relationship Id="rId20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11" Type="http://schemas.openxmlformats.org/officeDocument/2006/relationships/image" Target="../media/image26.emf"/><Relationship Id="rId5" Type="http://schemas.openxmlformats.org/officeDocument/2006/relationships/image" Target="../media/image17.emf"/><Relationship Id="rId15" Type="http://schemas.openxmlformats.org/officeDocument/2006/relationships/image" Target="../media/image31.emf"/><Relationship Id="rId10" Type="http://schemas.openxmlformats.org/officeDocument/2006/relationships/image" Target="../media/image25.emf"/><Relationship Id="rId19" Type="http://schemas.openxmlformats.org/officeDocument/2006/relationships/image" Target="../media/image35.emf"/><Relationship Id="rId4" Type="http://schemas.openxmlformats.org/officeDocument/2006/relationships/image" Target="../media/image16.emf"/><Relationship Id="rId9" Type="http://schemas.openxmlformats.org/officeDocument/2006/relationships/image" Target="../media/image23.emf"/><Relationship Id="rId1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4.emf"/><Relationship Id="rId18" Type="http://schemas.openxmlformats.org/officeDocument/2006/relationships/image" Target="../media/image26.emf"/><Relationship Id="rId3" Type="http://schemas.openxmlformats.org/officeDocument/2006/relationships/image" Target="../media/image37.emf"/><Relationship Id="rId7" Type="http://schemas.openxmlformats.org/officeDocument/2006/relationships/image" Target="../media/image19.emf"/><Relationship Id="rId12" Type="http://schemas.openxmlformats.org/officeDocument/2006/relationships/image" Target="../media/image30.emf"/><Relationship Id="rId17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11" Type="http://schemas.openxmlformats.org/officeDocument/2006/relationships/image" Target="../media/image43.emf"/><Relationship Id="rId5" Type="http://schemas.openxmlformats.org/officeDocument/2006/relationships/image" Target="../media/image39.emf"/><Relationship Id="rId15" Type="http://schemas.openxmlformats.org/officeDocument/2006/relationships/image" Target="../media/image22.emf"/><Relationship Id="rId10" Type="http://schemas.openxmlformats.org/officeDocument/2006/relationships/image" Target="../media/image42.emf"/><Relationship Id="rId19" Type="http://schemas.openxmlformats.org/officeDocument/2006/relationships/image" Target="../media/image47.emf"/><Relationship Id="rId4" Type="http://schemas.openxmlformats.org/officeDocument/2006/relationships/image" Target="../media/image38.emf"/><Relationship Id="rId9" Type="http://schemas.openxmlformats.org/officeDocument/2006/relationships/image" Target="../media/image41.emf"/><Relationship Id="rId14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8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50.emf"/><Relationship Id="rId10" Type="http://schemas.openxmlformats.org/officeDocument/2006/relationships/image" Target="../media/image53.emf"/><Relationship Id="rId4" Type="http://schemas.openxmlformats.org/officeDocument/2006/relationships/image" Target="../media/image49.emf"/><Relationship Id="rId9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41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emf"/><Relationship Id="rId11" Type="http://schemas.openxmlformats.org/officeDocument/2006/relationships/image" Target="../media/image29.emf"/><Relationship Id="rId5" Type="http://schemas.openxmlformats.org/officeDocument/2006/relationships/image" Target="../media/image56.emf"/><Relationship Id="rId10" Type="http://schemas.openxmlformats.org/officeDocument/2006/relationships/image" Target="../media/image37.emf"/><Relationship Id="rId4" Type="http://schemas.openxmlformats.org/officeDocument/2006/relationships/image" Target="../media/image55.emf"/><Relationship Id="rId9" Type="http://schemas.openxmlformats.org/officeDocument/2006/relationships/image" Target="../media/image5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boss@1c.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252536" y="988368"/>
            <a:ext cx="9649072" cy="2514126"/>
          </a:xfrm>
          <a:prstGeom prst="rect">
            <a:avLst/>
          </a:prstGeom>
          <a:noFill/>
        </p:spPr>
        <p:txBody>
          <a:bodyPr wrap="square" lIns="86402" tIns="43201" rIns="86402" bIns="43201">
            <a:noAutofit/>
          </a:bodyPr>
          <a:lstStyle/>
          <a:p>
            <a:pPr algn="ctr"/>
            <a:r>
              <a:rPr lang="en-US" altLang="en-US" sz="41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latin typeface="+mj-lt"/>
              </a:rPr>
              <a:t>1C</a:t>
            </a:r>
            <a:r>
              <a:rPr lang="ru-RU" altLang="en-US" sz="41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latin typeface="+mj-lt"/>
              </a:rPr>
              <a:t>:Министерство. Документооборот</a:t>
            </a:r>
          </a:p>
          <a:p>
            <a:pPr algn="ctr"/>
            <a:endParaRPr lang="ru-RU" altLang="en-US" sz="41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ru-RU" altLang="en-US" sz="41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latin typeface="+mj-lt"/>
              </a:rPr>
              <a:t>Обзор продукта и </a:t>
            </a:r>
          </a:p>
          <a:p>
            <a:pPr algn="ctr"/>
            <a:r>
              <a:rPr lang="ru-RU" altLang="en-US" sz="41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latin typeface="+mj-lt"/>
              </a:rPr>
              <a:t>конструктор рабочих мест </a:t>
            </a:r>
          </a:p>
          <a:p>
            <a:pPr algn="ctr"/>
            <a:r>
              <a:rPr lang="ru-RU" altLang="en-US" sz="41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latin typeface="+mj-lt"/>
              </a:rPr>
              <a:t>без программирования</a:t>
            </a:r>
            <a:endParaRPr lang="en-US" altLang="en-US" sz="41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373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9938" y="3926362"/>
            <a:ext cx="3644900" cy="720080"/>
          </a:xfrm>
        </p:spPr>
        <p:txBody>
          <a:bodyPr/>
          <a:lstStyle/>
          <a:p>
            <a:pPr marL="0" indent="0" algn="r">
              <a:buNone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Кавалеров Павел</a:t>
            </a:r>
          </a:p>
          <a:p>
            <a:pPr marL="0" indent="0" algn="r">
              <a:buNone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85" y="1312184"/>
            <a:ext cx="1273674" cy="1097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579" y="1558483"/>
            <a:ext cx="1332137" cy="1195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83" y="2683024"/>
            <a:ext cx="1171575" cy="6000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0321" y="3187081"/>
            <a:ext cx="722907" cy="5022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0321" y="4371626"/>
            <a:ext cx="722907" cy="5022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745" y="3253365"/>
            <a:ext cx="865576" cy="4372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1728" y="3751279"/>
            <a:ext cx="533400" cy="60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433" y="4391748"/>
            <a:ext cx="722907" cy="502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6512" y="2288990"/>
            <a:ext cx="1215474" cy="6820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2363" y="2276501"/>
            <a:ext cx="1140013" cy="6397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1786" y="3187080"/>
            <a:ext cx="533400" cy="4667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3290" y="4411469"/>
            <a:ext cx="533400" cy="4667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4822" y="4448547"/>
            <a:ext cx="533400" cy="4667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1454" y="4411216"/>
            <a:ext cx="533400" cy="4667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3290" y="4411469"/>
            <a:ext cx="533400" cy="46672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0448" y="3185939"/>
            <a:ext cx="533400" cy="46672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8073" y="1523429"/>
            <a:ext cx="1140013" cy="109752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9912" y="4339461"/>
            <a:ext cx="1492738" cy="609600"/>
          </a:xfrm>
          <a:prstGeom prst="rect">
            <a:avLst/>
          </a:prstGeom>
        </p:spPr>
      </p:pic>
      <p:pic>
        <p:nvPicPr>
          <p:cNvPr id="22528" name="Рисунок 225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5951" y="4386792"/>
            <a:ext cx="1323975" cy="46672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360" y="3147015"/>
            <a:ext cx="722907" cy="50223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384" y="3187080"/>
            <a:ext cx="810239" cy="409296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1088" y="3187080"/>
            <a:ext cx="533400" cy="46672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1088" y="3187080"/>
            <a:ext cx="533400" cy="466725"/>
          </a:xfrm>
          <a:prstGeom prst="rect">
            <a:avLst/>
          </a:prstGeom>
        </p:spPr>
      </p:pic>
      <p:pic>
        <p:nvPicPr>
          <p:cNvPr id="22534" name="Рисунок 225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94873" y="3151472"/>
            <a:ext cx="3653392" cy="533400"/>
          </a:xfrm>
          <a:prstGeom prst="rect">
            <a:avLst/>
          </a:prstGeom>
        </p:spPr>
      </p:pic>
      <p:pic>
        <p:nvPicPr>
          <p:cNvPr id="22536" name="Рисунок 225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89576" y="4132082"/>
            <a:ext cx="1295400" cy="704850"/>
          </a:xfrm>
          <a:prstGeom prst="rect">
            <a:avLst/>
          </a:prstGeom>
        </p:spPr>
      </p:pic>
      <p:pic>
        <p:nvPicPr>
          <p:cNvPr id="22538" name="Рисунок 225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40769" y="3648299"/>
            <a:ext cx="1218381" cy="583029"/>
          </a:xfrm>
          <a:prstGeom prst="rect">
            <a:avLst/>
          </a:prstGeom>
        </p:spPr>
      </p:pic>
      <p:pic>
        <p:nvPicPr>
          <p:cNvPr id="22540" name="Рисунок 225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99444" y="3652377"/>
            <a:ext cx="1046720" cy="574959"/>
          </a:xfrm>
          <a:prstGeom prst="rect">
            <a:avLst/>
          </a:prstGeom>
        </p:spPr>
      </p:pic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9538" y="71140"/>
            <a:ext cx="8985825" cy="612775"/>
          </a:xfrm>
        </p:spPr>
        <p:txBody>
          <a:bodyPr/>
          <a:lstStyle/>
          <a:p>
            <a:pPr algn="ctr"/>
            <a:r>
              <a:rPr lang="ru-RU" altLang="x-none" sz="2200" dirty="0">
                <a:latin typeface="Arial (Заголовки)"/>
                <a:sym typeface="+mn-ea"/>
              </a:rPr>
              <a:t>Секретарь: маршрутизация б</a:t>
            </a:r>
            <a:r>
              <a:rPr lang="ru-RU" altLang="ru-RU" sz="2200" dirty="0">
                <a:latin typeface="Arial (Заголовки)"/>
                <a:sym typeface="+mn-ea"/>
              </a:rPr>
              <a:t>ез участия руководителя</a:t>
            </a:r>
          </a:p>
        </p:txBody>
      </p:sp>
      <p:sp>
        <p:nvSpPr>
          <p:cNvPr id="35" name="Облачко с текстом: прямоугольное со скругленными углами 34"/>
          <p:cNvSpPr/>
          <p:nvPr/>
        </p:nvSpPr>
        <p:spPr>
          <a:xfrm>
            <a:off x="2807970" y="704850"/>
            <a:ext cx="1739265" cy="1338580"/>
          </a:xfrm>
          <a:prstGeom prst="wedgeRoundRectCallout">
            <a:avLst>
              <a:gd name="adj1" fmla="val 101157"/>
              <a:gd name="adj2" fmla="val 2793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ru-RU" altLang="ru-RU" sz="1300" b="1" i="1" kern="0" baseline="0" dirty="0">
                <a:solidFill>
                  <a:schemeClr val="bg1"/>
                </a:solidFill>
                <a:latin typeface="Cambria" panose="02040503050406030204" charset="0"/>
                <a:ea typeface="MS PGothic" panose="020B0600070205080204" pitchFamily="34" charset="-128"/>
                <a:cs typeface="Cambria" panose="02040503050406030204" charset="0"/>
              </a:rPr>
              <a:t>Леночка, Иван Иваныч должен принести договор, передай его в отдел закупок</a:t>
            </a:r>
          </a:p>
        </p:txBody>
      </p:sp>
      <p:sp>
        <p:nvSpPr>
          <p:cNvPr id="37" name="Заголовок 1"/>
          <p:cNvSpPr txBox="1"/>
          <p:nvPr/>
        </p:nvSpPr>
        <p:spPr bwMode="auto">
          <a:xfrm>
            <a:off x="4623552" y="830629"/>
            <a:ext cx="2168039" cy="62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kern="0" baseline="0" dirty="0">
                <a:latin typeface="Cambria" panose="02040503050406030204" charset="0"/>
                <a:cs typeface="Cambria" panose="02040503050406030204" charset="0"/>
                <a:sym typeface="+mn-ea"/>
              </a:rPr>
              <a:t>Руководитель</a:t>
            </a:r>
            <a:endParaRPr lang="ru-RU" altLang="en-US" kern="0" baseline="0" dirty="0"/>
          </a:p>
        </p:txBody>
      </p:sp>
      <p:sp>
        <p:nvSpPr>
          <p:cNvPr id="38" name="Заголовок 1"/>
          <p:cNvSpPr txBox="1"/>
          <p:nvPr/>
        </p:nvSpPr>
        <p:spPr bwMode="auto">
          <a:xfrm>
            <a:off x="1085943" y="795960"/>
            <a:ext cx="1770634" cy="62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kern="0" baseline="0" dirty="0">
                <a:latin typeface="Cambria" panose="02040503050406030204" charset="0"/>
                <a:cs typeface="Cambria" panose="02040503050406030204" charset="0"/>
                <a:sym typeface="+mn-ea"/>
              </a:rPr>
              <a:t>Секретарь</a:t>
            </a:r>
            <a:endParaRPr lang="ru-RU" altLang="en-US" kern="0" baseline="0" dirty="0"/>
          </a:p>
        </p:txBody>
      </p:sp>
      <p:sp>
        <p:nvSpPr>
          <p:cNvPr id="39" name="Заголовок 1"/>
          <p:cNvSpPr txBox="1"/>
          <p:nvPr/>
        </p:nvSpPr>
        <p:spPr bwMode="auto">
          <a:xfrm>
            <a:off x="7164288" y="867968"/>
            <a:ext cx="1770634" cy="62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kern="0" baseline="0" dirty="0">
                <a:latin typeface="Cambria" panose="02040503050406030204" charset="0"/>
                <a:cs typeface="Cambria" panose="02040503050406030204" charset="0"/>
                <a:sym typeface="+mn-ea"/>
              </a:rPr>
              <a:t>Сотрудник</a:t>
            </a:r>
            <a:endParaRPr lang="ru-RU" altLang="en-US" kern="0" baseline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82301" y="2331921"/>
            <a:ext cx="120015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802120" cy="612775"/>
          </a:xfrm>
        </p:spPr>
        <p:txBody>
          <a:bodyPr/>
          <a:lstStyle/>
          <a:p>
            <a:pPr algn="ctr"/>
            <a:r>
              <a:rPr lang="ru-RU" altLang="x-none" sz="2400" dirty="0">
                <a:latin typeface="Arial (Заголовки)"/>
              </a:rPr>
              <a:t>Руководитель: задачи подчиненным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1043608" y="612775"/>
            <a:ext cx="7928423" cy="4318758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2pPr>
            <a:lvl3pPr marL="1144905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5pPr>
          </a:lstStyle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Руководитель «расписывает» задачи подчиненным</a:t>
            </a:r>
          </a:p>
          <a:p>
            <a:pPr marL="0" indent="0">
              <a:spcBef>
                <a:spcPts val="475"/>
              </a:spcBef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Требования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Руководитель должен видеть: 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сколько у него новых задач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сколько «расписано» 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сколько из тех, что расписаны, выполнено</a:t>
            </a:r>
          </a:p>
          <a:p>
            <a:pPr>
              <a:spcBef>
                <a:spcPts val="475"/>
              </a:spcBef>
              <a:buFontTx/>
              <a:buChar char="-"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Результат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Руководитель своевременно получает информацию о том, что подчиненные выполнили поручения.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Связь между задачей и выполнением поручений по задаче более очевидна.</a:t>
            </a:r>
          </a:p>
          <a:p>
            <a:pPr marL="0" indent="0">
              <a:spcBef>
                <a:spcPts val="475"/>
              </a:spcBef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spcBef>
                <a:spcPts val="475"/>
              </a:spcBef>
              <a:buFontTx/>
              <a:buChar char="-"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spcBef>
                <a:spcPts val="475"/>
              </a:spcBef>
              <a:buFontTx/>
              <a:buChar char="-"/>
            </a:pPr>
            <a:endParaRPr lang="ru-RU" altLang="ru-RU" sz="143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762" y="1040204"/>
            <a:ext cx="1386729" cy="12443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398" y="1077287"/>
            <a:ext cx="1253956" cy="1207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780456"/>
            <a:ext cx="1323975" cy="742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003" y="2097084"/>
            <a:ext cx="1171575" cy="600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891" y="2500536"/>
            <a:ext cx="923925" cy="466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344" y="2382834"/>
            <a:ext cx="904875" cy="6286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5664" y="2917342"/>
            <a:ext cx="533400" cy="60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7344" y="3459000"/>
            <a:ext cx="904875" cy="6286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4257" y="3394374"/>
            <a:ext cx="1381125" cy="74295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5567" y="4252860"/>
            <a:ext cx="1819275" cy="7429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344" y="4446089"/>
            <a:ext cx="904875" cy="6286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7724" y="2382834"/>
            <a:ext cx="904875" cy="62865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6838" y="2518747"/>
            <a:ext cx="923925" cy="4667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2984" y="2909714"/>
            <a:ext cx="1295400" cy="7429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18490" y="3517245"/>
            <a:ext cx="3433829" cy="143156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1960" y="2502659"/>
            <a:ext cx="2017526" cy="5334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84265" y="2739596"/>
            <a:ext cx="1247775" cy="742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78560" y="2465859"/>
            <a:ext cx="533400" cy="4667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78560" y="4517659"/>
            <a:ext cx="533400" cy="4667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78560" y="3635629"/>
            <a:ext cx="533400" cy="4667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36520" y="2465859"/>
            <a:ext cx="533400" cy="466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07904" y="3634043"/>
            <a:ext cx="533400" cy="466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8560" y="2465859"/>
            <a:ext cx="533400" cy="4667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8560" y="4516760"/>
            <a:ext cx="533400" cy="4667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39000" y="2465859"/>
            <a:ext cx="533400" cy="466725"/>
          </a:xfrm>
          <a:prstGeom prst="rect">
            <a:avLst/>
          </a:prstGeom>
        </p:spPr>
      </p:pic>
      <p:sp>
        <p:nvSpPr>
          <p:cNvPr id="30" name="Заголовок 1"/>
          <p:cNvSpPr txBox="1"/>
          <p:nvPr/>
        </p:nvSpPr>
        <p:spPr bwMode="auto">
          <a:xfrm>
            <a:off x="2403961" y="544653"/>
            <a:ext cx="2168039" cy="62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kern="0" baseline="0" dirty="0">
                <a:latin typeface="Cambria" panose="02040503050406030204" charset="0"/>
                <a:cs typeface="Cambria" panose="02040503050406030204" charset="0"/>
                <a:sym typeface="+mn-ea"/>
              </a:rPr>
              <a:t>Руководитель</a:t>
            </a:r>
            <a:endParaRPr lang="ru-RU" altLang="en-US" kern="0" baseline="0" dirty="0"/>
          </a:p>
        </p:txBody>
      </p:sp>
      <p:sp>
        <p:nvSpPr>
          <p:cNvPr id="31" name="Заголовок 1"/>
          <p:cNvSpPr txBox="1"/>
          <p:nvPr/>
        </p:nvSpPr>
        <p:spPr bwMode="auto">
          <a:xfrm>
            <a:off x="6542464" y="530824"/>
            <a:ext cx="1770634" cy="62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kern="0" baseline="0" dirty="0">
                <a:latin typeface="Cambria" panose="02040503050406030204" charset="0"/>
                <a:cs typeface="Cambria" panose="02040503050406030204" charset="0"/>
                <a:sym typeface="+mn-ea"/>
              </a:rPr>
              <a:t>Сотрудник</a:t>
            </a:r>
            <a:endParaRPr lang="ru-RU" altLang="en-US" kern="0" baseline="0" dirty="0"/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1764323" y="-6985"/>
            <a:ext cx="6802120" cy="612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ru-RU" altLang="x-none" sz="2400" kern="0" baseline="0" dirty="0">
                <a:latin typeface="Arial (Заголовки)"/>
              </a:rPr>
              <a:t>Руководитель: задачи подчиненным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75656" y="124272"/>
            <a:ext cx="6802120" cy="612775"/>
          </a:xfrm>
        </p:spPr>
        <p:txBody>
          <a:bodyPr/>
          <a:lstStyle/>
          <a:p>
            <a:pPr algn="ctr"/>
            <a:r>
              <a:rPr lang="ru-RU" altLang="x-none" sz="2400" dirty="0">
                <a:latin typeface="Arial (Заголовки)"/>
                <a:sym typeface="+mn-ea"/>
              </a:rPr>
              <a:t>Папки для выполненных задач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636270" y="1492250"/>
            <a:ext cx="7916545" cy="27070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2pPr>
            <a:lvl3pPr marL="1144905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5pPr>
          </a:lstStyle>
          <a:p>
            <a:pPr marL="0" algn="l">
              <a:spcBef>
                <a:spcPts val="475"/>
              </a:spcBef>
              <a:buSzTx/>
              <a:buNone/>
            </a:pPr>
            <a:r>
              <a:rPr lang="ru-RU" altLang="ru-RU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Требование</a:t>
            </a:r>
            <a:endParaRPr lang="ru-RU" altLang="ru-RU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>
              <a:spcBef>
                <a:spcPts val="475"/>
              </a:spcBef>
              <a:buSzTx/>
              <a:buNone/>
            </a:pPr>
            <a:r>
              <a:rPr lang="ru-RU" altLang="ru-RU" sz="2400" i="0" dirty="0">
                <a:latin typeface="Arial" panose="020B0604020202020204" pitchFamily="34" charset="0"/>
                <a:cs typeface="Arial" panose="020B0604020202020204" pitchFamily="34" charset="0"/>
              </a:rPr>
              <a:t>Сделать папки с выполненными задачами или обработанным документами за заданное количество дней.</a:t>
            </a:r>
          </a:p>
          <a:p>
            <a:pPr marL="0" algn="l">
              <a:spcBef>
                <a:spcPts val="475"/>
              </a:spcBef>
              <a:buSzTx/>
              <a:buNone/>
            </a:pPr>
            <a:endParaRPr lang="ru-RU" altLang="ru-RU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>
              <a:spcBef>
                <a:spcPts val="475"/>
              </a:spcBef>
              <a:buSz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дней, за которые отображать документы и задачи, должно настраиваться для каждой папки.</a:t>
            </a:r>
            <a:endParaRPr lang="ru-RU" altLang="ru-RU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75"/>
              </a:spcBef>
              <a:buNone/>
            </a:pPr>
            <a:endParaRPr lang="ru-RU" altLang="ru-RU" sz="1430" b="1" dirty="0"/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sz="2400" b="1" dirty="0">
              <a:solidFill>
                <a:srgbClr val="1D1D1F"/>
              </a:solidFill>
              <a:latin typeface="system-ui"/>
            </a:endParaRPr>
          </a:p>
          <a:p>
            <a:pPr marL="0" algn="l">
              <a:spcBef>
                <a:spcPts val="475"/>
              </a:spcBef>
              <a:buSz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Быстрый поиск «недавних» документов и задач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705" y="735965"/>
            <a:ext cx="7865110" cy="330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75"/>
              </a:spcBef>
              <a:buClr>
                <a:srgbClr val="E20613"/>
              </a:buClr>
              <a:buSzTx/>
              <a:buFont typeface="Wingdings" panose="05000000000000000000" pitchFamily="2" charset="2"/>
            </a:pPr>
            <a:r>
              <a:rPr lang="ru-RU" altLang="ru-RU" b="0" i="0" dirty="0">
                <a:ea typeface="Source Sans Variable" pitchFamily="34" charset="0"/>
                <a:cs typeface="Arial" panose="020B0604020202020204" pitchFamily="34" charset="0"/>
              </a:rPr>
              <a:t>Пользователи чаще ищут документы и задачи, с которыми недавно работали</a:t>
            </a:r>
            <a:endParaRPr lang="ru-RU" altLang="ru-RU" dirty="0">
              <a:ea typeface="Source Sans Variabl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12995" y="57646"/>
            <a:ext cx="7080250" cy="612775"/>
          </a:xfrm>
        </p:spPr>
        <p:txBody>
          <a:bodyPr/>
          <a:lstStyle/>
          <a:p>
            <a:pPr algn="ctr"/>
            <a:r>
              <a:rPr lang="ru-RU" altLang="x-non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Папки для выполненных задач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991" y="2298041"/>
            <a:ext cx="1876425" cy="466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825" y="3940696"/>
            <a:ext cx="2162175" cy="7429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529" y="1011933"/>
            <a:ext cx="780134" cy="10979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258" y="2190165"/>
            <a:ext cx="775531" cy="53879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796" y="3294761"/>
            <a:ext cx="516607" cy="3589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983" y="2722489"/>
            <a:ext cx="533400" cy="6096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195" y="4123249"/>
            <a:ext cx="516607" cy="358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9824" y="3015984"/>
            <a:ext cx="2162175" cy="742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720" y="2713692"/>
            <a:ext cx="533400" cy="1373745"/>
          </a:xfrm>
          <a:prstGeom prst="rect">
            <a:avLst/>
          </a:prstGeom>
        </p:spPr>
      </p:pic>
      <p:sp>
        <p:nvSpPr>
          <p:cNvPr id="47" name="Облачко с текстом: прямоугольное со скругленными углами 46"/>
          <p:cNvSpPr/>
          <p:nvPr/>
        </p:nvSpPr>
        <p:spPr>
          <a:xfrm>
            <a:off x="5562600" y="974725"/>
            <a:ext cx="1929130" cy="1378585"/>
          </a:xfrm>
          <a:prstGeom prst="wedgeRoundRectCallout">
            <a:avLst>
              <a:gd name="adj1" fmla="val 66926"/>
              <a:gd name="adj2" fmla="val 11300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300" b="1" i="1" kern="0" baseline="0" dirty="0">
                <a:solidFill>
                  <a:schemeClr val="bg1"/>
                </a:solidFill>
                <a:latin typeface="Cambria" panose="02040503050406030204" charset="0"/>
                <a:ea typeface="MS PGothic" panose="020B0600070205080204" pitchFamily="34" charset="-128"/>
                <a:cs typeface="Cambria" panose="02040503050406030204" charset="0"/>
              </a:rPr>
              <a:t>Марь Иванна, вчера было письмо с запросом по урожаю пшеницы, какой у него рег. номер?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0506" y="3220252"/>
            <a:ext cx="1141519" cy="1024282"/>
          </a:xfrm>
          <a:prstGeom prst="rect">
            <a:avLst/>
          </a:prstGeom>
        </p:spPr>
      </p:pic>
      <p:sp>
        <p:nvSpPr>
          <p:cNvPr id="48" name="Заголовок 1"/>
          <p:cNvSpPr txBox="1"/>
          <p:nvPr/>
        </p:nvSpPr>
        <p:spPr bwMode="auto">
          <a:xfrm>
            <a:off x="2756006" y="525178"/>
            <a:ext cx="1770634" cy="62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kern="0" baseline="0" dirty="0">
                <a:latin typeface="Cambria" panose="02040503050406030204" charset="0"/>
                <a:cs typeface="Cambria" panose="02040503050406030204" charset="0"/>
                <a:sym typeface="+mn-ea"/>
              </a:rPr>
              <a:t>Канцелярия</a:t>
            </a:r>
            <a:endParaRPr lang="ru-RU" altLang="en-US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332230" y="0"/>
            <a:ext cx="7209790" cy="612775"/>
          </a:xfrm>
        </p:spPr>
        <p:txBody>
          <a:bodyPr/>
          <a:lstStyle/>
          <a:p>
            <a:pPr algn="ctr"/>
            <a:r>
              <a:rPr lang="ru-RU" altLang="x-non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Папки для выполненных задач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37" y="2860070"/>
            <a:ext cx="1943100" cy="466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87" y="3644558"/>
            <a:ext cx="1581150" cy="742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923" y="2860070"/>
            <a:ext cx="1762125" cy="4667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873" y="3682239"/>
            <a:ext cx="1400175" cy="7429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316" y="2356014"/>
            <a:ext cx="923925" cy="4667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4241" y="3257441"/>
            <a:ext cx="1143000" cy="4667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0627" y="4189388"/>
            <a:ext cx="1343025" cy="7429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0685" y="1206546"/>
            <a:ext cx="1386729" cy="12443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8877" y="1139491"/>
            <a:ext cx="1140013" cy="109752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1990" y="2932078"/>
            <a:ext cx="516607" cy="3589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1990" y="3856790"/>
            <a:ext cx="516607" cy="35890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6701" y="2952309"/>
            <a:ext cx="516607" cy="3589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6701" y="3942410"/>
            <a:ext cx="516607" cy="3589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7801" y="2428022"/>
            <a:ext cx="516607" cy="3589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3016" y="4350253"/>
            <a:ext cx="516607" cy="35890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7801" y="3352734"/>
            <a:ext cx="516607" cy="35890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8400" y="3284518"/>
            <a:ext cx="533400" cy="6096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3016" y="2780462"/>
            <a:ext cx="533400" cy="6096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3016" y="3724166"/>
            <a:ext cx="533400" cy="6096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46712" y="3319959"/>
            <a:ext cx="533400" cy="609600"/>
          </a:xfrm>
          <a:prstGeom prst="rect">
            <a:avLst/>
          </a:prstGeom>
        </p:spPr>
      </p:pic>
      <p:sp>
        <p:nvSpPr>
          <p:cNvPr id="47" name="Заголовок 1"/>
          <p:cNvSpPr txBox="1"/>
          <p:nvPr/>
        </p:nvSpPr>
        <p:spPr bwMode="auto">
          <a:xfrm>
            <a:off x="2118959" y="508369"/>
            <a:ext cx="2168039" cy="62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kern="0" baseline="0" dirty="0">
                <a:latin typeface="Cambria" panose="02040503050406030204" charset="0"/>
                <a:cs typeface="Cambria" panose="02040503050406030204" charset="0"/>
                <a:sym typeface="+mn-ea"/>
              </a:rPr>
              <a:t>Руководитель</a:t>
            </a:r>
            <a:endParaRPr lang="ru-RU" altLang="en-US" kern="0" baseline="0" dirty="0"/>
          </a:p>
        </p:txBody>
      </p:sp>
      <p:sp>
        <p:nvSpPr>
          <p:cNvPr id="48" name="Заголовок 1"/>
          <p:cNvSpPr txBox="1"/>
          <p:nvPr/>
        </p:nvSpPr>
        <p:spPr bwMode="auto">
          <a:xfrm>
            <a:off x="6542464" y="530824"/>
            <a:ext cx="1770634" cy="62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kern="0" baseline="0" dirty="0">
                <a:latin typeface="Cambria" panose="02040503050406030204" charset="0"/>
                <a:cs typeface="Cambria" panose="02040503050406030204" charset="0"/>
                <a:sym typeface="+mn-ea"/>
              </a:rPr>
              <a:t>Сотрудник</a:t>
            </a:r>
            <a:endParaRPr lang="ru-RU" altLang="en-US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42288" y="159569"/>
            <a:ext cx="6802120" cy="612775"/>
          </a:xfrm>
        </p:spPr>
        <p:txBody>
          <a:bodyPr/>
          <a:lstStyle/>
          <a:p>
            <a:pPr algn="ctr"/>
            <a:r>
              <a:rPr lang="ru-RU" altLang="x-non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Папки для выполненных задач</a:t>
            </a:r>
          </a:p>
        </p:txBody>
      </p:sp>
      <p:sp>
        <p:nvSpPr>
          <p:cNvPr id="22531" name="TextBox 1"/>
          <p:cNvSpPr txBox="1"/>
          <p:nvPr/>
        </p:nvSpPr>
        <p:spPr>
          <a:xfrm>
            <a:off x="0" y="844550"/>
            <a:ext cx="4320540" cy="21812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2pPr>
            <a:lvl3pPr marL="1144905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5pPr>
          </a:lstStyle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Дней: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после создания документа или задачи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после регистрации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после согласования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после подписания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после отказа в регистрации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после отказа в согласовании</a:t>
            </a:r>
          </a:p>
          <a:p>
            <a:pPr>
              <a:spcBef>
                <a:spcPts val="475"/>
              </a:spcBef>
              <a:buFontTx/>
              <a:buChar char="-"/>
            </a:pPr>
            <a:endParaRPr lang="ru-RU" altLang="ru-RU" sz="143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20" y="1636395"/>
            <a:ext cx="5748020" cy="316103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"/>
          <p:cNvSpPr txBox="1"/>
          <p:nvPr/>
        </p:nvSpPr>
        <p:spPr>
          <a:xfrm>
            <a:off x="1331640" y="1276400"/>
            <a:ext cx="7158990" cy="28130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2pPr>
            <a:lvl3pPr marL="1144905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5pPr>
          </a:lstStyle>
          <a:p>
            <a:pPr marL="0" indent="0">
              <a:buNone/>
            </a:pPr>
            <a:r>
              <a:rPr lang="ru-RU" altLang="ru-RU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Требование</a:t>
            </a:r>
            <a:endParaRPr lang="ru-RU" sz="2400" b="1" i="0" dirty="0">
              <a:solidFill>
                <a:srgbClr val="1D1D1F"/>
              </a:solidFill>
              <a:effectLst/>
              <a:latin typeface="system-ui"/>
            </a:endParaRPr>
          </a:p>
          <a:p>
            <a:pPr marL="0" algn="l">
              <a:spcBef>
                <a:spcPts val="475"/>
              </a:spcBef>
              <a:buSzTx/>
              <a:buNone/>
            </a:pPr>
            <a:r>
              <a:rPr lang="ru-RU" altLang="ru-RU" sz="2400" i="0" dirty="0">
                <a:latin typeface="Arial" panose="020B0604020202020204" pitchFamily="34" charset="0"/>
                <a:cs typeface="Arial" panose="020B0604020202020204" pitchFamily="34" charset="0"/>
              </a:rPr>
              <a:t>Сделать папки с документами поступившими по МЭДО</a:t>
            </a:r>
          </a:p>
          <a:p>
            <a:pPr marL="0" algn="l">
              <a:spcBef>
                <a:spcPts val="475"/>
              </a:spcBef>
              <a:buSzTx/>
              <a:buNone/>
            </a:pPr>
            <a:r>
              <a:rPr lang="ru-RU" altLang="ru-RU" sz="2400" i="0" dirty="0">
                <a:latin typeface="Arial" panose="020B0604020202020204" pitchFamily="34" charset="0"/>
                <a:cs typeface="Arial" panose="020B0604020202020204" pitchFamily="34" charset="0"/>
              </a:rPr>
              <a:t>Отдельные папки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VIP-контрагентами</a:t>
            </a:r>
            <a:endParaRPr lang="ru-RU" altLang="ru-RU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ru-RU" sz="2400" i="0" dirty="0">
              <a:solidFill>
                <a:srgbClr val="1D1D1F"/>
              </a:solidFill>
              <a:effectLst/>
              <a:latin typeface="system-ui"/>
            </a:endParaRPr>
          </a:p>
          <a:p>
            <a:pPr marL="0" indent="0">
              <a:spcBef>
                <a:spcPts val="475"/>
              </a:spcBef>
              <a:buNone/>
            </a:pPr>
            <a:endParaRPr lang="ru-RU" altLang="ru-RU" sz="1430" b="1" dirty="0"/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sz="2400" b="1" dirty="0">
              <a:solidFill>
                <a:srgbClr val="1D1D1F"/>
              </a:solidFill>
              <a:latin typeface="system-ui"/>
            </a:endParaRPr>
          </a:p>
          <a:p>
            <a:pPr marL="0" algn="l">
              <a:spcBef>
                <a:spcPts val="475"/>
              </a:spcBef>
              <a:buSz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Канцелярия оперативно видит документы, поступившие по МЭДО</a:t>
            </a:r>
          </a:p>
          <a:p>
            <a:pPr marL="0" algn="l">
              <a:spcBef>
                <a:spcPts val="475"/>
              </a:spcBef>
              <a:buSz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Приоритет в обработке документов отдает VIP-контрагентам</a:t>
            </a:r>
            <a:endParaRPr lang="ru-RU" altLang="ru-RU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75"/>
              </a:spcBef>
              <a:buNone/>
            </a:pPr>
            <a:endParaRPr lang="ru-RU" sz="2400" dirty="0">
              <a:solidFill>
                <a:srgbClr val="1D1D1F"/>
              </a:solidFill>
              <a:latin typeface="system-ui"/>
            </a:endParaRPr>
          </a:p>
        </p:txBody>
      </p:sp>
      <p:sp>
        <p:nvSpPr>
          <p:cNvPr id="33" name="Заголовок 1"/>
          <p:cNvSpPr txBox="1"/>
          <p:nvPr/>
        </p:nvSpPr>
        <p:spPr bwMode="auto">
          <a:xfrm>
            <a:off x="1184910" y="124460"/>
            <a:ext cx="78212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Регистрация документов, поступивших по МЭДО</a:t>
            </a:r>
            <a:endParaRPr lang="ru-RU" altLang="x-none" kern="0" baseline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: скругленные углы 38"/>
          <p:cNvSpPr/>
          <p:nvPr/>
        </p:nvSpPr>
        <p:spPr>
          <a:xfrm>
            <a:off x="2506345" y="3185160"/>
            <a:ext cx="5386705" cy="1691640"/>
          </a:xfrm>
          <a:prstGeom prst="roundRect">
            <a:avLst/>
          </a:prstGeom>
          <a:solidFill>
            <a:srgbClr val="FFF6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1781175" y="765175"/>
            <a:ext cx="7111365" cy="1942465"/>
          </a:xfrm>
          <a:prstGeom prst="roundRect">
            <a:avLst/>
          </a:prstGeom>
          <a:solidFill>
            <a:srgbClr val="FFF6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889635" y="143510"/>
            <a:ext cx="8002905" cy="612775"/>
          </a:xfrm>
        </p:spPr>
        <p:txBody>
          <a:bodyPr/>
          <a:lstStyle/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Регистрация документов, поступивших по МЭДО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98" y="1185442"/>
            <a:ext cx="780134" cy="10979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121" y="1375290"/>
            <a:ext cx="559079" cy="3884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121" y="1789449"/>
            <a:ext cx="559079" cy="3884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121" y="2163527"/>
            <a:ext cx="559079" cy="388413"/>
          </a:xfrm>
          <a:prstGeom prst="rect">
            <a:avLst/>
          </a:prstGeom>
        </p:spPr>
      </p:pic>
      <p:sp>
        <p:nvSpPr>
          <p:cNvPr id="21" name="Заголовок 1"/>
          <p:cNvSpPr txBox="1"/>
          <p:nvPr/>
        </p:nvSpPr>
        <p:spPr bwMode="auto">
          <a:xfrm>
            <a:off x="8059788" y="1132131"/>
            <a:ext cx="64807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22" name="Заголовок 1"/>
          <p:cNvSpPr txBox="1"/>
          <p:nvPr/>
        </p:nvSpPr>
        <p:spPr bwMode="auto">
          <a:xfrm>
            <a:off x="8059788" y="1527468"/>
            <a:ext cx="64807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23" name="Заголовок 1"/>
          <p:cNvSpPr txBox="1"/>
          <p:nvPr/>
        </p:nvSpPr>
        <p:spPr bwMode="auto">
          <a:xfrm>
            <a:off x="8059788" y="1924219"/>
            <a:ext cx="64807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(9)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967" y="951266"/>
            <a:ext cx="559079" cy="388413"/>
          </a:xfrm>
          <a:prstGeom prst="rect">
            <a:avLst/>
          </a:prstGeom>
        </p:spPr>
      </p:pic>
      <p:sp>
        <p:nvSpPr>
          <p:cNvPr id="27" name="Заголовок 1"/>
          <p:cNvSpPr txBox="1"/>
          <p:nvPr/>
        </p:nvSpPr>
        <p:spPr bwMode="auto">
          <a:xfrm>
            <a:off x="7735752" y="629489"/>
            <a:ext cx="648072" cy="73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(14)</a:t>
            </a:r>
          </a:p>
        </p:txBody>
      </p:sp>
      <p:sp>
        <p:nvSpPr>
          <p:cNvPr id="28" name="Заголовок 1"/>
          <p:cNvSpPr txBox="1"/>
          <p:nvPr/>
        </p:nvSpPr>
        <p:spPr bwMode="auto">
          <a:xfrm>
            <a:off x="3798608" y="3255660"/>
            <a:ext cx="403244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Способ доставки = МЭДО</a:t>
            </a:r>
          </a:p>
        </p:txBody>
      </p:sp>
      <p:sp>
        <p:nvSpPr>
          <p:cNvPr id="29" name="Заголовок 1"/>
          <p:cNvSpPr txBox="1"/>
          <p:nvPr/>
        </p:nvSpPr>
        <p:spPr bwMode="auto">
          <a:xfrm>
            <a:off x="3798608" y="3616046"/>
            <a:ext cx="403244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Является входящим = Да</a:t>
            </a:r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3219163" y="3947223"/>
            <a:ext cx="461189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Контрагент =</a:t>
            </a:r>
            <a:r>
              <a:rPr lang="en-US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Аппарат правительства</a:t>
            </a:r>
          </a:p>
        </p:txBody>
      </p:sp>
      <p:sp>
        <p:nvSpPr>
          <p:cNvPr id="31" name="Заголовок 1"/>
          <p:cNvSpPr txBox="1"/>
          <p:nvPr/>
        </p:nvSpPr>
        <p:spPr bwMode="auto">
          <a:xfrm>
            <a:off x="4139952" y="4264025"/>
            <a:ext cx="3691104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Состояние = На регистрации</a:t>
            </a:r>
          </a:p>
        </p:txBody>
      </p:sp>
      <p:sp>
        <p:nvSpPr>
          <p:cNvPr id="32" name="Заголовок 1"/>
          <p:cNvSpPr txBox="1"/>
          <p:nvPr/>
        </p:nvSpPr>
        <p:spPr bwMode="auto">
          <a:xfrm>
            <a:off x="2410747" y="3026303"/>
            <a:ext cx="230376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Условия отбора: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1744906"/>
            <a:ext cx="533400" cy="1475457"/>
          </a:xfrm>
          <a:prstGeom prst="rect">
            <a:avLst/>
          </a:prstGeom>
        </p:spPr>
      </p:pic>
      <p:sp>
        <p:nvSpPr>
          <p:cNvPr id="25" name="Заголовок 1"/>
          <p:cNvSpPr txBox="1"/>
          <p:nvPr/>
        </p:nvSpPr>
        <p:spPr bwMode="auto">
          <a:xfrm>
            <a:off x="107504" y="644276"/>
            <a:ext cx="1770634" cy="62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kern="0" baseline="0" dirty="0">
                <a:latin typeface="Cambria" panose="02040503050406030204" charset="0"/>
                <a:cs typeface="Cambria" panose="02040503050406030204" charset="0"/>
                <a:sym typeface="+mn-ea"/>
              </a:rPr>
              <a:t>Канцелярия</a:t>
            </a:r>
            <a:endParaRPr lang="ru-RU" altLang="en-US" kern="0" baseline="0" dirty="0"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2915677" y="762650"/>
            <a:ext cx="403244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Входящие документы</a:t>
            </a: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1878330" y="1268730"/>
            <a:ext cx="5648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 МЭДО из Аппарата Правительства</a:t>
            </a: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3131820" y="1606550"/>
            <a:ext cx="441452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 МЭДО из Минфина</a:t>
            </a: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3123565" y="1996440"/>
            <a:ext cx="441452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 прочие МЭДО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8085" y="197485"/>
            <a:ext cx="7744460" cy="862330"/>
          </a:xfrm>
        </p:spPr>
        <p:txBody>
          <a:bodyPr vert="horz" wrap="square" lIns="72560" tIns="36281" rIns="72560" bIns="36281" numCol="1" anchor="ctr" anchorCtr="0" compatLnSpc="1">
            <a:spAutoFit/>
          </a:bodyPr>
          <a:lstStyle/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Регистрация документов, поступивших по МЭДО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ru-RU" altLang="ru-RU" sz="2400" b="0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15977" y="772344"/>
            <a:ext cx="1944216" cy="18933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altLang="en-US" b="1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Настройки рабочих столов выполняются без привлечения программистов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988368"/>
            <a:ext cx="6590957" cy="3671983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Холст 6"/>
          <p:cNvGrpSpPr/>
          <p:nvPr/>
        </p:nvGrpSpPr>
        <p:grpSpPr>
          <a:xfrm>
            <a:off x="185746" y="1054702"/>
            <a:ext cx="7000362" cy="3679574"/>
            <a:chOff x="0" y="0"/>
            <a:chExt cx="4527728" cy="2229485"/>
          </a:xfrm>
        </p:grpSpPr>
        <p:sp>
          <p:nvSpPr>
            <p:cNvPr id="3" name="Холст 6"/>
            <p:cNvSpPr/>
            <p:nvPr/>
          </p:nvSpPr>
          <p:spPr>
            <a:xfrm>
              <a:off x="0" y="0"/>
              <a:ext cx="4417060" cy="2229485"/>
            </a:xfrm>
          </p:spPr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9283" y="1094194"/>
              <a:ext cx="2076285" cy="1096503"/>
            </a:xfrm>
            <a:prstGeom prst="rect">
              <a:avLst/>
            </a:prstGeom>
          </p:spPr>
        </p:pic>
        <p:pic>
          <p:nvPicPr>
            <p:cNvPr id="4" name="Изображение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086" y="0"/>
              <a:ext cx="1829435" cy="988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Изображение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0668" y="0"/>
              <a:ext cx="1877060" cy="10071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Стрелка вниз 14"/>
          <p:cNvSpPr/>
          <p:nvPr/>
        </p:nvSpPr>
        <p:spPr>
          <a:xfrm>
            <a:off x="2412458" y="2471899"/>
            <a:ext cx="196850" cy="41338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Стрелка вниз 14"/>
          <p:cNvSpPr/>
          <p:nvPr/>
        </p:nvSpPr>
        <p:spPr>
          <a:xfrm>
            <a:off x="5507990" y="2442845"/>
            <a:ext cx="196850" cy="41338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5" name="Заголовок 1"/>
          <p:cNvSpPr txBox="1"/>
          <p:nvPr/>
        </p:nvSpPr>
        <p:spPr bwMode="auto">
          <a:xfrm>
            <a:off x="899592" y="199838"/>
            <a:ext cx="8064896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kern="0" baseline="0" dirty="0">
                <a:latin typeface="+mj-lt"/>
                <a:ea typeface="Arial" panose="020B0604020202020204" pitchFamily="34" charset="0"/>
              </a:rPr>
              <a:t>Основания для разработки 1С:Министерство.ДО</a:t>
            </a: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7236296" y="1564432"/>
            <a:ext cx="1844675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kern="0" baseline="0" dirty="0">
                <a:ea typeface="Arial" panose="020B0604020202020204" pitchFamily="34" charset="0"/>
              </a:rPr>
              <a:t>В промышленной эксплуатации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с 08.04.2024</a:t>
            </a: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6012160" y="3112481"/>
            <a:ext cx="1844675" cy="116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kern="0" baseline="0" dirty="0">
                <a:ea typeface="Arial" panose="020B0604020202020204" pitchFamily="34" charset="0"/>
              </a:rPr>
              <a:t>Инф. письмо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о выпуске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конфигурации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№ 34179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от 27.02.2026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979712" y="823913"/>
          <a:ext cx="5405120" cy="419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/>
        </p:nvSpPr>
        <p:spPr>
          <a:xfrm>
            <a:off x="899795" y="52070"/>
            <a:ext cx="7814945" cy="6311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ru-RU" altLang="ru-RU" sz="240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состояний документов в отборах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53160" y="124460"/>
            <a:ext cx="7769860" cy="612775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состояний документов в отборах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5" y="1060450"/>
            <a:ext cx="6791325" cy="330327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48130" y="124460"/>
            <a:ext cx="6802120" cy="612775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Типовой реестр документов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00336"/>
            <a:ext cx="4264754" cy="223255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852464"/>
            <a:ext cx="6372225" cy="295275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233" y="2068488"/>
            <a:ext cx="117157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48130" y="124460"/>
            <a:ext cx="6802120" cy="612775"/>
          </a:xfrm>
        </p:spPr>
        <p:txBody>
          <a:bodyPr/>
          <a:lstStyle/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Отчеты</a:t>
            </a:r>
            <a:endParaRPr lang="ru-RU" altLang="x-none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" y="916305"/>
            <a:ext cx="4933315" cy="28238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445" y="1780540"/>
            <a:ext cx="4773930" cy="27603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48130" y="124460"/>
            <a:ext cx="6802120" cy="612775"/>
          </a:xfrm>
        </p:spPr>
        <p:txBody>
          <a:bodyPr/>
          <a:lstStyle/>
          <a:p>
            <a:pPr algn="ctr"/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Задачи мне, задачи от меня</a:t>
            </a:r>
            <a:endParaRPr lang="ru-RU" altLang="x-none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" y="1132205"/>
            <a:ext cx="2908300" cy="276987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5" y="916305"/>
            <a:ext cx="2634615" cy="249745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80" y="2356485"/>
            <a:ext cx="2650490" cy="251142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Угол 8"/>
          <p:cNvSpPr/>
          <p:nvPr/>
        </p:nvSpPr>
        <p:spPr>
          <a:xfrm>
            <a:off x="3758565" y="2860675"/>
            <a:ext cx="1008380" cy="360045"/>
          </a:xfrm>
          <a:prstGeom prst="chevron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4149143" cy="811344"/>
          </a:xfrm>
        </p:spPr>
        <p:txBody>
          <a:bodyPr/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абочий стол контролёра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11892"/>
            <a:ext cx="8371428" cy="3828571"/>
          </a:xfrm>
          <a:prstGeom prst="rect">
            <a:avLst/>
          </a:prstGeom>
          <a:solidFill>
            <a:srgbClr val="FFF6E5"/>
          </a:solidFill>
          <a:ln w="15875"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92424"/>
            <a:ext cx="7848872" cy="1944216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ru-RU" altLang="x-none" sz="3300" dirty="0">
                <a:latin typeface="Arial (Заголовки)"/>
                <a:sym typeface="+mn-ea"/>
              </a:rPr>
              <a:t>Краткий обзор 1С:Министерство.Документооборот</a:t>
            </a:r>
          </a:p>
        </p:txBody>
      </p:sp>
    </p:spTree>
    <p:extLst>
      <p:ext uri="{BB962C8B-B14F-4D97-AF65-F5344CB8AC3E}">
        <p14:creationId xmlns:p14="http://schemas.microsoft.com/office/powerpoint/2010/main" val="3305436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692275" y="124460"/>
            <a:ext cx="6768465" cy="603885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Централизованный контроль поручений</a:t>
            </a: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Объект 1"/>
          <p:cNvSpPr>
            <a:spLocks noGrp="1"/>
          </p:cNvSpPr>
          <p:nvPr>
            <p:ph idx="1"/>
          </p:nvPr>
        </p:nvSpPr>
        <p:spPr>
          <a:xfrm>
            <a:off x="4211960" y="1852464"/>
            <a:ext cx="4608513" cy="3012130"/>
          </a:xfrm>
        </p:spPr>
        <p:txBody>
          <a:bodyPr/>
          <a:lstStyle/>
          <a:p>
            <a:pPr marL="0" lvl="1" indent="0" algn="l">
              <a:buSzTx/>
              <a:buNone/>
            </a:pPr>
            <a:r>
              <a:rPr lang="ru-RU" altLang="ru-RU" sz="2700" kern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В 1С:Министерство.ДО имеется подсистема по автоматизации централизованного контроля:</a:t>
            </a:r>
          </a:p>
          <a:p>
            <a:pPr marL="0" lvl="1" indent="0" algn="l">
              <a:buSzTx/>
              <a:buNone/>
            </a:pPr>
            <a:r>
              <a:rPr lang="ru-RU" altLang="ru-RU" sz="2700" kern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- определение контролируемых лиц</a:t>
            </a:r>
          </a:p>
          <a:p>
            <a:pPr marL="0" lvl="1" indent="0" algn="l">
              <a:buSzTx/>
              <a:buNone/>
            </a:pPr>
            <a:r>
              <a:rPr lang="ru-RU" altLang="ru-RU" sz="2700" kern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- назначение контролёров</a:t>
            </a:r>
          </a:p>
          <a:p>
            <a:pPr marL="0" lvl="1" indent="0" algn="l">
              <a:buSzTx/>
              <a:buNone/>
            </a:pPr>
            <a:r>
              <a:rPr lang="ru-RU" altLang="ru-RU" sz="2700" kern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- возможность ограничения контроля по видам документов</a:t>
            </a:r>
          </a:p>
          <a:p>
            <a:pPr marL="0" lvl="1" indent="0" algn="l">
              <a:buSzTx/>
              <a:buNone/>
            </a:pPr>
            <a:r>
              <a:rPr lang="ru-RU" altLang="ru-RU" sz="2700" kern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- реестры неисполненных и исполненных контрольных поручений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262" y="2788568"/>
            <a:ext cx="813182" cy="1859814"/>
          </a:xfrm>
          <a:prstGeom prst="rect">
            <a:avLst/>
          </a:prstGeom>
        </p:spPr>
      </p:pic>
      <p:sp>
        <p:nvSpPr>
          <p:cNvPr id="7" name="Замещающее содержимое 2"/>
          <p:cNvSpPr txBox="1"/>
          <p:nvPr/>
        </p:nvSpPr>
        <p:spPr bwMode="auto">
          <a:xfrm>
            <a:off x="395536" y="799465"/>
            <a:ext cx="3746634" cy="16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t" anchorCtr="0" compatLnSpc="1"/>
          <a:lstStyle>
            <a:lvl1pPr marL="272415" indent="-27241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•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marL="90868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Char char="•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marL="1631950" indent="-18034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</a:pPr>
            <a:r>
              <a:rPr lang="ru-RU" altLang="ru-RU" sz="2700" kern="1200" baseline="-25000" dirty="0">
                <a:latin typeface="Arial" panose="020B0604020202020204" pitchFamily="34" charset="0"/>
                <a:ea typeface="Source Sans Variable" pitchFamily="34" charset="0"/>
                <a:cs typeface="Arial" panose="020B0604020202020204" pitchFamily="34" charset="0"/>
                <a:sym typeface="+mn-ea"/>
              </a:rPr>
              <a:t>В органах власти и крупных холдингах имеется специальное подразделение по контролю исполнительской дисциплины</a:t>
            </a:r>
            <a:endParaRPr lang="ru-RU" altLang="ru-RU" sz="2700" kern="1200" baseline="-25000" dirty="0">
              <a:latin typeface="Arial" panose="020B0604020202020204" pitchFamily="34" charset="0"/>
              <a:ea typeface="Source Sans Variable" pitchFamily="34" charset="0"/>
              <a:cs typeface="Arial" panose="020B0604020202020204" pitchFamily="34" charset="0"/>
            </a:endParaRPr>
          </a:p>
          <a:p>
            <a:pPr marL="0" lvl="1" indent="0">
              <a:buFontTx/>
              <a:buNone/>
            </a:pPr>
            <a:endParaRPr lang="ru-RU" altLang="ru-RU" sz="2700" kern="1200" baseline="-25000" dirty="0">
              <a:latin typeface="Arial" panose="020B0604020202020204" pitchFamily="34" charset="0"/>
              <a:ea typeface="Source Sans Variable" pitchFamily="34" charset="0"/>
              <a:cs typeface="Arial" panose="020B0604020202020204" pitchFamily="34" charset="0"/>
            </a:endParaRPr>
          </a:p>
          <a:p>
            <a:pPr marL="0" lvl="1" indent="0">
              <a:buFontTx/>
              <a:buNone/>
            </a:pPr>
            <a:endParaRPr lang="ru-RU" altLang="ru-RU" sz="2700" kern="1200" baseline="-25000" dirty="0">
              <a:latin typeface="Arial" panose="020B0604020202020204" pitchFamily="34" charset="0"/>
              <a:ea typeface="Source Sans Variabl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4460"/>
            <a:ext cx="8136904" cy="612775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150"/>
              </a:spcBef>
              <a:buClrTx/>
              <a:buSzTx/>
              <a:buFontTx/>
            </a:pPr>
            <a:r>
              <a:rPr lang="ru-RU" altLang="ru-RU" sz="2400" b="1" dirty="0">
                <a:latin typeface="+mj-lt"/>
                <a:sym typeface="+mn-ea"/>
              </a:rPr>
              <a:t>Работа с файлами при согласовании документов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558056"/>
            <a:ext cx="4071198" cy="3148386"/>
          </a:xfrm>
          <a:prstGeom prst="rect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Заголовок 1"/>
          <p:cNvSpPr>
            <a:spLocks noGrp="1"/>
          </p:cNvSpPr>
          <p:nvPr/>
        </p:nvSpPr>
        <p:spPr>
          <a:xfrm>
            <a:off x="1547664" y="700336"/>
            <a:ext cx="6682740" cy="713938"/>
          </a:xfrm>
          <a:prstGeom prst="rect">
            <a:avLst/>
          </a:prstGeom>
          <a:noFill/>
          <a:ln w="9525">
            <a:noFill/>
          </a:ln>
        </p:spPr>
        <p:txBody>
          <a:bodyPr lIns="76783" tIns="38392" rIns="76783" bIns="38392"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83870"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67740"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451610"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935480"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pPr algn="l">
              <a:spcBef>
                <a:spcPts val="475"/>
              </a:spcBef>
              <a:buClr>
                <a:srgbClr val="E20613"/>
              </a:buClr>
              <a:buSzTx/>
              <a:buFontTx/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Source Sans Variable" pitchFamily="34" charset="0"/>
                <a:cs typeface="Arial" panose="020B0604020202020204" pitchFamily="34" charset="0"/>
              </a:rPr>
              <a:t>Пример отображения согласуемого файла и версий согласующих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476375" y="87630"/>
            <a:ext cx="6295390" cy="612775"/>
          </a:xfrm>
        </p:spPr>
        <p:txBody>
          <a:bodyPr/>
          <a:lstStyle/>
          <a:p>
            <a:pPr algn="ctr"/>
            <a:r>
              <a:rPr lang="ru-RU" altLang="ru-RU" sz="2400" dirty="0">
                <a:latin typeface="+mj-lt"/>
                <a:sym typeface="+mn-ea"/>
              </a:rPr>
              <a:t>Печатные формы резолюций</a:t>
            </a:r>
          </a:p>
        </p:txBody>
      </p:sp>
      <p:sp>
        <p:nvSpPr>
          <p:cNvPr id="36867" name="Объект 1"/>
          <p:cNvSpPr>
            <a:spLocks noGrp="1"/>
          </p:cNvSpPr>
          <p:nvPr>
            <p:ph idx="1"/>
          </p:nvPr>
        </p:nvSpPr>
        <p:spPr>
          <a:xfrm>
            <a:off x="316474" y="920653"/>
            <a:ext cx="2484120" cy="1671955"/>
          </a:xfrm>
        </p:spPr>
        <p:txBody>
          <a:bodyPr/>
          <a:lstStyle/>
          <a:p>
            <a:pPr marL="0" algn="l">
              <a:spcBef>
                <a:spcPts val="475"/>
              </a:spcBef>
              <a:buSzTx/>
              <a:buFontTx/>
              <a:buNone/>
            </a:pPr>
            <a:r>
              <a:rPr lang="ru-RU" altLang="ru-RU" sz="2400" kern="1200" baseline="-25000" dirty="0">
                <a:latin typeface="Arial" panose="020B0604020202020204" pitchFamily="34" charset="0"/>
                <a:ea typeface="Source Sans Variable" pitchFamily="34" charset="0"/>
                <a:cs typeface="Arial" panose="020B0604020202020204" pitchFamily="34" charset="0"/>
              </a:rPr>
              <a:t>Настройка любого количества печатных форм резолюций            с ограничениями вывода исполнителей по должностям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060376"/>
            <a:ext cx="5695686" cy="3850225"/>
          </a:xfrm>
          <a:prstGeom prst="rect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15286" y="263049"/>
            <a:ext cx="7376429" cy="441325"/>
          </a:xfrm>
        </p:spPr>
        <p:txBody>
          <a:bodyPr vert="horz" wrap="square" lIns="72560" tIns="36281" rIns="72560" bIns="36281" numCol="1" anchor="ctr" anchorCtr="0" compatLnSpc="1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  <a:buClrTx/>
              <a:buSzTx/>
              <a:buFontTx/>
            </a:pPr>
            <a:r>
              <a:rPr lang="ru-RU" altLang="x-none" sz="2400" b="1" dirty="0">
                <a:latin typeface="Arial (Заголовки)"/>
                <a:sym typeface="+mn-ea"/>
              </a:rPr>
              <a:t>Рабочие столы: интерфейс</a:t>
            </a:r>
            <a:endParaRPr lang="ru-RU" altLang="x-none" sz="2400" b="1" dirty="0">
              <a:latin typeface="Arial (Заголовки)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44352"/>
            <a:ext cx="7776809" cy="380480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822325" y="145733"/>
            <a:ext cx="7568565" cy="441325"/>
          </a:xfrm>
        </p:spPr>
        <p:txBody>
          <a:bodyPr vert="horz" wrap="square" lIns="72560" tIns="36281" rIns="72560" bIns="36281" numCol="1" anchor="ctr" anchorCtr="0" compatLnSpc="1">
            <a:spAutoFit/>
          </a:bodyPr>
          <a:lstStyle/>
          <a:p>
            <a:pPr marL="342900" indent="-342900" algn="ctr"/>
            <a:r>
              <a:rPr lang="ru-RU" altLang="ru-RU" sz="2400" b="1" dirty="0">
                <a:latin typeface="+mj-lt"/>
                <a:sym typeface="+mn-ea"/>
              </a:rPr>
              <a:t>Новые закладки в карточке задачи</a:t>
            </a:r>
            <a:endParaRPr lang="ru-RU" altLang="ru-RU" sz="2400" b="1" dirty="0">
              <a:latin typeface="+mj-lt"/>
              <a:ea typeface="Arial" panose="020B0604020202020204" pitchFamily="34" charset="0"/>
              <a:sym typeface="+mn-ea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709353"/>
            <a:ext cx="6453400" cy="4290002"/>
          </a:xfrm>
          <a:prstGeom prst="rect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1331640" y="237598"/>
            <a:ext cx="6857370" cy="441325"/>
          </a:xfrm>
        </p:spPr>
        <p:txBody>
          <a:bodyPr vert="horz" wrap="square" lIns="72560" tIns="36281" rIns="72560" bIns="36281" numCol="1" anchor="ctr" anchorCtr="0" compatLnSpc="1">
            <a:spAutoFit/>
          </a:bodyPr>
          <a:lstStyle/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Мастер наложения штампов</a:t>
            </a:r>
          </a:p>
        </p:txBody>
      </p:sp>
      <p:sp>
        <p:nvSpPr>
          <p:cNvPr id="59395" name="Объект 1"/>
          <p:cNvSpPr>
            <a:spLocks noGrp="1"/>
          </p:cNvSpPr>
          <p:nvPr>
            <p:ph idx="1"/>
          </p:nvPr>
        </p:nvSpPr>
        <p:spPr>
          <a:xfrm>
            <a:off x="742557" y="743996"/>
            <a:ext cx="8229348" cy="1144590"/>
          </a:xfrm>
        </p:spPr>
        <p:txBody>
          <a:bodyPr vert="horz" wrap="square" lIns="72560" tIns="36281" rIns="72560" bIns="36281" numCol="1" anchor="t" anchorCtr="0" compatLnSpc="1">
            <a:spAutoFit/>
          </a:bodyPr>
          <a:lstStyle/>
          <a:p>
            <a:pPr marL="0" indent="0" algn="just">
              <a:spcBef>
                <a:spcPts val="475"/>
              </a:spcBef>
              <a:buNone/>
            </a:pPr>
            <a:r>
              <a:rPr lang="ru-RU" sz="143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Работа с многостраничными неформализованными документами требует</a:t>
            </a:r>
            <a:endParaRPr lang="ru-RU" sz="14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475"/>
              </a:spcBef>
              <a:buNone/>
            </a:pPr>
            <a:r>
              <a:rPr lang="ru-RU" sz="143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установки штампов с подписью и рег. номером в произвольное место вручную,</a:t>
            </a:r>
          </a:p>
          <a:p>
            <a:pPr marL="0" indent="0" algn="just">
              <a:spcBef>
                <a:spcPts val="475"/>
              </a:spcBef>
              <a:buNone/>
            </a:pPr>
            <a:r>
              <a:rPr lang="ru-RU" sz="143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том числе на каждую страницу документа</a:t>
            </a:r>
            <a:endParaRPr lang="ru-RU" sz="14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475"/>
              </a:spcBef>
              <a:buNone/>
            </a:pPr>
            <a:endParaRPr lang="ru-RU" altLang="ru-RU" sz="1430" kern="1200" dirty="0">
              <a:latin typeface="Arial" panose="020B0604020202020204" pitchFamily="34" charset="0"/>
              <a:ea typeface="Source Sans Variable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07" y="1714839"/>
            <a:ext cx="7260523" cy="2971989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1691680" y="159569"/>
            <a:ext cx="6552009" cy="612775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Функции по работе с pdf-файлами</a:t>
            </a:r>
          </a:p>
        </p:txBody>
      </p:sp>
      <p:sp>
        <p:nvSpPr>
          <p:cNvPr id="60419" name="Объект 1"/>
          <p:cNvSpPr>
            <a:spLocks noGrp="1"/>
          </p:cNvSpPr>
          <p:nvPr>
            <p:ph idx="1"/>
          </p:nvPr>
        </p:nvSpPr>
        <p:spPr>
          <a:xfrm>
            <a:off x="233362" y="916360"/>
            <a:ext cx="8677275" cy="3456384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Сжатие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pdf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файлов востребовано при подготовке больших документов для пересылки их контрагентам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7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ru-RU" altLang="ru-RU" sz="7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Объединение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нескольких файлов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pdf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в один используется при подготовке «больших» документов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Отмена объединения 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7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ru-RU" altLang="ru-RU" sz="7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Конвертация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файлов в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pdf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/a применяется: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перед отправкой документов на подписание руководителям,</a:t>
            </a:r>
          </a:p>
          <a:p>
            <a:pPr lvl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для отправки документов по МЭДО,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для долгосрочного хранения. 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Отмена конвертации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7630"/>
            <a:ext cx="6639560" cy="612775"/>
          </a:xfrm>
          <a:noFill/>
          <a:ln>
            <a:noFill/>
          </a:ln>
        </p:spPr>
        <p:txBody>
          <a:bodyPr vert="horz" wrap="square" lIns="91426" tIns="45712" rIns="91426" bIns="45712" numCol="1" rtlCol="0" anchor="ctr" anchorCtr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Интеграции 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5796136" y="1350688"/>
            <a:ext cx="316835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Полная поддержка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МЭДО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(включая глобальный</a:t>
            </a: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адресный</a:t>
            </a: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справочник</a:t>
            </a: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ГАС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с Платформой обратной связи (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для обработки обращений с Госуслуг.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aseline="0" dirty="0">
                <a:solidFill>
                  <a:srgbClr val="1F1F1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</a:rPr>
              <a:t>ередача данных в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</a:rPr>
              <a:t>ССТУ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19911"/>
            <a:ext cx="5256584" cy="250526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 bwMode="auto">
          <a:xfrm>
            <a:off x="1619801" y="237173"/>
            <a:ext cx="6624736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ru-RU" altLang="ru-RU" sz="240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Развитие: анонс выпуска релиза 1.0.0.3</a:t>
            </a: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755576" y="1204392"/>
            <a:ext cx="7992888" cy="289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0" kern="0" baseline="0" dirty="0">
                <a:latin typeface="+mn-lt"/>
                <a:ea typeface="Arial" panose="020B0604020202020204" pitchFamily="34" charset="0"/>
              </a:rPr>
              <a:t>24.04.2026 - плановая дата выпуска релиза</a:t>
            </a:r>
          </a:p>
          <a:p>
            <a:endParaRPr lang="ru-RU" altLang="ru-RU" sz="1400" kern="0" baseline="0" dirty="0">
              <a:latin typeface="+mn-lt"/>
              <a:ea typeface="Arial" panose="020B0604020202020204" pitchFamily="34" charset="0"/>
            </a:endParaRPr>
          </a:p>
          <a:p>
            <a:pPr algn="just"/>
            <a:r>
              <a:rPr lang="ru-RU" altLang="en-US" sz="1400" kern="0" baseline="0" dirty="0">
                <a:latin typeface="+mn-lt"/>
                <a:ea typeface="Arial" panose="020B0604020202020204" pitchFamily="34" charset="0"/>
              </a:rPr>
              <a:t>Работа с задачами:</a:t>
            </a:r>
            <a:endParaRPr lang="en-US" altLang="ru-RU" sz="1400" kern="0" baseline="0" dirty="0">
              <a:latin typeface="+mn-lt"/>
              <a:ea typeface="Arial" panose="020B0604020202020204" pitchFamily="34" charset="0"/>
            </a:endParaRPr>
          </a:p>
          <a:p>
            <a:pPr algn="just"/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•</a:t>
            </a:r>
            <a:r>
              <a:rPr lang="ru-RU" altLang="en-US" sz="1400" b="0" kern="0" baseline="0" dirty="0">
                <a:latin typeface="+mn-lt"/>
                <a:ea typeface="Arial" panose="020B0604020202020204" pitchFamily="34" charset="0"/>
              </a:rPr>
              <a:t> п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еренесена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настройка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"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Использовать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согласование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по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версиям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файлов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"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в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вид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документа</a:t>
            </a:r>
            <a:endParaRPr lang="en-US" altLang="ru-RU" sz="1400" b="0" kern="0" baseline="0" dirty="0">
              <a:latin typeface="+mn-lt"/>
              <a:ea typeface="Arial" panose="020B0604020202020204" pitchFamily="34" charset="0"/>
            </a:endParaRPr>
          </a:p>
          <a:p>
            <a:pPr algn="just"/>
            <a:r>
              <a:rPr lang="en-US" altLang="ru-RU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•</a:t>
            </a:r>
            <a:r>
              <a:rPr lang="ru-RU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 д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обавлена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проверка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на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указание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ответственных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при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росписи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задач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,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если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задач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  <a:sym typeface="+mn-ea"/>
              </a:rPr>
              <a:t>несколько</a:t>
            </a:r>
          </a:p>
          <a:p>
            <a:pPr algn="just"/>
            <a:endParaRPr lang="en-US" altLang="ru-RU" sz="1400" kern="0" baseline="0" dirty="0">
              <a:latin typeface="+mn-lt"/>
              <a:ea typeface="Arial" panose="020B0604020202020204" pitchFamily="34" charset="0"/>
              <a:sym typeface="+mn-ea"/>
            </a:endParaRPr>
          </a:p>
          <a:p>
            <a:pPr algn="just"/>
            <a:r>
              <a:rPr lang="ru-RU" altLang="en-US" sz="1400" kern="0" baseline="0" dirty="0">
                <a:latin typeface="+mn-lt"/>
                <a:ea typeface="Arial" panose="020B0604020202020204" pitchFamily="34" charset="0"/>
                <a:sym typeface="+mn-ea"/>
              </a:rPr>
              <a:t>Централизованный контроль:</a:t>
            </a:r>
            <a:endParaRPr lang="en-US" altLang="ru-RU" sz="1400" kern="0" baseline="0" dirty="0">
              <a:latin typeface="+mn-lt"/>
              <a:ea typeface="Arial" panose="020B0604020202020204" pitchFamily="34" charset="0"/>
            </a:endParaRPr>
          </a:p>
          <a:p>
            <a:pPr algn="just"/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•</a:t>
            </a:r>
            <a:r>
              <a:rPr lang="ru-RU" altLang="en-US" sz="1400" b="0" kern="0" baseline="0" dirty="0">
                <a:latin typeface="+mn-lt"/>
                <a:ea typeface="Arial" panose="020B0604020202020204" pitchFamily="34" charset="0"/>
              </a:rPr>
              <a:t> п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ри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постановке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на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централизованный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контроль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добавлена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автоматическая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проверка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по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видам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документов</a:t>
            </a:r>
            <a:endParaRPr lang="en-US" altLang="ru-RU" sz="1400" b="0" kern="0" baseline="0" dirty="0">
              <a:latin typeface="+mn-lt"/>
              <a:ea typeface="Arial" panose="020B0604020202020204" pitchFamily="34" charset="0"/>
            </a:endParaRPr>
          </a:p>
          <a:p>
            <a:pPr algn="just"/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•</a:t>
            </a:r>
            <a:r>
              <a:rPr lang="ru-RU" altLang="en-US" sz="1400" b="0" kern="0" baseline="0" dirty="0">
                <a:latin typeface="+mn-lt"/>
                <a:ea typeface="Arial" panose="020B0604020202020204" pitchFamily="34" charset="0"/>
              </a:rPr>
              <a:t> п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ри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отсутствии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у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главного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контролёра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настройки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ru-RU" altLang="en-US" sz="1400" b="0" kern="0" baseline="0" dirty="0">
                <a:latin typeface="+mn-lt"/>
                <a:ea typeface="Arial" panose="020B0604020202020204" pitchFamily="34" charset="0"/>
              </a:rPr>
              <a:t>ограничения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по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ru-RU" altLang="en-US" sz="1400" b="0" kern="0" baseline="0" dirty="0">
                <a:latin typeface="+mn-lt"/>
                <a:ea typeface="Arial" panose="020B0604020202020204" pitchFamily="34" charset="0"/>
              </a:rPr>
              <a:t>в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идам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документов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,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у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него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в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рабочем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столе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отображаются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документы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всех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видов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</a:p>
          <a:p>
            <a:pPr algn="just"/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•</a:t>
            </a:r>
            <a:r>
              <a:rPr lang="ru-RU" altLang="en-US" sz="1400" b="0" kern="0" baseline="0" dirty="0">
                <a:latin typeface="+mn-lt"/>
                <a:ea typeface="Arial" panose="020B0604020202020204" pitchFamily="34" charset="0"/>
              </a:rPr>
              <a:t> п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остановка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задач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от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контролируемого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лица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контролируемому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лицу</a:t>
            </a:r>
            <a:endParaRPr lang="en-US" altLang="ru-RU" sz="1400" b="0" kern="0" baseline="0" dirty="0">
              <a:latin typeface="+mn-lt"/>
              <a:ea typeface="Arial" panose="020B0604020202020204" pitchFamily="34" charset="0"/>
            </a:endParaRPr>
          </a:p>
          <a:p>
            <a:pPr algn="just"/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•</a:t>
            </a:r>
            <a:r>
              <a:rPr lang="ru-RU" altLang="en-US" sz="1400" b="0" kern="0" baseline="0" dirty="0">
                <a:latin typeface="+mn-lt"/>
                <a:ea typeface="Arial" panose="020B0604020202020204" pitchFamily="34" charset="0"/>
              </a:rPr>
              <a:t> с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нятие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и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отмена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>
                <a:latin typeface="+mn-lt"/>
                <a:ea typeface="Arial" panose="020B0604020202020204" pitchFamily="34" charset="0"/>
              </a:rPr>
              <a:t>контроля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: </a:t>
            </a:r>
            <a:r>
              <a:rPr lang="en-US" altLang="en-US" sz="1400" b="0" kern="0" baseline="0" dirty="0" err="1">
                <a:latin typeface="+mn-lt"/>
                <a:ea typeface="Arial" panose="020B0604020202020204" pitchFamily="34" charset="0"/>
              </a:rPr>
              <a:t>сверху</a:t>
            </a:r>
            <a:r>
              <a:rPr lang="en-US" altLang="ru-RU" sz="1400" b="0" kern="0" baseline="0" dirty="0">
                <a:latin typeface="+mn-lt"/>
                <a:ea typeface="Arial" panose="020B0604020202020204" pitchFamily="34" charset="0"/>
              </a:rPr>
              <a:t> </a:t>
            </a:r>
            <a:r>
              <a:rPr lang="en-US" altLang="en-US" sz="1400" b="0" kern="0" baseline="0" dirty="0" err="1">
                <a:latin typeface="+mn-lt"/>
                <a:ea typeface="Arial" panose="020B0604020202020204" pitchFamily="34" charset="0"/>
              </a:rPr>
              <a:t>вниз</a:t>
            </a:r>
            <a:endParaRPr lang="ru-RU" altLang="ru-RU" sz="1400" kern="0" baseline="0" dirty="0">
              <a:latin typeface="+mn-lt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92424"/>
            <a:ext cx="7848872" cy="1944216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ru-RU" sz="3200" dirty="0">
                <a:latin typeface="+mj-lt"/>
              </a:rPr>
              <a:t>Перспективы внедрения: </a:t>
            </a:r>
            <a:br>
              <a:rPr lang="ru-RU" sz="3200" dirty="0">
                <a:latin typeface="+mj-lt"/>
              </a:rPr>
            </a:br>
            <a:r>
              <a:rPr lang="ru-RU" sz="3200" dirty="0">
                <a:latin typeface="+mj-lt"/>
              </a:rPr>
              <a:t>от целевых групп до пилотов</a:t>
            </a:r>
            <a:endParaRPr lang="ru-RU" altLang="x-none" sz="3300" dirty="0">
              <a:latin typeface="+mj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9229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9175" y="1628446"/>
            <a:ext cx="184731" cy="971804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 defTabSz="725805">
              <a:defRPr/>
            </a:pPr>
            <a:br>
              <a:rPr lang="ru-RU" altLang="ru-RU" sz="1905" baseline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</a:br>
            <a:endParaRPr lang="en-US" altLang="ru-RU" sz="1905" baseline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algn="ctr" defTabSz="725805">
              <a:defRPr/>
            </a:pPr>
            <a:endParaRPr lang="ru-RU" altLang="ru-RU" sz="1905" baseline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0"/>
          <p:cNvSpPr/>
          <p:nvPr/>
        </p:nvSpPr>
        <p:spPr>
          <a:xfrm>
            <a:off x="1979752" y="268069"/>
            <a:ext cx="5316538" cy="4392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ru-RU" altLang="ru-RU" b="1" kern="0" baseline="0" dirty="0">
                <a:solidFill>
                  <a:schemeClr val="tx2"/>
                </a:solidFill>
                <a:cs typeface="Arial" panose="020B0604020202020204" pitchFamily="34" charset="0"/>
              </a:rPr>
              <a:t>Кому предлагать 1С:Министерство.ДО?</a:t>
            </a:r>
          </a:p>
        </p:txBody>
      </p:sp>
      <p:sp>
        <p:nvSpPr>
          <p:cNvPr id="14" name="Shape 12"/>
          <p:cNvSpPr/>
          <p:nvPr/>
        </p:nvSpPr>
        <p:spPr>
          <a:xfrm>
            <a:off x="540385" y="1203960"/>
            <a:ext cx="8210550" cy="917575"/>
          </a:xfrm>
          <a:prstGeom prst="roundRect">
            <a:avLst>
              <a:gd name="adj" fmla="val 1752"/>
            </a:avLst>
          </a:prstGeom>
          <a:solidFill>
            <a:srgbClr val="FFFFFF"/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/>
          <a:lstStyle/>
          <a:p>
            <a:r>
              <a:rPr lang="en-US" altLang="en-US" b="1" dirty="0" err="1"/>
              <a:t>Органы</a:t>
            </a:r>
            <a:r>
              <a:rPr lang="en-US" altLang="ru-RU" b="1" dirty="0"/>
              <a:t> </a:t>
            </a:r>
            <a:r>
              <a:rPr lang="en-US" altLang="en-US" b="1" dirty="0" err="1"/>
              <a:t>исполнительной</a:t>
            </a:r>
            <a:r>
              <a:rPr lang="en-US" altLang="ru-RU" b="1" dirty="0"/>
              <a:t> </a:t>
            </a:r>
            <a:r>
              <a:rPr lang="en-US" altLang="en-US" b="1" dirty="0" err="1"/>
              <a:t>власти</a:t>
            </a:r>
            <a:r>
              <a:rPr lang="en-US" altLang="ru-RU" b="1" dirty="0"/>
              <a:t> (</a:t>
            </a:r>
            <a:r>
              <a:rPr lang="en-US" altLang="en-US" b="1" dirty="0"/>
              <a:t>ОИВ</a:t>
            </a:r>
            <a:r>
              <a:rPr lang="en-US" altLang="ru-RU" b="1" dirty="0"/>
              <a:t>): </a:t>
            </a:r>
          </a:p>
          <a:p>
            <a:r>
              <a:rPr lang="ru-RU" altLang="en-US" dirty="0"/>
              <a:t>        </a:t>
            </a:r>
            <a:r>
              <a:rPr lang="en-US" altLang="en-US" i="1" dirty="0" err="1"/>
              <a:t>федеральные</a:t>
            </a:r>
            <a:r>
              <a:rPr lang="en-US" altLang="ru-RU" i="1" dirty="0"/>
              <a:t>, </a:t>
            </a:r>
            <a:r>
              <a:rPr lang="en-US" altLang="en-US" i="1" dirty="0" err="1"/>
              <a:t>региональные</a:t>
            </a:r>
            <a:r>
              <a:rPr lang="en-US" altLang="ru-RU" i="1" dirty="0"/>
              <a:t> </a:t>
            </a:r>
            <a:r>
              <a:rPr lang="en-US" altLang="en-US" i="1" dirty="0"/>
              <a:t>и</a:t>
            </a:r>
            <a:r>
              <a:rPr lang="ru-RU" altLang="en-US" i="1" dirty="0"/>
              <a:t> </a:t>
            </a:r>
            <a:r>
              <a:rPr lang="en-US" altLang="en-US" i="1" dirty="0" err="1"/>
              <a:t>муниципальные</a:t>
            </a:r>
            <a:r>
              <a:rPr lang="ru-RU" altLang="en-US" i="1" dirty="0"/>
              <a:t>;</a:t>
            </a:r>
          </a:p>
          <a:p>
            <a:r>
              <a:rPr lang="ru-RU" altLang="en-US" i="1" dirty="0"/>
              <a:t>        </a:t>
            </a:r>
            <a:r>
              <a:rPr lang="en-US" altLang="en-US" i="1" dirty="0" err="1"/>
              <a:t>подведомственные</a:t>
            </a:r>
            <a:r>
              <a:rPr lang="en-US" altLang="ru-RU" i="1" dirty="0"/>
              <a:t> </a:t>
            </a:r>
            <a:r>
              <a:rPr lang="en-US" altLang="en-US" i="1" dirty="0" err="1"/>
              <a:t>учреждения</a:t>
            </a:r>
            <a:r>
              <a:rPr lang="en-US" altLang="ru-RU" i="1" dirty="0"/>
              <a:t>.</a:t>
            </a:r>
          </a:p>
        </p:txBody>
      </p:sp>
      <p:sp>
        <p:nvSpPr>
          <p:cNvPr id="4" name="Shape 12"/>
          <p:cNvSpPr/>
          <p:nvPr/>
        </p:nvSpPr>
        <p:spPr>
          <a:xfrm>
            <a:off x="540385" y="2356485"/>
            <a:ext cx="8249920" cy="947420"/>
          </a:xfrm>
          <a:prstGeom prst="roundRect">
            <a:avLst>
              <a:gd name="adj" fmla="val 1752"/>
            </a:avLst>
          </a:prstGeom>
          <a:solidFill>
            <a:srgbClr val="FFFFFF"/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/>
          <a:lstStyle/>
          <a:p>
            <a:r>
              <a:rPr lang="ru-RU" b="1" dirty="0"/>
              <a:t>Крупные корпорации с многоуровневой структурой</a:t>
            </a:r>
            <a:r>
              <a:rPr lang="en-US" altLang="ru-RU" b="1" dirty="0"/>
              <a:t>: </a:t>
            </a:r>
          </a:p>
          <a:p>
            <a:pPr indent="457200"/>
            <a:r>
              <a:rPr lang="en-US" altLang="en-US" i="1" dirty="0" err="1"/>
              <a:t>структуры</a:t>
            </a:r>
            <a:r>
              <a:rPr lang="en-US" altLang="ru-RU" i="1" dirty="0"/>
              <a:t> </a:t>
            </a:r>
            <a:r>
              <a:rPr lang="en-US" altLang="en-US" i="1" dirty="0" err="1"/>
              <a:t>со</a:t>
            </a:r>
            <a:r>
              <a:rPr lang="en-US" altLang="ru-RU" i="1" dirty="0"/>
              <a:t> </a:t>
            </a:r>
            <a:r>
              <a:rPr lang="en-US" altLang="en-US" i="1" dirty="0" err="1"/>
              <a:t>сложной</a:t>
            </a:r>
            <a:r>
              <a:rPr lang="en-US" altLang="ru-RU" i="1" dirty="0"/>
              <a:t> </a:t>
            </a:r>
            <a:r>
              <a:rPr lang="en-US" altLang="en-US" i="1" dirty="0" err="1"/>
              <a:t>иерархией</a:t>
            </a:r>
            <a:r>
              <a:rPr lang="ru-RU" altLang="en-US" i="1" dirty="0"/>
              <a:t> </a:t>
            </a:r>
            <a:r>
              <a:rPr lang="en-US" altLang="en-US" i="1" dirty="0" err="1"/>
              <a:t>подразделений</a:t>
            </a:r>
            <a:r>
              <a:rPr lang="en-US" altLang="ru-RU" i="1" dirty="0"/>
              <a:t>,</a:t>
            </a:r>
          </a:p>
          <a:p>
            <a:pPr indent="457200"/>
            <a:r>
              <a:rPr lang="en-US" altLang="en-US" i="1" dirty="0" err="1"/>
              <a:t>где</a:t>
            </a:r>
            <a:r>
              <a:rPr lang="en-US" altLang="ru-RU" i="1" dirty="0"/>
              <a:t> </a:t>
            </a:r>
            <a:r>
              <a:rPr lang="en-US" altLang="en-US" i="1" dirty="0" err="1"/>
              <a:t>требуется</a:t>
            </a:r>
            <a:r>
              <a:rPr lang="en-US" altLang="ru-RU" i="1" dirty="0"/>
              <a:t> </a:t>
            </a:r>
            <a:r>
              <a:rPr lang="en-US" altLang="en-US" i="1" dirty="0" err="1"/>
              <a:t>глубокая</a:t>
            </a:r>
            <a:r>
              <a:rPr lang="en-US" altLang="ru-RU" i="1" dirty="0"/>
              <a:t> </a:t>
            </a:r>
            <a:r>
              <a:rPr lang="en-US" altLang="en-US" i="1" dirty="0" err="1"/>
              <a:t>вложенность</a:t>
            </a:r>
            <a:r>
              <a:rPr lang="en-US" altLang="ru-RU" i="1" dirty="0"/>
              <a:t> </a:t>
            </a:r>
            <a:r>
              <a:rPr lang="en-US" altLang="en-US" i="1" dirty="0" err="1"/>
              <a:t>задач</a:t>
            </a:r>
            <a:r>
              <a:rPr lang="en-US" altLang="ru-RU" i="1" dirty="0"/>
              <a:t>.</a:t>
            </a:r>
          </a:p>
          <a:p>
            <a:endParaRPr lang="en-US" altLang="en-US" i="1" dirty="0"/>
          </a:p>
        </p:txBody>
      </p:sp>
      <p:sp>
        <p:nvSpPr>
          <p:cNvPr id="5" name="Shape 12"/>
          <p:cNvSpPr/>
          <p:nvPr/>
        </p:nvSpPr>
        <p:spPr>
          <a:xfrm>
            <a:off x="535305" y="3583940"/>
            <a:ext cx="8255000" cy="951230"/>
          </a:xfrm>
          <a:prstGeom prst="roundRect">
            <a:avLst>
              <a:gd name="adj" fmla="val 1752"/>
            </a:avLst>
          </a:prstGeom>
          <a:solidFill>
            <a:srgbClr val="FFFFFF"/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/>
          <a:lstStyle/>
          <a:p>
            <a:r>
              <a:rPr lang="ru-RU" altLang="en-US" b="1" dirty="0"/>
              <a:t>Организации, которым необходимы настраиваемые АРМ без программирования</a:t>
            </a:r>
            <a:r>
              <a:rPr lang="en-US" altLang="ru-RU" i="1" dirty="0"/>
              <a:t>.</a:t>
            </a:r>
          </a:p>
        </p:txBody>
      </p:sp>
      <p:pic>
        <p:nvPicPr>
          <p:cNvPr id="9" name="Изображение 8"/>
          <p:cNvPicPr/>
          <p:nvPr/>
        </p:nvPicPr>
        <p:blipFill>
          <a:blip r:embed="rId3"/>
          <a:stretch>
            <a:fillRect/>
          </a:stretch>
        </p:blipFill>
        <p:spPr>
          <a:xfrm>
            <a:off x="7526655" y="2443480"/>
            <a:ext cx="927735" cy="815975"/>
          </a:xfrm>
          <a:prstGeom prst="rect">
            <a:avLst/>
          </a:prstGeom>
        </p:spPr>
      </p:pic>
      <p:pic>
        <p:nvPicPr>
          <p:cNvPr id="10" name="Изображение 9"/>
          <p:cNvPicPr/>
          <p:nvPr/>
        </p:nvPicPr>
        <p:blipFill>
          <a:blip r:embed="rId4"/>
          <a:stretch>
            <a:fillRect/>
          </a:stretch>
        </p:blipFill>
        <p:spPr>
          <a:xfrm>
            <a:off x="7236296" y="1245869"/>
            <a:ext cx="1509876" cy="833755"/>
          </a:xfrm>
          <a:prstGeom prst="rect">
            <a:avLst/>
          </a:prstGeom>
        </p:spPr>
      </p:pic>
      <p:pic>
        <p:nvPicPr>
          <p:cNvPr id="11" name="Изображение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741920" y="3652520"/>
            <a:ext cx="778510" cy="78867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Заголовок 3"/>
          <p:cNvSpPr>
            <a:spLocks noGrp="1"/>
          </p:cNvSpPr>
          <p:nvPr>
            <p:ph type="ctrTitle"/>
          </p:nvPr>
        </p:nvSpPr>
        <p:spPr>
          <a:xfrm>
            <a:off x="478790" y="890084"/>
            <a:ext cx="3621405" cy="1731010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ля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текущих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пользователей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alt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наличии</a:t>
            </a:r>
            <a:r>
              <a:rPr lang="en-US" alt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зарегистрированной</a:t>
            </a:r>
            <a:r>
              <a:rPr lang="en-US" alt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версии</a:t>
            </a:r>
            <a:r>
              <a:rPr lang="en-US" alt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Документооборот</a:t>
            </a:r>
            <a:r>
              <a:rPr lang="en-US" alt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КОРП»</a:t>
            </a:r>
            <a:r>
              <a:rPr lang="en-US" alt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действующего</a:t>
            </a:r>
            <a:r>
              <a:rPr lang="en-US" alt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r>
              <a:rPr lang="en-US" alt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ИТС</a:t>
            </a:r>
          </a:p>
        </p:txBody>
      </p:sp>
      <p:sp>
        <p:nvSpPr>
          <p:cNvPr id="3" name="Text 0"/>
          <p:cNvSpPr/>
          <p:nvPr/>
        </p:nvSpPr>
        <p:spPr>
          <a:xfrm>
            <a:off x="2124075" y="195580"/>
            <a:ext cx="5332095" cy="4394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ru-RU" altLang="ru-RU" b="1" kern="0" baseline="0" dirty="0">
                <a:solidFill>
                  <a:schemeClr val="tx2"/>
                </a:solidFill>
                <a:cs typeface="Arial" panose="020B0604020202020204" pitchFamily="34" charset="0"/>
              </a:rPr>
              <a:t>Доступ к бета-версии (бесплатно)</a:t>
            </a:r>
          </a:p>
        </p:txBody>
      </p:sp>
      <p:sp>
        <p:nvSpPr>
          <p:cNvPr id="2" name="Заголовок 3"/>
          <p:cNvSpPr>
            <a:spLocks noGrp="1"/>
          </p:cNvSpPr>
          <p:nvPr/>
        </p:nvSpPr>
        <p:spPr>
          <a:xfrm>
            <a:off x="5068570" y="889449"/>
            <a:ext cx="3675380" cy="1731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buClrTx/>
              <a:buSzTx/>
              <a:buFontTx/>
            </a:pP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80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altLang="en-US" sz="180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en-US" altLang="en-US" sz="1800" kern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партнеров</a:t>
            </a:r>
            <a:r>
              <a:rPr lang="ru-RU" altLang="en-US" sz="180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800" b="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NFR</a:t>
            </a:r>
            <a:r>
              <a:rPr lang="ru-RU" altLang="en-US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r>
              <a:rPr lang="en-US" altLang="en-US" sz="180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>
              <a:buClrTx/>
              <a:buSzTx/>
              <a:buFontTx/>
            </a:pPr>
            <a:r>
              <a:rPr lang="en-US" altLang="en-US" sz="1600" b="0" i="1" kern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altLang="en-US" sz="1600" b="0" i="1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 наличии действующего партнерского договора 1С:ИТС</a:t>
            </a:r>
          </a:p>
          <a:p>
            <a:pPr algn="l">
              <a:buClrTx/>
              <a:buSzTx/>
              <a:buFontTx/>
            </a:pPr>
            <a:endParaRPr lang="en-US" altLang="en-US" sz="1800" b="0" i="1" kern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/>
        </p:nvSpPr>
        <p:spPr>
          <a:xfrm>
            <a:off x="1403860" y="3831563"/>
            <a:ext cx="6408499" cy="987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buClrTx/>
              <a:buSzTx/>
              <a:buFontTx/>
            </a:pP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altLang="ru-RU" sz="180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новых</a:t>
            </a:r>
            <a:r>
              <a:rPr lang="en-US" altLang="ru-RU" sz="180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клиентов</a:t>
            </a:r>
            <a:r>
              <a:rPr lang="en-US" altLang="ru-RU" sz="180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altLang="ru-RU" sz="1800" kern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altLang="en-US" sz="1800" b="0" i="1" kern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ознакомление</a:t>
            </a:r>
            <a:r>
              <a:rPr lang="en-US" altLang="ru-RU" sz="1800" b="0" i="1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0" i="1" kern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lang="en-US" altLang="ru-RU" sz="1800" b="0" i="1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0" i="1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удаленный</a:t>
            </a:r>
            <a:r>
              <a:rPr lang="en-US" altLang="ru-RU" sz="1800" b="0" i="1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0" i="1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демостенд</a:t>
            </a:r>
            <a:r>
              <a:rPr lang="en-US" altLang="ru-RU" sz="1800" b="0" i="1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0" i="1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altLang="ru-RU" sz="1800" b="0" i="1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0" i="1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запросу</a:t>
            </a:r>
            <a:endParaRPr lang="en-US" altLang="ru-RU" sz="1800" b="0" i="1" kern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/>
        </p:nvSpPr>
        <p:spPr>
          <a:xfrm>
            <a:off x="539115" y="2950865"/>
            <a:ext cx="8093075" cy="485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buClrTx/>
              <a:buSzTx/>
              <a:buFontTx/>
            </a:pP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Где</a:t>
            </a:r>
            <a:r>
              <a:rPr lang="en-US" altLang="ru-RU" sz="180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80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скачать</a:t>
            </a:r>
            <a:r>
              <a:rPr lang="en-US" altLang="ru-RU" sz="180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en-US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дистрибутив</a:t>
            </a:r>
            <a:r>
              <a:rPr lang="en-US" altLang="ru-RU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документация</a:t>
            </a:r>
            <a:r>
              <a:rPr lang="en-US" altLang="ru-RU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размещены</a:t>
            </a:r>
            <a:r>
              <a:rPr lang="en-US" altLang="ru-RU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на</a:t>
            </a:r>
            <a:r>
              <a:rPr lang="en-US" altLang="ru-RU" sz="1800" b="0" kern="0" baseline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releases.1c.ru.</a:t>
            </a:r>
            <a:endParaRPr lang="en-US" altLang="en-US" sz="1800" b="0" kern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248285" y="703394"/>
            <a:ext cx="4107815" cy="215646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7" name="Угол 6"/>
          <p:cNvSpPr/>
          <p:nvPr/>
        </p:nvSpPr>
        <p:spPr>
          <a:xfrm rot="5220000">
            <a:off x="4361180" y="2723817"/>
            <a:ext cx="432435" cy="22796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9" name="Рамка 8"/>
          <p:cNvSpPr/>
          <p:nvPr/>
        </p:nvSpPr>
        <p:spPr>
          <a:xfrm>
            <a:off x="4792980" y="696409"/>
            <a:ext cx="4115435" cy="215646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1269876" y="3681703"/>
            <a:ext cx="6686500" cy="1313815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2C6C5-DBC3-47BD-8AD7-84E7BD61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50401"/>
            <a:ext cx="7667625" cy="613023"/>
          </a:xfrm>
        </p:spPr>
        <p:txBody>
          <a:bodyPr/>
          <a:lstStyle/>
          <a:p>
            <a:r>
              <a:rPr lang="ru-RU" sz="2400" dirty="0">
                <a:latin typeface="+mj-lt"/>
              </a:rPr>
              <a:t>Начните пилотный проект</a:t>
            </a:r>
            <a:r>
              <a:rPr lang="en-US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1С:Министерство.ДО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3FC60-79D1-4E93-920D-76F7F2551B36}"/>
              </a:ext>
            </a:extLst>
          </p:cNvPr>
          <p:cNvSpPr txBox="1"/>
          <p:nvPr/>
        </p:nvSpPr>
        <p:spPr>
          <a:xfrm>
            <a:off x="323528" y="700336"/>
            <a:ext cx="9073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Создаем новый стандарт вместе: максимальная</a:t>
            </a:r>
            <a:r>
              <a:rPr lang="en-US" b="1" dirty="0"/>
              <a:t> </a:t>
            </a:r>
            <a:r>
              <a:rPr lang="ru-RU" b="1" dirty="0"/>
              <a:t>поддержка вендора</a:t>
            </a:r>
            <a:r>
              <a:rPr lang="en-US" b="1" dirty="0"/>
              <a:t> </a:t>
            </a:r>
            <a:r>
              <a:rPr lang="ru-RU" b="1" dirty="0"/>
              <a:t>на старте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A5FF754-A499-4434-B4C7-47553CE91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820385"/>
              </p:ext>
            </p:extLst>
          </p:nvPr>
        </p:nvGraphicFramePr>
        <p:xfrm>
          <a:off x="323528" y="1204392"/>
          <a:ext cx="8640960" cy="3140428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>
                      <a16:colId xmlns:a16="http://schemas.microsoft.com/office/drawing/2014/main" val="77322662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610643704"/>
                    </a:ext>
                  </a:extLst>
                </a:gridCol>
              </a:tblGrid>
              <a:tr h="3151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Заказчикам</a:t>
                      </a:r>
                      <a:endParaRPr lang="ru-RU" sz="1500" dirty="0">
                        <a:effectLst/>
                      </a:endParaRPr>
                    </a:p>
                  </a:txBody>
                  <a:tcPr marL="99307" marR="99307" marT="99307" marB="993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Партнерам</a:t>
                      </a:r>
                      <a:endParaRPr lang="ru-RU" sz="1500" dirty="0">
                        <a:effectLst/>
                      </a:endParaRPr>
                    </a:p>
                  </a:txBody>
                  <a:tcPr marL="99307" marR="99307" marT="99307" marB="993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01423"/>
                  </a:ext>
                </a:extLst>
              </a:tr>
              <a:tr h="2062940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Индивидуальная настройка: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Ваши требования и специфика станут приоритетом для дорожной карты разработки.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dirty="0"/>
                        <a:t>По цене 1С:Документооборот.КОРП:</a:t>
                      </a:r>
                      <a:r>
                        <a:rPr lang="ru-RU" sz="1500" dirty="0"/>
                        <a:t> вход в проект существенно ниже будущей стоимости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500" dirty="0"/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Прямой диалог: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Плотное сопровождение проекта экспертами и разработчиками вендора.</a:t>
                      </a:r>
                    </a:p>
                  </a:txBody>
                  <a:tcPr marL="99307" marR="99307" marT="99307" marB="993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Совместный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пресейл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Поможем презентовать продукт и защитить архитектуру перед вашим заказчиком.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Экспертный тыл: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Оперативные консультации и техническая поддержка на всех этапах внедрения.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Лидерство в нише: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Возможность первыми занять рынок с новым стратегическим продуктом.</a:t>
                      </a:r>
                    </a:p>
                  </a:txBody>
                  <a:tcPr marL="99307" marR="99307" marT="99307" marB="993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41715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6501C3D-73C2-45B4-9E67-039E318DE04E}"/>
              </a:ext>
            </a:extLst>
          </p:cNvPr>
          <p:cNvSpPr txBox="1"/>
          <p:nvPr/>
        </p:nvSpPr>
        <p:spPr>
          <a:xfrm>
            <a:off x="-54260" y="4444752"/>
            <a:ext cx="9396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marR="190500" algn="ctr" rtl="0">
              <a:spcBef>
                <a:spcPts val="1200"/>
              </a:spcBef>
              <a:spcAft>
                <a:spcPts val="1200"/>
              </a:spcAft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Инвестируем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успех Вашего проекта сегодня -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развиваем систему вместе «в долгую»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7426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Заголовок 3"/>
          <p:cNvSpPr>
            <a:spLocks noGrp="1"/>
          </p:cNvSpPr>
          <p:nvPr>
            <p:ph type="ctrTitle"/>
          </p:nvPr>
        </p:nvSpPr>
        <p:spPr>
          <a:xfrm>
            <a:off x="1708150" y="3580656"/>
            <a:ext cx="5727700" cy="937260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ru-RU" alt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8A5D4-36BD-431D-AB5A-4C01EB33826A}"/>
              </a:ext>
            </a:extLst>
          </p:cNvPr>
          <p:cNvSpPr txBox="1"/>
          <p:nvPr/>
        </p:nvSpPr>
        <p:spPr>
          <a:xfrm>
            <a:off x="467544" y="1420416"/>
            <a:ext cx="820891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ru-RU" sz="2400" b="1" kern="0" baseline="0" dirty="0">
                <a:solidFill>
                  <a:schemeClr val="tx2"/>
                </a:solidFill>
                <a:cs typeface="+mj-cs"/>
              </a:rPr>
              <a:t>Готовы включиться в пилот на льготных условиях? </a:t>
            </a:r>
          </a:p>
          <a:p>
            <a:pPr algn="ctr">
              <a:buClrTx/>
              <a:buSzTx/>
              <a:buFontTx/>
            </a:pPr>
            <a:endParaRPr lang="ru-RU" sz="2400" b="1" kern="0" baseline="0" dirty="0">
              <a:solidFill>
                <a:schemeClr val="tx2"/>
              </a:solidFill>
              <a:cs typeface="+mj-cs"/>
            </a:endParaRPr>
          </a:p>
          <a:p>
            <a:pPr algn="ctr">
              <a:buClrTx/>
              <a:buSzTx/>
              <a:buFontTx/>
            </a:pPr>
            <a:r>
              <a:rPr lang="ru-RU" sz="2400" b="1" kern="0" baseline="0" dirty="0">
                <a:solidFill>
                  <a:schemeClr val="tx2"/>
                </a:solidFill>
                <a:cs typeface="+mj-cs"/>
              </a:rPr>
              <a:t>Ждём </a:t>
            </a:r>
            <a:r>
              <a:rPr lang="ru-RU" sz="2400" kern="0" baseline="0" dirty="0">
                <a:solidFill>
                  <a:schemeClr val="tx2"/>
                </a:solidFill>
                <a:cs typeface="+mj-cs"/>
              </a:rPr>
              <a:t>Ваши вопросы и запросы на </a:t>
            </a:r>
            <a:r>
              <a:rPr lang="ru-RU" sz="2400" kern="0" baseline="0" dirty="0" err="1">
                <a:solidFill>
                  <a:schemeClr val="tx2"/>
                </a:solidFill>
                <a:cs typeface="+mj-cs"/>
              </a:rPr>
              <a:t>демостенд</a:t>
            </a:r>
            <a:r>
              <a:rPr lang="ru-RU" sz="2400" kern="0" baseline="0" dirty="0">
                <a:solidFill>
                  <a:schemeClr val="tx2"/>
                </a:solidFill>
                <a:cs typeface="+mj-cs"/>
              </a:rPr>
              <a:t>: </a:t>
            </a:r>
          </a:p>
          <a:p>
            <a:pPr algn="ctr">
              <a:buClrTx/>
              <a:buSzTx/>
              <a:buFontTx/>
            </a:pPr>
            <a:r>
              <a:rPr lang="ru-RU" sz="2400" b="1" u="sng" kern="0" baseline="0" dirty="0">
                <a:solidFill>
                  <a:srgbClr val="0070C0"/>
                </a:solidFill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boss@1c.ru</a:t>
            </a:r>
            <a:r>
              <a:rPr lang="ru-RU" sz="2400" b="1" kern="0" baseline="0" dirty="0">
                <a:solidFill>
                  <a:srgbClr val="0070C0"/>
                </a:solidFill>
                <a:cs typeface="+mj-cs"/>
              </a:rPr>
              <a:t> </a:t>
            </a:r>
          </a:p>
          <a:p>
            <a:pPr algn="ctr">
              <a:buClrTx/>
              <a:buSzTx/>
              <a:buFontTx/>
            </a:pPr>
            <a:endParaRPr lang="ru-RU" altLang="ru-RU" sz="1800" b="1" kern="0" baseline="0" dirty="0">
              <a:solidFill>
                <a:schemeClr val="tx2"/>
              </a:solidFill>
              <a:latin typeface="Futura PT Demi" panose="020B0702020204020303" pitchFamily="34" charset="0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40" y="124143"/>
            <a:ext cx="7667625" cy="612775"/>
          </a:xfrm>
        </p:spPr>
        <p:txBody>
          <a:bodyPr/>
          <a:lstStyle/>
          <a:p>
            <a:pPr algn="ctr">
              <a:spcBef>
                <a:spcPts val="150"/>
              </a:spcBef>
              <a:buClrTx/>
              <a:buSzTx/>
              <a:buFontTx/>
            </a:pPr>
            <a:r>
              <a:rPr lang="ru-RU" altLang="x-none" sz="2400" dirty="0">
                <a:latin typeface="Arial (Заголовки)"/>
                <a:sym typeface="+mn-ea"/>
              </a:rPr>
              <a:t>Рабочие столы: возможности интерфейса</a:t>
            </a:r>
            <a:endParaRPr lang="ru-RU" altLang="x-none" sz="2400" dirty="0">
              <a:latin typeface="Arial (Заголовки)"/>
            </a:endParaRPr>
          </a:p>
        </p:txBody>
      </p:sp>
      <p:sp>
        <p:nvSpPr>
          <p:cNvPr id="5" name="Text 1"/>
          <p:cNvSpPr/>
          <p:nvPr/>
        </p:nvSpPr>
        <p:spPr>
          <a:xfrm>
            <a:off x="539552" y="1132384"/>
            <a:ext cx="8189033" cy="35613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Современный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интерфейс.</a:t>
            </a:r>
            <a:endParaRPr lang="en-US" dirty="0">
              <a:solidFill>
                <a:srgbClr val="3D3838"/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alt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Отображаются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задачи, документы, отчеты.</a:t>
            </a:r>
          </a:p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Панели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можно сворачивать вправо и влево</a:t>
            </a:r>
            <a:r>
              <a:rPr lang="ru-RU" alt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увеличива</a:t>
            </a:r>
            <a:r>
              <a:rPr lang="ru-RU" alt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я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рабочее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пространство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.</a:t>
            </a:r>
            <a:endParaRPr lang="en-US" dirty="0">
              <a:solidFill>
                <a:srgbClr val="3D3838"/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alt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Имеются группировки папок.</a:t>
            </a:r>
          </a:p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alt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Группировки можно 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сворачивать / разворачивать.</a:t>
            </a:r>
            <a:endParaRPr lang="en-US" dirty="0">
              <a:solidFill>
                <a:srgbClr val="3D3838"/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Поиск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папок по названиям.</a:t>
            </a:r>
            <a:endParaRPr lang="en-US" dirty="0">
              <a:solidFill>
                <a:srgbClr val="3D3838"/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Рядом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с названиями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папок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видим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количество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всего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и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новых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задач</a:t>
            </a: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/</a:t>
            </a: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документов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.</a:t>
            </a:r>
            <a:endParaRPr lang="en-US" dirty="0">
              <a:solidFill>
                <a:srgbClr val="3D3838"/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Можно создавать новые документы.</a:t>
            </a:r>
            <a:endParaRPr lang="en-US" dirty="0">
              <a:solidFill>
                <a:srgbClr val="3D3838"/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585" b="1" dirty="0">
              <a:solidFill>
                <a:srgbClr val="3D3838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>
              <a:lnSpc>
                <a:spcPts val="1320"/>
              </a:lnSpc>
            </a:pPr>
            <a:endParaRPr lang="en-US" sz="1110" b="1" dirty="0"/>
          </a:p>
          <a:p>
            <a:pPr marL="772795" indent="-272415">
              <a:lnSpc>
                <a:spcPct val="107000"/>
              </a:lnSpc>
              <a:spcBef>
                <a:spcPts val="160"/>
              </a:spcBef>
              <a:buFontTx/>
              <a:buAutoNum type="arabicPeriod"/>
            </a:pPr>
            <a:endParaRPr lang="ru-RU" sz="11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772795" indent="-272415">
              <a:lnSpc>
                <a:spcPct val="107000"/>
              </a:lnSpc>
              <a:spcBef>
                <a:spcPts val="160"/>
              </a:spcBef>
              <a:buFontTx/>
              <a:buAutoNum type="arabicPeriod"/>
            </a:pPr>
            <a:endParaRPr lang="ru-RU" sz="11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ts val="1320"/>
              </a:lnSpc>
            </a:pPr>
            <a:endParaRPr lang="en-US" sz="111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33051"/>
            <a:ext cx="8574464" cy="612775"/>
          </a:xfrm>
        </p:spPr>
        <p:txBody>
          <a:bodyPr/>
          <a:lstStyle/>
          <a:p>
            <a:r>
              <a:rPr lang="en-US" sz="2400" b="0" kern="1200" baseline="-25000" dirty="0" err="1">
                <a:solidFill>
                  <a:srgbClr val="3D383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  <a:sym typeface="+mn-ea"/>
              </a:rPr>
              <a:t>Рабочие</a:t>
            </a:r>
            <a:r>
              <a:rPr lang="en-US" sz="2400" b="0" kern="1200" baseline="-25000" dirty="0">
                <a:solidFill>
                  <a:srgbClr val="3D383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0" kern="1200" baseline="-25000" dirty="0" err="1">
                <a:solidFill>
                  <a:srgbClr val="3D383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  <a:sym typeface="+mn-ea"/>
              </a:rPr>
              <a:t>столы</a:t>
            </a:r>
            <a:r>
              <a:rPr lang="en-US" sz="2400" b="0" kern="1200" baseline="-25000" dirty="0">
                <a:solidFill>
                  <a:srgbClr val="3D383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0" kern="1200" baseline="-25000" dirty="0" err="1">
                <a:solidFill>
                  <a:srgbClr val="3D383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  <a:sym typeface="+mn-ea"/>
              </a:rPr>
              <a:t>создаются</a:t>
            </a:r>
            <a:r>
              <a:rPr lang="en-US" sz="2400" b="0" kern="1200" baseline="-25000" dirty="0">
                <a:solidFill>
                  <a:srgbClr val="3D383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sz="2400" b="0" kern="1200" baseline="-25000" dirty="0">
                <a:solidFill>
                  <a:srgbClr val="3D383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  <a:sym typeface="+mn-ea"/>
              </a:rPr>
              <a:t>для каждой группы пользователей</a:t>
            </a:r>
            <a:br>
              <a:rPr lang="en-US" sz="2400" b="0" kern="1200" baseline="-25000" dirty="0">
                <a:solidFill>
                  <a:srgbClr val="3D383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  <a:sym typeface="+mn-ea"/>
              </a:rPr>
            </a:br>
            <a:endParaRPr lang="ru-RU" altLang="en-US" dirty="0"/>
          </a:p>
        </p:txBody>
      </p:sp>
      <p:pic>
        <p:nvPicPr>
          <p:cNvPr id="6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55770" y="1193495"/>
            <a:ext cx="283467" cy="283467"/>
          </a:xfrm>
          <a:prstGeom prst="rect">
            <a:avLst/>
          </a:prstGeom>
        </p:spPr>
      </p:pic>
      <p:sp>
        <p:nvSpPr>
          <p:cNvPr id="7" name="Text 2"/>
          <p:cNvSpPr/>
          <p:nvPr>
            <p:custDataLst>
              <p:tags r:id="rId2"/>
            </p:custDataLst>
          </p:nvPr>
        </p:nvSpPr>
        <p:spPr>
          <a:xfrm>
            <a:off x="855692" y="1618837"/>
            <a:ext cx="3011044" cy="20863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620"/>
              </a:lnSpc>
            </a:pPr>
            <a:r>
              <a:rPr lang="ru-RU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Руководитель учреждения</a:t>
            </a:r>
          </a:p>
        </p:txBody>
      </p:sp>
      <p:sp>
        <p:nvSpPr>
          <p:cNvPr id="8" name="Text 3"/>
          <p:cNvSpPr/>
          <p:nvPr>
            <p:custDataLst>
              <p:tags r:id="rId3"/>
            </p:custDataLst>
          </p:nvPr>
        </p:nvSpPr>
        <p:spPr>
          <a:xfrm>
            <a:off x="855691" y="1894997"/>
            <a:ext cx="2860366" cy="3789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32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</a:rPr>
              <a:t>Стратегическ</a:t>
            </a:r>
            <a:r>
              <a:rPr lang="ru-RU" altLang="en-US" sz="1400" dirty="0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</a:rPr>
              <a:t>ое управление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ts val="132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</a:rPr>
              <a:t>приоритетными задачами</a:t>
            </a:r>
          </a:p>
        </p:txBody>
      </p:sp>
      <p:pic>
        <p:nvPicPr>
          <p:cNvPr id="9" name="Image 1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2995" y="3940822"/>
            <a:ext cx="283467" cy="283467"/>
          </a:xfrm>
          <a:prstGeom prst="rect">
            <a:avLst/>
          </a:prstGeom>
        </p:spPr>
      </p:pic>
      <p:sp>
        <p:nvSpPr>
          <p:cNvPr id="10" name="Text 4"/>
          <p:cNvSpPr/>
          <p:nvPr>
            <p:custDataLst>
              <p:tags r:id="rId5"/>
            </p:custDataLst>
          </p:nvPr>
        </p:nvSpPr>
        <p:spPr>
          <a:xfrm>
            <a:off x="952996" y="4366022"/>
            <a:ext cx="1871352" cy="20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620"/>
              </a:lnSpc>
            </a:pPr>
            <a:r>
              <a:rPr lang="ru-RU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Приемная</a:t>
            </a:r>
          </a:p>
        </p:txBody>
      </p:sp>
      <p:sp>
        <p:nvSpPr>
          <p:cNvPr id="11" name="Text 5"/>
          <p:cNvSpPr/>
          <p:nvPr>
            <p:custDataLst>
              <p:tags r:id="rId6"/>
            </p:custDataLst>
          </p:nvPr>
        </p:nvSpPr>
        <p:spPr>
          <a:xfrm>
            <a:off x="977019" y="4648952"/>
            <a:ext cx="3476685" cy="1703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32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</a:rPr>
              <a:t>Координация делопроизводства руководителя</a:t>
            </a:r>
          </a:p>
        </p:txBody>
      </p:sp>
      <p:pic>
        <p:nvPicPr>
          <p:cNvPr id="12" name="Image 2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627496" y="1204392"/>
            <a:ext cx="283467" cy="283467"/>
          </a:xfrm>
          <a:prstGeom prst="rect">
            <a:avLst/>
          </a:prstGeom>
        </p:spPr>
      </p:pic>
      <p:sp>
        <p:nvSpPr>
          <p:cNvPr id="13" name="Text 6"/>
          <p:cNvSpPr/>
          <p:nvPr>
            <p:custDataLst>
              <p:tags r:id="rId8"/>
            </p:custDataLst>
          </p:nvPr>
        </p:nvSpPr>
        <p:spPr>
          <a:xfrm>
            <a:off x="4427984" y="1617646"/>
            <a:ext cx="4501613" cy="20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620"/>
              </a:lnSpc>
            </a:pPr>
            <a:r>
              <a:rPr lang="en-US" sz="2200" b="1" dirty="0" err="1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Заместитель</a:t>
            </a: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руководителя учреждения</a:t>
            </a:r>
          </a:p>
        </p:txBody>
      </p:sp>
      <p:sp>
        <p:nvSpPr>
          <p:cNvPr id="14" name="Text 7"/>
          <p:cNvSpPr/>
          <p:nvPr>
            <p:custDataLst>
              <p:tags r:id="rId9"/>
            </p:custDataLst>
          </p:nvPr>
        </p:nvSpPr>
        <p:spPr>
          <a:xfrm>
            <a:off x="4679087" y="1893989"/>
            <a:ext cx="3890421" cy="36737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132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Контроль профильных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направлений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</a:p>
          <a:p>
            <a:pPr>
              <a:lnSpc>
                <a:spcPts val="132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и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делегирование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задач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Montserrat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94034" y="2545993"/>
            <a:ext cx="283467" cy="283467"/>
          </a:xfrm>
          <a:prstGeom prst="rect">
            <a:avLst/>
          </a:prstGeom>
        </p:spPr>
      </p:pic>
      <p:sp>
        <p:nvSpPr>
          <p:cNvPr id="16" name="Text 8"/>
          <p:cNvSpPr/>
          <p:nvPr>
            <p:custDataLst>
              <p:tags r:id="rId11"/>
            </p:custDataLst>
          </p:nvPr>
        </p:nvSpPr>
        <p:spPr>
          <a:xfrm>
            <a:off x="894035" y="2971192"/>
            <a:ext cx="2623167" cy="20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620"/>
              </a:lnSpc>
            </a:pPr>
            <a:r>
              <a:rPr lang="en-US" b="1" dirty="0" err="1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Руководитель</a:t>
            </a:r>
            <a:r>
              <a:rPr lang="en-US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подразделения</a:t>
            </a:r>
          </a:p>
        </p:txBody>
      </p:sp>
      <p:sp>
        <p:nvSpPr>
          <p:cNvPr id="17" name="Text 9"/>
          <p:cNvSpPr/>
          <p:nvPr>
            <p:custDataLst>
              <p:tags r:id="rId12"/>
            </p:custDataLst>
          </p:nvPr>
        </p:nvSpPr>
        <p:spPr>
          <a:xfrm>
            <a:off x="893991" y="3247573"/>
            <a:ext cx="2801405" cy="3734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320"/>
              </a:lnSpc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Управление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отраслевыми вопросами </a:t>
            </a:r>
          </a:p>
          <a:p>
            <a:pPr>
              <a:lnSpc>
                <a:spcPts val="132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и координация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</a:rPr>
              <a:t>подразделений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Montserrat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Image 4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26803" y="2535610"/>
            <a:ext cx="283467" cy="283467"/>
          </a:xfrm>
          <a:prstGeom prst="rect">
            <a:avLst/>
          </a:prstGeom>
        </p:spPr>
      </p:pic>
      <p:sp>
        <p:nvSpPr>
          <p:cNvPr id="19" name="Text 10"/>
          <p:cNvSpPr/>
          <p:nvPr>
            <p:custDataLst>
              <p:tags r:id="rId14"/>
            </p:custDataLst>
          </p:nvPr>
        </p:nvSpPr>
        <p:spPr>
          <a:xfrm>
            <a:off x="4478377" y="2955096"/>
            <a:ext cx="4093934" cy="2764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620"/>
              </a:lnSpc>
            </a:pPr>
            <a:r>
              <a:rPr lang="en-US" sz="2000" b="1" dirty="0" err="1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Заместитель</a:t>
            </a:r>
            <a:r>
              <a:rPr lang="en-US" sz="20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2000" b="1" dirty="0" err="1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руководителя</a:t>
            </a:r>
            <a:r>
              <a:rPr lang="ru-RU" sz="20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подразделения</a:t>
            </a:r>
          </a:p>
        </p:txBody>
      </p:sp>
      <p:sp>
        <p:nvSpPr>
          <p:cNvPr id="20" name="Text 11"/>
          <p:cNvSpPr/>
          <p:nvPr>
            <p:custDataLst>
              <p:tags r:id="rId15"/>
            </p:custDataLst>
          </p:nvPr>
        </p:nvSpPr>
        <p:spPr>
          <a:xfrm>
            <a:off x="4797514" y="3237494"/>
            <a:ext cx="4313227" cy="3734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32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</a:rPr>
              <a:t>Оперативное решение текущих задач </a:t>
            </a:r>
          </a:p>
          <a:p>
            <a:pPr>
              <a:lnSpc>
                <a:spcPts val="132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</a:rPr>
              <a:t>и поддержка процессов</a:t>
            </a:r>
          </a:p>
        </p:txBody>
      </p:sp>
      <p:pic>
        <p:nvPicPr>
          <p:cNvPr id="21" name="Image 5" descr="preencoded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737860" y="3940822"/>
            <a:ext cx="283467" cy="283467"/>
          </a:xfrm>
          <a:prstGeom prst="rect">
            <a:avLst/>
          </a:prstGeom>
        </p:spPr>
      </p:pic>
      <p:sp>
        <p:nvSpPr>
          <p:cNvPr id="22" name="Text 12"/>
          <p:cNvSpPr/>
          <p:nvPr>
            <p:custDataLst>
              <p:tags r:id="rId17"/>
            </p:custDataLst>
          </p:nvPr>
        </p:nvSpPr>
        <p:spPr>
          <a:xfrm>
            <a:off x="4737860" y="4366021"/>
            <a:ext cx="1667886" cy="20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620"/>
              </a:lnSpc>
            </a:pPr>
            <a:r>
              <a:rPr lang="en-US" sz="20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Сотрудник</a:t>
            </a:r>
          </a:p>
        </p:txBody>
      </p:sp>
      <p:sp>
        <p:nvSpPr>
          <p:cNvPr id="23" name="Text 13"/>
          <p:cNvSpPr/>
          <p:nvPr>
            <p:custDataLst>
              <p:tags r:id="rId18"/>
            </p:custDataLst>
          </p:nvPr>
        </p:nvSpPr>
        <p:spPr>
          <a:xfrm>
            <a:off x="4737860" y="4670856"/>
            <a:ext cx="3652561" cy="170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132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Исполнение поручений и подготовка документов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272D225-FBCA-4EC6-854E-5FBAABF6017A}"/>
              </a:ext>
            </a:extLst>
          </p:cNvPr>
          <p:cNvSpPr txBox="1">
            <a:spLocks/>
          </p:cNvSpPr>
          <p:nvPr/>
        </p:nvSpPr>
        <p:spPr bwMode="auto">
          <a:xfrm>
            <a:off x="871272" y="82232"/>
            <a:ext cx="7667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50"/>
              </a:spcBef>
            </a:pPr>
            <a:r>
              <a:rPr lang="ru-RU" altLang="x-none" sz="2400" kern="0" baseline="0" dirty="0">
                <a:latin typeface="Arial (Заголовки)"/>
                <a:sym typeface="+mn-ea"/>
              </a:rPr>
              <a:t>Рабочие столы: примеры</a:t>
            </a:r>
            <a:endParaRPr lang="ru-RU" altLang="x-none" sz="2400" kern="0" baseline="0" dirty="0">
              <a:latin typeface="Arial (Заголовки)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523"/>
            <a:ext cx="6857370" cy="811344"/>
          </a:xfrm>
        </p:spPr>
        <p:txBody>
          <a:bodyPr/>
          <a:lstStyle/>
          <a:p>
            <a:r>
              <a:rPr lang="ru-RU" altLang="ru-RU" sz="2400" dirty="0">
                <a:latin typeface="Arial (Заголовки)"/>
                <a:sym typeface="+mn-ea"/>
              </a:rPr>
              <a:t>Н</a:t>
            </a:r>
            <a:r>
              <a:rPr lang="ru-RU" altLang="ru-RU" sz="2400" b="1" dirty="0">
                <a:latin typeface="Arial (Заголовки)"/>
                <a:sym typeface="+mn-ea"/>
              </a:rPr>
              <a:t>азначение сотруднику рабочего стола</a:t>
            </a:r>
            <a:endParaRPr lang="ru-RU" altLang="en-US" sz="2400" dirty="0">
              <a:latin typeface="Arial (Заголовки)"/>
            </a:endParaRPr>
          </a:p>
        </p:txBody>
      </p:sp>
      <p:sp>
        <p:nvSpPr>
          <p:cNvPr id="5" name="Text 1"/>
          <p:cNvSpPr/>
          <p:nvPr/>
        </p:nvSpPr>
        <p:spPr>
          <a:xfrm>
            <a:off x="971550" y="1490345"/>
            <a:ext cx="3552190" cy="12992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alt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К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аждому пользователю назначается рабочий стол в соответствии с его должностными обязанностями.</a:t>
            </a:r>
            <a:endParaRPr lang="en-US" b="1" dirty="0">
              <a:solidFill>
                <a:srgbClr val="3D3838"/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60"/>
              </a:spcBef>
            </a:pPr>
            <a:endParaRPr lang="en-US" sz="1585" b="1" dirty="0">
              <a:solidFill>
                <a:srgbClr val="3D3838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>
              <a:lnSpc>
                <a:spcPct val="150000"/>
              </a:lnSpc>
            </a:pPr>
            <a:endParaRPr lang="en-US" sz="1585" b="1" dirty="0">
              <a:solidFill>
                <a:srgbClr val="3D3838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>
              <a:lnSpc>
                <a:spcPts val="1320"/>
              </a:lnSpc>
            </a:pPr>
            <a:endParaRPr lang="en-US" sz="1110" b="1" dirty="0"/>
          </a:p>
          <a:p>
            <a:pPr marL="772795" indent="-272415">
              <a:lnSpc>
                <a:spcPct val="107000"/>
              </a:lnSpc>
              <a:spcBef>
                <a:spcPts val="160"/>
              </a:spcBef>
              <a:buFontTx/>
              <a:buAutoNum type="arabicPeriod"/>
            </a:pPr>
            <a:endParaRPr lang="ru-RU" sz="11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772795" indent="-272415">
              <a:lnSpc>
                <a:spcPct val="107000"/>
              </a:lnSpc>
              <a:spcBef>
                <a:spcPts val="160"/>
              </a:spcBef>
              <a:buFontTx/>
              <a:buAutoNum type="arabicPeriod"/>
            </a:pPr>
            <a:endParaRPr lang="ru-RU" sz="11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ts val="1320"/>
              </a:lnSpc>
            </a:pPr>
            <a:endParaRPr lang="en-US" sz="1110" b="1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657" y="772344"/>
            <a:ext cx="3428799" cy="4105351"/>
          </a:xfrm>
          <a:prstGeom prst="rect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44352"/>
            <a:ext cx="4608512" cy="1944216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ru-RU" altLang="x-none" sz="3300" dirty="0">
                <a:latin typeface="Arial (Заголовки)"/>
                <a:sym typeface="+mn-ea"/>
              </a:rPr>
              <a:t>Кейсы </a:t>
            </a:r>
            <a:br>
              <a:rPr lang="ru-RU" altLang="ru-RU" sz="3300" dirty="0">
                <a:latin typeface="Arial (Заголовки)"/>
                <a:sym typeface="+mn-ea"/>
              </a:rPr>
            </a:br>
            <a:r>
              <a:rPr lang="ru-RU" altLang="x-none" sz="3300" dirty="0">
                <a:latin typeface="Arial (Заголовки)"/>
                <a:sym typeface="+mn-ea"/>
              </a:rPr>
              <a:t>по настройкам </a:t>
            </a:r>
            <a:br>
              <a:rPr lang="ru-RU" altLang="x-none" sz="3300" dirty="0">
                <a:latin typeface="Arial (Заголовки)"/>
                <a:sym typeface="+mn-ea"/>
              </a:rPr>
            </a:br>
            <a:r>
              <a:rPr lang="ru-RU" altLang="x-none" sz="3300" dirty="0">
                <a:latin typeface="Arial (Заголовки)"/>
                <a:sym typeface="+mn-ea"/>
              </a:rPr>
              <a:t>рабочих столов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42A01B-496F-447F-8BD2-33E8A92A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416156"/>
            <a:ext cx="2664296" cy="21216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43608" y="124272"/>
            <a:ext cx="7917412" cy="612775"/>
          </a:xfrm>
        </p:spPr>
        <p:txBody>
          <a:bodyPr/>
          <a:lstStyle/>
          <a:p>
            <a:pPr algn="ctr"/>
            <a:r>
              <a:rPr lang="ru-RU" altLang="x-none" sz="2400" dirty="0">
                <a:latin typeface="Arial (Заголовки)"/>
                <a:sym typeface="+mn-ea"/>
              </a:rPr>
              <a:t>Секретарь: проверка и маршрутизация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899592" y="737047"/>
            <a:ext cx="7981950" cy="40677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2pPr>
            <a:lvl3pPr marL="1144905" indent="-2305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•"/>
              <a:defRPr sz="2000" kern="120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  <a:cs typeface="Source Sans Variable" pitchFamily="34" charset="0"/>
              </a:defRPr>
            </a:lvl5pPr>
          </a:lstStyle>
          <a:p>
            <a:pPr marL="0" indent="0">
              <a:spcBef>
                <a:spcPts val="475"/>
              </a:spcBef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Требование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Задачи и документы, направленные на руководителя, предварительно рассматривает секретарь.</a:t>
            </a:r>
          </a:p>
          <a:p>
            <a:pPr marL="0" indent="0">
              <a:spcBef>
                <a:spcPts val="475"/>
              </a:spcBef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Секретарь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  <a:p>
            <a:pPr marL="0" indent="0">
              <a:spcBef>
                <a:spcPts val="475"/>
              </a:spcBef>
              <a:buNone/>
            </a:pP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•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первичный 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контроль поступающих документов (обязательные вложения, полнота пакета документов, соответствие формальным требованиям)</a:t>
            </a:r>
          </a:p>
          <a:p>
            <a:pPr marL="0" indent="0">
              <a:spcBef>
                <a:spcPts val="475"/>
              </a:spcBef>
              <a:buNone/>
            </a:pP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•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создание подзадач по памятке или устным указаниям</a:t>
            </a:r>
          </a:p>
          <a:p>
            <a:pPr marL="0" indent="0">
              <a:spcBef>
                <a:spcPts val="475"/>
              </a:spcBef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Результат</a:t>
            </a:r>
            <a:endParaRPr lang="en-US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уководитель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получает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только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проверенные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релевантные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задачи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spcBef>
                <a:spcPts val="475"/>
              </a:spcBef>
              <a:buNone/>
            </a:pP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Ускорение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врем</a:t>
            </a:r>
            <a:r>
              <a:rPr lang="ru-RU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ени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прохождения процессов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18143" y="58994"/>
            <a:ext cx="8098095" cy="612775"/>
          </a:xfrm>
        </p:spPr>
        <p:txBody>
          <a:bodyPr/>
          <a:lstStyle/>
          <a:p>
            <a:pPr algn="ctr"/>
            <a:r>
              <a:rPr lang="ru-RU" altLang="x-none" sz="2400" dirty="0">
                <a:latin typeface="Arial (Заголовки)"/>
                <a:sym typeface="+mn-ea"/>
              </a:rPr>
              <a:t>Секретарь: п</a:t>
            </a:r>
            <a:r>
              <a:rPr lang="ru-RU" altLang="ru-RU" sz="2400" dirty="0">
                <a:latin typeface="Arial (Заголовки)"/>
                <a:sym typeface="+mn-ea"/>
              </a:rPr>
              <a:t>роверка и передача руководителю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384" y="1462879"/>
            <a:ext cx="1273674" cy="1097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51" y="1486560"/>
            <a:ext cx="1332137" cy="1195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929" y="2537867"/>
            <a:ext cx="1171575" cy="6000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767" y="3041924"/>
            <a:ext cx="722907" cy="5022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767" y="4298224"/>
            <a:ext cx="722907" cy="5022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7842" y="3108207"/>
            <a:ext cx="923925" cy="4667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767" y="4315976"/>
            <a:ext cx="1143000" cy="4667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3174" y="3677877"/>
            <a:ext cx="533400" cy="60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7287" y="3041924"/>
            <a:ext cx="722907" cy="50223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2520" y="3040749"/>
            <a:ext cx="1689343" cy="53612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935" y="3079254"/>
            <a:ext cx="1143000" cy="4667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433" y="2082949"/>
            <a:ext cx="1323975" cy="7429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0728" y="1495169"/>
            <a:ext cx="1041400" cy="5334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2716" y="1141105"/>
            <a:ext cx="1323975" cy="7429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6557" y="3079254"/>
            <a:ext cx="533400" cy="4667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2976" y="3079254"/>
            <a:ext cx="533400" cy="4667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6557" y="4338067"/>
            <a:ext cx="533400" cy="4667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66557" y="4338067"/>
            <a:ext cx="533400" cy="4667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2976" y="3079254"/>
            <a:ext cx="533400" cy="46672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66557" y="3113931"/>
            <a:ext cx="533400" cy="46672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0608" y="3473971"/>
            <a:ext cx="1038225" cy="742950"/>
          </a:xfrm>
          <a:prstGeom prst="rect">
            <a:avLst/>
          </a:prstGeom>
        </p:spPr>
      </p:pic>
      <p:sp>
        <p:nvSpPr>
          <p:cNvPr id="27" name="Заголовок 1"/>
          <p:cNvSpPr txBox="1"/>
          <p:nvPr/>
        </p:nvSpPr>
        <p:spPr bwMode="auto">
          <a:xfrm>
            <a:off x="2310173" y="659609"/>
            <a:ext cx="1770634" cy="62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kern="0" baseline="0" dirty="0">
                <a:latin typeface="Cambria" panose="02040503050406030204" charset="0"/>
                <a:cs typeface="Cambria" panose="02040503050406030204" charset="0"/>
                <a:sym typeface="+mn-ea"/>
              </a:rPr>
              <a:t>Секретарь</a:t>
            </a:r>
          </a:p>
        </p:txBody>
      </p:sp>
      <p:sp>
        <p:nvSpPr>
          <p:cNvPr id="32" name="Заголовок 1"/>
          <p:cNvSpPr txBox="1"/>
          <p:nvPr/>
        </p:nvSpPr>
        <p:spPr bwMode="auto">
          <a:xfrm>
            <a:off x="5940152" y="659507"/>
            <a:ext cx="2168039" cy="62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 kern="0" baseline="0" dirty="0">
                <a:latin typeface="Cambria" panose="02040503050406030204" charset="0"/>
                <a:cs typeface="Cambria" panose="02040503050406030204" charset="0"/>
                <a:sym typeface="+mn-ea"/>
              </a:rPr>
              <a:t>Руководитель</a:t>
            </a:r>
            <a:endParaRPr lang="ru-RU" altLang="en-US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3.38842519685036,&quot;left&quot;:34.05,&quot;top&quot;:115.5944094488189,&quot;width&quot;:869.92346456692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3.38842519685036,&quot;left&quot;:34.05,&quot;top&quot;:115.5944094488189,&quot;width&quot;:869.92346456692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78070866141735,&quot;left&quot;:34.05,&quot;top&quot;:115.5944094488189,&quot;width&quot;:880.9422047244094}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2364</Words>
  <Application>Microsoft Office PowerPoint</Application>
  <PresentationFormat>Произвольный</PresentationFormat>
  <Paragraphs>351</Paragraphs>
  <Slides>39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1" baseType="lpstr">
      <vt:lpstr>Arial</vt:lpstr>
      <vt:lpstr>Arial (Заголовки)</vt:lpstr>
      <vt:lpstr>Calibri</vt:lpstr>
      <vt:lpstr>Cambria</vt:lpstr>
      <vt:lpstr>Futura PT Demi</vt:lpstr>
      <vt:lpstr>Montserrat</vt:lpstr>
      <vt:lpstr>Montserrat Bold</vt:lpstr>
      <vt:lpstr>Source Sans Variable</vt:lpstr>
      <vt:lpstr>system-ui</vt:lpstr>
      <vt:lpstr>Times New Roman</vt:lpstr>
      <vt:lpstr>Wingdings</vt:lpstr>
      <vt:lpstr>Специальное оформление</vt:lpstr>
      <vt:lpstr>Презентация PowerPoint</vt:lpstr>
      <vt:lpstr>Презентация PowerPoint</vt:lpstr>
      <vt:lpstr>Рабочие столы: интерфейс</vt:lpstr>
      <vt:lpstr>Рабочие столы: возможности интерфейса</vt:lpstr>
      <vt:lpstr>Рабочие столы создаются для каждой группы пользователей </vt:lpstr>
      <vt:lpstr>Назначение сотруднику рабочего стола</vt:lpstr>
      <vt:lpstr>Кейсы  по настройкам  рабочих столов</vt:lpstr>
      <vt:lpstr>Секретарь: проверка и маршрутизация</vt:lpstr>
      <vt:lpstr>Секретарь: проверка и передача руководителю</vt:lpstr>
      <vt:lpstr>Секретарь: маршрутизация без участия руководителя</vt:lpstr>
      <vt:lpstr>Руководитель: задачи подчиненным</vt:lpstr>
      <vt:lpstr>Презентация PowerPoint</vt:lpstr>
      <vt:lpstr>Папки для выполненных задач</vt:lpstr>
      <vt:lpstr>Папки для выполненных задач</vt:lpstr>
      <vt:lpstr>Папки для выполненных задач</vt:lpstr>
      <vt:lpstr>Папки для выполненных задач</vt:lpstr>
      <vt:lpstr>Презентация PowerPoint</vt:lpstr>
      <vt:lpstr>Регистрация документов, поступивших по МЭДО</vt:lpstr>
      <vt:lpstr>Регистрация документов, поступивших по МЭДО </vt:lpstr>
      <vt:lpstr>Презентация PowerPoint</vt:lpstr>
      <vt:lpstr>Использование состояний документов в отборах</vt:lpstr>
      <vt:lpstr>Типовой реестр документов</vt:lpstr>
      <vt:lpstr>Отчеты</vt:lpstr>
      <vt:lpstr>Задачи мне, задачи от меня</vt:lpstr>
      <vt:lpstr>Рабочий стол контролёра</vt:lpstr>
      <vt:lpstr>Краткий обзор 1С:Министерство.Документооборот</vt:lpstr>
      <vt:lpstr>Централизованный контроль поручений</vt:lpstr>
      <vt:lpstr>Работа с файлами при согласовании документов</vt:lpstr>
      <vt:lpstr>Печатные формы резолюций</vt:lpstr>
      <vt:lpstr>Новые закладки в карточке задачи</vt:lpstr>
      <vt:lpstr>Мастер наложения штампов</vt:lpstr>
      <vt:lpstr>Функции по работе с pdf-файлами</vt:lpstr>
      <vt:lpstr>Интеграции </vt:lpstr>
      <vt:lpstr>Презентация PowerPoint</vt:lpstr>
      <vt:lpstr>Перспективы внедрения:  от целевых групп до пилотов</vt:lpstr>
      <vt:lpstr>Презентация PowerPoint</vt:lpstr>
      <vt:lpstr>Для текущих пользователей:  при наличии зарегистрированной версии «1С:Документооборот КОРП» и действующего договора 1С:ИТС</vt:lpstr>
      <vt:lpstr>Начните пилотный проект 1С:Министерство.ДО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возможностей 1С-ДО КОРП</dc:title>
  <dc:subject>1С-ДО</dc:subject>
  <dc:creator>1С</dc:creator>
  <cp:lastModifiedBy>Павел</cp:lastModifiedBy>
  <cp:revision>1345</cp:revision>
  <dcterms:created xsi:type="dcterms:W3CDTF">2025-02-14T12:51:00Z</dcterms:created>
  <dcterms:modified xsi:type="dcterms:W3CDTF">2026-04-21T20:18:44Z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AC783D90BFDA4638AEEAFE0580F7C9C1_12</vt:lpwstr>
  </property>
  <property fmtid="{D5CDD505-2E9C-101B-9397-08002B2CF9AE}" pid="3" name="KSOProductBuildVer">
    <vt:lpwstr>1049-12.2.0.23196</vt:lpwstr>
  </property>
</Properties>
</file>