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63" r:id="rId2"/>
    <p:sldId id="1081" r:id="rId3"/>
    <p:sldId id="1101" r:id="rId4"/>
    <p:sldId id="1090" r:id="rId5"/>
    <p:sldId id="1108" r:id="rId6"/>
    <p:sldId id="1107" r:id="rId7"/>
    <p:sldId id="1104" r:id="rId8"/>
    <p:sldId id="1085" r:id="rId9"/>
    <p:sldId id="1109" r:id="rId10"/>
    <p:sldId id="1097" r:id="rId11"/>
    <p:sldId id="1098" r:id="rId12"/>
    <p:sldId id="1099" r:id="rId13"/>
    <p:sldId id="1105" r:id="rId14"/>
    <p:sldId id="1106" r:id="rId15"/>
    <p:sldId id="1094" r:id="rId16"/>
    <p:sldId id="1088" r:id="rId17"/>
    <p:sldId id="29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324B"/>
    <a:srgbClr val="DC003C"/>
    <a:srgbClr val="E6E6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23" autoAdjust="0"/>
  </p:normalViewPr>
  <p:slideViewPr>
    <p:cSldViewPr snapToGrid="0">
      <p:cViewPr varScale="1">
        <p:scale>
          <a:sx n="58" d="100"/>
          <a:sy n="58" d="100"/>
        </p:scale>
        <p:origin x="9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D41C6-CC81-40E6-A435-24ECF4CA0D68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06BC9-B37D-4548-83D8-4301328BA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844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1057275"/>
            <a:ext cx="5070475" cy="28527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5256D-0D74-4470-928B-C9B09BE507D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093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C8571C-6A36-5788-8788-3587F69DD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55C3E3A-1994-8BB8-9C22-78EF289ED9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4175" y="1057275"/>
            <a:ext cx="5070475" cy="2852738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ABAAF1D-5856-D2F4-DAA5-5F9E35918B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latin typeface="+mn-lt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143DC67-4890-81D5-76C8-EB7BA8A473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5256D-0D74-4470-928B-C9B09BE507D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8692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25CD1F-10B4-2D03-37EE-803880F09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42A5D13-B26A-AF94-5616-A5415CCD8A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4175" y="1057275"/>
            <a:ext cx="5070475" cy="2852738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D87AFEE-D86F-D63E-CAC1-DE38FBB097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latin typeface="+mn-lt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37774B9-7D66-74C1-9710-169E305AF3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5256D-0D74-4470-928B-C9B09BE507D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3657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DBFA65-2530-A652-54EF-D2872123D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8A5CFF2-3906-E424-98A5-8EA3D68A0F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4175" y="1057275"/>
            <a:ext cx="5070475" cy="2852738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CADA64C-86E1-F89C-7C96-829802D224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0FB297-7B24-52D2-CFE1-E3A3BC3B9D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5256D-0D74-4470-928B-C9B09BE507D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7738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5AD3CC-81DE-6B76-7A53-B5831F688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6062EAE-34D7-6C8C-452D-F136F387A0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4175" y="1057275"/>
            <a:ext cx="5070475" cy="2852738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1B249DA-F5F5-FC39-D262-373BEC2A90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latin typeface="+mn-lt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9A527AE-4644-BDC9-84E9-4C4AD3D5E6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5256D-0D74-4470-928B-C9B09BE507D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728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EACA97-28AE-067C-7898-4FB9C7006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225C37A-68D4-3A88-6831-DFACFA75E9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4175" y="1057275"/>
            <a:ext cx="5070475" cy="2852738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10FC5D7-999C-9FBF-94B6-71BE0486FF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A34D63-AADE-F646-C8EE-21CFF77B24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5256D-0D74-4470-928B-C9B09BE507D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9500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C531A5-6B20-FC7E-88F1-7B3EA3C50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90958BA-A2FF-BC3D-BC01-8A1D68B3C6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4175" y="1057275"/>
            <a:ext cx="5070475" cy="2852738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6B267A4-A3C6-51C1-83D2-A972702BB4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latin typeface="+mn-lt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49053B1-76B4-89B2-BB97-9DD4F1C9DE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5256D-0D74-4470-928B-C9B09BE507D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8936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D96FD6-6126-EC9F-4C85-852EEA7AB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FEE6387-8D79-FE2D-9B5D-CCE9FCD10C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4175" y="1057275"/>
            <a:ext cx="5070475" cy="2852738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2188AF0-C618-3844-64CE-B5643A170D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5214266-C059-3DD9-C602-534CA726A7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5256D-0D74-4470-928B-C9B09BE507D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7387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005D6C-397B-4984-8A75-0F23E014B26B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1849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A7C9FC-B596-CA14-A922-104EB81F2A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6B13443-9036-D80B-0EB8-7B89818716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4175" y="1057275"/>
            <a:ext cx="5070475" cy="2852738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3F6CBFD-0DDD-3180-1F2A-420D3FEE38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3C8AF5B-65F0-8B3F-50DA-D2A67AEFA5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5256D-0D74-4470-928B-C9B09BE507D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460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9F28B-3B2E-C448-3D8D-3633711DC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966A232-4D68-9A6D-1C85-0CED2317B1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4175" y="1057275"/>
            <a:ext cx="5070475" cy="2852738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C7FF04D-2B4E-E6C9-8F32-31D9292591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C4C30C8-5497-C0B2-F4A4-1F78AEF340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5256D-0D74-4470-928B-C9B09BE507D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849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7BAFD4-2738-0468-11E5-77CFA8C55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76CE161-FBCE-72C9-6D97-7DD8FA1EE3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4175" y="1057275"/>
            <a:ext cx="5070475" cy="2852738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45E8DE5-8000-3B73-25F9-250990E6BA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latin typeface="+mn-lt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7147FF-EFED-6BD2-B75A-9C59239563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5256D-0D74-4470-928B-C9B09BE507D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477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D73624-CCEF-A264-369D-D2D35CBD9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C55385B-AA48-691F-E663-3F60298765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4175" y="1057275"/>
            <a:ext cx="5070475" cy="2852738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5F47C6B-0568-F0A8-0265-7C90F17081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0" i="0" dirty="0">
              <a:solidFill>
                <a:srgbClr val="404040"/>
              </a:solidFill>
              <a:effectLst/>
              <a:latin typeface="+mn-lt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2F0040E-03AD-55A8-7255-4C7ACBC83E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5256D-0D74-4470-928B-C9B09BE507D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875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1DBDB-8B37-8F9E-75B2-47B93773C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B599119-56C4-1C20-F815-4F4F073855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4175" y="1057275"/>
            <a:ext cx="5070475" cy="2852738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9182DE4-988B-0020-E400-90C374FF94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0" i="0" dirty="0">
              <a:solidFill>
                <a:srgbClr val="404040"/>
              </a:solidFill>
              <a:effectLst/>
              <a:latin typeface="+mn-lt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85269E9-8D13-BFE5-32B6-C22E55E43D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5256D-0D74-4470-928B-C9B09BE507D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442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8813D1-20D9-3F4C-C64C-6EDEF16F7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BCEF43A-621F-2E40-4F64-15023318F3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4175" y="1057275"/>
            <a:ext cx="5070475" cy="2852738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8684575-CC28-890E-4F2F-21B4386683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0" i="0" dirty="0">
              <a:solidFill>
                <a:srgbClr val="404040"/>
              </a:solidFill>
              <a:effectLst/>
              <a:latin typeface="+mn-lt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F699DCB-D883-B7D2-94AC-788CD4C0CB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5256D-0D74-4470-928B-C9B09BE507D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086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A4CCA-AA31-53F5-3CC4-6D28ED340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3C6FFC3-3839-3151-14D5-1CEA006BE9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4175" y="1057275"/>
            <a:ext cx="5070475" cy="2852738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11DCBB0-B10E-524E-1A08-9AF531C7A6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CAD9383-9F6B-7955-2793-A841E4361C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5256D-0D74-4470-928B-C9B09BE507D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535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04005-1C29-8769-725F-EF601C518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AC9DB1B-B7A0-842A-BE7F-7B2E358F4E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4175" y="1057275"/>
            <a:ext cx="5070475" cy="2852738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F48B08A-7C37-9F1C-773B-FE5A092EC8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b="0" i="0" dirty="0">
              <a:solidFill>
                <a:srgbClr val="404040"/>
              </a:solidFill>
              <a:effectLst/>
              <a:latin typeface="+mn-lt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5AA1D3F-1C44-F9AA-741B-944B4C5791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5256D-0D74-4470-928B-C9B09BE507D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71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E9D52E-BEFF-FA89-AB6E-D3B7375560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E1965A-2C58-9432-603D-744F04786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013C55-46AA-40B0-589A-B0159778F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7C7D4-9D1E-4CCB-9323-54CCF0A73A26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B7D688-731F-F7CC-0278-DE1E1878E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A52DCB-43E2-638D-F7F4-3ADCC2271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3485-2886-4D2C-A2E6-2BFBD5BA4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274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BEA790-68D2-1ED9-9442-27A0FC0F4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5F5C03-0CC7-FF2A-6542-95109C59DC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B84EBC-AE9E-D1B4-7242-26CCF5B47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7C7D4-9D1E-4CCB-9323-54CCF0A73A26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6C16D9-603B-47FC-4E98-FC53B97E3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A3E769-335A-5FB9-D133-B6E6081A0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3485-2886-4D2C-A2E6-2BFBD5BA4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75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4C0F708-6BBF-926A-B7E6-6A572488C0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D82BEAD-983D-E948-B3FE-264AF7F21E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531753-9CB0-4D95-10C6-EC21002C3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7C7D4-9D1E-4CCB-9323-54CCF0A73A26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37A9CA-E417-B379-44C5-62E8F4B7B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819A53-1FBE-E863-8182-9E50F070D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3485-2886-4D2C-A2E6-2BFBD5BA4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347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8AB8C4-9F10-A260-9962-E3E9C8A3E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E2F3CE-6346-F7E4-7F48-58C737440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CFD354-173D-E3DE-61C3-92BD438BA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7C7D4-9D1E-4CCB-9323-54CCF0A73A26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2538B6-EC02-410B-58FD-5C1A8C97A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D19FB3-45DC-1774-392D-7FB7FDD31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3485-2886-4D2C-A2E6-2BFBD5BA4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787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AA72E4-0493-C3FB-0EE2-6118402EA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E11C9C-CF82-B3B2-647E-BB32B4C99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62EB69-4AC9-5CB1-30C5-914A3D988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7C7D4-9D1E-4CCB-9323-54CCF0A73A26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EA280E-6C48-CE2E-3CBB-200638AF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49CBC5-3CE3-0CDE-7614-7935C4288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3485-2886-4D2C-A2E6-2BFBD5BA4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455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BBDA70-71DC-0028-0703-29C1C3A69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A3DFA5-85F9-E574-7E7D-2C2E2970BC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05BEC9B-7772-2B33-8982-B2F77EAA9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FBF2D5-C609-7768-D552-5E860527E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7C7D4-9D1E-4CCB-9323-54CCF0A73A26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9063A9-D435-1C07-F8B7-7421F9D26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FBC232-4F82-232B-01E4-127BEC126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3485-2886-4D2C-A2E6-2BFBD5BA4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192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9CE3C3-FAE6-770B-B22E-105201101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6E8E09-8D4F-8039-EC27-8CF8A10E9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0B1FAF1-5F99-037E-6F6A-CAB9F7E09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843A29A-7D93-2BBB-A345-C0E79475E1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C35E80C-20AC-4457-D98A-BA5E6ED87E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E742D31-D784-5DA0-D62C-1B18289CC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7C7D4-9D1E-4CCB-9323-54CCF0A73A26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12D439-DCBC-A8C6-5817-56C352E3D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52C150A-8259-5C07-910E-CE6FDAFB6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3485-2886-4D2C-A2E6-2BFBD5BA4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336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0F7159-91A0-DD4D-6137-4E7F0E88D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B7CD1B-9FDF-A990-FC02-5445C8DD1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7C7D4-9D1E-4CCB-9323-54CCF0A73A26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306B3A9-5DA4-ACF8-474F-C7F6F77E1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E97F1CC-70C0-96CF-8D5E-BB4C7AE3E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3485-2886-4D2C-A2E6-2BFBD5BA4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61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ED094AE-98C1-3571-8CE3-D37AF3624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7C7D4-9D1E-4CCB-9323-54CCF0A73A26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C2209E0-FC7F-764F-C6D7-720274A62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D2A6A79-7BAA-FD05-F335-BC010F05D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3485-2886-4D2C-A2E6-2BFBD5BA4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291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DBF86B-421B-8FCE-BF7D-48E81E726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B5BF80-E603-F306-C930-7AF831C0D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01FDE4-D523-54B1-C44E-915C66FF74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027904-8B2B-4E4D-934A-0358FBE1E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7C7D4-9D1E-4CCB-9323-54CCF0A73A26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B6EF04-B6D7-E6F8-8C80-D772A39E4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BC20F4-3DFB-FE24-D945-FD498F50B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3485-2886-4D2C-A2E6-2BFBD5BA4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334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94E9E7-8C53-1483-F67C-EE37857F3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68FB0C0-E88C-5AB1-41B1-DD24690106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D1A54D2-E0FC-B2BE-0809-32ED17ECA1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B0C269-C3FA-9A8B-6D6C-47D77D0C5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7C7D4-9D1E-4CCB-9323-54CCF0A73A26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2206FC-E16E-AB50-1997-0F9EE84B5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E3D7A0-E099-1C2E-89C9-C83A44AF6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3485-2886-4D2C-A2E6-2BFBD5BA4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897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29E98-0977-1E6A-3023-7AF718BD7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D57386-1804-A33F-37C6-5BFC391A4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BE837B-727E-FB32-027D-49F76BAF0F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7C7D4-9D1E-4CCB-9323-54CCF0A73A26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286A90-91F8-D2A1-9400-100A78A352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DF0CD6-3CC1-A667-FFED-38121F6675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E3485-2886-4D2C-A2E6-2BFBD5BA4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51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C7EA6B-BA64-4CC1-84FD-A4FC8CAE18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740" y="0"/>
            <a:ext cx="657639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D35A1C-8BCC-42BD-9751-084883CF604E}"/>
              </a:ext>
            </a:extLst>
          </p:cNvPr>
          <p:cNvSpPr txBox="1"/>
          <p:nvPr/>
        </p:nvSpPr>
        <p:spPr>
          <a:xfrm>
            <a:off x="253220" y="1814594"/>
            <a:ext cx="615770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Построение централизованной системы хранения документов на базе «1С:Архива»</a:t>
            </a:r>
            <a:endParaRPr lang="ru-RU" sz="1600" b="1" dirty="0">
              <a:solidFill>
                <a:srgbClr val="1432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4C6309-F3B2-432C-8664-DB7766D9EFE6}"/>
              </a:ext>
            </a:extLst>
          </p:cNvPr>
          <p:cNvSpPr txBox="1"/>
          <p:nvPr/>
        </p:nvSpPr>
        <p:spPr>
          <a:xfrm>
            <a:off x="231457" y="4960525"/>
            <a:ext cx="38385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Марина </a:t>
            </a:r>
            <a:r>
              <a:rPr lang="ru-RU" sz="2400" b="1" dirty="0" err="1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Лустенкова</a:t>
            </a:r>
            <a:endParaRPr lang="ru-RU" sz="2400" b="1" dirty="0">
              <a:solidFill>
                <a:srgbClr val="1432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F2C23E-FA2E-45E7-83DC-C89F5CE446C0}"/>
              </a:ext>
            </a:extLst>
          </p:cNvPr>
          <p:cNvSpPr txBox="1"/>
          <p:nvPr/>
        </p:nvSpPr>
        <p:spPr>
          <a:xfrm>
            <a:off x="253220" y="5422190"/>
            <a:ext cx="59688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Ведущий аналитик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4E42685-014E-4197-A213-B4AE2E56A5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935" y="5422190"/>
            <a:ext cx="3340487" cy="102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ECD1046-906D-496C-BDEE-D573177AD582}"/>
              </a:ext>
            </a:extLst>
          </p:cNvPr>
          <p:cNvSpPr txBox="1"/>
          <p:nvPr/>
        </p:nvSpPr>
        <p:spPr>
          <a:xfrm>
            <a:off x="363311" y="6075132"/>
            <a:ext cx="54387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spc="5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22.04.2025 г.</a:t>
            </a:r>
          </a:p>
        </p:txBody>
      </p:sp>
    </p:spTree>
    <p:extLst>
      <p:ext uri="{BB962C8B-B14F-4D97-AF65-F5344CB8AC3E}">
        <p14:creationId xmlns:p14="http://schemas.microsoft.com/office/powerpoint/2010/main" val="713066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B55B2-824A-5F07-1481-C21F0B3A1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165">
            <a:extLst>
              <a:ext uri="{FF2B5EF4-FFF2-40B4-BE49-F238E27FC236}">
                <a16:creationId xmlns:a16="http://schemas.microsoft.com/office/drawing/2014/main" id="{A188632F-C164-2255-9AF7-629620BC2E06}"/>
              </a:ext>
            </a:extLst>
          </p:cNvPr>
          <p:cNvSpPr/>
          <p:nvPr/>
        </p:nvSpPr>
        <p:spPr>
          <a:xfrm>
            <a:off x="336003" y="1660718"/>
            <a:ext cx="5830403" cy="4923094"/>
          </a:xfrm>
          <a:prstGeom prst="roundRect">
            <a:avLst>
              <a:gd name="adj" fmla="val 4735"/>
            </a:avLst>
          </a:prstGeom>
          <a:solidFill>
            <a:schemeClr val="bg1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C48EF8C3-0122-7208-D6F9-EF027089F9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37602" y="323083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7" name="Прямая соединительная линия 86">
            <a:extLst>
              <a:ext uri="{FF2B5EF4-FFF2-40B4-BE49-F238E27FC236}">
                <a16:creationId xmlns:a16="http://schemas.microsoft.com/office/drawing/2014/main" id="{36684DB9-ADBE-076C-E8CE-6A960BD290F2}"/>
              </a:ext>
            </a:extLst>
          </p:cNvPr>
          <p:cNvCxnSpPr>
            <a:cxnSpLocks/>
          </p:cNvCxnSpPr>
          <p:nvPr/>
        </p:nvCxnSpPr>
        <p:spPr>
          <a:xfrm flipV="1">
            <a:off x="11957578" y="380860"/>
            <a:ext cx="0" cy="6202951"/>
          </a:xfrm>
          <a:prstGeom prst="line">
            <a:avLst/>
          </a:prstGeom>
          <a:ln w="12700">
            <a:solidFill>
              <a:srgbClr val="DC00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1DB10D87-BBE1-6BC8-FA73-BC706260AB64}"/>
              </a:ext>
            </a:extLst>
          </p:cNvPr>
          <p:cNvGrpSpPr/>
          <p:nvPr/>
        </p:nvGrpSpPr>
        <p:grpSpPr>
          <a:xfrm>
            <a:off x="11832640" y="6517594"/>
            <a:ext cx="262734" cy="262560"/>
            <a:chOff x="11884270" y="6152370"/>
            <a:chExt cx="206100" cy="205963"/>
          </a:xfrm>
        </p:grpSpPr>
        <p:sp>
          <p:nvSpPr>
            <p:cNvPr id="89" name="Прямоугольник: скругленные углы 88">
              <a:extLst>
                <a:ext uri="{FF2B5EF4-FFF2-40B4-BE49-F238E27FC236}">
                  <a16:creationId xmlns:a16="http://schemas.microsoft.com/office/drawing/2014/main" id="{AB35F248-3A0A-ECD3-1957-4C41F7DEA934}"/>
                </a:ext>
              </a:extLst>
            </p:cNvPr>
            <p:cNvSpPr/>
            <p:nvPr/>
          </p:nvSpPr>
          <p:spPr>
            <a:xfrm>
              <a:off x="11888003" y="6155966"/>
              <a:ext cx="202367" cy="202367"/>
            </a:xfrm>
            <a:prstGeom prst="roundRect">
              <a:avLst/>
            </a:prstGeom>
            <a:solidFill>
              <a:srgbClr val="DC0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C79B47CA-8E9D-2179-AB74-00D64C304069}"/>
                </a:ext>
              </a:extLst>
            </p:cNvPr>
            <p:cNvSpPr txBox="1"/>
            <p:nvPr/>
          </p:nvSpPr>
          <p:spPr>
            <a:xfrm>
              <a:off x="11884270" y="6152370"/>
              <a:ext cx="202364" cy="205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1" name="Прямая соединительная линия 90">
            <a:extLst>
              <a:ext uri="{FF2B5EF4-FFF2-40B4-BE49-F238E27FC236}">
                <a16:creationId xmlns:a16="http://schemas.microsoft.com/office/drawing/2014/main" id="{9E740406-CBDF-EE36-A678-7F210B31F7D1}"/>
              </a:ext>
            </a:extLst>
          </p:cNvPr>
          <p:cNvCxnSpPr>
            <a:cxnSpLocks/>
          </p:cNvCxnSpPr>
          <p:nvPr/>
        </p:nvCxnSpPr>
        <p:spPr>
          <a:xfrm>
            <a:off x="336004" y="380860"/>
            <a:ext cx="11621574" cy="0"/>
          </a:xfrm>
          <a:prstGeom prst="line">
            <a:avLst/>
          </a:prstGeom>
          <a:ln w="12700">
            <a:solidFill>
              <a:srgbClr val="113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3F298F0-2066-EA9A-0506-114B16D89349}"/>
              </a:ext>
            </a:extLst>
          </p:cNvPr>
          <p:cNvSpPr/>
          <p:nvPr/>
        </p:nvSpPr>
        <p:spPr bwMode="auto">
          <a:xfrm>
            <a:off x="234422" y="571722"/>
            <a:ext cx="98944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Интеграция «1С:Архива» </a:t>
            </a:r>
            <a:br>
              <a:rPr lang="en-US" sz="2800" b="1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системы оперативного учета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94583F-8A50-BEA8-81A5-F36235BFCCF1}"/>
              </a:ext>
            </a:extLst>
          </p:cNvPr>
          <p:cNvSpPr txBox="1"/>
          <p:nvPr/>
        </p:nvSpPr>
        <p:spPr>
          <a:xfrm>
            <a:off x="419678" y="2295541"/>
            <a:ext cx="50981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DC003C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Системы оперативного учета на оперативное хранение в «1С:Архив» передаются первичные документы (УПД, Акты и т.д.).</a:t>
            </a:r>
          </a:p>
          <a:p>
            <a:pPr marL="285750" indent="-285750">
              <a:lnSpc>
                <a:spcPct val="150000"/>
              </a:lnSpc>
              <a:buClr>
                <a:srgbClr val="DC003C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Системы оперативного учета</a:t>
            </a:r>
            <a:br>
              <a:rPr lang="ru-RU" sz="16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конфигурацию «1С:Архив» выгружается перечень подписанных первичных документов</a:t>
            </a:r>
            <a:br>
              <a:rPr lang="ru-RU" sz="16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скан-копии оригиналов документов.</a:t>
            </a:r>
          </a:p>
          <a:p>
            <a:pPr marL="285750" indent="-285750">
              <a:lnSpc>
                <a:spcPct val="150000"/>
              </a:lnSpc>
              <a:buClr>
                <a:srgbClr val="DC003C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загрузки документов в конфигурацию «1С:Архив» используется механизм произвольных пакетов.</a:t>
            </a: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4CFBE458-E99F-07D3-1CC0-83D8B5A83760}"/>
              </a:ext>
            </a:extLst>
          </p:cNvPr>
          <p:cNvGrpSpPr/>
          <p:nvPr/>
        </p:nvGrpSpPr>
        <p:grpSpPr>
          <a:xfrm>
            <a:off x="5889267" y="1660717"/>
            <a:ext cx="5950455" cy="4923094"/>
            <a:chOff x="5275733" y="1169168"/>
            <a:chExt cx="6544581" cy="5414643"/>
          </a:xfrm>
        </p:grpSpPr>
        <p:cxnSp>
          <p:nvCxnSpPr>
            <p:cNvPr id="34" name="Прямая со стрелкой 33">
              <a:extLst>
                <a:ext uri="{FF2B5EF4-FFF2-40B4-BE49-F238E27FC236}">
                  <a16:creationId xmlns:a16="http://schemas.microsoft.com/office/drawing/2014/main" id="{B5D77528-8DF5-46C4-A63B-34089EA398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73849" y="4241336"/>
              <a:ext cx="1212955" cy="0"/>
            </a:xfrm>
            <a:prstGeom prst="straightConnector1">
              <a:avLst/>
            </a:prstGeom>
            <a:ln w="19050">
              <a:solidFill>
                <a:srgbClr val="DC003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>
              <a:extLst>
                <a:ext uri="{FF2B5EF4-FFF2-40B4-BE49-F238E27FC236}">
                  <a16:creationId xmlns:a16="http://schemas.microsoft.com/office/drawing/2014/main" id="{26E53653-4709-4546-9142-2505E1FF2F85}"/>
                </a:ext>
              </a:extLst>
            </p:cNvPr>
            <p:cNvCxnSpPr>
              <a:cxnSpLocks/>
            </p:cNvCxnSpPr>
            <p:nvPr/>
          </p:nvCxnSpPr>
          <p:spPr>
            <a:xfrm>
              <a:off x="7473848" y="3830052"/>
              <a:ext cx="1212956" cy="0"/>
            </a:xfrm>
            <a:prstGeom prst="straightConnector1">
              <a:avLst/>
            </a:prstGeom>
            <a:ln w="19050">
              <a:solidFill>
                <a:srgbClr val="DC003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C27CFE0A-7EBA-84BC-AC39-6AE66055DC00}"/>
                </a:ext>
              </a:extLst>
            </p:cNvPr>
            <p:cNvSpPr/>
            <p:nvPr/>
          </p:nvSpPr>
          <p:spPr>
            <a:xfrm>
              <a:off x="6887965" y="1169168"/>
              <a:ext cx="2542833" cy="1135621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14324B"/>
                </a:solidFill>
                <a:latin typeface=" arial"/>
              </a:endParaRPr>
            </a:p>
          </p:txBody>
        </p:sp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B2AC308B-8212-0EB2-D110-B132231B0678}"/>
                </a:ext>
              </a:extLst>
            </p:cNvPr>
            <p:cNvSpPr/>
            <p:nvPr/>
          </p:nvSpPr>
          <p:spPr>
            <a:xfrm>
              <a:off x="8686804" y="2459844"/>
              <a:ext cx="3133510" cy="3006642"/>
            </a:xfrm>
            <a:prstGeom prst="roundRect">
              <a:avLst>
                <a:gd name="adj" fmla="val 7696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14324B"/>
                </a:solidFill>
                <a:latin typeface=" arial"/>
              </a:endParaRPr>
            </a:p>
          </p:txBody>
        </p:sp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4F1C71C1-82CD-C64C-0BD7-2C1865633075}"/>
                </a:ext>
              </a:extLst>
            </p:cNvPr>
            <p:cNvSpPr/>
            <p:nvPr/>
          </p:nvSpPr>
          <p:spPr>
            <a:xfrm>
              <a:off x="6895986" y="5622866"/>
              <a:ext cx="2542833" cy="960945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14324B"/>
                </a:solidFill>
                <a:latin typeface=" arial"/>
              </a:endParaRPr>
            </a:p>
          </p:txBody>
        </p:sp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1E26F28D-2CA0-6D23-7DC3-7ACB41B06F0C}"/>
                </a:ext>
              </a:extLst>
            </p:cNvPr>
            <p:cNvSpPr/>
            <p:nvPr/>
          </p:nvSpPr>
          <p:spPr>
            <a:xfrm>
              <a:off x="6984783" y="1287751"/>
              <a:ext cx="1141924" cy="91741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dirty="0">
                  <a:solidFill>
                    <a:srgbClr val="14324B"/>
                  </a:solidFill>
                  <a:latin typeface=" arial"/>
                </a:rPr>
                <a:t>Перечень документов</a:t>
              </a:r>
            </a:p>
          </p:txBody>
        </p:sp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74913ACF-8A79-CC9C-BFAF-2E3314129E96}"/>
                </a:ext>
              </a:extLst>
            </p:cNvPr>
            <p:cNvSpPr/>
            <p:nvPr/>
          </p:nvSpPr>
          <p:spPr>
            <a:xfrm>
              <a:off x="8198349" y="1287751"/>
              <a:ext cx="1141924" cy="91741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dirty="0">
                  <a:solidFill>
                    <a:srgbClr val="14324B"/>
                  </a:solidFill>
                  <a:latin typeface=" arial"/>
                </a:rPr>
                <a:t>Архив документов</a:t>
              </a:r>
            </a:p>
          </p:txBody>
        </p:sp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6C14A833-8723-3B36-AEE4-713998C2ABF7}"/>
                </a:ext>
              </a:extLst>
            </p:cNvPr>
            <p:cNvSpPr/>
            <p:nvPr/>
          </p:nvSpPr>
          <p:spPr>
            <a:xfrm>
              <a:off x="8806575" y="2915298"/>
              <a:ext cx="1584465" cy="11733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dirty="0">
                  <a:solidFill>
                    <a:srgbClr val="14324B"/>
                  </a:solidFill>
                  <a:latin typeface=" arial"/>
                </a:rPr>
                <a:t>Произвольный пакет</a:t>
              </a:r>
            </a:p>
          </p:txBody>
        </p:sp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97799BB8-64E5-B49E-9754-18B73A9D0295}"/>
                </a:ext>
              </a:extLst>
            </p:cNvPr>
            <p:cNvSpPr/>
            <p:nvPr/>
          </p:nvSpPr>
          <p:spPr>
            <a:xfrm>
              <a:off x="8786365" y="4166831"/>
              <a:ext cx="1584465" cy="11733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dirty="0">
                  <a:solidFill>
                    <a:srgbClr val="14324B"/>
                  </a:solidFill>
                  <a:latin typeface=" arial"/>
                </a:rPr>
                <a:t>Оперативное хранение</a:t>
              </a:r>
            </a:p>
          </p:txBody>
        </p:sp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5AE850BD-E91A-22EE-7B32-1E268147D911}"/>
                </a:ext>
              </a:extLst>
            </p:cNvPr>
            <p:cNvSpPr/>
            <p:nvPr/>
          </p:nvSpPr>
          <p:spPr>
            <a:xfrm>
              <a:off x="10752377" y="4185739"/>
              <a:ext cx="1044585" cy="113552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dirty="0">
                  <a:solidFill>
                    <a:srgbClr val="14324B"/>
                  </a:solidFill>
                  <a:latin typeface=" arial"/>
                </a:rPr>
                <a:t>Архивное хранение</a:t>
              </a:r>
            </a:p>
          </p:txBody>
        </p:sp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46098346-192D-3AEF-2C15-6E63A424DD95}"/>
                </a:ext>
              </a:extLst>
            </p:cNvPr>
            <p:cNvSpPr/>
            <p:nvPr/>
          </p:nvSpPr>
          <p:spPr>
            <a:xfrm>
              <a:off x="6992804" y="5726137"/>
              <a:ext cx="2355489" cy="76793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dirty="0">
                  <a:solidFill>
                    <a:srgbClr val="14324B"/>
                  </a:solidFill>
                  <a:latin typeface=" arial"/>
                </a:rPr>
                <a:t>Запрос документов</a:t>
              </a:r>
            </a:p>
          </p:txBody>
        </p:sp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id="{AF9FC41B-94E9-9EF7-1184-C35B103E0053}"/>
                </a:ext>
              </a:extLst>
            </p:cNvPr>
            <p:cNvSpPr/>
            <p:nvPr/>
          </p:nvSpPr>
          <p:spPr>
            <a:xfrm>
              <a:off x="5892306" y="2459844"/>
              <a:ext cx="1575680" cy="3006642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14324B"/>
                </a:solidFill>
                <a:latin typeface=" arial"/>
              </a:endParaRPr>
            </a:p>
          </p:txBody>
        </p:sp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8514AAC6-A53C-2B94-8D51-1170F6B4BABD}"/>
                </a:ext>
              </a:extLst>
            </p:cNvPr>
            <p:cNvSpPr/>
            <p:nvPr/>
          </p:nvSpPr>
          <p:spPr>
            <a:xfrm>
              <a:off x="5962091" y="2948958"/>
              <a:ext cx="1424760" cy="11733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dirty="0">
                  <a:solidFill>
                    <a:srgbClr val="14324B"/>
                  </a:solidFill>
                  <a:latin typeface=" arial"/>
                </a:rPr>
                <a:t>Первичные документы</a:t>
              </a:r>
            </a:p>
          </p:txBody>
        </p:sp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C014B335-F255-2350-800B-21D9FA48030A}"/>
                </a:ext>
              </a:extLst>
            </p:cNvPr>
            <p:cNvSpPr/>
            <p:nvPr/>
          </p:nvSpPr>
          <p:spPr>
            <a:xfrm>
              <a:off x="5962091" y="4186402"/>
              <a:ext cx="1424760" cy="11733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dirty="0">
                  <a:solidFill>
                    <a:srgbClr val="14324B"/>
                  </a:solidFill>
                  <a:latin typeface=" arial"/>
                </a:rPr>
                <a:t>Скан-копии оригиналов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7226E3D-A737-6F61-CCF3-76052995DF1A}"/>
                </a:ext>
              </a:extLst>
            </p:cNvPr>
            <p:cNvSpPr txBox="1"/>
            <p:nvPr/>
          </p:nvSpPr>
          <p:spPr>
            <a:xfrm>
              <a:off x="8883266" y="2522349"/>
              <a:ext cx="28269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14324B"/>
                  </a:solidFill>
                  <a:latin typeface=" arial"/>
                </a:rPr>
                <a:t>1С:Архив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75860E4-61E8-744E-0AB2-C9B33F6147AF}"/>
                </a:ext>
              </a:extLst>
            </p:cNvPr>
            <p:cNvSpPr txBox="1"/>
            <p:nvPr/>
          </p:nvSpPr>
          <p:spPr>
            <a:xfrm>
              <a:off x="5275733" y="2472245"/>
              <a:ext cx="2826963" cy="473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>
                  <a:solidFill>
                    <a:srgbClr val="14324B"/>
                  </a:solidFill>
                  <a:latin typeface=" arial"/>
                </a:rPr>
                <a:t>Система </a:t>
              </a:r>
              <a:br>
                <a:rPr lang="ru-RU" sz="1100" b="1" dirty="0">
                  <a:solidFill>
                    <a:srgbClr val="14324B"/>
                  </a:solidFill>
                  <a:latin typeface=" arial"/>
                </a:rPr>
              </a:br>
              <a:r>
                <a:rPr lang="ru-RU" sz="1100" b="1" dirty="0">
                  <a:solidFill>
                    <a:srgbClr val="14324B"/>
                  </a:solidFill>
                  <a:latin typeface=" arial"/>
                </a:rPr>
                <a:t>оперативного учета</a:t>
              </a:r>
            </a:p>
          </p:txBody>
        </p:sp>
        <p:cxnSp>
          <p:nvCxnSpPr>
            <p:cNvPr id="35" name="Прямая соединительная линия 34">
              <a:extLst>
                <a:ext uri="{FF2B5EF4-FFF2-40B4-BE49-F238E27FC236}">
                  <a16:creationId xmlns:a16="http://schemas.microsoft.com/office/drawing/2014/main" id="{7F0D212C-8048-45FC-8B4E-B5F0F63E1E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65924" y="2314389"/>
              <a:ext cx="1" cy="1494000"/>
            </a:xfrm>
            <a:prstGeom prst="line">
              <a:avLst/>
            </a:prstGeom>
            <a:ln w="19050">
              <a:solidFill>
                <a:srgbClr val="14324B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>
              <a:extLst>
                <a:ext uri="{FF2B5EF4-FFF2-40B4-BE49-F238E27FC236}">
                  <a16:creationId xmlns:a16="http://schemas.microsoft.com/office/drawing/2014/main" id="{1F28F61B-F7D2-4542-B63B-BE56DB59A27B}"/>
                </a:ext>
              </a:extLst>
            </p:cNvPr>
            <p:cNvCxnSpPr>
              <a:cxnSpLocks/>
            </p:cNvCxnSpPr>
            <p:nvPr/>
          </p:nvCxnSpPr>
          <p:spPr>
            <a:xfrm>
              <a:off x="8164141" y="4265336"/>
              <a:ext cx="358" cy="1350000"/>
            </a:xfrm>
            <a:prstGeom prst="line">
              <a:avLst/>
            </a:prstGeom>
            <a:ln w="19050">
              <a:solidFill>
                <a:srgbClr val="14324B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D70D037D-FDCB-AB00-D327-219877484DA6}"/>
                </a:ext>
              </a:extLst>
            </p:cNvPr>
            <p:cNvCxnSpPr>
              <a:cxnSpLocks/>
              <a:stCxn id="16" idx="3"/>
              <a:endCxn id="17" idx="1"/>
            </p:cNvCxnSpPr>
            <p:nvPr/>
          </p:nvCxnSpPr>
          <p:spPr>
            <a:xfrm>
              <a:off x="10370830" y="4753503"/>
              <a:ext cx="381547" cy="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Номер слайда 1">
            <a:extLst>
              <a:ext uri="{FF2B5EF4-FFF2-40B4-BE49-F238E27FC236}">
                <a16:creationId xmlns:a16="http://schemas.microsoft.com/office/drawing/2014/main" id="{24E554D8-8780-A800-B0E7-90261E3A3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610076" y="6510191"/>
            <a:ext cx="523165" cy="283784"/>
          </a:xfrm>
        </p:spPr>
        <p:txBody>
          <a:bodyPr/>
          <a:lstStyle/>
          <a:p>
            <a:pPr>
              <a:defRPr/>
            </a:pPr>
            <a:fld id="{BF107E29-BEC4-4B8A-A2B4-86F6FC71689D}" type="slidenum">
              <a:rPr lang="ru-RU" sz="11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AC4C801-6184-2084-ED77-09C688F1D5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277" y="810342"/>
            <a:ext cx="1283117" cy="19865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0AE5FCE-46A8-058B-639D-E464F87AB5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90" y="1086845"/>
            <a:ext cx="1239897" cy="28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251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A2A484-26BD-1233-53D9-C36D28041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165">
            <a:extLst>
              <a:ext uri="{FF2B5EF4-FFF2-40B4-BE49-F238E27FC236}">
                <a16:creationId xmlns:a16="http://schemas.microsoft.com/office/drawing/2014/main" id="{361F2C91-51B3-FC7E-5FEC-979091D19B0E}"/>
              </a:ext>
            </a:extLst>
          </p:cNvPr>
          <p:cNvSpPr/>
          <p:nvPr/>
        </p:nvSpPr>
        <p:spPr>
          <a:xfrm>
            <a:off x="381604" y="1611683"/>
            <a:ext cx="5696247" cy="4972127"/>
          </a:xfrm>
          <a:prstGeom prst="roundRect">
            <a:avLst>
              <a:gd name="adj" fmla="val 4735"/>
            </a:avLst>
          </a:prstGeom>
          <a:solidFill>
            <a:schemeClr val="bg1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9E590541-21B8-AFE7-A9C8-07EB345568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37602" y="323083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7" name="Прямая соединительная линия 86">
            <a:extLst>
              <a:ext uri="{FF2B5EF4-FFF2-40B4-BE49-F238E27FC236}">
                <a16:creationId xmlns:a16="http://schemas.microsoft.com/office/drawing/2014/main" id="{27A549F1-7D9D-F0C4-2E01-A3236130BE9A}"/>
              </a:ext>
            </a:extLst>
          </p:cNvPr>
          <p:cNvCxnSpPr>
            <a:cxnSpLocks/>
          </p:cNvCxnSpPr>
          <p:nvPr/>
        </p:nvCxnSpPr>
        <p:spPr>
          <a:xfrm flipV="1">
            <a:off x="11957578" y="380860"/>
            <a:ext cx="0" cy="6202951"/>
          </a:xfrm>
          <a:prstGeom prst="line">
            <a:avLst/>
          </a:prstGeom>
          <a:ln w="12700">
            <a:solidFill>
              <a:srgbClr val="DC00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86F9363A-F338-3DA8-9E1B-CCD7C3B99971}"/>
              </a:ext>
            </a:extLst>
          </p:cNvPr>
          <p:cNvGrpSpPr/>
          <p:nvPr/>
        </p:nvGrpSpPr>
        <p:grpSpPr>
          <a:xfrm>
            <a:off x="11827591" y="6517594"/>
            <a:ext cx="262734" cy="262560"/>
            <a:chOff x="11884270" y="6152370"/>
            <a:chExt cx="206100" cy="205963"/>
          </a:xfrm>
        </p:grpSpPr>
        <p:sp>
          <p:nvSpPr>
            <p:cNvPr id="89" name="Прямоугольник: скругленные углы 88">
              <a:extLst>
                <a:ext uri="{FF2B5EF4-FFF2-40B4-BE49-F238E27FC236}">
                  <a16:creationId xmlns:a16="http://schemas.microsoft.com/office/drawing/2014/main" id="{F365A24B-F0D4-8AF5-5D7C-73605A2AA21D}"/>
                </a:ext>
              </a:extLst>
            </p:cNvPr>
            <p:cNvSpPr/>
            <p:nvPr/>
          </p:nvSpPr>
          <p:spPr>
            <a:xfrm>
              <a:off x="11888003" y="6155966"/>
              <a:ext cx="202367" cy="202367"/>
            </a:xfrm>
            <a:prstGeom prst="roundRect">
              <a:avLst/>
            </a:prstGeom>
            <a:solidFill>
              <a:srgbClr val="DC0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D7A37A1F-1600-765F-ABF0-05685B3DACC4}"/>
                </a:ext>
              </a:extLst>
            </p:cNvPr>
            <p:cNvSpPr txBox="1"/>
            <p:nvPr/>
          </p:nvSpPr>
          <p:spPr>
            <a:xfrm>
              <a:off x="11884270" y="6152370"/>
              <a:ext cx="202364" cy="205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1" name="Прямая соединительная линия 90">
            <a:extLst>
              <a:ext uri="{FF2B5EF4-FFF2-40B4-BE49-F238E27FC236}">
                <a16:creationId xmlns:a16="http://schemas.microsoft.com/office/drawing/2014/main" id="{964F1532-AAF4-7059-589F-763BF8AD0254}"/>
              </a:ext>
            </a:extLst>
          </p:cNvPr>
          <p:cNvCxnSpPr>
            <a:cxnSpLocks/>
          </p:cNvCxnSpPr>
          <p:nvPr/>
        </p:nvCxnSpPr>
        <p:spPr>
          <a:xfrm>
            <a:off x="336004" y="380860"/>
            <a:ext cx="11621574" cy="0"/>
          </a:xfrm>
          <a:prstGeom prst="line">
            <a:avLst/>
          </a:prstGeom>
          <a:ln w="12700">
            <a:solidFill>
              <a:srgbClr val="113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13999A6-982E-26C1-F42D-D5D853572EB8}"/>
              </a:ext>
            </a:extLst>
          </p:cNvPr>
          <p:cNvSpPr/>
          <p:nvPr/>
        </p:nvSpPr>
        <p:spPr bwMode="auto">
          <a:xfrm>
            <a:off x="234421" y="571722"/>
            <a:ext cx="91961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Интеграция «1С:Архива» и оператора ЭДО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57EDFB-2CEB-6ABF-B00E-E6735B53FD0E}"/>
              </a:ext>
            </a:extLst>
          </p:cNvPr>
          <p:cNvSpPr txBox="1"/>
          <p:nvPr/>
        </p:nvSpPr>
        <p:spPr>
          <a:xfrm>
            <a:off x="523092" y="2204920"/>
            <a:ext cx="48858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DC003C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«1С:Архив» запрашивает подписанные документы, перечень которых был получен </a:t>
            </a:r>
            <a:br>
              <a:rPr lang="ru-RU" sz="16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Системы оперативного учета с признаком </a:t>
            </a:r>
            <a:r>
              <a:rPr lang="en-US" sz="16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16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Передано оператору ЭДО</a:t>
            </a:r>
            <a:r>
              <a:rPr lang="en-US" sz="16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ru-RU" sz="1600" dirty="0">
              <a:solidFill>
                <a:srgbClr val="1432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DC003C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случае, если документы подписаны всеми сторонами, выполняется загрузка подписанных электронных документов (файлов) в «1С:Архив»</a:t>
            </a:r>
            <a:r>
              <a:rPr lang="en-US" sz="16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srgbClr val="1432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DC003C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Интеграция реализована по средствам </a:t>
            </a:r>
            <a:r>
              <a:rPr lang="en-US" sz="16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API </a:t>
            </a:r>
            <a:r>
              <a:rPr lang="ru-RU" sz="16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оператора ЭДО</a:t>
            </a:r>
            <a:r>
              <a:rPr lang="en-US" sz="16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srgbClr val="1432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5680EDD0-AC85-4919-E94A-BAEBB13ABB13}"/>
              </a:ext>
            </a:extLst>
          </p:cNvPr>
          <p:cNvGrpSpPr/>
          <p:nvPr/>
        </p:nvGrpSpPr>
        <p:grpSpPr>
          <a:xfrm>
            <a:off x="6374613" y="1611684"/>
            <a:ext cx="5450219" cy="4972127"/>
            <a:chOff x="5892306" y="1169168"/>
            <a:chExt cx="5935285" cy="5414643"/>
          </a:xfrm>
        </p:grpSpPr>
        <p:cxnSp>
          <p:nvCxnSpPr>
            <p:cNvPr id="33" name="Прямая со стрелкой 32">
              <a:extLst>
                <a:ext uri="{FF2B5EF4-FFF2-40B4-BE49-F238E27FC236}">
                  <a16:creationId xmlns:a16="http://schemas.microsoft.com/office/drawing/2014/main" id="{F2886E83-88A8-4841-8F34-2E16D21A8F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74647" y="4231736"/>
              <a:ext cx="1008000" cy="0"/>
            </a:xfrm>
            <a:prstGeom prst="straightConnector1">
              <a:avLst/>
            </a:prstGeom>
            <a:ln w="19050">
              <a:solidFill>
                <a:srgbClr val="DC003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>
              <a:extLst>
                <a:ext uri="{FF2B5EF4-FFF2-40B4-BE49-F238E27FC236}">
                  <a16:creationId xmlns:a16="http://schemas.microsoft.com/office/drawing/2014/main" id="{7BBAD539-11AA-4EA8-BFF6-BEC9E030FCDB}"/>
                </a:ext>
              </a:extLst>
            </p:cNvPr>
            <p:cNvCxnSpPr>
              <a:cxnSpLocks/>
            </p:cNvCxnSpPr>
            <p:nvPr/>
          </p:nvCxnSpPr>
          <p:spPr>
            <a:xfrm>
              <a:off x="7473291" y="3820452"/>
              <a:ext cx="1008000" cy="0"/>
            </a:xfrm>
            <a:prstGeom prst="straightConnector1">
              <a:avLst/>
            </a:prstGeom>
            <a:ln w="19050">
              <a:solidFill>
                <a:srgbClr val="DC003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D0B02A8E-1651-248A-81F2-31A330E6CFF0}"/>
                </a:ext>
              </a:extLst>
            </p:cNvPr>
            <p:cNvSpPr/>
            <p:nvPr/>
          </p:nvSpPr>
          <p:spPr>
            <a:xfrm>
              <a:off x="6601626" y="1169168"/>
              <a:ext cx="2735145" cy="1135621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14324B"/>
                </a:solidFill>
                <a:latin typeface=" arial"/>
              </a:endParaRPr>
            </a:p>
          </p:txBody>
        </p:sp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8FB3D571-2F09-0806-EDF3-6E505227B4F5}"/>
                </a:ext>
              </a:extLst>
            </p:cNvPr>
            <p:cNvSpPr/>
            <p:nvPr/>
          </p:nvSpPr>
          <p:spPr>
            <a:xfrm>
              <a:off x="8485431" y="2459844"/>
              <a:ext cx="3342160" cy="3006642"/>
            </a:xfrm>
            <a:prstGeom prst="roundRect">
              <a:avLst>
                <a:gd name="adj" fmla="val 7696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14324B"/>
                </a:solidFill>
                <a:latin typeface=" arial"/>
              </a:endParaRPr>
            </a:p>
          </p:txBody>
        </p:sp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13C1FED0-F248-D1C5-7790-C95EA9A0E4AC}"/>
                </a:ext>
              </a:extLst>
            </p:cNvPr>
            <p:cNvSpPr/>
            <p:nvPr/>
          </p:nvSpPr>
          <p:spPr>
            <a:xfrm>
              <a:off x="6695461" y="5622866"/>
              <a:ext cx="2542833" cy="960945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14324B"/>
                </a:solidFill>
                <a:latin typeface=" arial"/>
              </a:endParaRPr>
            </a:p>
          </p:txBody>
        </p:sp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92752055-E28F-7F44-38F6-43016418F49A}"/>
                </a:ext>
              </a:extLst>
            </p:cNvPr>
            <p:cNvSpPr/>
            <p:nvPr/>
          </p:nvSpPr>
          <p:spPr>
            <a:xfrm>
              <a:off x="6695461" y="1287751"/>
              <a:ext cx="1238742" cy="91741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dirty="0">
                  <a:solidFill>
                    <a:srgbClr val="14324B"/>
                  </a:solidFill>
                  <a:latin typeface=" arial"/>
                </a:rPr>
                <a:t>Перечень подписанных документов</a:t>
              </a:r>
            </a:p>
          </p:txBody>
        </p:sp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9C5D1F5A-0DA8-3E2E-44A4-005EE1E4A6C6}"/>
                </a:ext>
              </a:extLst>
            </p:cNvPr>
            <p:cNvSpPr/>
            <p:nvPr/>
          </p:nvSpPr>
          <p:spPr>
            <a:xfrm>
              <a:off x="8005844" y="1287751"/>
              <a:ext cx="1232449" cy="91741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dirty="0">
                  <a:solidFill>
                    <a:srgbClr val="14324B"/>
                  </a:solidFill>
                  <a:latin typeface=" arial"/>
                </a:rPr>
                <a:t>Архив документов</a:t>
              </a:r>
            </a:p>
          </p:txBody>
        </p:sp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BBD6F2C0-03DA-0CFF-52E8-F23228A5CC66}"/>
                </a:ext>
              </a:extLst>
            </p:cNvPr>
            <p:cNvSpPr/>
            <p:nvPr/>
          </p:nvSpPr>
          <p:spPr>
            <a:xfrm>
              <a:off x="8573387" y="2939828"/>
              <a:ext cx="1584465" cy="11733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dirty="0">
                  <a:solidFill>
                    <a:srgbClr val="14324B"/>
                  </a:solidFill>
                  <a:latin typeface=" arial"/>
                </a:rPr>
                <a:t>Файлы для пакетов Системы оперативного учета</a:t>
              </a:r>
            </a:p>
          </p:txBody>
        </p:sp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3C4AB915-1AF4-412A-CAFD-F5F515E66EBE}"/>
                </a:ext>
              </a:extLst>
            </p:cNvPr>
            <p:cNvSpPr/>
            <p:nvPr/>
          </p:nvSpPr>
          <p:spPr>
            <a:xfrm>
              <a:off x="8573387" y="4185739"/>
              <a:ext cx="1584465" cy="11733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dirty="0">
                  <a:solidFill>
                    <a:srgbClr val="14324B"/>
                  </a:solidFill>
                  <a:latin typeface=" arial"/>
                </a:rPr>
                <a:t>Оперативное хранение</a:t>
              </a:r>
            </a:p>
          </p:txBody>
        </p:sp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47914BBB-A47E-9F84-76EC-8A7F02133707}"/>
                </a:ext>
              </a:extLst>
            </p:cNvPr>
            <p:cNvSpPr/>
            <p:nvPr/>
          </p:nvSpPr>
          <p:spPr>
            <a:xfrm>
              <a:off x="10615113" y="4185738"/>
              <a:ext cx="1134077" cy="117334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dirty="0">
                  <a:solidFill>
                    <a:srgbClr val="14324B"/>
                  </a:solidFill>
                  <a:latin typeface=" arial"/>
                </a:rPr>
                <a:t>Архивное хранение</a:t>
              </a:r>
            </a:p>
          </p:txBody>
        </p:sp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D4B3ED98-89AA-637A-8B36-CDA8B96AB8C3}"/>
                </a:ext>
              </a:extLst>
            </p:cNvPr>
            <p:cNvSpPr/>
            <p:nvPr/>
          </p:nvSpPr>
          <p:spPr>
            <a:xfrm>
              <a:off x="6792279" y="5726137"/>
              <a:ext cx="2355489" cy="76793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dirty="0">
                  <a:solidFill>
                    <a:srgbClr val="14324B"/>
                  </a:solidFill>
                  <a:latin typeface=" arial"/>
                </a:rPr>
                <a:t>Запрос документов, переданных оператору ЭДО</a:t>
              </a:r>
            </a:p>
          </p:txBody>
        </p:sp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id="{D489F343-12EA-F85B-30E2-0F36DA098059}"/>
                </a:ext>
              </a:extLst>
            </p:cNvPr>
            <p:cNvSpPr/>
            <p:nvPr/>
          </p:nvSpPr>
          <p:spPr>
            <a:xfrm>
              <a:off x="5892306" y="2459844"/>
              <a:ext cx="1575680" cy="3006642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14324B"/>
                </a:solidFill>
                <a:latin typeface=" arial"/>
              </a:endParaRPr>
            </a:p>
          </p:txBody>
        </p:sp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E9BFE04D-BC06-3936-24AC-AA36F8FBF109}"/>
                </a:ext>
              </a:extLst>
            </p:cNvPr>
            <p:cNvSpPr/>
            <p:nvPr/>
          </p:nvSpPr>
          <p:spPr>
            <a:xfrm>
              <a:off x="5962091" y="2948958"/>
              <a:ext cx="1424760" cy="11733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dirty="0">
                  <a:solidFill>
                    <a:srgbClr val="14324B"/>
                  </a:solidFill>
                  <a:latin typeface=" arial"/>
                </a:rPr>
                <a:t>Первичные документы</a:t>
              </a:r>
            </a:p>
          </p:txBody>
        </p:sp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2AE247E1-82EC-41D7-EE82-448E10234FE1}"/>
                </a:ext>
              </a:extLst>
            </p:cNvPr>
            <p:cNvSpPr/>
            <p:nvPr/>
          </p:nvSpPr>
          <p:spPr>
            <a:xfrm>
              <a:off x="5962091" y="4186402"/>
              <a:ext cx="1424760" cy="11733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dirty="0">
                  <a:solidFill>
                    <a:srgbClr val="14324B"/>
                  </a:solidFill>
                  <a:latin typeface=" arial"/>
                </a:rPr>
                <a:t>Файлы, подписанные по ЭДО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C6F7B8F-948B-B001-AD45-334772944686}"/>
                </a:ext>
              </a:extLst>
            </p:cNvPr>
            <p:cNvSpPr txBox="1"/>
            <p:nvPr/>
          </p:nvSpPr>
          <p:spPr>
            <a:xfrm>
              <a:off x="8481527" y="2522349"/>
              <a:ext cx="33421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14324B"/>
                  </a:solidFill>
                  <a:latin typeface=" arial"/>
                </a:rPr>
                <a:t>1С:Архив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BF4CDEF-E701-62B0-FBC2-244426B1F850}"/>
                </a:ext>
              </a:extLst>
            </p:cNvPr>
            <p:cNvSpPr txBox="1"/>
            <p:nvPr/>
          </p:nvSpPr>
          <p:spPr>
            <a:xfrm>
              <a:off x="5892306" y="2561145"/>
              <a:ext cx="15531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14324B"/>
                  </a:solidFill>
                  <a:latin typeface=" arial"/>
                </a:rPr>
                <a:t>Оператор ЭДО</a:t>
              </a:r>
            </a:p>
          </p:txBody>
        </p: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5515DDFE-8090-2029-01A0-EB59607893B0}"/>
                </a:ext>
              </a:extLst>
            </p:cNvPr>
            <p:cNvCxnSpPr>
              <a:stCxn id="16" idx="3"/>
              <a:endCxn id="17" idx="1"/>
            </p:cNvCxnSpPr>
            <p:nvPr/>
          </p:nvCxnSpPr>
          <p:spPr>
            <a:xfrm flipV="1">
              <a:off x="10157852" y="4772410"/>
              <a:ext cx="457261" cy="1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50A32C5A-2FE6-473F-9B93-3E449F8557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67247" y="2304789"/>
              <a:ext cx="1" cy="1494000"/>
            </a:xfrm>
            <a:prstGeom prst="line">
              <a:avLst/>
            </a:prstGeom>
            <a:ln w="19050">
              <a:solidFill>
                <a:srgbClr val="14324B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>
              <a:extLst>
                <a:ext uri="{FF2B5EF4-FFF2-40B4-BE49-F238E27FC236}">
                  <a16:creationId xmlns:a16="http://schemas.microsoft.com/office/drawing/2014/main" id="{B733FE9B-8B44-4F07-B5F4-058E0D0F773E}"/>
                </a:ext>
              </a:extLst>
            </p:cNvPr>
            <p:cNvCxnSpPr>
              <a:cxnSpLocks/>
            </p:cNvCxnSpPr>
            <p:nvPr/>
          </p:nvCxnSpPr>
          <p:spPr>
            <a:xfrm>
              <a:off x="7965464" y="4255736"/>
              <a:ext cx="358" cy="1350000"/>
            </a:xfrm>
            <a:prstGeom prst="line">
              <a:avLst/>
            </a:prstGeom>
            <a:ln w="19050">
              <a:solidFill>
                <a:srgbClr val="14324B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Номер слайда 1">
            <a:extLst>
              <a:ext uri="{FF2B5EF4-FFF2-40B4-BE49-F238E27FC236}">
                <a16:creationId xmlns:a16="http://schemas.microsoft.com/office/drawing/2014/main" id="{D3B6F6AC-5665-D393-463C-7130C6B3E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610076" y="6510191"/>
            <a:ext cx="523165" cy="283784"/>
          </a:xfrm>
        </p:spPr>
        <p:txBody>
          <a:bodyPr/>
          <a:lstStyle/>
          <a:p>
            <a:pPr>
              <a:defRPr/>
            </a:pPr>
            <a:fld id="{BF107E29-BEC4-4B8A-A2B4-86F6FC71689D}" type="slidenum">
              <a:rPr lang="ru-RU" sz="11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CD7AAF2-3C91-D302-DC92-A18C06E751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277" y="810342"/>
            <a:ext cx="1283117" cy="19865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B50E5D9-4D96-1F58-F72B-26E7FD99A1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90" y="1086845"/>
            <a:ext cx="1239897" cy="28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676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C38E62-AC81-8C4A-F6C2-467140179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165">
            <a:extLst>
              <a:ext uri="{FF2B5EF4-FFF2-40B4-BE49-F238E27FC236}">
                <a16:creationId xmlns:a16="http://schemas.microsoft.com/office/drawing/2014/main" id="{07F3C8E0-5EFF-FE5A-524C-DEC0741CF83E}"/>
              </a:ext>
            </a:extLst>
          </p:cNvPr>
          <p:cNvSpPr/>
          <p:nvPr/>
        </p:nvSpPr>
        <p:spPr>
          <a:xfrm>
            <a:off x="336004" y="1553022"/>
            <a:ext cx="5663110" cy="4957169"/>
          </a:xfrm>
          <a:prstGeom prst="roundRect">
            <a:avLst>
              <a:gd name="adj" fmla="val 4735"/>
            </a:avLst>
          </a:prstGeom>
          <a:solidFill>
            <a:schemeClr val="bg1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2B790161-9972-2EDF-D922-FE74AD69BA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37602" y="323083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7" name="Прямая соединительная линия 86">
            <a:extLst>
              <a:ext uri="{FF2B5EF4-FFF2-40B4-BE49-F238E27FC236}">
                <a16:creationId xmlns:a16="http://schemas.microsoft.com/office/drawing/2014/main" id="{D55EF160-B7FE-F488-1C3E-757FDF15FA77}"/>
              </a:ext>
            </a:extLst>
          </p:cNvPr>
          <p:cNvCxnSpPr>
            <a:cxnSpLocks/>
          </p:cNvCxnSpPr>
          <p:nvPr/>
        </p:nvCxnSpPr>
        <p:spPr>
          <a:xfrm flipV="1">
            <a:off x="11957578" y="380860"/>
            <a:ext cx="0" cy="6202951"/>
          </a:xfrm>
          <a:prstGeom prst="line">
            <a:avLst/>
          </a:prstGeom>
          <a:ln w="12700">
            <a:solidFill>
              <a:srgbClr val="DC00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25D86566-D2BE-78E3-8D84-29E531E7D263}"/>
              </a:ext>
            </a:extLst>
          </p:cNvPr>
          <p:cNvGrpSpPr/>
          <p:nvPr/>
        </p:nvGrpSpPr>
        <p:grpSpPr>
          <a:xfrm>
            <a:off x="11827591" y="6517594"/>
            <a:ext cx="262734" cy="262560"/>
            <a:chOff x="11884270" y="6152370"/>
            <a:chExt cx="206100" cy="205963"/>
          </a:xfrm>
        </p:grpSpPr>
        <p:sp>
          <p:nvSpPr>
            <p:cNvPr id="89" name="Прямоугольник: скругленные углы 88">
              <a:extLst>
                <a:ext uri="{FF2B5EF4-FFF2-40B4-BE49-F238E27FC236}">
                  <a16:creationId xmlns:a16="http://schemas.microsoft.com/office/drawing/2014/main" id="{B9F67F3F-142A-943A-FC5A-2D430F071F97}"/>
                </a:ext>
              </a:extLst>
            </p:cNvPr>
            <p:cNvSpPr/>
            <p:nvPr/>
          </p:nvSpPr>
          <p:spPr>
            <a:xfrm>
              <a:off x="11888003" y="6155966"/>
              <a:ext cx="202367" cy="202367"/>
            </a:xfrm>
            <a:prstGeom prst="roundRect">
              <a:avLst/>
            </a:prstGeom>
            <a:solidFill>
              <a:srgbClr val="DC0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205A8C6D-3AE7-A976-34AB-6E17DE7A078B}"/>
                </a:ext>
              </a:extLst>
            </p:cNvPr>
            <p:cNvSpPr txBox="1"/>
            <p:nvPr/>
          </p:nvSpPr>
          <p:spPr>
            <a:xfrm>
              <a:off x="11884270" y="6152370"/>
              <a:ext cx="202364" cy="205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1" name="Прямая соединительная линия 90">
            <a:extLst>
              <a:ext uri="{FF2B5EF4-FFF2-40B4-BE49-F238E27FC236}">
                <a16:creationId xmlns:a16="http://schemas.microsoft.com/office/drawing/2014/main" id="{7C4C0906-F3AB-036A-6A20-D2E893BBAF20}"/>
              </a:ext>
            </a:extLst>
          </p:cNvPr>
          <p:cNvCxnSpPr>
            <a:cxnSpLocks/>
          </p:cNvCxnSpPr>
          <p:nvPr/>
        </p:nvCxnSpPr>
        <p:spPr>
          <a:xfrm>
            <a:off x="336004" y="380860"/>
            <a:ext cx="11621574" cy="0"/>
          </a:xfrm>
          <a:prstGeom prst="line">
            <a:avLst/>
          </a:prstGeom>
          <a:ln w="12700">
            <a:solidFill>
              <a:srgbClr val="113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A819F99-3098-2421-0809-E5787A5FB591}"/>
              </a:ext>
            </a:extLst>
          </p:cNvPr>
          <p:cNvSpPr/>
          <p:nvPr/>
        </p:nvSpPr>
        <p:spPr bwMode="auto">
          <a:xfrm>
            <a:off x="234421" y="571722"/>
            <a:ext cx="91961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Интеграция «1С:Архива» </a:t>
            </a:r>
            <a:br>
              <a:rPr lang="ru-RU" sz="2800" b="1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«1С:Бухгалтерии»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E1E034-BBA9-8820-E106-46B524C2119B}"/>
              </a:ext>
            </a:extLst>
          </p:cNvPr>
          <p:cNvSpPr txBox="1"/>
          <p:nvPr/>
        </p:nvSpPr>
        <p:spPr>
          <a:xfrm>
            <a:off x="491771" y="2323446"/>
            <a:ext cx="48858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DC003C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проведении документов </a:t>
            </a:r>
            <a:br>
              <a:rPr lang="ru-RU" sz="16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«1С:Бухгалтерии» инициируется запрос </a:t>
            </a:r>
            <a:br>
              <a:rPr lang="ru-RU" sz="16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предоставление документов </a:t>
            </a:r>
            <a:br>
              <a:rPr lang="en-US" sz="16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«1С:Архива»</a:t>
            </a:r>
            <a:r>
              <a:rPr lang="en-US" sz="16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srgbClr val="1432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DC003C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конфигурации «1С:Архив» выполняется выгрузка запрошенных файлов </a:t>
            </a:r>
            <a:br>
              <a:rPr lang="en-US" sz="16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конфигурацию «1С:Бухгалтерия»</a:t>
            </a:r>
            <a:r>
              <a:rPr lang="en-US" sz="16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srgbClr val="1432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DC003C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 передаются как из оперативного контура, так и из архивного</a:t>
            </a:r>
            <a:r>
              <a:rPr lang="en-US" sz="16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srgbClr val="1432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219A6F7-D444-6393-9694-71017712B9F2}"/>
              </a:ext>
            </a:extLst>
          </p:cNvPr>
          <p:cNvSpPr txBox="1"/>
          <p:nvPr/>
        </p:nvSpPr>
        <p:spPr>
          <a:xfrm>
            <a:off x="5275733" y="2561145"/>
            <a:ext cx="2826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 arial"/>
              </a:rPr>
              <a:t>Оператор ЭДО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55EAC6A3-D644-D1CA-3E31-58FEE60CCA74}"/>
              </a:ext>
            </a:extLst>
          </p:cNvPr>
          <p:cNvGrpSpPr/>
          <p:nvPr/>
        </p:nvGrpSpPr>
        <p:grpSpPr>
          <a:xfrm>
            <a:off x="6219603" y="1553022"/>
            <a:ext cx="5587395" cy="4964571"/>
            <a:chOff x="5805426" y="1169168"/>
            <a:chExt cx="6019406" cy="5348426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6E6FE619-8132-2363-12FE-9B11FD4B9747}"/>
                </a:ext>
              </a:extLst>
            </p:cNvPr>
            <p:cNvSpPr/>
            <p:nvPr/>
          </p:nvSpPr>
          <p:spPr>
            <a:xfrm>
              <a:off x="8164301" y="1169168"/>
              <a:ext cx="1358897" cy="1135621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14324B"/>
                </a:solidFill>
                <a:latin typeface=" arial"/>
              </a:endParaRPr>
            </a:p>
          </p:txBody>
        </p:sp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C3C1695A-BFD1-E903-31D7-666D2D1FEAB0}"/>
                </a:ext>
              </a:extLst>
            </p:cNvPr>
            <p:cNvSpPr/>
            <p:nvPr/>
          </p:nvSpPr>
          <p:spPr>
            <a:xfrm>
              <a:off x="9747771" y="2459844"/>
              <a:ext cx="2066042" cy="3006642"/>
            </a:xfrm>
            <a:prstGeom prst="roundRect">
              <a:avLst>
                <a:gd name="adj" fmla="val 7696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14324B"/>
                </a:solidFill>
                <a:latin typeface=" arial"/>
              </a:endParaRPr>
            </a:p>
          </p:txBody>
        </p:sp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96B518C2-867B-1C57-73DA-5E7CBBB9E39B}"/>
                </a:ext>
              </a:extLst>
            </p:cNvPr>
            <p:cNvSpPr/>
            <p:nvPr/>
          </p:nvSpPr>
          <p:spPr>
            <a:xfrm>
              <a:off x="8226455" y="1275051"/>
              <a:ext cx="1232449" cy="91741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dirty="0">
                  <a:solidFill>
                    <a:srgbClr val="14324B"/>
                  </a:solidFill>
                  <a:latin typeface=" arial"/>
                </a:rPr>
                <a:t>Архив документов</a:t>
              </a:r>
            </a:p>
          </p:txBody>
        </p:sp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EBD83899-88C7-E3E5-187D-58943DD3353B}"/>
                </a:ext>
              </a:extLst>
            </p:cNvPr>
            <p:cNvSpPr/>
            <p:nvPr/>
          </p:nvSpPr>
          <p:spPr>
            <a:xfrm>
              <a:off x="9998952" y="2939828"/>
              <a:ext cx="1584465" cy="11733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dirty="0">
                  <a:solidFill>
                    <a:srgbClr val="14324B"/>
                  </a:solidFill>
                  <a:latin typeface=" arial"/>
                </a:rPr>
                <a:t>Оперативное хранение</a:t>
              </a:r>
            </a:p>
          </p:txBody>
        </p:sp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7E8B5AEE-B1F3-2443-3F57-323B78B9FE60}"/>
                </a:ext>
              </a:extLst>
            </p:cNvPr>
            <p:cNvSpPr/>
            <p:nvPr/>
          </p:nvSpPr>
          <p:spPr>
            <a:xfrm>
              <a:off x="9998952" y="4185739"/>
              <a:ext cx="1584465" cy="11733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dirty="0">
                  <a:solidFill>
                    <a:srgbClr val="14324B"/>
                  </a:solidFill>
                  <a:latin typeface=" arial"/>
                </a:rPr>
                <a:t>Архивное хранение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511B802-8BD1-C3AF-108B-E355128B784E}"/>
                </a:ext>
              </a:extLst>
            </p:cNvPr>
            <p:cNvSpPr txBox="1"/>
            <p:nvPr/>
          </p:nvSpPr>
          <p:spPr>
            <a:xfrm>
              <a:off x="9747772" y="2522349"/>
              <a:ext cx="20770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14324B"/>
                  </a:solidFill>
                  <a:latin typeface=" arial"/>
                </a:rPr>
                <a:t>1С:Архив</a:t>
              </a:r>
            </a:p>
          </p:txBody>
        </p:sp>
        <p:sp>
          <p:nvSpPr>
            <p:cNvPr id="35" name="Прямоугольник: скругленные углы 34">
              <a:extLst>
                <a:ext uri="{FF2B5EF4-FFF2-40B4-BE49-F238E27FC236}">
                  <a16:creationId xmlns:a16="http://schemas.microsoft.com/office/drawing/2014/main" id="{B33DB809-F216-5502-C5B8-6348E8252E94}"/>
                </a:ext>
              </a:extLst>
            </p:cNvPr>
            <p:cNvSpPr/>
            <p:nvPr/>
          </p:nvSpPr>
          <p:spPr>
            <a:xfrm>
              <a:off x="5869342" y="2874587"/>
              <a:ext cx="2066042" cy="2300082"/>
            </a:xfrm>
            <a:prstGeom prst="roundRect">
              <a:avLst>
                <a:gd name="adj" fmla="val 7696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14324B"/>
                </a:solidFill>
                <a:latin typeface=" arial"/>
              </a:endParaRPr>
            </a:p>
          </p:txBody>
        </p:sp>
        <p:sp>
          <p:nvSpPr>
            <p:cNvPr id="37" name="Прямоугольник: скругленные углы 36">
              <a:extLst>
                <a:ext uri="{FF2B5EF4-FFF2-40B4-BE49-F238E27FC236}">
                  <a16:creationId xmlns:a16="http://schemas.microsoft.com/office/drawing/2014/main" id="{9FB6D479-04A3-389F-1E61-CF8D86DE13B9}"/>
                </a:ext>
              </a:extLst>
            </p:cNvPr>
            <p:cNvSpPr/>
            <p:nvPr/>
          </p:nvSpPr>
          <p:spPr>
            <a:xfrm>
              <a:off x="6114702" y="3413040"/>
              <a:ext cx="1584465" cy="11733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dirty="0">
                  <a:solidFill>
                    <a:srgbClr val="14324B"/>
                  </a:solidFill>
                  <a:latin typeface=" arial"/>
                </a:rPr>
                <a:t>Подтверждающие документы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4F372AC-C11F-D56D-49A9-7D8B57673A43}"/>
                </a:ext>
              </a:extLst>
            </p:cNvPr>
            <p:cNvSpPr txBox="1"/>
            <p:nvPr/>
          </p:nvSpPr>
          <p:spPr>
            <a:xfrm>
              <a:off x="5805426" y="3025110"/>
              <a:ext cx="20660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14324B"/>
                  </a:solidFill>
                  <a:latin typeface=" arial"/>
                </a:rPr>
                <a:t>1С:Бухгалтерия</a:t>
              </a:r>
            </a:p>
          </p:txBody>
        </p:sp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9C04122C-0BD0-2227-771F-89F77A7E4E5D}"/>
                </a:ext>
              </a:extLst>
            </p:cNvPr>
            <p:cNvSpPr/>
            <p:nvPr/>
          </p:nvSpPr>
          <p:spPr>
            <a:xfrm>
              <a:off x="8165950" y="5560517"/>
              <a:ext cx="1358897" cy="957077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14324B"/>
                </a:solidFill>
                <a:latin typeface=" arial"/>
              </a:endParaRPr>
            </a:p>
          </p:txBody>
        </p:sp>
        <p:sp>
          <p:nvSpPr>
            <p:cNvPr id="44" name="Прямоугольник: скругленные углы 43">
              <a:extLst>
                <a:ext uri="{FF2B5EF4-FFF2-40B4-BE49-F238E27FC236}">
                  <a16:creationId xmlns:a16="http://schemas.microsoft.com/office/drawing/2014/main" id="{F1CE311E-BF79-5B47-86A3-A2758D736C81}"/>
                </a:ext>
              </a:extLst>
            </p:cNvPr>
            <p:cNvSpPr/>
            <p:nvPr/>
          </p:nvSpPr>
          <p:spPr>
            <a:xfrm>
              <a:off x="8228104" y="5666400"/>
              <a:ext cx="1232449" cy="74286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dirty="0">
                  <a:solidFill>
                    <a:srgbClr val="14324B"/>
                  </a:solidFill>
                  <a:latin typeface=" arial"/>
                </a:rPr>
                <a:t>Запрос документов</a:t>
              </a:r>
            </a:p>
          </p:txBody>
        </p:sp>
        <p:cxnSp>
          <p:nvCxnSpPr>
            <p:cNvPr id="30" name="Прямая со стрелкой 29">
              <a:extLst>
                <a:ext uri="{FF2B5EF4-FFF2-40B4-BE49-F238E27FC236}">
                  <a16:creationId xmlns:a16="http://schemas.microsoft.com/office/drawing/2014/main" id="{E92CCC0B-59B1-4E55-AC44-6B58D63255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38429" y="3820113"/>
              <a:ext cx="1800000" cy="0"/>
            </a:xfrm>
            <a:prstGeom prst="straightConnector1">
              <a:avLst/>
            </a:prstGeom>
            <a:ln w="19050">
              <a:solidFill>
                <a:srgbClr val="DC003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>
              <a:extLst>
                <a:ext uri="{FF2B5EF4-FFF2-40B4-BE49-F238E27FC236}">
                  <a16:creationId xmlns:a16="http://schemas.microsoft.com/office/drawing/2014/main" id="{9CBAD45A-3AA9-466F-A480-558627EE8682}"/>
                </a:ext>
              </a:extLst>
            </p:cNvPr>
            <p:cNvCxnSpPr>
              <a:cxnSpLocks/>
            </p:cNvCxnSpPr>
            <p:nvPr/>
          </p:nvCxnSpPr>
          <p:spPr>
            <a:xfrm>
              <a:off x="7947718" y="4231397"/>
              <a:ext cx="1800000" cy="0"/>
            </a:xfrm>
            <a:prstGeom prst="straightConnector1">
              <a:avLst/>
            </a:prstGeom>
            <a:ln w="19050">
              <a:solidFill>
                <a:srgbClr val="DC003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id="{A9737AC0-D6C2-41C9-9FE1-291C28AE8E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51725" y="2304450"/>
              <a:ext cx="1" cy="1494000"/>
            </a:xfrm>
            <a:prstGeom prst="line">
              <a:avLst/>
            </a:prstGeom>
            <a:ln w="19050">
              <a:solidFill>
                <a:srgbClr val="14324B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>
              <a:extLst>
                <a:ext uri="{FF2B5EF4-FFF2-40B4-BE49-F238E27FC236}">
                  <a16:creationId xmlns:a16="http://schemas.microsoft.com/office/drawing/2014/main" id="{900F6284-5FCD-4FC4-B25F-35903B828F30}"/>
                </a:ext>
              </a:extLst>
            </p:cNvPr>
            <p:cNvCxnSpPr>
              <a:cxnSpLocks/>
            </p:cNvCxnSpPr>
            <p:nvPr/>
          </p:nvCxnSpPr>
          <p:spPr>
            <a:xfrm>
              <a:off x="8849942" y="4255397"/>
              <a:ext cx="358" cy="1350000"/>
            </a:xfrm>
            <a:prstGeom prst="line">
              <a:avLst/>
            </a:prstGeom>
            <a:ln w="19050">
              <a:solidFill>
                <a:srgbClr val="14324B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Номер слайда 1">
            <a:extLst>
              <a:ext uri="{FF2B5EF4-FFF2-40B4-BE49-F238E27FC236}">
                <a16:creationId xmlns:a16="http://schemas.microsoft.com/office/drawing/2014/main" id="{4F7BF931-32CF-E2D6-41FD-4CCF1F5F4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610076" y="6510191"/>
            <a:ext cx="523165" cy="283784"/>
          </a:xfrm>
        </p:spPr>
        <p:txBody>
          <a:bodyPr/>
          <a:lstStyle/>
          <a:p>
            <a:pPr>
              <a:defRPr/>
            </a:pPr>
            <a:fld id="{BF107E29-BEC4-4B8A-A2B4-86F6FC71689D}" type="slidenum">
              <a:rPr lang="ru-RU" sz="11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2226226-C4CC-97B1-4377-31B846CE8D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277" y="810342"/>
            <a:ext cx="1283117" cy="19865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A475171-92B6-FEA2-B16D-E90E1F7BF0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90" y="1086845"/>
            <a:ext cx="1239897" cy="28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18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512EC9-4B0B-98C6-AFF6-982D53476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Прямая соединительная линия 86">
            <a:extLst>
              <a:ext uri="{FF2B5EF4-FFF2-40B4-BE49-F238E27FC236}">
                <a16:creationId xmlns:a16="http://schemas.microsoft.com/office/drawing/2014/main" id="{4E6B8312-22A9-D533-971B-21E9E7214345}"/>
              </a:ext>
            </a:extLst>
          </p:cNvPr>
          <p:cNvCxnSpPr>
            <a:cxnSpLocks/>
          </p:cNvCxnSpPr>
          <p:nvPr/>
        </p:nvCxnSpPr>
        <p:spPr>
          <a:xfrm flipV="1">
            <a:off x="11957578" y="380860"/>
            <a:ext cx="0" cy="6202951"/>
          </a:xfrm>
          <a:prstGeom prst="line">
            <a:avLst/>
          </a:prstGeom>
          <a:ln w="12700">
            <a:solidFill>
              <a:srgbClr val="DC00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2ACA4DB7-8CF3-E747-0BFC-134BCFC3862B}"/>
              </a:ext>
            </a:extLst>
          </p:cNvPr>
          <p:cNvGrpSpPr/>
          <p:nvPr/>
        </p:nvGrpSpPr>
        <p:grpSpPr>
          <a:xfrm>
            <a:off x="11827591" y="6517594"/>
            <a:ext cx="262734" cy="262560"/>
            <a:chOff x="11884270" y="6152370"/>
            <a:chExt cx="206100" cy="205963"/>
          </a:xfrm>
        </p:grpSpPr>
        <p:sp>
          <p:nvSpPr>
            <p:cNvPr id="89" name="Прямоугольник: скругленные углы 88">
              <a:extLst>
                <a:ext uri="{FF2B5EF4-FFF2-40B4-BE49-F238E27FC236}">
                  <a16:creationId xmlns:a16="http://schemas.microsoft.com/office/drawing/2014/main" id="{886A389C-D4E2-5B9E-830B-EA00DAE8CC3E}"/>
                </a:ext>
              </a:extLst>
            </p:cNvPr>
            <p:cNvSpPr/>
            <p:nvPr/>
          </p:nvSpPr>
          <p:spPr>
            <a:xfrm>
              <a:off x="11888003" y="6155966"/>
              <a:ext cx="202367" cy="202367"/>
            </a:xfrm>
            <a:prstGeom prst="roundRect">
              <a:avLst/>
            </a:prstGeom>
            <a:solidFill>
              <a:srgbClr val="DC0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41B1270B-A680-852A-1490-C05F6101E334}"/>
                </a:ext>
              </a:extLst>
            </p:cNvPr>
            <p:cNvSpPr txBox="1"/>
            <p:nvPr/>
          </p:nvSpPr>
          <p:spPr>
            <a:xfrm>
              <a:off x="11884270" y="6152370"/>
              <a:ext cx="202364" cy="205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1" name="Прямая соединительная линия 90">
            <a:extLst>
              <a:ext uri="{FF2B5EF4-FFF2-40B4-BE49-F238E27FC236}">
                <a16:creationId xmlns:a16="http://schemas.microsoft.com/office/drawing/2014/main" id="{9F6CCD8F-9F4A-D445-864F-60805ED11B57}"/>
              </a:ext>
            </a:extLst>
          </p:cNvPr>
          <p:cNvCxnSpPr>
            <a:cxnSpLocks/>
          </p:cNvCxnSpPr>
          <p:nvPr/>
        </p:nvCxnSpPr>
        <p:spPr>
          <a:xfrm>
            <a:off x="336004" y="380860"/>
            <a:ext cx="11621574" cy="0"/>
          </a:xfrm>
          <a:prstGeom prst="line">
            <a:avLst/>
          </a:prstGeom>
          <a:ln w="12700">
            <a:solidFill>
              <a:srgbClr val="113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25A2910-14AD-762E-6A32-9A22FACCDD4A}"/>
              </a:ext>
            </a:extLst>
          </p:cNvPr>
          <p:cNvSpPr/>
          <p:nvPr/>
        </p:nvSpPr>
        <p:spPr bwMode="auto">
          <a:xfrm>
            <a:off x="286422" y="410876"/>
            <a:ext cx="98186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процесса передачи документов </a:t>
            </a:r>
            <a:br>
              <a:rPr lang="en-US" sz="2400" b="1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централизованное хранилище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3AFD4B85-360F-7064-D61B-75E5C07F3A3E}"/>
              </a:ext>
            </a:extLst>
          </p:cNvPr>
          <p:cNvCxnSpPr>
            <a:cxnSpLocks/>
          </p:cNvCxnSpPr>
          <p:nvPr/>
        </p:nvCxnSpPr>
        <p:spPr>
          <a:xfrm>
            <a:off x="336003" y="2908303"/>
            <a:ext cx="11454108" cy="0"/>
          </a:xfrm>
          <a:prstGeom prst="line">
            <a:avLst/>
          </a:prstGeom>
          <a:ln>
            <a:solidFill>
              <a:srgbClr val="143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ABDF8932-06A4-F6E3-4BEE-2B6BB8104E9B}"/>
              </a:ext>
            </a:extLst>
          </p:cNvPr>
          <p:cNvGrpSpPr/>
          <p:nvPr/>
        </p:nvGrpSpPr>
        <p:grpSpPr>
          <a:xfrm>
            <a:off x="338553" y="1184619"/>
            <a:ext cx="11462576" cy="5538667"/>
            <a:chOff x="327536" y="1240535"/>
            <a:chExt cx="11462576" cy="5538667"/>
          </a:xfrm>
        </p:grpSpPr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1A364948-C01F-3070-AFAD-DCAA2EF3EDD2}"/>
                </a:ext>
              </a:extLst>
            </p:cNvPr>
            <p:cNvCxnSpPr>
              <a:cxnSpLocks/>
            </p:cNvCxnSpPr>
            <p:nvPr/>
          </p:nvCxnSpPr>
          <p:spPr>
            <a:xfrm>
              <a:off x="336003" y="5705517"/>
              <a:ext cx="11454108" cy="0"/>
            </a:xfrm>
            <a:prstGeom prst="line">
              <a:avLst/>
            </a:prstGeom>
            <a:ln>
              <a:solidFill>
                <a:srgbClr val="1432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490794A8-6F7B-FFC5-7C03-A2D82587DD24}"/>
                </a:ext>
              </a:extLst>
            </p:cNvPr>
            <p:cNvCxnSpPr>
              <a:cxnSpLocks/>
            </p:cNvCxnSpPr>
            <p:nvPr/>
          </p:nvCxnSpPr>
          <p:spPr>
            <a:xfrm>
              <a:off x="336955" y="6779202"/>
              <a:ext cx="11453156" cy="0"/>
            </a:xfrm>
            <a:prstGeom prst="line">
              <a:avLst/>
            </a:prstGeom>
            <a:ln>
              <a:solidFill>
                <a:srgbClr val="1432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id="{465345E1-B866-80DF-B73B-65A051A01422}"/>
                </a:ext>
              </a:extLst>
            </p:cNvPr>
            <p:cNvGrpSpPr/>
            <p:nvPr/>
          </p:nvGrpSpPr>
          <p:grpSpPr>
            <a:xfrm>
              <a:off x="327536" y="1240535"/>
              <a:ext cx="11462576" cy="5538667"/>
              <a:chOff x="327536" y="1240535"/>
              <a:chExt cx="11462576" cy="5538667"/>
            </a:xfrm>
          </p:grpSpPr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E0570197-4063-FF6C-7550-4B6C9B1F6900}"/>
                  </a:ext>
                </a:extLst>
              </p:cNvPr>
              <p:cNvSpPr/>
              <p:nvPr/>
            </p:nvSpPr>
            <p:spPr>
              <a:xfrm>
                <a:off x="336004" y="1240535"/>
                <a:ext cx="11454108" cy="397299"/>
              </a:xfrm>
              <a:prstGeom prst="rect">
                <a:avLst/>
              </a:prstGeom>
              <a:solidFill>
                <a:srgbClr val="14324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latin typeface=" arial"/>
                  </a:rPr>
                  <a:t>Схема процесса</a:t>
                </a:r>
              </a:p>
            </p:txBody>
          </p:sp>
          <p:grpSp>
            <p:nvGrpSpPr>
              <p:cNvPr id="15" name="Группа 14">
                <a:extLst>
                  <a:ext uri="{FF2B5EF4-FFF2-40B4-BE49-F238E27FC236}">
                    <a16:creationId xmlns:a16="http://schemas.microsoft.com/office/drawing/2014/main" id="{D007B4F0-3475-AFE3-EA72-D3B5FA9C65EA}"/>
                  </a:ext>
                </a:extLst>
              </p:cNvPr>
              <p:cNvGrpSpPr/>
              <p:nvPr/>
            </p:nvGrpSpPr>
            <p:grpSpPr>
              <a:xfrm>
                <a:off x="327536" y="1634584"/>
                <a:ext cx="11454108" cy="5144618"/>
                <a:chOff x="327536" y="1634584"/>
                <a:chExt cx="11454108" cy="5144618"/>
              </a:xfrm>
            </p:grpSpPr>
            <p:cxnSp>
              <p:nvCxnSpPr>
                <p:cNvPr id="81" name="Прямая со стрелкой 67">
                  <a:extLst>
                    <a:ext uri="{FF2B5EF4-FFF2-40B4-BE49-F238E27FC236}">
                      <a16:creationId xmlns:a16="http://schemas.microsoft.com/office/drawing/2014/main" id="{656045B1-5022-8E00-BE63-F0AF9963A35B}"/>
                    </a:ext>
                  </a:extLst>
                </p:cNvPr>
                <p:cNvCxnSpPr>
                  <a:cxnSpLocks/>
                  <a:stCxn id="66" idx="2"/>
                </p:cNvCxnSpPr>
                <p:nvPr/>
              </p:nvCxnSpPr>
              <p:spPr>
                <a:xfrm rot="5400000" flipH="1">
                  <a:off x="5212037" y="3493720"/>
                  <a:ext cx="2572777" cy="3519528"/>
                </a:xfrm>
                <a:prstGeom prst="bentConnector4">
                  <a:avLst>
                    <a:gd name="adj1" fmla="val -7232"/>
                    <a:gd name="adj2" fmla="val 99996"/>
                  </a:avLst>
                </a:prstGeom>
                <a:ln w="19050">
                  <a:solidFill>
                    <a:srgbClr val="14324B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" name="AutoShape 2">
                  <a:extLst>
                    <a:ext uri="{FF2B5EF4-FFF2-40B4-BE49-F238E27FC236}">
                      <a16:creationId xmlns:a16="http://schemas.microsoft.com/office/drawing/2014/main" id="{3AD12A75-0608-1B01-6EA3-67DF4087B12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943600" y="3276600"/>
                  <a:ext cx="304800" cy="304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" name="Прямоугольник 7">
                  <a:extLst>
                    <a:ext uri="{FF2B5EF4-FFF2-40B4-BE49-F238E27FC236}">
                      <a16:creationId xmlns:a16="http://schemas.microsoft.com/office/drawing/2014/main" id="{4E045F03-2E56-7594-1004-9DE400E535CF}"/>
                    </a:ext>
                  </a:extLst>
                </p:cNvPr>
                <p:cNvSpPr/>
                <p:nvPr/>
              </p:nvSpPr>
              <p:spPr>
                <a:xfrm rot="16200000">
                  <a:off x="-15431" y="2128783"/>
                  <a:ext cx="1135346" cy="42368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100" dirty="0">
                      <a:latin typeface=" arial"/>
                    </a:rPr>
                    <a:t>1С:Документооборот</a:t>
                  </a:r>
                </a:p>
              </p:txBody>
            </p:sp>
            <p:sp>
              <p:nvSpPr>
                <p:cNvPr id="9" name="Прямоугольник 8">
                  <a:extLst>
                    <a:ext uri="{FF2B5EF4-FFF2-40B4-BE49-F238E27FC236}">
                      <a16:creationId xmlns:a16="http://schemas.microsoft.com/office/drawing/2014/main" id="{92F4F0AB-014E-9753-A0DC-36DDC9A293E2}"/>
                    </a:ext>
                  </a:extLst>
                </p:cNvPr>
                <p:cNvSpPr/>
                <p:nvPr/>
              </p:nvSpPr>
              <p:spPr>
                <a:xfrm rot="16200000">
                  <a:off x="-55676" y="3359008"/>
                  <a:ext cx="1215836" cy="423689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100" dirty="0">
                      <a:latin typeface=" arial"/>
                    </a:rPr>
                    <a:t>1С:Архив</a:t>
                  </a:r>
                </a:p>
              </p:txBody>
            </p:sp>
            <p:sp>
              <p:nvSpPr>
                <p:cNvPr id="10" name="Прямоугольник 9">
                  <a:extLst>
                    <a:ext uri="{FF2B5EF4-FFF2-40B4-BE49-F238E27FC236}">
                      <a16:creationId xmlns:a16="http://schemas.microsoft.com/office/drawing/2014/main" id="{374A838F-B205-E20D-1442-BDB561F79035}"/>
                    </a:ext>
                  </a:extLst>
                </p:cNvPr>
                <p:cNvSpPr/>
                <p:nvPr/>
              </p:nvSpPr>
              <p:spPr>
                <a:xfrm rot="16200000">
                  <a:off x="-188793" y="4762592"/>
                  <a:ext cx="1482069" cy="423689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100" dirty="0">
                      <a:solidFill>
                        <a:srgbClr val="14324B"/>
                      </a:solidFill>
                      <a:latin typeface=" arial"/>
                    </a:rPr>
                    <a:t>Система оперативного учета</a:t>
                  </a:r>
                </a:p>
              </p:txBody>
            </p:sp>
            <p:sp>
              <p:nvSpPr>
                <p:cNvPr id="11" name="Прямоугольник 10">
                  <a:extLst>
                    <a:ext uri="{FF2B5EF4-FFF2-40B4-BE49-F238E27FC236}">
                      <a16:creationId xmlns:a16="http://schemas.microsoft.com/office/drawing/2014/main" id="{CB9ED6EA-1CB3-E537-4E03-8A185DB35E0D}"/>
                    </a:ext>
                  </a:extLst>
                </p:cNvPr>
                <p:cNvSpPr/>
                <p:nvPr/>
              </p:nvSpPr>
              <p:spPr>
                <a:xfrm rot="16200000">
                  <a:off x="47691" y="6062807"/>
                  <a:ext cx="1009101" cy="423689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100" dirty="0">
                      <a:solidFill>
                        <a:srgbClr val="14324B"/>
                      </a:solidFill>
                      <a:latin typeface=" arial"/>
                    </a:rPr>
                    <a:t>Оператор ЭДО</a:t>
                  </a:r>
                </a:p>
              </p:txBody>
            </p:sp>
            <p:cxnSp>
              <p:nvCxnSpPr>
                <p:cNvPr id="24" name="Прямая соединительная линия 23">
                  <a:extLst>
                    <a:ext uri="{FF2B5EF4-FFF2-40B4-BE49-F238E27FC236}">
                      <a16:creationId xmlns:a16="http://schemas.microsoft.com/office/drawing/2014/main" id="{F2F9F3D2-44B6-8F6F-F30A-B81A705F9F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781644" y="1634584"/>
                  <a:ext cx="0" cy="5144618"/>
                </a:xfrm>
                <a:prstGeom prst="line">
                  <a:avLst/>
                </a:prstGeom>
                <a:ln>
                  <a:solidFill>
                    <a:srgbClr val="14324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Прямоугольник: скругленные углы 27">
                  <a:extLst>
                    <a:ext uri="{FF2B5EF4-FFF2-40B4-BE49-F238E27FC236}">
                      <a16:creationId xmlns:a16="http://schemas.microsoft.com/office/drawing/2014/main" id="{E0D97088-7C89-41D7-946D-4E9DF9308EF7}"/>
                    </a:ext>
                  </a:extLst>
                </p:cNvPr>
                <p:cNvSpPr/>
                <p:nvPr/>
              </p:nvSpPr>
              <p:spPr>
                <a:xfrm>
                  <a:off x="1283472" y="1919801"/>
                  <a:ext cx="1209176" cy="766254"/>
                </a:xfrm>
                <a:prstGeom prst="round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100" dirty="0">
                      <a:solidFill>
                        <a:srgbClr val="14324B"/>
                      </a:solidFill>
                      <a:latin typeface=" arial"/>
                    </a:rPr>
                    <a:t>Начало</a:t>
                  </a:r>
                </a:p>
              </p:txBody>
            </p:sp>
            <p:sp>
              <p:nvSpPr>
                <p:cNvPr id="29" name="Прямоугольник: скругленные углы 28">
                  <a:extLst>
                    <a:ext uri="{FF2B5EF4-FFF2-40B4-BE49-F238E27FC236}">
                      <a16:creationId xmlns:a16="http://schemas.microsoft.com/office/drawing/2014/main" id="{2199715A-1F16-77F7-160B-29D014FC3FE2}"/>
                    </a:ext>
                  </a:extLst>
                </p:cNvPr>
                <p:cNvSpPr/>
                <p:nvPr/>
              </p:nvSpPr>
              <p:spPr>
                <a:xfrm>
                  <a:off x="3558747" y="1903976"/>
                  <a:ext cx="1209176" cy="791671"/>
                </a:xfrm>
                <a:prstGeom prst="round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100" dirty="0">
                      <a:solidFill>
                        <a:srgbClr val="14324B"/>
                      </a:solidFill>
                      <a:latin typeface=" arial"/>
                    </a:rPr>
                    <a:t>Отправка документа Передача дел в Архив</a:t>
                  </a:r>
                </a:p>
              </p:txBody>
            </p:sp>
            <p:sp>
              <p:nvSpPr>
                <p:cNvPr id="32" name="Прямоугольник: скругленные углы 31">
                  <a:extLst>
                    <a:ext uri="{FF2B5EF4-FFF2-40B4-BE49-F238E27FC236}">
                      <a16:creationId xmlns:a16="http://schemas.microsoft.com/office/drawing/2014/main" id="{0898B3F8-82E2-3C5F-70C2-085E04F18024}"/>
                    </a:ext>
                  </a:extLst>
                </p:cNvPr>
                <p:cNvSpPr/>
                <p:nvPr/>
              </p:nvSpPr>
              <p:spPr>
                <a:xfrm>
                  <a:off x="10453600" y="3058776"/>
                  <a:ext cx="1209176" cy="766254"/>
                </a:xfrm>
                <a:prstGeom prst="round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100" dirty="0">
                      <a:solidFill>
                        <a:srgbClr val="14324B"/>
                      </a:solidFill>
                      <a:latin typeface=" arial"/>
                    </a:rPr>
                    <a:t>Конец</a:t>
                  </a:r>
                </a:p>
              </p:txBody>
            </p:sp>
            <p:cxnSp>
              <p:nvCxnSpPr>
                <p:cNvPr id="33" name="Прямая со стрелкой 32">
                  <a:extLst>
                    <a:ext uri="{FF2B5EF4-FFF2-40B4-BE49-F238E27FC236}">
                      <a16:creationId xmlns:a16="http://schemas.microsoft.com/office/drawing/2014/main" id="{A27E7688-04EA-38C8-90EE-8BF4D284977C}"/>
                    </a:ext>
                  </a:extLst>
                </p:cNvPr>
                <p:cNvCxnSpPr>
                  <a:cxnSpLocks/>
                  <a:stCxn id="28" idx="3"/>
                  <a:endCxn id="29" idx="1"/>
                </p:cNvCxnSpPr>
                <p:nvPr/>
              </p:nvCxnSpPr>
              <p:spPr>
                <a:xfrm flipV="1">
                  <a:off x="2492648" y="2299812"/>
                  <a:ext cx="1066099" cy="3116"/>
                </a:xfrm>
                <a:prstGeom prst="straightConnector1">
                  <a:avLst/>
                </a:prstGeom>
                <a:ln w="19050">
                  <a:solidFill>
                    <a:srgbClr val="14324B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Прямая со стрелкой 34">
                  <a:extLst>
                    <a:ext uri="{FF2B5EF4-FFF2-40B4-BE49-F238E27FC236}">
                      <a16:creationId xmlns:a16="http://schemas.microsoft.com/office/drawing/2014/main" id="{B9394815-AEE6-5645-D608-73E4D8330996}"/>
                    </a:ext>
                  </a:extLst>
                </p:cNvPr>
                <p:cNvCxnSpPr>
                  <a:cxnSpLocks/>
                  <a:stCxn id="29" idx="2"/>
                  <a:endCxn id="42" idx="0"/>
                </p:cNvCxnSpPr>
                <p:nvPr/>
              </p:nvCxnSpPr>
              <p:spPr>
                <a:xfrm>
                  <a:off x="4163335" y="2695647"/>
                  <a:ext cx="5161" cy="524214"/>
                </a:xfrm>
                <a:prstGeom prst="straightConnector1">
                  <a:avLst/>
                </a:prstGeom>
                <a:ln w="19050">
                  <a:solidFill>
                    <a:srgbClr val="14324B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Параллелограмм 41">
                  <a:extLst>
                    <a:ext uri="{FF2B5EF4-FFF2-40B4-BE49-F238E27FC236}">
                      <a16:creationId xmlns:a16="http://schemas.microsoft.com/office/drawing/2014/main" id="{E46F3F59-588B-73E0-791C-7CB1E4ECF928}"/>
                    </a:ext>
                  </a:extLst>
                </p:cNvPr>
                <p:cNvSpPr/>
                <p:nvPr/>
              </p:nvSpPr>
              <p:spPr>
                <a:xfrm>
                  <a:off x="3276744" y="3219861"/>
                  <a:ext cx="1783503" cy="720559"/>
                </a:xfrm>
                <a:prstGeom prst="parallelogram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100" dirty="0">
                      <a:solidFill>
                        <a:srgbClr val="14324B"/>
                      </a:solidFill>
                      <a:latin typeface=" arial"/>
                    </a:rPr>
                    <a:t>Хранилище документов</a:t>
                  </a:r>
                </a:p>
              </p:txBody>
            </p:sp>
            <p:cxnSp>
              <p:nvCxnSpPr>
                <p:cNvPr id="49" name="Прямая со стрелкой 48">
                  <a:extLst>
                    <a:ext uri="{FF2B5EF4-FFF2-40B4-BE49-F238E27FC236}">
                      <a16:creationId xmlns:a16="http://schemas.microsoft.com/office/drawing/2014/main" id="{0A90F944-6BB4-0D72-9053-A4632800DBBA}"/>
                    </a:ext>
                  </a:extLst>
                </p:cNvPr>
                <p:cNvCxnSpPr>
                  <a:cxnSpLocks/>
                  <a:stCxn id="42" idx="2"/>
                  <a:endCxn id="50" idx="1"/>
                </p:cNvCxnSpPr>
                <p:nvPr/>
              </p:nvCxnSpPr>
              <p:spPr>
                <a:xfrm>
                  <a:off x="4970177" y="3580141"/>
                  <a:ext cx="533010" cy="15333"/>
                </a:xfrm>
                <a:prstGeom prst="straightConnector1">
                  <a:avLst/>
                </a:prstGeom>
                <a:ln w="19050">
                  <a:solidFill>
                    <a:srgbClr val="14324B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6" name="Прямоугольник: скругленные углы 95">
                  <a:extLst>
                    <a:ext uri="{FF2B5EF4-FFF2-40B4-BE49-F238E27FC236}">
                      <a16:creationId xmlns:a16="http://schemas.microsoft.com/office/drawing/2014/main" id="{7362FBEA-634A-88C9-BD6A-FFB625103195}"/>
                    </a:ext>
                  </a:extLst>
                </p:cNvPr>
                <p:cNvSpPr/>
                <p:nvPr/>
              </p:nvSpPr>
              <p:spPr>
                <a:xfrm>
                  <a:off x="3276745" y="4669194"/>
                  <a:ext cx="1209176" cy="766254"/>
                </a:xfrm>
                <a:prstGeom prst="round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100" dirty="0">
                      <a:solidFill>
                        <a:srgbClr val="14324B"/>
                      </a:solidFill>
                      <a:latin typeface=" arial"/>
                    </a:rPr>
                    <a:t>Отправка документа и файлов</a:t>
                  </a:r>
                </a:p>
              </p:txBody>
            </p:sp>
            <p:cxnSp>
              <p:nvCxnSpPr>
                <p:cNvPr id="101" name="Прямая со стрелкой 100">
                  <a:extLst>
                    <a:ext uri="{FF2B5EF4-FFF2-40B4-BE49-F238E27FC236}">
                      <a16:creationId xmlns:a16="http://schemas.microsoft.com/office/drawing/2014/main" id="{0BCC3DF5-F8E8-9F20-C9FC-A0ADB0000E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873474" y="3930467"/>
                  <a:ext cx="2178" cy="728774"/>
                </a:xfrm>
                <a:prstGeom prst="straightConnector1">
                  <a:avLst/>
                </a:prstGeom>
                <a:ln w="19050">
                  <a:solidFill>
                    <a:srgbClr val="14324B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Прямая соединительная линия 179">
                  <a:extLst>
                    <a:ext uri="{FF2B5EF4-FFF2-40B4-BE49-F238E27FC236}">
                      <a16:creationId xmlns:a16="http://schemas.microsoft.com/office/drawing/2014/main" id="{373A7D30-A37A-50D9-214B-23ADECB65F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7536" y="4164978"/>
                  <a:ext cx="11454108" cy="0"/>
                </a:xfrm>
                <a:prstGeom prst="line">
                  <a:avLst/>
                </a:prstGeom>
                <a:ln>
                  <a:solidFill>
                    <a:srgbClr val="14324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Прямоугольник: скругленные углы 26">
                  <a:extLst>
                    <a:ext uri="{FF2B5EF4-FFF2-40B4-BE49-F238E27FC236}">
                      <a16:creationId xmlns:a16="http://schemas.microsoft.com/office/drawing/2014/main" id="{5689990E-9A42-D880-1A82-B1336698A13F}"/>
                    </a:ext>
                  </a:extLst>
                </p:cNvPr>
                <p:cNvSpPr/>
                <p:nvPr/>
              </p:nvSpPr>
              <p:spPr>
                <a:xfrm>
                  <a:off x="1161776" y="4663719"/>
                  <a:ext cx="1209176" cy="766254"/>
                </a:xfrm>
                <a:prstGeom prst="round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100" dirty="0">
                      <a:solidFill>
                        <a:srgbClr val="14324B"/>
                      </a:solidFill>
                      <a:latin typeface=" arial"/>
                    </a:rPr>
                    <a:t>Начало</a:t>
                  </a:r>
                </a:p>
              </p:txBody>
            </p:sp>
            <p:cxnSp>
              <p:nvCxnSpPr>
                <p:cNvPr id="34" name="Прямая со стрелкой 33">
                  <a:extLst>
                    <a:ext uri="{FF2B5EF4-FFF2-40B4-BE49-F238E27FC236}">
                      <a16:creationId xmlns:a16="http://schemas.microsoft.com/office/drawing/2014/main" id="{AA0A8FFF-4D62-638B-87CE-6A90761BEB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70952" y="5043413"/>
                  <a:ext cx="877701" cy="0"/>
                </a:xfrm>
                <a:prstGeom prst="straightConnector1">
                  <a:avLst/>
                </a:prstGeom>
                <a:ln w="19050">
                  <a:solidFill>
                    <a:srgbClr val="14324B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Ромб 49">
                  <a:extLst>
                    <a:ext uri="{FF2B5EF4-FFF2-40B4-BE49-F238E27FC236}">
                      <a16:creationId xmlns:a16="http://schemas.microsoft.com/office/drawing/2014/main" id="{4508B216-F996-1BF1-EFC9-1D95E0137CDC}"/>
                    </a:ext>
                  </a:extLst>
                </p:cNvPr>
                <p:cNvSpPr/>
                <p:nvPr/>
              </p:nvSpPr>
              <p:spPr>
                <a:xfrm>
                  <a:off x="5503187" y="3223853"/>
                  <a:ext cx="1761915" cy="743241"/>
                </a:xfrm>
                <a:prstGeom prst="diamond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100" dirty="0">
                      <a:solidFill>
                        <a:srgbClr val="14324B"/>
                      </a:solidFill>
                      <a:latin typeface=" arial"/>
                    </a:rPr>
                    <a:t>Получены файлы</a:t>
                  </a:r>
                </a:p>
              </p:txBody>
            </p:sp>
            <p:sp>
              <p:nvSpPr>
                <p:cNvPr id="51" name="Прямоугольник: скругленные углы 50">
                  <a:extLst>
                    <a:ext uri="{FF2B5EF4-FFF2-40B4-BE49-F238E27FC236}">
                      <a16:creationId xmlns:a16="http://schemas.microsoft.com/office/drawing/2014/main" id="{86D5DA23-A058-C7B2-EC69-5BDF8E7F07CF}"/>
                    </a:ext>
                  </a:extLst>
                </p:cNvPr>
                <p:cNvSpPr/>
                <p:nvPr/>
              </p:nvSpPr>
              <p:spPr>
                <a:xfrm>
                  <a:off x="8279007" y="2929220"/>
                  <a:ext cx="1507738" cy="489890"/>
                </a:xfrm>
                <a:prstGeom prst="round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100" dirty="0">
                      <a:solidFill>
                        <a:srgbClr val="14324B"/>
                      </a:solidFill>
                      <a:latin typeface=" arial"/>
                    </a:rPr>
                    <a:t>Сохранение файлов</a:t>
                  </a:r>
                </a:p>
              </p:txBody>
            </p:sp>
            <p:sp>
              <p:nvSpPr>
                <p:cNvPr id="52" name="Прямоугольник: скругленные углы 51">
                  <a:extLst>
                    <a:ext uri="{FF2B5EF4-FFF2-40B4-BE49-F238E27FC236}">
                      <a16:creationId xmlns:a16="http://schemas.microsoft.com/office/drawing/2014/main" id="{F2FA3618-A11F-779E-2623-5CFC5C2EEAF4}"/>
                    </a:ext>
                  </a:extLst>
                </p:cNvPr>
                <p:cNvSpPr/>
                <p:nvPr/>
              </p:nvSpPr>
              <p:spPr>
                <a:xfrm>
                  <a:off x="8279007" y="3665163"/>
                  <a:ext cx="1507738" cy="489890"/>
                </a:xfrm>
                <a:prstGeom prst="round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100" dirty="0">
                      <a:solidFill>
                        <a:srgbClr val="14324B"/>
                      </a:solidFill>
                      <a:latin typeface=" arial"/>
                    </a:rPr>
                    <a:t>Отправка ключа документа</a:t>
                  </a:r>
                </a:p>
              </p:txBody>
            </p:sp>
            <p:cxnSp>
              <p:nvCxnSpPr>
                <p:cNvPr id="53" name="Прямая соединительная линия 52">
                  <a:extLst>
                    <a:ext uri="{FF2B5EF4-FFF2-40B4-BE49-F238E27FC236}">
                      <a16:creationId xmlns:a16="http://schemas.microsoft.com/office/drawing/2014/main" id="{D1381945-6056-9293-A09A-CC86919C85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74636" y="3577704"/>
                  <a:ext cx="589769" cy="0"/>
                </a:xfrm>
                <a:prstGeom prst="line">
                  <a:avLst/>
                </a:prstGeom>
                <a:ln w="19050">
                  <a:solidFill>
                    <a:srgbClr val="14324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Прямая со стрелкой 54">
                  <a:extLst>
                    <a:ext uri="{FF2B5EF4-FFF2-40B4-BE49-F238E27FC236}">
                      <a16:creationId xmlns:a16="http://schemas.microsoft.com/office/drawing/2014/main" id="{972F758C-1244-B52E-979F-8CE58E1A75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64405" y="3187970"/>
                  <a:ext cx="414602" cy="0"/>
                </a:xfrm>
                <a:prstGeom prst="straightConnector1">
                  <a:avLst/>
                </a:prstGeom>
                <a:ln w="19050">
                  <a:solidFill>
                    <a:srgbClr val="14324B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Прямая со стрелкой 55">
                  <a:extLst>
                    <a:ext uri="{FF2B5EF4-FFF2-40B4-BE49-F238E27FC236}">
                      <a16:creationId xmlns:a16="http://schemas.microsoft.com/office/drawing/2014/main" id="{8C2FE72A-FD99-C40E-7EAD-F5DB18D808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64405" y="3921396"/>
                  <a:ext cx="414602" cy="0"/>
                </a:xfrm>
                <a:prstGeom prst="straightConnector1">
                  <a:avLst/>
                </a:prstGeom>
                <a:ln w="19050">
                  <a:solidFill>
                    <a:srgbClr val="14324B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E574C981-9A39-C25B-90AA-79123FA30533}"/>
                    </a:ext>
                  </a:extLst>
                </p:cNvPr>
                <p:cNvSpPr txBox="1"/>
                <p:nvPr/>
              </p:nvSpPr>
              <p:spPr>
                <a:xfrm>
                  <a:off x="7684708" y="3169848"/>
                  <a:ext cx="359394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100" dirty="0">
                      <a:solidFill>
                        <a:srgbClr val="14324B"/>
                      </a:solidFill>
                      <a:latin typeface=" arial"/>
                    </a:rPr>
                    <a:t>Да</a:t>
                  </a:r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6178947C-ED8C-3C04-9FDD-B470B3BC770B}"/>
                    </a:ext>
                  </a:extLst>
                </p:cNvPr>
                <p:cNvSpPr txBox="1"/>
                <p:nvPr/>
              </p:nvSpPr>
              <p:spPr>
                <a:xfrm>
                  <a:off x="7649442" y="3681974"/>
                  <a:ext cx="429926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100" dirty="0">
                      <a:solidFill>
                        <a:srgbClr val="14324B"/>
                      </a:solidFill>
                      <a:latin typeface=" arial"/>
                    </a:rPr>
                    <a:t>Нет</a:t>
                  </a:r>
                </a:p>
              </p:txBody>
            </p:sp>
            <p:cxnSp>
              <p:nvCxnSpPr>
                <p:cNvPr id="60" name="Прямая соединительная линия 59">
                  <a:extLst>
                    <a:ext uri="{FF2B5EF4-FFF2-40B4-BE49-F238E27FC236}">
                      <a16:creationId xmlns:a16="http://schemas.microsoft.com/office/drawing/2014/main" id="{4D918AC4-48FD-6624-8C6A-EA6E480721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864405" y="3431458"/>
                  <a:ext cx="0" cy="268128"/>
                </a:xfrm>
                <a:prstGeom prst="line">
                  <a:avLst/>
                </a:prstGeom>
                <a:ln w="19050">
                  <a:solidFill>
                    <a:srgbClr val="14324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Прямая со стрелкой 61">
                  <a:extLst>
                    <a:ext uri="{FF2B5EF4-FFF2-40B4-BE49-F238E27FC236}">
                      <a16:creationId xmlns:a16="http://schemas.microsoft.com/office/drawing/2014/main" id="{05550517-2478-7745-7052-EA85B59EF33E}"/>
                    </a:ext>
                  </a:extLst>
                </p:cNvPr>
                <p:cNvCxnSpPr>
                  <a:cxnSpLocks/>
                  <a:endCxn id="32" idx="1"/>
                </p:cNvCxnSpPr>
                <p:nvPr/>
              </p:nvCxnSpPr>
              <p:spPr>
                <a:xfrm>
                  <a:off x="9815551" y="3159979"/>
                  <a:ext cx="638049" cy="281924"/>
                </a:xfrm>
                <a:prstGeom prst="bentConnector3">
                  <a:avLst>
                    <a:gd name="adj1" fmla="val 50000"/>
                  </a:avLst>
                </a:prstGeom>
                <a:ln w="19050">
                  <a:solidFill>
                    <a:srgbClr val="14324B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Прямоугольник: скругленные углы 64">
                  <a:extLst>
                    <a:ext uri="{FF2B5EF4-FFF2-40B4-BE49-F238E27FC236}">
                      <a16:creationId xmlns:a16="http://schemas.microsoft.com/office/drawing/2014/main" id="{8BD552F1-4252-685A-D3CD-E70A86278E4C}"/>
                    </a:ext>
                  </a:extLst>
                </p:cNvPr>
                <p:cNvSpPr/>
                <p:nvPr/>
              </p:nvSpPr>
              <p:spPr>
                <a:xfrm>
                  <a:off x="5693020" y="5881423"/>
                  <a:ext cx="1209176" cy="658449"/>
                </a:xfrm>
                <a:prstGeom prst="round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100" dirty="0">
                      <a:solidFill>
                        <a:srgbClr val="14324B"/>
                      </a:solidFill>
                      <a:latin typeface=" arial"/>
                    </a:rPr>
                    <a:t>Поиск подписанного документа</a:t>
                  </a:r>
                </a:p>
              </p:txBody>
            </p:sp>
            <p:sp>
              <p:nvSpPr>
                <p:cNvPr id="66" name="Прямоугольник: скругленные углы 65">
                  <a:extLst>
                    <a:ext uri="{FF2B5EF4-FFF2-40B4-BE49-F238E27FC236}">
                      <a16:creationId xmlns:a16="http://schemas.microsoft.com/office/drawing/2014/main" id="{ADCBABBF-7988-6CAE-06C4-393025D4F77A}"/>
                    </a:ext>
                  </a:extLst>
                </p:cNvPr>
                <p:cNvSpPr/>
                <p:nvPr/>
              </p:nvSpPr>
              <p:spPr>
                <a:xfrm>
                  <a:off x="7653602" y="5881423"/>
                  <a:ext cx="1209176" cy="658449"/>
                </a:xfrm>
                <a:prstGeom prst="round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100" dirty="0">
                      <a:solidFill>
                        <a:srgbClr val="14324B"/>
                      </a:solidFill>
                      <a:latin typeface=" arial"/>
                    </a:rPr>
                    <a:t>Передача файла подписанного документа</a:t>
                  </a:r>
                </a:p>
              </p:txBody>
            </p:sp>
            <p:cxnSp>
              <p:nvCxnSpPr>
                <p:cNvPr id="67" name="Прямая со стрелкой 66">
                  <a:extLst>
                    <a:ext uri="{FF2B5EF4-FFF2-40B4-BE49-F238E27FC236}">
                      <a16:creationId xmlns:a16="http://schemas.microsoft.com/office/drawing/2014/main" id="{0C1F8B35-C2B9-00D0-A925-71F595C641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28179" y="6296841"/>
                  <a:ext cx="736087" cy="0"/>
                </a:xfrm>
                <a:prstGeom prst="straightConnector1">
                  <a:avLst/>
                </a:prstGeom>
                <a:ln w="19050">
                  <a:solidFill>
                    <a:srgbClr val="14324B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Прямая со стрелкой 67">
                  <a:extLst>
                    <a:ext uri="{FF2B5EF4-FFF2-40B4-BE49-F238E27FC236}">
                      <a16:creationId xmlns:a16="http://schemas.microsoft.com/office/drawing/2014/main" id="{0E56C2CF-8EAE-E488-2E5D-21A710851234}"/>
                    </a:ext>
                  </a:extLst>
                </p:cNvPr>
                <p:cNvCxnSpPr>
                  <a:cxnSpLocks/>
                  <a:stCxn id="52" idx="2"/>
                  <a:endCxn id="65" idx="0"/>
                </p:cNvCxnSpPr>
                <p:nvPr/>
              </p:nvCxnSpPr>
              <p:spPr>
                <a:xfrm rot="5400000">
                  <a:off x="6802057" y="3650604"/>
                  <a:ext cx="1726370" cy="2735268"/>
                </a:xfrm>
                <a:prstGeom prst="bentConnector3">
                  <a:avLst>
                    <a:gd name="adj1" fmla="val 50000"/>
                  </a:avLst>
                </a:prstGeom>
                <a:ln w="19050">
                  <a:solidFill>
                    <a:srgbClr val="14324B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0" name="Номер слайда 1">
            <a:extLst>
              <a:ext uri="{FF2B5EF4-FFF2-40B4-BE49-F238E27FC236}">
                <a16:creationId xmlns:a16="http://schemas.microsoft.com/office/drawing/2014/main" id="{63C97B44-F98F-64C6-3A90-22F1A7A72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610076" y="6510191"/>
            <a:ext cx="523165" cy="283784"/>
          </a:xfrm>
        </p:spPr>
        <p:txBody>
          <a:bodyPr/>
          <a:lstStyle/>
          <a:p>
            <a:pPr>
              <a:defRPr/>
            </a:pPr>
            <a:fld id="{BF107E29-BEC4-4B8A-A2B4-86F6FC71689D}" type="slidenum">
              <a:rPr lang="ru-RU" sz="11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D607AF-9EA5-9F1C-0CEE-99F5C8F5FC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277" y="557080"/>
            <a:ext cx="1283117" cy="19865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4CCE7F5-3891-8444-FA7B-95A56801BE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90" y="833583"/>
            <a:ext cx="1239897" cy="28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868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952FEE-F866-4290-D230-57EA0FC748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586C7DB5-CBC6-5F40-BF1A-BE7BFB4B0E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7" name="Прямая соединительная линия 86">
            <a:extLst>
              <a:ext uri="{FF2B5EF4-FFF2-40B4-BE49-F238E27FC236}">
                <a16:creationId xmlns:a16="http://schemas.microsoft.com/office/drawing/2014/main" id="{C7DEAD00-7159-565A-55C9-9CCA5CDF229E}"/>
              </a:ext>
            </a:extLst>
          </p:cNvPr>
          <p:cNvCxnSpPr>
            <a:cxnSpLocks/>
          </p:cNvCxnSpPr>
          <p:nvPr/>
        </p:nvCxnSpPr>
        <p:spPr>
          <a:xfrm flipV="1">
            <a:off x="11957578" y="380860"/>
            <a:ext cx="0" cy="6202951"/>
          </a:xfrm>
          <a:prstGeom prst="line">
            <a:avLst/>
          </a:prstGeom>
          <a:ln w="12700">
            <a:solidFill>
              <a:srgbClr val="DC00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90CF011B-833A-64E1-C8FD-ADA618AB298F}"/>
              </a:ext>
            </a:extLst>
          </p:cNvPr>
          <p:cNvGrpSpPr/>
          <p:nvPr/>
        </p:nvGrpSpPr>
        <p:grpSpPr>
          <a:xfrm>
            <a:off x="11827591" y="6517594"/>
            <a:ext cx="262734" cy="262560"/>
            <a:chOff x="11884270" y="6152370"/>
            <a:chExt cx="206100" cy="205963"/>
          </a:xfrm>
        </p:grpSpPr>
        <p:sp>
          <p:nvSpPr>
            <p:cNvPr id="89" name="Прямоугольник: скругленные углы 88">
              <a:extLst>
                <a:ext uri="{FF2B5EF4-FFF2-40B4-BE49-F238E27FC236}">
                  <a16:creationId xmlns:a16="http://schemas.microsoft.com/office/drawing/2014/main" id="{03C77BE3-F79F-3012-9140-1256282A8EA8}"/>
                </a:ext>
              </a:extLst>
            </p:cNvPr>
            <p:cNvSpPr/>
            <p:nvPr/>
          </p:nvSpPr>
          <p:spPr>
            <a:xfrm>
              <a:off x="11888003" y="6155966"/>
              <a:ext cx="202367" cy="202367"/>
            </a:xfrm>
            <a:prstGeom prst="roundRect">
              <a:avLst/>
            </a:prstGeom>
            <a:solidFill>
              <a:srgbClr val="DC0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2ABAFCF0-4650-6254-3355-A4DED1B3CF16}"/>
                </a:ext>
              </a:extLst>
            </p:cNvPr>
            <p:cNvSpPr txBox="1"/>
            <p:nvPr/>
          </p:nvSpPr>
          <p:spPr>
            <a:xfrm>
              <a:off x="11884270" y="6152370"/>
              <a:ext cx="202364" cy="205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1" name="Прямая соединительная линия 90">
            <a:extLst>
              <a:ext uri="{FF2B5EF4-FFF2-40B4-BE49-F238E27FC236}">
                <a16:creationId xmlns:a16="http://schemas.microsoft.com/office/drawing/2014/main" id="{08CB2BCA-D727-126A-09F3-F45D39B5566E}"/>
              </a:ext>
            </a:extLst>
          </p:cNvPr>
          <p:cNvCxnSpPr>
            <a:cxnSpLocks/>
          </p:cNvCxnSpPr>
          <p:nvPr/>
        </p:nvCxnSpPr>
        <p:spPr>
          <a:xfrm>
            <a:off x="336004" y="380860"/>
            <a:ext cx="11621574" cy="0"/>
          </a:xfrm>
          <a:prstGeom prst="line">
            <a:avLst/>
          </a:prstGeom>
          <a:ln w="12700">
            <a:solidFill>
              <a:srgbClr val="113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94ABF17-01D1-6660-445D-F5577DA8AACF}"/>
              </a:ext>
            </a:extLst>
          </p:cNvPr>
          <p:cNvSpPr txBox="1"/>
          <p:nvPr/>
        </p:nvSpPr>
        <p:spPr>
          <a:xfrm>
            <a:off x="336004" y="2108779"/>
            <a:ext cx="114832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DC003C"/>
              </a:buClr>
              <a:buFont typeface="+mj-lt"/>
              <a:buAutoNum type="arabicPeriod"/>
            </a:pPr>
            <a:r>
              <a:rPr lang="ru-RU" sz="16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Передача документов в «1С:Архив» из «1С:Документооборота» выполняется при отправке документа </a:t>
            </a:r>
            <a:r>
              <a:rPr lang="en-US" sz="16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16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Передача дел в архив</a:t>
            </a:r>
            <a:r>
              <a:rPr lang="en-US" sz="16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ru-RU" sz="16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Подготовка документа осуществляется вручную ответственным сотрудником.</a:t>
            </a:r>
          </a:p>
          <a:p>
            <a:pPr marL="342900" indent="-342900">
              <a:lnSpc>
                <a:spcPct val="150000"/>
              </a:lnSpc>
              <a:buClr>
                <a:srgbClr val="DC003C"/>
              </a:buClr>
              <a:buFont typeface="+mj-lt"/>
              <a:buAutoNum type="arabicPeriod"/>
            </a:pPr>
            <a:r>
              <a:rPr lang="ru-RU" sz="16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присвоении статуса в Системе оперативного учета выполняется отправка документа в «1С:Архив». </a:t>
            </a:r>
            <a:br>
              <a:rPr lang="en-US" sz="16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зависимости от состава пакета из Системы оперативного учета, могут быть выполнены следующие шаги:</a:t>
            </a:r>
          </a:p>
          <a:p>
            <a:pPr marL="800100" lvl="1" indent="-342900">
              <a:lnSpc>
                <a:spcPct val="150000"/>
              </a:lnSpc>
              <a:buClr>
                <a:srgbClr val="DC003C"/>
              </a:buClr>
              <a:buFont typeface="+mj-lt"/>
              <a:buAutoNum type="alphaLcParenR"/>
            </a:pPr>
            <a:r>
              <a:rPr lang="ru-RU" sz="16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документ не имеет отметки </a:t>
            </a:r>
            <a:r>
              <a:rPr lang="en-US" sz="16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16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Передано Оператору ЭДО</a:t>
            </a:r>
            <a:r>
              <a:rPr lang="en-US" sz="16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ru-RU" sz="16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то в «1С:Архив» передается файл в </a:t>
            </a:r>
            <a:r>
              <a:rPr lang="en-US" sz="16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zip</a:t>
            </a:r>
            <a:r>
              <a:rPr lang="ru-RU" sz="16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-архиве</a:t>
            </a:r>
            <a:r>
              <a:rPr lang="en-US" sz="16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srgbClr val="1432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Clr>
                <a:srgbClr val="DC003C"/>
              </a:buClr>
              <a:buFont typeface="+mj-lt"/>
              <a:buAutoNum type="alphaLcParenR"/>
            </a:pPr>
            <a:r>
              <a:rPr lang="ru-RU" sz="16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документ имеет отметку </a:t>
            </a:r>
            <a:r>
              <a:rPr lang="en-US" sz="16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16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Передано Оператору ЭДО</a:t>
            </a:r>
            <a:r>
              <a:rPr lang="en-US" sz="16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ru-RU" sz="16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то в «1С:Архив» передается реквизитный состав документа и выполняются следующие действия:</a:t>
            </a:r>
          </a:p>
          <a:p>
            <a:pPr marL="1257300" lvl="2" indent="-342900">
              <a:lnSpc>
                <a:spcPct val="150000"/>
              </a:lnSpc>
              <a:buClr>
                <a:srgbClr val="DC003C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«1С:Архиве» формируется запрос Оператору ЭДО на предоставление необходимого файла по ключу, полученному от Системы оперативного учета</a:t>
            </a:r>
            <a:r>
              <a:rPr lang="en-US" sz="16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srgbClr val="1432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lnSpc>
                <a:spcPct val="150000"/>
              </a:lnSpc>
              <a:buClr>
                <a:srgbClr val="DC003C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Найденный у Оператора ЭДО файл помещается в </a:t>
            </a:r>
            <a:r>
              <a:rPr lang="en-US" sz="16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zip</a:t>
            </a:r>
            <a:r>
              <a:rPr lang="ru-RU" sz="16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-архив и загружается в «1С:Архив»</a:t>
            </a:r>
            <a:r>
              <a:rPr lang="ru-RU" sz="1600" dirty="0">
                <a:solidFill>
                  <a:srgbClr val="14324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Номер слайда 1">
            <a:extLst>
              <a:ext uri="{FF2B5EF4-FFF2-40B4-BE49-F238E27FC236}">
                <a16:creationId xmlns:a16="http://schemas.microsoft.com/office/drawing/2014/main" id="{DA109B63-15BE-6708-65A3-CA31079DF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610076" y="6510191"/>
            <a:ext cx="523165" cy="283784"/>
          </a:xfrm>
        </p:spPr>
        <p:txBody>
          <a:bodyPr/>
          <a:lstStyle/>
          <a:p>
            <a:pPr>
              <a:defRPr/>
            </a:pPr>
            <a:fld id="{BF107E29-BEC4-4B8A-A2B4-86F6FC71689D}" type="slidenum">
              <a:rPr lang="ru-RU" sz="11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3A5624F-A83F-758E-D626-F27BFFD8D9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277" y="810342"/>
            <a:ext cx="1283117" cy="1986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99D6213-25BD-AA9E-6333-02BA4D1712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90" y="1086845"/>
            <a:ext cx="1239897" cy="288631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12338D5-A606-8F9F-442B-DB8380C8F864}"/>
              </a:ext>
            </a:extLst>
          </p:cNvPr>
          <p:cNvSpPr/>
          <p:nvPr/>
        </p:nvSpPr>
        <p:spPr bwMode="auto">
          <a:xfrm>
            <a:off x="234421" y="571722"/>
            <a:ext cx="91961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Описание процесса передачи документов </a:t>
            </a:r>
            <a:br>
              <a:rPr lang="ru-RU" sz="2800" b="1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централизованное хранилище</a:t>
            </a:r>
          </a:p>
        </p:txBody>
      </p:sp>
    </p:spTree>
    <p:extLst>
      <p:ext uri="{BB962C8B-B14F-4D97-AF65-F5344CB8AC3E}">
        <p14:creationId xmlns:p14="http://schemas.microsoft.com/office/powerpoint/2010/main" val="2511693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B3615-B2E6-BD9A-EF5A-51D58B85A4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Прямая соединительная линия 86">
            <a:extLst>
              <a:ext uri="{FF2B5EF4-FFF2-40B4-BE49-F238E27FC236}">
                <a16:creationId xmlns:a16="http://schemas.microsoft.com/office/drawing/2014/main" id="{CBF346A3-426B-F637-CDDA-2A9CE525C0C7}"/>
              </a:ext>
            </a:extLst>
          </p:cNvPr>
          <p:cNvCxnSpPr>
            <a:cxnSpLocks/>
          </p:cNvCxnSpPr>
          <p:nvPr/>
        </p:nvCxnSpPr>
        <p:spPr>
          <a:xfrm flipV="1">
            <a:off x="11957578" y="380860"/>
            <a:ext cx="0" cy="6202951"/>
          </a:xfrm>
          <a:prstGeom prst="line">
            <a:avLst/>
          </a:prstGeom>
          <a:ln w="12700">
            <a:solidFill>
              <a:srgbClr val="DC00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ED105261-FD0E-596B-E71C-4E3595215C65}"/>
              </a:ext>
            </a:extLst>
          </p:cNvPr>
          <p:cNvGrpSpPr/>
          <p:nvPr/>
        </p:nvGrpSpPr>
        <p:grpSpPr>
          <a:xfrm>
            <a:off x="11827591" y="6517594"/>
            <a:ext cx="262734" cy="262560"/>
            <a:chOff x="11884270" y="6152370"/>
            <a:chExt cx="206100" cy="205963"/>
          </a:xfrm>
        </p:grpSpPr>
        <p:sp>
          <p:nvSpPr>
            <p:cNvPr id="89" name="Прямоугольник: скругленные углы 88">
              <a:extLst>
                <a:ext uri="{FF2B5EF4-FFF2-40B4-BE49-F238E27FC236}">
                  <a16:creationId xmlns:a16="http://schemas.microsoft.com/office/drawing/2014/main" id="{23B4DF7D-8E20-8397-820E-C51848E7634F}"/>
                </a:ext>
              </a:extLst>
            </p:cNvPr>
            <p:cNvSpPr/>
            <p:nvPr/>
          </p:nvSpPr>
          <p:spPr>
            <a:xfrm>
              <a:off x="11888003" y="6155966"/>
              <a:ext cx="202367" cy="202367"/>
            </a:xfrm>
            <a:prstGeom prst="roundRect">
              <a:avLst/>
            </a:prstGeom>
            <a:solidFill>
              <a:srgbClr val="DC0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12D26077-E0FA-DE1C-4170-A08E53536279}"/>
                </a:ext>
              </a:extLst>
            </p:cNvPr>
            <p:cNvSpPr txBox="1"/>
            <p:nvPr/>
          </p:nvSpPr>
          <p:spPr>
            <a:xfrm>
              <a:off x="11884270" y="6152370"/>
              <a:ext cx="202364" cy="205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1" name="Прямая соединительная линия 90">
            <a:extLst>
              <a:ext uri="{FF2B5EF4-FFF2-40B4-BE49-F238E27FC236}">
                <a16:creationId xmlns:a16="http://schemas.microsoft.com/office/drawing/2014/main" id="{3413D165-800D-F186-1CB1-DB7A7B3D9819}"/>
              </a:ext>
            </a:extLst>
          </p:cNvPr>
          <p:cNvCxnSpPr>
            <a:cxnSpLocks/>
          </p:cNvCxnSpPr>
          <p:nvPr/>
        </p:nvCxnSpPr>
        <p:spPr>
          <a:xfrm>
            <a:off x="336004" y="380860"/>
            <a:ext cx="11621574" cy="0"/>
          </a:xfrm>
          <a:prstGeom prst="line">
            <a:avLst/>
          </a:prstGeom>
          <a:ln w="12700">
            <a:solidFill>
              <a:srgbClr val="113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26BA9AA-9273-55C4-9A23-AE1E52EE156F}"/>
              </a:ext>
            </a:extLst>
          </p:cNvPr>
          <p:cNvSpPr/>
          <p:nvPr/>
        </p:nvSpPr>
        <p:spPr bwMode="auto">
          <a:xfrm>
            <a:off x="286422" y="410876"/>
            <a:ext cx="98186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процесса передачи документов </a:t>
            </a:r>
            <a:br>
              <a:rPr lang="en-US" sz="2400" b="1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1С:Бухгалтерию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04A161A5-A651-574E-5373-A9334C5580CA}"/>
              </a:ext>
            </a:extLst>
          </p:cNvPr>
          <p:cNvGrpSpPr/>
          <p:nvPr/>
        </p:nvGrpSpPr>
        <p:grpSpPr>
          <a:xfrm>
            <a:off x="286422" y="1557846"/>
            <a:ext cx="11454109" cy="4474936"/>
            <a:chOff x="234420" y="1728999"/>
            <a:chExt cx="11454109" cy="4474936"/>
          </a:xfrm>
        </p:grpSpPr>
        <p:sp>
          <p:nvSpPr>
            <p:cNvPr id="2" name="AutoShape 2">
              <a:extLst>
                <a:ext uri="{FF2B5EF4-FFF2-40B4-BE49-F238E27FC236}">
                  <a16:creationId xmlns:a16="http://schemas.microsoft.com/office/drawing/2014/main" id="{C35F107A-3A91-AFA5-62F0-EF0BF852532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842017" y="3765064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A32BD3FE-A139-891D-B93F-CCEA9D31AA43}"/>
                </a:ext>
              </a:extLst>
            </p:cNvPr>
            <p:cNvSpPr/>
            <p:nvPr/>
          </p:nvSpPr>
          <p:spPr>
            <a:xfrm>
              <a:off x="234421" y="1728999"/>
              <a:ext cx="11454108" cy="397299"/>
            </a:xfrm>
            <a:prstGeom prst="rect">
              <a:avLst/>
            </a:prstGeom>
            <a:solidFill>
              <a:srgbClr val="14324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atin typeface=" arial"/>
                </a:rPr>
                <a:t>Схема процесса</a:t>
              </a: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CDEE3C82-FF9A-C3C2-C494-B91839F0B426}"/>
                </a:ext>
              </a:extLst>
            </p:cNvPr>
            <p:cNvSpPr/>
            <p:nvPr/>
          </p:nvSpPr>
          <p:spPr>
            <a:xfrm rot="16200000">
              <a:off x="-157260" y="2577004"/>
              <a:ext cx="1215837" cy="42368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latin typeface=" arial"/>
                </a:rPr>
                <a:t>1С:Бухгалтерия</a:t>
              </a: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719A60E4-F1FF-C627-3D29-703DA99FFDEC}"/>
                </a:ext>
              </a:extLst>
            </p:cNvPr>
            <p:cNvSpPr/>
            <p:nvPr/>
          </p:nvSpPr>
          <p:spPr>
            <a:xfrm rot="16200000">
              <a:off x="-157259" y="3847472"/>
              <a:ext cx="1215836" cy="42368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latin typeface=" arial"/>
                </a:rPr>
                <a:t>1С:Архив</a:t>
              </a: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A5CE1DA3-6E6B-BC57-2574-7D3B85535D01}"/>
                </a:ext>
              </a:extLst>
            </p:cNvPr>
            <p:cNvSpPr/>
            <p:nvPr/>
          </p:nvSpPr>
          <p:spPr>
            <a:xfrm rot="16200000">
              <a:off x="-290376" y="5251056"/>
              <a:ext cx="1482069" cy="42368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rgbClr val="14324B"/>
                  </a:solidFill>
                  <a:latin typeface=" arial"/>
                </a:rPr>
                <a:t>Система оперативного учета</a:t>
              </a:r>
            </a:p>
          </p:txBody>
        </p: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EEACD5F1-1CBE-41E2-9C9B-71970C7D56DC}"/>
                </a:ext>
              </a:extLst>
            </p:cNvPr>
            <p:cNvCxnSpPr>
              <a:cxnSpLocks/>
            </p:cNvCxnSpPr>
            <p:nvPr/>
          </p:nvCxnSpPr>
          <p:spPr>
            <a:xfrm>
              <a:off x="234420" y="3396767"/>
              <a:ext cx="11454108" cy="0"/>
            </a:xfrm>
            <a:prstGeom prst="line">
              <a:avLst/>
            </a:prstGeom>
            <a:ln>
              <a:solidFill>
                <a:srgbClr val="1432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B8F41E2F-43D1-1A2A-8754-9729A0895EAD}"/>
                </a:ext>
              </a:extLst>
            </p:cNvPr>
            <p:cNvCxnSpPr>
              <a:cxnSpLocks/>
            </p:cNvCxnSpPr>
            <p:nvPr/>
          </p:nvCxnSpPr>
          <p:spPr>
            <a:xfrm>
              <a:off x="234420" y="6193981"/>
              <a:ext cx="11454108" cy="0"/>
            </a:xfrm>
            <a:prstGeom prst="line">
              <a:avLst/>
            </a:prstGeom>
            <a:ln>
              <a:solidFill>
                <a:srgbClr val="1432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3E307AB8-D004-6634-26BF-A8BA47AE4B97}"/>
                </a:ext>
              </a:extLst>
            </p:cNvPr>
            <p:cNvCxnSpPr>
              <a:cxnSpLocks/>
            </p:cNvCxnSpPr>
            <p:nvPr/>
          </p:nvCxnSpPr>
          <p:spPr>
            <a:xfrm>
              <a:off x="11680061" y="2123048"/>
              <a:ext cx="8467" cy="4080887"/>
            </a:xfrm>
            <a:prstGeom prst="line">
              <a:avLst/>
            </a:prstGeom>
            <a:ln>
              <a:solidFill>
                <a:srgbClr val="1432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98257E1D-9888-DD0B-CA08-1222605A5277}"/>
                </a:ext>
              </a:extLst>
            </p:cNvPr>
            <p:cNvSpPr/>
            <p:nvPr/>
          </p:nvSpPr>
          <p:spPr>
            <a:xfrm>
              <a:off x="1181889" y="2408265"/>
              <a:ext cx="1209176" cy="76625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rgbClr val="14324B"/>
                  </a:solidFill>
                  <a:latin typeface=" arial"/>
                </a:rPr>
                <a:t>Начало</a:t>
              </a:r>
            </a:p>
          </p:txBody>
        </p:sp>
        <p:sp>
          <p:nvSpPr>
            <p:cNvPr id="29" name="Прямоугольник: скругленные углы 28">
              <a:extLst>
                <a:ext uri="{FF2B5EF4-FFF2-40B4-BE49-F238E27FC236}">
                  <a16:creationId xmlns:a16="http://schemas.microsoft.com/office/drawing/2014/main" id="{40599C7A-C020-65C5-1B4C-FDA01BDE305B}"/>
                </a:ext>
              </a:extLst>
            </p:cNvPr>
            <p:cNvSpPr/>
            <p:nvPr/>
          </p:nvSpPr>
          <p:spPr>
            <a:xfrm>
              <a:off x="3268766" y="2408265"/>
              <a:ext cx="1209176" cy="76625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rgbClr val="14324B"/>
                  </a:solidFill>
                  <a:latin typeface=" arial"/>
                </a:rPr>
                <a:t>Проведение документа</a:t>
              </a:r>
            </a:p>
          </p:txBody>
        </p:sp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5DC68D2B-77A0-E576-4DF9-1240322858D0}"/>
                </a:ext>
              </a:extLst>
            </p:cNvPr>
            <p:cNvSpPr/>
            <p:nvPr/>
          </p:nvSpPr>
          <p:spPr>
            <a:xfrm>
              <a:off x="5426262" y="2408265"/>
              <a:ext cx="1552851" cy="76625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rgbClr val="14324B"/>
                  </a:solidFill>
                  <a:latin typeface=" arial"/>
                </a:rPr>
                <a:t>Запрос </a:t>
              </a:r>
              <a:br>
                <a:rPr lang="ru-RU" sz="1100" dirty="0">
                  <a:solidFill>
                    <a:srgbClr val="14324B"/>
                  </a:solidFill>
                  <a:latin typeface=" arial"/>
                </a:rPr>
              </a:br>
              <a:r>
                <a:rPr lang="ru-RU" sz="1100" dirty="0">
                  <a:solidFill>
                    <a:srgbClr val="14324B"/>
                  </a:solidFill>
                  <a:latin typeface=" arial"/>
                </a:rPr>
                <a:t>на предоставление файлов</a:t>
              </a:r>
            </a:p>
          </p:txBody>
        </p:sp>
        <p:sp>
          <p:nvSpPr>
            <p:cNvPr id="31" name="Прямоугольник: скругленные углы 30">
              <a:extLst>
                <a:ext uri="{FF2B5EF4-FFF2-40B4-BE49-F238E27FC236}">
                  <a16:creationId xmlns:a16="http://schemas.microsoft.com/office/drawing/2014/main" id="{38CCD2A6-64D6-7DFA-0CC0-DE4761422B76}"/>
                </a:ext>
              </a:extLst>
            </p:cNvPr>
            <p:cNvSpPr/>
            <p:nvPr/>
          </p:nvSpPr>
          <p:spPr>
            <a:xfrm>
              <a:off x="7861244" y="2408265"/>
              <a:ext cx="1209176" cy="76625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rgbClr val="14324B"/>
                  </a:solidFill>
                  <a:latin typeface=" arial"/>
                </a:rPr>
                <a:t>Прикрепление файлов</a:t>
              </a:r>
              <a:br>
                <a:rPr lang="ru-RU" sz="1100" dirty="0">
                  <a:solidFill>
                    <a:srgbClr val="14324B"/>
                  </a:solidFill>
                  <a:latin typeface=" arial"/>
                </a:rPr>
              </a:br>
              <a:r>
                <a:rPr lang="ru-RU" sz="1100" dirty="0">
                  <a:solidFill>
                    <a:srgbClr val="14324B"/>
                  </a:solidFill>
                  <a:latin typeface=" arial"/>
                </a:rPr>
                <a:t>к документу</a:t>
              </a:r>
            </a:p>
          </p:txBody>
        </p:sp>
        <p:sp>
          <p:nvSpPr>
            <p:cNvPr id="32" name="Прямоугольник: скругленные углы 31">
              <a:extLst>
                <a:ext uri="{FF2B5EF4-FFF2-40B4-BE49-F238E27FC236}">
                  <a16:creationId xmlns:a16="http://schemas.microsoft.com/office/drawing/2014/main" id="{53124663-5BBC-963F-52C7-1C75A6251B74}"/>
                </a:ext>
              </a:extLst>
            </p:cNvPr>
            <p:cNvSpPr/>
            <p:nvPr/>
          </p:nvSpPr>
          <p:spPr>
            <a:xfrm>
              <a:off x="9951498" y="2408265"/>
              <a:ext cx="1209176" cy="76625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rgbClr val="14324B"/>
                  </a:solidFill>
                  <a:latin typeface=" arial"/>
                </a:rPr>
                <a:t>Конец</a:t>
              </a:r>
            </a:p>
          </p:txBody>
        </p:sp>
        <p:cxnSp>
          <p:nvCxnSpPr>
            <p:cNvPr id="33" name="Прямая со стрелкой 32">
              <a:extLst>
                <a:ext uri="{FF2B5EF4-FFF2-40B4-BE49-F238E27FC236}">
                  <a16:creationId xmlns:a16="http://schemas.microsoft.com/office/drawing/2014/main" id="{7E9A96EA-F31A-FF43-8D04-29F46994933E}"/>
                </a:ext>
              </a:extLst>
            </p:cNvPr>
            <p:cNvCxnSpPr>
              <a:cxnSpLocks/>
            </p:cNvCxnSpPr>
            <p:nvPr/>
          </p:nvCxnSpPr>
          <p:spPr>
            <a:xfrm>
              <a:off x="2391065" y="2787959"/>
              <a:ext cx="877701" cy="0"/>
            </a:xfrm>
            <a:prstGeom prst="straightConnector1">
              <a:avLst/>
            </a:prstGeom>
            <a:ln w="19050">
              <a:solidFill>
                <a:srgbClr val="14324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34">
              <a:extLst>
                <a:ext uri="{FF2B5EF4-FFF2-40B4-BE49-F238E27FC236}">
                  <a16:creationId xmlns:a16="http://schemas.microsoft.com/office/drawing/2014/main" id="{8226BCA7-100C-DAE4-51BC-87078E6F0CF1}"/>
                </a:ext>
              </a:extLst>
            </p:cNvPr>
            <p:cNvCxnSpPr>
              <a:cxnSpLocks/>
              <a:stCxn id="29" idx="3"/>
              <a:endCxn id="30" idx="1"/>
            </p:cNvCxnSpPr>
            <p:nvPr/>
          </p:nvCxnSpPr>
          <p:spPr>
            <a:xfrm>
              <a:off x="4477942" y="2791392"/>
              <a:ext cx="948320" cy="0"/>
            </a:xfrm>
            <a:prstGeom prst="straightConnector1">
              <a:avLst/>
            </a:prstGeom>
            <a:ln w="19050">
              <a:solidFill>
                <a:srgbClr val="14324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 стрелкой 38">
              <a:extLst>
                <a:ext uri="{FF2B5EF4-FFF2-40B4-BE49-F238E27FC236}">
                  <a16:creationId xmlns:a16="http://schemas.microsoft.com/office/drawing/2014/main" id="{5909015F-D99D-4123-8B55-580E5E9DD3B9}"/>
                </a:ext>
              </a:extLst>
            </p:cNvPr>
            <p:cNvCxnSpPr>
              <a:cxnSpLocks/>
              <a:endCxn id="32" idx="1"/>
            </p:cNvCxnSpPr>
            <p:nvPr/>
          </p:nvCxnSpPr>
          <p:spPr>
            <a:xfrm>
              <a:off x="9070420" y="2787959"/>
              <a:ext cx="881078" cy="3433"/>
            </a:xfrm>
            <a:prstGeom prst="straightConnector1">
              <a:avLst/>
            </a:prstGeom>
            <a:ln w="19050">
              <a:solidFill>
                <a:srgbClr val="14324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Прямоугольник: скругленные углы 40">
              <a:extLst>
                <a:ext uri="{FF2B5EF4-FFF2-40B4-BE49-F238E27FC236}">
                  <a16:creationId xmlns:a16="http://schemas.microsoft.com/office/drawing/2014/main" id="{64EAB937-D514-8D28-06F0-D07696E6F283}"/>
                </a:ext>
              </a:extLst>
            </p:cNvPr>
            <p:cNvSpPr/>
            <p:nvPr/>
          </p:nvSpPr>
          <p:spPr>
            <a:xfrm>
              <a:off x="1177459" y="3662631"/>
              <a:ext cx="1209176" cy="76625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rgbClr val="14324B"/>
                  </a:solidFill>
                  <a:latin typeface=" arial"/>
                </a:rPr>
                <a:t>Поиск подписанного документа</a:t>
              </a:r>
            </a:p>
          </p:txBody>
        </p:sp>
        <p:sp>
          <p:nvSpPr>
            <p:cNvPr id="42" name="Параллелограмм 41">
              <a:extLst>
                <a:ext uri="{FF2B5EF4-FFF2-40B4-BE49-F238E27FC236}">
                  <a16:creationId xmlns:a16="http://schemas.microsoft.com/office/drawing/2014/main" id="{4906BA1E-0279-3743-27EF-1068A85B7BC6}"/>
                </a:ext>
              </a:extLst>
            </p:cNvPr>
            <p:cNvSpPr/>
            <p:nvPr/>
          </p:nvSpPr>
          <p:spPr>
            <a:xfrm>
              <a:off x="3175162" y="3662629"/>
              <a:ext cx="1396384" cy="766255"/>
            </a:xfrm>
            <a:prstGeom prst="parallelogram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rgbClr val="14324B"/>
                  </a:solidFill>
                  <a:latin typeface=" arial"/>
                </a:rPr>
                <a:t>Хранилище документов</a:t>
              </a:r>
            </a:p>
          </p:txBody>
        </p:sp>
        <p:sp>
          <p:nvSpPr>
            <p:cNvPr id="43" name="Ромб 42">
              <a:extLst>
                <a:ext uri="{FF2B5EF4-FFF2-40B4-BE49-F238E27FC236}">
                  <a16:creationId xmlns:a16="http://schemas.microsoft.com/office/drawing/2014/main" id="{9911451D-8EFE-C8BA-B0D1-6A6793C6A9EA}"/>
                </a:ext>
              </a:extLst>
            </p:cNvPr>
            <p:cNvSpPr/>
            <p:nvPr/>
          </p:nvSpPr>
          <p:spPr>
            <a:xfrm>
              <a:off x="5518193" y="3690210"/>
              <a:ext cx="1325738" cy="743241"/>
            </a:xfrm>
            <a:prstGeom prst="diamond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rgbClr val="14324B"/>
                  </a:solidFill>
                  <a:latin typeface=" arial"/>
                </a:rPr>
                <a:t>Объект найден</a:t>
              </a:r>
            </a:p>
          </p:txBody>
        </p:sp>
        <p:sp>
          <p:nvSpPr>
            <p:cNvPr id="44" name="Прямоугольник: скругленные углы 43">
              <a:extLst>
                <a:ext uri="{FF2B5EF4-FFF2-40B4-BE49-F238E27FC236}">
                  <a16:creationId xmlns:a16="http://schemas.microsoft.com/office/drawing/2014/main" id="{6FC79B1F-8B21-EE03-49A9-3FE78FF51FB7}"/>
                </a:ext>
              </a:extLst>
            </p:cNvPr>
            <p:cNvSpPr/>
            <p:nvPr/>
          </p:nvSpPr>
          <p:spPr>
            <a:xfrm>
              <a:off x="7562683" y="3492181"/>
              <a:ext cx="1507738" cy="48989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rgbClr val="14324B"/>
                  </a:solidFill>
                  <a:latin typeface=" arial"/>
                </a:rPr>
                <a:t>Запрос на поиск новых файлов</a:t>
              </a:r>
            </a:p>
          </p:txBody>
        </p:sp>
        <p:sp>
          <p:nvSpPr>
            <p:cNvPr id="45" name="Прямоугольник: скругленные углы 44">
              <a:extLst>
                <a:ext uri="{FF2B5EF4-FFF2-40B4-BE49-F238E27FC236}">
                  <a16:creationId xmlns:a16="http://schemas.microsoft.com/office/drawing/2014/main" id="{C4CC832A-7A2E-2FEB-5A1C-75D438063060}"/>
                </a:ext>
              </a:extLst>
            </p:cNvPr>
            <p:cNvSpPr/>
            <p:nvPr/>
          </p:nvSpPr>
          <p:spPr>
            <a:xfrm>
              <a:off x="7562683" y="4077485"/>
              <a:ext cx="1507738" cy="48989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rgbClr val="14324B"/>
                  </a:solidFill>
                  <a:latin typeface=" arial"/>
                </a:rPr>
                <a:t>Запрос на поиск документов</a:t>
              </a:r>
            </a:p>
          </p:txBody>
        </p:sp>
        <p:cxnSp>
          <p:nvCxnSpPr>
            <p:cNvPr id="48" name="Прямая со стрелкой 47">
              <a:extLst>
                <a:ext uri="{FF2B5EF4-FFF2-40B4-BE49-F238E27FC236}">
                  <a16:creationId xmlns:a16="http://schemas.microsoft.com/office/drawing/2014/main" id="{CCFFA1DE-438E-B5A5-3980-69D88679C02E}"/>
                </a:ext>
              </a:extLst>
            </p:cNvPr>
            <p:cNvCxnSpPr>
              <a:cxnSpLocks/>
            </p:cNvCxnSpPr>
            <p:nvPr/>
          </p:nvCxnSpPr>
          <p:spPr>
            <a:xfrm>
              <a:off x="2391065" y="4077485"/>
              <a:ext cx="877701" cy="0"/>
            </a:xfrm>
            <a:prstGeom prst="straightConnector1">
              <a:avLst/>
            </a:prstGeom>
            <a:ln w="19050">
              <a:solidFill>
                <a:srgbClr val="14324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 стрелкой 48">
              <a:extLst>
                <a:ext uri="{FF2B5EF4-FFF2-40B4-BE49-F238E27FC236}">
                  <a16:creationId xmlns:a16="http://schemas.microsoft.com/office/drawing/2014/main" id="{82C58C35-EA09-F2CF-71F9-385441EACB34}"/>
                </a:ext>
              </a:extLst>
            </p:cNvPr>
            <p:cNvCxnSpPr>
              <a:cxnSpLocks/>
              <a:endCxn id="43" idx="1"/>
            </p:cNvCxnSpPr>
            <p:nvPr/>
          </p:nvCxnSpPr>
          <p:spPr>
            <a:xfrm>
              <a:off x="4467278" y="4058504"/>
              <a:ext cx="1050915" cy="3327"/>
            </a:xfrm>
            <a:prstGeom prst="straightConnector1">
              <a:avLst/>
            </a:prstGeom>
            <a:ln w="19050">
              <a:solidFill>
                <a:srgbClr val="14324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 стрелкой 53">
              <a:extLst>
                <a:ext uri="{FF2B5EF4-FFF2-40B4-BE49-F238E27FC236}">
                  <a16:creationId xmlns:a16="http://schemas.microsoft.com/office/drawing/2014/main" id="{B3F627B6-A085-D6F7-A3B0-948BDCDD049D}"/>
                </a:ext>
              </a:extLst>
            </p:cNvPr>
            <p:cNvCxnSpPr>
              <a:cxnSpLocks/>
            </p:cNvCxnSpPr>
            <p:nvPr/>
          </p:nvCxnSpPr>
          <p:spPr>
            <a:xfrm>
              <a:off x="1787100" y="3486872"/>
              <a:ext cx="0" cy="184440"/>
            </a:xfrm>
            <a:prstGeom prst="straightConnector1">
              <a:avLst/>
            </a:prstGeom>
            <a:ln w="19050">
              <a:solidFill>
                <a:srgbClr val="14324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>
              <a:extLst>
                <a:ext uri="{FF2B5EF4-FFF2-40B4-BE49-F238E27FC236}">
                  <a16:creationId xmlns:a16="http://schemas.microsoft.com/office/drawing/2014/main" id="{7155A9EC-256F-C9CB-33D3-797127F4BF72}"/>
                </a:ext>
              </a:extLst>
            </p:cNvPr>
            <p:cNvCxnSpPr>
              <a:cxnSpLocks/>
            </p:cNvCxnSpPr>
            <p:nvPr/>
          </p:nvCxnSpPr>
          <p:spPr>
            <a:xfrm>
              <a:off x="1794950" y="3495846"/>
              <a:ext cx="4407738" cy="0"/>
            </a:xfrm>
            <a:prstGeom prst="line">
              <a:avLst/>
            </a:prstGeom>
            <a:ln w="19050">
              <a:solidFill>
                <a:srgbClr val="1432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>
              <a:extLst>
                <a:ext uri="{FF2B5EF4-FFF2-40B4-BE49-F238E27FC236}">
                  <a16:creationId xmlns:a16="http://schemas.microsoft.com/office/drawing/2014/main" id="{9FD97F8E-82C2-45C5-7740-77E657E3D3CC}"/>
                </a:ext>
              </a:extLst>
            </p:cNvPr>
            <p:cNvCxnSpPr>
              <a:cxnSpLocks/>
              <a:endCxn id="30" idx="2"/>
            </p:cNvCxnSpPr>
            <p:nvPr/>
          </p:nvCxnSpPr>
          <p:spPr>
            <a:xfrm flipV="1">
              <a:off x="6202688" y="3174519"/>
              <a:ext cx="0" cy="321327"/>
            </a:xfrm>
            <a:prstGeom prst="line">
              <a:avLst/>
            </a:prstGeom>
            <a:ln w="19050">
              <a:solidFill>
                <a:srgbClr val="1432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>
              <a:extLst>
                <a:ext uri="{FF2B5EF4-FFF2-40B4-BE49-F238E27FC236}">
                  <a16:creationId xmlns:a16="http://schemas.microsoft.com/office/drawing/2014/main" id="{8FD31E53-7DF7-1236-7A00-E06171C9613F}"/>
                </a:ext>
              </a:extLst>
            </p:cNvPr>
            <p:cNvCxnSpPr>
              <a:cxnSpLocks/>
            </p:cNvCxnSpPr>
            <p:nvPr/>
          </p:nvCxnSpPr>
          <p:spPr>
            <a:xfrm>
              <a:off x="6854595" y="4084313"/>
              <a:ext cx="282822" cy="0"/>
            </a:xfrm>
            <a:prstGeom prst="line">
              <a:avLst/>
            </a:prstGeom>
            <a:ln w="19050">
              <a:solidFill>
                <a:srgbClr val="1432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 стрелкой 71">
              <a:extLst>
                <a:ext uri="{FF2B5EF4-FFF2-40B4-BE49-F238E27FC236}">
                  <a16:creationId xmlns:a16="http://schemas.microsoft.com/office/drawing/2014/main" id="{0333ED17-2D96-265C-646F-BD76B48D1B6B}"/>
                </a:ext>
              </a:extLst>
            </p:cNvPr>
            <p:cNvCxnSpPr>
              <a:cxnSpLocks/>
            </p:cNvCxnSpPr>
            <p:nvPr/>
          </p:nvCxnSpPr>
          <p:spPr>
            <a:xfrm>
              <a:off x="7137417" y="3742204"/>
              <a:ext cx="414602" cy="0"/>
            </a:xfrm>
            <a:prstGeom prst="straightConnector1">
              <a:avLst/>
            </a:prstGeom>
            <a:ln w="19050">
              <a:solidFill>
                <a:srgbClr val="14324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 стрелкой 73">
              <a:extLst>
                <a:ext uri="{FF2B5EF4-FFF2-40B4-BE49-F238E27FC236}">
                  <a16:creationId xmlns:a16="http://schemas.microsoft.com/office/drawing/2014/main" id="{075A75DD-E225-3210-1B84-8697125FC964}"/>
                </a:ext>
              </a:extLst>
            </p:cNvPr>
            <p:cNvCxnSpPr>
              <a:cxnSpLocks/>
            </p:cNvCxnSpPr>
            <p:nvPr/>
          </p:nvCxnSpPr>
          <p:spPr>
            <a:xfrm>
              <a:off x="7148081" y="4330897"/>
              <a:ext cx="414602" cy="0"/>
            </a:xfrm>
            <a:prstGeom prst="straightConnector1">
              <a:avLst/>
            </a:prstGeom>
            <a:ln w="19050">
              <a:solidFill>
                <a:srgbClr val="14324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F37315A-B6A0-F28C-7AA0-559CA903014B}"/>
                </a:ext>
              </a:extLst>
            </p:cNvPr>
            <p:cNvSpPr txBox="1"/>
            <p:nvPr/>
          </p:nvSpPr>
          <p:spPr>
            <a:xfrm>
              <a:off x="6952728" y="3730303"/>
              <a:ext cx="35939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>
                  <a:solidFill>
                    <a:srgbClr val="14324B"/>
                  </a:solidFill>
                  <a:latin typeface=" arial"/>
                </a:rPr>
                <a:t>Да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9E36D9FD-5D13-6B58-E7E0-547A62277835}"/>
                </a:ext>
              </a:extLst>
            </p:cNvPr>
            <p:cNvSpPr txBox="1"/>
            <p:nvPr/>
          </p:nvSpPr>
          <p:spPr>
            <a:xfrm>
              <a:off x="6924764" y="4099347"/>
              <a:ext cx="42992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>
                  <a:solidFill>
                    <a:srgbClr val="14324B"/>
                  </a:solidFill>
                  <a:latin typeface=" arial"/>
                </a:rPr>
                <a:t>Нет</a:t>
              </a:r>
            </a:p>
          </p:txBody>
        </p:sp>
        <p:cxnSp>
          <p:nvCxnSpPr>
            <p:cNvPr id="77" name="Прямая соединительная линия 76">
              <a:extLst>
                <a:ext uri="{FF2B5EF4-FFF2-40B4-BE49-F238E27FC236}">
                  <a16:creationId xmlns:a16="http://schemas.microsoft.com/office/drawing/2014/main" id="{7DCF444E-ED36-86AE-1EA1-CF168103F4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32178" y="3984139"/>
              <a:ext cx="0" cy="100174"/>
            </a:xfrm>
            <a:prstGeom prst="line">
              <a:avLst/>
            </a:prstGeom>
            <a:ln w="19050">
              <a:solidFill>
                <a:srgbClr val="1432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>
              <a:extLst>
                <a:ext uri="{FF2B5EF4-FFF2-40B4-BE49-F238E27FC236}">
                  <a16:creationId xmlns:a16="http://schemas.microsoft.com/office/drawing/2014/main" id="{E026B7AE-FAA0-9F96-270D-6D4664AD1F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32178" y="4058913"/>
              <a:ext cx="0" cy="100174"/>
            </a:xfrm>
            <a:prstGeom prst="line">
              <a:avLst/>
            </a:prstGeom>
            <a:ln w="19050">
              <a:solidFill>
                <a:srgbClr val="1432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Прямоугольник: скругленные углы 95">
              <a:extLst>
                <a:ext uri="{FF2B5EF4-FFF2-40B4-BE49-F238E27FC236}">
                  <a16:creationId xmlns:a16="http://schemas.microsoft.com/office/drawing/2014/main" id="{07461FA8-7845-D964-B809-D8D268070629}"/>
                </a:ext>
              </a:extLst>
            </p:cNvPr>
            <p:cNvSpPr/>
            <p:nvPr/>
          </p:nvSpPr>
          <p:spPr>
            <a:xfrm>
              <a:off x="7711964" y="5186401"/>
              <a:ext cx="1209176" cy="76625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rgbClr val="14324B"/>
                  </a:solidFill>
                  <a:latin typeface=" arial"/>
                </a:rPr>
                <a:t>Поиск документа и файлов</a:t>
              </a:r>
            </a:p>
          </p:txBody>
        </p:sp>
        <p:cxnSp>
          <p:nvCxnSpPr>
            <p:cNvPr id="180" name="Прямая соединительная линия 179">
              <a:extLst>
                <a:ext uri="{FF2B5EF4-FFF2-40B4-BE49-F238E27FC236}">
                  <a16:creationId xmlns:a16="http://schemas.microsoft.com/office/drawing/2014/main" id="{8955D677-B5F0-0F5A-5D60-05829219EC98}"/>
                </a:ext>
              </a:extLst>
            </p:cNvPr>
            <p:cNvCxnSpPr>
              <a:cxnSpLocks/>
            </p:cNvCxnSpPr>
            <p:nvPr/>
          </p:nvCxnSpPr>
          <p:spPr>
            <a:xfrm>
              <a:off x="234420" y="4674711"/>
              <a:ext cx="11454108" cy="0"/>
            </a:xfrm>
            <a:prstGeom prst="line">
              <a:avLst/>
            </a:prstGeom>
            <a:ln>
              <a:solidFill>
                <a:srgbClr val="1432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>
              <a:extLst>
                <a:ext uri="{FF2B5EF4-FFF2-40B4-BE49-F238E27FC236}">
                  <a16:creationId xmlns:a16="http://schemas.microsoft.com/office/drawing/2014/main" id="{19994095-1DC0-F517-5C98-DAC01223251A}"/>
                </a:ext>
              </a:extLst>
            </p:cNvPr>
            <p:cNvCxnSpPr>
              <a:cxnSpLocks/>
              <a:stCxn id="45" idx="2"/>
            </p:cNvCxnSpPr>
            <p:nvPr/>
          </p:nvCxnSpPr>
          <p:spPr>
            <a:xfrm>
              <a:off x="8316552" y="4567375"/>
              <a:ext cx="0" cy="646945"/>
            </a:xfrm>
            <a:prstGeom prst="straightConnector1">
              <a:avLst/>
            </a:prstGeom>
            <a:ln w="19050">
              <a:solidFill>
                <a:srgbClr val="14324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Параллелограмм 19">
              <a:extLst>
                <a:ext uri="{FF2B5EF4-FFF2-40B4-BE49-F238E27FC236}">
                  <a16:creationId xmlns:a16="http://schemas.microsoft.com/office/drawing/2014/main" id="{C95CCFAF-63DC-C24F-7AAE-73D9FDDE3AA4}"/>
                </a:ext>
              </a:extLst>
            </p:cNvPr>
            <p:cNvSpPr/>
            <p:nvPr/>
          </p:nvSpPr>
          <p:spPr>
            <a:xfrm>
              <a:off x="10066488" y="3608785"/>
              <a:ext cx="1396384" cy="766255"/>
            </a:xfrm>
            <a:prstGeom prst="parallelogram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rgbClr val="14324B"/>
                  </a:solidFill>
                  <a:latin typeface=" arial"/>
                </a:rPr>
                <a:t>История</a:t>
              </a:r>
            </a:p>
          </p:txBody>
        </p:sp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F1AE84B2-4DB5-9B16-3135-653467A1F5D6}"/>
                </a:ext>
              </a:extLst>
            </p:cNvPr>
            <p:cNvSpPr/>
            <p:nvPr/>
          </p:nvSpPr>
          <p:spPr>
            <a:xfrm>
              <a:off x="9252121" y="4930557"/>
              <a:ext cx="1209176" cy="76625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rgbClr val="14324B"/>
                  </a:solidFill>
                  <a:latin typeface=" arial"/>
                </a:rPr>
                <a:t>Поиск новых файлов</a:t>
              </a:r>
            </a:p>
          </p:txBody>
        </p:sp>
        <p:cxnSp>
          <p:nvCxnSpPr>
            <p:cNvPr id="34" name="Прямая со стрелкой 33">
              <a:extLst>
                <a:ext uri="{FF2B5EF4-FFF2-40B4-BE49-F238E27FC236}">
                  <a16:creationId xmlns:a16="http://schemas.microsoft.com/office/drawing/2014/main" id="{1821E2E3-A57B-D584-13F5-50C0EC80209F}"/>
                </a:ext>
              </a:extLst>
            </p:cNvPr>
            <p:cNvCxnSpPr>
              <a:cxnSpLocks/>
              <a:stCxn id="44" idx="3"/>
              <a:endCxn id="27" idx="0"/>
            </p:cNvCxnSpPr>
            <p:nvPr/>
          </p:nvCxnSpPr>
          <p:spPr>
            <a:xfrm>
              <a:off x="9070421" y="3737126"/>
              <a:ext cx="786288" cy="1193431"/>
            </a:xfrm>
            <a:prstGeom prst="bentConnector2">
              <a:avLst/>
            </a:prstGeom>
            <a:ln w="19050">
              <a:solidFill>
                <a:srgbClr val="14324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20">
              <a:extLst>
                <a:ext uri="{FF2B5EF4-FFF2-40B4-BE49-F238E27FC236}">
                  <a16:creationId xmlns:a16="http://schemas.microsoft.com/office/drawing/2014/main" id="{D6CAF9EE-E14A-3EDD-B7F3-80EAA3237FA0}"/>
                </a:ext>
              </a:extLst>
            </p:cNvPr>
            <p:cNvCxnSpPr>
              <a:cxnSpLocks/>
              <a:stCxn id="27" idx="2"/>
              <a:endCxn id="20" idx="4"/>
            </p:cNvCxnSpPr>
            <p:nvPr/>
          </p:nvCxnSpPr>
          <p:spPr>
            <a:xfrm rot="5400000" flipH="1" flipV="1">
              <a:off x="9649808" y="4581940"/>
              <a:ext cx="1321771" cy="907971"/>
            </a:xfrm>
            <a:prstGeom prst="bentConnector3">
              <a:avLst>
                <a:gd name="adj1" fmla="val -17295"/>
              </a:avLst>
            </a:prstGeom>
            <a:ln w="19050">
              <a:solidFill>
                <a:srgbClr val="14324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 стрелкой 52">
              <a:extLst>
                <a:ext uri="{FF2B5EF4-FFF2-40B4-BE49-F238E27FC236}">
                  <a16:creationId xmlns:a16="http://schemas.microsoft.com/office/drawing/2014/main" id="{00A880DD-2F71-E1C7-E927-DADA22271DBC}"/>
                </a:ext>
              </a:extLst>
            </p:cNvPr>
            <p:cNvCxnSpPr>
              <a:cxnSpLocks/>
              <a:stCxn id="20" idx="1"/>
              <a:endCxn id="31" idx="2"/>
            </p:cNvCxnSpPr>
            <p:nvPr/>
          </p:nvCxnSpPr>
          <p:spPr>
            <a:xfrm rot="16200000" flipV="1">
              <a:off x="9446014" y="2194337"/>
              <a:ext cx="434266" cy="2394630"/>
            </a:xfrm>
            <a:prstGeom prst="bentConnector3">
              <a:avLst>
                <a:gd name="adj1" fmla="val 67139"/>
              </a:avLst>
            </a:prstGeom>
            <a:ln w="19050">
              <a:solidFill>
                <a:srgbClr val="14324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 стрелкой 20">
              <a:extLst>
                <a:ext uri="{FF2B5EF4-FFF2-40B4-BE49-F238E27FC236}">
                  <a16:creationId xmlns:a16="http://schemas.microsoft.com/office/drawing/2014/main" id="{EA71202F-EBFC-FA9A-6B0F-9FC6DF5DE94E}"/>
                </a:ext>
              </a:extLst>
            </p:cNvPr>
            <p:cNvCxnSpPr>
              <a:cxnSpLocks/>
              <a:stCxn id="96" idx="2"/>
              <a:endCxn id="42" idx="3"/>
            </p:cNvCxnSpPr>
            <p:nvPr/>
          </p:nvCxnSpPr>
          <p:spPr>
            <a:xfrm rot="5400000" flipH="1">
              <a:off x="5285176" y="2921280"/>
              <a:ext cx="1523771" cy="4538980"/>
            </a:xfrm>
            <a:prstGeom prst="bentConnector3">
              <a:avLst>
                <a:gd name="adj1" fmla="val -9376"/>
              </a:avLst>
            </a:prstGeom>
            <a:ln w="19050">
              <a:solidFill>
                <a:srgbClr val="14324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 стрелкой 20">
              <a:extLst>
                <a:ext uri="{FF2B5EF4-FFF2-40B4-BE49-F238E27FC236}">
                  <a16:creationId xmlns:a16="http://schemas.microsoft.com/office/drawing/2014/main" id="{4C665171-8F30-8161-6550-035B81B4BF2B}"/>
                </a:ext>
              </a:extLst>
            </p:cNvPr>
            <p:cNvCxnSpPr>
              <a:cxnSpLocks/>
              <a:stCxn id="96" idx="2"/>
              <a:endCxn id="20" idx="3"/>
            </p:cNvCxnSpPr>
            <p:nvPr/>
          </p:nvCxnSpPr>
          <p:spPr>
            <a:xfrm rot="5400000" flipH="1" flipV="1">
              <a:off x="8703917" y="3987675"/>
              <a:ext cx="1577615" cy="2352346"/>
            </a:xfrm>
            <a:prstGeom prst="bentConnector3">
              <a:avLst>
                <a:gd name="adj1" fmla="val -9056"/>
              </a:avLst>
            </a:prstGeom>
            <a:ln w="19050">
              <a:solidFill>
                <a:srgbClr val="14324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Номер слайда 1">
            <a:extLst>
              <a:ext uri="{FF2B5EF4-FFF2-40B4-BE49-F238E27FC236}">
                <a16:creationId xmlns:a16="http://schemas.microsoft.com/office/drawing/2014/main" id="{1F066DC9-CD32-78EC-9E13-744174D05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610076" y="6510191"/>
            <a:ext cx="523165" cy="283784"/>
          </a:xfrm>
        </p:spPr>
        <p:txBody>
          <a:bodyPr/>
          <a:lstStyle/>
          <a:p>
            <a:pPr>
              <a:defRPr/>
            </a:pPr>
            <a:fld id="{BF107E29-BEC4-4B8A-A2B4-86F6FC71689D}" type="slidenum">
              <a:rPr lang="ru-RU" sz="11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0E09DE-55B3-181C-48B3-69A04B092B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277" y="557080"/>
            <a:ext cx="1283117" cy="19865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02159E6-4B76-F003-4919-18B1119C96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90" y="833583"/>
            <a:ext cx="1239897" cy="28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93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9DAF7A-288B-A893-760B-FE2297B3C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878B284E-38CE-0F55-A050-E79D228A0D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7" name="Прямая соединительная линия 86">
            <a:extLst>
              <a:ext uri="{FF2B5EF4-FFF2-40B4-BE49-F238E27FC236}">
                <a16:creationId xmlns:a16="http://schemas.microsoft.com/office/drawing/2014/main" id="{131075E4-F689-0D6A-28E4-FB1E67A645AE}"/>
              </a:ext>
            </a:extLst>
          </p:cNvPr>
          <p:cNvCxnSpPr>
            <a:cxnSpLocks/>
          </p:cNvCxnSpPr>
          <p:nvPr/>
        </p:nvCxnSpPr>
        <p:spPr>
          <a:xfrm flipV="1">
            <a:off x="11957578" y="380860"/>
            <a:ext cx="0" cy="6202951"/>
          </a:xfrm>
          <a:prstGeom prst="line">
            <a:avLst/>
          </a:prstGeom>
          <a:ln w="12700">
            <a:solidFill>
              <a:srgbClr val="DC00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9CDBC7C9-9D85-54E6-8C75-E84C69CD03BF}"/>
              </a:ext>
            </a:extLst>
          </p:cNvPr>
          <p:cNvGrpSpPr/>
          <p:nvPr/>
        </p:nvGrpSpPr>
        <p:grpSpPr>
          <a:xfrm>
            <a:off x="11827591" y="6517594"/>
            <a:ext cx="262734" cy="262560"/>
            <a:chOff x="11884270" y="6152370"/>
            <a:chExt cx="206100" cy="205963"/>
          </a:xfrm>
        </p:grpSpPr>
        <p:sp>
          <p:nvSpPr>
            <p:cNvPr id="89" name="Прямоугольник: скругленные углы 88">
              <a:extLst>
                <a:ext uri="{FF2B5EF4-FFF2-40B4-BE49-F238E27FC236}">
                  <a16:creationId xmlns:a16="http://schemas.microsoft.com/office/drawing/2014/main" id="{E2C13961-8CE2-5444-A022-68F02663D4CC}"/>
                </a:ext>
              </a:extLst>
            </p:cNvPr>
            <p:cNvSpPr/>
            <p:nvPr/>
          </p:nvSpPr>
          <p:spPr>
            <a:xfrm>
              <a:off x="11888003" y="6155966"/>
              <a:ext cx="202367" cy="202367"/>
            </a:xfrm>
            <a:prstGeom prst="roundRect">
              <a:avLst/>
            </a:prstGeom>
            <a:solidFill>
              <a:srgbClr val="DC0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7DF1BB0D-BEBB-28C7-F255-385EC0172433}"/>
                </a:ext>
              </a:extLst>
            </p:cNvPr>
            <p:cNvSpPr txBox="1"/>
            <p:nvPr/>
          </p:nvSpPr>
          <p:spPr>
            <a:xfrm>
              <a:off x="11884270" y="6152370"/>
              <a:ext cx="202364" cy="205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1" name="Прямая соединительная линия 90">
            <a:extLst>
              <a:ext uri="{FF2B5EF4-FFF2-40B4-BE49-F238E27FC236}">
                <a16:creationId xmlns:a16="http://schemas.microsoft.com/office/drawing/2014/main" id="{F1FB3546-1517-4A75-92CC-032F665BFA9A}"/>
              </a:ext>
            </a:extLst>
          </p:cNvPr>
          <p:cNvCxnSpPr>
            <a:cxnSpLocks/>
          </p:cNvCxnSpPr>
          <p:nvPr/>
        </p:nvCxnSpPr>
        <p:spPr>
          <a:xfrm>
            <a:off x="336004" y="380860"/>
            <a:ext cx="11621574" cy="0"/>
          </a:xfrm>
          <a:prstGeom prst="line">
            <a:avLst/>
          </a:prstGeom>
          <a:ln w="12700">
            <a:solidFill>
              <a:srgbClr val="113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DD6D740-5D82-293F-3F01-FA0242A047EB}"/>
              </a:ext>
            </a:extLst>
          </p:cNvPr>
          <p:cNvSpPr txBox="1"/>
          <p:nvPr/>
        </p:nvSpPr>
        <p:spPr>
          <a:xfrm>
            <a:off x="336004" y="1690164"/>
            <a:ext cx="1087079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DC003C"/>
              </a:buClr>
              <a:buFont typeface="+mj-lt"/>
              <a:buAutoNum type="arabicPeriod"/>
            </a:pPr>
            <a:r>
              <a:rPr lang="ru-RU" sz="16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проведении документа в «1С:Бухгалтерии» формируется запрос на предоставление документов </a:t>
            </a:r>
            <a:br>
              <a:rPr lang="ru-RU" sz="16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«1С:Архива».</a:t>
            </a:r>
          </a:p>
          <a:p>
            <a:pPr marL="342900" indent="-342900">
              <a:lnSpc>
                <a:spcPct val="150000"/>
              </a:lnSpc>
              <a:buClr>
                <a:srgbClr val="DC003C"/>
              </a:buClr>
              <a:buFont typeface="+mj-lt"/>
              <a:buAutoNum type="arabicPeriod"/>
            </a:pPr>
            <a:r>
              <a:rPr lang="ru-RU" sz="16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получения запроса выполняется поиск документа в «1С:Архиве». </a:t>
            </a:r>
          </a:p>
          <a:p>
            <a:pPr marL="800100" lvl="1" indent="-342900">
              <a:lnSpc>
                <a:spcPct val="150000"/>
              </a:lnSpc>
              <a:buClr>
                <a:srgbClr val="DC003C"/>
              </a:buClr>
              <a:buFont typeface="+mj-lt"/>
              <a:buAutoNum type="alphaLcParenR"/>
            </a:pPr>
            <a:r>
              <a:rPr lang="ru-RU" sz="16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документ найден, то направляется запрос в систему-источник и выполняется проверка наличия новых файлов в системе источнике. Если новый файл найден, то он загружается в «1С:Архив».</a:t>
            </a:r>
          </a:p>
          <a:p>
            <a:pPr marL="800100" lvl="1" indent="-342900">
              <a:lnSpc>
                <a:spcPct val="150000"/>
              </a:lnSpc>
              <a:buClr>
                <a:srgbClr val="DC003C"/>
              </a:buClr>
              <a:buFont typeface="+mj-lt"/>
              <a:buAutoNum type="alphaLcParenR"/>
            </a:pPr>
            <a:r>
              <a:rPr lang="ru-RU" sz="16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документ не найден, то:</a:t>
            </a:r>
          </a:p>
          <a:p>
            <a:pPr marL="1200150" lvl="2" indent="-285750">
              <a:lnSpc>
                <a:spcPct val="150000"/>
              </a:lnSpc>
              <a:buClr>
                <a:srgbClr val="DC003C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«1С:Архив» направляет запрос в Систему оперативного учета и Оператору ЭДО. </a:t>
            </a:r>
          </a:p>
          <a:p>
            <a:pPr marL="1200150" lvl="2" indent="-285750">
              <a:lnSpc>
                <a:spcPct val="150000"/>
              </a:lnSpc>
              <a:buClr>
                <a:srgbClr val="DC003C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системах выполняется поиск необходимых документов, запрошенных «1С:Бухгалтерией».</a:t>
            </a:r>
          </a:p>
          <a:p>
            <a:pPr marL="1200150" lvl="2" indent="-285750">
              <a:lnSpc>
                <a:spcPct val="150000"/>
              </a:lnSpc>
              <a:buClr>
                <a:srgbClr val="DC003C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документ найден, он передается в «1С:Архив». Создание документов в «1С:Архиве» реализована по аналогии с процессом передачи документов в централизованное хранилище.</a:t>
            </a:r>
            <a:endParaRPr lang="ru-RU" sz="1600" dirty="0">
              <a:solidFill>
                <a:srgbClr val="14324B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DC003C"/>
              </a:buClr>
              <a:buFont typeface="+mj-lt"/>
              <a:buAutoNum type="arabicPeriod"/>
            </a:pPr>
            <a:r>
              <a:rPr lang="ru-RU" sz="16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создания документа в «1С:Архиве» выполняется выгрузка файлов в «1С:Бухгалтерию» (передается непосредственно файл, а не </a:t>
            </a:r>
            <a:r>
              <a:rPr lang="en-US" sz="16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zip-</a:t>
            </a:r>
            <a:r>
              <a:rPr lang="ru-RU" sz="16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архив).</a:t>
            </a:r>
          </a:p>
          <a:p>
            <a:pPr marL="800100" lvl="1" indent="-342900">
              <a:lnSpc>
                <a:spcPct val="150000"/>
              </a:lnSpc>
              <a:buClr>
                <a:srgbClr val="DC003C"/>
              </a:buClr>
              <a:buFont typeface="+mj-lt"/>
              <a:buAutoNum type="alphaLcParenR"/>
            </a:pPr>
            <a:endParaRPr lang="ru-RU" sz="1600" dirty="0">
              <a:solidFill>
                <a:srgbClr val="1432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0522D32-01C3-736E-241B-D4419F9BF811}"/>
              </a:ext>
            </a:extLst>
          </p:cNvPr>
          <p:cNvSpPr/>
          <p:nvPr/>
        </p:nvSpPr>
        <p:spPr bwMode="auto">
          <a:xfrm>
            <a:off x="271521" y="419208"/>
            <a:ext cx="103072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процесса передачи документов </a:t>
            </a:r>
            <a:br>
              <a:rPr lang="ru-RU" sz="2400" b="1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1С:Бухгалтерию</a:t>
            </a:r>
          </a:p>
        </p:txBody>
      </p:sp>
      <p:sp>
        <p:nvSpPr>
          <p:cNvPr id="10" name="Номер слайда 1">
            <a:extLst>
              <a:ext uri="{FF2B5EF4-FFF2-40B4-BE49-F238E27FC236}">
                <a16:creationId xmlns:a16="http://schemas.microsoft.com/office/drawing/2014/main" id="{69ECFD8D-C4DF-297C-BA7E-997522F4F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610076" y="6510191"/>
            <a:ext cx="523165" cy="283784"/>
          </a:xfrm>
        </p:spPr>
        <p:txBody>
          <a:bodyPr/>
          <a:lstStyle/>
          <a:p>
            <a:pPr>
              <a:defRPr/>
            </a:pPr>
            <a:fld id="{BF107E29-BEC4-4B8A-A2B4-86F6FC71689D}" type="slidenum">
              <a:rPr lang="ru-RU" sz="11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B1242FE-5092-4AED-5385-975C14FB95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277" y="557080"/>
            <a:ext cx="1283117" cy="1986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E3966AB-0E13-F7FE-2D97-A3C4CAED79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90" y="833583"/>
            <a:ext cx="1239897" cy="28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679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 bwMode="auto">
          <a:xfrm>
            <a:off x="7019925" y="-3382"/>
            <a:ext cx="5172075" cy="6858000"/>
          </a:xfrm>
          <a:prstGeom prst="rect">
            <a:avLst/>
          </a:prstGeom>
          <a:blipFill>
            <a:blip r:embed="rId3"/>
            <a:srcRect l="64024"/>
            <a:stretch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: скругленные углы 106"/>
          <p:cNvSpPr/>
          <p:nvPr/>
        </p:nvSpPr>
        <p:spPr bwMode="auto">
          <a:xfrm>
            <a:off x="11832337" y="6522183"/>
            <a:ext cx="257975" cy="25797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59" name="Прямая соединительная линия 58"/>
          <p:cNvCxnSpPr>
            <a:cxnSpLocks/>
          </p:cNvCxnSpPr>
          <p:nvPr/>
        </p:nvCxnSpPr>
        <p:spPr bwMode="auto">
          <a:xfrm>
            <a:off x="401654" y="6659684"/>
            <a:ext cx="11421612" cy="0"/>
          </a:xfrm>
          <a:prstGeom prst="line">
            <a:avLst/>
          </a:prstGeom>
          <a:ln w="12700">
            <a:solidFill>
              <a:srgbClr val="14324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cxnSpLocks/>
          </p:cNvCxnSpPr>
          <p:nvPr/>
        </p:nvCxnSpPr>
        <p:spPr bwMode="auto">
          <a:xfrm flipV="1">
            <a:off x="11990549" y="295142"/>
            <a:ext cx="0" cy="622245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cxnSpLocks/>
          </p:cNvCxnSpPr>
          <p:nvPr/>
        </p:nvCxnSpPr>
        <p:spPr bwMode="auto">
          <a:xfrm>
            <a:off x="7019925" y="295135"/>
            <a:ext cx="497062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cxnSpLocks/>
          </p:cNvCxnSpPr>
          <p:nvPr/>
        </p:nvCxnSpPr>
        <p:spPr bwMode="auto">
          <a:xfrm>
            <a:off x="7019931" y="6660155"/>
            <a:ext cx="48355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 bwMode="auto">
          <a:xfrm>
            <a:off x="336004" y="3367258"/>
            <a:ext cx="4006643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Марина </a:t>
            </a:r>
            <a:r>
              <a:rPr lang="ru-RU" sz="2000" b="1" i="0" dirty="0" err="1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Лустенкова</a:t>
            </a:r>
            <a:br>
              <a:rPr lang="ru-RU" b="0" i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Ведущий аналитик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</a:t>
            </a:r>
            <a:r>
              <a:rPr lang="ru-RU" dirty="0" err="1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Градум</a:t>
            </a:r>
            <a:r>
              <a:rPr lang="ru-RU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dirty="0">
              <a:solidFill>
                <a:srgbClr val="1432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</a:t>
            </a:r>
            <a:r>
              <a:rPr lang="ru-RU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+7 (495) 741–46–74</a:t>
            </a:r>
          </a:p>
          <a:p>
            <a:pPr>
              <a:defRPr/>
            </a:pPr>
            <a:r>
              <a:rPr lang="en-US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info@gradum.ru</a:t>
            </a:r>
            <a:endParaRPr lang="ru-RU" u="sng" dirty="0">
              <a:solidFill>
                <a:srgbClr val="1432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01450" y="295135"/>
            <a:ext cx="3165258" cy="932653"/>
          </a:xfrm>
          <a:prstGeom prst="rect">
            <a:avLst/>
          </a:prstGeom>
        </p:spPr>
      </p:pic>
      <p:sp>
        <p:nvSpPr>
          <p:cNvPr id="3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1593873" y="6477121"/>
            <a:ext cx="523165" cy="365125"/>
          </a:xfrm>
        </p:spPr>
        <p:txBody>
          <a:bodyPr/>
          <a:lstStyle/>
          <a:p>
            <a:pPr>
              <a:defRPr/>
            </a:pPr>
            <a:fld id="{BF107E29-BEC4-4B8A-A2B4-86F6FC71689D}" type="slidenum">
              <a:rPr lang="ru-RU" sz="110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lang="ru-RU" sz="1100" dirty="0">
              <a:solidFill>
                <a:srgbClr val="1432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071345-A428-4DE0-60AC-B8D4BEBA1378}"/>
              </a:ext>
            </a:extLst>
          </p:cNvPr>
          <p:cNvSpPr txBox="1">
            <a:spLocks/>
          </p:cNvSpPr>
          <p:nvPr/>
        </p:nvSpPr>
        <p:spPr>
          <a:xfrm>
            <a:off x="336004" y="1905175"/>
            <a:ext cx="6683921" cy="7846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4400" b="1" dirty="0">
                <a:solidFill>
                  <a:srgbClr val="11324B"/>
                </a:solidFill>
              </a:rPr>
              <a:t>Давайте поработаем!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20E2C9-A886-B893-8828-E90FF3DFB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Прямая соединительная линия 86">
            <a:extLst>
              <a:ext uri="{FF2B5EF4-FFF2-40B4-BE49-F238E27FC236}">
                <a16:creationId xmlns:a16="http://schemas.microsoft.com/office/drawing/2014/main" id="{7AAA478F-3EF5-D7A8-FF2B-277677AA458D}"/>
              </a:ext>
            </a:extLst>
          </p:cNvPr>
          <p:cNvCxnSpPr>
            <a:cxnSpLocks/>
          </p:cNvCxnSpPr>
          <p:nvPr/>
        </p:nvCxnSpPr>
        <p:spPr>
          <a:xfrm flipV="1">
            <a:off x="11957578" y="380860"/>
            <a:ext cx="0" cy="6202951"/>
          </a:xfrm>
          <a:prstGeom prst="line">
            <a:avLst/>
          </a:prstGeom>
          <a:ln w="12700">
            <a:solidFill>
              <a:srgbClr val="DC00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8822AD0D-D54D-67AB-DAC0-5A37965D262A}"/>
              </a:ext>
            </a:extLst>
          </p:cNvPr>
          <p:cNvGrpSpPr/>
          <p:nvPr/>
        </p:nvGrpSpPr>
        <p:grpSpPr>
          <a:xfrm>
            <a:off x="11827591" y="6517594"/>
            <a:ext cx="262734" cy="262560"/>
            <a:chOff x="11884270" y="6152370"/>
            <a:chExt cx="206100" cy="205963"/>
          </a:xfrm>
        </p:grpSpPr>
        <p:sp>
          <p:nvSpPr>
            <p:cNvPr id="89" name="Прямоугольник: скругленные углы 88">
              <a:extLst>
                <a:ext uri="{FF2B5EF4-FFF2-40B4-BE49-F238E27FC236}">
                  <a16:creationId xmlns:a16="http://schemas.microsoft.com/office/drawing/2014/main" id="{62DB60CE-4BB6-53B1-A2D3-5111D3D57287}"/>
                </a:ext>
              </a:extLst>
            </p:cNvPr>
            <p:cNvSpPr/>
            <p:nvPr/>
          </p:nvSpPr>
          <p:spPr>
            <a:xfrm>
              <a:off x="11888003" y="6155966"/>
              <a:ext cx="202367" cy="202367"/>
            </a:xfrm>
            <a:prstGeom prst="roundRect">
              <a:avLst/>
            </a:prstGeom>
            <a:solidFill>
              <a:srgbClr val="DC0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58B4ED26-3182-12FD-D671-7697690C464D}"/>
                </a:ext>
              </a:extLst>
            </p:cNvPr>
            <p:cNvSpPr txBox="1"/>
            <p:nvPr/>
          </p:nvSpPr>
          <p:spPr>
            <a:xfrm>
              <a:off x="11884270" y="6152370"/>
              <a:ext cx="202364" cy="205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1" name="Прямая соединительная линия 90">
            <a:extLst>
              <a:ext uri="{FF2B5EF4-FFF2-40B4-BE49-F238E27FC236}">
                <a16:creationId xmlns:a16="http://schemas.microsoft.com/office/drawing/2014/main" id="{54B636DE-490D-8494-0B13-A9A1AE1B54B4}"/>
              </a:ext>
            </a:extLst>
          </p:cNvPr>
          <p:cNvCxnSpPr>
            <a:cxnSpLocks/>
          </p:cNvCxnSpPr>
          <p:nvPr/>
        </p:nvCxnSpPr>
        <p:spPr>
          <a:xfrm>
            <a:off x="336004" y="380860"/>
            <a:ext cx="11621574" cy="0"/>
          </a:xfrm>
          <a:prstGeom prst="line">
            <a:avLst/>
          </a:prstGeom>
          <a:ln w="12700">
            <a:solidFill>
              <a:srgbClr val="113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13353656-8ACB-CBA3-E545-0C79259D4F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277" y="810342"/>
            <a:ext cx="1283117" cy="198650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D38FF39-A3F6-BDF1-D96B-E9AEBA6A232A}"/>
              </a:ext>
            </a:extLst>
          </p:cNvPr>
          <p:cNvSpPr/>
          <p:nvPr/>
        </p:nvSpPr>
        <p:spPr bwMode="auto">
          <a:xfrm>
            <a:off x="336003" y="587390"/>
            <a:ext cx="91961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14324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Предпосылки создания централизованного хранилища документов на ООО «ГРС»</a:t>
            </a:r>
          </a:p>
        </p:txBody>
      </p:sp>
      <p:sp>
        <p:nvSpPr>
          <p:cNvPr id="12" name="Номер слайда 1">
            <a:extLst>
              <a:ext uri="{FF2B5EF4-FFF2-40B4-BE49-F238E27FC236}">
                <a16:creationId xmlns:a16="http://schemas.microsoft.com/office/drawing/2014/main" id="{BB6B47C6-39BB-02AE-DC44-154E7F2A8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566008" y="6510191"/>
            <a:ext cx="523165" cy="283784"/>
          </a:xfrm>
        </p:spPr>
        <p:txBody>
          <a:bodyPr/>
          <a:lstStyle/>
          <a:p>
            <a:pPr>
              <a:defRPr/>
            </a:pPr>
            <a:fld id="{BF107E29-BEC4-4B8A-A2B4-86F6FC71689D}" type="slidenum">
              <a:rPr lang="ru-RU" sz="11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8DF734-FD6F-B681-C47C-BE76A5C6CB27}"/>
              </a:ext>
            </a:extLst>
          </p:cNvPr>
          <p:cNvSpPr txBox="1"/>
          <p:nvPr/>
        </p:nvSpPr>
        <p:spPr>
          <a:xfrm>
            <a:off x="1243534" y="4866812"/>
            <a:ext cx="86005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DC003C"/>
              </a:buClr>
            </a:pPr>
            <a:r>
              <a:rPr lang="ru-RU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Подписание з</a:t>
            </a:r>
            <a:r>
              <a:rPr lang="ru-RU" sz="18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начительного </a:t>
            </a:r>
            <a:r>
              <a:rPr lang="ru-RU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количества документов в электронном виде.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7A7E84-0834-3D6C-A518-AEA055089BB5}"/>
              </a:ext>
            </a:extLst>
          </p:cNvPr>
          <p:cNvSpPr txBox="1"/>
          <p:nvPr/>
        </p:nvSpPr>
        <p:spPr>
          <a:xfrm>
            <a:off x="1243534" y="5859315"/>
            <a:ext cx="86005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DC003C"/>
              </a:buClr>
            </a:pPr>
            <a:r>
              <a:rPr lang="ru-RU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Необходимость упрощения процесса доступа к документам.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B708AC-6060-DEBE-5F1D-3DF294C44A54}"/>
              </a:ext>
            </a:extLst>
          </p:cNvPr>
          <p:cNvSpPr txBox="1"/>
          <p:nvPr/>
        </p:nvSpPr>
        <p:spPr>
          <a:xfrm>
            <a:off x="1264724" y="3825671"/>
            <a:ext cx="86005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DC003C"/>
              </a:buClr>
            </a:pPr>
            <a:r>
              <a:rPr lang="ru-RU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Разрозненные источники хранения документов.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D785FD-739F-0C15-71AD-6298F5579A4F}"/>
              </a:ext>
            </a:extLst>
          </p:cNvPr>
          <p:cNvSpPr txBox="1"/>
          <p:nvPr/>
        </p:nvSpPr>
        <p:spPr>
          <a:xfrm>
            <a:off x="1275176" y="2765758"/>
            <a:ext cx="86005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DC003C"/>
              </a:buClr>
            </a:pPr>
            <a:r>
              <a:rPr lang="ru-RU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Потребность в управлении большими объемами данных.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4BCD36-FDD3-567B-90C4-5DF8540F25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75" y="3781116"/>
            <a:ext cx="555807" cy="52067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4481390-E249-B77E-F568-EAF6369F91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75" y="2725226"/>
            <a:ext cx="555807" cy="51968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CDC1C97-F917-9444-DB38-E0B190FCA1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81" y="4790413"/>
            <a:ext cx="584450" cy="52067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CEF2202-FB4D-36D6-1033-514FB7378F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3" y="5847293"/>
            <a:ext cx="601626" cy="5705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29803C-98A1-B541-8B71-2B35406209F3}"/>
              </a:ext>
            </a:extLst>
          </p:cNvPr>
          <p:cNvSpPr txBox="1"/>
          <p:nvPr/>
        </p:nvSpPr>
        <p:spPr>
          <a:xfrm>
            <a:off x="347575" y="1789769"/>
            <a:ext cx="112204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«Гарант </a:t>
            </a:r>
            <a:r>
              <a:rPr lang="ru-RU" sz="2000" dirty="0" err="1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Рейл</a:t>
            </a:r>
            <a:r>
              <a:rPr lang="ru-RU" sz="20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Сервис» - российская компания, предоставляющая полный комплекс услуг </a:t>
            </a:r>
            <a:br>
              <a:rPr lang="en-US" sz="20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ремонту грузовых вагонов, поставке запасных частей и комплектующих для их ремонта.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EFE70FB-622D-BA64-19B4-704DC1279B9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90" y="1086845"/>
            <a:ext cx="1239897" cy="28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726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1E88D-5D0B-1C5F-D07E-0C43B041B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F9B3E7EF-962B-4400-603F-14294FDFA0AB}"/>
              </a:ext>
            </a:extLst>
          </p:cNvPr>
          <p:cNvGrpSpPr/>
          <p:nvPr/>
        </p:nvGrpSpPr>
        <p:grpSpPr>
          <a:xfrm>
            <a:off x="11827591" y="6517594"/>
            <a:ext cx="262734" cy="262560"/>
            <a:chOff x="11884270" y="6152370"/>
            <a:chExt cx="206100" cy="205963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F36B8B04-9A6F-6C42-F106-41E688A8B302}"/>
                </a:ext>
              </a:extLst>
            </p:cNvPr>
            <p:cNvSpPr/>
            <p:nvPr/>
          </p:nvSpPr>
          <p:spPr>
            <a:xfrm>
              <a:off x="11888003" y="6155966"/>
              <a:ext cx="202367" cy="202367"/>
            </a:xfrm>
            <a:prstGeom prst="roundRect">
              <a:avLst/>
            </a:prstGeom>
            <a:solidFill>
              <a:srgbClr val="DC0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771E2E9-0691-3137-9482-1F6423BF7002}"/>
                </a:ext>
              </a:extLst>
            </p:cNvPr>
            <p:cNvSpPr txBox="1"/>
            <p:nvPr/>
          </p:nvSpPr>
          <p:spPr>
            <a:xfrm>
              <a:off x="11884270" y="6152370"/>
              <a:ext cx="202364" cy="205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87" name="Прямая соединительная линия 86">
            <a:extLst>
              <a:ext uri="{FF2B5EF4-FFF2-40B4-BE49-F238E27FC236}">
                <a16:creationId xmlns:a16="http://schemas.microsoft.com/office/drawing/2014/main" id="{B19E6675-756B-3B09-E03D-FEA5907665D5}"/>
              </a:ext>
            </a:extLst>
          </p:cNvPr>
          <p:cNvCxnSpPr>
            <a:cxnSpLocks/>
          </p:cNvCxnSpPr>
          <p:nvPr/>
        </p:nvCxnSpPr>
        <p:spPr>
          <a:xfrm flipV="1">
            <a:off x="11957578" y="380860"/>
            <a:ext cx="0" cy="6202951"/>
          </a:xfrm>
          <a:prstGeom prst="line">
            <a:avLst/>
          </a:prstGeom>
          <a:ln w="12700">
            <a:solidFill>
              <a:srgbClr val="DC00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>
            <a:extLst>
              <a:ext uri="{FF2B5EF4-FFF2-40B4-BE49-F238E27FC236}">
                <a16:creationId xmlns:a16="http://schemas.microsoft.com/office/drawing/2014/main" id="{285B3D26-0E4A-07F8-4254-FEF44994F126}"/>
              </a:ext>
            </a:extLst>
          </p:cNvPr>
          <p:cNvCxnSpPr>
            <a:cxnSpLocks/>
          </p:cNvCxnSpPr>
          <p:nvPr/>
        </p:nvCxnSpPr>
        <p:spPr>
          <a:xfrm>
            <a:off x="336004" y="380860"/>
            <a:ext cx="11621574" cy="0"/>
          </a:xfrm>
          <a:prstGeom prst="line">
            <a:avLst/>
          </a:prstGeom>
          <a:ln w="12700">
            <a:solidFill>
              <a:srgbClr val="113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6A7040F-76DE-EADA-2650-85EF2E88BB44}"/>
              </a:ext>
            </a:extLst>
          </p:cNvPr>
          <p:cNvSpPr/>
          <p:nvPr/>
        </p:nvSpPr>
        <p:spPr bwMode="auto">
          <a:xfrm>
            <a:off x="336003" y="587390"/>
            <a:ext cx="91961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14324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Цели и задачи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1FFEC9-2D7E-28CD-1B55-D552E9D1DCBE}"/>
              </a:ext>
            </a:extLst>
          </p:cNvPr>
          <p:cNvSpPr txBox="1"/>
          <p:nvPr/>
        </p:nvSpPr>
        <p:spPr>
          <a:xfrm>
            <a:off x="336003" y="1577913"/>
            <a:ext cx="11490208" cy="1703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DC003C"/>
              </a:buClr>
            </a:pPr>
            <a:r>
              <a:rPr lang="ru-RU" sz="1800" b="1" dirty="0">
                <a:solidFill>
                  <a:srgbClr val="DC0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</a:t>
            </a:r>
          </a:p>
          <a:p>
            <a:pPr>
              <a:lnSpc>
                <a:spcPct val="150000"/>
              </a:lnSpc>
              <a:buClr>
                <a:srgbClr val="DC003C"/>
              </a:buClr>
            </a:pPr>
            <a:r>
              <a:rPr lang="ru-RU" sz="18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системы хранения данных (СХД):</a:t>
            </a:r>
          </a:p>
          <a:p>
            <a:pPr marL="285750" indent="-285750">
              <a:lnSpc>
                <a:spcPct val="150000"/>
              </a:lnSpc>
              <a:buClr>
                <a:srgbClr val="DC003C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внутренних целей.</a:t>
            </a:r>
          </a:p>
          <a:p>
            <a:pPr marL="285750" indent="-285750">
              <a:lnSpc>
                <a:spcPct val="150000"/>
              </a:lnSpc>
              <a:buClr>
                <a:srgbClr val="DC003C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источник документов для налогового мониторинга и контролирующих органов.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566885-67B9-46F6-07E5-CEF5EAC0D3E6}"/>
              </a:ext>
            </a:extLst>
          </p:cNvPr>
          <p:cNvSpPr txBox="1"/>
          <p:nvPr/>
        </p:nvSpPr>
        <p:spPr>
          <a:xfrm>
            <a:off x="365789" y="3921589"/>
            <a:ext cx="11460422" cy="2118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DC003C"/>
              </a:buClr>
            </a:pPr>
            <a:r>
              <a:rPr lang="ru-RU" sz="1800" b="1" dirty="0">
                <a:solidFill>
                  <a:srgbClr val="DC0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</a:p>
          <a:p>
            <a:pPr marL="285750" indent="-285750">
              <a:lnSpc>
                <a:spcPct val="150000"/>
              </a:lnSpc>
              <a:buClr>
                <a:srgbClr val="DC003C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централизованного хранилища всех бумажных и электронных документов из различных информационных систем.</a:t>
            </a:r>
          </a:p>
          <a:p>
            <a:pPr marL="285750" indent="-285750">
              <a:lnSpc>
                <a:spcPct val="150000"/>
              </a:lnSpc>
              <a:buClr>
                <a:srgbClr val="DC003C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Встраивание централизованного хранилища в ИТ-ландшафт организации.</a:t>
            </a:r>
          </a:p>
          <a:p>
            <a:pPr marL="285750" indent="-285750">
              <a:lnSpc>
                <a:spcPct val="150000"/>
              </a:lnSpc>
              <a:buClr>
                <a:srgbClr val="DC003C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Хранение документов в соответствии со справочником СПВДОК.</a:t>
            </a:r>
          </a:p>
        </p:txBody>
      </p:sp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DD983058-901C-26D7-E7B0-E7F23D899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566008" y="6510191"/>
            <a:ext cx="523165" cy="283784"/>
          </a:xfrm>
        </p:spPr>
        <p:txBody>
          <a:bodyPr/>
          <a:lstStyle/>
          <a:p>
            <a:pPr>
              <a:defRPr/>
            </a:pPr>
            <a:fld id="{BF107E29-BEC4-4B8A-A2B4-86F6FC71689D}" type="slidenum">
              <a:rPr lang="ru-RU" sz="11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517E56-3F4A-73FE-F728-C09BC941CE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277" y="810342"/>
            <a:ext cx="1283117" cy="19865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ABCB213-6C07-4DB1-6AEB-9F776001B8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90" y="1086845"/>
            <a:ext cx="1239897" cy="28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49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BC00A7-253B-5357-BC22-C5D02CEB0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00A5D272-22C4-75E4-8EDF-96CAB78EA8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7" name="Прямая соединительная линия 86">
            <a:extLst>
              <a:ext uri="{FF2B5EF4-FFF2-40B4-BE49-F238E27FC236}">
                <a16:creationId xmlns:a16="http://schemas.microsoft.com/office/drawing/2014/main" id="{15BD86AB-B288-6124-8E65-75EA45E422F6}"/>
              </a:ext>
            </a:extLst>
          </p:cNvPr>
          <p:cNvCxnSpPr>
            <a:cxnSpLocks/>
          </p:cNvCxnSpPr>
          <p:nvPr/>
        </p:nvCxnSpPr>
        <p:spPr>
          <a:xfrm flipV="1">
            <a:off x="11957578" y="380860"/>
            <a:ext cx="0" cy="6202951"/>
          </a:xfrm>
          <a:prstGeom prst="line">
            <a:avLst/>
          </a:prstGeom>
          <a:ln w="12700">
            <a:solidFill>
              <a:srgbClr val="DC00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61EADAC9-5092-4B3A-1D69-0A85934C0771}"/>
              </a:ext>
            </a:extLst>
          </p:cNvPr>
          <p:cNvGrpSpPr/>
          <p:nvPr/>
        </p:nvGrpSpPr>
        <p:grpSpPr>
          <a:xfrm>
            <a:off x="11827591" y="6517594"/>
            <a:ext cx="262734" cy="262560"/>
            <a:chOff x="11884270" y="6152370"/>
            <a:chExt cx="206100" cy="205963"/>
          </a:xfrm>
        </p:grpSpPr>
        <p:sp>
          <p:nvSpPr>
            <p:cNvPr id="89" name="Прямоугольник: скругленные углы 88">
              <a:extLst>
                <a:ext uri="{FF2B5EF4-FFF2-40B4-BE49-F238E27FC236}">
                  <a16:creationId xmlns:a16="http://schemas.microsoft.com/office/drawing/2014/main" id="{FCD9759B-EDB8-D50D-CAAD-ECED25CAC4F4}"/>
                </a:ext>
              </a:extLst>
            </p:cNvPr>
            <p:cNvSpPr/>
            <p:nvPr/>
          </p:nvSpPr>
          <p:spPr>
            <a:xfrm>
              <a:off x="11888003" y="6155966"/>
              <a:ext cx="202367" cy="202367"/>
            </a:xfrm>
            <a:prstGeom prst="roundRect">
              <a:avLst/>
            </a:prstGeom>
            <a:solidFill>
              <a:srgbClr val="DC0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F6D92D3-2387-1A11-FD80-5141FB391DA8}"/>
                </a:ext>
              </a:extLst>
            </p:cNvPr>
            <p:cNvSpPr txBox="1"/>
            <p:nvPr/>
          </p:nvSpPr>
          <p:spPr>
            <a:xfrm>
              <a:off x="11884270" y="6152370"/>
              <a:ext cx="202364" cy="205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1" name="Прямая соединительная линия 90">
            <a:extLst>
              <a:ext uri="{FF2B5EF4-FFF2-40B4-BE49-F238E27FC236}">
                <a16:creationId xmlns:a16="http://schemas.microsoft.com/office/drawing/2014/main" id="{FEB94A1A-2A7A-81EE-5CD5-89AC0532E1DF}"/>
              </a:ext>
            </a:extLst>
          </p:cNvPr>
          <p:cNvCxnSpPr>
            <a:cxnSpLocks/>
          </p:cNvCxnSpPr>
          <p:nvPr/>
        </p:nvCxnSpPr>
        <p:spPr>
          <a:xfrm>
            <a:off x="336004" y="380860"/>
            <a:ext cx="11621574" cy="0"/>
          </a:xfrm>
          <a:prstGeom prst="line">
            <a:avLst/>
          </a:prstGeom>
          <a:ln w="12700">
            <a:solidFill>
              <a:srgbClr val="113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0FB62C2-F500-B38D-1FE6-0746F4562430}"/>
              </a:ext>
            </a:extLst>
          </p:cNvPr>
          <p:cNvSpPr/>
          <p:nvPr/>
        </p:nvSpPr>
        <p:spPr bwMode="auto">
          <a:xfrm>
            <a:off x="336003" y="582833"/>
            <a:ext cx="91961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 решения для организации системы хранения данных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4324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93CBA5-0067-FDA6-D890-D5A10FD7BB17}"/>
              </a:ext>
            </a:extLst>
          </p:cNvPr>
          <p:cNvSpPr txBox="1"/>
          <p:nvPr/>
        </p:nvSpPr>
        <p:spPr>
          <a:xfrm>
            <a:off x="349250" y="1800893"/>
            <a:ext cx="11842750" cy="2118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DC003C"/>
              </a:buClr>
            </a:pPr>
            <a:r>
              <a:rPr lang="ru-RU" sz="1800" b="1" dirty="0">
                <a:solidFill>
                  <a:srgbClr val="DC0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хранения данных должна:</a:t>
            </a:r>
          </a:p>
          <a:p>
            <a:pPr marL="285750" indent="-285750">
              <a:lnSpc>
                <a:spcPct val="150000"/>
              </a:lnSpc>
              <a:buClr>
                <a:srgbClr val="DC003C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Поддерживать работу с электронной подписью (ЭП) и машиночитаемой доверенностью (МЧД).</a:t>
            </a:r>
          </a:p>
          <a:p>
            <a:pPr marL="285750" indent="-285750">
              <a:lnSpc>
                <a:spcPct val="150000"/>
              </a:lnSpc>
              <a:buClr>
                <a:srgbClr val="DC003C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Поддерживать работу с различными форматами файлов.</a:t>
            </a:r>
          </a:p>
          <a:p>
            <a:pPr marL="285750" indent="-285750">
              <a:lnSpc>
                <a:spcPct val="150000"/>
              </a:lnSpc>
              <a:buClr>
                <a:srgbClr val="DC003C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Иметь гибкие возможности для реализации потоков интеграции.</a:t>
            </a:r>
          </a:p>
          <a:p>
            <a:pPr marL="285750" indent="-285750">
              <a:lnSpc>
                <a:spcPct val="150000"/>
              </a:lnSpc>
              <a:buClr>
                <a:srgbClr val="DC003C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Иметь возможность увеличения объема хранилища.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E8C895-0C03-BBFF-FDEC-48ED4CA7BE6E}"/>
              </a:ext>
            </a:extLst>
          </p:cNvPr>
          <p:cNvSpPr txBox="1"/>
          <p:nvPr/>
        </p:nvSpPr>
        <p:spPr>
          <a:xfrm>
            <a:off x="331711" y="4366993"/>
            <a:ext cx="11842750" cy="1703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DC003C"/>
              </a:buClr>
            </a:pPr>
            <a:r>
              <a:rPr lang="ru-RU" sz="1800" b="1" dirty="0">
                <a:solidFill>
                  <a:srgbClr val="DC0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организации СХД рассматривались:</a:t>
            </a:r>
          </a:p>
          <a:p>
            <a:pPr marL="285750" indent="-285750">
              <a:lnSpc>
                <a:spcPct val="150000"/>
              </a:lnSpc>
              <a:buClr>
                <a:srgbClr val="DC003C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1С:Документооборот</a:t>
            </a:r>
          </a:p>
          <a:p>
            <a:pPr marL="285750" indent="-285750">
              <a:lnSpc>
                <a:spcPct val="150000"/>
              </a:lnSpc>
              <a:buClr>
                <a:srgbClr val="DC003C"/>
              </a:buClr>
              <a:buFont typeface="Arial" panose="020B0604020202020204" pitchFamily="34" charset="0"/>
              <a:buChar char="•"/>
            </a:pPr>
            <a:r>
              <a:rPr lang="ru-RU" sz="1800" dirty="0" err="1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Диадок</a:t>
            </a:r>
            <a:endParaRPr lang="ru-RU" sz="1800" dirty="0">
              <a:solidFill>
                <a:srgbClr val="1432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DC003C"/>
              </a:buClr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1С:Архив</a:t>
            </a:r>
          </a:p>
        </p:txBody>
      </p:sp>
      <p:sp>
        <p:nvSpPr>
          <p:cNvPr id="16" name="Номер слайда 1">
            <a:extLst>
              <a:ext uri="{FF2B5EF4-FFF2-40B4-BE49-F238E27FC236}">
                <a16:creationId xmlns:a16="http://schemas.microsoft.com/office/drawing/2014/main" id="{BD092333-90A5-C7CE-7509-E54062295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566008" y="6510191"/>
            <a:ext cx="523165" cy="283784"/>
          </a:xfrm>
        </p:spPr>
        <p:txBody>
          <a:bodyPr/>
          <a:lstStyle/>
          <a:p>
            <a:pPr>
              <a:defRPr/>
            </a:pPr>
            <a:fld id="{BF107E29-BEC4-4B8A-A2B4-86F6FC71689D}" type="slidenum">
              <a:rPr lang="ru-RU" sz="11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97E488-351C-25D7-8A67-479672CDAA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277" y="810342"/>
            <a:ext cx="1283117" cy="1986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1475E9-4F96-BE25-0F2D-064B0FA886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90" y="1086845"/>
            <a:ext cx="1239897" cy="28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758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6AD57-DFBE-712B-DBC1-5AAB12C47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37EE83B1-1C00-2870-E90B-82BB438640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7" name="Прямая соединительная линия 86">
            <a:extLst>
              <a:ext uri="{FF2B5EF4-FFF2-40B4-BE49-F238E27FC236}">
                <a16:creationId xmlns:a16="http://schemas.microsoft.com/office/drawing/2014/main" id="{2C3EF50E-F682-EDE5-4D09-E9D4FAE2A0AC}"/>
              </a:ext>
            </a:extLst>
          </p:cNvPr>
          <p:cNvCxnSpPr>
            <a:cxnSpLocks/>
          </p:cNvCxnSpPr>
          <p:nvPr/>
        </p:nvCxnSpPr>
        <p:spPr>
          <a:xfrm flipV="1">
            <a:off x="11957578" y="380860"/>
            <a:ext cx="0" cy="6202951"/>
          </a:xfrm>
          <a:prstGeom prst="line">
            <a:avLst/>
          </a:prstGeom>
          <a:ln w="12700">
            <a:solidFill>
              <a:srgbClr val="DC00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8BE38786-1367-27B3-3243-DDABB8D9D6A7}"/>
              </a:ext>
            </a:extLst>
          </p:cNvPr>
          <p:cNvGrpSpPr/>
          <p:nvPr/>
        </p:nvGrpSpPr>
        <p:grpSpPr>
          <a:xfrm>
            <a:off x="11827591" y="6517594"/>
            <a:ext cx="262734" cy="262560"/>
            <a:chOff x="11884270" y="6152370"/>
            <a:chExt cx="206100" cy="205963"/>
          </a:xfrm>
        </p:grpSpPr>
        <p:sp>
          <p:nvSpPr>
            <p:cNvPr id="89" name="Прямоугольник: скругленные углы 88">
              <a:extLst>
                <a:ext uri="{FF2B5EF4-FFF2-40B4-BE49-F238E27FC236}">
                  <a16:creationId xmlns:a16="http://schemas.microsoft.com/office/drawing/2014/main" id="{4A5DB240-5609-E2E0-4DB3-B1A405F6D8B2}"/>
                </a:ext>
              </a:extLst>
            </p:cNvPr>
            <p:cNvSpPr/>
            <p:nvPr/>
          </p:nvSpPr>
          <p:spPr>
            <a:xfrm>
              <a:off x="11888003" y="6155966"/>
              <a:ext cx="202367" cy="202367"/>
            </a:xfrm>
            <a:prstGeom prst="roundRect">
              <a:avLst/>
            </a:prstGeom>
            <a:solidFill>
              <a:srgbClr val="DC0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9D1B95B-7C03-7ACC-944A-95C78A1F5B47}"/>
                </a:ext>
              </a:extLst>
            </p:cNvPr>
            <p:cNvSpPr txBox="1"/>
            <p:nvPr/>
          </p:nvSpPr>
          <p:spPr>
            <a:xfrm>
              <a:off x="11884270" y="6152370"/>
              <a:ext cx="202364" cy="205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1" name="Прямая соединительная линия 90">
            <a:extLst>
              <a:ext uri="{FF2B5EF4-FFF2-40B4-BE49-F238E27FC236}">
                <a16:creationId xmlns:a16="http://schemas.microsoft.com/office/drawing/2014/main" id="{5010869C-C708-57CA-D8AA-BD9140B83A8B}"/>
              </a:ext>
            </a:extLst>
          </p:cNvPr>
          <p:cNvCxnSpPr>
            <a:cxnSpLocks/>
          </p:cNvCxnSpPr>
          <p:nvPr/>
        </p:nvCxnSpPr>
        <p:spPr>
          <a:xfrm>
            <a:off x="336004" y="380860"/>
            <a:ext cx="11621574" cy="0"/>
          </a:xfrm>
          <a:prstGeom prst="line">
            <a:avLst/>
          </a:prstGeom>
          <a:ln w="12700">
            <a:solidFill>
              <a:srgbClr val="113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2731E51-922B-EEE4-1BFB-B5454D1E542A}"/>
              </a:ext>
            </a:extLst>
          </p:cNvPr>
          <p:cNvSpPr/>
          <p:nvPr/>
        </p:nvSpPr>
        <p:spPr bwMode="auto">
          <a:xfrm>
            <a:off x="292642" y="587390"/>
            <a:ext cx="9394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в «1С:Архиве»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4324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049AF2-6A2A-57D3-4454-FDFA46891F97}"/>
              </a:ext>
            </a:extLst>
          </p:cNvPr>
          <p:cNvSpPr txBox="1"/>
          <p:nvPr/>
        </p:nvSpPr>
        <p:spPr>
          <a:xfrm>
            <a:off x="336004" y="1645658"/>
            <a:ext cx="406024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DC003C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Ручная загрузка документов </a:t>
            </a:r>
            <a:br>
              <a:rPr lang="en-US" sz="18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систему.</a:t>
            </a:r>
          </a:p>
          <a:p>
            <a:pPr marL="285750" indent="-285750">
              <a:buClr>
                <a:srgbClr val="DC003C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Приемка документов </a:t>
            </a:r>
            <a:br>
              <a:rPr lang="en-US" sz="18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оперативный и архивный контур из интегрированных систем.</a:t>
            </a:r>
          </a:p>
          <a:p>
            <a:pPr marL="285750" indent="-285750">
              <a:buClr>
                <a:srgbClr val="DC003C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Выгрузка документов </a:t>
            </a:r>
            <a:br>
              <a:rPr lang="en-US" sz="18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предоставления в ФНС.</a:t>
            </a:r>
          </a:p>
          <a:p>
            <a:pPr marL="285750" indent="-285750">
              <a:buClr>
                <a:srgbClr val="DC003C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 выдачи документов.</a:t>
            </a:r>
          </a:p>
          <a:p>
            <a:pPr marL="285750" indent="-285750">
              <a:buClr>
                <a:srgbClr val="DC003C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Обработка документов с ЭП </a:t>
            </a:r>
            <a:br>
              <a:rPr lang="en-US" sz="18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МЧД.</a:t>
            </a:r>
          </a:p>
          <a:p>
            <a:pPr marL="285750" indent="-285750">
              <a:buClr>
                <a:srgbClr val="DC003C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8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одписание </a:t>
            </a:r>
            <a:br>
              <a:rPr lang="en-US" sz="18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документов ЭП.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041B6DD-FCCF-FC05-A333-A9A95546F7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268" y="1645658"/>
            <a:ext cx="5139309" cy="437484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8CFF110-4DE2-E394-E2CF-92177C6EC8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984" y="2888274"/>
            <a:ext cx="4791914" cy="314425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B4D2B52-3DE8-7569-36CD-75D6224CAC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480" y="4394540"/>
            <a:ext cx="5089224" cy="2127638"/>
          </a:xfrm>
          <a:prstGeom prst="rect">
            <a:avLst/>
          </a:prstGeom>
        </p:spPr>
      </p:pic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id="{071924D9-7A14-ECC5-2547-C801DC153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566008" y="6510191"/>
            <a:ext cx="523165" cy="283784"/>
          </a:xfrm>
        </p:spPr>
        <p:txBody>
          <a:bodyPr/>
          <a:lstStyle/>
          <a:p>
            <a:pPr>
              <a:defRPr/>
            </a:pPr>
            <a:fld id="{BF107E29-BEC4-4B8A-A2B4-86F6FC71689D}" type="slidenum">
              <a:rPr lang="ru-RU" sz="11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5DC5915-025E-3B4E-E554-48280F210E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277" y="810342"/>
            <a:ext cx="1283117" cy="19865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90F07C-C1AA-0F76-A37D-4516403315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90" y="1086845"/>
            <a:ext cx="1239897" cy="28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68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773E4E-A25A-BEBE-A57F-DABA48B7B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5955FD-6973-0B4B-E136-E13C536B71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4" y="1928907"/>
            <a:ext cx="7112118" cy="4231607"/>
          </a:xfrm>
          <a:prstGeom prst="rect">
            <a:avLst/>
          </a:prstGeom>
        </p:spPr>
      </p:pic>
      <p:sp>
        <p:nvSpPr>
          <p:cNvPr id="2" name="AutoShape 2">
            <a:extLst>
              <a:ext uri="{FF2B5EF4-FFF2-40B4-BE49-F238E27FC236}">
                <a16:creationId xmlns:a16="http://schemas.microsoft.com/office/drawing/2014/main" id="{5A49BA98-2866-5245-C505-3CF15A72BB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7" name="Прямая соединительная линия 86">
            <a:extLst>
              <a:ext uri="{FF2B5EF4-FFF2-40B4-BE49-F238E27FC236}">
                <a16:creationId xmlns:a16="http://schemas.microsoft.com/office/drawing/2014/main" id="{6720A203-7A2E-3CE1-00D3-C63EE38699C2}"/>
              </a:ext>
            </a:extLst>
          </p:cNvPr>
          <p:cNvCxnSpPr>
            <a:cxnSpLocks/>
          </p:cNvCxnSpPr>
          <p:nvPr/>
        </p:nvCxnSpPr>
        <p:spPr>
          <a:xfrm flipV="1">
            <a:off x="11957578" y="380860"/>
            <a:ext cx="0" cy="6202951"/>
          </a:xfrm>
          <a:prstGeom prst="line">
            <a:avLst/>
          </a:prstGeom>
          <a:ln w="12700">
            <a:solidFill>
              <a:srgbClr val="DC00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E483C962-B0EB-481A-F80A-349417C0F5C2}"/>
              </a:ext>
            </a:extLst>
          </p:cNvPr>
          <p:cNvGrpSpPr/>
          <p:nvPr/>
        </p:nvGrpSpPr>
        <p:grpSpPr>
          <a:xfrm>
            <a:off x="11827591" y="6517594"/>
            <a:ext cx="262734" cy="262560"/>
            <a:chOff x="11884270" y="6152370"/>
            <a:chExt cx="206100" cy="205963"/>
          </a:xfrm>
        </p:grpSpPr>
        <p:sp>
          <p:nvSpPr>
            <p:cNvPr id="89" name="Прямоугольник: скругленные углы 88">
              <a:extLst>
                <a:ext uri="{FF2B5EF4-FFF2-40B4-BE49-F238E27FC236}">
                  <a16:creationId xmlns:a16="http://schemas.microsoft.com/office/drawing/2014/main" id="{2768C723-BEB2-79A7-CC3B-D2F2399ADFE5}"/>
                </a:ext>
              </a:extLst>
            </p:cNvPr>
            <p:cNvSpPr/>
            <p:nvPr/>
          </p:nvSpPr>
          <p:spPr>
            <a:xfrm>
              <a:off x="11888003" y="6155966"/>
              <a:ext cx="202367" cy="202367"/>
            </a:xfrm>
            <a:prstGeom prst="roundRect">
              <a:avLst/>
            </a:prstGeom>
            <a:solidFill>
              <a:srgbClr val="DC0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53DC37FA-0EEC-26B3-D1AF-54A6ADAC9CA5}"/>
                </a:ext>
              </a:extLst>
            </p:cNvPr>
            <p:cNvSpPr txBox="1"/>
            <p:nvPr/>
          </p:nvSpPr>
          <p:spPr>
            <a:xfrm>
              <a:off x="11884270" y="6152370"/>
              <a:ext cx="202364" cy="205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1" name="Прямая соединительная линия 90">
            <a:extLst>
              <a:ext uri="{FF2B5EF4-FFF2-40B4-BE49-F238E27FC236}">
                <a16:creationId xmlns:a16="http://schemas.microsoft.com/office/drawing/2014/main" id="{BE0FE896-27D7-C4EC-AEE7-4AF1D5CF3045}"/>
              </a:ext>
            </a:extLst>
          </p:cNvPr>
          <p:cNvCxnSpPr>
            <a:cxnSpLocks/>
          </p:cNvCxnSpPr>
          <p:nvPr/>
        </p:nvCxnSpPr>
        <p:spPr>
          <a:xfrm>
            <a:off x="336004" y="380860"/>
            <a:ext cx="11621574" cy="0"/>
          </a:xfrm>
          <a:prstGeom prst="line">
            <a:avLst/>
          </a:prstGeom>
          <a:ln w="12700">
            <a:solidFill>
              <a:srgbClr val="113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940986A-2BA4-879C-0100-2DA0CB69619A}"/>
              </a:ext>
            </a:extLst>
          </p:cNvPr>
          <p:cNvSpPr/>
          <p:nvPr/>
        </p:nvSpPr>
        <p:spPr bwMode="auto">
          <a:xfrm>
            <a:off x="292642" y="587390"/>
            <a:ext cx="9394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в «1С:Архиве»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4324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4218C4D-B44D-C511-C7FF-50875C7EE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676" y="2176735"/>
            <a:ext cx="4366249" cy="423160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8E7EC2B-DD5C-7F03-64EC-FACBFEDCB54F}"/>
              </a:ext>
            </a:extLst>
          </p:cNvPr>
          <p:cNvSpPr txBox="1"/>
          <p:nvPr/>
        </p:nvSpPr>
        <p:spPr>
          <a:xfrm>
            <a:off x="336004" y="1265843"/>
            <a:ext cx="609426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DC003C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 номенклатуры дел и дел.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8532856-6A97-D8EA-907E-C5662A19AF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660" y="2478213"/>
            <a:ext cx="4182168" cy="4047259"/>
          </a:xfrm>
          <a:prstGeom prst="rect">
            <a:avLst/>
          </a:prstGeom>
        </p:spPr>
      </p:pic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id="{126B2505-F800-9DA2-C978-EF682978A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566008" y="6510191"/>
            <a:ext cx="523165" cy="283784"/>
          </a:xfrm>
        </p:spPr>
        <p:txBody>
          <a:bodyPr/>
          <a:lstStyle/>
          <a:p>
            <a:pPr>
              <a:defRPr/>
            </a:pPr>
            <a:fld id="{BF107E29-BEC4-4B8A-A2B4-86F6FC71689D}" type="slidenum">
              <a:rPr lang="ru-RU" sz="11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6AAB5A8-2BCA-9E8B-763C-B7CE0A44A5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277" y="810342"/>
            <a:ext cx="1283117" cy="1986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A08B8C5-3C0F-BAC1-F5AA-E73425D2ABF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90" y="1086845"/>
            <a:ext cx="1239897" cy="28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125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46063-3470-204C-90DB-F0445D12B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4067A903-0738-D59F-0A98-394A67BF62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7" name="Прямая соединительная линия 86">
            <a:extLst>
              <a:ext uri="{FF2B5EF4-FFF2-40B4-BE49-F238E27FC236}">
                <a16:creationId xmlns:a16="http://schemas.microsoft.com/office/drawing/2014/main" id="{EB3ACCC4-5565-F772-858F-349930608129}"/>
              </a:ext>
            </a:extLst>
          </p:cNvPr>
          <p:cNvCxnSpPr>
            <a:cxnSpLocks/>
          </p:cNvCxnSpPr>
          <p:nvPr/>
        </p:nvCxnSpPr>
        <p:spPr>
          <a:xfrm flipV="1">
            <a:off x="11957578" y="380860"/>
            <a:ext cx="0" cy="6202951"/>
          </a:xfrm>
          <a:prstGeom prst="line">
            <a:avLst/>
          </a:prstGeom>
          <a:ln w="12700">
            <a:solidFill>
              <a:srgbClr val="DC00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2BDA3413-8479-EBFE-E745-46887703E777}"/>
              </a:ext>
            </a:extLst>
          </p:cNvPr>
          <p:cNvGrpSpPr/>
          <p:nvPr/>
        </p:nvGrpSpPr>
        <p:grpSpPr>
          <a:xfrm>
            <a:off x="11827591" y="6517594"/>
            <a:ext cx="262734" cy="262560"/>
            <a:chOff x="11884270" y="6152370"/>
            <a:chExt cx="206100" cy="205963"/>
          </a:xfrm>
        </p:grpSpPr>
        <p:sp>
          <p:nvSpPr>
            <p:cNvPr id="89" name="Прямоугольник: скругленные углы 88">
              <a:extLst>
                <a:ext uri="{FF2B5EF4-FFF2-40B4-BE49-F238E27FC236}">
                  <a16:creationId xmlns:a16="http://schemas.microsoft.com/office/drawing/2014/main" id="{26CDE9EC-D69C-31FB-24CC-B016CE745B0C}"/>
                </a:ext>
              </a:extLst>
            </p:cNvPr>
            <p:cNvSpPr/>
            <p:nvPr/>
          </p:nvSpPr>
          <p:spPr>
            <a:xfrm>
              <a:off x="11888003" y="6155966"/>
              <a:ext cx="202367" cy="202367"/>
            </a:xfrm>
            <a:prstGeom prst="roundRect">
              <a:avLst/>
            </a:prstGeom>
            <a:solidFill>
              <a:srgbClr val="DC0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FA0B4ED0-6D7D-78F3-A0ED-E3CCF50DF670}"/>
                </a:ext>
              </a:extLst>
            </p:cNvPr>
            <p:cNvSpPr txBox="1"/>
            <p:nvPr/>
          </p:nvSpPr>
          <p:spPr>
            <a:xfrm>
              <a:off x="11884270" y="6152370"/>
              <a:ext cx="202364" cy="205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1" name="Прямая соединительная линия 90">
            <a:extLst>
              <a:ext uri="{FF2B5EF4-FFF2-40B4-BE49-F238E27FC236}">
                <a16:creationId xmlns:a16="http://schemas.microsoft.com/office/drawing/2014/main" id="{F4EC687A-C48B-323C-4DF1-EE8DEB02E436}"/>
              </a:ext>
            </a:extLst>
          </p:cNvPr>
          <p:cNvCxnSpPr>
            <a:cxnSpLocks/>
          </p:cNvCxnSpPr>
          <p:nvPr/>
        </p:nvCxnSpPr>
        <p:spPr>
          <a:xfrm>
            <a:off x="336004" y="380860"/>
            <a:ext cx="11621574" cy="0"/>
          </a:xfrm>
          <a:prstGeom prst="line">
            <a:avLst/>
          </a:prstGeom>
          <a:ln w="12700">
            <a:solidFill>
              <a:srgbClr val="113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6E4DD12-0F59-5E7B-D739-483E46B28CAD}"/>
              </a:ext>
            </a:extLst>
          </p:cNvPr>
          <p:cNvSpPr/>
          <p:nvPr/>
        </p:nvSpPr>
        <p:spPr bwMode="auto">
          <a:xfrm>
            <a:off x="292642" y="587390"/>
            <a:ext cx="9394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Адаптация решения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4324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888986-0451-7306-9760-D0585A6A517D}"/>
              </a:ext>
            </a:extLst>
          </p:cNvPr>
          <p:cNvSpPr txBox="1"/>
          <p:nvPr/>
        </p:nvSpPr>
        <p:spPr>
          <a:xfrm>
            <a:off x="336004" y="2300543"/>
            <a:ext cx="68770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DC003C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Добавление справочника СПВДОК и настройка классификации видов документов в соответствии </a:t>
            </a:r>
            <a:br>
              <a:rPr lang="en-US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классификатором.</a:t>
            </a:r>
            <a:endParaRPr lang="en-US" dirty="0">
              <a:solidFill>
                <a:srgbClr val="1432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DC003C"/>
              </a:buClr>
              <a:buFont typeface="Arial" panose="020B0604020202020204" pitchFamily="34" charset="0"/>
              <a:buChar char="•"/>
            </a:pPr>
            <a:endParaRPr lang="ru-RU" dirty="0">
              <a:solidFill>
                <a:srgbClr val="1432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DC003C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Изменение механизма блокировки формы в конфигурации «1С:Документооборот» и добавление возможности скачивания только оригинала документа из «1С:Архива».</a:t>
            </a:r>
            <a:endParaRPr lang="en-US" dirty="0">
              <a:solidFill>
                <a:srgbClr val="1432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DC003C"/>
              </a:buClr>
              <a:buFont typeface="Arial" panose="020B0604020202020204" pitchFamily="34" charset="0"/>
              <a:buChar char="•"/>
            </a:pPr>
            <a:endParaRPr lang="ru-RU" dirty="0">
              <a:solidFill>
                <a:srgbClr val="1432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DC003C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обработки для выгрузки исторических документов из конфигурации «1С:Документооборот».</a:t>
            </a:r>
            <a:endParaRPr lang="en-US" dirty="0">
              <a:solidFill>
                <a:srgbClr val="1432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DC003C"/>
              </a:buClr>
              <a:buFont typeface="Arial" panose="020B0604020202020204" pitchFamily="34" charset="0"/>
              <a:buChar char="•"/>
            </a:pPr>
            <a:endParaRPr lang="ru-RU" dirty="0">
              <a:solidFill>
                <a:srgbClr val="1432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DC003C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потоков интеграции с системами в формате произвольных пакетов.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EF5BD32-DB74-4BF1-4198-DA8DB84F6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768" y="2333594"/>
            <a:ext cx="4394048" cy="402320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E3EF021-B61F-E5F5-792D-4F6DE14F427E}"/>
              </a:ext>
            </a:extLst>
          </p:cNvPr>
          <p:cNvSpPr txBox="1"/>
          <p:nvPr/>
        </p:nvSpPr>
        <p:spPr>
          <a:xfrm>
            <a:off x="292641" y="1188221"/>
            <a:ext cx="10713210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DC003C"/>
              </a:buClr>
            </a:pPr>
            <a:r>
              <a:rPr lang="ru-RU" b="1" dirty="0">
                <a:solidFill>
                  <a:srgbClr val="DC0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внедрения были выявлены следующие потребности</a:t>
            </a:r>
            <a:br>
              <a:rPr lang="ru-RU" b="1" dirty="0">
                <a:solidFill>
                  <a:srgbClr val="DC003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DC0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адаптации функционала:</a:t>
            </a:r>
          </a:p>
        </p:txBody>
      </p:sp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id="{3423551A-FC0F-CA36-4AC5-C278BE7E3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566008" y="6510191"/>
            <a:ext cx="523165" cy="283784"/>
          </a:xfrm>
        </p:spPr>
        <p:txBody>
          <a:bodyPr/>
          <a:lstStyle/>
          <a:p>
            <a:pPr>
              <a:defRPr/>
            </a:pPr>
            <a:fld id="{BF107E29-BEC4-4B8A-A2B4-86F6FC71689D}" type="slidenum">
              <a:rPr lang="ru-RU" sz="11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FED7597-6B7F-3A33-6014-40AC6E19AA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277" y="810342"/>
            <a:ext cx="1283117" cy="19865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9D0ECFD-FC2E-0DDA-5EF2-AAC66E58E3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90" y="1086845"/>
            <a:ext cx="1239897" cy="28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67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92F2A-6548-DB6B-612C-83DE4A706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Прямая соединительная линия 86">
            <a:extLst>
              <a:ext uri="{FF2B5EF4-FFF2-40B4-BE49-F238E27FC236}">
                <a16:creationId xmlns:a16="http://schemas.microsoft.com/office/drawing/2014/main" id="{2246F458-7967-B9B4-BF04-170079FBC14E}"/>
              </a:ext>
            </a:extLst>
          </p:cNvPr>
          <p:cNvCxnSpPr>
            <a:cxnSpLocks/>
          </p:cNvCxnSpPr>
          <p:nvPr/>
        </p:nvCxnSpPr>
        <p:spPr>
          <a:xfrm flipV="1">
            <a:off x="11957578" y="380860"/>
            <a:ext cx="0" cy="6202951"/>
          </a:xfrm>
          <a:prstGeom prst="line">
            <a:avLst/>
          </a:prstGeom>
          <a:ln w="12700">
            <a:solidFill>
              <a:srgbClr val="DC00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0181162D-887E-FBF3-748B-1B29A88CDED2}"/>
              </a:ext>
            </a:extLst>
          </p:cNvPr>
          <p:cNvGrpSpPr/>
          <p:nvPr/>
        </p:nvGrpSpPr>
        <p:grpSpPr>
          <a:xfrm>
            <a:off x="11827591" y="6517594"/>
            <a:ext cx="262734" cy="262560"/>
            <a:chOff x="11884270" y="6152370"/>
            <a:chExt cx="206100" cy="205963"/>
          </a:xfrm>
        </p:grpSpPr>
        <p:sp>
          <p:nvSpPr>
            <p:cNvPr id="89" name="Прямоугольник: скругленные углы 88">
              <a:extLst>
                <a:ext uri="{FF2B5EF4-FFF2-40B4-BE49-F238E27FC236}">
                  <a16:creationId xmlns:a16="http://schemas.microsoft.com/office/drawing/2014/main" id="{7F154936-81B9-1E76-3355-0BC06694A7ED}"/>
                </a:ext>
              </a:extLst>
            </p:cNvPr>
            <p:cNvSpPr/>
            <p:nvPr/>
          </p:nvSpPr>
          <p:spPr>
            <a:xfrm>
              <a:off x="11888003" y="6155966"/>
              <a:ext cx="202367" cy="202367"/>
            </a:xfrm>
            <a:prstGeom prst="roundRect">
              <a:avLst/>
            </a:prstGeom>
            <a:solidFill>
              <a:srgbClr val="DC0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2CA59439-54FE-65FC-6928-CF3E43183251}"/>
                </a:ext>
              </a:extLst>
            </p:cNvPr>
            <p:cNvSpPr txBox="1"/>
            <p:nvPr/>
          </p:nvSpPr>
          <p:spPr>
            <a:xfrm>
              <a:off x="11884270" y="6152370"/>
              <a:ext cx="202364" cy="205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1" name="Прямая соединительная линия 90">
            <a:extLst>
              <a:ext uri="{FF2B5EF4-FFF2-40B4-BE49-F238E27FC236}">
                <a16:creationId xmlns:a16="http://schemas.microsoft.com/office/drawing/2014/main" id="{5593AC6A-88FE-10EA-14E7-1CA8EE3A7907}"/>
              </a:ext>
            </a:extLst>
          </p:cNvPr>
          <p:cNvCxnSpPr>
            <a:cxnSpLocks/>
          </p:cNvCxnSpPr>
          <p:nvPr/>
        </p:nvCxnSpPr>
        <p:spPr>
          <a:xfrm>
            <a:off x="336004" y="380860"/>
            <a:ext cx="11621574" cy="0"/>
          </a:xfrm>
          <a:prstGeom prst="line">
            <a:avLst/>
          </a:prstGeom>
          <a:ln w="12700">
            <a:solidFill>
              <a:srgbClr val="113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F9AFBDA-7FFB-4039-326C-15A2CF2A2A3B}"/>
              </a:ext>
            </a:extLst>
          </p:cNvPr>
          <p:cNvSpPr/>
          <p:nvPr/>
        </p:nvSpPr>
        <p:spPr bwMode="auto">
          <a:xfrm>
            <a:off x="292642" y="597049"/>
            <a:ext cx="99445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Интеграция «1С:Архива» в ландшафт </a:t>
            </a:r>
            <a:br>
              <a:rPr lang="en-US" sz="2800" b="1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6C892845-2AF4-E6C3-56DB-2CE31256DFC4}"/>
              </a:ext>
            </a:extLst>
          </p:cNvPr>
          <p:cNvGrpSpPr/>
          <p:nvPr/>
        </p:nvGrpSpPr>
        <p:grpSpPr>
          <a:xfrm>
            <a:off x="1571202" y="1767344"/>
            <a:ext cx="8846437" cy="4653680"/>
            <a:chOff x="1024673" y="1223809"/>
            <a:chExt cx="9945116" cy="5231642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78CD14BC-EFB2-DE9A-13E7-97AF68DBA262}"/>
                </a:ext>
              </a:extLst>
            </p:cNvPr>
            <p:cNvSpPr/>
            <p:nvPr/>
          </p:nvSpPr>
          <p:spPr>
            <a:xfrm>
              <a:off x="1024673" y="3197988"/>
              <a:ext cx="2532456" cy="126513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rgbClr val="14324B"/>
                  </a:solidFill>
                  <a:latin typeface=" arial"/>
                </a:rPr>
                <a:t>Оператор ЭДО</a:t>
              </a:r>
            </a:p>
          </p:txBody>
        </p:sp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6EDE9331-20A0-4512-E79B-F3835BDCB0EA}"/>
                </a:ext>
              </a:extLst>
            </p:cNvPr>
            <p:cNvSpPr/>
            <p:nvPr/>
          </p:nvSpPr>
          <p:spPr>
            <a:xfrm>
              <a:off x="4552292" y="3079325"/>
              <a:ext cx="2902969" cy="1520610"/>
            </a:xfrm>
            <a:prstGeom prst="roundRect">
              <a:avLst/>
            </a:prstGeom>
            <a:solidFill>
              <a:srgbClr val="14324B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rgbClr val="FFFFFF"/>
                  </a:solidFill>
                  <a:latin typeface=" arial"/>
                </a:rPr>
                <a:t>1С:Архив</a:t>
              </a:r>
            </a:p>
          </p:txBody>
        </p:sp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84A991C8-BA44-7032-6C3A-4591D1920F36}"/>
                </a:ext>
              </a:extLst>
            </p:cNvPr>
            <p:cNvSpPr/>
            <p:nvPr/>
          </p:nvSpPr>
          <p:spPr>
            <a:xfrm>
              <a:off x="4732632" y="1223809"/>
              <a:ext cx="2542287" cy="126513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rgbClr val="14324B"/>
                  </a:solidFill>
                  <a:latin typeface=" arial"/>
                </a:rPr>
                <a:t>1С:Документооборот</a:t>
              </a:r>
            </a:p>
          </p:txBody>
        </p:sp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2C8F0F4A-3555-B6F8-88B0-2A1BDBEC2FFB}"/>
                </a:ext>
              </a:extLst>
            </p:cNvPr>
            <p:cNvSpPr/>
            <p:nvPr/>
          </p:nvSpPr>
          <p:spPr>
            <a:xfrm>
              <a:off x="4732632" y="5190321"/>
              <a:ext cx="2542285" cy="126513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rgbClr val="14324B"/>
                  </a:solidFill>
                  <a:latin typeface=" arial"/>
                </a:rPr>
                <a:t>1С:Бухгалтерия</a:t>
              </a:r>
            </a:p>
          </p:txBody>
        </p:sp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FF0738AC-35E3-3F76-27F3-B3DC4685CF6E}"/>
                </a:ext>
              </a:extLst>
            </p:cNvPr>
            <p:cNvSpPr/>
            <p:nvPr/>
          </p:nvSpPr>
          <p:spPr>
            <a:xfrm>
              <a:off x="8435678" y="3197988"/>
              <a:ext cx="2534111" cy="126513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rgbClr val="14324B"/>
                  </a:solidFill>
                  <a:latin typeface=" arial"/>
                </a:rPr>
                <a:t>Система оперативного учета</a:t>
              </a:r>
            </a:p>
          </p:txBody>
        </p:sp>
        <p:cxnSp>
          <p:nvCxnSpPr>
            <p:cNvPr id="15" name="Прямая со стрелкой 14">
              <a:extLst>
                <a:ext uri="{FF2B5EF4-FFF2-40B4-BE49-F238E27FC236}">
                  <a16:creationId xmlns:a16="http://schemas.microsoft.com/office/drawing/2014/main" id="{ED1F78DD-6652-5C90-CCED-9E8C318D9594}"/>
                </a:ext>
              </a:extLst>
            </p:cNvPr>
            <p:cNvCxnSpPr>
              <a:cxnSpLocks/>
              <a:stCxn id="5" idx="3"/>
              <a:endCxn id="7" idx="1"/>
            </p:cNvCxnSpPr>
            <p:nvPr/>
          </p:nvCxnSpPr>
          <p:spPr>
            <a:xfrm>
              <a:off x="3557129" y="3830553"/>
              <a:ext cx="995163" cy="9077"/>
            </a:xfrm>
            <a:prstGeom prst="straightConnector1">
              <a:avLst/>
            </a:prstGeom>
            <a:ln w="19050">
              <a:solidFill>
                <a:srgbClr val="14324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>
              <a:extLst>
                <a:ext uri="{FF2B5EF4-FFF2-40B4-BE49-F238E27FC236}">
                  <a16:creationId xmlns:a16="http://schemas.microsoft.com/office/drawing/2014/main" id="{1F8B4024-F713-765E-B6DC-F1C191989D1E}"/>
                </a:ext>
              </a:extLst>
            </p:cNvPr>
            <p:cNvCxnSpPr>
              <a:cxnSpLocks/>
            </p:cNvCxnSpPr>
            <p:nvPr/>
          </p:nvCxnSpPr>
          <p:spPr>
            <a:xfrm>
              <a:off x="6003776" y="4618088"/>
              <a:ext cx="0" cy="572233"/>
            </a:xfrm>
            <a:prstGeom prst="straightConnector1">
              <a:avLst/>
            </a:prstGeom>
            <a:ln w="19050">
              <a:solidFill>
                <a:srgbClr val="14324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>
              <a:extLst>
                <a:ext uri="{FF2B5EF4-FFF2-40B4-BE49-F238E27FC236}">
                  <a16:creationId xmlns:a16="http://schemas.microsoft.com/office/drawing/2014/main" id="{2B8CACCD-2A36-C101-CB31-12A63DD2587B}"/>
                </a:ext>
              </a:extLst>
            </p:cNvPr>
            <p:cNvCxnSpPr>
              <a:cxnSpLocks/>
              <a:stCxn id="13" idx="1"/>
              <a:endCxn id="7" idx="3"/>
            </p:cNvCxnSpPr>
            <p:nvPr/>
          </p:nvCxnSpPr>
          <p:spPr>
            <a:xfrm flipH="1">
              <a:off x="7455261" y="3830553"/>
              <a:ext cx="980417" cy="9077"/>
            </a:xfrm>
            <a:prstGeom prst="straightConnector1">
              <a:avLst/>
            </a:prstGeom>
            <a:ln w="19050">
              <a:solidFill>
                <a:srgbClr val="14324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>
              <a:extLst>
                <a:ext uri="{FF2B5EF4-FFF2-40B4-BE49-F238E27FC236}">
                  <a16:creationId xmlns:a16="http://schemas.microsoft.com/office/drawing/2014/main" id="{4FF5EE6F-17CB-416C-9CE2-2E8FCC31703C}"/>
                </a:ext>
              </a:extLst>
            </p:cNvPr>
            <p:cNvCxnSpPr>
              <a:cxnSpLocks/>
              <a:stCxn id="7" idx="0"/>
              <a:endCxn id="8" idx="2"/>
            </p:cNvCxnSpPr>
            <p:nvPr/>
          </p:nvCxnSpPr>
          <p:spPr>
            <a:xfrm flipH="1" flipV="1">
              <a:off x="6003776" y="2488939"/>
              <a:ext cx="1" cy="590386"/>
            </a:xfrm>
            <a:prstGeom prst="straightConnector1">
              <a:avLst/>
            </a:prstGeom>
            <a:ln w="19050">
              <a:solidFill>
                <a:srgbClr val="14324B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Номер слайда 1">
            <a:extLst>
              <a:ext uri="{FF2B5EF4-FFF2-40B4-BE49-F238E27FC236}">
                <a16:creationId xmlns:a16="http://schemas.microsoft.com/office/drawing/2014/main" id="{A7BFA754-0BA7-CDD8-88CA-0B0A7E934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566008" y="6510191"/>
            <a:ext cx="523165" cy="283784"/>
          </a:xfrm>
        </p:spPr>
        <p:txBody>
          <a:bodyPr/>
          <a:lstStyle/>
          <a:p>
            <a:pPr>
              <a:defRPr/>
            </a:pPr>
            <a:fld id="{BF107E29-BEC4-4B8A-A2B4-86F6FC71689D}" type="slidenum">
              <a:rPr lang="ru-RU" sz="11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977A680-D876-D46A-3623-7C44C5F136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277" y="810342"/>
            <a:ext cx="1283117" cy="19865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08E27E0-F27B-EDDA-1D09-FF8CF26CE7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90" y="1086845"/>
            <a:ext cx="1239897" cy="28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58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7D03D7-27DE-054F-5465-C7E571DFB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165">
            <a:extLst>
              <a:ext uri="{FF2B5EF4-FFF2-40B4-BE49-F238E27FC236}">
                <a16:creationId xmlns:a16="http://schemas.microsoft.com/office/drawing/2014/main" id="{E8B2DA0A-1BEC-7601-9BC4-826879DB459B}"/>
              </a:ext>
            </a:extLst>
          </p:cNvPr>
          <p:cNvSpPr/>
          <p:nvPr/>
        </p:nvSpPr>
        <p:spPr>
          <a:xfrm>
            <a:off x="336005" y="1889699"/>
            <a:ext cx="6053778" cy="4752532"/>
          </a:xfrm>
          <a:prstGeom prst="roundRect">
            <a:avLst>
              <a:gd name="adj" fmla="val 4735"/>
            </a:avLst>
          </a:prstGeom>
          <a:solidFill>
            <a:schemeClr val="bg1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21D6DFC8-FB63-6517-E9E7-81C9A29493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37602" y="323083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7" name="Прямая соединительная линия 86">
            <a:extLst>
              <a:ext uri="{FF2B5EF4-FFF2-40B4-BE49-F238E27FC236}">
                <a16:creationId xmlns:a16="http://schemas.microsoft.com/office/drawing/2014/main" id="{812985E7-5690-5A6C-BC51-98F28902118E}"/>
              </a:ext>
            </a:extLst>
          </p:cNvPr>
          <p:cNvCxnSpPr>
            <a:cxnSpLocks/>
          </p:cNvCxnSpPr>
          <p:nvPr/>
        </p:nvCxnSpPr>
        <p:spPr>
          <a:xfrm flipV="1">
            <a:off x="11957578" y="380860"/>
            <a:ext cx="0" cy="6202951"/>
          </a:xfrm>
          <a:prstGeom prst="line">
            <a:avLst/>
          </a:prstGeom>
          <a:ln w="12700">
            <a:solidFill>
              <a:srgbClr val="DC00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6AC33882-6801-F23E-3F00-2D3FF46DABA9}"/>
              </a:ext>
            </a:extLst>
          </p:cNvPr>
          <p:cNvGrpSpPr/>
          <p:nvPr/>
        </p:nvGrpSpPr>
        <p:grpSpPr>
          <a:xfrm>
            <a:off x="11827591" y="6517594"/>
            <a:ext cx="262734" cy="262560"/>
            <a:chOff x="11884270" y="6152370"/>
            <a:chExt cx="206100" cy="205963"/>
          </a:xfrm>
        </p:grpSpPr>
        <p:sp>
          <p:nvSpPr>
            <p:cNvPr id="89" name="Прямоугольник: скругленные углы 88">
              <a:extLst>
                <a:ext uri="{FF2B5EF4-FFF2-40B4-BE49-F238E27FC236}">
                  <a16:creationId xmlns:a16="http://schemas.microsoft.com/office/drawing/2014/main" id="{304B18D2-537E-6DC4-6BD5-90A779319CDD}"/>
                </a:ext>
              </a:extLst>
            </p:cNvPr>
            <p:cNvSpPr/>
            <p:nvPr/>
          </p:nvSpPr>
          <p:spPr>
            <a:xfrm>
              <a:off x="11888003" y="6155966"/>
              <a:ext cx="202367" cy="202367"/>
            </a:xfrm>
            <a:prstGeom prst="roundRect">
              <a:avLst/>
            </a:prstGeom>
            <a:solidFill>
              <a:srgbClr val="DC0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AF0FC11E-BA41-507D-7F44-9C1540C99C14}"/>
                </a:ext>
              </a:extLst>
            </p:cNvPr>
            <p:cNvSpPr txBox="1"/>
            <p:nvPr/>
          </p:nvSpPr>
          <p:spPr>
            <a:xfrm>
              <a:off x="11884270" y="6152370"/>
              <a:ext cx="202364" cy="205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1" name="Прямая соединительная линия 90">
            <a:extLst>
              <a:ext uri="{FF2B5EF4-FFF2-40B4-BE49-F238E27FC236}">
                <a16:creationId xmlns:a16="http://schemas.microsoft.com/office/drawing/2014/main" id="{29E6B8A5-19DC-4EE9-46C6-57DDFBD3C089}"/>
              </a:ext>
            </a:extLst>
          </p:cNvPr>
          <p:cNvCxnSpPr>
            <a:cxnSpLocks/>
          </p:cNvCxnSpPr>
          <p:nvPr/>
        </p:nvCxnSpPr>
        <p:spPr>
          <a:xfrm>
            <a:off x="336004" y="380860"/>
            <a:ext cx="11621574" cy="0"/>
          </a:xfrm>
          <a:prstGeom prst="line">
            <a:avLst/>
          </a:prstGeom>
          <a:ln w="12700">
            <a:solidFill>
              <a:srgbClr val="113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84783C6-8EF3-788F-973D-557DABD34215}"/>
              </a:ext>
            </a:extLst>
          </p:cNvPr>
          <p:cNvSpPr/>
          <p:nvPr/>
        </p:nvSpPr>
        <p:spPr bwMode="auto">
          <a:xfrm>
            <a:off x="292642" y="571722"/>
            <a:ext cx="96435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Интеграция «1С:Архива» </a:t>
            </a:r>
            <a:br>
              <a:rPr lang="en-US" sz="2800" b="1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«1С:Документооборота»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6CD844-1AAB-1F05-600F-C59818CCFB3D}"/>
              </a:ext>
            </a:extLst>
          </p:cNvPr>
          <p:cNvSpPr txBox="1"/>
          <p:nvPr/>
        </p:nvSpPr>
        <p:spPr>
          <a:xfrm>
            <a:off x="513529" y="2176948"/>
            <a:ext cx="5611066" cy="410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DC003C"/>
              </a:buClr>
            </a:pPr>
            <a:r>
              <a:rPr lang="ru-RU" sz="16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базы «1С:Документооборот» на архивное хранение передаются внутренние и договорные документы; документы проверки контрагентов. </a:t>
            </a:r>
          </a:p>
          <a:p>
            <a:pPr>
              <a:lnSpc>
                <a:spcPct val="150000"/>
              </a:lnSpc>
              <a:buClr>
                <a:srgbClr val="DC003C"/>
              </a:buClr>
            </a:pPr>
            <a:r>
              <a:rPr lang="ru-RU" sz="16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качестве механизма интеграции используется библиотека интеграции с архивом.</a:t>
            </a:r>
          </a:p>
          <a:p>
            <a:pPr>
              <a:lnSpc>
                <a:spcPct val="150000"/>
              </a:lnSpc>
              <a:buClr>
                <a:srgbClr val="DC003C"/>
              </a:buClr>
            </a:pPr>
            <a:endParaRPr lang="ru-RU" sz="1600" dirty="0">
              <a:solidFill>
                <a:srgbClr val="1432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DC003C"/>
              </a:buClr>
            </a:pPr>
            <a:r>
              <a:rPr lang="ru-RU" sz="16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базы «1С:Документооборот»:</a:t>
            </a:r>
          </a:p>
          <a:p>
            <a:pPr marL="285750" indent="-285750">
              <a:lnSpc>
                <a:spcPct val="150000"/>
              </a:lnSpc>
              <a:buClr>
                <a:srgbClr val="DC003C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Проработка номенклатуры дел и размещение исторических документов в дела.</a:t>
            </a:r>
          </a:p>
          <a:p>
            <a:pPr marL="285750" indent="-285750">
              <a:lnSpc>
                <a:spcPct val="150000"/>
              </a:lnSpc>
              <a:buClr>
                <a:srgbClr val="DC003C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Обработка исторических документов </a:t>
            </a:r>
            <a:br>
              <a:rPr lang="en-US" sz="16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14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передачи в конфигурацию «1С:Архив».</a:t>
            </a: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F7D0A46A-0AB0-B49F-2A84-A115D5DDB80C}"/>
              </a:ext>
            </a:extLst>
          </p:cNvPr>
          <p:cNvGrpSpPr/>
          <p:nvPr/>
        </p:nvGrpSpPr>
        <p:grpSpPr>
          <a:xfrm>
            <a:off x="6655127" y="1889699"/>
            <a:ext cx="5168853" cy="4752532"/>
            <a:chOff x="5879846" y="1169168"/>
            <a:chExt cx="5952503" cy="5473063"/>
          </a:xfrm>
        </p:grpSpPr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4658EE51-4F9C-8576-6887-759B8BF6C0E9}"/>
                </a:ext>
              </a:extLst>
            </p:cNvPr>
            <p:cNvGrpSpPr/>
            <p:nvPr/>
          </p:nvGrpSpPr>
          <p:grpSpPr>
            <a:xfrm>
              <a:off x="5879846" y="1169168"/>
              <a:ext cx="5952503" cy="5473063"/>
              <a:chOff x="5879846" y="1169168"/>
              <a:chExt cx="5952503" cy="5473063"/>
            </a:xfrm>
          </p:grpSpPr>
          <p:sp>
            <p:nvSpPr>
              <p:cNvPr id="8" name="Прямоугольник: скругленные углы 7">
                <a:extLst>
                  <a:ext uri="{FF2B5EF4-FFF2-40B4-BE49-F238E27FC236}">
                    <a16:creationId xmlns:a16="http://schemas.microsoft.com/office/drawing/2014/main" id="{5C99D83F-2761-B3BD-508B-EFB0F8959D4F}"/>
                  </a:ext>
                </a:extLst>
              </p:cNvPr>
              <p:cNvSpPr/>
              <p:nvPr/>
            </p:nvSpPr>
            <p:spPr>
              <a:xfrm>
                <a:off x="5879846" y="2460507"/>
                <a:ext cx="3004271" cy="3006642"/>
              </a:xfrm>
              <a:prstGeom prst="roundRect">
                <a:avLst>
                  <a:gd name="adj" fmla="val 7696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14324B"/>
                  </a:solidFill>
                  <a:latin typeface=" arial"/>
                </a:endParaRPr>
              </a:p>
            </p:txBody>
          </p:sp>
          <p:grpSp>
            <p:nvGrpSpPr>
              <p:cNvPr id="12" name="Группа 11">
                <a:extLst>
                  <a:ext uri="{FF2B5EF4-FFF2-40B4-BE49-F238E27FC236}">
                    <a16:creationId xmlns:a16="http://schemas.microsoft.com/office/drawing/2014/main" id="{52889573-7E79-BCA1-6BC8-D431A82E8727}"/>
                  </a:ext>
                </a:extLst>
              </p:cNvPr>
              <p:cNvGrpSpPr/>
              <p:nvPr/>
            </p:nvGrpSpPr>
            <p:grpSpPr>
              <a:xfrm>
                <a:off x="5967802" y="1169168"/>
                <a:ext cx="5864547" cy="5473063"/>
                <a:chOff x="5967802" y="1169168"/>
                <a:chExt cx="5864547" cy="5473063"/>
              </a:xfrm>
            </p:grpSpPr>
            <p:cxnSp>
              <p:nvCxnSpPr>
                <p:cNvPr id="24" name="Прямая со стрелкой 23">
                  <a:extLst>
                    <a:ext uri="{FF2B5EF4-FFF2-40B4-BE49-F238E27FC236}">
                      <a16:creationId xmlns:a16="http://schemas.microsoft.com/office/drawing/2014/main" id="{F3F2F49C-4346-9331-1DCE-16898F270B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891738" y="4241336"/>
                  <a:ext cx="1353600" cy="0"/>
                </a:xfrm>
                <a:prstGeom prst="straightConnector1">
                  <a:avLst/>
                </a:prstGeom>
                <a:ln w="19050">
                  <a:solidFill>
                    <a:srgbClr val="DC003C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Прямая со стрелкой 21">
                  <a:extLst>
                    <a:ext uri="{FF2B5EF4-FFF2-40B4-BE49-F238E27FC236}">
                      <a16:creationId xmlns:a16="http://schemas.microsoft.com/office/drawing/2014/main" id="{C603F2AD-2BD2-48F9-C2EA-C9821E0BF4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892139" y="3830052"/>
                  <a:ext cx="1353600" cy="0"/>
                </a:xfrm>
                <a:prstGeom prst="straightConnector1">
                  <a:avLst/>
                </a:prstGeom>
                <a:ln w="19050">
                  <a:solidFill>
                    <a:srgbClr val="DC003C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" name="Прямоугольник: скругленные углы 4">
                  <a:extLst>
                    <a:ext uri="{FF2B5EF4-FFF2-40B4-BE49-F238E27FC236}">
                      <a16:creationId xmlns:a16="http://schemas.microsoft.com/office/drawing/2014/main" id="{F4BAF6CC-6AEF-6859-C44C-AF58AD61B346}"/>
                    </a:ext>
                  </a:extLst>
                </p:cNvPr>
                <p:cNvSpPr/>
                <p:nvPr/>
              </p:nvSpPr>
              <p:spPr>
                <a:xfrm>
                  <a:off x="8283869" y="1169168"/>
                  <a:ext cx="2542833" cy="1135621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14324B"/>
                    </a:solidFill>
                    <a:latin typeface=" arial"/>
                  </a:endParaRPr>
                </a:p>
              </p:txBody>
            </p:sp>
            <p:sp>
              <p:nvSpPr>
                <p:cNvPr id="9" name="Прямоугольник: скругленные углы 8">
                  <a:extLst>
                    <a:ext uri="{FF2B5EF4-FFF2-40B4-BE49-F238E27FC236}">
                      <a16:creationId xmlns:a16="http://schemas.microsoft.com/office/drawing/2014/main" id="{94F68243-2262-196A-5D6C-33D05A51A141}"/>
                    </a:ext>
                  </a:extLst>
                </p:cNvPr>
                <p:cNvSpPr/>
                <p:nvPr/>
              </p:nvSpPr>
              <p:spPr>
                <a:xfrm>
                  <a:off x="8277958" y="5681286"/>
                  <a:ext cx="2542833" cy="960945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14324B"/>
                    </a:solidFill>
                    <a:latin typeface=" arial"/>
                  </a:endParaRPr>
                </a:p>
              </p:txBody>
            </p:sp>
            <p:sp>
              <p:nvSpPr>
                <p:cNvPr id="10" name="Прямоугольник: скругленные углы 9">
                  <a:extLst>
                    <a:ext uri="{FF2B5EF4-FFF2-40B4-BE49-F238E27FC236}">
                      <a16:creationId xmlns:a16="http://schemas.microsoft.com/office/drawing/2014/main" id="{471CFC54-D739-90F9-A506-791F1DAFF265}"/>
                    </a:ext>
                  </a:extLst>
                </p:cNvPr>
                <p:cNvSpPr/>
                <p:nvPr/>
              </p:nvSpPr>
              <p:spPr>
                <a:xfrm>
                  <a:off x="10248299" y="2459844"/>
                  <a:ext cx="1575680" cy="3006642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14324B"/>
                    </a:solidFill>
                    <a:latin typeface=" arial"/>
                  </a:endParaRPr>
                </a:p>
              </p:txBody>
            </p:sp>
            <p:sp>
              <p:nvSpPr>
                <p:cNvPr id="13" name="Прямоугольник: скругленные углы 12">
                  <a:extLst>
                    <a:ext uri="{FF2B5EF4-FFF2-40B4-BE49-F238E27FC236}">
                      <a16:creationId xmlns:a16="http://schemas.microsoft.com/office/drawing/2014/main" id="{2300455D-5293-ECB3-E8D0-86833660E40D}"/>
                    </a:ext>
                  </a:extLst>
                </p:cNvPr>
                <p:cNvSpPr/>
                <p:nvPr/>
              </p:nvSpPr>
              <p:spPr>
                <a:xfrm>
                  <a:off x="8380687" y="1287751"/>
                  <a:ext cx="1141924" cy="91741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050" dirty="0">
                      <a:solidFill>
                        <a:srgbClr val="14324B"/>
                      </a:solidFill>
                      <a:latin typeface=" arial"/>
                    </a:rPr>
                    <a:t>Контейнер документов</a:t>
                  </a:r>
                </a:p>
              </p:txBody>
            </p:sp>
            <p:sp>
              <p:nvSpPr>
                <p:cNvPr id="14" name="Прямоугольник: скругленные углы 13">
                  <a:extLst>
                    <a:ext uri="{FF2B5EF4-FFF2-40B4-BE49-F238E27FC236}">
                      <a16:creationId xmlns:a16="http://schemas.microsoft.com/office/drawing/2014/main" id="{80A82B2E-9AB5-2981-CFB4-F2C708CDDA16}"/>
                    </a:ext>
                  </a:extLst>
                </p:cNvPr>
                <p:cNvSpPr/>
                <p:nvPr/>
              </p:nvSpPr>
              <p:spPr>
                <a:xfrm>
                  <a:off x="9594253" y="1287751"/>
                  <a:ext cx="1141924" cy="91741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050" dirty="0">
                      <a:solidFill>
                        <a:srgbClr val="14324B"/>
                      </a:solidFill>
                      <a:latin typeface=" arial"/>
                    </a:rPr>
                    <a:t>Сдаточная опись</a:t>
                  </a:r>
                </a:p>
              </p:txBody>
            </p:sp>
            <p:sp>
              <p:nvSpPr>
                <p:cNvPr id="15" name="Прямоугольник: скругленные углы 14">
                  <a:extLst>
                    <a:ext uri="{FF2B5EF4-FFF2-40B4-BE49-F238E27FC236}">
                      <a16:creationId xmlns:a16="http://schemas.microsoft.com/office/drawing/2014/main" id="{523CEDBC-E721-CEF8-8157-89A20F262D4B}"/>
                    </a:ext>
                  </a:extLst>
                </p:cNvPr>
                <p:cNvSpPr/>
                <p:nvPr/>
              </p:nvSpPr>
              <p:spPr>
                <a:xfrm>
                  <a:off x="5967802" y="2940491"/>
                  <a:ext cx="1584465" cy="1173343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050" dirty="0">
                      <a:solidFill>
                        <a:srgbClr val="14324B"/>
                      </a:solidFill>
                      <a:latin typeface=" arial"/>
                    </a:rPr>
                    <a:t>Номенклатура дел</a:t>
                  </a:r>
                </a:p>
              </p:txBody>
            </p:sp>
            <p:sp>
              <p:nvSpPr>
                <p:cNvPr id="16" name="Прямоугольник: скругленные углы 15">
                  <a:extLst>
                    <a:ext uri="{FF2B5EF4-FFF2-40B4-BE49-F238E27FC236}">
                      <a16:creationId xmlns:a16="http://schemas.microsoft.com/office/drawing/2014/main" id="{5CCAA074-2D79-0333-6C9B-028A25F78E76}"/>
                    </a:ext>
                  </a:extLst>
                </p:cNvPr>
                <p:cNvSpPr/>
                <p:nvPr/>
              </p:nvSpPr>
              <p:spPr>
                <a:xfrm>
                  <a:off x="5967802" y="4186402"/>
                  <a:ext cx="1584465" cy="1173343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050" dirty="0">
                      <a:solidFill>
                        <a:srgbClr val="14324B"/>
                      </a:solidFill>
                      <a:latin typeface=" arial"/>
                    </a:rPr>
                    <a:t>Помещение документов </a:t>
                  </a:r>
                  <a:br>
                    <a:rPr lang="ru-RU" sz="1050" dirty="0">
                      <a:solidFill>
                        <a:srgbClr val="14324B"/>
                      </a:solidFill>
                      <a:latin typeface=" arial"/>
                    </a:rPr>
                  </a:br>
                  <a:r>
                    <a:rPr lang="ru-RU" sz="1050" dirty="0">
                      <a:solidFill>
                        <a:srgbClr val="14324B"/>
                      </a:solidFill>
                      <a:latin typeface=" arial"/>
                    </a:rPr>
                    <a:t>в дела</a:t>
                  </a:r>
                </a:p>
              </p:txBody>
            </p:sp>
            <p:sp>
              <p:nvSpPr>
                <p:cNvPr id="17" name="Прямоугольник: скругленные углы 16">
                  <a:extLst>
                    <a:ext uri="{FF2B5EF4-FFF2-40B4-BE49-F238E27FC236}">
                      <a16:creationId xmlns:a16="http://schemas.microsoft.com/office/drawing/2014/main" id="{0F4B56B3-C692-2198-9C8D-7E94621F75BE}"/>
                    </a:ext>
                  </a:extLst>
                </p:cNvPr>
                <p:cNvSpPr/>
                <p:nvPr/>
              </p:nvSpPr>
              <p:spPr>
                <a:xfrm>
                  <a:off x="7665624" y="3476362"/>
                  <a:ext cx="1134077" cy="135810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050" dirty="0">
                      <a:solidFill>
                        <a:srgbClr val="14324B"/>
                      </a:solidFill>
                      <a:latin typeface=" arial"/>
                    </a:rPr>
                    <a:t>Передача дел </a:t>
                  </a:r>
                  <a:br>
                    <a:rPr lang="ru-RU" sz="1050" dirty="0">
                      <a:solidFill>
                        <a:srgbClr val="14324B"/>
                      </a:solidFill>
                      <a:latin typeface=" arial"/>
                    </a:rPr>
                  </a:br>
                  <a:r>
                    <a:rPr lang="ru-RU" sz="1050" dirty="0">
                      <a:solidFill>
                        <a:srgbClr val="14324B"/>
                      </a:solidFill>
                      <a:latin typeface=" arial"/>
                    </a:rPr>
                    <a:t>в архив</a:t>
                  </a:r>
                </a:p>
              </p:txBody>
            </p:sp>
            <p:sp>
              <p:nvSpPr>
                <p:cNvPr id="18" name="Прямоугольник: скругленные углы 17">
                  <a:extLst>
                    <a:ext uri="{FF2B5EF4-FFF2-40B4-BE49-F238E27FC236}">
                      <a16:creationId xmlns:a16="http://schemas.microsoft.com/office/drawing/2014/main" id="{664C934C-5B10-0DAF-DB9A-9400B2B461CF}"/>
                    </a:ext>
                  </a:extLst>
                </p:cNvPr>
                <p:cNvSpPr/>
                <p:nvPr/>
              </p:nvSpPr>
              <p:spPr>
                <a:xfrm>
                  <a:off x="10318084" y="2948958"/>
                  <a:ext cx="1424760" cy="1173343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050" dirty="0">
                      <a:solidFill>
                        <a:srgbClr val="14324B"/>
                      </a:solidFill>
                      <a:latin typeface=" arial"/>
                    </a:rPr>
                    <a:t>Сдаточная опись</a:t>
                  </a:r>
                </a:p>
              </p:txBody>
            </p:sp>
            <p:sp>
              <p:nvSpPr>
                <p:cNvPr id="19" name="Прямоугольник: скругленные углы 18">
                  <a:extLst>
                    <a:ext uri="{FF2B5EF4-FFF2-40B4-BE49-F238E27FC236}">
                      <a16:creationId xmlns:a16="http://schemas.microsoft.com/office/drawing/2014/main" id="{F51CABE0-DC20-1B67-07F5-32FDFA3C13CF}"/>
                    </a:ext>
                  </a:extLst>
                </p:cNvPr>
                <p:cNvSpPr/>
                <p:nvPr/>
              </p:nvSpPr>
              <p:spPr>
                <a:xfrm>
                  <a:off x="10318084" y="4186402"/>
                  <a:ext cx="1424760" cy="1173343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050" dirty="0">
                      <a:solidFill>
                        <a:srgbClr val="14324B"/>
                      </a:solidFill>
                      <a:latin typeface=" arial"/>
                    </a:rPr>
                    <a:t>Архивное хранение</a:t>
                  </a:r>
                </a:p>
              </p:txBody>
            </p:sp>
            <p:sp>
              <p:nvSpPr>
                <p:cNvPr id="20" name="Прямоугольник: скругленные углы 19">
                  <a:extLst>
                    <a:ext uri="{FF2B5EF4-FFF2-40B4-BE49-F238E27FC236}">
                      <a16:creationId xmlns:a16="http://schemas.microsoft.com/office/drawing/2014/main" id="{751FC264-8FFA-C4C1-F74A-94409B92CB82}"/>
                    </a:ext>
                  </a:extLst>
                </p:cNvPr>
                <p:cNvSpPr/>
                <p:nvPr/>
              </p:nvSpPr>
              <p:spPr>
                <a:xfrm>
                  <a:off x="8374776" y="5784557"/>
                  <a:ext cx="2355489" cy="767937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050" dirty="0">
                      <a:solidFill>
                        <a:srgbClr val="14324B"/>
                      </a:solidFill>
                      <a:latin typeface=" arial"/>
                    </a:rPr>
                    <a:t>Результат приемки сдаточной описи</a:t>
                  </a:r>
                </a:p>
              </p:txBody>
            </p:sp>
            <p:cxnSp>
              <p:nvCxnSpPr>
                <p:cNvPr id="26" name="Прямая соединительная линия 25">
                  <a:extLst>
                    <a:ext uri="{FF2B5EF4-FFF2-40B4-BE49-F238E27FC236}">
                      <a16:creationId xmlns:a16="http://schemas.microsoft.com/office/drawing/2014/main" id="{AF75F02F-8639-AC83-FC58-11A0B99A79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549017" y="2348893"/>
                  <a:ext cx="1785" cy="1476000"/>
                </a:xfrm>
                <a:prstGeom prst="line">
                  <a:avLst/>
                </a:prstGeom>
                <a:ln w="19050">
                  <a:solidFill>
                    <a:srgbClr val="14324B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F3E36810-EDAB-8495-9D1A-4E24DCCD5DFA}"/>
                    </a:ext>
                  </a:extLst>
                </p:cNvPr>
                <p:cNvSpPr txBox="1"/>
                <p:nvPr/>
              </p:nvSpPr>
              <p:spPr>
                <a:xfrm>
                  <a:off x="5968499" y="2534875"/>
                  <a:ext cx="282696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600" b="1" dirty="0">
                      <a:solidFill>
                        <a:srgbClr val="14324B"/>
                      </a:solidFill>
                      <a:latin typeface=" arial"/>
                    </a:rPr>
                    <a:t>1С:Документооборот</a:t>
                  </a: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DBC7142-A66B-F562-4C40-9B0BE146FF4F}"/>
                    </a:ext>
                  </a:extLst>
                </p:cNvPr>
                <p:cNvSpPr txBox="1"/>
                <p:nvPr/>
              </p:nvSpPr>
              <p:spPr>
                <a:xfrm>
                  <a:off x="10256669" y="2534949"/>
                  <a:ext cx="157568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600" b="1" dirty="0">
                      <a:solidFill>
                        <a:srgbClr val="14324B"/>
                      </a:solidFill>
                      <a:latin typeface=" arial"/>
                    </a:rPr>
                    <a:t>1С:Архив</a:t>
                  </a:r>
                </a:p>
              </p:txBody>
            </p:sp>
          </p:grpSp>
        </p:grpSp>
        <p:cxnSp>
          <p:nvCxnSpPr>
            <p:cNvPr id="33" name="Прямая соединительная линия 32">
              <a:extLst>
                <a:ext uri="{FF2B5EF4-FFF2-40B4-BE49-F238E27FC236}">
                  <a16:creationId xmlns:a16="http://schemas.microsoft.com/office/drawing/2014/main" id="{2176D8DC-7379-035E-F445-4270B4EBDF6F}"/>
                </a:ext>
              </a:extLst>
            </p:cNvPr>
            <p:cNvCxnSpPr>
              <a:cxnSpLocks/>
            </p:cNvCxnSpPr>
            <p:nvPr/>
          </p:nvCxnSpPr>
          <p:spPr>
            <a:xfrm>
              <a:off x="9549375" y="4295685"/>
              <a:ext cx="0" cy="1368000"/>
            </a:xfrm>
            <a:prstGeom prst="line">
              <a:avLst/>
            </a:prstGeom>
            <a:ln w="19050">
              <a:solidFill>
                <a:srgbClr val="14324B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Номер слайда 1">
            <a:extLst>
              <a:ext uri="{FF2B5EF4-FFF2-40B4-BE49-F238E27FC236}">
                <a16:creationId xmlns:a16="http://schemas.microsoft.com/office/drawing/2014/main" id="{FA20B552-E749-C8F8-0F58-007340CE4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566008" y="6510191"/>
            <a:ext cx="523165" cy="283784"/>
          </a:xfrm>
        </p:spPr>
        <p:txBody>
          <a:bodyPr/>
          <a:lstStyle/>
          <a:p>
            <a:pPr>
              <a:defRPr/>
            </a:pPr>
            <a:fld id="{BF107E29-BEC4-4B8A-A2B4-86F6FC71689D}" type="slidenum">
              <a:rPr lang="ru-RU" sz="11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4ECDD71-D348-2138-D0A8-644EE56C05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277" y="810342"/>
            <a:ext cx="1283117" cy="19865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21ACF83-A4D8-22A9-CAEB-62BBCD670C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90" y="1086845"/>
            <a:ext cx="1239897" cy="28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1613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1251</Words>
  <Application>Microsoft Office PowerPoint</Application>
  <PresentationFormat>Широкоэкранный</PresentationFormat>
  <Paragraphs>204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 arial</vt:lpstr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Соловьева Валерия Андреевна</dc:creator>
  <cp:lastModifiedBy>Дарья Маслобоева</cp:lastModifiedBy>
  <cp:revision>58</cp:revision>
  <dcterms:created xsi:type="dcterms:W3CDTF">2025-02-21T13:58:06Z</dcterms:created>
  <dcterms:modified xsi:type="dcterms:W3CDTF">2025-04-18T08:07:15Z</dcterms:modified>
</cp:coreProperties>
</file>