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7" r:id="rId1"/>
    <p:sldMasterId id="2147484861" r:id="rId2"/>
    <p:sldMasterId id="2147485068" r:id="rId3"/>
  </p:sldMasterIdLst>
  <p:notesMasterIdLst>
    <p:notesMasterId r:id="rId63"/>
  </p:notesMasterIdLst>
  <p:handoutMasterIdLst>
    <p:handoutMasterId r:id="rId64"/>
  </p:handoutMasterIdLst>
  <p:sldIdLst>
    <p:sldId id="905" r:id="rId4"/>
    <p:sldId id="1021" r:id="rId5"/>
    <p:sldId id="1020" r:id="rId6"/>
    <p:sldId id="922" r:id="rId7"/>
    <p:sldId id="1034" r:id="rId8"/>
    <p:sldId id="1032" r:id="rId9"/>
    <p:sldId id="1090" r:id="rId10"/>
    <p:sldId id="1331" r:id="rId11"/>
    <p:sldId id="1361" r:id="rId12"/>
    <p:sldId id="923" r:id="rId13"/>
    <p:sldId id="973" r:id="rId14"/>
    <p:sldId id="965" r:id="rId15"/>
    <p:sldId id="935" r:id="rId16"/>
    <p:sldId id="870" r:id="rId17"/>
    <p:sldId id="858" r:id="rId18"/>
    <p:sldId id="859" r:id="rId19"/>
    <p:sldId id="967" r:id="rId20"/>
    <p:sldId id="1022" r:id="rId21"/>
    <p:sldId id="1041" r:id="rId22"/>
    <p:sldId id="1042" r:id="rId23"/>
    <p:sldId id="1043" r:id="rId24"/>
    <p:sldId id="911" r:id="rId25"/>
    <p:sldId id="912" r:id="rId26"/>
    <p:sldId id="998" r:id="rId27"/>
    <p:sldId id="1002" r:id="rId28"/>
    <p:sldId id="908" r:id="rId29"/>
    <p:sldId id="863" r:id="rId30"/>
    <p:sldId id="1111" r:id="rId31"/>
    <p:sldId id="910" r:id="rId32"/>
    <p:sldId id="1116" r:id="rId33"/>
    <p:sldId id="1023" r:id="rId34"/>
    <p:sldId id="1053" r:id="rId35"/>
    <p:sldId id="1112" r:id="rId36"/>
    <p:sldId id="1048" r:id="rId37"/>
    <p:sldId id="1330" r:id="rId38"/>
    <p:sldId id="1049" r:id="rId39"/>
    <p:sldId id="1027" r:id="rId40"/>
    <p:sldId id="1028" r:id="rId41"/>
    <p:sldId id="1029" r:id="rId42"/>
    <p:sldId id="1036" r:id="rId43"/>
    <p:sldId id="1091" r:id="rId44"/>
    <p:sldId id="1087" r:id="rId45"/>
    <p:sldId id="1333" r:id="rId46"/>
    <p:sldId id="1030" r:id="rId47"/>
    <p:sldId id="1031" r:id="rId48"/>
    <p:sldId id="1062" r:id="rId49"/>
    <p:sldId id="1007" r:id="rId50"/>
    <p:sldId id="1342" r:id="rId51"/>
    <p:sldId id="1009" r:id="rId52"/>
    <p:sldId id="1060" r:id="rId53"/>
    <p:sldId id="1011" r:id="rId54"/>
    <p:sldId id="1038" r:id="rId55"/>
    <p:sldId id="1039" r:id="rId56"/>
    <p:sldId id="1054" r:id="rId57"/>
    <p:sldId id="1015" r:id="rId58"/>
    <p:sldId id="1040" r:id="rId59"/>
    <p:sldId id="1057" r:id="rId60"/>
    <p:sldId id="914" r:id="rId61"/>
    <p:sldId id="906" r:id="rId62"/>
  </p:sldIdLst>
  <p:sldSz cx="9144000" cy="6858000" type="screen4x3"/>
  <p:notesSz cx="6797675" cy="9928225"/>
  <p:defaultTextStyle>
    <a:defPPr>
      <a:defRPr lang="ru-RU"/>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Ерилов Павел Александрович" initials="ЕПА" lastIdx="8" clrIdx="0"/>
  <p:cmAuthor id="2" name="Герман Алексей Адольфович" initials="ГАА" lastIdx="2" clrIdx="1"/>
  <p:cmAuthor id="3" name="Герман_АА" initials="ГАА"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99"/>
    <a:srgbClr val="FF9933"/>
    <a:srgbClr val="FFE5E5"/>
    <a:srgbClr val="FFCC00"/>
    <a:srgbClr val="FFFF99"/>
    <a:srgbClr val="CC6600"/>
    <a:srgbClr val="C0C0C0"/>
    <a:srgbClr val="F60000"/>
    <a:srgbClr val="CC990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565" autoAdjust="0"/>
    <p:restoredTop sz="80115" autoAdjust="0"/>
  </p:normalViewPr>
  <p:slideViewPr>
    <p:cSldViewPr>
      <p:cViewPr>
        <p:scale>
          <a:sx n="75" d="100"/>
          <a:sy n="75" d="100"/>
        </p:scale>
        <p:origin x="483" y="136"/>
      </p:cViewPr>
      <p:guideLst>
        <p:guide orient="horz" pos="2160"/>
        <p:guide pos="2880"/>
      </p:guideLst>
    </p:cSldViewPr>
  </p:slideViewPr>
  <p:outlineViewPr>
    <p:cViewPr>
      <p:scale>
        <a:sx n="33" d="100"/>
        <a:sy n="33" d="100"/>
      </p:scale>
      <p:origin x="0" y="3288"/>
    </p:cViewPr>
  </p:outlineViewPr>
  <p:notesTextViewPr>
    <p:cViewPr>
      <p:scale>
        <a:sx n="100" d="100"/>
        <a:sy n="100" d="100"/>
      </p:scale>
      <p:origin x="0" y="0"/>
    </p:cViewPr>
  </p:notesTextViewPr>
  <p:notesViewPr>
    <p:cSldViewPr>
      <p:cViewPr varScale="1">
        <p:scale>
          <a:sx n="89" d="100"/>
          <a:sy n="89" d="100"/>
        </p:scale>
        <p:origin x="-2892"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defRPr sz="1200">
                <a:latin typeface="Times New Roman" pitchFamily="18" charset="0"/>
                <a:cs typeface="+mn-cs"/>
              </a:defRPr>
            </a:lvl1pPr>
          </a:lstStyle>
          <a:p>
            <a:pPr>
              <a:defRPr/>
            </a:pPr>
            <a:endParaRPr lang="ru-RU" altLang="ru-RU" dirty="0"/>
          </a:p>
        </p:txBody>
      </p:sp>
      <p:sp>
        <p:nvSpPr>
          <p:cNvPr id="8195" name="Rectangle 3"/>
          <p:cNvSpPr>
            <a:spLocks noGrp="1" noChangeArrowheads="1"/>
          </p:cNvSpPr>
          <p:nvPr>
            <p:ph type="dt" sz="quarter" idx="1"/>
          </p:nvPr>
        </p:nvSpPr>
        <p:spPr bwMode="auto">
          <a:xfrm>
            <a:off x="3851275"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200">
                <a:latin typeface="Times New Roman" pitchFamily="18" charset="0"/>
                <a:cs typeface="+mn-cs"/>
              </a:defRPr>
            </a:lvl1pPr>
          </a:lstStyle>
          <a:p>
            <a:pPr>
              <a:defRPr/>
            </a:pPr>
            <a:endParaRPr lang="ru-RU" altLang="ru-RU" dirty="0"/>
          </a:p>
        </p:txBody>
      </p:sp>
      <p:sp>
        <p:nvSpPr>
          <p:cNvPr id="8196" name="Rectangle 4"/>
          <p:cNvSpPr>
            <a:spLocks noGrp="1" noChangeArrowheads="1"/>
          </p:cNvSpPr>
          <p:nvPr>
            <p:ph type="ftr" sz="quarter" idx="2"/>
          </p:nvPr>
        </p:nvSpPr>
        <p:spPr bwMode="auto">
          <a:xfrm>
            <a:off x="0" y="9431338"/>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defRPr sz="1200">
                <a:latin typeface="Times New Roman" pitchFamily="18" charset="0"/>
                <a:cs typeface="+mn-cs"/>
              </a:defRPr>
            </a:lvl1pPr>
          </a:lstStyle>
          <a:p>
            <a:pPr>
              <a:defRPr/>
            </a:pPr>
            <a:endParaRPr lang="ru-RU" altLang="ru-RU" dirty="0"/>
          </a:p>
        </p:txBody>
      </p:sp>
      <p:sp>
        <p:nvSpPr>
          <p:cNvPr id="8197" name="Rectangle 5"/>
          <p:cNvSpPr>
            <a:spLocks noGrp="1" noChangeArrowheads="1"/>
          </p:cNvSpPr>
          <p:nvPr>
            <p:ph type="sldNum" sz="quarter" idx="3"/>
          </p:nvPr>
        </p:nvSpPr>
        <p:spPr bwMode="auto">
          <a:xfrm>
            <a:off x="3851275" y="9431338"/>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defRPr sz="1200">
                <a:latin typeface="Times New Roman" pitchFamily="18" charset="0"/>
                <a:cs typeface="+mn-cs"/>
              </a:defRPr>
            </a:lvl1pPr>
          </a:lstStyle>
          <a:p>
            <a:pPr>
              <a:defRPr/>
            </a:pPr>
            <a:fld id="{53071E4A-1112-420A-AA21-247798F5637B}" type="slidenum">
              <a:rPr lang="ru-RU" altLang="ru-RU"/>
              <a:pPr>
                <a:defRPr/>
              </a:pPr>
              <a:t>‹#›</a:t>
            </a:fld>
            <a:endParaRPr lang="ru-RU" altLang="ru-RU" dirty="0"/>
          </a:p>
        </p:txBody>
      </p:sp>
    </p:spTree>
    <p:extLst>
      <p:ext uri="{BB962C8B-B14F-4D97-AF65-F5344CB8AC3E}">
        <p14:creationId xmlns:p14="http://schemas.microsoft.com/office/powerpoint/2010/main" val="677125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defRPr sz="1200">
                <a:latin typeface="Times New Roman" pitchFamily="18" charset="0"/>
                <a:cs typeface="+mn-cs"/>
              </a:defRPr>
            </a:lvl1pPr>
          </a:lstStyle>
          <a:p>
            <a:pPr>
              <a:defRPr/>
            </a:pPr>
            <a:endParaRPr lang="ru-RU" altLang="ru-RU" dirty="0"/>
          </a:p>
        </p:txBody>
      </p:sp>
      <p:sp>
        <p:nvSpPr>
          <p:cNvPr id="4099" name="Rectangle 3"/>
          <p:cNvSpPr>
            <a:spLocks noGrp="1" noChangeArrowheads="1"/>
          </p:cNvSpPr>
          <p:nvPr>
            <p:ph type="dt" idx="1"/>
          </p:nvPr>
        </p:nvSpPr>
        <p:spPr bwMode="auto">
          <a:xfrm>
            <a:off x="3851275"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200">
                <a:latin typeface="Times New Roman" pitchFamily="18" charset="0"/>
                <a:cs typeface="+mn-cs"/>
              </a:defRPr>
            </a:lvl1pPr>
          </a:lstStyle>
          <a:p>
            <a:pPr>
              <a:defRPr/>
            </a:pPr>
            <a:endParaRPr lang="ru-RU" altLang="ru-RU" dirty="0"/>
          </a:p>
        </p:txBody>
      </p:sp>
      <p:sp>
        <p:nvSpPr>
          <p:cNvPr id="2970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72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ru-RU" altLang="ru-RU" noProof="0"/>
              <a:t>Образец текста</a:t>
            </a:r>
          </a:p>
          <a:p>
            <a:pPr lvl="1"/>
            <a:r>
              <a:rPr lang="ru-RU" altLang="ru-RU" noProof="0"/>
              <a:t>Второй уровень</a:t>
            </a:r>
          </a:p>
          <a:p>
            <a:pPr lvl="2"/>
            <a:r>
              <a:rPr lang="ru-RU" altLang="ru-RU" noProof="0"/>
              <a:t>Третий уровень</a:t>
            </a:r>
          </a:p>
          <a:p>
            <a:pPr lvl="3"/>
            <a:r>
              <a:rPr lang="ru-RU" altLang="ru-RU" noProof="0"/>
              <a:t>Четвертый уровень</a:t>
            </a:r>
          </a:p>
          <a:p>
            <a:pPr lvl="4"/>
            <a:r>
              <a:rPr lang="ru-RU" altLang="ru-RU" noProof="0"/>
              <a:t>Пятый уровень</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defRPr sz="1200">
                <a:latin typeface="Times New Roman" pitchFamily="18" charset="0"/>
                <a:cs typeface="+mn-cs"/>
              </a:defRPr>
            </a:lvl1pPr>
          </a:lstStyle>
          <a:p>
            <a:pPr>
              <a:defRPr/>
            </a:pPr>
            <a:endParaRPr lang="ru-RU" altLang="ru-RU" dirty="0"/>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defRPr sz="1200">
                <a:latin typeface="Times New Roman" pitchFamily="18" charset="0"/>
                <a:cs typeface="+mn-cs"/>
              </a:defRPr>
            </a:lvl1pPr>
          </a:lstStyle>
          <a:p>
            <a:pPr>
              <a:defRPr/>
            </a:pPr>
            <a:fld id="{8490E10A-8071-4CF6-9931-34C96C66F917}" type="slidenum">
              <a:rPr lang="ru-RU" altLang="ru-RU"/>
              <a:pPr>
                <a:defRPr/>
              </a:pPr>
              <a:t>‹#›</a:t>
            </a:fld>
            <a:endParaRPr lang="ru-RU" altLang="ru-RU" dirty="0"/>
          </a:p>
        </p:txBody>
      </p:sp>
    </p:spTree>
    <p:extLst>
      <p:ext uri="{BB962C8B-B14F-4D97-AF65-F5344CB8AC3E}">
        <p14:creationId xmlns:p14="http://schemas.microsoft.com/office/powerpoint/2010/main" val="12162164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a:ln/>
        </p:spPr>
      </p:sp>
      <p:sp>
        <p:nvSpPr>
          <p:cNvPr id="24579" name="Заметки 2"/>
          <p:cNvSpPr>
            <a:spLocks noGrp="1"/>
          </p:cNvSpPr>
          <p:nvPr>
            <p:ph type="body" idx="1"/>
          </p:nvPr>
        </p:nvSpPr>
        <p:spPr>
          <a:noFill/>
        </p:spPr>
        <p:txBody>
          <a:bodyPr/>
          <a:lstStyle/>
          <a:p>
            <a:r>
              <a:rPr lang="ru-RU" sz="1200" kern="1200" dirty="0">
                <a:solidFill>
                  <a:schemeClr val="tx1"/>
                </a:solidFill>
                <a:effectLst/>
                <a:latin typeface="Times New Roman" pitchFamily="18" charset="0"/>
                <a:ea typeface="+mn-ea"/>
                <a:cs typeface="+mn-cs"/>
              </a:rPr>
              <a:t>1</a:t>
            </a:r>
            <a:r>
              <a:rPr lang="en-US" sz="1200" kern="1200" dirty="0">
                <a:solidFill>
                  <a:schemeClr val="tx1"/>
                </a:solidFill>
                <a:effectLst/>
                <a:latin typeface="Times New Roman" pitchFamily="18" charset="0"/>
                <a:ea typeface="+mn-ea"/>
                <a:cs typeface="+mn-cs"/>
              </a:rPr>
              <a:t>C</a:t>
            </a:r>
            <a:r>
              <a:rPr lang="ru-RU" sz="1200" kern="1200" dirty="0">
                <a:solidFill>
                  <a:schemeClr val="tx1"/>
                </a:solidFill>
                <a:effectLst/>
                <a:latin typeface="Times New Roman" pitchFamily="18" charset="0"/>
                <a:ea typeface="+mn-ea"/>
                <a:cs typeface="+mn-cs"/>
              </a:rPr>
              <a:t>:УХ – программный продукт, который обеспечивает наибольшее количество </a:t>
            </a:r>
            <a:r>
              <a:rPr lang="ru-RU" sz="1200" kern="1200" dirty="0" err="1">
                <a:solidFill>
                  <a:schemeClr val="tx1"/>
                </a:solidFill>
                <a:effectLst/>
                <a:latin typeface="Times New Roman" pitchFamily="18" charset="0"/>
                <a:ea typeface="+mn-ea"/>
                <a:cs typeface="+mn-cs"/>
              </a:rPr>
              <a:t>автоматизиции</a:t>
            </a:r>
            <a:r>
              <a:rPr lang="ru-RU" sz="1200" kern="1200" dirty="0">
                <a:solidFill>
                  <a:schemeClr val="tx1"/>
                </a:solidFill>
                <a:effectLst/>
                <a:latin typeface="Times New Roman" pitchFamily="18" charset="0"/>
                <a:ea typeface="+mn-ea"/>
                <a:cs typeface="+mn-cs"/>
              </a:rPr>
              <a:t> учёта для целей подготовки МСФО отчётности по сравнению с другими продуктами 1С</a:t>
            </a:r>
            <a:r>
              <a:rPr lang="ru-RU" sz="1200" kern="1200" baseline="0" dirty="0">
                <a:solidFill>
                  <a:schemeClr val="tx1"/>
                </a:solidFill>
                <a:effectLst/>
                <a:latin typeface="Times New Roman" pitchFamily="18" charset="0"/>
                <a:ea typeface="+mn-ea"/>
                <a:cs typeface="+mn-cs"/>
              </a:rPr>
              <a:t>.</a:t>
            </a:r>
            <a:r>
              <a:rPr lang="ru-RU" sz="1200" kern="1200" dirty="0">
                <a:solidFill>
                  <a:schemeClr val="tx1"/>
                </a:solidFill>
                <a:effectLst/>
                <a:latin typeface="Times New Roman" pitchFamily="18" charset="0"/>
                <a:ea typeface="+mn-ea"/>
                <a:cs typeface="+mn-cs"/>
              </a:rPr>
              <a:t>Компании, которые готовят консолидированную отчетность по МСФО, используются 2 варианта решений по автоматизации. Первый вариант это различные информационные системы: одна - для ведения учета, другая – для проведения консолидации. Второй вариант - это единая система. Каждый вариант имеет свои плюсы и минусы.  1</a:t>
            </a:r>
            <a:r>
              <a:rPr lang="en-US" sz="1200" kern="1200" dirty="0">
                <a:solidFill>
                  <a:schemeClr val="tx1"/>
                </a:solidFill>
                <a:effectLst/>
                <a:latin typeface="Times New Roman" pitchFamily="18" charset="0"/>
                <a:ea typeface="+mn-ea"/>
                <a:cs typeface="+mn-cs"/>
              </a:rPr>
              <a:t>C</a:t>
            </a:r>
            <a:r>
              <a:rPr lang="ru-RU" sz="1200" kern="1200" dirty="0">
                <a:solidFill>
                  <a:schemeClr val="tx1"/>
                </a:solidFill>
                <a:effectLst/>
                <a:latin typeface="Times New Roman" pitchFamily="18" charset="0"/>
                <a:ea typeface="+mn-ea"/>
                <a:cs typeface="+mn-cs"/>
              </a:rPr>
              <a:t>:УХ – это уникальный продукт, который поддерживает оба варианта. С одной стороны его можно использовать как единое информационное поле для бюджетирования, МСФО, учета, казначейства и консолидации нескольких компаний. С другой стороны – в нем можно собрать информацию из разных информационных систем и провести только консолидацию данных.</a:t>
            </a:r>
          </a:p>
          <a:p>
            <a:r>
              <a:rPr lang="ru-RU" sz="1200" kern="1200" dirty="0">
                <a:solidFill>
                  <a:schemeClr val="tx1"/>
                </a:solidFill>
                <a:effectLst/>
                <a:latin typeface="Times New Roman" pitchFamily="18" charset="0"/>
                <a:ea typeface="+mn-ea"/>
                <a:cs typeface="+mn-cs"/>
              </a:rPr>
              <a:t>В программе предусмотрено 16 областей параллельной оценки, позволяющих вести учет по правилам, отличных от национальных стандартов учета. В этих областях предусмотрено свыше 50 типовых операций, часть из которых автоматические.</a:t>
            </a:r>
          </a:p>
          <a:p>
            <a:r>
              <a:rPr lang="ru-RU" sz="1200" kern="1200" dirty="0">
                <a:solidFill>
                  <a:schemeClr val="tx1"/>
                </a:solidFill>
                <a:effectLst/>
                <a:latin typeface="Times New Roman" pitchFamily="18" charset="0"/>
                <a:ea typeface="+mn-ea"/>
                <a:cs typeface="+mn-cs"/>
              </a:rPr>
              <a:t>Также, одним из ключевых преимуществ продукта является автоматизация быстрого закрытия, позволяющая использовать незакрытые данные национального учета в качестве базы для подготовки отчетности по МСФО и «на лету» проводить документную трансляцию.</a:t>
            </a:r>
          </a:p>
          <a:p>
            <a:endParaRPr lang="ru-RU" altLang="ru-RU" dirty="0"/>
          </a:p>
        </p:txBody>
      </p:sp>
      <p:sp>
        <p:nvSpPr>
          <p:cNvPr id="24580" name="Номер слайда 3"/>
          <p:cNvSpPr>
            <a:spLocks noGrp="1"/>
          </p:cNvSpPr>
          <p:nvPr>
            <p:ph type="sldNum" sz="quarter" idx="5"/>
          </p:nvPr>
        </p:nvSpPr>
        <p:spPr>
          <a:noFill/>
        </p:spPr>
        <p:txBody>
          <a:bodyPr/>
          <a:lstStyle>
            <a:lvl1pPr>
              <a:defRPr sz="2000">
                <a:solidFill>
                  <a:schemeClr val="tx1"/>
                </a:solidFill>
                <a:latin typeface="Arial" charset="0"/>
              </a:defRPr>
            </a:lvl1pPr>
            <a:lvl2pPr marL="743470" indent="-285950">
              <a:defRPr sz="2000">
                <a:solidFill>
                  <a:schemeClr val="tx1"/>
                </a:solidFill>
                <a:latin typeface="Arial" charset="0"/>
              </a:defRPr>
            </a:lvl2pPr>
            <a:lvl3pPr marL="1143800" indent="-228760">
              <a:defRPr sz="2000">
                <a:solidFill>
                  <a:schemeClr val="tx1"/>
                </a:solidFill>
                <a:latin typeface="Arial" charset="0"/>
              </a:defRPr>
            </a:lvl3pPr>
            <a:lvl4pPr marL="1601320" indent="-228760">
              <a:defRPr sz="2000">
                <a:solidFill>
                  <a:schemeClr val="tx1"/>
                </a:solidFill>
                <a:latin typeface="Arial" charset="0"/>
              </a:defRPr>
            </a:lvl4pPr>
            <a:lvl5pPr marL="2058840" indent="-228760">
              <a:defRPr sz="2000">
                <a:solidFill>
                  <a:schemeClr val="tx1"/>
                </a:solidFill>
                <a:latin typeface="Arial" charset="0"/>
              </a:defRPr>
            </a:lvl5pPr>
            <a:lvl6pPr marL="2516360" indent="-228760" eaLnBrk="0" fontAlgn="base" hangingPunct="0">
              <a:spcBef>
                <a:spcPct val="0"/>
              </a:spcBef>
              <a:spcAft>
                <a:spcPct val="0"/>
              </a:spcAft>
              <a:defRPr sz="2000">
                <a:solidFill>
                  <a:schemeClr val="tx1"/>
                </a:solidFill>
                <a:latin typeface="Arial" charset="0"/>
              </a:defRPr>
            </a:lvl6pPr>
            <a:lvl7pPr marL="2973880" indent="-228760" eaLnBrk="0" fontAlgn="base" hangingPunct="0">
              <a:spcBef>
                <a:spcPct val="0"/>
              </a:spcBef>
              <a:spcAft>
                <a:spcPct val="0"/>
              </a:spcAft>
              <a:defRPr sz="2000">
                <a:solidFill>
                  <a:schemeClr val="tx1"/>
                </a:solidFill>
                <a:latin typeface="Arial" charset="0"/>
              </a:defRPr>
            </a:lvl7pPr>
            <a:lvl8pPr marL="3431400" indent="-228760" eaLnBrk="0" fontAlgn="base" hangingPunct="0">
              <a:spcBef>
                <a:spcPct val="0"/>
              </a:spcBef>
              <a:spcAft>
                <a:spcPct val="0"/>
              </a:spcAft>
              <a:defRPr sz="2000">
                <a:solidFill>
                  <a:schemeClr val="tx1"/>
                </a:solidFill>
                <a:latin typeface="Arial" charset="0"/>
              </a:defRPr>
            </a:lvl8pPr>
            <a:lvl9pPr marL="3888920" indent="-228760" eaLnBrk="0" fontAlgn="base" hangingPunct="0">
              <a:spcBef>
                <a:spcPct val="0"/>
              </a:spcBef>
              <a:spcAft>
                <a:spcPct val="0"/>
              </a:spcAft>
              <a:defRPr sz="2000">
                <a:solidFill>
                  <a:schemeClr val="tx1"/>
                </a:solidFill>
                <a:latin typeface="Arial" charset="0"/>
              </a:defRPr>
            </a:lvl9pPr>
          </a:lstStyle>
          <a:p>
            <a:fld id="{895E0181-DE04-47E7-BC4D-8309F834F157}" type="slidenum">
              <a:rPr lang="ru-RU" altLang="ru-RU" sz="1200">
                <a:latin typeface="Times New Roman" pitchFamily="18" charset="0"/>
              </a:rPr>
              <a:pPr/>
              <a:t>3</a:t>
            </a:fld>
            <a:endParaRPr lang="ru-RU" altLang="ru-RU" sz="1200" dirty="0">
              <a:latin typeface="Times New Roman" pitchFamily="18" charset="0"/>
            </a:endParaRPr>
          </a:p>
        </p:txBody>
      </p:sp>
    </p:spTree>
    <p:extLst>
      <p:ext uri="{BB962C8B-B14F-4D97-AF65-F5344CB8AC3E}">
        <p14:creationId xmlns:p14="http://schemas.microsoft.com/office/powerpoint/2010/main" val="2792745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После настроек</a:t>
            </a:r>
            <a:r>
              <a:rPr lang="ru-RU" baseline="0" dirty="0"/>
              <a:t> шаблона трансляции перейдем к самой трансляции. По времени проведения трансляция может быть отложенной или в момент проведения документа источника. По детализации </a:t>
            </a:r>
            <a:r>
              <a:rPr lang="ru-RU" baseline="0" dirty="0" err="1"/>
              <a:t>подокументной</a:t>
            </a:r>
            <a:r>
              <a:rPr lang="ru-RU" baseline="0" dirty="0"/>
              <a:t> (на каждый документ РСБУ создаётся документ МСФО) либо сводные проводки по датам (создается один документ с суммированными проводками). </a:t>
            </a:r>
          </a:p>
          <a:p>
            <a:r>
              <a:rPr lang="ru-RU" dirty="0"/>
              <a:t>При</a:t>
            </a:r>
            <a:r>
              <a:rPr lang="ru-RU" baseline="0" dirty="0"/>
              <a:t> проведении документа трансляции программа по настроенному шаблону формирует проводки МСФО, для проверки полноты и качества оттранслированных в системе предусмотрен отчёт по выверке трансляции, в котором перечислены счета источники, счета приемники и суммы, которые попали в регистр бухгалтерии РСБУ и МСФО.</a:t>
            </a:r>
            <a:r>
              <a:rPr lang="ru-RU" dirty="0"/>
              <a:t> </a:t>
            </a:r>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13</a:t>
            </a:fld>
            <a:endParaRPr lang="ru-RU" altLang="ru-RU" dirty="0"/>
          </a:p>
        </p:txBody>
      </p:sp>
    </p:spTree>
    <p:extLst>
      <p:ext uri="{BB962C8B-B14F-4D97-AF65-F5344CB8AC3E}">
        <p14:creationId xmlns:p14="http://schemas.microsoft.com/office/powerpoint/2010/main" val="600890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Эта</a:t>
            </a:r>
            <a:r>
              <a:rPr lang="ru-RU" baseline="0" dirty="0"/>
              <a:t> доработка появилась в версии УХ 3.1 </a:t>
            </a:r>
            <a:r>
              <a:rPr lang="ru-RU" dirty="0"/>
              <a:t>Для обеспечения параллельного учета МСФО в режиме реального времени в системе предусмотрена возможность настройки формирования записей</a:t>
            </a:r>
            <a:r>
              <a:rPr lang="ru-RU" baseline="0" dirty="0"/>
              <a:t> в регистре бухгалтерии МСФО. П</a:t>
            </a:r>
            <a:r>
              <a:rPr lang="ru-RU" dirty="0"/>
              <a:t>ри проведении первичного документа формируются дополнительные проводки по выбранному плану счетов. Источником данных для формирования проводок могут служить:</a:t>
            </a:r>
          </a:p>
          <a:p>
            <a:pPr lvl="0"/>
            <a:r>
              <a:rPr lang="ru-RU" dirty="0"/>
              <a:t>Реквизиты шапки документа(например Списание по Р/С).</a:t>
            </a:r>
          </a:p>
          <a:p>
            <a:pPr lvl="0"/>
            <a:r>
              <a:rPr lang="ru-RU" dirty="0"/>
              <a:t>Реквизиты табличных частей документа.</a:t>
            </a:r>
          </a:p>
          <a:p>
            <a:pPr lvl="0"/>
            <a:r>
              <a:rPr lang="ru-RU" dirty="0"/>
              <a:t>Наборы записей регистров, для которых документ является регистратором:</a:t>
            </a:r>
          </a:p>
          <a:p>
            <a:pPr lvl="1"/>
            <a:r>
              <a:rPr lang="ru-RU" dirty="0"/>
              <a:t>регистры бухгалтерии;</a:t>
            </a:r>
          </a:p>
          <a:p>
            <a:pPr lvl="1"/>
            <a:r>
              <a:rPr lang="ru-RU" dirty="0"/>
              <a:t>регистры накопления;</a:t>
            </a:r>
          </a:p>
          <a:p>
            <a:pPr lvl="1"/>
            <a:r>
              <a:rPr lang="ru-RU" dirty="0"/>
              <a:t>регистры сведений.</a:t>
            </a:r>
          </a:p>
          <a:p>
            <a:r>
              <a:rPr lang="ru-RU" dirty="0"/>
              <a:t> </a:t>
            </a:r>
          </a:p>
          <a:p>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14</a:t>
            </a:fld>
            <a:endParaRPr lang="ru-RU" altLang="ru-RU" dirty="0"/>
          </a:p>
        </p:txBody>
      </p:sp>
    </p:spTree>
    <p:extLst>
      <p:ext uri="{BB962C8B-B14F-4D97-AF65-F5344CB8AC3E}">
        <p14:creationId xmlns:p14="http://schemas.microsoft.com/office/powerpoint/2010/main" val="581386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sz="1200" kern="1200" dirty="0">
                <a:solidFill>
                  <a:schemeClr val="tx1"/>
                </a:solidFill>
                <a:effectLst/>
                <a:latin typeface="Times New Roman" pitchFamily="18" charset="0"/>
                <a:ea typeface="+mn-ea"/>
                <a:cs typeface="+mn-cs"/>
              </a:rPr>
              <a:t>Перейдем к обзору блока работы с областями параллельной оценки, в том числе по </a:t>
            </a:r>
            <a:r>
              <a:rPr lang="ru-RU" sz="1200" kern="1200" dirty="0" err="1">
                <a:solidFill>
                  <a:schemeClr val="tx1"/>
                </a:solidFill>
                <a:effectLst/>
                <a:latin typeface="Times New Roman" pitchFamily="18" charset="0"/>
                <a:ea typeface="+mn-ea"/>
                <a:cs typeface="+mn-cs"/>
              </a:rPr>
              <a:t>внеоборотным</a:t>
            </a:r>
            <a:r>
              <a:rPr lang="ru-RU" sz="1200" kern="1200" dirty="0">
                <a:solidFill>
                  <a:schemeClr val="tx1"/>
                </a:solidFill>
                <a:effectLst/>
                <a:latin typeface="Times New Roman" pitchFamily="18" charset="0"/>
                <a:ea typeface="+mn-ea"/>
                <a:cs typeface="+mn-cs"/>
              </a:rPr>
              <a:t> активам, где обычно присутствует наибольшее количество расхождений между оценкой РСБУ и МСФО.</a:t>
            </a:r>
          </a:p>
          <a:p>
            <a:r>
              <a:rPr lang="ru-RU" sz="1200" kern="1200" dirty="0">
                <a:solidFill>
                  <a:schemeClr val="tx1"/>
                </a:solidFill>
                <a:effectLst/>
                <a:latin typeface="Times New Roman" pitchFamily="18" charset="0"/>
                <a:ea typeface="+mn-ea"/>
                <a:cs typeface="+mn-cs"/>
              </a:rPr>
              <a:t>Подсистема параллельного учета ОС в 1С</a:t>
            </a:r>
            <a:r>
              <a:rPr lang="ru-RU" sz="1200" kern="1200" baseline="0" dirty="0">
                <a:solidFill>
                  <a:schemeClr val="tx1"/>
                </a:solidFill>
                <a:effectLst/>
                <a:latin typeface="Times New Roman" pitchFamily="18" charset="0"/>
                <a:ea typeface="+mn-ea"/>
                <a:cs typeface="+mn-cs"/>
              </a:rPr>
              <a:t> УХ</a:t>
            </a:r>
            <a:r>
              <a:rPr lang="ru-RU" sz="1200" kern="1200" dirty="0">
                <a:solidFill>
                  <a:schemeClr val="tx1"/>
                </a:solidFill>
                <a:effectLst/>
                <a:latin typeface="Times New Roman" pitchFamily="18" charset="0"/>
                <a:ea typeface="+mn-ea"/>
                <a:cs typeface="+mn-cs"/>
              </a:rPr>
              <a:t> позволяет автоматизировать параллельный учет ОС в соответствии с учетным</a:t>
            </a:r>
            <a:r>
              <a:rPr lang="ru-RU" sz="1200" kern="1200" baseline="0" dirty="0">
                <a:solidFill>
                  <a:schemeClr val="tx1"/>
                </a:solidFill>
                <a:effectLst/>
                <a:latin typeface="Times New Roman" pitchFamily="18" charset="0"/>
                <a:ea typeface="+mn-ea"/>
                <a:cs typeface="+mn-cs"/>
              </a:rPr>
              <a:t> подходом для </a:t>
            </a:r>
            <a:r>
              <a:rPr lang="ru-RU" sz="1200" kern="1200" dirty="0">
                <a:solidFill>
                  <a:schemeClr val="tx1"/>
                </a:solidFill>
                <a:effectLst/>
                <a:latin typeface="Times New Roman" pitchFamily="18" charset="0"/>
                <a:ea typeface="+mn-ea"/>
                <a:cs typeface="+mn-cs"/>
              </a:rPr>
              <a:t> МСФО. Когда количество инвентарных объектов исчисляется тысячами или десятками тысяч, и стоимость этих объектов отличается от стоимости</a:t>
            </a:r>
            <a:r>
              <a:rPr lang="ru-RU" sz="1200" kern="1200" baseline="0" dirty="0">
                <a:solidFill>
                  <a:schemeClr val="tx1"/>
                </a:solidFill>
                <a:effectLst/>
                <a:latin typeface="Times New Roman" pitchFamily="18" charset="0"/>
                <a:ea typeface="+mn-ea"/>
                <a:cs typeface="+mn-cs"/>
              </a:rPr>
              <a:t> в РСБУ</a:t>
            </a:r>
            <a:r>
              <a:rPr lang="ru-RU" sz="1200" kern="1200" dirty="0">
                <a:solidFill>
                  <a:schemeClr val="tx1"/>
                </a:solidFill>
                <a:effectLst/>
                <a:latin typeface="Times New Roman" pitchFamily="18" charset="0"/>
                <a:ea typeface="+mn-ea"/>
                <a:cs typeface="+mn-cs"/>
              </a:rPr>
              <a:t> программа дает огромную экономию трудозатрат,</a:t>
            </a:r>
            <a:r>
              <a:rPr lang="ru-RU" sz="1200" kern="1200" baseline="0" dirty="0">
                <a:solidFill>
                  <a:schemeClr val="tx1"/>
                </a:solidFill>
                <a:effectLst/>
                <a:latin typeface="Times New Roman" pitchFamily="18" charset="0"/>
                <a:ea typeface="+mn-ea"/>
                <a:cs typeface="+mn-cs"/>
              </a:rPr>
              <a:t> так как избавляет от ручного пересчёта</a:t>
            </a:r>
            <a:r>
              <a:rPr lang="ru-RU" sz="1200" kern="1200" dirty="0">
                <a:solidFill>
                  <a:schemeClr val="tx1"/>
                </a:solidFill>
                <a:effectLst/>
                <a:latin typeface="Times New Roman" pitchFamily="18" charset="0"/>
                <a:ea typeface="+mn-ea"/>
                <a:cs typeface="+mn-cs"/>
              </a:rPr>
              <a:t> финансового результата от выбытия переоцененных ОС, начисления</a:t>
            </a:r>
            <a:r>
              <a:rPr lang="ru-RU" sz="1200" kern="1200" baseline="0" dirty="0">
                <a:solidFill>
                  <a:schemeClr val="tx1"/>
                </a:solidFill>
                <a:effectLst/>
                <a:latin typeface="Times New Roman" pitchFamily="18" charset="0"/>
                <a:ea typeface="+mn-ea"/>
                <a:cs typeface="+mn-cs"/>
              </a:rPr>
              <a:t> амортизации по ним</a:t>
            </a:r>
            <a:r>
              <a:rPr lang="ru-RU" sz="1200" kern="1200" dirty="0">
                <a:solidFill>
                  <a:schemeClr val="tx1"/>
                </a:solidFill>
                <a:effectLst/>
                <a:latin typeface="Times New Roman" pitchFamily="18" charset="0"/>
                <a:ea typeface="+mn-ea"/>
                <a:cs typeface="+mn-cs"/>
              </a:rPr>
              <a:t>. </a:t>
            </a:r>
          </a:p>
          <a:p>
            <a:pPr marL="0" indent="0">
              <a:lnSpc>
                <a:spcPct val="90000"/>
              </a:lnSpc>
              <a:buFontTx/>
              <a:buNone/>
            </a:pPr>
            <a:endParaRPr lang="ru-RU" altLang="ru-RU" dirty="0"/>
          </a:p>
        </p:txBody>
      </p:sp>
    </p:spTree>
    <p:extLst>
      <p:ext uri="{BB962C8B-B14F-4D97-AF65-F5344CB8AC3E}">
        <p14:creationId xmlns:p14="http://schemas.microsoft.com/office/powerpoint/2010/main" val="178983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Times New Roman" pitchFamily="18" charset="0"/>
                <a:ea typeface="+mn-ea"/>
                <a:cs typeface="+mn-cs"/>
              </a:rPr>
              <a:t>В части </a:t>
            </a:r>
            <a:r>
              <a:rPr lang="ru-RU" sz="1200" kern="1200" dirty="0" err="1">
                <a:solidFill>
                  <a:schemeClr val="tx1"/>
                </a:solidFill>
                <a:effectLst/>
                <a:latin typeface="Times New Roman" pitchFamily="18" charset="0"/>
                <a:ea typeface="+mn-ea"/>
                <a:cs typeface="+mn-cs"/>
              </a:rPr>
              <a:t>внеоборотных</a:t>
            </a:r>
            <a:r>
              <a:rPr lang="ru-RU" sz="1200" kern="1200" dirty="0">
                <a:solidFill>
                  <a:schemeClr val="tx1"/>
                </a:solidFill>
                <a:effectLst/>
                <a:latin typeface="Times New Roman" pitchFamily="18" charset="0"/>
                <a:ea typeface="+mn-ea"/>
                <a:cs typeface="+mn-cs"/>
              </a:rPr>
              <a:t> активов по МСФО предусмотрена собственная классификация ВНА, так как в одну базу для подготовки консолидированной отчетности собираются несколько источников данных из разных баз, в каждой из которых своя нормативно-справочная информация. В результате возможно вести параллельный учет отдельных категорий ВНА или отдельных объектов ВНА, и при этом транслировать остальные объекты ВНА. Именно такой подход и требуется в большинстве случаев на практике. Параллельный учет ведется для зданий, сооружений, крупных дорогостоящих объектов ВНА, независимая оценка которых обоснована. Стоимость мелких объектов ВНА, такие как офисное оборудование, инвентарь, а также транспортные средства в МСФО как правило не отличается от РСБУ и данные учета этих групп ВНА как правило транслируются.</a:t>
            </a:r>
          </a:p>
          <a:p>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16</a:t>
            </a:fld>
            <a:endParaRPr lang="ru-RU" altLang="ru-RU" dirty="0"/>
          </a:p>
        </p:txBody>
      </p:sp>
    </p:spTree>
    <p:extLst>
      <p:ext uri="{BB962C8B-B14F-4D97-AF65-F5344CB8AC3E}">
        <p14:creationId xmlns:p14="http://schemas.microsoft.com/office/powerpoint/2010/main" val="4238701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Параметрическая настройка для объектов параллельного учёта ВНА позволяет обеспечить настройку Модели учёта, Параметры начисления амортизации, Параметры переоценки. Все основные движения объектов ВНА производятся документами(Ввод</a:t>
            </a:r>
            <a:r>
              <a:rPr lang="ru-RU" baseline="0" dirty="0"/>
              <a:t> событий, Ввод остатков, Поступление, Начисление амортизации), что позволяет полностью покрыть все варианты перемещений ОС документами ВНА, без операций.</a:t>
            </a: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17</a:t>
            </a:fld>
            <a:endParaRPr lang="ru-RU" altLang="ru-RU" dirty="0"/>
          </a:p>
        </p:txBody>
      </p:sp>
    </p:spTree>
    <p:extLst>
      <p:ext uri="{BB962C8B-B14F-4D97-AF65-F5344CB8AC3E}">
        <p14:creationId xmlns:p14="http://schemas.microsoft.com/office/powerpoint/2010/main" val="1245944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Tx/>
              <a:buNone/>
            </a:pPr>
            <a:r>
              <a:rPr lang="ru-RU" altLang="ru-RU" dirty="0"/>
              <a:t>Учет ФИ в УХ позволяет проводить следующие операции начисление дисконта по долгосрочным</a:t>
            </a:r>
            <a:r>
              <a:rPr lang="ru-RU" altLang="ru-RU" baseline="0" dirty="0"/>
              <a:t> договорам/дебиторской задолженности.</a:t>
            </a:r>
          </a:p>
          <a:p>
            <a:pPr marL="0" indent="0">
              <a:lnSpc>
                <a:spcPct val="90000"/>
              </a:lnSpc>
              <a:buFontTx/>
              <a:buNone/>
            </a:pPr>
            <a:r>
              <a:rPr lang="ru-RU" altLang="ru-RU" baseline="0" dirty="0"/>
              <a:t>Переоценка котируемых ФИ;</a:t>
            </a:r>
          </a:p>
          <a:p>
            <a:pPr marL="0" indent="0">
              <a:lnSpc>
                <a:spcPct val="90000"/>
              </a:lnSpc>
              <a:buFontTx/>
              <a:buNone/>
            </a:pPr>
            <a:r>
              <a:rPr lang="ru-RU" altLang="ru-RU" baseline="0" dirty="0"/>
              <a:t>Расчёт кредита по эффективной ставке;</a:t>
            </a:r>
          </a:p>
          <a:p>
            <a:pPr marL="0" indent="0">
              <a:lnSpc>
                <a:spcPct val="90000"/>
              </a:lnSpc>
              <a:buFontTx/>
              <a:buNone/>
            </a:pPr>
            <a:r>
              <a:rPr lang="ru-RU" altLang="ru-RU" baseline="0" dirty="0"/>
              <a:t>Пересчёт начислений процентов по эффективной ставке по договорам с отсрочкой оплаты;</a:t>
            </a:r>
          </a:p>
          <a:p>
            <a:pPr marL="0" indent="0">
              <a:lnSpc>
                <a:spcPct val="90000"/>
              </a:lnSpc>
              <a:buFontTx/>
              <a:buNone/>
            </a:pPr>
            <a:r>
              <a:rPr lang="ru-RU" altLang="ru-RU" baseline="0" dirty="0"/>
              <a:t>Поддержка </a:t>
            </a:r>
            <a:r>
              <a:rPr lang="ru-RU" altLang="ru-RU" baseline="0" dirty="0" err="1"/>
              <a:t>аннуитетных</a:t>
            </a:r>
            <a:r>
              <a:rPr lang="ru-RU" altLang="ru-RU" baseline="0" dirty="0"/>
              <a:t> платежей и их распределение на основной долг и проценты;</a:t>
            </a:r>
          </a:p>
          <a:p>
            <a:pPr marL="0" marR="0" indent="0" algn="l" defTabSz="914400" rtl="0" eaLnBrk="0" fontAlgn="base" latinLnBrk="0" hangingPunct="0">
              <a:lnSpc>
                <a:spcPct val="90000"/>
              </a:lnSpc>
              <a:spcBef>
                <a:spcPct val="30000"/>
              </a:spcBef>
              <a:spcAft>
                <a:spcPct val="0"/>
              </a:spcAft>
              <a:buClrTx/>
              <a:buSzTx/>
              <a:buFontTx/>
              <a:buNone/>
              <a:tabLst/>
              <a:defRPr/>
            </a:pPr>
            <a:r>
              <a:rPr lang="ru-RU" altLang="ru-RU" baseline="0" dirty="0"/>
              <a:t>Перевод задолженности по графику из Краткосрочной в долгосрочную;</a:t>
            </a:r>
          </a:p>
          <a:p>
            <a:pPr marL="0" indent="0">
              <a:lnSpc>
                <a:spcPct val="90000"/>
              </a:lnSpc>
              <a:buFontTx/>
              <a:buNone/>
            </a:pPr>
            <a:endParaRPr lang="ru-RU" altLang="ru-RU" dirty="0"/>
          </a:p>
        </p:txBody>
      </p:sp>
    </p:spTree>
    <p:extLst>
      <p:ext uri="{BB962C8B-B14F-4D97-AF65-F5344CB8AC3E}">
        <p14:creationId xmlns:p14="http://schemas.microsoft.com/office/powerpoint/2010/main" val="4133652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sz="1200" kern="1200" dirty="0">
                <a:solidFill>
                  <a:schemeClr val="tx1"/>
                </a:solidFill>
                <a:effectLst/>
                <a:latin typeface="Times New Roman" pitchFamily="18" charset="0"/>
                <a:ea typeface="+mn-ea"/>
                <a:cs typeface="+mn-cs"/>
              </a:rPr>
              <a:t>Программа позволяет проводить реклассификацию затрат или запасов в состав объектов нематериальных активов или основных средств. Например, восстановить расходы по разработке программных продуктов и капитализировать их в качестве нематериальных активов, или расклассифицировать строительные материалы в состав незавершенного строительства. </a:t>
            </a:r>
          </a:p>
        </p:txBody>
      </p:sp>
    </p:spTree>
    <p:extLst>
      <p:ext uri="{BB962C8B-B14F-4D97-AF65-F5344CB8AC3E}">
        <p14:creationId xmlns:p14="http://schemas.microsoft.com/office/powerpoint/2010/main" val="2560556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sz="1200" kern="1200" dirty="0">
                <a:solidFill>
                  <a:schemeClr val="tx1"/>
                </a:solidFill>
                <a:effectLst/>
                <a:latin typeface="Times New Roman" pitchFamily="18" charset="0"/>
                <a:ea typeface="+mn-ea"/>
                <a:cs typeface="+mn-cs"/>
              </a:rPr>
              <a:t>Эта функция была доработана в последних версиях и теперь реклассификация РБП и Запасов осуществляется единым документом. В справочниках учета РБП и номенклатуры можно установить параметр «параллельный учет» для отдельных позиций или групп запасов или статей расходов будущих периодов. При установке этого параметра  необходимо выбрать счет учета этих статей в МСФО, класс актива, способ амортизации. Кроме того, программа сторнирует списания по этим статьям в российском учете. Например, РБП были отражены в качестве нематериальных активов в МСФО. При этом в НСБУ данные РБП были списаны в отчетном периоде. Программа сторнирует величину списания, таким образом, в МСФО в учете останется нематериальный актив.</a:t>
            </a:r>
          </a:p>
          <a:p>
            <a:pPr>
              <a:lnSpc>
                <a:spcPct val="90000"/>
              </a:lnSpc>
            </a:pPr>
            <a:endParaRPr lang="ru-RU" altLang="ru-RU" dirty="0"/>
          </a:p>
        </p:txBody>
      </p:sp>
    </p:spTree>
    <p:extLst>
      <p:ext uri="{BB962C8B-B14F-4D97-AF65-F5344CB8AC3E}">
        <p14:creationId xmlns:p14="http://schemas.microsoft.com/office/powerpoint/2010/main" val="462143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sz="1200" kern="1200" dirty="0">
                <a:solidFill>
                  <a:schemeClr val="tx1"/>
                </a:solidFill>
                <a:effectLst/>
                <a:latin typeface="Times New Roman" pitchFamily="18" charset="0"/>
                <a:ea typeface="+mn-ea"/>
                <a:cs typeface="+mn-cs"/>
              </a:rPr>
              <a:t>Улучшена также функция </a:t>
            </a:r>
            <a:r>
              <a:rPr lang="ru-RU" sz="1200" kern="1200" dirty="0" err="1">
                <a:solidFill>
                  <a:schemeClr val="tx1"/>
                </a:solidFill>
                <a:effectLst/>
                <a:latin typeface="Times New Roman" pitchFamily="18" charset="0"/>
                <a:ea typeface="+mn-ea"/>
                <a:cs typeface="+mn-cs"/>
              </a:rPr>
              <a:t>реклассификации</a:t>
            </a:r>
            <a:r>
              <a:rPr lang="ru-RU" sz="1200" kern="1200" dirty="0">
                <a:solidFill>
                  <a:schemeClr val="tx1"/>
                </a:solidFill>
                <a:effectLst/>
                <a:latin typeface="Times New Roman" pitchFamily="18" charset="0"/>
                <a:ea typeface="+mn-ea"/>
                <a:cs typeface="+mn-cs"/>
              </a:rPr>
              <a:t> запасов во </a:t>
            </a:r>
            <a:r>
              <a:rPr lang="ru-RU" sz="1200" kern="1200" dirty="0" err="1">
                <a:solidFill>
                  <a:schemeClr val="tx1"/>
                </a:solidFill>
                <a:effectLst/>
                <a:latin typeface="Times New Roman" pitchFamily="18" charset="0"/>
                <a:ea typeface="+mn-ea"/>
                <a:cs typeface="+mn-cs"/>
              </a:rPr>
              <a:t>внеоборотные</a:t>
            </a:r>
            <a:r>
              <a:rPr lang="ru-RU" sz="1200" kern="1200" dirty="0">
                <a:solidFill>
                  <a:schemeClr val="tx1"/>
                </a:solidFill>
                <a:effectLst/>
                <a:latin typeface="Times New Roman" pitchFamily="18" charset="0"/>
                <a:ea typeface="+mn-ea"/>
                <a:cs typeface="+mn-cs"/>
              </a:rPr>
              <a:t> активы по превышении порога материальности. По запросу пользователя программа находит все объекты запасов, которые превышают заданный порог материальности. Для группы таких объектов или для любого отдельно взятого объекта можно установить параметры учета в МСФО – класс актива, счет, способ амортизации. Либо можно исключить объект или группу объектов из списка и не производить с ними действий по </a:t>
            </a:r>
            <a:r>
              <a:rPr lang="ru-RU" sz="1200" kern="1200" dirty="0" err="1">
                <a:solidFill>
                  <a:schemeClr val="tx1"/>
                </a:solidFill>
                <a:effectLst/>
                <a:latin typeface="Times New Roman" pitchFamily="18" charset="0"/>
                <a:ea typeface="+mn-ea"/>
                <a:cs typeface="+mn-cs"/>
              </a:rPr>
              <a:t>реклассификации</a:t>
            </a:r>
            <a:r>
              <a:rPr lang="ru-RU" sz="1200" kern="1200" dirty="0">
                <a:solidFill>
                  <a:schemeClr val="tx1"/>
                </a:solidFill>
                <a:effectLst/>
                <a:latin typeface="Times New Roman" pitchFamily="18" charset="0"/>
                <a:ea typeface="+mn-ea"/>
                <a:cs typeface="+mn-cs"/>
              </a:rPr>
              <a:t>.</a:t>
            </a:r>
          </a:p>
        </p:txBody>
      </p:sp>
    </p:spTree>
    <p:extLst>
      <p:ext uri="{BB962C8B-B14F-4D97-AF65-F5344CB8AC3E}">
        <p14:creationId xmlns:p14="http://schemas.microsoft.com/office/powerpoint/2010/main" val="1634695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Tx/>
              <a:buNone/>
            </a:pPr>
            <a:r>
              <a:rPr lang="ru-RU" altLang="ru-RU" dirty="0"/>
              <a:t>Программа сторнирует выручку по РСБУ (в одном периоде) и вместо нее признает выручку по графику (в нескольких периодах по разной номенклатуре), кроме того начисляет</a:t>
            </a:r>
            <a:r>
              <a:rPr lang="ru-RU" altLang="ru-RU" baseline="0" dirty="0"/>
              <a:t> дисконт на долгосрочную задолженность, которая образуется за счет отсрочки признания выручки и рассчитывает амортизацию этого дисконта. </a:t>
            </a:r>
            <a:endParaRPr lang="ru-RU" altLang="ru-RU" dirty="0"/>
          </a:p>
        </p:txBody>
      </p:sp>
    </p:spTree>
    <p:extLst>
      <p:ext uri="{BB962C8B-B14F-4D97-AF65-F5344CB8AC3E}">
        <p14:creationId xmlns:p14="http://schemas.microsoft.com/office/powerpoint/2010/main" val="677028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a:t>
            </a:r>
            <a:r>
              <a:rPr lang="ru-RU" baseline="0" dirty="0"/>
              <a:t> слайде представлена схема сбора данных и подготовки МСФО отчётности в решении УХ. Исходные данные- данные транзакционного учета РСБУ попадают в систему на план счетов как механизмами трансляции или же путем заполнения необходимых форм сбора данных. Далее по областям параллельной оценки производятся операции транзакционного учёта и корректируются трансформационными корректировками. Отличие от трансформационной модели заключается лишь в способе заведения данных регламентированного учета на счета МСФО.</a:t>
            </a: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4</a:t>
            </a:fld>
            <a:endParaRPr lang="ru-RU" altLang="ru-RU" dirty="0"/>
          </a:p>
        </p:txBody>
      </p:sp>
    </p:spTree>
    <p:extLst>
      <p:ext uri="{BB962C8B-B14F-4D97-AF65-F5344CB8AC3E}">
        <p14:creationId xmlns:p14="http://schemas.microsoft.com/office/powerpoint/2010/main" val="3735016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Tx/>
              <a:buNone/>
            </a:pPr>
            <a:r>
              <a:rPr lang="ru-RU" altLang="ru-RU" dirty="0"/>
              <a:t>Установка параметров учета в МСФО автоматически добавляет договор в перечень договоров, по которым документ «Сторно доходов</a:t>
            </a:r>
            <a:r>
              <a:rPr lang="ru-RU" altLang="ru-RU" baseline="0" dirty="0"/>
              <a:t> и расходов РСБУ» сторнирует российские проводки.</a:t>
            </a:r>
          </a:p>
          <a:p>
            <a:pPr marL="0" indent="0">
              <a:lnSpc>
                <a:spcPct val="90000"/>
              </a:lnSpc>
              <a:buFontTx/>
              <a:buNone/>
            </a:pPr>
            <a:r>
              <a:rPr lang="ru-RU" altLang="ru-RU" baseline="0" dirty="0"/>
              <a:t>Регламентная операция по финансовым инструментам отражает начисление выручки и дебиторской задолженности по графику МСФО (график вводится в документе «Отражение финансовых инструментов по амортизированной стоимости»), при этом сумма выручки РСБУ сторнируется документом «Сторно доходов и расходов РСБУ»</a:t>
            </a:r>
          </a:p>
          <a:p>
            <a:pPr marL="0" indent="0">
              <a:lnSpc>
                <a:spcPct val="90000"/>
              </a:lnSpc>
              <a:buFontTx/>
              <a:buNone/>
            </a:pPr>
            <a:r>
              <a:rPr lang="ru-RU" altLang="ru-RU" baseline="0" dirty="0"/>
              <a:t>Если в графике МСФО в результате изменения времени признания выручки возникает долгосрочная дебиторская задолженность, то программа начисляет дисконт по такой задолженности и амортизирует его на регулярной основе методом эффективной процентной ставки.</a:t>
            </a:r>
          </a:p>
          <a:p>
            <a:pPr marL="0" indent="0">
              <a:lnSpc>
                <a:spcPct val="90000"/>
              </a:lnSpc>
              <a:buFontTx/>
              <a:buNone/>
            </a:pPr>
            <a:endParaRPr lang="ru-RU" altLang="ru-RU" dirty="0"/>
          </a:p>
        </p:txBody>
      </p:sp>
    </p:spTree>
    <p:extLst>
      <p:ext uri="{BB962C8B-B14F-4D97-AF65-F5344CB8AC3E}">
        <p14:creationId xmlns:p14="http://schemas.microsoft.com/office/powerpoint/2010/main" val="2586427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Для</a:t>
            </a:r>
            <a:r>
              <a:rPr lang="ru-RU" baseline="0" dirty="0"/>
              <a:t> реализации параллельного учёта ФИ предусмотрены отражение ФИ по амортизированной/справедливой стоимости. </a:t>
            </a:r>
          </a:p>
          <a:p>
            <a:r>
              <a:rPr lang="ru-RU" baseline="0" dirty="0"/>
              <a:t>Документы по Финансовым инструментам создают графики платежей/начислений, значения котировок для переоцениваемых Ценных Бумаг.</a:t>
            </a:r>
          </a:p>
          <a:p>
            <a:r>
              <a:rPr lang="ru-RU" baseline="0" dirty="0"/>
              <a:t>Регламентные операции проводят начисление/списание дисконта и переоценку.</a:t>
            </a: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24</a:t>
            </a:fld>
            <a:endParaRPr lang="ru-RU" altLang="ru-RU" dirty="0"/>
          </a:p>
        </p:txBody>
      </p:sp>
    </p:spTree>
    <p:extLst>
      <p:ext uri="{BB962C8B-B14F-4D97-AF65-F5344CB8AC3E}">
        <p14:creationId xmlns:p14="http://schemas.microsoft.com/office/powerpoint/2010/main" val="1418712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Tx/>
              <a:buNone/>
            </a:pPr>
            <a:r>
              <a:rPr lang="ru-RU" altLang="ru-RU" dirty="0"/>
              <a:t>Мастер классификации договоров аренды помогает определить,</a:t>
            </a:r>
            <a:r>
              <a:rPr lang="ru-RU" altLang="ru-RU" baseline="0" dirty="0"/>
              <a:t> отвечает ли аренда критериям признания по </a:t>
            </a:r>
            <a:r>
              <a:rPr lang="en-US" altLang="ru-RU" baseline="0" dirty="0"/>
              <a:t>IFRS 16 </a:t>
            </a:r>
            <a:r>
              <a:rPr lang="ru-RU" altLang="ru-RU" baseline="0" dirty="0"/>
              <a:t>«Аренда», либо это услуга по предоставлению в пользование/прокат какого-либо объекта. Параметры учета договора в МСФО определяются на основе ответов пользователя на вопросы чек листа. В результате договор признается либо «Арендой» и учитывается по </a:t>
            </a:r>
            <a:r>
              <a:rPr lang="en-US" altLang="ru-RU" baseline="0" dirty="0"/>
              <a:t>IFRS 16</a:t>
            </a:r>
            <a:r>
              <a:rPr lang="ru-RU" altLang="ru-RU" baseline="0" dirty="0"/>
              <a:t>, либо в случае несоответствия критериям признания финансовой аренды признается услугой и учитывается как обычный договор. </a:t>
            </a:r>
          </a:p>
          <a:p>
            <a:pPr marL="0" indent="0">
              <a:lnSpc>
                <a:spcPct val="90000"/>
              </a:lnSpc>
              <a:buFontTx/>
              <a:buNone/>
            </a:pPr>
            <a:r>
              <a:rPr lang="ru-RU" altLang="ru-RU" baseline="0" dirty="0"/>
              <a:t>Ответы пользователя на вопросы чек листа, параметры учета договора, сумма и срок действия договора заносятся в регистр сведений, на основе которого составляется аналитический отчет по сравнению параметров учета различных договоров. Используя данный аналитический отчет можно оценить эффект перехода с </a:t>
            </a:r>
            <a:r>
              <a:rPr lang="en-US" altLang="ru-RU" baseline="0" dirty="0"/>
              <a:t>IAS 17 </a:t>
            </a:r>
            <a:r>
              <a:rPr lang="ru-RU" altLang="ru-RU" baseline="0" dirty="0"/>
              <a:t>на новый стандарт по аренде </a:t>
            </a:r>
            <a:r>
              <a:rPr lang="en-US" altLang="ru-RU" baseline="0" dirty="0"/>
              <a:t>IFRS 16</a:t>
            </a:r>
            <a:r>
              <a:rPr lang="ru-RU" altLang="ru-RU" baseline="0" dirty="0"/>
              <a:t>, а также выявлять ошибки в классификации договоров путем сравнения их параметров.</a:t>
            </a:r>
            <a:endParaRPr lang="ru-RU" altLang="ru-RU" dirty="0"/>
          </a:p>
        </p:txBody>
      </p:sp>
    </p:spTree>
    <p:extLst>
      <p:ext uri="{BB962C8B-B14F-4D97-AF65-F5344CB8AC3E}">
        <p14:creationId xmlns:p14="http://schemas.microsoft.com/office/powerpoint/2010/main" val="1382281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Tx/>
              <a:buNone/>
            </a:pPr>
            <a:r>
              <a:rPr lang="ru-RU" altLang="ru-RU" dirty="0"/>
              <a:t>Рассмотренный</a:t>
            </a:r>
            <a:r>
              <a:rPr lang="ru-RU" altLang="ru-RU" baseline="0" dirty="0"/>
              <a:t> на предыдущем слайде пример может быть реализован в типовой версии Управление Холдингом 3.1. В документе «Отражение финансовых инструментов по амортизированной стоимости» в случае выбора параметров учета «Аренда» предусмотрены поля для ввода дополнительных расходов на организацию аренды и суммы неарендного компонента. Дополнительные расходы на организацию аренды увеличивают стоимость арендованного актива, неарендный компонент исключается из суммы минимального арендного платежа. Предусмотрена также кнопка для автоматического расчета стоимости объекта аренды, как чистой приведенной стоимости.</a:t>
            </a:r>
            <a:endParaRPr lang="ru-RU" altLang="ru-RU" dirty="0"/>
          </a:p>
        </p:txBody>
      </p:sp>
    </p:spTree>
    <p:extLst>
      <p:ext uri="{BB962C8B-B14F-4D97-AF65-F5344CB8AC3E}">
        <p14:creationId xmlns:p14="http://schemas.microsoft.com/office/powerpoint/2010/main" val="31917261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Tx/>
              <a:buNone/>
            </a:pPr>
            <a:r>
              <a:rPr lang="ru-RU" altLang="ru-RU" dirty="0"/>
              <a:t>На слайде</a:t>
            </a:r>
            <a:r>
              <a:rPr lang="ru-RU" altLang="ru-RU" baseline="0" dirty="0"/>
              <a:t> показано поле ввода неарендного компонента в арендном платеже. Неарендный платеж учитывается как расход периода и не включается в расчет суммы обязательства по аренде. Платеж, за минусом неарендного компонента распределяется на сумму погашения начисленных процентов и сумму погашения обязательства по аренде.</a:t>
            </a:r>
            <a:endParaRPr lang="ru-RU" altLang="ru-RU" dirty="0"/>
          </a:p>
        </p:txBody>
      </p:sp>
    </p:spTree>
    <p:extLst>
      <p:ext uri="{BB962C8B-B14F-4D97-AF65-F5344CB8AC3E}">
        <p14:creationId xmlns:p14="http://schemas.microsoft.com/office/powerpoint/2010/main" val="825023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ru-RU" altLang="ru-RU" dirty="0"/>
              <a:t>Поддержка </a:t>
            </a:r>
            <a:r>
              <a:rPr lang="en-US" altLang="ru-RU" dirty="0"/>
              <a:t>IFRS 9</a:t>
            </a:r>
            <a:r>
              <a:rPr lang="ru-RU" altLang="ru-RU" dirty="0"/>
              <a:t> по ожидаемым кредитным убыткам позволяет настроить</a:t>
            </a:r>
            <a:r>
              <a:rPr lang="ru-RU" altLang="ru-RU" baseline="0" dirty="0"/>
              <a:t> начисления резерва по параметрам на основе класса надежности, региона присутствия, срока просрочки с указанием срока резервирования.</a:t>
            </a:r>
            <a:endParaRPr lang="ru-RU" altLang="ru-RU" dirty="0"/>
          </a:p>
        </p:txBody>
      </p:sp>
    </p:spTree>
    <p:extLst>
      <p:ext uri="{BB962C8B-B14F-4D97-AF65-F5344CB8AC3E}">
        <p14:creationId xmlns:p14="http://schemas.microsoft.com/office/powerpoint/2010/main" val="4259470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Образ слайда 1">
            <a:extLst>
              <a:ext uri="{FF2B5EF4-FFF2-40B4-BE49-F238E27FC236}">
                <a16:creationId xmlns:a16="http://schemas.microsoft.com/office/drawing/2014/main" id="{E3A3A9EE-7CEA-2B71-A1A1-34FC948BFF31}"/>
              </a:ext>
            </a:extLst>
          </p:cNvPr>
          <p:cNvSpPr>
            <a:spLocks noGrp="1" noRot="1" noChangeAspect="1" noChangeArrowheads="1" noTextEdit="1"/>
          </p:cNvSpPr>
          <p:nvPr>
            <p:ph type="sldImg"/>
          </p:nvPr>
        </p:nvSpPr>
        <p:spPr>
          <a:ln/>
        </p:spPr>
      </p:sp>
      <p:sp>
        <p:nvSpPr>
          <p:cNvPr id="51202" name="Заметки 2">
            <a:extLst>
              <a:ext uri="{FF2B5EF4-FFF2-40B4-BE49-F238E27FC236}">
                <a16:creationId xmlns:a16="http://schemas.microsoft.com/office/drawing/2014/main" id="{7AE3F10A-942C-947F-E15D-126A96F807F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
        <p:nvSpPr>
          <p:cNvPr id="51203" name="Номер слайда 3">
            <a:extLst>
              <a:ext uri="{FF2B5EF4-FFF2-40B4-BE49-F238E27FC236}">
                <a16:creationId xmlns:a16="http://schemas.microsoft.com/office/drawing/2014/main" id="{6CB42DB5-BB02-46E6-E934-7652DD78D27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D081EDF1-3827-41B6-AD08-F2A50ECBAF0B}" type="slidenum">
              <a:rPr lang="ru-RU" altLang="ru-RU" sz="1200" smtClean="0">
                <a:latin typeface="Times New Roman" panose="02020603050405020304" pitchFamily="18" charset="0"/>
              </a:rPr>
              <a:pPr/>
              <a:t>30</a:t>
            </a:fld>
            <a:endParaRPr lang="ru-RU" altLang="ru-RU" sz="1200">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74B26F0E-63D1-4346-89EB-59E9D98771FD}" type="slidenum">
              <a:rPr lang="ru-RU" altLang="ru-RU" smtClean="0"/>
              <a:pPr>
                <a:defRPr/>
              </a:pPr>
              <a:t>31</a:t>
            </a:fld>
            <a:endParaRPr lang="ru-RU" altLang="ru-RU" dirty="0"/>
          </a:p>
        </p:txBody>
      </p:sp>
    </p:spTree>
    <p:extLst>
      <p:ext uri="{BB962C8B-B14F-4D97-AF65-F5344CB8AC3E}">
        <p14:creationId xmlns:p14="http://schemas.microsoft.com/office/powerpoint/2010/main" val="4203347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Дополнительно</a:t>
            </a:r>
            <a:r>
              <a:rPr lang="ru-RU" baseline="0" dirty="0"/>
              <a:t> хочется рассказать о функционале стандартных отчётов, которые позволяют из стандартных бухгалтерских отчетов ОСВ, ОСВ по счёту, доходить до документа, чтобы в кратчайшие сроки найти ошибку.</a:t>
            </a:r>
            <a:endParaRPr lang="ru-RU" dirty="0"/>
          </a:p>
        </p:txBody>
      </p:sp>
      <p:sp>
        <p:nvSpPr>
          <p:cNvPr id="4" name="Номер слайда 3"/>
          <p:cNvSpPr>
            <a:spLocks noGrp="1"/>
          </p:cNvSpPr>
          <p:nvPr>
            <p:ph type="sldNum" sz="quarter" idx="10"/>
          </p:nvPr>
        </p:nvSpPr>
        <p:spPr/>
        <p:txBody>
          <a:bodyPr/>
          <a:lstStyle/>
          <a:p>
            <a:pPr>
              <a:defRPr/>
            </a:pPr>
            <a:fld id="{74B26F0E-63D1-4346-89EB-59E9D98771FD}" type="slidenum">
              <a:rPr lang="ru-RU" altLang="ru-RU" smtClean="0"/>
              <a:pPr>
                <a:defRPr/>
              </a:pPr>
              <a:t>32</a:t>
            </a:fld>
            <a:endParaRPr lang="ru-RU" altLang="ru-RU" dirty="0"/>
          </a:p>
        </p:txBody>
      </p:sp>
    </p:spTree>
    <p:extLst>
      <p:ext uri="{BB962C8B-B14F-4D97-AF65-F5344CB8AC3E}">
        <p14:creationId xmlns:p14="http://schemas.microsoft.com/office/powerpoint/2010/main" val="4358003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 рамках закрытия периода для расчёта себестоимости в</a:t>
            </a:r>
            <a:r>
              <a:rPr lang="ru-RU" baseline="0" dirty="0"/>
              <a:t> системе предусмотрены настройки закрытия затратных счетов и включению их в себестоимость соответствующими типами: </a:t>
            </a:r>
          </a:p>
          <a:p>
            <a:r>
              <a:rPr lang="ru-RU" baseline="0" dirty="0"/>
              <a:t>Пропорционально оттранслированному обороту НСБУ или признание затрат пропорционально оттранслированному обороту с российских счетов в </a:t>
            </a:r>
            <a:r>
              <a:rPr lang="ru-RU" baseline="0" dirty="0" err="1"/>
              <a:t>Кт</a:t>
            </a:r>
            <a:r>
              <a:rPr lang="ru-RU" baseline="0" dirty="0"/>
              <a:t> закрываемого счёта;</a:t>
            </a:r>
          </a:p>
          <a:p>
            <a:r>
              <a:rPr lang="ru-RU" baseline="0" dirty="0"/>
              <a:t>Пропорционально оттранслированному обороту НСБУ </a:t>
            </a:r>
            <a:r>
              <a:rPr lang="ru-RU" baseline="0" dirty="0" err="1"/>
              <a:t>Дт</a:t>
            </a:r>
            <a:r>
              <a:rPr lang="ru-RU" baseline="0" dirty="0"/>
              <a:t> счёта закрытия;</a:t>
            </a:r>
          </a:p>
          <a:p>
            <a:r>
              <a:rPr lang="ru-RU" baseline="0" dirty="0"/>
              <a:t>Можно так же задать пропорцию распределения пропорционально долям таблицы или пропорции, полученной произвольным запросом.</a:t>
            </a:r>
            <a:endParaRPr lang="ru-RU" dirty="0"/>
          </a:p>
        </p:txBody>
      </p:sp>
      <p:sp>
        <p:nvSpPr>
          <p:cNvPr id="4" name="Номер слайда 3"/>
          <p:cNvSpPr>
            <a:spLocks noGrp="1"/>
          </p:cNvSpPr>
          <p:nvPr>
            <p:ph type="sldNum" sz="quarter" idx="10"/>
          </p:nvPr>
        </p:nvSpPr>
        <p:spPr/>
        <p:txBody>
          <a:bodyPr/>
          <a:lstStyle/>
          <a:p>
            <a:pPr>
              <a:defRPr/>
            </a:pPr>
            <a:fld id="{74B26F0E-63D1-4346-89EB-59E9D98771FD}" type="slidenum">
              <a:rPr lang="ru-RU" altLang="ru-RU" smtClean="0"/>
              <a:pPr>
                <a:defRPr/>
              </a:pPr>
              <a:t>34</a:t>
            </a:fld>
            <a:endParaRPr lang="ru-RU" altLang="ru-RU"/>
          </a:p>
        </p:txBody>
      </p:sp>
    </p:spTree>
    <p:extLst>
      <p:ext uri="{BB962C8B-B14F-4D97-AF65-F5344CB8AC3E}">
        <p14:creationId xmlns:p14="http://schemas.microsoft.com/office/powerpoint/2010/main" val="3981806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a:t>
            </a:r>
            <a:r>
              <a:rPr lang="ru-RU" baseline="0" dirty="0"/>
              <a:t> слайде схема Трансформационной модели подготовки МСФО отчетности в решении УХ. Основное отличие заключается в заведении исходных РСБУ данных для трансформации в виде форм сбора данных, необходимых для трансформации. Обычно пакет расшифровок с аналитиками контрагент/номенклатура/расчётные счета и пр.</a:t>
            </a:r>
          </a:p>
          <a:p>
            <a:r>
              <a:rPr lang="ru-RU" baseline="0" dirty="0"/>
              <a:t>Заполнять ФСД возможны из совершенно разных информационных систем, что позволяет интегрировать в процесс подготовки консолидированной отчетности все имеющиеся бухгалтерские решения. Так же загрузка возможна на план счетов РСБУ(аналитической </a:t>
            </a:r>
            <a:r>
              <a:rPr lang="ru-RU" baseline="0" dirty="0" err="1"/>
              <a:t>оборотно</a:t>
            </a:r>
            <a:r>
              <a:rPr lang="ru-RU" baseline="0" dirty="0"/>
              <a:t>-сальдовой ведомости).</a:t>
            </a:r>
          </a:p>
          <a:p>
            <a:r>
              <a:rPr lang="ru-RU" baseline="0" dirty="0"/>
              <a:t>Отсутствует количественный учёт и прямая корреспонденция, поэтому точность расчета себестоимости будет значительно ниже.</a:t>
            </a: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5</a:t>
            </a:fld>
            <a:endParaRPr lang="ru-RU" altLang="ru-RU" dirty="0"/>
          </a:p>
        </p:txBody>
      </p:sp>
    </p:spTree>
    <p:extLst>
      <p:ext uri="{BB962C8B-B14F-4D97-AF65-F5344CB8AC3E}">
        <p14:creationId xmlns:p14="http://schemas.microsoft.com/office/powerpoint/2010/main" val="4168801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Образ слайда 1">
            <a:extLst>
              <a:ext uri="{FF2B5EF4-FFF2-40B4-BE49-F238E27FC236}">
                <a16:creationId xmlns:a16="http://schemas.microsoft.com/office/drawing/2014/main" id="{677AAEE3-C540-6367-26D3-B4D40FF35B13}"/>
              </a:ext>
            </a:extLst>
          </p:cNvPr>
          <p:cNvSpPr>
            <a:spLocks noGrp="1" noRot="1" noChangeAspect="1" noChangeArrowheads="1" noTextEdit="1"/>
          </p:cNvSpPr>
          <p:nvPr>
            <p:ph type="sldImg"/>
          </p:nvPr>
        </p:nvSpPr>
        <p:spPr>
          <a:ln/>
        </p:spPr>
      </p:sp>
      <p:sp>
        <p:nvSpPr>
          <p:cNvPr id="63490" name="Заметки 2">
            <a:extLst>
              <a:ext uri="{FF2B5EF4-FFF2-40B4-BE49-F238E27FC236}">
                <a16:creationId xmlns:a16="http://schemas.microsoft.com/office/drawing/2014/main" id="{5EAA8486-A842-6E6D-DA74-EE9C606C884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
        <p:nvSpPr>
          <p:cNvPr id="63491" name="Номер слайда 3">
            <a:extLst>
              <a:ext uri="{FF2B5EF4-FFF2-40B4-BE49-F238E27FC236}">
                <a16:creationId xmlns:a16="http://schemas.microsoft.com/office/drawing/2014/main" id="{60F08066-7184-7502-87E1-D59F04F4508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1789ABED-C69E-47C3-A22B-48D6DF1A9A34}" type="slidenum">
              <a:rPr lang="ru-RU" altLang="ru-RU" sz="1200" smtClean="0">
                <a:latin typeface="Times New Roman" panose="02020603050405020304" pitchFamily="18" charset="0"/>
              </a:rPr>
              <a:pPr/>
              <a:t>35</a:t>
            </a:fld>
            <a:endParaRPr lang="ru-RU" altLang="ru-RU" sz="1200">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Times New Roman" pitchFamily="18" charset="0"/>
                <a:ea typeface="+mn-ea"/>
                <a:cs typeface="+mn-cs"/>
              </a:rPr>
              <a:t>Расчет себестоимости поддерживает быстрое закрытие, когда отчетный период в МСФО закрывается раньше, чем в РСБУ. В рамках программного продукта 1С:УХ реализовать быстрое закрытие позволяют такие инструменты как портал сверки ВГО и документы по работе с начислениями.</a:t>
            </a:r>
          </a:p>
          <a:p>
            <a:r>
              <a:rPr lang="ru-RU" sz="1200" kern="1200" dirty="0">
                <a:solidFill>
                  <a:schemeClr val="tx1"/>
                </a:solidFill>
                <a:effectLst/>
                <a:latin typeface="Times New Roman" pitchFamily="18" charset="0"/>
                <a:ea typeface="+mn-ea"/>
                <a:cs typeface="+mn-cs"/>
              </a:rPr>
              <a:t>Итак, если какой-либо расход с высокой вероятностью прогнозируется в отчетном периоде, однако первичные документы в отношении данного расхода еще не поступили, его можно отразить в МСФО при помощи операции начисления. Если этот расход запланирован в бюджете – то начисление можно ввести как заявку на операцию – в это случае сумма начисления, статья затрат и другие параметры будут взяты из бюджета.</a:t>
            </a:r>
          </a:p>
          <a:p>
            <a:r>
              <a:rPr lang="ru-RU" sz="1200" kern="1200" dirty="0">
                <a:solidFill>
                  <a:schemeClr val="tx1"/>
                </a:solidFill>
                <a:effectLst/>
                <a:latin typeface="Times New Roman" pitchFamily="18" charset="0"/>
                <a:ea typeface="+mn-ea"/>
                <a:cs typeface="+mn-cs"/>
              </a:rPr>
              <a:t>Часто начисления приходится делать в отношении внутригрупповых операций – например, если одно из дочерних обществ, входящих в группу своевременно не отразило операцию или отразило ее в другом отчетном периоде. В этом случае такие начисления можно делать автоматически в рамках сверки внутригрупповых расчетов. Во всех остальных случаях начисления вводятся в виде ручных операций. </a:t>
            </a:r>
          </a:p>
          <a:p>
            <a:endParaRPr lang="ru-RU" dirty="0"/>
          </a:p>
          <a:p>
            <a:endParaRPr lang="ru-RU" dirty="0"/>
          </a:p>
        </p:txBody>
      </p:sp>
      <p:sp>
        <p:nvSpPr>
          <p:cNvPr id="4" name="Номер слайда 3"/>
          <p:cNvSpPr>
            <a:spLocks noGrp="1"/>
          </p:cNvSpPr>
          <p:nvPr>
            <p:ph type="sldNum" sz="quarter" idx="10"/>
          </p:nvPr>
        </p:nvSpPr>
        <p:spPr/>
        <p:txBody>
          <a:bodyPr/>
          <a:lstStyle/>
          <a:p>
            <a:pPr>
              <a:defRPr/>
            </a:pPr>
            <a:fld id="{1172BCF4-1554-42CA-9C20-21A0F1661D60}" type="slidenum">
              <a:rPr lang="ru-RU" smtClean="0"/>
              <a:pPr>
                <a:defRPr/>
              </a:pPr>
              <a:t>36</a:t>
            </a:fld>
            <a:endParaRPr lang="ru-RU"/>
          </a:p>
        </p:txBody>
      </p:sp>
    </p:spTree>
    <p:extLst>
      <p:ext uri="{BB962C8B-B14F-4D97-AF65-F5344CB8AC3E}">
        <p14:creationId xmlns:p14="http://schemas.microsoft.com/office/powerpoint/2010/main" val="19361848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Закрытие периода</a:t>
            </a:r>
            <a:r>
              <a:rPr lang="ru-RU" baseline="0" dirty="0"/>
              <a:t> в системе осуществляется отдельно по каждому из документов, так же доступно групповое проведение документов по команде «Выполнить все операции», что позволяет проводить закрытие нажатием одной волшебной кнопки «Выполнить все операции».</a:t>
            </a:r>
            <a:endParaRPr lang="ru-RU" dirty="0"/>
          </a:p>
        </p:txBody>
      </p:sp>
      <p:sp>
        <p:nvSpPr>
          <p:cNvPr id="4" name="Номер слайда 3"/>
          <p:cNvSpPr>
            <a:spLocks noGrp="1"/>
          </p:cNvSpPr>
          <p:nvPr>
            <p:ph type="sldNum" sz="quarter" idx="10"/>
          </p:nvPr>
        </p:nvSpPr>
        <p:spPr/>
        <p:txBody>
          <a:bodyPr/>
          <a:lstStyle/>
          <a:p>
            <a:pPr>
              <a:defRPr/>
            </a:pPr>
            <a:fld id="{74B26F0E-63D1-4346-89EB-59E9D98771FD}" type="slidenum">
              <a:rPr lang="ru-RU" altLang="ru-RU" smtClean="0"/>
              <a:pPr>
                <a:defRPr/>
              </a:pPr>
              <a:t>37</a:t>
            </a:fld>
            <a:endParaRPr lang="ru-RU" altLang="ru-RU" dirty="0"/>
          </a:p>
        </p:txBody>
      </p:sp>
    </p:spTree>
    <p:extLst>
      <p:ext uri="{BB962C8B-B14F-4D97-AF65-F5344CB8AC3E}">
        <p14:creationId xmlns:p14="http://schemas.microsoft.com/office/powerpoint/2010/main" val="4358003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 программе предусмотрена возможность двойного закрытия так как бухгалтерские записи в период прохождения</a:t>
            </a:r>
            <a:r>
              <a:rPr lang="ru-RU" baseline="0" dirty="0"/>
              <a:t> отчётного периода меняются очень быстро, поэтому чтобы получить предварительные данные консолидированной отчетности </a:t>
            </a:r>
            <a:r>
              <a:rPr lang="ru-RU" dirty="0"/>
              <a:t> МСФО(из-за</a:t>
            </a:r>
            <a:r>
              <a:rPr lang="ru-RU" baseline="0" dirty="0"/>
              <a:t> сжатых сроков) возможно провести плановое закрытие после отчетной даты и подготовить МСФО отчетность на основе их, а последующие дополнительные проводки провести уже в следующем отчетном периоде. В отражении документов по шаблонам.</a:t>
            </a: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38</a:t>
            </a:fld>
            <a:endParaRPr lang="ru-RU" altLang="ru-RU" dirty="0"/>
          </a:p>
        </p:txBody>
      </p:sp>
    </p:spTree>
    <p:extLst>
      <p:ext uri="{BB962C8B-B14F-4D97-AF65-F5344CB8AC3E}">
        <p14:creationId xmlns:p14="http://schemas.microsoft.com/office/powerpoint/2010/main" val="5046156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 системе реализован блок стандартных отчетов, которые</a:t>
            </a:r>
            <a:r>
              <a:rPr lang="ru-RU" baseline="0" dirty="0"/>
              <a:t> позволяют обычному пользователю из ОСВ и любого другого отчёта дойти до документа основания. Это значительно сокращает время на поиск возможных неточностей/расхождений.</a:t>
            </a: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39</a:t>
            </a:fld>
            <a:endParaRPr lang="ru-RU" altLang="ru-RU" dirty="0"/>
          </a:p>
        </p:txBody>
      </p:sp>
    </p:spTree>
    <p:extLst>
      <p:ext uri="{BB962C8B-B14F-4D97-AF65-F5344CB8AC3E}">
        <p14:creationId xmlns:p14="http://schemas.microsoft.com/office/powerpoint/2010/main" val="11279758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altLang="en-US" dirty="0"/>
              <a:t>По основным настройкам:</a:t>
            </a:r>
            <a:r>
              <a:rPr lang="ru-RU" altLang="en-US" baseline="0" dirty="0"/>
              <a:t> Периметр, План счетов, Трансляция на этом всё. </a:t>
            </a:r>
            <a:r>
              <a:rPr lang="ru-RU" dirty="0"/>
              <a:t>Основные этапы консолидации отчетности – загрузка данных</a:t>
            </a:r>
            <a:r>
              <a:rPr lang="ru-RU" baseline="0" dirty="0"/>
              <a:t> из других систем, сверка и элиминация ВГО, Элиминация инвестиций, Расчёт НДУ и </a:t>
            </a:r>
            <a:r>
              <a:rPr lang="ru-RU" baseline="0" dirty="0" err="1"/>
              <a:t>Гудвила</a:t>
            </a:r>
            <a:r>
              <a:rPr lang="ru-RU" baseline="0" dirty="0"/>
              <a:t> и далее Сбор Отчетности.</a:t>
            </a: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40</a:t>
            </a:fld>
            <a:endParaRPr lang="ru-RU" altLang="ru-RU" dirty="0"/>
          </a:p>
        </p:txBody>
      </p:sp>
    </p:spTree>
    <p:extLst>
      <p:ext uri="{BB962C8B-B14F-4D97-AF65-F5344CB8AC3E}">
        <p14:creationId xmlns:p14="http://schemas.microsoft.com/office/powerpoint/2010/main" val="12041083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PlaceHolder 1">
            <a:extLst>
              <a:ext uri="{FF2B5EF4-FFF2-40B4-BE49-F238E27FC236}">
                <a16:creationId xmlns:a16="http://schemas.microsoft.com/office/drawing/2014/main" id="{C697DAC6-4A68-8110-2DD8-1BE4A9CE4D22}"/>
              </a:ext>
            </a:extLst>
          </p:cNvPr>
          <p:cNvSpPr>
            <a:spLocks noGrp="1" noRot="1" noChangeAspect="1" noChangeArrowheads="1" noTextEdit="1"/>
          </p:cNvSpPr>
          <p:nvPr>
            <p:ph type="sldImg"/>
          </p:nvPr>
        </p:nvSpPr>
        <p:spPr>
          <a:ln/>
        </p:spPr>
      </p:sp>
      <p:sp>
        <p:nvSpPr>
          <p:cNvPr id="94210" name="PlaceHolder 2">
            <a:extLst>
              <a:ext uri="{FF2B5EF4-FFF2-40B4-BE49-F238E27FC236}">
                <a16:creationId xmlns:a16="http://schemas.microsoft.com/office/drawing/2014/main" id="{7975C3C8-B228-224A-7CD6-0B863BBD7AF2}"/>
              </a:ext>
            </a:extLst>
          </p:cNvPr>
          <p:cNvSpPr>
            <a:spLocks noGrp="1" noChangeArrowheads="1"/>
          </p:cNvSpPr>
          <p:nvPr>
            <p:ph type="body"/>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5" rIns="91370" bIns="45685"/>
          <a:lstStyle/>
          <a:p>
            <a:pPr marL="215900" indent="-215900"/>
            <a:r>
              <a:rPr lang="ru-RU" altLang="ru-RU" sz="2400">
                <a:latin typeface="Arial" panose="020B0604020202020204" pitchFamily="34" charset="0"/>
              </a:rPr>
              <a:t>Подсистема периметров консолидации используется в других блоков УХ: бюджетирование, КИК, НМ, казначейство, корпоративная отчетность.</a:t>
            </a:r>
          </a:p>
          <a:p>
            <a:pPr marL="215900" indent="-215900"/>
            <a:endParaRPr lang="ru-RU" altLang="ru-RU" sz="2400">
              <a:latin typeface="Arial" panose="020B0604020202020204" pitchFamily="34" charset="0"/>
            </a:endParaRPr>
          </a:p>
          <a:p>
            <a:pPr marL="215900" indent="-215900"/>
            <a:r>
              <a:rPr lang="ru-RU" altLang="ru-RU" sz="2400">
                <a:latin typeface="Arial" panose="020B0604020202020204" pitchFamily="34" charset="0"/>
              </a:rPr>
              <a:t>Варианты ведения периметра по степени детализации владения.</a:t>
            </a:r>
          </a:p>
          <a:p>
            <a:pPr marL="215900" indent="-215900"/>
            <a:r>
              <a:rPr lang="ru-RU" altLang="ru-RU" sz="1400">
                <a:solidFill>
                  <a:srgbClr val="000000"/>
                </a:solidFill>
                <a:latin typeface="Arial" panose="020B0604020202020204" pitchFamily="34" charset="0"/>
              </a:rPr>
              <a:t>Без указания долей участия(100% владения)</a:t>
            </a:r>
            <a:endParaRPr lang="ru-RU" altLang="ru-RU" sz="1400">
              <a:latin typeface="Arial" panose="020B0604020202020204" pitchFamily="34" charset="0"/>
            </a:endParaRPr>
          </a:p>
          <a:p>
            <a:pPr marL="215900" indent="-215900"/>
            <a:r>
              <a:rPr lang="ru-RU" altLang="ru-RU" sz="1400">
                <a:solidFill>
                  <a:srgbClr val="000000"/>
                </a:solidFill>
                <a:latin typeface="Arial" panose="020B0604020202020204" pitchFamily="34" charset="0"/>
              </a:rPr>
              <a:t>С указанием эффективных долей участия и степени контроля</a:t>
            </a:r>
            <a:endParaRPr lang="ru-RU" altLang="ru-RU" sz="1400">
              <a:latin typeface="Arial" panose="020B0604020202020204" pitchFamily="34" charset="0"/>
            </a:endParaRPr>
          </a:p>
          <a:p>
            <a:pPr marL="215900" indent="-215900"/>
            <a:r>
              <a:rPr lang="ru-RU" altLang="ru-RU" sz="1400">
                <a:solidFill>
                  <a:srgbClr val="000000"/>
                </a:solidFill>
                <a:latin typeface="Arial" panose="020B0604020202020204" pitchFamily="34" charset="0"/>
              </a:rPr>
              <a:t>С расчетом эффективных долей участия по документам поступления/выбытия инвестиций</a:t>
            </a:r>
            <a:endParaRPr lang="ru-RU" altLang="ru-RU" sz="1400">
              <a:latin typeface="Arial" panose="020B0604020202020204" pitchFamily="34" charset="0"/>
            </a:endParaRPr>
          </a:p>
          <a:p>
            <a:pPr marL="215900" indent="-215900"/>
            <a:br>
              <a:rPr lang="ru-RU" altLang="ru-RU"/>
            </a:br>
            <a:r>
              <a:rPr lang="ru-RU" altLang="ru-RU" sz="1400">
                <a:solidFill>
                  <a:srgbClr val="000000"/>
                </a:solidFill>
                <a:latin typeface="Arial" panose="020B0604020202020204" pitchFamily="34" charset="0"/>
              </a:rPr>
              <a:t>Возможные варианты периметров</a:t>
            </a:r>
            <a:br>
              <a:rPr lang="ru-RU" altLang="ru-RU"/>
            </a:br>
            <a:r>
              <a:rPr lang="ru-RU" altLang="ru-RU" sz="1400">
                <a:solidFill>
                  <a:srgbClr val="000000"/>
                </a:solidFill>
                <a:latin typeface="Arial" panose="020B0604020202020204" pitchFamily="34" charset="0"/>
              </a:rPr>
              <a:t>Компания с ЦФО </a:t>
            </a:r>
            <a:r>
              <a:rPr lang="en-US" altLang="ru-RU" sz="1400">
                <a:solidFill>
                  <a:srgbClr val="000000"/>
                </a:solidFill>
                <a:latin typeface="Arial" panose="020B0604020202020204" pitchFamily="34" charset="0"/>
              </a:rPr>
              <a:t>(</a:t>
            </a:r>
            <a:r>
              <a:rPr lang="ru-RU" altLang="ru-RU" sz="1400">
                <a:solidFill>
                  <a:srgbClr val="000000"/>
                </a:solidFill>
                <a:latin typeface="Arial" panose="020B0604020202020204" pitchFamily="34" charset="0"/>
              </a:rPr>
              <a:t>компания состоит из ЦФО</a:t>
            </a:r>
            <a:r>
              <a:rPr lang="en-US" altLang="ru-RU" sz="1400">
                <a:solidFill>
                  <a:srgbClr val="000000"/>
                </a:solidFill>
                <a:latin typeface="Arial" panose="020B0604020202020204" pitchFamily="34" charset="0"/>
              </a:rPr>
              <a:t>) – </a:t>
            </a:r>
            <a:r>
              <a:rPr lang="ru-RU" altLang="ru-RU" sz="1400">
                <a:solidFill>
                  <a:srgbClr val="000000"/>
                </a:solidFill>
                <a:latin typeface="Arial" panose="020B0604020202020204" pitchFamily="34" charset="0"/>
              </a:rPr>
              <a:t>консолидация подчиненных ЦФО</a:t>
            </a:r>
            <a:endParaRPr lang="ru-RU" altLang="ru-RU" sz="1400">
              <a:latin typeface="Arial" panose="020B0604020202020204" pitchFamily="34" charset="0"/>
            </a:endParaRPr>
          </a:p>
          <a:p>
            <a:pPr marL="215900" indent="-215900"/>
            <a:r>
              <a:rPr lang="ru-RU" altLang="ru-RU" sz="1400">
                <a:solidFill>
                  <a:srgbClr val="000000"/>
                </a:solidFill>
                <a:latin typeface="Arial" panose="020B0604020202020204" pitchFamily="34" charset="0"/>
              </a:rPr>
              <a:t>Холдинг (состоит из материнской и дочек) – простой холдинг с дочками</a:t>
            </a:r>
            <a:endParaRPr lang="ru-RU" altLang="ru-RU" sz="1400">
              <a:latin typeface="Arial" panose="020B0604020202020204" pitchFamily="34" charset="0"/>
            </a:endParaRPr>
          </a:p>
          <a:p>
            <a:pPr marL="215900" indent="-215900"/>
            <a:r>
              <a:rPr lang="ru-RU" altLang="ru-RU" sz="1400">
                <a:solidFill>
                  <a:srgbClr val="000000"/>
                </a:solidFill>
                <a:latin typeface="Arial" panose="020B0604020202020204" pitchFamily="34" charset="0"/>
              </a:rPr>
              <a:t>Холдинг с субхолдингами (холдинг = МК + СХ, СХ=МК СХ + дочки СХ) – для холдинга важна отчетность субхолдингов</a:t>
            </a:r>
            <a:endParaRPr lang="ru-RU" altLang="ru-RU" sz="1400">
              <a:latin typeface="Arial" panose="020B0604020202020204" pitchFamily="34" charset="0"/>
            </a:endParaRPr>
          </a:p>
          <a:p>
            <a:pPr marL="215900" indent="-215900"/>
            <a:r>
              <a:rPr lang="ru-RU" altLang="ru-RU" sz="1400">
                <a:solidFill>
                  <a:srgbClr val="000000"/>
                </a:solidFill>
                <a:latin typeface="Arial" panose="020B0604020202020204" pitchFamily="34" charset="0"/>
              </a:rPr>
              <a:t>Несколько периметров под разных потребителей ОДНОВРЕМЕННО – для разных потребителей отчетности важны разные периметры со своими конс.корректировками( на уровне холдинга). Например инвестору, в банк, регулятору(на биржу, в ЦБ РФ)</a:t>
            </a:r>
            <a:endParaRPr lang="ru-RU" altLang="ru-RU" sz="1400">
              <a:latin typeface="Arial" panose="020B0604020202020204" pitchFamily="34" charset="0"/>
            </a:endParaRPr>
          </a:p>
          <a:p>
            <a:pPr marL="215900" indent="-215900"/>
            <a:r>
              <a:rPr lang="ru-RU" altLang="ru-RU" sz="1400">
                <a:solidFill>
                  <a:srgbClr val="000000"/>
                </a:solidFill>
                <a:latin typeface="Arial" panose="020B0604020202020204" pitchFamily="34" charset="0"/>
              </a:rPr>
              <a:t>Комбинация выше перечисленных – например можно вести одновременно консолидацию субхолдингов и консолидацию плоским списком всех конечных дочек</a:t>
            </a:r>
            <a:endParaRPr lang="ru-RU" altLang="ru-RU" sz="1400">
              <a:latin typeface="Arial" panose="020B0604020202020204" pitchFamily="34" charset="0"/>
            </a:endParaRPr>
          </a:p>
          <a:p>
            <a:pPr marL="215900" indent="-215900"/>
            <a:endParaRPr lang="ru-RU" altLang="ru-RU" sz="1400">
              <a:latin typeface="Arial" panose="020B0604020202020204" pitchFamily="34" charset="0"/>
            </a:endParaRPr>
          </a:p>
        </p:txBody>
      </p:sp>
      <p:sp>
        <p:nvSpPr>
          <p:cNvPr id="94211" name="TextShape 3">
            <a:extLst>
              <a:ext uri="{FF2B5EF4-FFF2-40B4-BE49-F238E27FC236}">
                <a16:creationId xmlns:a16="http://schemas.microsoft.com/office/drawing/2014/main" id="{6808A731-9849-8F6C-FF34-C33CFAF72A3B}"/>
              </a:ext>
            </a:extLst>
          </p:cNvPr>
          <p:cNvSpPr txBox="1">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a:fld id="{1B66E35B-2DB9-4BA4-945C-FF45672B707B}" type="slidenum">
              <a:rPr lang="ru-RU" altLang="ru-RU" sz="1200">
                <a:solidFill>
                  <a:srgbClr val="000000"/>
                </a:solidFill>
                <a:latin typeface="Times New Roman" panose="02020603050405020304" pitchFamily="18" charset="0"/>
                <a:cs typeface="Arial" panose="020B0604020202020204" pitchFamily="34" charset="0"/>
              </a:rPr>
              <a:pPr algn="r"/>
              <a:t>43</a:t>
            </a:fld>
            <a:endParaRPr lang="ru-RU" altLang="ru-RU" sz="1200">
              <a:solidFill>
                <a:srgbClr val="006600"/>
              </a:solidFill>
              <a:latin typeface="Times New Roman" panose="02020603050405020304" pitchFamily="18" charset="0"/>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Подготовка</a:t>
            </a:r>
            <a:r>
              <a:rPr lang="ru-RU" baseline="0" dirty="0"/>
              <a:t> консолидированной отчётности начинается с определения периметра, в У Х периметр консолидации  формируют д</a:t>
            </a:r>
            <a:r>
              <a:rPr lang="ru-RU" dirty="0"/>
              <a:t>анные</a:t>
            </a:r>
            <a:r>
              <a:rPr lang="ru-RU" baseline="0" dirty="0"/>
              <a:t> записей документов по движению инвестиций. На слайде представлены документы по поступлению и выбытию инвестиций, которые  формируют движение инвестиций, для формирования периметра группы.</a:t>
            </a: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44</a:t>
            </a:fld>
            <a:endParaRPr lang="ru-RU" altLang="ru-RU" dirty="0"/>
          </a:p>
        </p:txBody>
      </p:sp>
    </p:spTree>
    <p:extLst>
      <p:ext uri="{BB962C8B-B14F-4D97-AF65-F5344CB8AC3E}">
        <p14:creationId xmlns:p14="http://schemas.microsoft.com/office/powerpoint/2010/main" val="8430718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ru-RU" sz="1200" kern="1200" dirty="0">
                <a:solidFill>
                  <a:schemeClr val="tx1"/>
                </a:solidFill>
                <a:effectLst/>
                <a:latin typeface="Times New Roman" pitchFamily="18" charset="0"/>
                <a:ea typeface="+mn-ea"/>
                <a:cs typeface="+mn-cs"/>
              </a:rPr>
              <a:t>Периметр холдинга</a:t>
            </a:r>
            <a:r>
              <a:rPr lang="ru-RU" sz="1200" kern="1200" baseline="0" dirty="0">
                <a:solidFill>
                  <a:schemeClr val="tx1"/>
                </a:solidFill>
                <a:effectLst/>
                <a:latin typeface="Times New Roman" pitchFamily="18" charset="0"/>
                <a:ea typeface="+mn-ea"/>
                <a:cs typeface="+mn-cs"/>
              </a:rPr>
              <a:t> также возможно сформировать в подсистеме «Корпоративные налоги» в отчете «Структура владения». </a:t>
            </a:r>
            <a:r>
              <a:rPr lang="ru-RU" sz="1200" kern="1200" dirty="0">
                <a:solidFill>
                  <a:schemeClr val="tx1"/>
                </a:solidFill>
                <a:effectLst/>
                <a:latin typeface="Times New Roman" pitchFamily="18" charset="0"/>
                <a:ea typeface="+mn-ea"/>
                <a:cs typeface="+mn-cs"/>
              </a:rPr>
              <a:t>На основании проведенных документов для пользователя</a:t>
            </a:r>
            <a:r>
              <a:rPr lang="ru-RU" sz="1200" kern="1200" baseline="0" dirty="0">
                <a:solidFill>
                  <a:schemeClr val="tx1"/>
                </a:solidFill>
                <a:effectLst/>
                <a:latin typeface="Times New Roman" pitchFamily="18" charset="0"/>
                <a:ea typeface="+mn-ea"/>
                <a:cs typeface="+mn-cs"/>
              </a:rPr>
              <a:t> формируется Схема/Таблица с периметром. Так же эти данные используются п</a:t>
            </a:r>
            <a:r>
              <a:rPr lang="ru-RU" sz="1200" kern="1200" dirty="0">
                <a:solidFill>
                  <a:schemeClr val="tx1"/>
                </a:solidFill>
                <a:effectLst/>
                <a:latin typeface="Times New Roman" pitchFamily="18" charset="0"/>
                <a:ea typeface="+mn-ea"/>
                <a:cs typeface="+mn-cs"/>
              </a:rPr>
              <a:t>одсистемой управления корпоративными налогами обеспечивают минимизацию налоговых рисков за счет ведения структуры владения холдингом.</a:t>
            </a:r>
            <a:r>
              <a:rPr lang="ru-RU" sz="1200" kern="1200" baseline="0" dirty="0">
                <a:solidFill>
                  <a:schemeClr val="tx1"/>
                </a:solidFill>
                <a:effectLst/>
                <a:latin typeface="Times New Roman" pitchFamily="18" charset="0"/>
                <a:ea typeface="+mn-ea"/>
                <a:cs typeface="+mn-cs"/>
              </a:rPr>
              <a:t> </a:t>
            </a:r>
            <a:r>
              <a:rPr lang="ru-RU" sz="1200" kern="1200" dirty="0">
                <a:solidFill>
                  <a:schemeClr val="tx1"/>
                </a:solidFill>
                <a:effectLst/>
                <a:latin typeface="Times New Roman" pitchFamily="18" charset="0"/>
                <a:ea typeface="+mn-ea"/>
                <a:cs typeface="+mn-cs"/>
              </a:rPr>
              <a:t>На слайде приведен пример структуры холдинга с элементами прямого и перекрестного владения. Программа формирует графическую схему структуры владения, рассчитывает эффективные доли, определяет контролируемые иностранные компании и производит подготовку уведомлений о приобретении, изменении долей и прекращении участия в контролируемых иностранных компаниях в автоматизированном режиме.</a:t>
            </a:r>
            <a:endParaRPr lang="ru-RU" dirty="0"/>
          </a:p>
          <a:p>
            <a:pPr>
              <a:buFont typeface="Arial" panose="020B0604020202020204" pitchFamily="34" charset="0"/>
              <a:buNone/>
              <a:defRPr/>
            </a:pPr>
            <a:endParaRPr lang="ru-RU" baseline="0"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45</a:t>
            </a:fld>
            <a:endParaRPr lang="ru-RU" altLang="ru-RU" dirty="0"/>
          </a:p>
        </p:txBody>
      </p:sp>
    </p:spTree>
    <p:extLst>
      <p:ext uri="{BB962C8B-B14F-4D97-AF65-F5344CB8AC3E}">
        <p14:creationId xmlns:p14="http://schemas.microsoft.com/office/powerpoint/2010/main" val="26030054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Для</a:t>
            </a:r>
            <a:r>
              <a:rPr lang="ru-RU" baseline="0" dirty="0"/>
              <a:t> прохождения всех этапов сверки в системе предусмотрены автоматический и ручной импорт данных о внутригрупповых операциях, заполнение комментариев для последующего урегулирования, последующий пересчёт откорректированных значений, для обобщения хода сверки предусмотрен сводный анализ всех расхождений.</a:t>
            </a: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46</a:t>
            </a:fld>
            <a:endParaRPr lang="ru-RU" altLang="ru-RU" dirty="0"/>
          </a:p>
        </p:txBody>
      </p:sp>
    </p:spTree>
    <p:extLst>
      <p:ext uri="{BB962C8B-B14F-4D97-AF65-F5344CB8AC3E}">
        <p14:creationId xmlns:p14="http://schemas.microsoft.com/office/powerpoint/2010/main" val="1357734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 схеме</a:t>
            </a:r>
            <a:r>
              <a:rPr lang="ru-RU" baseline="0" dirty="0"/>
              <a:t> показаны способы заведения и движения данных в подсистеме МСФО. 4 основные способа заведения исходных данных для их дальнейшей трансформации:</a:t>
            </a:r>
          </a:p>
          <a:p>
            <a:pPr marL="228600" indent="-228600">
              <a:buAutoNum type="arabicPeriod"/>
            </a:pPr>
            <a:r>
              <a:rPr lang="ru-RU" baseline="0" dirty="0"/>
              <a:t>Формы Сбора Данных, которые заполняются при трансформационной модели;</a:t>
            </a:r>
          </a:p>
          <a:p>
            <a:pPr marL="228600" indent="-228600">
              <a:buAutoNum type="arabicPeriod"/>
            </a:pPr>
            <a:r>
              <a:rPr lang="ru-RU" baseline="0" dirty="0"/>
              <a:t>Проводки регламентированного чёта и Данные регистров оперативного учёта и Документы РСБУ применимы для транзакционной модели.</a:t>
            </a:r>
          </a:p>
          <a:p>
            <a:pPr marL="228600" indent="-228600">
              <a:buAutoNum type="arabicPeriod"/>
            </a:pPr>
            <a:endParaRPr lang="ru-RU" baseline="0" dirty="0"/>
          </a:p>
          <a:p>
            <a:pPr marL="0" indent="0">
              <a:buNone/>
            </a:pPr>
            <a:r>
              <a:rPr lang="ru-RU" baseline="0" dirty="0"/>
              <a:t>Дополнительно к исходным данным добавляются проводки МСФО на основании Документов МСФО.</a:t>
            </a:r>
            <a:endParaRPr lang="ru-RU" dirty="0"/>
          </a:p>
        </p:txBody>
      </p:sp>
      <p:sp>
        <p:nvSpPr>
          <p:cNvPr id="4" name="Номер слайда 3"/>
          <p:cNvSpPr>
            <a:spLocks noGrp="1"/>
          </p:cNvSpPr>
          <p:nvPr>
            <p:ph type="sldNum" sz="quarter" idx="10"/>
          </p:nvPr>
        </p:nvSpPr>
        <p:spPr/>
        <p:txBody>
          <a:bodyPr/>
          <a:lstStyle/>
          <a:p>
            <a:pPr>
              <a:defRPr/>
            </a:pPr>
            <a:fld id="{1172BCF4-1554-42CA-9C20-21A0F1661D60}" type="slidenum">
              <a:rPr lang="ru-RU" smtClean="0"/>
              <a:pPr>
                <a:defRPr/>
              </a:pPr>
              <a:t>6</a:t>
            </a:fld>
            <a:endParaRPr lang="ru-RU" dirty="0"/>
          </a:p>
        </p:txBody>
      </p:sp>
    </p:spTree>
    <p:extLst>
      <p:ext uri="{BB962C8B-B14F-4D97-AF65-F5344CB8AC3E}">
        <p14:creationId xmlns:p14="http://schemas.microsoft.com/office/powerpoint/2010/main" val="19361848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a:t>Портал сверки ВГО позволяет проводить сверку по данным учета/плана счетов РСБУ(если отсутствуют значительные разницы) или же по данным плана счетов МСФО (если в областях параллельной оценки имеются значительные отличия). Из преимуществ данного отчёта: имеются отборы и можно выводить данные по паре/парам компаний и периметрам консолидации(с использованием соответствующего регламента). </a:t>
            </a:r>
            <a:r>
              <a:rPr lang="ru-RU" dirty="0"/>
              <a:t>После подъема</a:t>
            </a:r>
            <a:r>
              <a:rPr lang="ru-RU" baseline="0" dirty="0"/>
              <a:t> данных РСБУ для подготовки отчётности МСФО следующим шагом является сверка остатков/оборотов внутригрупповых операций и их последующая элиминация. </a:t>
            </a:r>
            <a:r>
              <a:rPr lang="ru-RU" dirty="0"/>
              <a:t>В</a:t>
            </a:r>
            <a:r>
              <a:rPr lang="ru-RU" baseline="0" dirty="0"/>
              <a:t> портале сверки ВГО заносятся данные по внутригрупповым остаткам/оборотам и соответствующему периоду с указанием отборов. По итогам проведенной сверки формируется документ элиминация и данные по ВГО операциям записываются с зеркальным знаком на элиминирующей компании.</a:t>
            </a:r>
            <a:endParaRPr lang="ru-RU" dirty="0"/>
          </a:p>
          <a:p>
            <a:pPr marL="0" marR="0" indent="0" algn="l" defTabSz="914400" rtl="0" eaLnBrk="0" fontAlgn="base" latinLnBrk="0" hangingPunct="0">
              <a:lnSpc>
                <a:spcPct val="100000"/>
              </a:lnSpc>
              <a:spcBef>
                <a:spcPct val="30000"/>
              </a:spcBef>
              <a:spcAft>
                <a:spcPct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47</a:t>
            </a:fld>
            <a:endParaRPr lang="ru-RU" altLang="ru-RU" dirty="0"/>
          </a:p>
        </p:txBody>
      </p:sp>
    </p:spTree>
    <p:extLst>
      <p:ext uri="{BB962C8B-B14F-4D97-AF65-F5344CB8AC3E}">
        <p14:creationId xmlns:p14="http://schemas.microsoft.com/office/powerpoint/2010/main" val="20739094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Для урегулирования</a:t>
            </a:r>
            <a:r>
              <a:rPr lang="ru-RU" baseline="0" dirty="0"/>
              <a:t> возникших расхождений можно использовать мастер урегулирований, который позволяет урегулировать незначительные расхождения, на сверку которых нецелесообразно расходовать драгоценное время.</a:t>
            </a:r>
          </a:p>
          <a:p>
            <a:r>
              <a:rPr lang="ru-RU" baseline="0" dirty="0"/>
              <a:t>Основные этапы:</a:t>
            </a:r>
          </a:p>
          <a:p>
            <a:pPr marL="228600" indent="-228600">
              <a:buAutoNum type="arabicPeriod"/>
            </a:pPr>
            <a:r>
              <a:rPr lang="ru-RU" baseline="0" dirty="0"/>
              <a:t>Задаем порог материальности;</a:t>
            </a:r>
          </a:p>
          <a:p>
            <a:pPr marL="228600" indent="-228600">
              <a:buAutoNum type="arabicPeriod"/>
            </a:pPr>
            <a:r>
              <a:rPr lang="ru-RU" baseline="0" dirty="0"/>
              <a:t>Порог можно задать в % соотношении, в таком случае мастер самостоятельно </a:t>
            </a:r>
            <a:r>
              <a:rPr lang="ru-RU" baseline="0" dirty="0" err="1"/>
              <a:t>расчитает</a:t>
            </a:r>
            <a:r>
              <a:rPr lang="ru-RU" baseline="0" dirty="0"/>
              <a:t> отклонения, которые он будет урегулировать;</a:t>
            </a:r>
          </a:p>
          <a:p>
            <a:pPr marL="228600" indent="-228600">
              <a:buAutoNum type="arabicPeriod"/>
            </a:pPr>
            <a:r>
              <a:rPr lang="ru-RU" baseline="0" dirty="0"/>
              <a:t>Определяем приоритет каждой из сторон, участвующих в сверке, при определении параметра по Дебитору, данные </a:t>
            </a:r>
            <a:r>
              <a:rPr lang="ru-RU" baseline="0" dirty="0" err="1"/>
              <a:t>Дт</a:t>
            </a:r>
            <a:r>
              <a:rPr lang="ru-RU" baseline="0" dirty="0"/>
              <a:t> задолженности в приоритете.</a:t>
            </a:r>
          </a:p>
          <a:p>
            <a:pPr marL="228600" indent="-228600">
              <a:buAutoNum type="arabicPeriod"/>
            </a:pPr>
            <a:r>
              <a:rPr lang="ru-RU" baseline="0" dirty="0"/>
              <a:t>Способ урегулирования задается по мин/макс значению и программа правит значение либо по максимальному/минимальному.</a:t>
            </a: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49</a:t>
            </a:fld>
            <a:endParaRPr lang="ru-RU" altLang="ru-RU" dirty="0"/>
          </a:p>
        </p:txBody>
      </p:sp>
    </p:spTree>
    <p:extLst>
      <p:ext uri="{BB962C8B-B14F-4D97-AF65-F5344CB8AC3E}">
        <p14:creationId xmlns:p14="http://schemas.microsoft.com/office/powerpoint/2010/main" val="35084964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 1С так же реализована</a:t>
            </a:r>
            <a:r>
              <a:rPr lang="ru-RU" baseline="0" dirty="0"/>
              <a:t> возможность исключения Нереализованной Прибыли двумя возможными вариантами по Нормативной Марже(обычно при реализации товаров/услуг внутри группы закладывается нормативная маржа) и Сообщенной себестоимости(Компания Группы передает своему контрагенту фактическую сумму себестоимости реализуемой номенклатуры).</a:t>
            </a:r>
          </a:p>
          <a:p>
            <a:r>
              <a:rPr lang="ru-RU" baseline="0" dirty="0"/>
              <a:t>Для первого и второго варианта нужно установить/снять флаг «Определять себестоимость продавца по нормативной марже».</a:t>
            </a: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50</a:t>
            </a:fld>
            <a:endParaRPr lang="ru-RU" altLang="ru-RU" dirty="0"/>
          </a:p>
        </p:txBody>
      </p:sp>
    </p:spTree>
    <p:extLst>
      <p:ext uri="{BB962C8B-B14F-4D97-AF65-F5344CB8AC3E}">
        <p14:creationId xmlns:p14="http://schemas.microsoft.com/office/powerpoint/2010/main" val="32614289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Остался последний третий способ проведения процедуры сверки ВГО и элиминации – это сверка при помощи простого отчёта «СВЕРКА ВГО» или элиминация</a:t>
            </a:r>
            <a:r>
              <a:rPr lang="ru-RU" baseline="0" dirty="0"/>
              <a:t> по проводкам</a:t>
            </a:r>
            <a:r>
              <a:rPr lang="ru-RU" dirty="0"/>
              <a:t>. Реализация его в системе представлена на слайде. Данные по ВГО можно</a:t>
            </a:r>
            <a:r>
              <a:rPr lang="ru-RU" baseline="0" dirty="0"/>
              <a:t> использовать из регистра бухгалтерии РСБУ или МСФО и делать это в режиме реального времени, при изменении данных учёта достаточно перезаполнить отчёт. </a:t>
            </a:r>
            <a:endParaRPr lang="ru-RU" dirty="0"/>
          </a:p>
        </p:txBody>
      </p:sp>
      <p:sp>
        <p:nvSpPr>
          <p:cNvPr id="4" name="Номер слайда 3"/>
          <p:cNvSpPr>
            <a:spLocks noGrp="1"/>
          </p:cNvSpPr>
          <p:nvPr>
            <p:ph type="sldNum" sz="quarter" idx="10"/>
          </p:nvPr>
        </p:nvSpPr>
        <p:spPr/>
        <p:txBody>
          <a:bodyPr/>
          <a:lstStyle/>
          <a:p>
            <a:pPr>
              <a:defRPr/>
            </a:pPr>
            <a:fld id="{74B26F0E-63D1-4346-89EB-59E9D98771FD}" type="slidenum">
              <a:rPr lang="ru-RU" altLang="ru-RU" smtClean="0"/>
              <a:pPr>
                <a:defRPr/>
              </a:pPr>
              <a:t>51</a:t>
            </a:fld>
            <a:endParaRPr lang="ru-RU" altLang="ru-RU" dirty="0"/>
          </a:p>
        </p:txBody>
      </p:sp>
    </p:spTree>
    <p:extLst>
      <p:ext uri="{BB962C8B-B14F-4D97-AF65-F5344CB8AC3E}">
        <p14:creationId xmlns:p14="http://schemas.microsoft.com/office/powerpoint/2010/main" val="42033475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Вид</a:t>
            </a:r>
            <a:r>
              <a:rPr lang="ru-RU" baseline="0" dirty="0"/>
              <a:t> отчёта содержит отборы по регламенту консолидации и компаниям, по которым планируется провести сверку. Группировка производится по счетам учета с разбивкой сумм в по </a:t>
            </a:r>
            <a:r>
              <a:rPr lang="ru-RU" baseline="0" dirty="0" err="1"/>
              <a:t>Дт</a:t>
            </a:r>
            <a:r>
              <a:rPr lang="ru-RU" baseline="0" dirty="0"/>
              <a:t>/</a:t>
            </a:r>
            <a:r>
              <a:rPr lang="ru-RU" baseline="0" dirty="0" err="1"/>
              <a:t>Кт</a:t>
            </a:r>
            <a:r>
              <a:rPr lang="ru-RU" baseline="0" dirty="0"/>
              <a:t> и рассчитывает расхождение.</a:t>
            </a:r>
            <a:endParaRPr lang="ru-RU" dirty="0"/>
          </a:p>
        </p:txBody>
      </p:sp>
      <p:sp>
        <p:nvSpPr>
          <p:cNvPr id="4" name="Номер слайда 3"/>
          <p:cNvSpPr>
            <a:spLocks noGrp="1"/>
          </p:cNvSpPr>
          <p:nvPr>
            <p:ph type="sldNum" sz="quarter" idx="10"/>
          </p:nvPr>
        </p:nvSpPr>
        <p:spPr/>
        <p:txBody>
          <a:bodyPr/>
          <a:lstStyle/>
          <a:p>
            <a:pPr>
              <a:defRPr/>
            </a:pPr>
            <a:fld id="{74B26F0E-63D1-4346-89EB-59E9D98771FD}" type="slidenum">
              <a:rPr lang="ru-RU" altLang="ru-RU" smtClean="0"/>
              <a:pPr>
                <a:defRPr/>
              </a:pPr>
              <a:t>52</a:t>
            </a:fld>
            <a:endParaRPr lang="ru-RU" altLang="ru-RU" dirty="0"/>
          </a:p>
        </p:txBody>
      </p:sp>
    </p:spTree>
    <p:extLst>
      <p:ext uri="{BB962C8B-B14F-4D97-AF65-F5344CB8AC3E}">
        <p14:creationId xmlns:p14="http://schemas.microsoft.com/office/powerpoint/2010/main" val="42033475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Элиминация проводок в</a:t>
            </a:r>
            <a:r>
              <a:rPr lang="ru-RU" baseline="0" dirty="0"/>
              <a:t> версии 3.1 возможна с использованием мастера элиминации, который по заданному периметру создаёт необходимые документы по парам контрагентов, которые формируются из периметра консолидации. И Делают записи на элиминирующей компании.</a:t>
            </a:r>
          </a:p>
          <a:p>
            <a:r>
              <a:rPr lang="ru-RU" baseline="0" dirty="0"/>
              <a:t>Важное ограничение по использованию этого отчёта- все участники сверки должны вести транзакционный учёт в 1:С и трансляция данных делается </a:t>
            </a:r>
            <a:r>
              <a:rPr lang="ru-RU" baseline="0" dirty="0" err="1"/>
              <a:t>подокументно</a:t>
            </a:r>
            <a:r>
              <a:rPr lang="ru-RU" baseline="0" dirty="0"/>
              <a:t>.</a:t>
            </a:r>
            <a:endParaRPr lang="ru-RU" dirty="0"/>
          </a:p>
        </p:txBody>
      </p:sp>
      <p:sp>
        <p:nvSpPr>
          <p:cNvPr id="4" name="Номер слайда 3"/>
          <p:cNvSpPr>
            <a:spLocks noGrp="1"/>
          </p:cNvSpPr>
          <p:nvPr>
            <p:ph type="sldNum" sz="quarter" idx="10"/>
          </p:nvPr>
        </p:nvSpPr>
        <p:spPr/>
        <p:txBody>
          <a:bodyPr/>
          <a:lstStyle/>
          <a:p>
            <a:pPr>
              <a:defRPr/>
            </a:pPr>
            <a:fld id="{74B26F0E-63D1-4346-89EB-59E9D98771FD}" type="slidenum">
              <a:rPr lang="ru-RU" altLang="ru-RU" smtClean="0"/>
              <a:pPr>
                <a:defRPr/>
              </a:pPr>
              <a:t>53</a:t>
            </a:fld>
            <a:endParaRPr lang="ru-RU" altLang="ru-RU"/>
          </a:p>
        </p:txBody>
      </p:sp>
    </p:spTree>
    <p:extLst>
      <p:ext uri="{BB962C8B-B14F-4D97-AF65-F5344CB8AC3E}">
        <p14:creationId xmlns:p14="http://schemas.microsoft.com/office/powerpoint/2010/main" val="23807364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Элиминацию проводок так же можно использовать для расчёта Нереализованной</a:t>
            </a:r>
            <a:r>
              <a:rPr lang="ru-RU" baseline="0" dirty="0"/>
              <a:t> прибыли. При формировании документов на элиминирующей компании мастером элиминации достаточно запустить механизм расчёта себестоимости, и оттранслированные проводки  включая по себестоимости реализованных внутри группы будут элиминированы вместе с результатом от реализации.</a:t>
            </a:r>
          </a:p>
        </p:txBody>
      </p:sp>
      <p:sp>
        <p:nvSpPr>
          <p:cNvPr id="4" name="Номер слайда 3"/>
          <p:cNvSpPr>
            <a:spLocks noGrp="1"/>
          </p:cNvSpPr>
          <p:nvPr>
            <p:ph type="sldNum" sz="quarter" idx="10"/>
          </p:nvPr>
        </p:nvSpPr>
        <p:spPr/>
        <p:txBody>
          <a:bodyPr/>
          <a:lstStyle/>
          <a:p>
            <a:pPr>
              <a:defRPr/>
            </a:pPr>
            <a:fld id="{74B26F0E-63D1-4346-89EB-59E9D98771FD}" type="slidenum">
              <a:rPr lang="ru-RU" altLang="ru-RU" smtClean="0"/>
              <a:pPr>
                <a:defRPr/>
              </a:pPr>
              <a:t>54</a:t>
            </a:fld>
            <a:endParaRPr lang="ru-RU" altLang="ru-RU"/>
          </a:p>
        </p:txBody>
      </p:sp>
    </p:spTree>
    <p:extLst>
      <p:ext uri="{BB962C8B-B14F-4D97-AF65-F5344CB8AC3E}">
        <p14:creationId xmlns:p14="http://schemas.microsoft.com/office/powerpoint/2010/main" val="23807364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После закрытия учета и проведения всех операций МСФО переходим</a:t>
            </a:r>
            <a:r>
              <a:rPr lang="ru-RU" baseline="0" dirty="0"/>
              <a:t> к консолидационным корректировкам. Начисление НДУ, </a:t>
            </a:r>
            <a:r>
              <a:rPr lang="ru-RU" baseline="0" dirty="0" err="1"/>
              <a:t>Гудвила</a:t>
            </a:r>
            <a:r>
              <a:rPr lang="ru-RU" baseline="0" dirty="0"/>
              <a:t>, и прочего производится документом «Консолидационные поправки». </a:t>
            </a:r>
          </a:p>
          <a:p>
            <a:r>
              <a:rPr lang="ru-RU" dirty="0"/>
              <a:t>Для</a:t>
            </a:r>
            <a:r>
              <a:rPr lang="ru-RU" baseline="0" dirty="0"/>
              <a:t> проведения процедуры элиминации инвестиций предусмотрен документ элиминация, который автоматически заполняется значениями о величине чистых активов, сумме приобретения отдельной инвестиции и доле владения. Проводки данного документа формируются по умолчанию на все </a:t>
            </a:r>
            <a:r>
              <a:rPr lang="ru-RU" baseline="0" dirty="0" err="1"/>
              <a:t>преднастроенные</a:t>
            </a:r>
            <a:r>
              <a:rPr lang="ru-RU" baseline="0" dirty="0"/>
              <a:t>.</a:t>
            </a: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55</a:t>
            </a:fld>
            <a:endParaRPr lang="ru-RU" altLang="ru-RU" dirty="0"/>
          </a:p>
        </p:txBody>
      </p:sp>
    </p:spTree>
    <p:extLst>
      <p:ext uri="{BB962C8B-B14F-4D97-AF65-F5344CB8AC3E}">
        <p14:creationId xmlns:p14="http://schemas.microsoft.com/office/powerpoint/2010/main" val="7133649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a:t>Сбор финальных данных консолидированной отчётности осуществляется из данных АОСВ многопериодными бланками отчётности,  которые можно использовать для подготовки примечаний к отчётности. </a:t>
            </a:r>
            <a:endParaRPr lang="ru-RU" dirty="0"/>
          </a:p>
        </p:txBody>
      </p:sp>
      <p:sp>
        <p:nvSpPr>
          <p:cNvPr id="4" name="Номер слайда 3"/>
          <p:cNvSpPr>
            <a:spLocks noGrp="1"/>
          </p:cNvSpPr>
          <p:nvPr>
            <p:ph type="sldNum" sz="quarter" idx="10"/>
          </p:nvPr>
        </p:nvSpPr>
        <p:spPr/>
        <p:txBody>
          <a:bodyPr/>
          <a:lstStyle/>
          <a:p>
            <a:pPr>
              <a:defRPr/>
            </a:pPr>
            <a:fld id="{74B26F0E-63D1-4346-89EB-59E9D98771FD}" type="slidenum">
              <a:rPr lang="ru-RU" altLang="ru-RU" smtClean="0"/>
              <a:pPr>
                <a:defRPr/>
              </a:pPr>
              <a:t>56</a:t>
            </a:fld>
            <a:endParaRPr lang="ru-RU" altLang="ru-RU"/>
          </a:p>
        </p:txBody>
      </p:sp>
    </p:spTree>
    <p:extLst>
      <p:ext uri="{BB962C8B-B14F-4D97-AF65-F5344CB8AC3E}">
        <p14:creationId xmlns:p14="http://schemas.microsoft.com/office/powerpoint/2010/main" val="39821367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r>
              <a:rPr lang="ru-RU" dirty="0"/>
              <a:t>Из финального экземпляра отчетности можно провалиться до документа внешней информационной базы.</a:t>
            </a:r>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solidFill>
                  <a:srgbClr val="000000"/>
                </a:solidFill>
              </a:rPr>
              <a:pPr>
                <a:defRPr/>
              </a:pPr>
              <a:t>57</a:t>
            </a:fld>
            <a:endParaRPr lang="ru-RU" altLang="ru-RU" dirty="0">
              <a:solidFill>
                <a:srgbClr val="000000"/>
              </a:solidFill>
            </a:endParaRPr>
          </a:p>
        </p:txBody>
      </p:sp>
    </p:spTree>
    <p:extLst>
      <p:ext uri="{BB962C8B-B14F-4D97-AF65-F5344CB8AC3E}">
        <p14:creationId xmlns:p14="http://schemas.microsoft.com/office/powerpoint/2010/main" val="909912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Образ слайда 1">
            <a:extLst>
              <a:ext uri="{FF2B5EF4-FFF2-40B4-BE49-F238E27FC236}">
                <a16:creationId xmlns:a16="http://schemas.microsoft.com/office/drawing/2014/main" id="{BCA185DB-7D05-C21A-ABEF-9A81923D2B3D}"/>
              </a:ext>
            </a:extLst>
          </p:cNvPr>
          <p:cNvSpPr>
            <a:spLocks noGrp="1" noRot="1" noChangeAspect="1" noChangeArrowheads="1" noTextEdit="1"/>
          </p:cNvSpPr>
          <p:nvPr>
            <p:ph type="sldImg"/>
          </p:nvPr>
        </p:nvSpPr>
        <p:spPr>
          <a:xfrm>
            <a:off x="1143000" y="684213"/>
            <a:ext cx="4572000" cy="3429000"/>
          </a:xfrm>
          <a:ln/>
        </p:spPr>
      </p:sp>
      <p:sp>
        <p:nvSpPr>
          <p:cNvPr id="28674" name="Заметки 2">
            <a:extLst>
              <a:ext uri="{FF2B5EF4-FFF2-40B4-BE49-F238E27FC236}">
                <a16:creationId xmlns:a16="http://schemas.microsoft.com/office/drawing/2014/main" id="{FE857018-CA73-2671-C230-C4D29E320ACC}"/>
              </a:ext>
            </a:extLst>
          </p:cNvPr>
          <p:cNvSpPr>
            <a:spLocks noGrp="1"/>
          </p:cNvSpPr>
          <p:nvPr>
            <p:ph type="body" idx="1"/>
          </p:nvPr>
        </p:nvSpPr>
        <p:spPr>
          <a:xfrm>
            <a:off x="914400" y="4343400"/>
            <a:ext cx="50292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5" rIns="91370" bIns="45685"/>
          <a:lstStyle/>
          <a:p>
            <a:pPr>
              <a:lnSpc>
                <a:spcPct val="90000"/>
              </a:lnSpc>
            </a:pPr>
            <a:r>
              <a:rPr lang="ru-RU" altLang="ru-RU" sz="1000" b="1">
                <a:solidFill>
                  <a:srgbClr val="7F7F7F"/>
                </a:solidFill>
              </a:rPr>
              <a:t>Учет по различным планам счетов:</a:t>
            </a:r>
          </a:p>
          <a:p>
            <a:pPr marL="742950" lvl="1" indent="-285750">
              <a:lnSpc>
                <a:spcPct val="90000"/>
              </a:lnSpc>
            </a:pPr>
            <a:r>
              <a:rPr lang="ru-RU" altLang="ru-RU" sz="1000" b="1">
                <a:solidFill>
                  <a:srgbClr val="7F7F7F"/>
                </a:solidFill>
              </a:rPr>
              <a:t>по одной организации можно вести одновременно учет по нескольким планам счетов (например, используя национальный план счетов и план счетов МСФО одновременно)</a:t>
            </a:r>
          </a:p>
          <a:p>
            <a:pPr marL="742950" lvl="1" indent="-285750">
              <a:lnSpc>
                <a:spcPct val="90000"/>
              </a:lnSpc>
            </a:pPr>
            <a:r>
              <a:rPr lang="ru-RU" altLang="ru-RU" sz="1000" b="1">
                <a:solidFill>
                  <a:srgbClr val="7F7F7F"/>
                </a:solidFill>
              </a:rPr>
              <a:t>к разным организациям можно применять различные планы счетов в одной учётной системе (например, для разных организаций можно применять различные национальные планы счетов)</a:t>
            </a:r>
            <a:br>
              <a:rPr lang="ru-RU" altLang="ru-RU" sz="1000" b="1">
                <a:solidFill>
                  <a:srgbClr val="7F7F7F"/>
                </a:solidFill>
              </a:rPr>
            </a:br>
            <a:endParaRPr lang="ru-RU" altLang="ru-RU" sz="1000" b="1">
              <a:solidFill>
                <a:srgbClr val="7F7F7F"/>
              </a:solidFill>
            </a:endParaRPr>
          </a:p>
          <a:p>
            <a:pPr>
              <a:lnSpc>
                <a:spcPct val="90000"/>
              </a:lnSpc>
            </a:pPr>
            <a:r>
              <a:rPr lang="ru-RU" altLang="ru-RU" sz="1000" b="1">
                <a:solidFill>
                  <a:srgbClr val="7F7F7F"/>
                </a:solidFill>
              </a:rPr>
              <a:t>Учет по различным учетным политикам позволяет:</a:t>
            </a:r>
          </a:p>
          <a:p>
            <a:pPr marL="742950" lvl="1" indent="-285750">
              <a:lnSpc>
                <a:spcPct val="90000"/>
              </a:lnSpc>
            </a:pPr>
            <a:r>
              <a:rPr lang="ru-RU" altLang="ru-RU" sz="1000" b="1">
                <a:solidFill>
                  <a:srgbClr val="7F7F7F"/>
                </a:solidFill>
              </a:rPr>
              <a:t>вести учет по разным планам счетов</a:t>
            </a:r>
          </a:p>
          <a:p>
            <a:pPr marL="742950" lvl="1" indent="-285750">
              <a:lnSpc>
                <a:spcPct val="90000"/>
              </a:lnSpc>
            </a:pPr>
            <a:r>
              <a:rPr lang="ru-RU" altLang="ru-RU" sz="1000" b="1">
                <a:solidFill>
                  <a:srgbClr val="7F7F7F"/>
                </a:solidFill>
              </a:rPr>
              <a:t>вести учет по различным функциональным валютам</a:t>
            </a:r>
          </a:p>
          <a:p>
            <a:pPr marL="742950" lvl="1" indent="-285750">
              <a:lnSpc>
                <a:spcPct val="90000"/>
              </a:lnSpc>
            </a:pPr>
            <a:r>
              <a:rPr lang="ru-RU" altLang="ru-RU" sz="1000" b="1">
                <a:solidFill>
                  <a:srgbClr val="7F7F7F"/>
                </a:solidFill>
              </a:rPr>
              <a:t>задавать различные параметры объектов учета в каждой учетной политике</a:t>
            </a:r>
          </a:p>
          <a:p>
            <a:pPr marL="742950" lvl="1" indent="-285750">
              <a:lnSpc>
                <a:spcPct val="90000"/>
              </a:lnSpc>
            </a:pPr>
            <a:r>
              <a:rPr lang="ru-RU" altLang="ru-RU" sz="1000" b="1">
                <a:solidFill>
                  <a:srgbClr val="7F7F7F"/>
                </a:solidFill>
              </a:rPr>
              <a:t>задавать различные шаблоны трансляции, применяемые ставки, пороги признания </a:t>
            </a:r>
          </a:p>
          <a:p>
            <a:pPr marL="742950" lvl="1" indent="-285750">
              <a:lnSpc>
                <a:spcPct val="90000"/>
              </a:lnSpc>
            </a:pPr>
            <a:r>
              <a:rPr lang="ru-RU" altLang="ru-RU" sz="1000" b="1">
                <a:solidFill>
                  <a:srgbClr val="7F7F7F"/>
                </a:solidFill>
              </a:rPr>
              <a:t>вести версии учетных политик, применяя их исторически</a:t>
            </a:r>
          </a:p>
          <a:p>
            <a:pPr marL="742950" lvl="1" indent="-285750">
              <a:lnSpc>
                <a:spcPct val="90000"/>
              </a:lnSpc>
            </a:pPr>
            <a:r>
              <a:rPr lang="ru-RU" altLang="ru-RU" sz="1000" b="1">
                <a:solidFill>
                  <a:srgbClr val="7F7F7F"/>
                </a:solidFill>
              </a:rPr>
              <a:t>шаблонизировать применяемые учетные политики</a:t>
            </a:r>
          </a:p>
          <a:p>
            <a:pPr>
              <a:lnSpc>
                <a:spcPct val="90000"/>
              </a:lnSpc>
            </a:pPr>
            <a:endParaRPr lang="ru-RU" altLang="ru-RU" sz="1000"/>
          </a:p>
          <a:p>
            <a:pPr>
              <a:lnSpc>
                <a:spcPct val="90000"/>
              </a:lnSpc>
            </a:pPr>
            <a:r>
              <a:rPr lang="ru-RU" altLang="ru-RU" sz="1000"/>
              <a:t>например</a:t>
            </a:r>
          </a:p>
          <a:p>
            <a:pPr>
              <a:lnSpc>
                <a:spcPct val="90000"/>
              </a:lnSpc>
            </a:pPr>
            <a:r>
              <a:rPr lang="ru-RU" altLang="ru-RU" sz="1000"/>
              <a:t>у </a:t>
            </a:r>
            <a:r>
              <a:rPr lang="en-US" altLang="ru-RU" sz="1000"/>
              <a:t>GreatProm AZ</a:t>
            </a:r>
            <a:r>
              <a:rPr lang="ru-RU" altLang="ru-RU" sz="1000"/>
              <a:t> ведется учёт сразу по МСФО (РСБУ=МСФО), валюта учёта РСБУ и ФВ – доллары</a:t>
            </a:r>
            <a:br>
              <a:rPr lang="ru-RU" altLang="ru-RU" sz="1000"/>
            </a:br>
            <a:r>
              <a:rPr lang="ru-RU" altLang="ru-RU" sz="1000"/>
              <a:t>у </a:t>
            </a:r>
            <a:r>
              <a:rPr lang="en-US" altLang="ru-RU" sz="1000"/>
              <a:t>Greaty shipment KZ</a:t>
            </a:r>
            <a:r>
              <a:rPr lang="ru-RU" altLang="ru-RU" sz="1000"/>
              <a:t> ведется УУ и МСФО, валюта учёта НСБУ –  тенге, ФВ МСФО - доллары</a:t>
            </a:r>
            <a:br>
              <a:rPr lang="ru-RU" altLang="ru-RU" sz="1000"/>
            </a:br>
            <a:r>
              <a:rPr lang="ru-RU" altLang="ru-RU" sz="1000"/>
              <a:t>у Белорусская мебель </a:t>
            </a:r>
            <a:r>
              <a:rPr lang="en-US" altLang="ru-RU" sz="1000"/>
              <a:t>BY</a:t>
            </a:r>
            <a:r>
              <a:rPr lang="ru-RU" altLang="ru-RU" sz="1000"/>
              <a:t> ведется УУ и МСФО, валюта учёта УУ –  доллары, ФВ МСФО – доллары</a:t>
            </a:r>
            <a:br>
              <a:rPr lang="ru-RU" altLang="ru-RU" sz="1000"/>
            </a:br>
            <a:r>
              <a:rPr lang="ru-RU" altLang="ru-RU" sz="1000"/>
              <a:t>у Лизинг-инвест </a:t>
            </a:r>
            <a:r>
              <a:rPr lang="en-US" altLang="ru-RU" sz="1000"/>
              <a:t>RU</a:t>
            </a:r>
            <a:r>
              <a:rPr lang="ru-RU" altLang="ru-RU" sz="1000"/>
              <a:t> НСБУ ведется в подсистеме РСБУ, в МСФО ФВ рубли.  </a:t>
            </a:r>
          </a:p>
          <a:p>
            <a:pPr>
              <a:lnSpc>
                <a:spcPct val="90000"/>
              </a:lnSpc>
            </a:pPr>
            <a:endParaRPr lang="ru-RU" altLang="ru-RU" sz="1000"/>
          </a:p>
          <a:p>
            <a:pPr>
              <a:lnSpc>
                <a:spcPct val="90000"/>
              </a:lnSpc>
            </a:pPr>
            <a:endParaRPr lang="ru-RU" altLang="ru-RU" sz="1000"/>
          </a:p>
          <a:p>
            <a:pPr>
              <a:lnSpc>
                <a:spcPct val="90000"/>
              </a:lnSpc>
            </a:pPr>
            <a:br>
              <a:rPr lang="ru-RU" altLang="ru-RU" sz="1000"/>
            </a:br>
            <a:endParaRPr lang="ru-RU" altLang="ru-RU" sz="1000"/>
          </a:p>
        </p:txBody>
      </p:sp>
      <p:sp>
        <p:nvSpPr>
          <p:cNvPr id="28675" name="Номер слайда 3">
            <a:extLst>
              <a:ext uri="{FF2B5EF4-FFF2-40B4-BE49-F238E27FC236}">
                <a16:creationId xmlns:a16="http://schemas.microsoft.com/office/drawing/2014/main" id="{B398F7F0-0FA8-C47A-0074-39D9689581E1}"/>
              </a:ext>
            </a:extLst>
          </p:cNvPr>
          <p:cNvSpPr txBox="1">
            <a:spLocks noGrp="1"/>
          </p:cNvSpPr>
          <p:nvPr/>
        </p:nvSpPr>
        <p:spPr bwMode="auto">
          <a:xfrm>
            <a:off x="3886200" y="86836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370" tIns="45685" rIns="91370" bIns="45685" anchor="b"/>
          <a:lstStyle>
            <a:lvl1pPr defTabSz="912813">
              <a:defRPr sz="2000">
                <a:solidFill>
                  <a:schemeClr val="tx1"/>
                </a:solidFill>
                <a:latin typeface="Arial" panose="020B0604020202020204" pitchFamily="34" charset="0"/>
              </a:defRPr>
            </a:lvl1pPr>
            <a:lvl2pPr marL="742950" indent="-285750" defTabSz="912813">
              <a:defRPr sz="2000">
                <a:solidFill>
                  <a:schemeClr val="tx1"/>
                </a:solidFill>
                <a:latin typeface="Arial" panose="020B0604020202020204" pitchFamily="34" charset="0"/>
              </a:defRPr>
            </a:lvl2pPr>
            <a:lvl3pPr marL="1143000" indent="-228600" defTabSz="912813">
              <a:defRPr sz="2000">
                <a:solidFill>
                  <a:schemeClr val="tx1"/>
                </a:solidFill>
                <a:latin typeface="Arial" panose="020B0604020202020204" pitchFamily="34" charset="0"/>
              </a:defRPr>
            </a:lvl3pPr>
            <a:lvl4pPr marL="1600200" indent="-228600" defTabSz="912813">
              <a:defRPr sz="2000">
                <a:solidFill>
                  <a:schemeClr val="tx1"/>
                </a:solidFill>
                <a:latin typeface="Arial" panose="020B0604020202020204" pitchFamily="34" charset="0"/>
              </a:defRPr>
            </a:lvl4pPr>
            <a:lvl5pPr marL="2057400" indent="-228600" defTabSz="912813">
              <a:defRPr sz="20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2000">
                <a:solidFill>
                  <a:schemeClr val="tx1"/>
                </a:solidFill>
                <a:latin typeface="Arial" panose="020B0604020202020204" pitchFamily="34" charset="0"/>
              </a:defRPr>
            </a:lvl9pPr>
          </a:lstStyle>
          <a:p>
            <a:pPr algn="r"/>
            <a:fld id="{A3DA60CA-2D85-4CE0-AB31-C8B92AE65792}" type="slidenum">
              <a:rPr lang="ru-RU" altLang="ru-RU" sz="1200">
                <a:latin typeface="Times New Roman" panose="02020603050405020304" pitchFamily="18" charset="0"/>
                <a:cs typeface="Arial" panose="020B0604020202020204" pitchFamily="34" charset="0"/>
              </a:rPr>
              <a:pPr algn="r"/>
              <a:t>8</a:t>
            </a:fld>
            <a:endParaRPr lang="ru-RU" altLang="ru-RU" sz="120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469781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err="1">
                <a:solidFill>
                  <a:schemeClr val="tx1"/>
                </a:solidFill>
                <a:effectLst/>
                <a:latin typeface="Times New Roman" pitchFamily="18" charset="0"/>
                <a:ea typeface="+mn-ea"/>
                <a:cs typeface="+mn-cs"/>
              </a:rPr>
              <a:t>Дашборды</a:t>
            </a:r>
            <a:r>
              <a:rPr lang="ru-RU" sz="1200" kern="1200" dirty="0">
                <a:solidFill>
                  <a:schemeClr val="tx1"/>
                </a:solidFill>
                <a:effectLst/>
                <a:latin typeface="Times New Roman" pitchFamily="18" charset="0"/>
                <a:ea typeface="+mn-ea"/>
                <a:cs typeface="+mn-cs"/>
              </a:rPr>
              <a:t> позволяют отслеживать статус закрытия РСБУ – насколько полно проведены операции, можно ли импортировать эти данные в МСФО или надо еще ждать, сколько придется делать дополнительных корректировок по методу начисления. </a:t>
            </a:r>
          </a:p>
          <a:p>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58</a:t>
            </a:fld>
            <a:endParaRPr lang="ru-RU" altLang="ru-RU" dirty="0"/>
          </a:p>
        </p:txBody>
      </p:sp>
    </p:spTree>
    <p:extLst>
      <p:ext uri="{BB962C8B-B14F-4D97-AF65-F5344CB8AC3E}">
        <p14:creationId xmlns:p14="http://schemas.microsoft.com/office/powerpoint/2010/main" val="3791924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Образ слайда 1">
            <a:extLst>
              <a:ext uri="{FF2B5EF4-FFF2-40B4-BE49-F238E27FC236}">
                <a16:creationId xmlns:a16="http://schemas.microsoft.com/office/drawing/2014/main" id="{F854C5A4-6A40-6B4B-1D12-BBF246764724}"/>
              </a:ext>
            </a:extLst>
          </p:cNvPr>
          <p:cNvSpPr>
            <a:spLocks noGrp="1" noRot="1" noChangeAspect="1" noChangeArrowheads="1" noTextEdit="1"/>
          </p:cNvSpPr>
          <p:nvPr>
            <p:ph type="sldImg"/>
          </p:nvPr>
        </p:nvSpPr>
        <p:spPr>
          <a:ln/>
        </p:spPr>
      </p:sp>
      <p:sp>
        <p:nvSpPr>
          <p:cNvPr id="30722" name="Заметки 2">
            <a:extLst>
              <a:ext uri="{FF2B5EF4-FFF2-40B4-BE49-F238E27FC236}">
                <a16:creationId xmlns:a16="http://schemas.microsoft.com/office/drawing/2014/main" id="{44EDACDA-1262-209D-D9CF-83EA3A5E3DC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a:t>Настройка учетной политики в системе.</a:t>
            </a:r>
          </a:p>
          <a:p>
            <a:r>
              <a:rPr lang="ru-RU" altLang="ru-RU"/>
              <a:t>Учетная политика может устанавливаться одна для нескольких организаций и одном или нескольким сценариям.</a:t>
            </a:r>
            <a:br>
              <a:rPr lang="ru-RU" altLang="ru-RU"/>
            </a:br>
            <a:r>
              <a:rPr lang="ru-RU" altLang="ru-RU"/>
              <a:t>Поэтому в ней мы не видим самой организации, сценария, и даты начала применения.</a:t>
            </a:r>
            <a:br>
              <a:rPr lang="ru-RU" altLang="ru-RU"/>
            </a:br>
            <a:br>
              <a:rPr lang="ru-RU" altLang="ru-RU"/>
            </a:br>
            <a:r>
              <a:rPr lang="ru-RU" altLang="ru-RU"/>
              <a:t>Представление учетной политики формируется из наименования счета учета , порядкового номера политики и (если указано) доп. Описания.</a:t>
            </a:r>
            <a:br>
              <a:rPr lang="ru-RU" altLang="ru-RU"/>
            </a:br>
            <a:r>
              <a:rPr lang="ru-RU" altLang="ru-RU"/>
              <a:t>По номеру всегда однозначно можно определить политику.</a:t>
            </a:r>
            <a:br>
              <a:rPr lang="ru-RU" altLang="ru-RU"/>
            </a:br>
            <a:r>
              <a:rPr lang="ru-RU" altLang="ru-RU"/>
              <a:t>Основным в учетной политике является указание шаблона трансляции/трансформации.</a:t>
            </a:r>
            <a:br>
              <a:rPr lang="ru-RU" altLang="ru-RU"/>
            </a:br>
            <a:r>
              <a:rPr lang="ru-RU" altLang="ru-RU"/>
              <a:t>Шаблон определяет план счетов источник, план счетов учета(приемник) и направление трансляции.</a:t>
            </a:r>
            <a:br>
              <a:rPr lang="ru-RU" altLang="ru-RU"/>
            </a:br>
            <a:r>
              <a:rPr lang="ru-RU" altLang="ru-RU"/>
              <a:t>По направлению трансляции определяется модель учета МСФО.</a:t>
            </a:r>
            <a:br>
              <a:rPr lang="ru-RU" altLang="ru-RU"/>
            </a:br>
            <a:r>
              <a:rPr lang="ru-RU" altLang="ru-RU"/>
              <a:t>Указываются валюта источника(обычно это валюта регламентированного учета).</a:t>
            </a:r>
            <a:br>
              <a:rPr lang="ru-RU" altLang="ru-RU"/>
            </a:br>
            <a:r>
              <a:rPr lang="ru-RU" altLang="ru-RU"/>
              <a:t>Валюта учета(или функциональная валюта МСФО) (может отличаться от валюты источника). Теперь появилась возможность перевода из валюты НСБУ в валюту МСФО «налету» ,при трансляции.</a:t>
            </a:r>
            <a:br>
              <a:rPr lang="ru-RU" altLang="ru-RU"/>
            </a:br>
            <a:r>
              <a:rPr lang="ru-RU" altLang="ru-RU"/>
              <a:t>Можно указать доп.валюту учета (валюту предоставления отчетности вышестоящим организациям). Она моет отличаться от валюты учета.</a:t>
            </a:r>
            <a:br>
              <a:rPr lang="ru-RU" altLang="ru-RU"/>
            </a:br>
            <a:r>
              <a:rPr lang="ru-RU" altLang="ru-RU"/>
              <a:t>Далее указывается способ трансляции как и раньше указывалось в карточке организации.</a:t>
            </a:r>
            <a:br>
              <a:rPr lang="ru-RU" altLang="ru-RU"/>
            </a:br>
            <a:br>
              <a:rPr lang="ru-RU" altLang="ru-RU"/>
            </a:br>
            <a:r>
              <a:rPr lang="ru-RU" altLang="ru-RU"/>
              <a:t>При необходимость можно указать пороговые значения в валюте учета для авто заполнения документов.</a:t>
            </a:r>
            <a:br>
              <a:rPr lang="ru-RU" altLang="ru-RU"/>
            </a:br>
            <a:br>
              <a:rPr lang="ru-RU" altLang="ru-RU"/>
            </a:br>
            <a:r>
              <a:rPr lang="ru-RU" altLang="ru-RU" b="1"/>
              <a:t>Исключения на следующем слайде</a:t>
            </a:r>
            <a:br>
              <a:rPr lang="ru-RU" altLang="ru-RU"/>
            </a:br>
            <a:br>
              <a:rPr lang="ru-RU" altLang="ru-RU"/>
            </a:br>
            <a:br>
              <a:rPr lang="ru-RU" altLang="ru-RU"/>
            </a:br>
            <a:br>
              <a:rPr lang="ru-RU" altLang="ru-RU"/>
            </a:br>
            <a:br>
              <a:rPr lang="ru-RU" altLang="ru-RU"/>
            </a:br>
            <a:br>
              <a:rPr lang="ru-RU" altLang="ru-RU"/>
            </a:br>
            <a:endParaRPr lang="ru-RU" altLang="ru-RU"/>
          </a:p>
        </p:txBody>
      </p:sp>
      <p:sp>
        <p:nvSpPr>
          <p:cNvPr id="30723" name="Номер слайда 3">
            <a:extLst>
              <a:ext uri="{FF2B5EF4-FFF2-40B4-BE49-F238E27FC236}">
                <a16:creationId xmlns:a16="http://schemas.microsoft.com/office/drawing/2014/main" id="{FE3150ED-2ECD-F833-F8F4-1FDF890FBED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60ECFF0E-534B-4D38-AC00-F24FA8B817C9}" type="slidenum">
              <a:rPr lang="ru-RU" altLang="ru-RU" sz="1200" smtClean="0">
                <a:latin typeface="Times New Roman" panose="02020603050405020304" pitchFamily="18" charset="0"/>
              </a:rPr>
              <a:pPr/>
              <a:t>9</a:t>
            </a:fld>
            <a:endParaRPr lang="ru-RU" altLang="ru-RU" sz="1200">
              <a:latin typeface="Times New Roman" panose="02020603050405020304" pitchFamily="18" charset="0"/>
            </a:endParaRPr>
          </a:p>
        </p:txBody>
      </p:sp>
    </p:spTree>
    <p:extLst>
      <p:ext uri="{BB962C8B-B14F-4D97-AF65-F5344CB8AC3E}">
        <p14:creationId xmlns:p14="http://schemas.microsoft.com/office/powerpoint/2010/main" val="2232902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a:t>Начнем с настроек системы. Перейдём к базовым настройкам - загрузке плана счетов МСФО для консолидации. План счетов возможно загрузить из внешнего документа с указанием счетов и необходимых аналитик, а так же загрузить план счетов с указанием аналитик в соответствии с указанными аналитиками в плане счетов РСБУ. </a:t>
            </a:r>
          </a:p>
        </p:txBody>
      </p:sp>
      <p:sp>
        <p:nvSpPr>
          <p:cNvPr id="4" name="Номер слайда 3"/>
          <p:cNvSpPr>
            <a:spLocks noGrp="1"/>
          </p:cNvSpPr>
          <p:nvPr>
            <p:ph type="sldNum" sz="quarter" idx="10"/>
          </p:nvPr>
        </p:nvSpPr>
        <p:spPr/>
        <p:txBody>
          <a:bodyPr/>
          <a:lstStyle/>
          <a:p>
            <a:pPr>
              <a:defRPr/>
            </a:pPr>
            <a:fld id="{74B26F0E-63D1-4346-89EB-59E9D98771FD}" type="slidenum">
              <a:rPr lang="ru-RU" altLang="ru-RU" smtClean="0"/>
              <a:pPr>
                <a:defRPr/>
              </a:pPr>
              <a:t>10</a:t>
            </a:fld>
            <a:endParaRPr lang="ru-RU" altLang="ru-RU"/>
          </a:p>
        </p:txBody>
      </p:sp>
    </p:spTree>
    <p:extLst>
      <p:ext uri="{BB962C8B-B14F-4D97-AF65-F5344CB8AC3E}">
        <p14:creationId xmlns:p14="http://schemas.microsoft.com/office/powerpoint/2010/main" val="124766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a:t>И ещё немного по Плану счетов. Номера и аналитики плана счетов произвольные, так же в плане счетов можно осуществить настройку видов временных/постоянных разниц, чтобы при расчёте отложенного налога соответствующие данные счетов либо принимались либо не учитывались для расчёта ОНО/ОНА.</a:t>
            </a: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11</a:t>
            </a:fld>
            <a:endParaRPr lang="ru-RU" altLang="ru-RU" dirty="0"/>
          </a:p>
        </p:txBody>
      </p:sp>
    </p:spTree>
    <p:extLst>
      <p:ext uri="{BB962C8B-B14F-4D97-AF65-F5344CB8AC3E}">
        <p14:creationId xmlns:p14="http://schemas.microsoft.com/office/powerpoint/2010/main" val="3676706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Настройка соответствия счетов доступна по полному соответствию</a:t>
            </a:r>
            <a:r>
              <a:rPr lang="ru-RU" baseline="0" dirty="0"/>
              <a:t> счёт в счёт с детализацией до всех субконто, при детальном плане счетов РСБУ возможно использовать при настройке </a:t>
            </a:r>
            <a:r>
              <a:rPr lang="ru-RU" baseline="0" dirty="0" err="1"/>
              <a:t>мэппинга</a:t>
            </a:r>
            <a:r>
              <a:rPr lang="ru-RU" baseline="0" dirty="0"/>
              <a:t> только номера счетов без субконто, это значительно ускоряет процесс перехода на программный продукт 1:С.</a:t>
            </a:r>
            <a:endParaRPr lang="ru-RU" dirty="0"/>
          </a:p>
        </p:txBody>
      </p:sp>
      <p:sp>
        <p:nvSpPr>
          <p:cNvPr id="4" name="Номер слайда 3"/>
          <p:cNvSpPr>
            <a:spLocks noGrp="1"/>
          </p:cNvSpPr>
          <p:nvPr>
            <p:ph type="sldNum" sz="quarter" idx="10"/>
          </p:nvPr>
        </p:nvSpPr>
        <p:spPr/>
        <p:txBody>
          <a:bodyPr/>
          <a:lstStyle/>
          <a:p>
            <a:pPr>
              <a:defRPr/>
            </a:pPr>
            <a:fld id="{8490E10A-8071-4CF6-9931-34C96C66F917}" type="slidenum">
              <a:rPr lang="ru-RU" altLang="ru-RU" smtClean="0"/>
              <a:pPr>
                <a:defRPr/>
              </a:pPr>
              <a:t>12</a:t>
            </a:fld>
            <a:endParaRPr lang="ru-RU" altLang="ru-RU" dirty="0"/>
          </a:p>
        </p:txBody>
      </p:sp>
    </p:spTree>
    <p:extLst>
      <p:ext uri="{BB962C8B-B14F-4D97-AF65-F5344CB8AC3E}">
        <p14:creationId xmlns:p14="http://schemas.microsoft.com/office/powerpoint/2010/main" val="2418502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Box 6"/>
          <p:cNvSpPr txBox="1">
            <a:spLocks noChangeArrowheads="1"/>
          </p:cNvSpPr>
          <p:nvPr userDrawn="1"/>
        </p:nvSpPr>
        <p:spPr bwMode="auto">
          <a:xfrm>
            <a:off x="1747838" y="184150"/>
            <a:ext cx="7237412" cy="800100"/>
          </a:xfrm>
          <a:prstGeom prst="rect">
            <a:avLst/>
          </a:prstGeom>
          <a:noFill/>
          <a:ln>
            <a:noFill/>
          </a:ln>
          <a:effectLst/>
        </p:spPr>
        <p:txBody>
          <a:bodyPr>
            <a:spAutoFit/>
          </a:bodyPr>
          <a:lstStyle>
            <a:lvl1pPr>
              <a:lnSpc>
                <a:spcPct val="90000"/>
              </a:lnSpc>
              <a:spcBef>
                <a:spcPct val="20000"/>
              </a:spcBef>
              <a:spcAft>
                <a:spcPct val="50000"/>
              </a:spcAft>
              <a:buClr>
                <a:srgbClr val="CC0000"/>
              </a:buClr>
              <a:buSzPct val="60000"/>
              <a:buFont typeface="Wingdings" pitchFamily="2" charset="2"/>
              <a:buChar char="n"/>
              <a:defRPr>
                <a:solidFill>
                  <a:srgbClr val="333333"/>
                </a:solidFill>
                <a:latin typeface="Arial" charset="0"/>
              </a:defRPr>
            </a:lvl1pPr>
            <a:lvl2pPr marL="742950" indent="-285750">
              <a:lnSpc>
                <a:spcPct val="90000"/>
              </a:lnSpc>
              <a:spcBef>
                <a:spcPct val="20000"/>
              </a:spcBef>
              <a:spcAft>
                <a:spcPct val="30000"/>
              </a:spcAft>
              <a:buClr>
                <a:srgbClr val="CC0000"/>
              </a:buClr>
              <a:buFont typeface="Wingdings" pitchFamily="2" charset="2"/>
              <a:buChar char="§"/>
              <a:defRPr sz="1600">
                <a:solidFill>
                  <a:srgbClr val="333333"/>
                </a:solidFill>
                <a:latin typeface="Arial" charset="0"/>
              </a:defRPr>
            </a:lvl2pPr>
            <a:lvl3pPr marL="1143000" indent="-228600">
              <a:lnSpc>
                <a:spcPct val="90000"/>
              </a:lnSpc>
              <a:spcBef>
                <a:spcPct val="20000"/>
              </a:spcBef>
              <a:spcAft>
                <a:spcPct val="20000"/>
              </a:spcAft>
              <a:buClr>
                <a:srgbClr val="CC0000"/>
              </a:buClr>
              <a:buSzPct val="80000"/>
              <a:buFont typeface="Wingdings" pitchFamily="2" charset="2"/>
              <a:buChar char="§"/>
              <a:defRPr sz="1400">
                <a:solidFill>
                  <a:srgbClr val="333333"/>
                </a:solidFill>
                <a:latin typeface="Arial" charset="0"/>
              </a:defRPr>
            </a:lvl3pPr>
            <a:lvl4pPr marL="1600200" indent="-228600">
              <a:lnSpc>
                <a:spcPct val="90000"/>
              </a:lnSpc>
              <a:spcBef>
                <a:spcPct val="20000"/>
              </a:spcBef>
              <a:spcAft>
                <a:spcPct val="20000"/>
              </a:spcAft>
              <a:buClr>
                <a:srgbClr val="CC0000"/>
              </a:buClr>
              <a:buFont typeface="Times New Roman" pitchFamily="18" charset="0"/>
              <a:buChar char="▪"/>
              <a:defRPr sz="1200">
                <a:solidFill>
                  <a:srgbClr val="333333"/>
                </a:solidFill>
                <a:latin typeface="Arial" charset="0"/>
              </a:defRPr>
            </a:lvl4pPr>
            <a:lvl5pPr marL="2057400" indent="-228600">
              <a:lnSpc>
                <a:spcPct val="90000"/>
              </a:lnSpc>
              <a:spcBef>
                <a:spcPct val="20000"/>
              </a:spcBef>
              <a:buClr>
                <a:srgbClr val="CC0000"/>
              </a:buClr>
              <a:buFont typeface="Arial" charset="0"/>
              <a:buChar char="∙"/>
              <a:defRPr sz="1000">
                <a:solidFill>
                  <a:srgbClr val="333333"/>
                </a:solidFill>
                <a:latin typeface="Arial" charset="0"/>
              </a:defRPr>
            </a:lvl5pPr>
            <a:lvl6pPr marL="25146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6pPr>
            <a:lvl7pPr marL="29718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7pPr>
            <a:lvl8pPr marL="34290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8pPr>
            <a:lvl9pPr marL="38862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9pPr>
          </a:lstStyle>
          <a:p>
            <a:pPr algn="ctr" eaLnBrk="0" hangingPunct="0">
              <a:lnSpc>
                <a:spcPct val="100000"/>
              </a:lnSpc>
              <a:spcBef>
                <a:spcPct val="0"/>
              </a:spcBef>
              <a:spcAft>
                <a:spcPct val="0"/>
              </a:spcAft>
              <a:buClrTx/>
              <a:buSzTx/>
              <a:buFontTx/>
              <a:buNone/>
              <a:defRPr/>
            </a:pPr>
            <a:r>
              <a:rPr lang="ru-RU" altLang="ru-RU" sz="2800" b="1" dirty="0">
                <a:solidFill>
                  <a:schemeClr val="tx2"/>
                </a:solidFill>
                <a:cs typeface="+mn-cs"/>
              </a:rPr>
              <a:t>Бизнес-форум 1С:</a:t>
            </a:r>
            <a:r>
              <a:rPr lang="en-US" altLang="ru-RU" sz="2800" b="1" dirty="0">
                <a:solidFill>
                  <a:schemeClr val="tx2"/>
                </a:solidFill>
                <a:cs typeface="+mn-cs"/>
              </a:rPr>
              <a:t>ERP</a:t>
            </a:r>
            <a:r>
              <a:rPr lang="ru-RU" altLang="ru-RU" sz="2800" b="1" dirty="0">
                <a:solidFill>
                  <a:schemeClr val="tx2"/>
                </a:solidFill>
                <a:cs typeface="+mn-cs"/>
              </a:rPr>
              <a:t>  </a:t>
            </a:r>
            <a:endParaRPr lang="en-US" altLang="ru-RU" sz="2800" b="1" dirty="0">
              <a:solidFill>
                <a:schemeClr val="tx2"/>
              </a:solidFill>
              <a:cs typeface="+mn-cs"/>
            </a:endParaRPr>
          </a:p>
          <a:p>
            <a:pPr algn="ctr" eaLnBrk="0" hangingPunct="0">
              <a:lnSpc>
                <a:spcPct val="100000"/>
              </a:lnSpc>
              <a:spcBef>
                <a:spcPct val="0"/>
              </a:spcBef>
              <a:spcAft>
                <a:spcPct val="0"/>
              </a:spcAft>
              <a:buClrTx/>
              <a:buSzTx/>
              <a:buFontTx/>
              <a:buNone/>
              <a:defRPr/>
            </a:pPr>
            <a:r>
              <a:rPr lang="ru-RU" altLang="ru-RU" sz="1800" dirty="0">
                <a:solidFill>
                  <a:schemeClr val="tx2"/>
                </a:solidFill>
                <a:cs typeface="+mn-cs"/>
              </a:rPr>
              <a:t>2</a:t>
            </a:r>
            <a:r>
              <a:rPr lang="en-US" altLang="ru-RU" sz="1800" dirty="0">
                <a:solidFill>
                  <a:schemeClr val="tx2"/>
                </a:solidFill>
                <a:cs typeface="+mn-cs"/>
              </a:rPr>
              <a:t>3</a:t>
            </a:r>
            <a:r>
              <a:rPr lang="ru-RU" altLang="ru-RU" sz="1800" dirty="0">
                <a:solidFill>
                  <a:schemeClr val="tx2"/>
                </a:solidFill>
                <a:cs typeface="+mn-cs"/>
              </a:rPr>
              <a:t> октября 2015 года</a:t>
            </a:r>
          </a:p>
        </p:txBody>
      </p:sp>
    </p:spTree>
    <p:extLst>
      <p:ext uri="{BB962C8B-B14F-4D97-AF65-F5344CB8AC3E}">
        <p14:creationId xmlns:p14="http://schemas.microsoft.com/office/powerpoint/2010/main" val="1092728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8EF767AF-458B-459E-A5D1-BCAA49CFE85E}" type="slidenum">
              <a:rPr lang="ru-RU" altLang="ru-RU"/>
              <a:pPr>
                <a:defRPr/>
              </a:pPr>
              <a:t>‹#›</a:t>
            </a:fld>
            <a:endParaRPr lang="ru-RU" altLang="ru-RU" dirty="0"/>
          </a:p>
        </p:txBody>
      </p:sp>
    </p:spTree>
    <p:extLst>
      <p:ext uri="{BB962C8B-B14F-4D97-AF65-F5344CB8AC3E}">
        <p14:creationId xmlns:p14="http://schemas.microsoft.com/office/powerpoint/2010/main" val="514337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04025" y="-26988"/>
            <a:ext cx="2232025" cy="6551613"/>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07950" y="-26988"/>
            <a:ext cx="6543675" cy="655161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26BE1C0D-6B7D-4E09-ABE4-D1AE821DE9BF}" type="slidenum">
              <a:rPr lang="ru-RU" altLang="ru-RU"/>
              <a:pPr>
                <a:defRPr/>
              </a:pPr>
              <a:t>‹#›</a:t>
            </a:fld>
            <a:endParaRPr lang="ru-RU" altLang="ru-RU" dirty="0"/>
          </a:p>
        </p:txBody>
      </p:sp>
    </p:spTree>
    <p:extLst>
      <p:ext uri="{BB962C8B-B14F-4D97-AF65-F5344CB8AC3E}">
        <p14:creationId xmlns:p14="http://schemas.microsoft.com/office/powerpoint/2010/main" val="3679268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250" y="-26988"/>
            <a:ext cx="4824413" cy="1081088"/>
          </a:xfrm>
        </p:spPr>
        <p:txBody>
          <a:bodyPr/>
          <a:lstStyle/>
          <a:p>
            <a:r>
              <a:rPr lang="ru-RU"/>
              <a:t>Образец заголовка</a:t>
            </a:r>
          </a:p>
        </p:txBody>
      </p:sp>
      <p:sp>
        <p:nvSpPr>
          <p:cNvPr id="3" name="Объект 2"/>
          <p:cNvSpPr>
            <a:spLocks noGrp="1"/>
          </p:cNvSpPr>
          <p:nvPr>
            <p:ph sz="half" idx="1"/>
          </p:nvPr>
        </p:nvSpPr>
        <p:spPr>
          <a:xfrm>
            <a:off x="107950" y="1268413"/>
            <a:ext cx="4387850" cy="52562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648200" y="1268413"/>
            <a:ext cx="4387850" cy="25511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4648200" y="3971925"/>
            <a:ext cx="4387850" cy="25527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7" name="Rectangle 55"/>
          <p:cNvSpPr>
            <a:spLocks noGrp="1" noChangeArrowheads="1"/>
          </p:cNvSpPr>
          <p:nvPr>
            <p:ph type="sldNum" sz="quarter" idx="11"/>
          </p:nvPr>
        </p:nvSpPr>
        <p:spPr>
          <a:ln/>
        </p:spPr>
        <p:txBody>
          <a:bodyPr/>
          <a:lstStyle>
            <a:lvl1pPr>
              <a:defRPr/>
            </a:lvl1pPr>
          </a:lstStyle>
          <a:p>
            <a:pPr>
              <a:defRPr/>
            </a:pPr>
            <a:fld id="{08A46328-BC17-4E69-A3A8-99D215248DDF}" type="slidenum">
              <a:rPr lang="ru-RU" altLang="ru-RU"/>
              <a:pPr>
                <a:defRPr/>
              </a:pPr>
              <a:t>‹#›</a:t>
            </a:fld>
            <a:endParaRPr lang="ru-RU" altLang="ru-RU" dirty="0"/>
          </a:p>
        </p:txBody>
      </p:sp>
    </p:spTree>
    <p:extLst>
      <p:ext uri="{BB962C8B-B14F-4D97-AF65-F5344CB8AC3E}">
        <p14:creationId xmlns:p14="http://schemas.microsoft.com/office/powerpoint/2010/main" val="1160429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1619250" y="-26988"/>
            <a:ext cx="4824413" cy="1081088"/>
          </a:xfrm>
        </p:spPr>
        <p:txBody>
          <a:bodyPr/>
          <a:lstStyle/>
          <a:p>
            <a:r>
              <a:rPr lang="ru-RU"/>
              <a:t>Образец заголовка</a:t>
            </a:r>
          </a:p>
        </p:txBody>
      </p:sp>
      <p:sp>
        <p:nvSpPr>
          <p:cNvPr id="3" name="Объект 2"/>
          <p:cNvSpPr>
            <a:spLocks noGrp="1"/>
          </p:cNvSpPr>
          <p:nvPr>
            <p:ph sz="quarter" idx="1"/>
          </p:nvPr>
        </p:nvSpPr>
        <p:spPr>
          <a:xfrm>
            <a:off x="107950" y="1268413"/>
            <a:ext cx="4387850" cy="25511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648200" y="1268413"/>
            <a:ext cx="4387850" cy="25511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107950" y="3971925"/>
            <a:ext cx="4387850" cy="25527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Объект 5"/>
          <p:cNvSpPr>
            <a:spLocks noGrp="1"/>
          </p:cNvSpPr>
          <p:nvPr>
            <p:ph sz="quarter" idx="4"/>
          </p:nvPr>
        </p:nvSpPr>
        <p:spPr>
          <a:xfrm>
            <a:off x="4648200" y="3971925"/>
            <a:ext cx="4387850" cy="25527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8" name="Rectangle 55"/>
          <p:cNvSpPr>
            <a:spLocks noGrp="1" noChangeArrowheads="1"/>
          </p:cNvSpPr>
          <p:nvPr>
            <p:ph type="sldNum" sz="quarter" idx="11"/>
          </p:nvPr>
        </p:nvSpPr>
        <p:spPr>
          <a:ln/>
        </p:spPr>
        <p:txBody>
          <a:bodyPr/>
          <a:lstStyle>
            <a:lvl1pPr>
              <a:defRPr/>
            </a:lvl1pPr>
          </a:lstStyle>
          <a:p>
            <a:pPr>
              <a:defRPr/>
            </a:pPr>
            <a:fld id="{86B86EFE-0C71-46B8-A447-9219B69935D2}" type="slidenum">
              <a:rPr lang="ru-RU" altLang="ru-RU"/>
              <a:pPr>
                <a:defRPr/>
              </a:pPr>
              <a:t>‹#›</a:t>
            </a:fld>
            <a:endParaRPr lang="ru-RU" altLang="ru-RU" dirty="0"/>
          </a:p>
        </p:txBody>
      </p:sp>
    </p:spTree>
    <p:extLst>
      <p:ext uri="{BB962C8B-B14F-4D97-AF65-F5344CB8AC3E}">
        <p14:creationId xmlns:p14="http://schemas.microsoft.com/office/powerpoint/2010/main" val="2438046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6" name="TextBox 7"/>
          <p:cNvSpPr txBox="1">
            <a:spLocks noChangeArrowheads="1"/>
          </p:cNvSpPr>
          <p:nvPr userDrawn="1"/>
        </p:nvSpPr>
        <p:spPr bwMode="auto">
          <a:xfrm>
            <a:off x="-23813" y="6524625"/>
            <a:ext cx="3082926" cy="398463"/>
          </a:xfrm>
          <a:prstGeom prst="rect">
            <a:avLst/>
          </a:prstGeom>
          <a:noFill/>
          <a:ln>
            <a:noFill/>
          </a:ln>
        </p:spPr>
        <p:txBody>
          <a:bodyPr wrap="none">
            <a:spAutoFit/>
          </a:bodyPr>
          <a:lstStyle>
            <a:lvl1pPr eaLnBrk="0" hangingPunct="0">
              <a:lnSpc>
                <a:spcPct val="110000"/>
              </a:lnSpc>
              <a:spcBef>
                <a:spcPct val="50000"/>
              </a:spcBef>
              <a:defRPr sz="2000">
                <a:solidFill>
                  <a:schemeClr val="tx1"/>
                </a:solidFill>
                <a:latin typeface="Arial" charset="0"/>
              </a:defRPr>
            </a:lvl1pPr>
            <a:lvl2pPr marL="742950" indent="-285750" eaLnBrk="0" hangingPunct="0">
              <a:lnSpc>
                <a:spcPct val="110000"/>
              </a:lnSpc>
              <a:spcBef>
                <a:spcPct val="50000"/>
              </a:spcBef>
              <a:defRPr sz="2000">
                <a:solidFill>
                  <a:schemeClr val="tx1"/>
                </a:solidFill>
                <a:latin typeface="Arial" charset="0"/>
              </a:defRPr>
            </a:lvl2pPr>
            <a:lvl3pPr marL="1143000" indent="-228600" eaLnBrk="0" hangingPunct="0">
              <a:lnSpc>
                <a:spcPct val="110000"/>
              </a:lnSpc>
              <a:spcBef>
                <a:spcPct val="50000"/>
              </a:spcBef>
              <a:defRPr sz="2000">
                <a:solidFill>
                  <a:schemeClr val="tx1"/>
                </a:solidFill>
                <a:latin typeface="Arial" charset="0"/>
              </a:defRPr>
            </a:lvl3pPr>
            <a:lvl4pPr marL="1600200" indent="-228600" eaLnBrk="0" hangingPunct="0">
              <a:lnSpc>
                <a:spcPct val="110000"/>
              </a:lnSpc>
              <a:spcBef>
                <a:spcPct val="50000"/>
              </a:spcBef>
              <a:defRPr sz="2000">
                <a:solidFill>
                  <a:schemeClr val="tx1"/>
                </a:solidFill>
                <a:latin typeface="Arial" charset="0"/>
              </a:defRPr>
            </a:lvl4pPr>
            <a:lvl5pPr marL="2057400" indent="-228600" eaLnBrk="0" hangingPunct="0">
              <a:lnSpc>
                <a:spcPct val="110000"/>
              </a:lnSpc>
              <a:spcBef>
                <a:spcPct val="50000"/>
              </a:spcBef>
              <a:defRPr sz="2000">
                <a:solidFill>
                  <a:schemeClr val="tx1"/>
                </a:solidFill>
                <a:latin typeface="Arial" charset="0"/>
              </a:defRPr>
            </a:lvl5pPr>
            <a:lvl6pPr marL="2514600" indent="-228600" eaLnBrk="0" fontAlgn="base" hangingPunct="0">
              <a:lnSpc>
                <a:spcPct val="110000"/>
              </a:lnSpc>
              <a:spcBef>
                <a:spcPct val="50000"/>
              </a:spcBef>
              <a:spcAft>
                <a:spcPct val="0"/>
              </a:spcAft>
              <a:defRPr sz="2000">
                <a:solidFill>
                  <a:schemeClr val="tx1"/>
                </a:solidFill>
                <a:latin typeface="Arial" charset="0"/>
              </a:defRPr>
            </a:lvl6pPr>
            <a:lvl7pPr marL="2971800" indent="-228600" eaLnBrk="0" fontAlgn="base" hangingPunct="0">
              <a:lnSpc>
                <a:spcPct val="110000"/>
              </a:lnSpc>
              <a:spcBef>
                <a:spcPct val="50000"/>
              </a:spcBef>
              <a:spcAft>
                <a:spcPct val="0"/>
              </a:spcAft>
              <a:defRPr sz="2000">
                <a:solidFill>
                  <a:schemeClr val="tx1"/>
                </a:solidFill>
                <a:latin typeface="Arial" charset="0"/>
              </a:defRPr>
            </a:lvl7pPr>
            <a:lvl8pPr marL="3429000" indent="-228600" eaLnBrk="0" fontAlgn="base" hangingPunct="0">
              <a:lnSpc>
                <a:spcPct val="110000"/>
              </a:lnSpc>
              <a:spcBef>
                <a:spcPct val="50000"/>
              </a:spcBef>
              <a:spcAft>
                <a:spcPct val="0"/>
              </a:spcAft>
              <a:defRPr sz="2000">
                <a:solidFill>
                  <a:schemeClr val="tx1"/>
                </a:solidFill>
                <a:latin typeface="Arial" charset="0"/>
              </a:defRPr>
            </a:lvl8pPr>
            <a:lvl9pPr marL="3886200" indent="-228600" eaLnBrk="0" fontAlgn="base" hangingPunct="0">
              <a:lnSpc>
                <a:spcPct val="110000"/>
              </a:lnSpc>
              <a:spcBef>
                <a:spcPct val="50000"/>
              </a:spcBef>
              <a:spcAft>
                <a:spcPct val="0"/>
              </a:spcAft>
              <a:defRPr sz="2000">
                <a:solidFill>
                  <a:schemeClr val="tx1"/>
                </a:solidFill>
                <a:latin typeface="Arial" charset="0"/>
              </a:defRPr>
            </a:lvl9pPr>
          </a:lstStyle>
          <a:p>
            <a:pPr>
              <a:defRPr/>
            </a:pPr>
            <a:r>
              <a:rPr lang="ru-RU" sz="1800" dirty="0">
                <a:cs typeface="+mn-cs"/>
              </a:rPr>
              <a:t>1С: Управление холдингом</a:t>
            </a:r>
          </a:p>
        </p:txBody>
      </p:sp>
      <p:sp>
        <p:nvSpPr>
          <p:cNvPr id="2" name="Title 1"/>
          <p:cNvSpPr>
            <a:spLocks noGrp="1"/>
          </p:cNvSpPr>
          <p:nvPr>
            <p:ph type="title"/>
          </p:nvPr>
        </p:nvSpPr>
        <p:spPr>
          <a:xfrm>
            <a:off x="3817938" y="314325"/>
            <a:ext cx="5003800" cy="314325"/>
          </a:xfrm>
        </p:spPr>
        <p:txBody>
          <a:bodyPr/>
          <a:lstStyle/>
          <a:p>
            <a:r>
              <a:rPr lang="en-US"/>
              <a:t>Click to edit Master title style</a:t>
            </a:r>
            <a:endParaRPr lang="ru-RU"/>
          </a:p>
        </p:txBody>
      </p:sp>
      <p:sp>
        <p:nvSpPr>
          <p:cNvPr id="3" name="Text Placeholder 2"/>
          <p:cNvSpPr>
            <a:spLocks noGrp="1"/>
          </p:cNvSpPr>
          <p:nvPr>
            <p:ph type="body" sz="half" idx="1"/>
          </p:nvPr>
        </p:nvSpPr>
        <p:spPr>
          <a:xfrm>
            <a:off x="304800" y="1200150"/>
            <a:ext cx="4171950" cy="4992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quarter" idx="2"/>
          </p:nvPr>
        </p:nvSpPr>
        <p:spPr>
          <a:xfrm>
            <a:off x="4629150" y="1200150"/>
            <a:ext cx="4171950" cy="2419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Content Placeholder 4"/>
          <p:cNvSpPr>
            <a:spLocks noGrp="1"/>
          </p:cNvSpPr>
          <p:nvPr>
            <p:ph sz="quarter" idx="3"/>
          </p:nvPr>
        </p:nvSpPr>
        <p:spPr>
          <a:xfrm>
            <a:off x="4629150" y="3771900"/>
            <a:ext cx="4171950" cy="2420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12"/>
          <p:cNvSpPr>
            <a:spLocks noGrp="1" noChangeArrowheads="1"/>
          </p:cNvSpPr>
          <p:nvPr>
            <p:ph type="sldNum" sz="quarter" idx="10"/>
          </p:nvPr>
        </p:nvSpPr>
        <p:spPr/>
        <p:txBody>
          <a:bodyPr/>
          <a:lstStyle>
            <a:lvl1pPr>
              <a:defRPr/>
            </a:lvl1pPr>
          </a:lstStyle>
          <a:p>
            <a:pPr>
              <a:defRPr/>
            </a:pPr>
            <a:fld id="{6794B1B6-EE44-4FD6-816D-7A1C6D6A565F}" type="slidenum">
              <a:rPr lang="ru-RU" altLang="ru-RU"/>
              <a:pPr>
                <a:defRPr/>
              </a:pPr>
              <a:t>‹#›</a:t>
            </a:fld>
            <a:endParaRPr lang="ru-RU" altLang="ru-RU" dirty="0"/>
          </a:p>
        </p:txBody>
      </p:sp>
    </p:spTree>
    <p:extLst>
      <p:ext uri="{BB962C8B-B14F-4D97-AF65-F5344CB8AC3E}">
        <p14:creationId xmlns:p14="http://schemas.microsoft.com/office/powerpoint/2010/main" val="2243146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ChangeArrowheads="1"/>
          </p:cNvSpPr>
          <p:nvPr userDrawn="1"/>
        </p:nvSpPr>
        <p:spPr bwMode="auto">
          <a:xfrm>
            <a:off x="1023938" y="331788"/>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85000"/>
              </a:lnSpc>
              <a:defRPr/>
            </a:pPr>
            <a:r>
              <a:rPr lang="ru-RU" altLang="ru-RU" sz="1900" b="1" dirty="0">
                <a:solidFill>
                  <a:srgbClr val="FFFFFF"/>
                </a:solidFill>
              </a:rPr>
              <a:t>1С:УПРАВЛЕНИЕ</a:t>
            </a:r>
          </a:p>
          <a:p>
            <a:pPr eaLnBrk="1" hangingPunct="1">
              <a:lnSpc>
                <a:spcPct val="85000"/>
              </a:lnSpc>
              <a:defRPr/>
            </a:pPr>
            <a:r>
              <a:rPr lang="ru-RU" altLang="ru-RU" sz="1900" b="1" dirty="0">
                <a:solidFill>
                  <a:srgbClr val="FFFFFF"/>
                </a:solidFill>
              </a:rPr>
              <a:t>ХОЛДИНГОМ 8</a:t>
            </a:r>
          </a:p>
        </p:txBody>
      </p:sp>
      <p:pic>
        <p:nvPicPr>
          <p:cNvPr id="3" name="Picture 16" descr="Layer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4463" y="239713"/>
            <a:ext cx="9715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0961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rgbClr val="D20000"/>
                </a:solidFill>
              </a:defRPr>
            </a:lvl1pPr>
          </a:lstStyle>
          <a:p>
            <a:r>
              <a:rPr lang="ru-RU" dirty="0"/>
              <a:t>Образец заголовка</a:t>
            </a:r>
          </a:p>
        </p:txBody>
      </p:sp>
      <p:sp>
        <p:nvSpPr>
          <p:cNvPr id="3" name="Объект 2"/>
          <p:cNvSpPr>
            <a:spLocks noGrp="1"/>
          </p:cNvSpPr>
          <p:nvPr>
            <p:ph idx="1"/>
          </p:nvPr>
        </p:nvSpPr>
        <p:spPr>
          <a:xfrm>
            <a:off x="107504" y="1340768"/>
            <a:ext cx="8928100" cy="52562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291CF282-6ACF-4085-9ADF-8D9C1CF6F6E3}" type="slidenum">
              <a:rPr lang="ru-RU" altLang="ru-RU"/>
              <a:pPr>
                <a:defRPr/>
              </a:pPr>
              <a:t>‹#›</a:t>
            </a:fld>
            <a:endParaRPr lang="ru-RU" altLang="ru-RU" dirty="0"/>
          </a:p>
        </p:txBody>
      </p:sp>
    </p:spTree>
    <p:extLst>
      <p:ext uri="{BB962C8B-B14F-4D97-AF65-F5344CB8AC3E}">
        <p14:creationId xmlns:p14="http://schemas.microsoft.com/office/powerpoint/2010/main" val="714615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8B71AD6D-C170-4723-8E2A-5CB324892959}" type="slidenum">
              <a:rPr lang="ru-RU" altLang="ru-RU"/>
              <a:pPr>
                <a:defRPr/>
              </a:pPr>
              <a:t>‹#›</a:t>
            </a:fld>
            <a:endParaRPr lang="ru-RU" altLang="ru-RU" dirty="0"/>
          </a:p>
        </p:txBody>
      </p:sp>
    </p:spTree>
    <p:extLst>
      <p:ext uri="{BB962C8B-B14F-4D97-AF65-F5344CB8AC3E}">
        <p14:creationId xmlns:p14="http://schemas.microsoft.com/office/powerpoint/2010/main" val="306566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07950" y="1268413"/>
            <a:ext cx="43878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268413"/>
            <a:ext cx="43878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DFADF1C0-E9A7-4D63-B683-B732CD00ACD4}" type="slidenum">
              <a:rPr lang="ru-RU" altLang="ru-RU"/>
              <a:pPr>
                <a:defRPr/>
              </a:pPr>
              <a:t>‹#›</a:t>
            </a:fld>
            <a:endParaRPr lang="ru-RU" altLang="ru-RU" dirty="0"/>
          </a:p>
        </p:txBody>
      </p:sp>
    </p:spTree>
    <p:extLst>
      <p:ext uri="{BB962C8B-B14F-4D97-AF65-F5344CB8AC3E}">
        <p14:creationId xmlns:p14="http://schemas.microsoft.com/office/powerpoint/2010/main" val="2041377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8" name="Rectangle 55"/>
          <p:cNvSpPr>
            <a:spLocks noGrp="1" noChangeArrowheads="1"/>
          </p:cNvSpPr>
          <p:nvPr>
            <p:ph type="sldNum" sz="quarter" idx="11"/>
          </p:nvPr>
        </p:nvSpPr>
        <p:spPr>
          <a:ln/>
        </p:spPr>
        <p:txBody>
          <a:bodyPr/>
          <a:lstStyle>
            <a:lvl1pPr>
              <a:defRPr/>
            </a:lvl1pPr>
          </a:lstStyle>
          <a:p>
            <a:pPr>
              <a:defRPr/>
            </a:pPr>
            <a:fld id="{19DE855B-D462-4DB8-849E-2ED7BF9A205D}" type="slidenum">
              <a:rPr lang="ru-RU" altLang="ru-RU"/>
              <a:pPr>
                <a:defRPr/>
              </a:pPr>
              <a:t>‹#›</a:t>
            </a:fld>
            <a:endParaRPr lang="ru-RU" altLang="ru-RU" dirty="0"/>
          </a:p>
        </p:txBody>
      </p:sp>
    </p:spTree>
    <p:extLst>
      <p:ext uri="{BB962C8B-B14F-4D97-AF65-F5344CB8AC3E}">
        <p14:creationId xmlns:p14="http://schemas.microsoft.com/office/powerpoint/2010/main" val="1053079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rgbClr val="D20000"/>
                </a:solidFill>
              </a:defRPr>
            </a:lvl1pPr>
          </a:lstStyle>
          <a:p>
            <a:r>
              <a:rPr lang="ru-RU" dirty="0"/>
              <a:t>Образец заголовка</a:t>
            </a:r>
          </a:p>
        </p:txBody>
      </p:sp>
      <p:sp>
        <p:nvSpPr>
          <p:cNvPr id="3" name="Объект 2"/>
          <p:cNvSpPr>
            <a:spLocks noGrp="1"/>
          </p:cNvSpPr>
          <p:nvPr>
            <p:ph idx="1"/>
          </p:nvPr>
        </p:nvSpPr>
        <p:spPr>
          <a:xfrm>
            <a:off x="107504" y="1340768"/>
            <a:ext cx="8928100" cy="52562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D5C4C353-6BD5-4057-8CDD-A7A39FDCB506}" type="slidenum">
              <a:rPr lang="ru-RU" altLang="ru-RU"/>
              <a:pPr>
                <a:defRPr/>
              </a:pPr>
              <a:t>‹#›</a:t>
            </a:fld>
            <a:endParaRPr lang="ru-RU" altLang="ru-RU" dirty="0"/>
          </a:p>
        </p:txBody>
      </p:sp>
    </p:spTree>
    <p:extLst>
      <p:ext uri="{BB962C8B-B14F-4D97-AF65-F5344CB8AC3E}">
        <p14:creationId xmlns:p14="http://schemas.microsoft.com/office/powerpoint/2010/main" val="822923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4" name="Rectangle 55"/>
          <p:cNvSpPr>
            <a:spLocks noGrp="1" noChangeArrowheads="1"/>
          </p:cNvSpPr>
          <p:nvPr>
            <p:ph type="sldNum" sz="quarter" idx="11"/>
          </p:nvPr>
        </p:nvSpPr>
        <p:spPr>
          <a:ln/>
        </p:spPr>
        <p:txBody>
          <a:bodyPr/>
          <a:lstStyle>
            <a:lvl1pPr>
              <a:defRPr/>
            </a:lvl1pPr>
          </a:lstStyle>
          <a:p>
            <a:pPr>
              <a:defRPr/>
            </a:pPr>
            <a:fld id="{0BF5F9BE-5C56-4311-AD10-A070B19D2229}" type="slidenum">
              <a:rPr lang="ru-RU" altLang="ru-RU"/>
              <a:pPr>
                <a:defRPr/>
              </a:pPr>
              <a:t>‹#›</a:t>
            </a:fld>
            <a:endParaRPr lang="ru-RU" altLang="ru-RU" dirty="0"/>
          </a:p>
        </p:txBody>
      </p:sp>
    </p:spTree>
    <p:extLst>
      <p:ext uri="{BB962C8B-B14F-4D97-AF65-F5344CB8AC3E}">
        <p14:creationId xmlns:p14="http://schemas.microsoft.com/office/powerpoint/2010/main" val="3537376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3" name="Rectangle 55"/>
          <p:cNvSpPr>
            <a:spLocks noGrp="1" noChangeArrowheads="1"/>
          </p:cNvSpPr>
          <p:nvPr>
            <p:ph type="sldNum" sz="quarter" idx="11"/>
          </p:nvPr>
        </p:nvSpPr>
        <p:spPr>
          <a:ln/>
        </p:spPr>
        <p:txBody>
          <a:bodyPr/>
          <a:lstStyle>
            <a:lvl1pPr>
              <a:defRPr/>
            </a:lvl1pPr>
          </a:lstStyle>
          <a:p>
            <a:pPr>
              <a:defRPr/>
            </a:pPr>
            <a:fld id="{BB5EFFB7-3425-4BB7-9578-97524A640E1D}" type="slidenum">
              <a:rPr lang="ru-RU" altLang="ru-RU"/>
              <a:pPr>
                <a:defRPr/>
              </a:pPr>
              <a:t>‹#›</a:t>
            </a:fld>
            <a:endParaRPr lang="ru-RU" altLang="ru-RU" dirty="0"/>
          </a:p>
        </p:txBody>
      </p:sp>
    </p:spTree>
    <p:extLst>
      <p:ext uri="{BB962C8B-B14F-4D97-AF65-F5344CB8AC3E}">
        <p14:creationId xmlns:p14="http://schemas.microsoft.com/office/powerpoint/2010/main" val="21270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EA2086D0-E710-4988-BD15-936AC9A9BF9F}" type="slidenum">
              <a:rPr lang="ru-RU" altLang="ru-RU"/>
              <a:pPr>
                <a:defRPr/>
              </a:pPr>
              <a:t>‹#›</a:t>
            </a:fld>
            <a:endParaRPr lang="ru-RU" altLang="ru-RU" dirty="0"/>
          </a:p>
        </p:txBody>
      </p:sp>
    </p:spTree>
    <p:extLst>
      <p:ext uri="{BB962C8B-B14F-4D97-AF65-F5344CB8AC3E}">
        <p14:creationId xmlns:p14="http://schemas.microsoft.com/office/powerpoint/2010/main" val="2788854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E33C541F-C761-4DA4-9578-88A4F4CB1C44}" type="slidenum">
              <a:rPr lang="ru-RU" altLang="ru-RU"/>
              <a:pPr>
                <a:defRPr/>
              </a:pPr>
              <a:t>‹#›</a:t>
            </a:fld>
            <a:endParaRPr lang="ru-RU" altLang="ru-RU" dirty="0"/>
          </a:p>
        </p:txBody>
      </p:sp>
    </p:spTree>
    <p:extLst>
      <p:ext uri="{BB962C8B-B14F-4D97-AF65-F5344CB8AC3E}">
        <p14:creationId xmlns:p14="http://schemas.microsoft.com/office/powerpoint/2010/main" val="12641431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EC707D93-E112-41A4-87BD-150C77AF3842}" type="slidenum">
              <a:rPr lang="ru-RU" altLang="ru-RU"/>
              <a:pPr>
                <a:defRPr/>
              </a:pPr>
              <a:t>‹#›</a:t>
            </a:fld>
            <a:endParaRPr lang="ru-RU" altLang="ru-RU" dirty="0"/>
          </a:p>
        </p:txBody>
      </p:sp>
    </p:spTree>
    <p:extLst>
      <p:ext uri="{BB962C8B-B14F-4D97-AF65-F5344CB8AC3E}">
        <p14:creationId xmlns:p14="http://schemas.microsoft.com/office/powerpoint/2010/main" val="305390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04025" y="-26988"/>
            <a:ext cx="2232025" cy="6551613"/>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07950" y="-26988"/>
            <a:ext cx="6543675" cy="655161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49529C2D-0D94-4343-BCF3-B049E30A4E16}" type="slidenum">
              <a:rPr lang="ru-RU" altLang="ru-RU"/>
              <a:pPr>
                <a:defRPr/>
              </a:pPr>
              <a:t>‹#›</a:t>
            </a:fld>
            <a:endParaRPr lang="ru-RU" altLang="ru-RU" dirty="0"/>
          </a:p>
        </p:txBody>
      </p:sp>
    </p:spTree>
    <p:extLst>
      <p:ext uri="{BB962C8B-B14F-4D97-AF65-F5344CB8AC3E}">
        <p14:creationId xmlns:p14="http://schemas.microsoft.com/office/powerpoint/2010/main" val="2907128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250" y="-26988"/>
            <a:ext cx="4824413" cy="1081088"/>
          </a:xfrm>
        </p:spPr>
        <p:txBody>
          <a:bodyPr/>
          <a:lstStyle/>
          <a:p>
            <a:r>
              <a:rPr lang="ru-RU"/>
              <a:t>Образец заголовка</a:t>
            </a:r>
          </a:p>
        </p:txBody>
      </p:sp>
      <p:sp>
        <p:nvSpPr>
          <p:cNvPr id="3" name="Объект 2"/>
          <p:cNvSpPr>
            <a:spLocks noGrp="1"/>
          </p:cNvSpPr>
          <p:nvPr>
            <p:ph sz="half" idx="1"/>
          </p:nvPr>
        </p:nvSpPr>
        <p:spPr>
          <a:xfrm>
            <a:off x="107950" y="1268413"/>
            <a:ext cx="4387850" cy="52562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648200" y="1268413"/>
            <a:ext cx="4387850" cy="25511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4648200" y="3971925"/>
            <a:ext cx="4387850" cy="25527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7" name="Rectangle 55"/>
          <p:cNvSpPr>
            <a:spLocks noGrp="1" noChangeArrowheads="1"/>
          </p:cNvSpPr>
          <p:nvPr>
            <p:ph type="sldNum" sz="quarter" idx="11"/>
          </p:nvPr>
        </p:nvSpPr>
        <p:spPr>
          <a:ln/>
        </p:spPr>
        <p:txBody>
          <a:bodyPr/>
          <a:lstStyle>
            <a:lvl1pPr>
              <a:defRPr/>
            </a:lvl1pPr>
          </a:lstStyle>
          <a:p>
            <a:pPr>
              <a:defRPr/>
            </a:pPr>
            <a:fld id="{B0EE0658-938F-4976-80CA-35FB727980A7}" type="slidenum">
              <a:rPr lang="ru-RU" altLang="ru-RU"/>
              <a:pPr>
                <a:defRPr/>
              </a:pPr>
              <a:t>‹#›</a:t>
            </a:fld>
            <a:endParaRPr lang="ru-RU" altLang="ru-RU" dirty="0"/>
          </a:p>
        </p:txBody>
      </p:sp>
    </p:spTree>
    <p:extLst>
      <p:ext uri="{BB962C8B-B14F-4D97-AF65-F5344CB8AC3E}">
        <p14:creationId xmlns:p14="http://schemas.microsoft.com/office/powerpoint/2010/main" val="3380412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1619250" y="-26988"/>
            <a:ext cx="4824413" cy="1081088"/>
          </a:xfrm>
        </p:spPr>
        <p:txBody>
          <a:bodyPr/>
          <a:lstStyle/>
          <a:p>
            <a:r>
              <a:rPr lang="ru-RU"/>
              <a:t>Образец заголовка</a:t>
            </a:r>
          </a:p>
        </p:txBody>
      </p:sp>
      <p:sp>
        <p:nvSpPr>
          <p:cNvPr id="3" name="Объект 2"/>
          <p:cNvSpPr>
            <a:spLocks noGrp="1"/>
          </p:cNvSpPr>
          <p:nvPr>
            <p:ph sz="quarter" idx="1"/>
          </p:nvPr>
        </p:nvSpPr>
        <p:spPr>
          <a:xfrm>
            <a:off x="107950" y="1268413"/>
            <a:ext cx="4387850" cy="25511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648200" y="1268413"/>
            <a:ext cx="4387850" cy="25511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107950" y="3971925"/>
            <a:ext cx="4387850" cy="25527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Объект 5"/>
          <p:cNvSpPr>
            <a:spLocks noGrp="1"/>
          </p:cNvSpPr>
          <p:nvPr>
            <p:ph sz="quarter" idx="4"/>
          </p:nvPr>
        </p:nvSpPr>
        <p:spPr>
          <a:xfrm>
            <a:off x="4648200" y="3971925"/>
            <a:ext cx="4387850" cy="25527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8" name="Rectangle 55"/>
          <p:cNvSpPr>
            <a:spLocks noGrp="1" noChangeArrowheads="1"/>
          </p:cNvSpPr>
          <p:nvPr>
            <p:ph type="sldNum" sz="quarter" idx="11"/>
          </p:nvPr>
        </p:nvSpPr>
        <p:spPr>
          <a:ln/>
        </p:spPr>
        <p:txBody>
          <a:bodyPr/>
          <a:lstStyle>
            <a:lvl1pPr>
              <a:defRPr/>
            </a:lvl1pPr>
          </a:lstStyle>
          <a:p>
            <a:pPr>
              <a:defRPr/>
            </a:pPr>
            <a:fld id="{74092B96-2410-4028-ADE9-07991EB55F87}" type="slidenum">
              <a:rPr lang="ru-RU" altLang="ru-RU"/>
              <a:pPr>
                <a:defRPr/>
              </a:pPr>
              <a:t>‹#›</a:t>
            </a:fld>
            <a:endParaRPr lang="ru-RU" altLang="ru-RU" dirty="0"/>
          </a:p>
        </p:txBody>
      </p:sp>
    </p:spTree>
    <p:extLst>
      <p:ext uri="{BB962C8B-B14F-4D97-AF65-F5344CB8AC3E}">
        <p14:creationId xmlns:p14="http://schemas.microsoft.com/office/powerpoint/2010/main" val="23289970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6" name="TextBox 7"/>
          <p:cNvSpPr txBox="1">
            <a:spLocks noChangeArrowheads="1"/>
          </p:cNvSpPr>
          <p:nvPr userDrawn="1"/>
        </p:nvSpPr>
        <p:spPr bwMode="auto">
          <a:xfrm>
            <a:off x="-23813" y="6524625"/>
            <a:ext cx="3082926"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110000"/>
              </a:lnSpc>
              <a:spcBef>
                <a:spcPct val="50000"/>
              </a:spcBef>
              <a:defRPr/>
            </a:pPr>
            <a:r>
              <a:rPr lang="ru-RU" altLang="ru-RU" sz="1800" dirty="0">
                <a:solidFill>
                  <a:srgbClr val="5F0000"/>
                </a:solidFill>
              </a:rPr>
              <a:t>1С: Управление холдингом</a:t>
            </a:r>
          </a:p>
        </p:txBody>
      </p:sp>
      <p:sp>
        <p:nvSpPr>
          <p:cNvPr id="2" name="Title 1"/>
          <p:cNvSpPr>
            <a:spLocks noGrp="1"/>
          </p:cNvSpPr>
          <p:nvPr>
            <p:ph type="title"/>
          </p:nvPr>
        </p:nvSpPr>
        <p:spPr>
          <a:xfrm>
            <a:off x="3817938" y="314325"/>
            <a:ext cx="5003800" cy="314325"/>
          </a:xfrm>
        </p:spPr>
        <p:txBody>
          <a:bodyPr/>
          <a:lstStyle/>
          <a:p>
            <a:r>
              <a:rPr lang="en-US"/>
              <a:t>Click to edit Master title style</a:t>
            </a:r>
            <a:endParaRPr lang="ru-RU"/>
          </a:p>
        </p:txBody>
      </p:sp>
      <p:sp>
        <p:nvSpPr>
          <p:cNvPr id="3" name="Text Placeholder 2"/>
          <p:cNvSpPr>
            <a:spLocks noGrp="1"/>
          </p:cNvSpPr>
          <p:nvPr>
            <p:ph type="body" sz="half" idx="1"/>
          </p:nvPr>
        </p:nvSpPr>
        <p:spPr>
          <a:xfrm>
            <a:off x="304800" y="1200150"/>
            <a:ext cx="4171950" cy="4992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quarter" idx="2"/>
          </p:nvPr>
        </p:nvSpPr>
        <p:spPr>
          <a:xfrm>
            <a:off x="4629150" y="1200150"/>
            <a:ext cx="4171950" cy="2419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Content Placeholder 4"/>
          <p:cNvSpPr>
            <a:spLocks noGrp="1"/>
          </p:cNvSpPr>
          <p:nvPr>
            <p:ph sz="quarter" idx="3"/>
          </p:nvPr>
        </p:nvSpPr>
        <p:spPr>
          <a:xfrm>
            <a:off x="4629150" y="3771900"/>
            <a:ext cx="4171950" cy="2420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12"/>
          <p:cNvSpPr>
            <a:spLocks noGrp="1" noChangeArrowheads="1"/>
          </p:cNvSpPr>
          <p:nvPr>
            <p:ph type="sldNum" sz="quarter" idx="10"/>
          </p:nvPr>
        </p:nvSpPr>
        <p:spPr/>
        <p:txBody>
          <a:bodyPr/>
          <a:lstStyle>
            <a:lvl1pPr>
              <a:defRPr/>
            </a:lvl1pPr>
          </a:lstStyle>
          <a:p>
            <a:pPr>
              <a:defRPr/>
            </a:pPr>
            <a:fld id="{5C780476-50E6-4D6E-850F-BD69A5C59596}" type="slidenum">
              <a:rPr lang="ru-RU" altLang="ru-RU"/>
              <a:pPr>
                <a:defRPr/>
              </a:pPr>
              <a:t>‹#›</a:t>
            </a:fld>
            <a:endParaRPr lang="ru-RU" altLang="ru-RU" dirty="0"/>
          </a:p>
        </p:txBody>
      </p:sp>
    </p:spTree>
    <p:extLst>
      <p:ext uri="{BB962C8B-B14F-4D97-AF65-F5344CB8AC3E}">
        <p14:creationId xmlns:p14="http://schemas.microsoft.com/office/powerpoint/2010/main" val="3178562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ChangeArrowheads="1"/>
          </p:cNvSpPr>
          <p:nvPr userDrawn="1"/>
        </p:nvSpPr>
        <p:spPr bwMode="auto">
          <a:xfrm>
            <a:off x="1023938" y="331794"/>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85000"/>
              </a:lnSpc>
              <a:defRPr/>
            </a:pPr>
            <a:r>
              <a:rPr lang="ru-RU" altLang="ru-RU" sz="1900" b="1" dirty="0">
                <a:solidFill>
                  <a:srgbClr val="FFFFFF"/>
                </a:solidFill>
              </a:rPr>
              <a:t>1С:УПРАВЛЕНИЕ</a:t>
            </a:r>
          </a:p>
          <a:p>
            <a:pPr eaLnBrk="1" hangingPunct="1">
              <a:lnSpc>
                <a:spcPct val="85000"/>
              </a:lnSpc>
              <a:defRPr/>
            </a:pPr>
            <a:r>
              <a:rPr lang="ru-RU" altLang="ru-RU" sz="1900" b="1" dirty="0" err="1">
                <a:solidFill>
                  <a:srgbClr val="FFFFFF"/>
                </a:solidFill>
              </a:rPr>
              <a:t>холдингОМ</a:t>
            </a:r>
            <a:r>
              <a:rPr lang="ru-RU" altLang="ru-RU" sz="1900" b="1" dirty="0">
                <a:solidFill>
                  <a:srgbClr val="FFFFFF"/>
                </a:solidFill>
              </a:rPr>
              <a:t> 8</a:t>
            </a:r>
          </a:p>
        </p:txBody>
      </p:sp>
      <p:pic>
        <p:nvPicPr>
          <p:cNvPr id="3" name="Picture 16" descr="Layer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4463" y="239713"/>
            <a:ext cx="9715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7312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DED9234E-2B2A-4E90-A96D-898B83F6E247}" type="slidenum">
              <a:rPr lang="ru-RU" altLang="ru-RU"/>
              <a:pPr>
                <a:defRPr/>
              </a:pPr>
              <a:t>‹#›</a:t>
            </a:fld>
            <a:endParaRPr lang="ru-RU" altLang="ru-RU" dirty="0"/>
          </a:p>
        </p:txBody>
      </p:sp>
    </p:spTree>
    <p:extLst>
      <p:ext uri="{BB962C8B-B14F-4D97-AF65-F5344CB8AC3E}">
        <p14:creationId xmlns:p14="http://schemas.microsoft.com/office/powerpoint/2010/main" val="9398645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rgbClr val="D20000"/>
                </a:solidFill>
              </a:defRPr>
            </a:lvl1pPr>
          </a:lstStyle>
          <a:p>
            <a:r>
              <a:rPr lang="ru-RU" dirty="0"/>
              <a:t>Образец заголовка</a:t>
            </a:r>
          </a:p>
        </p:txBody>
      </p:sp>
      <p:sp>
        <p:nvSpPr>
          <p:cNvPr id="3" name="Объект 2"/>
          <p:cNvSpPr>
            <a:spLocks noGrp="1"/>
          </p:cNvSpPr>
          <p:nvPr>
            <p:ph idx="1"/>
          </p:nvPr>
        </p:nvSpPr>
        <p:spPr>
          <a:xfrm>
            <a:off x="107504" y="1340774"/>
            <a:ext cx="8928100" cy="52562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291CF282-6ACF-4085-9ADF-8D9C1CF6F6E3}" type="slidenum">
              <a:rPr lang="ru-RU" altLang="ru-RU"/>
              <a:pPr>
                <a:defRPr/>
              </a:pPr>
              <a:t>‹#›</a:t>
            </a:fld>
            <a:endParaRPr lang="ru-RU" altLang="ru-RU" dirty="0"/>
          </a:p>
        </p:txBody>
      </p:sp>
    </p:spTree>
    <p:extLst>
      <p:ext uri="{BB962C8B-B14F-4D97-AF65-F5344CB8AC3E}">
        <p14:creationId xmlns:p14="http://schemas.microsoft.com/office/powerpoint/2010/main" val="30292994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9"/>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8B71AD6D-C170-4723-8E2A-5CB324892959}" type="slidenum">
              <a:rPr lang="ru-RU" altLang="ru-RU"/>
              <a:pPr>
                <a:defRPr/>
              </a:pPr>
              <a:t>‹#›</a:t>
            </a:fld>
            <a:endParaRPr lang="ru-RU" altLang="ru-RU" dirty="0"/>
          </a:p>
        </p:txBody>
      </p:sp>
    </p:spTree>
    <p:extLst>
      <p:ext uri="{BB962C8B-B14F-4D97-AF65-F5344CB8AC3E}">
        <p14:creationId xmlns:p14="http://schemas.microsoft.com/office/powerpoint/2010/main" val="8577294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07950" y="1268419"/>
            <a:ext cx="43878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268419"/>
            <a:ext cx="43878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DFADF1C0-E9A7-4D63-B683-B732CD00ACD4}" type="slidenum">
              <a:rPr lang="ru-RU" altLang="ru-RU"/>
              <a:pPr>
                <a:defRPr/>
              </a:pPr>
              <a:t>‹#›</a:t>
            </a:fld>
            <a:endParaRPr lang="ru-RU" altLang="ru-RU" dirty="0"/>
          </a:p>
        </p:txBody>
      </p:sp>
    </p:spTree>
    <p:extLst>
      <p:ext uri="{BB962C8B-B14F-4D97-AF65-F5344CB8AC3E}">
        <p14:creationId xmlns:p14="http://schemas.microsoft.com/office/powerpoint/2010/main" val="10587454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8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33" y="2174881"/>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8" name="Rectangle 55"/>
          <p:cNvSpPr>
            <a:spLocks noGrp="1" noChangeArrowheads="1"/>
          </p:cNvSpPr>
          <p:nvPr>
            <p:ph type="sldNum" sz="quarter" idx="11"/>
          </p:nvPr>
        </p:nvSpPr>
        <p:spPr>
          <a:ln/>
        </p:spPr>
        <p:txBody>
          <a:bodyPr/>
          <a:lstStyle>
            <a:lvl1pPr>
              <a:defRPr/>
            </a:lvl1pPr>
          </a:lstStyle>
          <a:p>
            <a:pPr>
              <a:defRPr/>
            </a:pPr>
            <a:fld id="{19DE855B-D462-4DB8-849E-2ED7BF9A205D}" type="slidenum">
              <a:rPr lang="ru-RU" altLang="ru-RU"/>
              <a:pPr>
                <a:defRPr/>
              </a:pPr>
              <a:t>‹#›</a:t>
            </a:fld>
            <a:endParaRPr lang="ru-RU" altLang="ru-RU" dirty="0"/>
          </a:p>
        </p:txBody>
      </p:sp>
    </p:spTree>
    <p:extLst>
      <p:ext uri="{BB962C8B-B14F-4D97-AF65-F5344CB8AC3E}">
        <p14:creationId xmlns:p14="http://schemas.microsoft.com/office/powerpoint/2010/main" val="562929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4" name="Rectangle 55"/>
          <p:cNvSpPr>
            <a:spLocks noGrp="1" noChangeArrowheads="1"/>
          </p:cNvSpPr>
          <p:nvPr>
            <p:ph type="sldNum" sz="quarter" idx="11"/>
          </p:nvPr>
        </p:nvSpPr>
        <p:spPr>
          <a:ln/>
        </p:spPr>
        <p:txBody>
          <a:bodyPr/>
          <a:lstStyle>
            <a:lvl1pPr>
              <a:defRPr/>
            </a:lvl1pPr>
          </a:lstStyle>
          <a:p>
            <a:pPr>
              <a:defRPr/>
            </a:pPr>
            <a:fld id="{0BF5F9BE-5C56-4311-AD10-A070B19D2229}" type="slidenum">
              <a:rPr lang="ru-RU" altLang="ru-RU"/>
              <a:pPr>
                <a:defRPr/>
              </a:pPr>
              <a:t>‹#›</a:t>
            </a:fld>
            <a:endParaRPr lang="ru-RU" altLang="ru-RU" dirty="0"/>
          </a:p>
        </p:txBody>
      </p:sp>
    </p:spTree>
    <p:extLst>
      <p:ext uri="{BB962C8B-B14F-4D97-AF65-F5344CB8AC3E}">
        <p14:creationId xmlns:p14="http://schemas.microsoft.com/office/powerpoint/2010/main" val="7050737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3" name="Rectangle 55"/>
          <p:cNvSpPr>
            <a:spLocks noGrp="1" noChangeArrowheads="1"/>
          </p:cNvSpPr>
          <p:nvPr>
            <p:ph type="sldNum" sz="quarter" idx="11"/>
          </p:nvPr>
        </p:nvSpPr>
        <p:spPr>
          <a:ln/>
        </p:spPr>
        <p:txBody>
          <a:bodyPr/>
          <a:lstStyle>
            <a:lvl1pPr>
              <a:defRPr/>
            </a:lvl1pPr>
          </a:lstStyle>
          <a:p>
            <a:pPr>
              <a:defRPr/>
            </a:pPr>
            <a:fld id="{BB5EFFB7-3425-4BB7-9578-97524A640E1D}" type="slidenum">
              <a:rPr lang="ru-RU" altLang="ru-RU"/>
              <a:pPr>
                <a:defRPr/>
              </a:pPr>
              <a:t>‹#›</a:t>
            </a:fld>
            <a:endParaRPr lang="ru-RU" altLang="ru-RU" dirty="0"/>
          </a:p>
        </p:txBody>
      </p:sp>
    </p:spTree>
    <p:extLst>
      <p:ext uri="{BB962C8B-B14F-4D97-AF65-F5344CB8AC3E}">
        <p14:creationId xmlns:p14="http://schemas.microsoft.com/office/powerpoint/2010/main" val="9570536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8"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8" y="1435106"/>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EA2086D0-E710-4988-BD15-936AC9A9BF9F}" type="slidenum">
              <a:rPr lang="ru-RU" altLang="ru-RU"/>
              <a:pPr>
                <a:defRPr/>
              </a:pPr>
              <a:t>‹#›</a:t>
            </a:fld>
            <a:endParaRPr lang="ru-RU" altLang="ru-RU" dirty="0"/>
          </a:p>
        </p:txBody>
      </p:sp>
    </p:spTree>
    <p:extLst>
      <p:ext uri="{BB962C8B-B14F-4D97-AF65-F5344CB8AC3E}">
        <p14:creationId xmlns:p14="http://schemas.microsoft.com/office/powerpoint/2010/main" val="21710990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6"/>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81"/>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E33C541F-C761-4DA4-9578-88A4F4CB1C44}" type="slidenum">
              <a:rPr lang="ru-RU" altLang="ru-RU"/>
              <a:pPr>
                <a:defRPr/>
              </a:pPr>
              <a:t>‹#›</a:t>
            </a:fld>
            <a:endParaRPr lang="ru-RU" altLang="ru-RU" dirty="0"/>
          </a:p>
        </p:txBody>
      </p:sp>
    </p:spTree>
    <p:extLst>
      <p:ext uri="{BB962C8B-B14F-4D97-AF65-F5344CB8AC3E}">
        <p14:creationId xmlns:p14="http://schemas.microsoft.com/office/powerpoint/2010/main" val="13022065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EC707D93-E112-41A4-87BD-150C77AF3842}" type="slidenum">
              <a:rPr lang="ru-RU" altLang="ru-RU"/>
              <a:pPr>
                <a:defRPr/>
              </a:pPr>
              <a:t>‹#›</a:t>
            </a:fld>
            <a:endParaRPr lang="ru-RU" altLang="ru-RU" dirty="0"/>
          </a:p>
        </p:txBody>
      </p:sp>
    </p:spTree>
    <p:extLst>
      <p:ext uri="{BB962C8B-B14F-4D97-AF65-F5344CB8AC3E}">
        <p14:creationId xmlns:p14="http://schemas.microsoft.com/office/powerpoint/2010/main" val="21002244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04028" y="-26988"/>
            <a:ext cx="2232025" cy="6551613"/>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07955" y="-26988"/>
            <a:ext cx="6543675" cy="655161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49529C2D-0D94-4343-BCF3-B049E30A4E16}" type="slidenum">
              <a:rPr lang="ru-RU" altLang="ru-RU"/>
              <a:pPr>
                <a:defRPr/>
              </a:pPr>
              <a:t>‹#›</a:t>
            </a:fld>
            <a:endParaRPr lang="ru-RU" altLang="ru-RU" dirty="0"/>
          </a:p>
        </p:txBody>
      </p:sp>
    </p:spTree>
    <p:extLst>
      <p:ext uri="{BB962C8B-B14F-4D97-AF65-F5344CB8AC3E}">
        <p14:creationId xmlns:p14="http://schemas.microsoft.com/office/powerpoint/2010/main" val="1204969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07950" y="1268413"/>
            <a:ext cx="43878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268413"/>
            <a:ext cx="43878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72FBB43E-B1BE-45C8-A601-4CB143C22285}" type="slidenum">
              <a:rPr lang="ru-RU" altLang="ru-RU"/>
              <a:pPr>
                <a:defRPr/>
              </a:pPr>
              <a:t>‹#›</a:t>
            </a:fld>
            <a:endParaRPr lang="ru-RU" altLang="ru-RU" dirty="0"/>
          </a:p>
        </p:txBody>
      </p:sp>
    </p:spTree>
    <p:extLst>
      <p:ext uri="{BB962C8B-B14F-4D97-AF65-F5344CB8AC3E}">
        <p14:creationId xmlns:p14="http://schemas.microsoft.com/office/powerpoint/2010/main" val="35244457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251" y="-26988"/>
            <a:ext cx="4824413" cy="1081088"/>
          </a:xfrm>
        </p:spPr>
        <p:txBody>
          <a:bodyPr/>
          <a:lstStyle/>
          <a:p>
            <a:r>
              <a:rPr lang="ru-RU"/>
              <a:t>Образец заголовка</a:t>
            </a:r>
          </a:p>
        </p:txBody>
      </p:sp>
      <p:sp>
        <p:nvSpPr>
          <p:cNvPr id="3" name="Объект 2"/>
          <p:cNvSpPr>
            <a:spLocks noGrp="1"/>
          </p:cNvSpPr>
          <p:nvPr>
            <p:ph sz="half" idx="1"/>
          </p:nvPr>
        </p:nvSpPr>
        <p:spPr>
          <a:xfrm>
            <a:off x="107950" y="1268419"/>
            <a:ext cx="4387850" cy="52562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648200" y="1268419"/>
            <a:ext cx="4387850" cy="25511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4648200" y="3971931"/>
            <a:ext cx="4387850" cy="25527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7" name="Rectangle 55"/>
          <p:cNvSpPr>
            <a:spLocks noGrp="1" noChangeArrowheads="1"/>
          </p:cNvSpPr>
          <p:nvPr>
            <p:ph type="sldNum" sz="quarter" idx="11"/>
          </p:nvPr>
        </p:nvSpPr>
        <p:spPr>
          <a:ln/>
        </p:spPr>
        <p:txBody>
          <a:bodyPr/>
          <a:lstStyle>
            <a:lvl1pPr>
              <a:defRPr/>
            </a:lvl1pPr>
          </a:lstStyle>
          <a:p>
            <a:pPr>
              <a:defRPr/>
            </a:pPr>
            <a:fld id="{B0EE0658-938F-4976-80CA-35FB727980A7}" type="slidenum">
              <a:rPr lang="ru-RU" altLang="ru-RU"/>
              <a:pPr>
                <a:defRPr/>
              </a:pPr>
              <a:t>‹#›</a:t>
            </a:fld>
            <a:endParaRPr lang="ru-RU" altLang="ru-RU" dirty="0"/>
          </a:p>
        </p:txBody>
      </p:sp>
    </p:spTree>
    <p:extLst>
      <p:ext uri="{BB962C8B-B14F-4D97-AF65-F5344CB8AC3E}">
        <p14:creationId xmlns:p14="http://schemas.microsoft.com/office/powerpoint/2010/main" val="22298578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1619251" y="-26988"/>
            <a:ext cx="4824413" cy="1081088"/>
          </a:xfrm>
        </p:spPr>
        <p:txBody>
          <a:bodyPr/>
          <a:lstStyle/>
          <a:p>
            <a:r>
              <a:rPr lang="ru-RU"/>
              <a:t>Образец заголовка</a:t>
            </a:r>
          </a:p>
        </p:txBody>
      </p:sp>
      <p:sp>
        <p:nvSpPr>
          <p:cNvPr id="3" name="Объект 2"/>
          <p:cNvSpPr>
            <a:spLocks noGrp="1"/>
          </p:cNvSpPr>
          <p:nvPr>
            <p:ph sz="quarter" idx="1"/>
          </p:nvPr>
        </p:nvSpPr>
        <p:spPr>
          <a:xfrm>
            <a:off x="107950" y="1268419"/>
            <a:ext cx="4387850" cy="25511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648200" y="1268419"/>
            <a:ext cx="4387850" cy="25511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107950" y="3971931"/>
            <a:ext cx="4387850" cy="25527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Объект 5"/>
          <p:cNvSpPr>
            <a:spLocks noGrp="1"/>
          </p:cNvSpPr>
          <p:nvPr>
            <p:ph sz="quarter" idx="4"/>
          </p:nvPr>
        </p:nvSpPr>
        <p:spPr>
          <a:xfrm>
            <a:off x="4648200" y="3971931"/>
            <a:ext cx="4387850" cy="25527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8" name="Rectangle 55"/>
          <p:cNvSpPr>
            <a:spLocks noGrp="1" noChangeArrowheads="1"/>
          </p:cNvSpPr>
          <p:nvPr>
            <p:ph type="sldNum" sz="quarter" idx="11"/>
          </p:nvPr>
        </p:nvSpPr>
        <p:spPr>
          <a:ln/>
        </p:spPr>
        <p:txBody>
          <a:bodyPr/>
          <a:lstStyle>
            <a:lvl1pPr>
              <a:defRPr/>
            </a:lvl1pPr>
          </a:lstStyle>
          <a:p>
            <a:pPr>
              <a:defRPr/>
            </a:pPr>
            <a:fld id="{74092B96-2410-4028-ADE9-07991EB55F87}" type="slidenum">
              <a:rPr lang="ru-RU" altLang="ru-RU"/>
              <a:pPr>
                <a:defRPr/>
              </a:pPr>
              <a:t>‹#›</a:t>
            </a:fld>
            <a:endParaRPr lang="ru-RU" altLang="ru-RU" dirty="0"/>
          </a:p>
        </p:txBody>
      </p:sp>
    </p:spTree>
    <p:extLst>
      <p:ext uri="{BB962C8B-B14F-4D97-AF65-F5344CB8AC3E}">
        <p14:creationId xmlns:p14="http://schemas.microsoft.com/office/powerpoint/2010/main" val="14794102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6" name="TextBox 7"/>
          <p:cNvSpPr txBox="1">
            <a:spLocks noChangeArrowheads="1"/>
          </p:cNvSpPr>
          <p:nvPr userDrawn="1"/>
        </p:nvSpPr>
        <p:spPr bwMode="auto">
          <a:xfrm>
            <a:off x="-23813" y="6524631"/>
            <a:ext cx="3082926"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110000"/>
              </a:lnSpc>
              <a:spcBef>
                <a:spcPct val="50000"/>
              </a:spcBef>
              <a:defRPr/>
            </a:pPr>
            <a:r>
              <a:rPr lang="ru-RU" altLang="ru-RU" sz="1800" dirty="0">
                <a:solidFill>
                  <a:srgbClr val="5F0000"/>
                </a:solidFill>
              </a:rPr>
              <a:t>1С: Управление холдингом</a:t>
            </a:r>
          </a:p>
        </p:txBody>
      </p:sp>
      <p:sp>
        <p:nvSpPr>
          <p:cNvPr id="2" name="Title 1"/>
          <p:cNvSpPr>
            <a:spLocks noGrp="1"/>
          </p:cNvSpPr>
          <p:nvPr>
            <p:ph type="title"/>
          </p:nvPr>
        </p:nvSpPr>
        <p:spPr>
          <a:xfrm>
            <a:off x="3817938" y="314325"/>
            <a:ext cx="5003800" cy="314325"/>
          </a:xfrm>
        </p:spPr>
        <p:txBody>
          <a:bodyPr/>
          <a:lstStyle/>
          <a:p>
            <a:r>
              <a:rPr lang="en-US"/>
              <a:t>Click to edit Master title style</a:t>
            </a:r>
            <a:endParaRPr lang="ru-RU"/>
          </a:p>
        </p:txBody>
      </p:sp>
      <p:sp>
        <p:nvSpPr>
          <p:cNvPr id="3" name="Text Placeholder 2"/>
          <p:cNvSpPr>
            <a:spLocks noGrp="1"/>
          </p:cNvSpPr>
          <p:nvPr>
            <p:ph type="body" sz="half" idx="1"/>
          </p:nvPr>
        </p:nvSpPr>
        <p:spPr>
          <a:xfrm>
            <a:off x="304800" y="1200150"/>
            <a:ext cx="4171950" cy="4992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quarter" idx="2"/>
          </p:nvPr>
        </p:nvSpPr>
        <p:spPr>
          <a:xfrm>
            <a:off x="4629150" y="1200150"/>
            <a:ext cx="4171950" cy="2419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Content Placeholder 4"/>
          <p:cNvSpPr>
            <a:spLocks noGrp="1"/>
          </p:cNvSpPr>
          <p:nvPr>
            <p:ph sz="quarter" idx="3"/>
          </p:nvPr>
        </p:nvSpPr>
        <p:spPr>
          <a:xfrm>
            <a:off x="4629150" y="3771900"/>
            <a:ext cx="4171950" cy="2420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12"/>
          <p:cNvSpPr>
            <a:spLocks noGrp="1" noChangeArrowheads="1"/>
          </p:cNvSpPr>
          <p:nvPr>
            <p:ph type="sldNum" sz="quarter" idx="10"/>
          </p:nvPr>
        </p:nvSpPr>
        <p:spPr/>
        <p:txBody>
          <a:bodyPr/>
          <a:lstStyle>
            <a:lvl1pPr>
              <a:defRPr/>
            </a:lvl1pPr>
          </a:lstStyle>
          <a:p>
            <a:pPr>
              <a:defRPr/>
            </a:pPr>
            <a:fld id="{5C780476-50E6-4D6E-850F-BD69A5C59596}" type="slidenum">
              <a:rPr lang="ru-RU" altLang="ru-RU"/>
              <a:pPr>
                <a:defRPr/>
              </a:pPr>
              <a:t>‹#›</a:t>
            </a:fld>
            <a:endParaRPr lang="ru-RU" altLang="ru-RU" dirty="0"/>
          </a:p>
        </p:txBody>
      </p:sp>
    </p:spTree>
    <p:extLst>
      <p:ext uri="{BB962C8B-B14F-4D97-AF65-F5344CB8AC3E}">
        <p14:creationId xmlns:p14="http://schemas.microsoft.com/office/powerpoint/2010/main" val="3694834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8" name="Rectangle 55"/>
          <p:cNvSpPr>
            <a:spLocks noGrp="1" noChangeArrowheads="1"/>
          </p:cNvSpPr>
          <p:nvPr>
            <p:ph type="sldNum" sz="quarter" idx="11"/>
          </p:nvPr>
        </p:nvSpPr>
        <p:spPr>
          <a:ln/>
        </p:spPr>
        <p:txBody>
          <a:bodyPr/>
          <a:lstStyle>
            <a:lvl1pPr>
              <a:defRPr/>
            </a:lvl1pPr>
          </a:lstStyle>
          <a:p>
            <a:pPr>
              <a:defRPr/>
            </a:pPr>
            <a:fld id="{1C2D8F5B-CF8A-4D30-AE4D-EA3D19BFF6AF}" type="slidenum">
              <a:rPr lang="ru-RU" altLang="ru-RU"/>
              <a:pPr>
                <a:defRPr/>
              </a:pPr>
              <a:t>‹#›</a:t>
            </a:fld>
            <a:endParaRPr lang="ru-RU" altLang="ru-RU" dirty="0"/>
          </a:p>
        </p:txBody>
      </p:sp>
    </p:spTree>
    <p:extLst>
      <p:ext uri="{BB962C8B-B14F-4D97-AF65-F5344CB8AC3E}">
        <p14:creationId xmlns:p14="http://schemas.microsoft.com/office/powerpoint/2010/main" val="661054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4" name="Rectangle 55"/>
          <p:cNvSpPr>
            <a:spLocks noGrp="1" noChangeArrowheads="1"/>
          </p:cNvSpPr>
          <p:nvPr>
            <p:ph type="sldNum" sz="quarter" idx="11"/>
          </p:nvPr>
        </p:nvSpPr>
        <p:spPr>
          <a:ln/>
        </p:spPr>
        <p:txBody>
          <a:bodyPr/>
          <a:lstStyle>
            <a:lvl1pPr>
              <a:defRPr/>
            </a:lvl1pPr>
          </a:lstStyle>
          <a:p>
            <a:pPr>
              <a:defRPr/>
            </a:pPr>
            <a:fld id="{023CE6A5-45A2-4D10-BDC7-015338AA975D}" type="slidenum">
              <a:rPr lang="ru-RU" altLang="ru-RU"/>
              <a:pPr>
                <a:defRPr/>
              </a:pPr>
              <a:t>‹#›</a:t>
            </a:fld>
            <a:endParaRPr lang="ru-RU" altLang="ru-RU" dirty="0"/>
          </a:p>
        </p:txBody>
      </p:sp>
    </p:spTree>
    <p:extLst>
      <p:ext uri="{BB962C8B-B14F-4D97-AF65-F5344CB8AC3E}">
        <p14:creationId xmlns:p14="http://schemas.microsoft.com/office/powerpoint/2010/main" val="2373858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3" name="Rectangle 55"/>
          <p:cNvSpPr>
            <a:spLocks noGrp="1" noChangeArrowheads="1"/>
          </p:cNvSpPr>
          <p:nvPr>
            <p:ph type="sldNum" sz="quarter" idx="11"/>
          </p:nvPr>
        </p:nvSpPr>
        <p:spPr>
          <a:ln/>
        </p:spPr>
        <p:txBody>
          <a:bodyPr/>
          <a:lstStyle>
            <a:lvl1pPr>
              <a:defRPr/>
            </a:lvl1pPr>
          </a:lstStyle>
          <a:p>
            <a:pPr>
              <a:defRPr/>
            </a:pPr>
            <a:fld id="{B82CD287-D2D2-4605-B897-8543140B1E72}" type="slidenum">
              <a:rPr lang="ru-RU" altLang="ru-RU"/>
              <a:pPr>
                <a:defRPr/>
              </a:pPr>
              <a:t>‹#›</a:t>
            </a:fld>
            <a:endParaRPr lang="ru-RU" altLang="ru-RU" dirty="0"/>
          </a:p>
        </p:txBody>
      </p:sp>
    </p:spTree>
    <p:extLst>
      <p:ext uri="{BB962C8B-B14F-4D97-AF65-F5344CB8AC3E}">
        <p14:creationId xmlns:p14="http://schemas.microsoft.com/office/powerpoint/2010/main" val="2094262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4606A96F-6C80-4F1D-875E-0652E449B736}" type="slidenum">
              <a:rPr lang="ru-RU" altLang="ru-RU"/>
              <a:pPr>
                <a:defRPr/>
              </a:pPr>
              <a:t>‹#›</a:t>
            </a:fld>
            <a:endParaRPr lang="ru-RU" altLang="ru-RU" dirty="0"/>
          </a:p>
        </p:txBody>
      </p:sp>
    </p:spTree>
    <p:extLst>
      <p:ext uri="{BB962C8B-B14F-4D97-AF65-F5344CB8AC3E}">
        <p14:creationId xmlns:p14="http://schemas.microsoft.com/office/powerpoint/2010/main" val="258916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dirty="0"/>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CADC4F2C-CD6C-41EF-AD4D-ED9F5433CD03}" type="slidenum">
              <a:rPr lang="ru-RU" altLang="ru-RU"/>
              <a:pPr>
                <a:defRPr/>
              </a:pPr>
              <a:t>‹#›</a:t>
            </a:fld>
            <a:endParaRPr lang="ru-RU" altLang="ru-RU" dirty="0"/>
          </a:p>
        </p:txBody>
      </p:sp>
    </p:spTree>
    <p:extLst>
      <p:ext uri="{BB962C8B-B14F-4D97-AF65-F5344CB8AC3E}">
        <p14:creationId xmlns:p14="http://schemas.microsoft.com/office/powerpoint/2010/main" val="3028469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6"/>
          <p:cNvSpPr>
            <a:spLocks noGrp="1" noChangeArrowheads="1"/>
          </p:cNvSpPr>
          <p:nvPr>
            <p:ph type="title"/>
          </p:nvPr>
        </p:nvSpPr>
        <p:spPr bwMode="auto">
          <a:xfrm>
            <a:off x="1692275" y="152400"/>
            <a:ext cx="482441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48"/>
          <p:cNvSpPr>
            <a:spLocks noGrp="1" noChangeArrowheads="1"/>
          </p:cNvSpPr>
          <p:nvPr>
            <p:ph type="body" idx="1"/>
          </p:nvPr>
        </p:nvSpPr>
        <p:spPr bwMode="auto">
          <a:xfrm>
            <a:off x="112713" y="1363663"/>
            <a:ext cx="8928100" cy="523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53652" name="Rectangle 52"/>
          <p:cNvSpPr>
            <a:spLocks noGrp="1" noChangeArrowheads="1"/>
          </p:cNvSpPr>
          <p:nvPr>
            <p:ph type="ftr" sz="quarter" idx="3"/>
          </p:nvPr>
        </p:nvSpPr>
        <p:spPr bwMode="auto">
          <a:xfrm>
            <a:off x="0" y="6632575"/>
            <a:ext cx="8172450" cy="252413"/>
          </a:xfrm>
          <a:prstGeom prst="rect">
            <a:avLst/>
          </a:prstGeom>
          <a:noFill/>
          <a:ln>
            <a:noFill/>
          </a:ln>
          <a:effectLst/>
        </p:spPr>
        <p:txBody>
          <a:bodyPr vert="horz" wrap="square" lIns="0" tIns="0" rIns="0" bIns="0" numCol="1" anchor="t" anchorCtr="0" compatLnSpc="1">
            <a:prstTxWarp prst="textNoShape">
              <a:avLst/>
            </a:prstTxWarp>
          </a:bodyPr>
          <a:lstStyle>
            <a:lvl1pPr algn="ctr" eaLnBrk="1" hangingPunct="1">
              <a:lnSpc>
                <a:spcPct val="100000"/>
              </a:lnSpc>
              <a:spcBef>
                <a:spcPct val="0"/>
              </a:spcBef>
              <a:defRPr sz="1400">
                <a:solidFill>
                  <a:srgbClr val="5B0917"/>
                </a:solidFill>
                <a:cs typeface="+mn-cs"/>
              </a:defRPr>
            </a:lvl1pPr>
          </a:lstStyle>
          <a:p>
            <a:pPr>
              <a:defRPr/>
            </a:pPr>
            <a:r>
              <a:rPr lang="ru-RU" altLang="ru-RU" dirty="0"/>
              <a:t>Наименование слайда</a:t>
            </a:r>
          </a:p>
        </p:txBody>
      </p:sp>
      <p:sp>
        <p:nvSpPr>
          <p:cNvPr id="153655" name="Rectangle 55"/>
          <p:cNvSpPr>
            <a:spLocks noGrp="1" noChangeArrowheads="1"/>
          </p:cNvSpPr>
          <p:nvPr>
            <p:ph type="sldNum" sz="quarter" idx="4"/>
          </p:nvPr>
        </p:nvSpPr>
        <p:spPr bwMode="auto">
          <a:xfrm>
            <a:off x="8243888" y="6597650"/>
            <a:ext cx="766762" cy="2603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000" b="1">
                <a:solidFill>
                  <a:srgbClr val="D20000"/>
                </a:solidFill>
                <a:cs typeface="+mn-cs"/>
              </a:defRPr>
            </a:lvl1pPr>
          </a:lstStyle>
          <a:p>
            <a:pPr>
              <a:defRPr/>
            </a:pPr>
            <a:fld id="{1E929581-C9F9-4ADF-8A08-A329939EAAA3}" type="slidenum">
              <a:rPr lang="ru-RU" altLang="ru-RU"/>
              <a:pPr>
                <a:defRPr/>
              </a:pPr>
              <a:t>‹#›</a:t>
            </a:fld>
            <a:endParaRPr lang="ru-RU" altLang="ru-RU" dirty="0"/>
          </a:p>
        </p:txBody>
      </p:sp>
      <p:pic>
        <p:nvPicPr>
          <p:cNvPr id="1030" name="Picture 16" descr="Layer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4463" y="144463"/>
            <a:ext cx="1549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64" r:id="rId1"/>
    <p:sldLayoutId id="2147485040" r:id="rId2"/>
    <p:sldLayoutId id="2147485041" r:id="rId3"/>
    <p:sldLayoutId id="2147485042" r:id="rId4"/>
    <p:sldLayoutId id="2147485043" r:id="rId5"/>
    <p:sldLayoutId id="2147485044" r:id="rId6"/>
    <p:sldLayoutId id="2147485045" r:id="rId7"/>
    <p:sldLayoutId id="2147485046" r:id="rId8"/>
    <p:sldLayoutId id="2147485047" r:id="rId9"/>
    <p:sldLayoutId id="2147485048" r:id="rId10"/>
    <p:sldLayoutId id="2147485049" r:id="rId11"/>
    <p:sldLayoutId id="2147485050" r:id="rId12"/>
    <p:sldLayoutId id="2147485051" r:id="rId13"/>
    <p:sldLayoutId id="2147485065" r:id="rId14"/>
  </p:sldLayoutIdLst>
  <p:hf hdr="0" ftr="0" dt="0"/>
  <p:txStyles>
    <p:titleStyle>
      <a:lvl1pPr algn="l" rtl="0" eaLnBrk="0" fontAlgn="base" hangingPunct="0">
        <a:lnSpc>
          <a:spcPct val="80000"/>
        </a:lnSpc>
        <a:spcBef>
          <a:spcPct val="0"/>
        </a:spcBef>
        <a:spcAft>
          <a:spcPct val="0"/>
        </a:spcAft>
        <a:defRPr sz="2000" b="1">
          <a:solidFill>
            <a:srgbClr val="D20000"/>
          </a:solidFill>
          <a:latin typeface="+mj-lt"/>
          <a:ea typeface="+mj-ea"/>
          <a:cs typeface="+mj-cs"/>
        </a:defRPr>
      </a:lvl1pPr>
      <a:lvl2pPr algn="l" rtl="0" eaLnBrk="0" fontAlgn="base" hangingPunct="0">
        <a:lnSpc>
          <a:spcPct val="80000"/>
        </a:lnSpc>
        <a:spcBef>
          <a:spcPct val="0"/>
        </a:spcBef>
        <a:spcAft>
          <a:spcPct val="0"/>
        </a:spcAft>
        <a:defRPr sz="2000" b="1">
          <a:solidFill>
            <a:srgbClr val="D20000"/>
          </a:solidFill>
          <a:latin typeface="Arial" charset="0"/>
        </a:defRPr>
      </a:lvl2pPr>
      <a:lvl3pPr algn="l" rtl="0" eaLnBrk="0" fontAlgn="base" hangingPunct="0">
        <a:lnSpc>
          <a:spcPct val="80000"/>
        </a:lnSpc>
        <a:spcBef>
          <a:spcPct val="0"/>
        </a:spcBef>
        <a:spcAft>
          <a:spcPct val="0"/>
        </a:spcAft>
        <a:defRPr sz="2000" b="1">
          <a:solidFill>
            <a:srgbClr val="D20000"/>
          </a:solidFill>
          <a:latin typeface="Arial" charset="0"/>
        </a:defRPr>
      </a:lvl3pPr>
      <a:lvl4pPr algn="l" rtl="0" eaLnBrk="0" fontAlgn="base" hangingPunct="0">
        <a:lnSpc>
          <a:spcPct val="80000"/>
        </a:lnSpc>
        <a:spcBef>
          <a:spcPct val="0"/>
        </a:spcBef>
        <a:spcAft>
          <a:spcPct val="0"/>
        </a:spcAft>
        <a:defRPr sz="2000" b="1">
          <a:solidFill>
            <a:srgbClr val="D20000"/>
          </a:solidFill>
          <a:latin typeface="Arial" charset="0"/>
        </a:defRPr>
      </a:lvl4pPr>
      <a:lvl5pPr algn="l" rtl="0" eaLnBrk="0" fontAlgn="base" hangingPunct="0">
        <a:lnSpc>
          <a:spcPct val="80000"/>
        </a:lnSpc>
        <a:spcBef>
          <a:spcPct val="0"/>
        </a:spcBef>
        <a:spcAft>
          <a:spcPct val="0"/>
        </a:spcAft>
        <a:defRPr sz="2000" b="1">
          <a:solidFill>
            <a:srgbClr val="D20000"/>
          </a:solidFill>
          <a:latin typeface="Arial" charset="0"/>
        </a:defRPr>
      </a:lvl5pPr>
      <a:lvl6pPr marL="457200" algn="l" rtl="0" fontAlgn="base">
        <a:lnSpc>
          <a:spcPct val="80000"/>
        </a:lnSpc>
        <a:spcBef>
          <a:spcPct val="0"/>
        </a:spcBef>
        <a:spcAft>
          <a:spcPct val="0"/>
        </a:spcAft>
        <a:defRPr sz="2000" b="1">
          <a:solidFill>
            <a:srgbClr val="E2271E"/>
          </a:solidFill>
          <a:latin typeface="Arial" charset="0"/>
        </a:defRPr>
      </a:lvl6pPr>
      <a:lvl7pPr marL="914400" algn="l" rtl="0" fontAlgn="base">
        <a:lnSpc>
          <a:spcPct val="80000"/>
        </a:lnSpc>
        <a:spcBef>
          <a:spcPct val="0"/>
        </a:spcBef>
        <a:spcAft>
          <a:spcPct val="0"/>
        </a:spcAft>
        <a:defRPr sz="2000" b="1">
          <a:solidFill>
            <a:srgbClr val="E2271E"/>
          </a:solidFill>
          <a:latin typeface="Arial" charset="0"/>
        </a:defRPr>
      </a:lvl7pPr>
      <a:lvl8pPr marL="1371600" algn="l" rtl="0" fontAlgn="base">
        <a:lnSpc>
          <a:spcPct val="80000"/>
        </a:lnSpc>
        <a:spcBef>
          <a:spcPct val="0"/>
        </a:spcBef>
        <a:spcAft>
          <a:spcPct val="0"/>
        </a:spcAft>
        <a:defRPr sz="2000" b="1">
          <a:solidFill>
            <a:srgbClr val="E2271E"/>
          </a:solidFill>
          <a:latin typeface="Arial" charset="0"/>
        </a:defRPr>
      </a:lvl8pPr>
      <a:lvl9pPr marL="1828800" algn="l" rtl="0" fontAlgn="base">
        <a:lnSpc>
          <a:spcPct val="80000"/>
        </a:lnSpc>
        <a:spcBef>
          <a:spcPct val="0"/>
        </a:spcBef>
        <a:spcAft>
          <a:spcPct val="0"/>
        </a:spcAft>
        <a:defRPr sz="2000" b="1">
          <a:solidFill>
            <a:srgbClr val="E2271E"/>
          </a:solidFill>
          <a:latin typeface="Arial" charset="0"/>
        </a:defRPr>
      </a:lvl9pPr>
    </p:titleStyle>
    <p:bodyStyle>
      <a:lvl1pPr marL="342900" indent="-342900" algn="l" rtl="0" eaLnBrk="0" fontAlgn="base" hangingPunct="0">
        <a:spcBef>
          <a:spcPct val="20000"/>
        </a:spcBef>
        <a:spcAft>
          <a:spcPct val="50000"/>
        </a:spcAft>
        <a:buClr>
          <a:srgbClr val="CC0000"/>
        </a:buClr>
        <a:buSzPct val="60000"/>
        <a:buFont typeface="Wingdings" pitchFamily="2" charset="2"/>
        <a:buChar char="n"/>
        <a:defRPr sz="2200">
          <a:solidFill>
            <a:srgbClr val="5B0917"/>
          </a:solidFill>
          <a:latin typeface="+mn-lt"/>
          <a:ea typeface="+mn-ea"/>
          <a:cs typeface="+mn-cs"/>
        </a:defRPr>
      </a:lvl1pPr>
      <a:lvl2pPr marL="742950" indent="-285750" algn="l" rtl="0" eaLnBrk="0" fontAlgn="base" hangingPunct="0">
        <a:spcBef>
          <a:spcPct val="20000"/>
        </a:spcBef>
        <a:spcAft>
          <a:spcPct val="30000"/>
        </a:spcAft>
        <a:buClr>
          <a:srgbClr val="CC0000"/>
        </a:buClr>
        <a:buFont typeface="Wingdings" pitchFamily="2" charset="2"/>
        <a:buChar char="§"/>
        <a:defRPr sz="2000">
          <a:solidFill>
            <a:srgbClr val="5B0917"/>
          </a:solidFill>
          <a:latin typeface="+mn-lt"/>
        </a:defRPr>
      </a:lvl2pPr>
      <a:lvl3pPr marL="1143000" indent="-228600" algn="l" rtl="0" eaLnBrk="0" fontAlgn="base" hangingPunct="0">
        <a:spcBef>
          <a:spcPct val="20000"/>
        </a:spcBef>
        <a:spcAft>
          <a:spcPct val="20000"/>
        </a:spcAft>
        <a:buClr>
          <a:srgbClr val="CC0000"/>
        </a:buClr>
        <a:buSzPct val="80000"/>
        <a:buFont typeface="Wingdings" pitchFamily="2" charset="2"/>
        <a:buChar char="§"/>
        <a:defRPr sz="2400">
          <a:solidFill>
            <a:srgbClr val="5B0917"/>
          </a:solidFill>
          <a:latin typeface="+mn-lt"/>
        </a:defRPr>
      </a:lvl3pPr>
      <a:lvl4pPr marL="1600200" indent="-228600" algn="l" rtl="0" eaLnBrk="0" fontAlgn="base" hangingPunct="0">
        <a:spcBef>
          <a:spcPct val="20000"/>
        </a:spcBef>
        <a:spcAft>
          <a:spcPct val="20000"/>
        </a:spcAft>
        <a:buClr>
          <a:srgbClr val="CC0000"/>
        </a:buClr>
        <a:buFont typeface="Times New Roman" pitchFamily="18" charset="0"/>
        <a:buChar char="▪"/>
        <a:defRPr sz="1600">
          <a:solidFill>
            <a:srgbClr val="5B0917"/>
          </a:solidFill>
          <a:latin typeface="+mn-lt"/>
        </a:defRPr>
      </a:lvl4pPr>
      <a:lvl5pPr marL="2057400" indent="-228600" algn="l" rtl="0" eaLnBrk="0" fontAlgn="base" hangingPunct="0">
        <a:spcBef>
          <a:spcPct val="20000"/>
        </a:spcBef>
        <a:spcAft>
          <a:spcPct val="0"/>
        </a:spcAft>
        <a:buClr>
          <a:srgbClr val="CC0000"/>
        </a:buClr>
        <a:buFont typeface="Arial" charset="0"/>
        <a:buChar char="∙"/>
        <a:defRPr sz="1400">
          <a:solidFill>
            <a:srgbClr val="5B0917"/>
          </a:solidFill>
          <a:latin typeface="+mn-lt"/>
        </a:defRPr>
      </a:lvl5pPr>
      <a:lvl6pPr marL="2514600" indent="-228600" algn="l" rtl="0" fontAlgn="base">
        <a:spcBef>
          <a:spcPct val="20000"/>
        </a:spcBef>
        <a:spcAft>
          <a:spcPct val="0"/>
        </a:spcAft>
        <a:buClr>
          <a:srgbClr val="CC0000"/>
        </a:buClr>
        <a:buFont typeface="Arial" charset="0"/>
        <a:buChar char="∙"/>
        <a:defRPr sz="1400">
          <a:solidFill>
            <a:srgbClr val="5B0917"/>
          </a:solidFill>
          <a:latin typeface="+mn-lt"/>
        </a:defRPr>
      </a:lvl6pPr>
      <a:lvl7pPr marL="2971800" indent="-228600" algn="l" rtl="0" fontAlgn="base">
        <a:spcBef>
          <a:spcPct val="20000"/>
        </a:spcBef>
        <a:spcAft>
          <a:spcPct val="0"/>
        </a:spcAft>
        <a:buClr>
          <a:srgbClr val="CC0000"/>
        </a:buClr>
        <a:buFont typeface="Arial" charset="0"/>
        <a:buChar char="∙"/>
        <a:defRPr sz="1400">
          <a:solidFill>
            <a:srgbClr val="5B0917"/>
          </a:solidFill>
          <a:latin typeface="+mn-lt"/>
        </a:defRPr>
      </a:lvl7pPr>
      <a:lvl8pPr marL="3429000" indent="-228600" algn="l" rtl="0" fontAlgn="base">
        <a:spcBef>
          <a:spcPct val="20000"/>
        </a:spcBef>
        <a:spcAft>
          <a:spcPct val="0"/>
        </a:spcAft>
        <a:buClr>
          <a:srgbClr val="CC0000"/>
        </a:buClr>
        <a:buFont typeface="Arial" charset="0"/>
        <a:buChar char="∙"/>
        <a:defRPr sz="1400">
          <a:solidFill>
            <a:srgbClr val="5B0917"/>
          </a:solidFill>
          <a:latin typeface="+mn-lt"/>
        </a:defRPr>
      </a:lvl8pPr>
      <a:lvl9pPr marL="3886200" indent="-228600" algn="l" rtl="0" fontAlgn="base">
        <a:spcBef>
          <a:spcPct val="20000"/>
        </a:spcBef>
        <a:spcAft>
          <a:spcPct val="0"/>
        </a:spcAft>
        <a:buClr>
          <a:srgbClr val="CC0000"/>
        </a:buClr>
        <a:buFont typeface="Arial" charset="0"/>
        <a:buChar char="∙"/>
        <a:defRPr sz="1400">
          <a:solidFill>
            <a:srgbClr val="5B0917"/>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46"/>
          <p:cNvSpPr>
            <a:spLocks noGrp="1" noChangeArrowheads="1"/>
          </p:cNvSpPr>
          <p:nvPr>
            <p:ph type="title"/>
          </p:nvPr>
        </p:nvSpPr>
        <p:spPr bwMode="auto">
          <a:xfrm>
            <a:off x="1692275" y="152400"/>
            <a:ext cx="482441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2051" name="Rectangle 48"/>
          <p:cNvSpPr>
            <a:spLocks noGrp="1" noChangeArrowheads="1"/>
          </p:cNvSpPr>
          <p:nvPr>
            <p:ph type="body" idx="1"/>
          </p:nvPr>
        </p:nvSpPr>
        <p:spPr bwMode="auto">
          <a:xfrm>
            <a:off x="112713" y="1363663"/>
            <a:ext cx="8928100" cy="523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53652" name="Rectangle 52"/>
          <p:cNvSpPr>
            <a:spLocks noGrp="1" noChangeArrowheads="1"/>
          </p:cNvSpPr>
          <p:nvPr>
            <p:ph type="ftr" sz="quarter" idx="3"/>
          </p:nvPr>
        </p:nvSpPr>
        <p:spPr bwMode="auto">
          <a:xfrm>
            <a:off x="0" y="6632575"/>
            <a:ext cx="8172450" cy="252413"/>
          </a:xfrm>
          <a:prstGeom prst="rect">
            <a:avLst/>
          </a:prstGeom>
          <a:noFill/>
          <a:ln>
            <a:noFill/>
          </a:ln>
          <a:effectLst/>
        </p:spPr>
        <p:txBody>
          <a:bodyPr vert="horz" wrap="square" lIns="0" tIns="0" rIns="0" bIns="0" numCol="1" anchor="t" anchorCtr="0" compatLnSpc="1">
            <a:prstTxWarp prst="textNoShape">
              <a:avLst/>
            </a:prstTxWarp>
          </a:bodyPr>
          <a:lstStyle>
            <a:lvl1pPr algn="ctr">
              <a:defRPr sz="1400">
                <a:solidFill>
                  <a:srgbClr val="5B0917"/>
                </a:solidFill>
              </a:defRPr>
            </a:lvl1pPr>
          </a:lstStyle>
          <a:p>
            <a:pPr>
              <a:defRPr/>
            </a:pPr>
            <a:r>
              <a:rPr lang="ru-RU" altLang="ru-RU" dirty="0"/>
              <a:t>Наименование слайда</a:t>
            </a:r>
          </a:p>
        </p:txBody>
      </p:sp>
      <p:sp>
        <p:nvSpPr>
          <p:cNvPr id="153655" name="Rectangle 55"/>
          <p:cNvSpPr>
            <a:spLocks noGrp="1" noChangeArrowheads="1"/>
          </p:cNvSpPr>
          <p:nvPr>
            <p:ph type="sldNum" sz="quarter" idx="4"/>
          </p:nvPr>
        </p:nvSpPr>
        <p:spPr bwMode="auto">
          <a:xfrm>
            <a:off x="8243888" y="6597650"/>
            <a:ext cx="766762" cy="2603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000" b="1">
                <a:solidFill>
                  <a:srgbClr val="D20000"/>
                </a:solidFill>
              </a:defRPr>
            </a:lvl1pPr>
          </a:lstStyle>
          <a:p>
            <a:pPr>
              <a:defRPr/>
            </a:pPr>
            <a:fld id="{4B055D6D-AF42-45FE-8392-2D1D9DED2C91}" type="slidenum">
              <a:rPr lang="ru-RU" altLang="ru-RU"/>
              <a:pPr>
                <a:defRPr/>
              </a:pPr>
              <a:t>‹#›</a:t>
            </a:fld>
            <a:endParaRPr lang="ru-RU" altLang="ru-RU" dirty="0"/>
          </a:p>
        </p:txBody>
      </p:sp>
      <p:pic>
        <p:nvPicPr>
          <p:cNvPr id="2054" name="Picture 16" descr="Layer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44463" y="144463"/>
            <a:ext cx="1549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66" r:id="rId1"/>
    <p:sldLayoutId id="2147485052" r:id="rId2"/>
    <p:sldLayoutId id="2147485053" r:id="rId3"/>
    <p:sldLayoutId id="2147485054" r:id="rId4"/>
    <p:sldLayoutId id="2147485055" r:id="rId5"/>
    <p:sldLayoutId id="2147485056" r:id="rId6"/>
    <p:sldLayoutId id="2147485057" r:id="rId7"/>
    <p:sldLayoutId id="2147485058" r:id="rId8"/>
    <p:sldLayoutId id="2147485059" r:id="rId9"/>
    <p:sldLayoutId id="2147485060" r:id="rId10"/>
    <p:sldLayoutId id="2147485061" r:id="rId11"/>
    <p:sldLayoutId id="2147485062" r:id="rId12"/>
    <p:sldLayoutId id="2147485063" r:id="rId13"/>
    <p:sldLayoutId id="2147485067" r:id="rId14"/>
  </p:sldLayoutIdLst>
  <p:hf hdr="0" ftr="0" dt="0"/>
  <p:txStyles>
    <p:titleStyle>
      <a:lvl1pPr algn="l" rtl="0" eaLnBrk="0" fontAlgn="base" hangingPunct="0">
        <a:lnSpc>
          <a:spcPct val="80000"/>
        </a:lnSpc>
        <a:spcBef>
          <a:spcPct val="0"/>
        </a:spcBef>
        <a:spcAft>
          <a:spcPct val="0"/>
        </a:spcAft>
        <a:defRPr sz="2000" b="1">
          <a:solidFill>
            <a:srgbClr val="D20000"/>
          </a:solidFill>
          <a:latin typeface="+mj-lt"/>
          <a:ea typeface="+mj-ea"/>
          <a:cs typeface="+mj-cs"/>
        </a:defRPr>
      </a:lvl1pPr>
      <a:lvl2pPr algn="l" rtl="0" eaLnBrk="0" fontAlgn="base" hangingPunct="0">
        <a:lnSpc>
          <a:spcPct val="80000"/>
        </a:lnSpc>
        <a:spcBef>
          <a:spcPct val="0"/>
        </a:spcBef>
        <a:spcAft>
          <a:spcPct val="0"/>
        </a:spcAft>
        <a:defRPr sz="2000" b="1">
          <a:solidFill>
            <a:srgbClr val="D20000"/>
          </a:solidFill>
          <a:latin typeface="Arial" charset="0"/>
        </a:defRPr>
      </a:lvl2pPr>
      <a:lvl3pPr algn="l" rtl="0" eaLnBrk="0" fontAlgn="base" hangingPunct="0">
        <a:lnSpc>
          <a:spcPct val="80000"/>
        </a:lnSpc>
        <a:spcBef>
          <a:spcPct val="0"/>
        </a:spcBef>
        <a:spcAft>
          <a:spcPct val="0"/>
        </a:spcAft>
        <a:defRPr sz="2000" b="1">
          <a:solidFill>
            <a:srgbClr val="D20000"/>
          </a:solidFill>
          <a:latin typeface="Arial" charset="0"/>
        </a:defRPr>
      </a:lvl3pPr>
      <a:lvl4pPr algn="l" rtl="0" eaLnBrk="0" fontAlgn="base" hangingPunct="0">
        <a:lnSpc>
          <a:spcPct val="80000"/>
        </a:lnSpc>
        <a:spcBef>
          <a:spcPct val="0"/>
        </a:spcBef>
        <a:spcAft>
          <a:spcPct val="0"/>
        </a:spcAft>
        <a:defRPr sz="2000" b="1">
          <a:solidFill>
            <a:srgbClr val="D20000"/>
          </a:solidFill>
          <a:latin typeface="Arial" charset="0"/>
        </a:defRPr>
      </a:lvl4pPr>
      <a:lvl5pPr algn="l" rtl="0" eaLnBrk="0" fontAlgn="base" hangingPunct="0">
        <a:lnSpc>
          <a:spcPct val="80000"/>
        </a:lnSpc>
        <a:spcBef>
          <a:spcPct val="0"/>
        </a:spcBef>
        <a:spcAft>
          <a:spcPct val="0"/>
        </a:spcAft>
        <a:defRPr sz="2000" b="1">
          <a:solidFill>
            <a:srgbClr val="D20000"/>
          </a:solidFill>
          <a:latin typeface="Arial" charset="0"/>
        </a:defRPr>
      </a:lvl5pPr>
      <a:lvl6pPr marL="457200" algn="l" rtl="0" fontAlgn="base">
        <a:lnSpc>
          <a:spcPct val="80000"/>
        </a:lnSpc>
        <a:spcBef>
          <a:spcPct val="0"/>
        </a:spcBef>
        <a:spcAft>
          <a:spcPct val="0"/>
        </a:spcAft>
        <a:defRPr sz="2000" b="1">
          <a:solidFill>
            <a:srgbClr val="E2271E"/>
          </a:solidFill>
          <a:latin typeface="Arial" charset="0"/>
        </a:defRPr>
      </a:lvl6pPr>
      <a:lvl7pPr marL="914400" algn="l" rtl="0" fontAlgn="base">
        <a:lnSpc>
          <a:spcPct val="80000"/>
        </a:lnSpc>
        <a:spcBef>
          <a:spcPct val="0"/>
        </a:spcBef>
        <a:spcAft>
          <a:spcPct val="0"/>
        </a:spcAft>
        <a:defRPr sz="2000" b="1">
          <a:solidFill>
            <a:srgbClr val="E2271E"/>
          </a:solidFill>
          <a:latin typeface="Arial" charset="0"/>
        </a:defRPr>
      </a:lvl7pPr>
      <a:lvl8pPr marL="1371600" algn="l" rtl="0" fontAlgn="base">
        <a:lnSpc>
          <a:spcPct val="80000"/>
        </a:lnSpc>
        <a:spcBef>
          <a:spcPct val="0"/>
        </a:spcBef>
        <a:spcAft>
          <a:spcPct val="0"/>
        </a:spcAft>
        <a:defRPr sz="2000" b="1">
          <a:solidFill>
            <a:srgbClr val="E2271E"/>
          </a:solidFill>
          <a:latin typeface="Arial" charset="0"/>
        </a:defRPr>
      </a:lvl8pPr>
      <a:lvl9pPr marL="1828800" algn="l" rtl="0" fontAlgn="base">
        <a:lnSpc>
          <a:spcPct val="80000"/>
        </a:lnSpc>
        <a:spcBef>
          <a:spcPct val="0"/>
        </a:spcBef>
        <a:spcAft>
          <a:spcPct val="0"/>
        </a:spcAft>
        <a:defRPr sz="2000" b="1">
          <a:solidFill>
            <a:srgbClr val="E2271E"/>
          </a:solidFill>
          <a:latin typeface="Arial" charset="0"/>
        </a:defRPr>
      </a:lvl9pPr>
    </p:titleStyle>
    <p:bodyStyle>
      <a:lvl1pPr marL="342900" indent="-342900" algn="l" rtl="0" eaLnBrk="0" fontAlgn="base" hangingPunct="0">
        <a:spcBef>
          <a:spcPct val="20000"/>
        </a:spcBef>
        <a:spcAft>
          <a:spcPct val="50000"/>
        </a:spcAft>
        <a:buClr>
          <a:srgbClr val="CC0000"/>
        </a:buClr>
        <a:buSzPct val="60000"/>
        <a:buFont typeface="Wingdings" pitchFamily="2" charset="2"/>
        <a:buChar char="n"/>
        <a:defRPr sz="2200">
          <a:solidFill>
            <a:srgbClr val="5B0917"/>
          </a:solidFill>
          <a:latin typeface="+mn-lt"/>
          <a:ea typeface="+mn-ea"/>
          <a:cs typeface="+mn-cs"/>
        </a:defRPr>
      </a:lvl1pPr>
      <a:lvl2pPr marL="742950" indent="-285750" algn="l" rtl="0" eaLnBrk="0" fontAlgn="base" hangingPunct="0">
        <a:spcBef>
          <a:spcPct val="20000"/>
        </a:spcBef>
        <a:spcAft>
          <a:spcPct val="30000"/>
        </a:spcAft>
        <a:buClr>
          <a:srgbClr val="CC0000"/>
        </a:buClr>
        <a:buFont typeface="Wingdings" pitchFamily="2" charset="2"/>
        <a:buChar char="§"/>
        <a:defRPr sz="2000">
          <a:solidFill>
            <a:srgbClr val="5B0917"/>
          </a:solidFill>
          <a:latin typeface="+mn-lt"/>
        </a:defRPr>
      </a:lvl2pPr>
      <a:lvl3pPr marL="1143000" indent="-228600" algn="l" rtl="0" eaLnBrk="0" fontAlgn="base" hangingPunct="0">
        <a:spcBef>
          <a:spcPct val="20000"/>
        </a:spcBef>
        <a:spcAft>
          <a:spcPct val="20000"/>
        </a:spcAft>
        <a:buClr>
          <a:srgbClr val="CC0000"/>
        </a:buClr>
        <a:buSzPct val="80000"/>
        <a:buFont typeface="Wingdings" pitchFamily="2" charset="2"/>
        <a:buChar char="§"/>
        <a:defRPr>
          <a:solidFill>
            <a:srgbClr val="5B0917"/>
          </a:solidFill>
          <a:latin typeface="+mn-lt"/>
        </a:defRPr>
      </a:lvl3pPr>
      <a:lvl4pPr marL="1600200" indent="-228600" algn="l" rtl="0" eaLnBrk="0" fontAlgn="base" hangingPunct="0">
        <a:spcBef>
          <a:spcPct val="20000"/>
        </a:spcBef>
        <a:spcAft>
          <a:spcPct val="20000"/>
        </a:spcAft>
        <a:buClr>
          <a:srgbClr val="CC0000"/>
        </a:buClr>
        <a:buFont typeface="Times New Roman" pitchFamily="18" charset="0"/>
        <a:buChar char="▪"/>
        <a:defRPr sz="1600">
          <a:solidFill>
            <a:srgbClr val="5B0917"/>
          </a:solidFill>
          <a:latin typeface="+mn-lt"/>
        </a:defRPr>
      </a:lvl4pPr>
      <a:lvl5pPr marL="2057400" indent="-228600" algn="l" rtl="0" eaLnBrk="0" fontAlgn="base" hangingPunct="0">
        <a:spcBef>
          <a:spcPct val="20000"/>
        </a:spcBef>
        <a:spcAft>
          <a:spcPct val="0"/>
        </a:spcAft>
        <a:buClr>
          <a:srgbClr val="CC0000"/>
        </a:buClr>
        <a:buFont typeface="Arial" charset="0"/>
        <a:buChar char="∙"/>
        <a:defRPr sz="1400">
          <a:solidFill>
            <a:srgbClr val="5B0917"/>
          </a:solidFill>
          <a:latin typeface="+mn-lt"/>
        </a:defRPr>
      </a:lvl5pPr>
      <a:lvl6pPr marL="2514600" indent="-228600" algn="l" rtl="0" fontAlgn="base">
        <a:spcBef>
          <a:spcPct val="20000"/>
        </a:spcBef>
        <a:spcAft>
          <a:spcPct val="0"/>
        </a:spcAft>
        <a:buClr>
          <a:srgbClr val="CC0000"/>
        </a:buClr>
        <a:buFont typeface="Arial" charset="0"/>
        <a:buChar char="∙"/>
        <a:defRPr sz="1400">
          <a:solidFill>
            <a:srgbClr val="5B0917"/>
          </a:solidFill>
          <a:latin typeface="+mn-lt"/>
        </a:defRPr>
      </a:lvl6pPr>
      <a:lvl7pPr marL="2971800" indent="-228600" algn="l" rtl="0" fontAlgn="base">
        <a:spcBef>
          <a:spcPct val="20000"/>
        </a:spcBef>
        <a:spcAft>
          <a:spcPct val="0"/>
        </a:spcAft>
        <a:buClr>
          <a:srgbClr val="CC0000"/>
        </a:buClr>
        <a:buFont typeface="Arial" charset="0"/>
        <a:buChar char="∙"/>
        <a:defRPr sz="1400">
          <a:solidFill>
            <a:srgbClr val="5B0917"/>
          </a:solidFill>
          <a:latin typeface="+mn-lt"/>
        </a:defRPr>
      </a:lvl7pPr>
      <a:lvl8pPr marL="3429000" indent="-228600" algn="l" rtl="0" fontAlgn="base">
        <a:spcBef>
          <a:spcPct val="20000"/>
        </a:spcBef>
        <a:spcAft>
          <a:spcPct val="0"/>
        </a:spcAft>
        <a:buClr>
          <a:srgbClr val="CC0000"/>
        </a:buClr>
        <a:buFont typeface="Arial" charset="0"/>
        <a:buChar char="∙"/>
        <a:defRPr sz="1400">
          <a:solidFill>
            <a:srgbClr val="5B0917"/>
          </a:solidFill>
          <a:latin typeface="+mn-lt"/>
        </a:defRPr>
      </a:lvl8pPr>
      <a:lvl9pPr marL="3886200" indent="-228600" algn="l" rtl="0" fontAlgn="base">
        <a:spcBef>
          <a:spcPct val="20000"/>
        </a:spcBef>
        <a:spcAft>
          <a:spcPct val="0"/>
        </a:spcAft>
        <a:buClr>
          <a:srgbClr val="CC0000"/>
        </a:buClr>
        <a:buFont typeface="Arial" charset="0"/>
        <a:buChar char="∙"/>
        <a:defRPr sz="1400">
          <a:solidFill>
            <a:srgbClr val="5B0917"/>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46"/>
          <p:cNvSpPr>
            <a:spLocks noGrp="1" noChangeArrowheads="1"/>
          </p:cNvSpPr>
          <p:nvPr>
            <p:ph type="title"/>
          </p:nvPr>
        </p:nvSpPr>
        <p:spPr bwMode="auto">
          <a:xfrm>
            <a:off x="1692285" y="152400"/>
            <a:ext cx="482441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2051" name="Rectangle 48"/>
          <p:cNvSpPr>
            <a:spLocks noGrp="1" noChangeArrowheads="1"/>
          </p:cNvSpPr>
          <p:nvPr>
            <p:ph type="body" idx="1"/>
          </p:nvPr>
        </p:nvSpPr>
        <p:spPr bwMode="auto">
          <a:xfrm>
            <a:off x="112713" y="1363669"/>
            <a:ext cx="8928100" cy="523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53652" name="Rectangle 52"/>
          <p:cNvSpPr>
            <a:spLocks noGrp="1" noChangeArrowheads="1"/>
          </p:cNvSpPr>
          <p:nvPr>
            <p:ph type="ftr" sz="quarter" idx="3"/>
          </p:nvPr>
        </p:nvSpPr>
        <p:spPr bwMode="auto">
          <a:xfrm>
            <a:off x="0" y="6632581"/>
            <a:ext cx="8172450" cy="252413"/>
          </a:xfrm>
          <a:prstGeom prst="rect">
            <a:avLst/>
          </a:prstGeom>
          <a:noFill/>
          <a:ln>
            <a:noFill/>
          </a:ln>
          <a:effectLst/>
        </p:spPr>
        <p:txBody>
          <a:bodyPr vert="horz" wrap="square" lIns="0" tIns="0" rIns="0" bIns="0" numCol="1" anchor="t" anchorCtr="0" compatLnSpc="1">
            <a:prstTxWarp prst="textNoShape">
              <a:avLst/>
            </a:prstTxWarp>
          </a:bodyPr>
          <a:lstStyle>
            <a:lvl1pPr algn="ctr">
              <a:defRPr sz="1400">
                <a:solidFill>
                  <a:srgbClr val="5B0917"/>
                </a:solidFill>
              </a:defRPr>
            </a:lvl1pPr>
          </a:lstStyle>
          <a:p>
            <a:pPr>
              <a:defRPr/>
            </a:pPr>
            <a:r>
              <a:rPr lang="ru-RU" altLang="ru-RU" dirty="0"/>
              <a:t>Наименование слайда</a:t>
            </a:r>
          </a:p>
        </p:txBody>
      </p:sp>
      <p:sp>
        <p:nvSpPr>
          <p:cNvPr id="153655" name="Rectangle 55"/>
          <p:cNvSpPr>
            <a:spLocks noGrp="1" noChangeArrowheads="1"/>
          </p:cNvSpPr>
          <p:nvPr>
            <p:ph type="sldNum" sz="quarter" idx="4"/>
          </p:nvPr>
        </p:nvSpPr>
        <p:spPr bwMode="auto">
          <a:xfrm>
            <a:off x="8243888" y="6597650"/>
            <a:ext cx="766762" cy="2603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000" b="1">
                <a:solidFill>
                  <a:srgbClr val="D20000"/>
                </a:solidFill>
              </a:defRPr>
            </a:lvl1pPr>
          </a:lstStyle>
          <a:p>
            <a:pPr>
              <a:defRPr/>
            </a:pPr>
            <a:fld id="{4B055D6D-AF42-45FE-8392-2D1D9DED2C91}" type="slidenum">
              <a:rPr lang="ru-RU" altLang="ru-RU"/>
              <a:pPr>
                <a:defRPr/>
              </a:pPr>
              <a:t>‹#›</a:t>
            </a:fld>
            <a:endParaRPr lang="ru-RU" altLang="ru-RU" dirty="0"/>
          </a:p>
        </p:txBody>
      </p:sp>
      <p:pic>
        <p:nvPicPr>
          <p:cNvPr id="2054" name="Picture 16" descr="Layer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44463" y="144463"/>
            <a:ext cx="1549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8285789"/>
      </p:ext>
    </p:extLst>
  </p:cSld>
  <p:clrMap bg1="lt1" tx1="dk1" bg2="lt2" tx2="dk2" accent1="accent1" accent2="accent2" accent3="accent3" accent4="accent4" accent5="accent5" accent6="accent6" hlink="hlink" folHlink="folHlink"/>
  <p:sldLayoutIdLst>
    <p:sldLayoutId id="2147485069" r:id="rId1"/>
    <p:sldLayoutId id="2147485070" r:id="rId2"/>
    <p:sldLayoutId id="2147485071" r:id="rId3"/>
    <p:sldLayoutId id="2147485072" r:id="rId4"/>
    <p:sldLayoutId id="2147485073" r:id="rId5"/>
    <p:sldLayoutId id="2147485074" r:id="rId6"/>
    <p:sldLayoutId id="2147485075" r:id="rId7"/>
    <p:sldLayoutId id="2147485076" r:id="rId8"/>
    <p:sldLayoutId id="2147485077" r:id="rId9"/>
    <p:sldLayoutId id="2147485078" r:id="rId10"/>
    <p:sldLayoutId id="2147485079" r:id="rId11"/>
    <p:sldLayoutId id="2147485080" r:id="rId12"/>
    <p:sldLayoutId id="2147485081" r:id="rId13"/>
    <p:sldLayoutId id="2147485082" r:id="rId14"/>
  </p:sldLayoutIdLst>
  <p:hf hdr="0" ftr="0" dt="0"/>
  <p:txStyles>
    <p:titleStyle>
      <a:lvl1pPr algn="l" rtl="0" eaLnBrk="0" fontAlgn="base" hangingPunct="0">
        <a:lnSpc>
          <a:spcPct val="80000"/>
        </a:lnSpc>
        <a:spcBef>
          <a:spcPct val="0"/>
        </a:spcBef>
        <a:spcAft>
          <a:spcPct val="0"/>
        </a:spcAft>
        <a:defRPr sz="2000" b="1">
          <a:solidFill>
            <a:srgbClr val="D20000"/>
          </a:solidFill>
          <a:latin typeface="+mj-lt"/>
          <a:ea typeface="+mj-ea"/>
          <a:cs typeface="+mj-cs"/>
        </a:defRPr>
      </a:lvl1pPr>
      <a:lvl2pPr algn="l" rtl="0" eaLnBrk="0" fontAlgn="base" hangingPunct="0">
        <a:lnSpc>
          <a:spcPct val="80000"/>
        </a:lnSpc>
        <a:spcBef>
          <a:spcPct val="0"/>
        </a:spcBef>
        <a:spcAft>
          <a:spcPct val="0"/>
        </a:spcAft>
        <a:defRPr sz="2000" b="1">
          <a:solidFill>
            <a:srgbClr val="D20000"/>
          </a:solidFill>
          <a:latin typeface="Arial" charset="0"/>
        </a:defRPr>
      </a:lvl2pPr>
      <a:lvl3pPr algn="l" rtl="0" eaLnBrk="0" fontAlgn="base" hangingPunct="0">
        <a:lnSpc>
          <a:spcPct val="80000"/>
        </a:lnSpc>
        <a:spcBef>
          <a:spcPct val="0"/>
        </a:spcBef>
        <a:spcAft>
          <a:spcPct val="0"/>
        </a:spcAft>
        <a:defRPr sz="2000" b="1">
          <a:solidFill>
            <a:srgbClr val="D20000"/>
          </a:solidFill>
          <a:latin typeface="Arial" charset="0"/>
        </a:defRPr>
      </a:lvl3pPr>
      <a:lvl4pPr algn="l" rtl="0" eaLnBrk="0" fontAlgn="base" hangingPunct="0">
        <a:lnSpc>
          <a:spcPct val="80000"/>
        </a:lnSpc>
        <a:spcBef>
          <a:spcPct val="0"/>
        </a:spcBef>
        <a:spcAft>
          <a:spcPct val="0"/>
        </a:spcAft>
        <a:defRPr sz="2000" b="1">
          <a:solidFill>
            <a:srgbClr val="D20000"/>
          </a:solidFill>
          <a:latin typeface="Arial" charset="0"/>
        </a:defRPr>
      </a:lvl4pPr>
      <a:lvl5pPr algn="l" rtl="0" eaLnBrk="0" fontAlgn="base" hangingPunct="0">
        <a:lnSpc>
          <a:spcPct val="80000"/>
        </a:lnSpc>
        <a:spcBef>
          <a:spcPct val="0"/>
        </a:spcBef>
        <a:spcAft>
          <a:spcPct val="0"/>
        </a:spcAft>
        <a:defRPr sz="2000" b="1">
          <a:solidFill>
            <a:srgbClr val="D20000"/>
          </a:solidFill>
          <a:latin typeface="Arial" charset="0"/>
        </a:defRPr>
      </a:lvl5pPr>
      <a:lvl6pPr marL="457200" algn="l" rtl="0" fontAlgn="base">
        <a:lnSpc>
          <a:spcPct val="80000"/>
        </a:lnSpc>
        <a:spcBef>
          <a:spcPct val="0"/>
        </a:spcBef>
        <a:spcAft>
          <a:spcPct val="0"/>
        </a:spcAft>
        <a:defRPr sz="2000" b="1">
          <a:solidFill>
            <a:srgbClr val="E2271E"/>
          </a:solidFill>
          <a:latin typeface="Arial" charset="0"/>
        </a:defRPr>
      </a:lvl6pPr>
      <a:lvl7pPr marL="914400" algn="l" rtl="0" fontAlgn="base">
        <a:lnSpc>
          <a:spcPct val="80000"/>
        </a:lnSpc>
        <a:spcBef>
          <a:spcPct val="0"/>
        </a:spcBef>
        <a:spcAft>
          <a:spcPct val="0"/>
        </a:spcAft>
        <a:defRPr sz="2000" b="1">
          <a:solidFill>
            <a:srgbClr val="E2271E"/>
          </a:solidFill>
          <a:latin typeface="Arial" charset="0"/>
        </a:defRPr>
      </a:lvl7pPr>
      <a:lvl8pPr marL="1371600" algn="l" rtl="0" fontAlgn="base">
        <a:lnSpc>
          <a:spcPct val="80000"/>
        </a:lnSpc>
        <a:spcBef>
          <a:spcPct val="0"/>
        </a:spcBef>
        <a:spcAft>
          <a:spcPct val="0"/>
        </a:spcAft>
        <a:defRPr sz="2000" b="1">
          <a:solidFill>
            <a:srgbClr val="E2271E"/>
          </a:solidFill>
          <a:latin typeface="Arial" charset="0"/>
        </a:defRPr>
      </a:lvl8pPr>
      <a:lvl9pPr marL="1828800" algn="l" rtl="0" fontAlgn="base">
        <a:lnSpc>
          <a:spcPct val="80000"/>
        </a:lnSpc>
        <a:spcBef>
          <a:spcPct val="0"/>
        </a:spcBef>
        <a:spcAft>
          <a:spcPct val="0"/>
        </a:spcAft>
        <a:defRPr sz="2000" b="1">
          <a:solidFill>
            <a:srgbClr val="E2271E"/>
          </a:solidFill>
          <a:latin typeface="Arial" charset="0"/>
        </a:defRPr>
      </a:lvl9pPr>
    </p:titleStyle>
    <p:bodyStyle>
      <a:lvl1pPr marL="342900" indent="-342900" algn="l" rtl="0" eaLnBrk="0" fontAlgn="base" hangingPunct="0">
        <a:spcBef>
          <a:spcPct val="20000"/>
        </a:spcBef>
        <a:spcAft>
          <a:spcPct val="50000"/>
        </a:spcAft>
        <a:buClr>
          <a:srgbClr val="CC0000"/>
        </a:buClr>
        <a:buSzPct val="60000"/>
        <a:buFont typeface="Wingdings" pitchFamily="2" charset="2"/>
        <a:buChar char="n"/>
        <a:defRPr sz="2200">
          <a:solidFill>
            <a:srgbClr val="5B0917"/>
          </a:solidFill>
          <a:latin typeface="+mn-lt"/>
          <a:ea typeface="+mn-ea"/>
          <a:cs typeface="+mn-cs"/>
        </a:defRPr>
      </a:lvl1pPr>
      <a:lvl2pPr marL="742950" indent="-285750" algn="l" rtl="0" eaLnBrk="0" fontAlgn="base" hangingPunct="0">
        <a:spcBef>
          <a:spcPct val="20000"/>
        </a:spcBef>
        <a:spcAft>
          <a:spcPct val="30000"/>
        </a:spcAft>
        <a:buClr>
          <a:srgbClr val="CC0000"/>
        </a:buClr>
        <a:buFont typeface="Wingdings" pitchFamily="2" charset="2"/>
        <a:buChar char="§"/>
        <a:defRPr sz="2000">
          <a:solidFill>
            <a:srgbClr val="5B0917"/>
          </a:solidFill>
          <a:latin typeface="+mn-lt"/>
        </a:defRPr>
      </a:lvl2pPr>
      <a:lvl3pPr marL="1143000" indent="-228600" algn="l" rtl="0" eaLnBrk="0" fontAlgn="base" hangingPunct="0">
        <a:spcBef>
          <a:spcPct val="20000"/>
        </a:spcBef>
        <a:spcAft>
          <a:spcPct val="20000"/>
        </a:spcAft>
        <a:buClr>
          <a:srgbClr val="CC0000"/>
        </a:buClr>
        <a:buSzPct val="80000"/>
        <a:buFont typeface="Wingdings" pitchFamily="2" charset="2"/>
        <a:buChar char="§"/>
        <a:defRPr>
          <a:solidFill>
            <a:srgbClr val="5B0917"/>
          </a:solidFill>
          <a:latin typeface="+mn-lt"/>
        </a:defRPr>
      </a:lvl3pPr>
      <a:lvl4pPr marL="1600200" indent="-228600" algn="l" rtl="0" eaLnBrk="0" fontAlgn="base" hangingPunct="0">
        <a:spcBef>
          <a:spcPct val="20000"/>
        </a:spcBef>
        <a:spcAft>
          <a:spcPct val="20000"/>
        </a:spcAft>
        <a:buClr>
          <a:srgbClr val="CC0000"/>
        </a:buClr>
        <a:buFont typeface="Times New Roman" pitchFamily="18" charset="0"/>
        <a:buChar char="▪"/>
        <a:defRPr sz="1600">
          <a:solidFill>
            <a:srgbClr val="5B0917"/>
          </a:solidFill>
          <a:latin typeface="+mn-lt"/>
        </a:defRPr>
      </a:lvl4pPr>
      <a:lvl5pPr marL="2057400" indent="-228600" algn="l" rtl="0" eaLnBrk="0" fontAlgn="base" hangingPunct="0">
        <a:spcBef>
          <a:spcPct val="20000"/>
        </a:spcBef>
        <a:spcAft>
          <a:spcPct val="0"/>
        </a:spcAft>
        <a:buClr>
          <a:srgbClr val="CC0000"/>
        </a:buClr>
        <a:buFont typeface="Arial" charset="0"/>
        <a:buChar char="∙"/>
        <a:defRPr sz="1400">
          <a:solidFill>
            <a:srgbClr val="5B0917"/>
          </a:solidFill>
          <a:latin typeface="+mn-lt"/>
        </a:defRPr>
      </a:lvl5pPr>
      <a:lvl6pPr marL="2514600" indent="-228600" algn="l" rtl="0" fontAlgn="base">
        <a:spcBef>
          <a:spcPct val="20000"/>
        </a:spcBef>
        <a:spcAft>
          <a:spcPct val="0"/>
        </a:spcAft>
        <a:buClr>
          <a:srgbClr val="CC0000"/>
        </a:buClr>
        <a:buFont typeface="Arial" charset="0"/>
        <a:buChar char="∙"/>
        <a:defRPr sz="1400">
          <a:solidFill>
            <a:srgbClr val="5B0917"/>
          </a:solidFill>
          <a:latin typeface="+mn-lt"/>
        </a:defRPr>
      </a:lvl6pPr>
      <a:lvl7pPr marL="2971800" indent="-228600" algn="l" rtl="0" fontAlgn="base">
        <a:spcBef>
          <a:spcPct val="20000"/>
        </a:spcBef>
        <a:spcAft>
          <a:spcPct val="0"/>
        </a:spcAft>
        <a:buClr>
          <a:srgbClr val="CC0000"/>
        </a:buClr>
        <a:buFont typeface="Arial" charset="0"/>
        <a:buChar char="∙"/>
        <a:defRPr sz="1400">
          <a:solidFill>
            <a:srgbClr val="5B0917"/>
          </a:solidFill>
          <a:latin typeface="+mn-lt"/>
        </a:defRPr>
      </a:lvl7pPr>
      <a:lvl8pPr marL="3429000" indent="-228600" algn="l" rtl="0" fontAlgn="base">
        <a:spcBef>
          <a:spcPct val="20000"/>
        </a:spcBef>
        <a:spcAft>
          <a:spcPct val="0"/>
        </a:spcAft>
        <a:buClr>
          <a:srgbClr val="CC0000"/>
        </a:buClr>
        <a:buFont typeface="Arial" charset="0"/>
        <a:buChar char="∙"/>
        <a:defRPr sz="1400">
          <a:solidFill>
            <a:srgbClr val="5B0917"/>
          </a:solidFill>
          <a:latin typeface="+mn-lt"/>
        </a:defRPr>
      </a:lvl8pPr>
      <a:lvl9pPr marL="3886200" indent="-228600" algn="l" rtl="0" fontAlgn="base">
        <a:spcBef>
          <a:spcPct val="20000"/>
        </a:spcBef>
        <a:spcAft>
          <a:spcPct val="0"/>
        </a:spcAft>
        <a:buClr>
          <a:srgbClr val="CC0000"/>
        </a:buClr>
        <a:buFont typeface="Arial" charset="0"/>
        <a:buChar char="∙"/>
        <a:defRPr sz="1400">
          <a:solidFill>
            <a:srgbClr val="5B0917"/>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0.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0.xml"/><Relationship Id="rId5" Type="http://schemas.microsoft.com/office/2007/relationships/hdphoto" Target="../media/hdphoto1.wdp"/><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30.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4.xml"/><Relationship Id="rId4" Type="http://schemas.openxmlformats.org/officeDocument/2006/relationships/image" Target="../media/image36.jpg"/></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34.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34.xml"/><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30.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34.xml"/><Relationship Id="rId5" Type="http://schemas.openxmlformats.org/officeDocument/2006/relationships/image" Target="../media/image26.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34.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0.xml"/><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30.xml"/><Relationship Id="rId5" Type="http://schemas.openxmlformats.org/officeDocument/2006/relationships/image" Target="../media/image49.png"/><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30.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30.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3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7.xml"/><Relationship Id="rId1" Type="http://schemas.openxmlformats.org/officeDocument/2006/relationships/slideLayout" Target="../slideLayouts/slideLayout30.xml"/><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8.xml"/><Relationship Id="rId1" Type="http://schemas.openxmlformats.org/officeDocument/2006/relationships/slideLayout" Target="../slideLayouts/slideLayout30.xml"/><Relationship Id="rId4" Type="http://schemas.openxmlformats.org/officeDocument/2006/relationships/image" Target="../media/image6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40.xml"/><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41.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11.wmf"/><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42.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4.xml"/><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5.xml"/><Relationship Id="rId1" Type="http://schemas.openxmlformats.org/officeDocument/2006/relationships/slideLayout" Target="../slideLayouts/slideLayout30.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5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6.xml"/><Relationship Id="rId1" Type="http://schemas.openxmlformats.org/officeDocument/2006/relationships/slideLayout" Target="../slideLayouts/slideLayout30.xml"/><Relationship Id="rId4" Type="http://schemas.openxmlformats.org/officeDocument/2006/relationships/image" Target="../media/image50.png"/></Relationships>
</file>

<file path=ppt/slides/_rels/slide5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7.xml"/><Relationship Id="rId1" Type="http://schemas.openxmlformats.org/officeDocument/2006/relationships/slideLayout" Target="../slideLayouts/slideLayout30.xml"/><Relationship Id="rId4" Type="http://schemas.openxmlformats.org/officeDocument/2006/relationships/image" Target="../media/image74.png"/></Relationships>
</file>

<file path=ppt/slides/_rels/slide5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8.xml"/><Relationship Id="rId1" Type="http://schemas.openxmlformats.org/officeDocument/2006/relationships/slideLayout" Target="../slideLayouts/slideLayout30.xml"/><Relationship Id="rId4" Type="http://schemas.openxmlformats.org/officeDocument/2006/relationships/image" Target="../media/image76.png"/></Relationships>
</file>

<file path=ppt/slides/_rels/slide5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9.xml"/><Relationship Id="rId1" Type="http://schemas.openxmlformats.org/officeDocument/2006/relationships/slideLayout" Target="../slideLayouts/slideLayout30.xml"/><Relationship Id="rId5" Type="http://schemas.openxmlformats.org/officeDocument/2006/relationships/image" Target="../media/image79.png"/><Relationship Id="rId4" Type="http://schemas.openxmlformats.org/officeDocument/2006/relationships/image" Target="../media/image78.png"/></Relationships>
</file>

<file path=ppt/slides/_rels/slide5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0.xml"/><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4788024" y="1385888"/>
            <a:ext cx="3924176"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eaLnBrk="0" hangingPunct="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eaLnBrk="0" hangingPunct="0">
              <a:spcBef>
                <a:spcPct val="20000"/>
              </a:spcBef>
              <a:spcAft>
                <a:spcPct val="20000"/>
              </a:spcAft>
              <a:buClr>
                <a:srgbClr val="CC0000"/>
              </a:buClr>
              <a:buSzPct val="80000"/>
              <a:buFont typeface="Wingdings" pitchFamily="2" charset="2"/>
              <a:buChar char="§"/>
              <a:defRPr>
                <a:solidFill>
                  <a:srgbClr val="5B0917"/>
                </a:solidFill>
                <a:latin typeface="Arial" charset="0"/>
              </a:defRPr>
            </a:lvl3pPr>
            <a:lvl4pPr marL="1600200" indent="-228600" eaLnBrk="0" hangingPunct="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eaLnBrk="0" hangingPunct="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a:buNone/>
            </a:pPr>
            <a:r>
              <a:rPr lang="ru-RU" dirty="0">
                <a:solidFill>
                  <a:schemeClr val="bg1"/>
                </a:solidFill>
              </a:rPr>
              <a:t>Учет и отчетность МСФО «точно в срок» 1:С Управление холдингом учет внеоборотных активов, IFRS 9, 15, 16, инструменты </a:t>
            </a:r>
            <a:r>
              <a:rPr lang="ru-RU" dirty="0" err="1">
                <a:solidFill>
                  <a:schemeClr val="bg1"/>
                </a:solidFill>
              </a:rPr>
              <a:t>Smart</a:t>
            </a:r>
            <a:r>
              <a:rPr lang="ru-RU" dirty="0">
                <a:solidFill>
                  <a:schemeClr val="bg1"/>
                </a:solidFill>
              </a:rPr>
              <a:t> </a:t>
            </a:r>
            <a:r>
              <a:rPr lang="ru-RU" dirty="0" err="1">
                <a:solidFill>
                  <a:schemeClr val="bg1"/>
                </a:solidFill>
              </a:rPr>
              <a:t>close</a:t>
            </a:r>
            <a:r>
              <a:rPr lang="ru-RU" dirty="0">
                <a:solidFill>
                  <a:schemeClr val="bg1"/>
                </a:solidFill>
              </a:rPr>
              <a:t> и </a:t>
            </a:r>
            <a:r>
              <a:rPr lang="ru-RU" dirty="0" err="1">
                <a:solidFill>
                  <a:schemeClr val="bg1"/>
                </a:solidFill>
              </a:rPr>
              <a:t>Disclosure</a:t>
            </a:r>
            <a:r>
              <a:rPr lang="ru-RU" dirty="0">
                <a:solidFill>
                  <a:schemeClr val="bg1"/>
                </a:solidFill>
              </a:rPr>
              <a:t> </a:t>
            </a:r>
            <a:r>
              <a:rPr lang="ru-RU" dirty="0" err="1">
                <a:solidFill>
                  <a:schemeClr val="bg1"/>
                </a:solidFill>
              </a:rPr>
              <a:t>management</a:t>
            </a:r>
            <a:r>
              <a:rPr lang="ru-RU" dirty="0">
                <a:solidFill>
                  <a:schemeClr val="bg1"/>
                </a:solidFill>
              </a:rPr>
              <a:t>, консолидация отчетности</a:t>
            </a:r>
            <a:r>
              <a:rPr lang="ru-RU" sz="2400" dirty="0">
                <a:solidFill>
                  <a:schemeClr val="bg1"/>
                </a:solidFill>
              </a:rPr>
              <a:t> </a:t>
            </a:r>
            <a:endParaRPr lang="ru-RU" altLang="ru-RU" sz="2400" dirty="0">
              <a:solidFill>
                <a:schemeClr val="bg1"/>
              </a:solidFill>
            </a:endParaRPr>
          </a:p>
        </p:txBody>
      </p:sp>
    </p:spTree>
    <p:extLst>
      <p:ext uri="{BB962C8B-B14F-4D97-AF65-F5344CB8AC3E}">
        <p14:creationId xmlns:p14="http://schemas.microsoft.com/office/powerpoint/2010/main" val="1363509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188640"/>
            <a:ext cx="5544616" cy="792088"/>
          </a:xfrm>
        </p:spPr>
        <p:txBody>
          <a:bodyPr/>
          <a:lstStyle/>
          <a:p>
            <a:r>
              <a:rPr lang="ru-RU" dirty="0"/>
              <a:t>2. НАСТРОЙКА СИСТЕМЫ. БАЗОВЫЕ НАСТРОЙКИ. ЗАГРУЗКА ПЛАНА СЧЕТОВ.</a:t>
            </a:r>
          </a:p>
        </p:txBody>
      </p:sp>
      <p:sp>
        <p:nvSpPr>
          <p:cNvPr id="4" name="Номер слайда 3"/>
          <p:cNvSpPr>
            <a:spLocks noGrp="1"/>
          </p:cNvSpPr>
          <p:nvPr>
            <p:ph type="sldNum" sz="quarter" idx="11"/>
          </p:nvPr>
        </p:nvSpPr>
        <p:spPr/>
        <p:txBody>
          <a:bodyPr/>
          <a:lstStyle/>
          <a:p>
            <a:pPr>
              <a:defRPr/>
            </a:pPr>
            <a:fld id="{4F4ADC1B-B552-4102-91FF-E730DF1A4AF8}" type="slidenum">
              <a:rPr lang="ru-RU" altLang="ru-RU" smtClean="0"/>
              <a:pPr>
                <a:defRPr/>
              </a:pPr>
              <a:t>10</a:t>
            </a:fld>
            <a:endParaRPr lang="ru-RU" altLang="ru-RU"/>
          </a:p>
        </p:txBody>
      </p:sp>
      <p:sp>
        <p:nvSpPr>
          <p:cNvPr id="5" name="Прямоугольник 4"/>
          <p:cNvSpPr/>
          <p:nvPr/>
        </p:nvSpPr>
        <p:spPr>
          <a:xfrm>
            <a:off x="145028" y="980728"/>
            <a:ext cx="6875244" cy="1815882"/>
          </a:xfrm>
          <a:prstGeom prst="rect">
            <a:avLst/>
          </a:prstGeom>
        </p:spPr>
        <p:txBody>
          <a:bodyPr wrap="square">
            <a:spAutoFit/>
          </a:bodyPr>
          <a:lstStyle/>
          <a:p>
            <a:pPr algn="ctr">
              <a:buClr>
                <a:schemeClr val="tx2"/>
              </a:buClr>
            </a:pPr>
            <a:endParaRPr lang="en-US" sz="1400" b="1" dirty="0"/>
          </a:p>
          <a:p>
            <a:pPr algn="ctr">
              <a:buClr>
                <a:schemeClr val="tx2"/>
              </a:buClr>
            </a:pPr>
            <a:r>
              <a:rPr lang="ru-RU" sz="1400" b="1" dirty="0"/>
              <a:t>ЗАГРУЗКА ПЛАНА СЧЕТОВ ИЗ ВНЕШНЕГО ФАЙЛА:</a:t>
            </a:r>
          </a:p>
          <a:p>
            <a:pPr marL="285750" indent="-285750" algn="just">
              <a:buClr>
                <a:schemeClr val="tx2"/>
              </a:buClr>
              <a:buFont typeface="Wingdings" panose="05000000000000000000" pitchFamily="2" charset="2"/>
              <a:buChar char="q"/>
            </a:pPr>
            <a:r>
              <a:rPr lang="ru-RU" sz="1400" dirty="0"/>
              <a:t>при переходе в 1С из другой системы или модели </a:t>
            </a:r>
            <a:r>
              <a:rPr lang="en-US" sz="1400" dirty="0" err="1"/>
              <a:t>xlsx</a:t>
            </a:r>
            <a:r>
              <a:rPr lang="en-US" sz="1400" dirty="0"/>
              <a:t> </a:t>
            </a:r>
            <a:r>
              <a:rPr lang="ru-RU" sz="1400" dirty="0"/>
              <a:t> план счетов можно перенести из табличного документа, </a:t>
            </a:r>
            <a:r>
              <a:rPr lang="en-US" sz="1400" dirty="0"/>
              <a:t>(</a:t>
            </a:r>
            <a:r>
              <a:rPr lang="ru-RU" sz="1400" dirty="0"/>
              <a:t>в том числе  </a:t>
            </a:r>
            <a:r>
              <a:rPr lang="en-US" sz="1400" dirty="0" err="1"/>
              <a:t>xlsx</a:t>
            </a:r>
            <a:r>
              <a:rPr lang="en-US" sz="1400" dirty="0"/>
              <a:t>) </a:t>
            </a:r>
            <a:r>
              <a:rPr lang="ru-RU" sz="1400" dirty="0"/>
              <a:t>с указанием необходимых аналитик на счетах(субконто)</a:t>
            </a:r>
            <a:r>
              <a:rPr lang="en-US" sz="1400" dirty="0"/>
              <a:t> </a:t>
            </a:r>
            <a:r>
              <a:rPr lang="ru-RU" sz="1400" dirty="0"/>
              <a:t>с возможностью дозагрузки и дополнения новыми значениями;</a:t>
            </a:r>
          </a:p>
          <a:p>
            <a:pPr marL="285750" indent="-285750" algn="just">
              <a:buClr>
                <a:schemeClr val="tx2"/>
              </a:buClr>
              <a:buFont typeface="Wingdings" panose="05000000000000000000" pitchFamily="2" charset="2"/>
              <a:buChar char="q"/>
            </a:pPr>
            <a:r>
              <a:rPr lang="ru-RU" sz="1400" dirty="0"/>
              <a:t>загрузка с указанием счетов источников (аналог счета МСФО в учёте по НСБУ) и перечень аналитик будет взят со счёта источника;</a:t>
            </a:r>
          </a:p>
        </p:txBody>
      </p:sp>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t="1" r="7854" b="29121"/>
          <a:stretch/>
        </p:blipFill>
        <p:spPr>
          <a:xfrm>
            <a:off x="297209" y="2827769"/>
            <a:ext cx="8425755" cy="2930654"/>
          </a:xfrm>
          <a:prstGeom prst="rect">
            <a:avLst/>
          </a:prstGeom>
          <a:ln>
            <a:solidFill>
              <a:schemeClr val="tx1"/>
            </a:solidFill>
          </a:ln>
          <a:effectLst>
            <a:outerShdw blurRad="292100" dist="139700" dir="2700000" algn="ctr" rotWithShape="0">
              <a:srgbClr val="000000">
                <a:alpha val="65000"/>
              </a:srgbClr>
            </a:outerShdw>
          </a:effectLst>
        </p:spPr>
      </p:pic>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1851" t="5037" r="12210" b="42313"/>
          <a:stretch/>
        </p:blipFill>
        <p:spPr>
          <a:xfrm>
            <a:off x="870271" y="4293096"/>
            <a:ext cx="7858125" cy="2421467"/>
          </a:xfrm>
          <a:prstGeom prst="rect">
            <a:avLst/>
          </a:prstGeom>
          <a:ln>
            <a:solidFill>
              <a:schemeClr val="tx1"/>
            </a:solidFill>
          </a:ln>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293219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stretch>
            <a:fillRect/>
          </a:stretch>
        </p:blipFill>
        <p:spPr>
          <a:xfrm>
            <a:off x="3818256" y="1484784"/>
            <a:ext cx="4871002" cy="4967968"/>
          </a:xfrm>
          <a:prstGeom prst="rect">
            <a:avLst/>
          </a:prstGeom>
          <a:ln>
            <a:solidFill>
              <a:schemeClr val="tx1"/>
            </a:solidFill>
          </a:ln>
          <a:effectLst>
            <a:outerShdw blurRad="292100" dist="139700" dir="2700000" algn="tl" rotWithShape="0">
              <a:srgbClr val="333333">
                <a:alpha val="65000"/>
              </a:srgbClr>
            </a:outerShdw>
          </a:effectLst>
        </p:spPr>
      </p:pic>
      <p:sp>
        <p:nvSpPr>
          <p:cNvPr id="7" name="Прямоугольник 6"/>
          <p:cNvSpPr/>
          <p:nvPr/>
        </p:nvSpPr>
        <p:spPr>
          <a:xfrm>
            <a:off x="349097" y="1484784"/>
            <a:ext cx="3349613" cy="4770537"/>
          </a:xfrm>
          <a:prstGeom prst="rect">
            <a:avLst/>
          </a:prstGeom>
        </p:spPr>
        <p:txBody>
          <a:bodyPr wrap="square">
            <a:spAutoFit/>
          </a:bodyPr>
          <a:lstStyle/>
          <a:p>
            <a:pPr marL="285750" indent="-285750">
              <a:buClr>
                <a:srgbClr val="58C1C9"/>
              </a:buClr>
              <a:buFont typeface="Wingdings" panose="05000000000000000000" pitchFamily="2" charset="2"/>
              <a:buChar char="q"/>
            </a:pPr>
            <a:r>
              <a:rPr lang="ru-RU" sz="1600" dirty="0"/>
              <a:t>Названия и номера счетов произвольные</a:t>
            </a:r>
          </a:p>
          <a:p>
            <a:pPr marL="285750" indent="-285750">
              <a:buClr>
                <a:srgbClr val="58C1C9"/>
              </a:buClr>
              <a:buFont typeface="Wingdings" panose="05000000000000000000" pitchFamily="2" charset="2"/>
              <a:buChar char="q"/>
            </a:pPr>
            <a:endParaRPr lang="ru-RU" sz="1600" dirty="0"/>
          </a:p>
          <a:p>
            <a:pPr marL="285750" indent="-285750">
              <a:buClr>
                <a:srgbClr val="58C1C9"/>
              </a:buClr>
              <a:buFont typeface="Wingdings" panose="05000000000000000000" pitchFamily="2" charset="2"/>
              <a:buChar char="q"/>
            </a:pPr>
            <a:r>
              <a:rPr lang="ru-RU" sz="1600" dirty="0"/>
              <a:t>Предусматривает настройки:</a:t>
            </a:r>
          </a:p>
          <a:p>
            <a:pPr marL="742950" lvl="1" indent="-285750">
              <a:buClr>
                <a:srgbClr val="58C1C9"/>
              </a:buClr>
              <a:buFont typeface="Arial" panose="020B0604020202020204" pitchFamily="34" charset="0"/>
              <a:buChar char="•"/>
            </a:pPr>
            <a:endParaRPr lang="ru-RU" sz="1600" dirty="0"/>
          </a:p>
          <a:p>
            <a:pPr marL="742950" lvl="1" indent="-285750">
              <a:buClr>
                <a:srgbClr val="58C1C9"/>
              </a:buClr>
              <a:buFont typeface="Arial" panose="020B0604020202020204" pitchFamily="34" charset="0"/>
              <a:buChar char="•"/>
            </a:pPr>
            <a:r>
              <a:rPr lang="ru-RU" sz="1600" dirty="0"/>
              <a:t>Аналитик (субконто в зависимости от типа счета количество субконто от 2 до 3 на каждом из счетов);</a:t>
            </a:r>
          </a:p>
          <a:p>
            <a:pPr marL="742950" lvl="1" indent="-285750">
              <a:buClr>
                <a:srgbClr val="58C1C9"/>
              </a:buClr>
              <a:buFont typeface="Arial" panose="020B0604020202020204" pitchFamily="34" charset="0"/>
              <a:buChar char="•"/>
            </a:pPr>
            <a:r>
              <a:rPr lang="ru-RU" sz="1600" dirty="0"/>
              <a:t>Признаков: Количественный / Валютный/ </a:t>
            </a:r>
            <a:r>
              <a:rPr lang="ru-RU" sz="1600" dirty="0" err="1"/>
              <a:t>Забалансовый</a:t>
            </a:r>
            <a:r>
              <a:rPr lang="ru-RU" sz="1600" dirty="0"/>
              <a:t> / По подразделениям / По направлениям деятельности;</a:t>
            </a:r>
          </a:p>
          <a:p>
            <a:pPr marL="742950" lvl="1" indent="-285750">
              <a:buClr>
                <a:srgbClr val="58C1C9"/>
              </a:buClr>
              <a:buFont typeface="Arial" panose="020B0604020202020204" pitchFamily="34" charset="0"/>
              <a:buChar char="•"/>
            </a:pPr>
            <a:r>
              <a:rPr lang="ru-RU" sz="1600" dirty="0"/>
              <a:t>Виды временной разницы</a:t>
            </a:r>
            <a:r>
              <a:rPr lang="en-US" sz="1600" dirty="0"/>
              <a:t> </a:t>
            </a:r>
            <a:r>
              <a:rPr lang="ru-RU" sz="1600" dirty="0"/>
              <a:t>и проч.</a:t>
            </a:r>
          </a:p>
        </p:txBody>
      </p:sp>
      <p:sp>
        <p:nvSpPr>
          <p:cNvPr id="8" name="Заголовок 1"/>
          <p:cNvSpPr txBox="1">
            <a:spLocks/>
          </p:cNvSpPr>
          <p:nvPr/>
        </p:nvSpPr>
        <p:spPr>
          <a:xfrm>
            <a:off x="1624656" y="364301"/>
            <a:ext cx="8518161" cy="58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lnSpc>
                <a:spcPct val="80000"/>
              </a:lnSpc>
              <a:defRPr b="1">
                <a:solidFill>
                  <a:srgbClr val="D20000"/>
                </a:solidFill>
                <a:latin typeface="+mj-lt"/>
                <a:ea typeface="+mj-ea"/>
                <a:cs typeface="+mj-cs"/>
              </a:defRPr>
            </a:lvl1pPr>
            <a:lvl2pPr eaLnBrk="0" hangingPunct="0">
              <a:lnSpc>
                <a:spcPct val="80000"/>
              </a:lnSpc>
              <a:defRPr b="1">
                <a:solidFill>
                  <a:srgbClr val="D20000"/>
                </a:solidFill>
              </a:defRPr>
            </a:lvl2pPr>
            <a:lvl3pPr eaLnBrk="0" hangingPunct="0">
              <a:lnSpc>
                <a:spcPct val="80000"/>
              </a:lnSpc>
              <a:defRPr b="1">
                <a:solidFill>
                  <a:srgbClr val="D20000"/>
                </a:solidFill>
              </a:defRPr>
            </a:lvl3pPr>
            <a:lvl4pPr eaLnBrk="0" hangingPunct="0">
              <a:lnSpc>
                <a:spcPct val="80000"/>
              </a:lnSpc>
              <a:defRPr b="1">
                <a:solidFill>
                  <a:srgbClr val="D20000"/>
                </a:solidFill>
              </a:defRPr>
            </a:lvl4pPr>
            <a:lvl5pPr eaLnBrk="0" hangingPunct="0">
              <a:lnSpc>
                <a:spcPct val="80000"/>
              </a:lnSpc>
              <a:defRPr b="1">
                <a:solidFill>
                  <a:srgbClr val="D20000"/>
                </a:solidFill>
              </a:defRPr>
            </a:lvl5pPr>
            <a:lvl6pPr marL="457200" fontAlgn="base">
              <a:lnSpc>
                <a:spcPct val="80000"/>
              </a:lnSpc>
              <a:spcBef>
                <a:spcPct val="0"/>
              </a:spcBef>
              <a:spcAft>
                <a:spcPct val="0"/>
              </a:spcAft>
              <a:defRPr b="1">
                <a:solidFill>
                  <a:srgbClr val="E2271E"/>
                </a:solidFill>
              </a:defRPr>
            </a:lvl6pPr>
            <a:lvl7pPr marL="914400" fontAlgn="base">
              <a:lnSpc>
                <a:spcPct val="80000"/>
              </a:lnSpc>
              <a:spcBef>
                <a:spcPct val="0"/>
              </a:spcBef>
              <a:spcAft>
                <a:spcPct val="0"/>
              </a:spcAft>
              <a:defRPr b="1">
                <a:solidFill>
                  <a:srgbClr val="E2271E"/>
                </a:solidFill>
              </a:defRPr>
            </a:lvl7pPr>
            <a:lvl8pPr marL="1371600" fontAlgn="base">
              <a:lnSpc>
                <a:spcPct val="80000"/>
              </a:lnSpc>
              <a:spcBef>
                <a:spcPct val="0"/>
              </a:spcBef>
              <a:spcAft>
                <a:spcPct val="0"/>
              </a:spcAft>
              <a:defRPr b="1">
                <a:solidFill>
                  <a:srgbClr val="E2271E"/>
                </a:solidFill>
              </a:defRPr>
            </a:lvl8pPr>
            <a:lvl9pPr marL="1828800" fontAlgn="base">
              <a:lnSpc>
                <a:spcPct val="80000"/>
              </a:lnSpc>
              <a:spcBef>
                <a:spcPct val="0"/>
              </a:spcBef>
              <a:spcAft>
                <a:spcPct val="0"/>
              </a:spcAft>
              <a:defRPr b="1">
                <a:solidFill>
                  <a:srgbClr val="E2271E"/>
                </a:solidFill>
              </a:defRPr>
            </a:lvl9pPr>
          </a:lstStyle>
          <a:p>
            <a:r>
              <a:rPr lang="ru-RU" altLang="ru-RU" dirty="0"/>
              <a:t>2. НАСТРОЙКА СИСТЕМЫ. ПЛАН СЧЕТОВ МСФО</a:t>
            </a:r>
          </a:p>
        </p:txBody>
      </p:sp>
      <p:pic>
        <p:nvPicPr>
          <p:cNvPr id="5" name="Рисунок 4"/>
          <p:cNvPicPr>
            <a:picLocks noChangeAspect="1"/>
          </p:cNvPicPr>
          <p:nvPr/>
        </p:nvPicPr>
        <p:blipFill>
          <a:blip r:embed="rId4"/>
          <a:stretch>
            <a:fillRect/>
          </a:stretch>
        </p:blipFill>
        <p:spPr>
          <a:xfrm>
            <a:off x="5580112" y="2618359"/>
            <a:ext cx="3361258" cy="3834393"/>
          </a:xfrm>
          <a:prstGeom prst="rect">
            <a:avLst/>
          </a:prstGeom>
          <a:ln>
            <a:solidFill>
              <a:schemeClr val="tx1"/>
            </a:solidFill>
          </a:ln>
          <a:effectLst>
            <a:outerShdw blurRad="292100" dist="139700" dir="2700000" algn="tl" rotWithShape="0">
              <a:srgbClr val="333333">
                <a:alpha val="65000"/>
              </a:srgbClr>
            </a:outerShdw>
          </a:effectLst>
        </p:spPr>
      </p:pic>
      <p:sp>
        <p:nvSpPr>
          <p:cNvPr id="9" name="Номер слайда 3"/>
          <p:cNvSpPr>
            <a:spLocks noGrp="1"/>
          </p:cNvSpPr>
          <p:nvPr>
            <p:ph type="sldNum" sz="quarter" idx="11"/>
          </p:nvPr>
        </p:nvSpPr>
        <p:spPr>
          <a:xfrm>
            <a:off x="8243888" y="6597650"/>
            <a:ext cx="766762" cy="260350"/>
          </a:xfrm>
        </p:spPr>
        <p:txBody>
          <a:bodyPr/>
          <a:lstStyle/>
          <a:p>
            <a:pPr>
              <a:defRPr/>
            </a:pPr>
            <a:fld id="{291CF282-6ACF-4085-9ADF-8D9C1CF6F6E3}" type="slidenum">
              <a:rPr lang="ru-RU" altLang="ru-RU" smtClean="0"/>
              <a:pPr>
                <a:defRPr/>
              </a:pPr>
              <a:t>11</a:t>
            </a:fld>
            <a:endParaRPr lang="ru-RU" altLang="ru-RU" dirty="0"/>
          </a:p>
        </p:txBody>
      </p:sp>
    </p:spTree>
    <p:extLst>
      <p:ext uri="{BB962C8B-B14F-4D97-AF65-F5344CB8AC3E}">
        <p14:creationId xmlns:p14="http://schemas.microsoft.com/office/powerpoint/2010/main" val="1900635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pPr>
              <a:defRPr/>
            </a:pPr>
            <a:fld id="{F95063E6-516A-4F1A-9806-6F5FECC5E6CF}" type="slidenum">
              <a:rPr lang="ru-RU" altLang="ru-RU" smtClean="0"/>
              <a:pPr>
                <a:defRPr/>
              </a:pPr>
              <a:t>12</a:t>
            </a:fld>
            <a:endParaRPr lang="ru-RU" altLang="ru-RU" dirty="0"/>
          </a:p>
        </p:txBody>
      </p:sp>
      <p:pic>
        <p:nvPicPr>
          <p:cNvPr id="6" name="Рисунок 5"/>
          <p:cNvPicPr>
            <a:picLocks noChangeAspect="1"/>
          </p:cNvPicPr>
          <p:nvPr/>
        </p:nvPicPr>
        <p:blipFill>
          <a:blip r:embed="rId3"/>
          <a:stretch>
            <a:fillRect/>
          </a:stretch>
        </p:blipFill>
        <p:spPr>
          <a:xfrm>
            <a:off x="300945" y="1524972"/>
            <a:ext cx="4364831" cy="4095750"/>
          </a:xfrm>
          <a:prstGeom prst="rect">
            <a:avLst/>
          </a:prstGeom>
          <a:ln>
            <a:solidFill>
              <a:schemeClr val="tx1"/>
            </a:solid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4"/>
          <a:stretch>
            <a:fillRect/>
          </a:stretch>
        </p:blipFill>
        <p:spPr>
          <a:xfrm>
            <a:off x="3779912" y="3366758"/>
            <a:ext cx="5250656" cy="3267075"/>
          </a:xfrm>
          <a:prstGeom prst="rect">
            <a:avLst/>
          </a:prstGeom>
          <a:ln>
            <a:solidFill>
              <a:schemeClr val="tx1"/>
            </a:solidFill>
          </a:ln>
          <a:effectLst>
            <a:outerShdw blurRad="292100" dist="139700" dir="2700000" algn="tl" rotWithShape="0">
              <a:srgbClr val="333333">
                <a:alpha val="65000"/>
              </a:srgbClr>
            </a:outerShdw>
          </a:effectLst>
        </p:spPr>
      </p:pic>
      <p:sp>
        <p:nvSpPr>
          <p:cNvPr id="8" name="Прямоугольник 7"/>
          <p:cNvSpPr/>
          <p:nvPr/>
        </p:nvSpPr>
        <p:spPr>
          <a:xfrm>
            <a:off x="4964026" y="1843750"/>
            <a:ext cx="3887561" cy="1569660"/>
          </a:xfrm>
          <a:prstGeom prst="rect">
            <a:avLst/>
          </a:prstGeom>
        </p:spPr>
        <p:txBody>
          <a:bodyPr wrap="square">
            <a:spAutoFit/>
          </a:bodyPr>
          <a:lstStyle/>
          <a:p>
            <a:pPr marL="285750" indent="-285750">
              <a:buClr>
                <a:srgbClr val="58C1C9"/>
              </a:buClr>
              <a:buFont typeface="Wingdings" panose="05000000000000000000" pitchFamily="2" charset="2"/>
              <a:buChar char="q"/>
            </a:pPr>
            <a:r>
              <a:rPr lang="ru-RU" sz="1600" dirty="0"/>
              <a:t>Настройка </a:t>
            </a:r>
            <a:r>
              <a:rPr lang="ru-RU" sz="1600" dirty="0" err="1"/>
              <a:t>мэппинга</a:t>
            </a:r>
            <a:r>
              <a:rPr lang="ru-RU" sz="1600" dirty="0"/>
              <a:t> счет в счет:</a:t>
            </a:r>
          </a:p>
          <a:p>
            <a:pPr marL="285750" indent="-285750">
              <a:buClr>
                <a:srgbClr val="58C1C9"/>
              </a:buClr>
              <a:buFont typeface="Wingdings" panose="05000000000000000000" pitchFamily="2" charset="2"/>
              <a:buChar char="q"/>
            </a:pPr>
            <a:endParaRPr lang="ru-RU" sz="1600" dirty="0"/>
          </a:p>
          <a:p>
            <a:pPr marL="742950" lvl="1" indent="-285750">
              <a:buClr>
                <a:srgbClr val="58C1C9"/>
              </a:buClr>
              <a:buFont typeface="Wingdings" panose="05000000000000000000" pitchFamily="2" charset="2"/>
              <a:buChar char="§"/>
            </a:pPr>
            <a:r>
              <a:rPr lang="ru-RU" sz="1600" dirty="0"/>
              <a:t>Отборы по корр. Счетам;</a:t>
            </a:r>
          </a:p>
          <a:p>
            <a:pPr marL="742950" lvl="1" indent="-285750">
              <a:buClr>
                <a:srgbClr val="58C1C9"/>
              </a:buClr>
              <a:buFont typeface="Wingdings" panose="05000000000000000000" pitchFamily="2" charset="2"/>
              <a:buChar char="§"/>
            </a:pPr>
            <a:r>
              <a:rPr lang="ru-RU" sz="1600" dirty="0"/>
              <a:t>Отборы по реквизитному составу источника и приемника.</a:t>
            </a:r>
          </a:p>
        </p:txBody>
      </p:sp>
      <p:sp>
        <p:nvSpPr>
          <p:cNvPr id="9" name="Заголовок 1"/>
          <p:cNvSpPr txBox="1">
            <a:spLocks/>
          </p:cNvSpPr>
          <p:nvPr/>
        </p:nvSpPr>
        <p:spPr>
          <a:xfrm>
            <a:off x="1624656" y="364301"/>
            <a:ext cx="8518161" cy="58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lnSpc>
                <a:spcPct val="80000"/>
              </a:lnSpc>
              <a:defRPr b="1">
                <a:solidFill>
                  <a:srgbClr val="D20000"/>
                </a:solidFill>
                <a:latin typeface="+mj-lt"/>
                <a:ea typeface="+mj-ea"/>
                <a:cs typeface="+mj-cs"/>
              </a:defRPr>
            </a:lvl1pPr>
            <a:lvl2pPr eaLnBrk="0" hangingPunct="0">
              <a:lnSpc>
                <a:spcPct val="80000"/>
              </a:lnSpc>
              <a:defRPr b="1">
                <a:solidFill>
                  <a:srgbClr val="D20000"/>
                </a:solidFill>
              </a:defRPr>
            </a:lvl2pPr>
            <a:lvl3pPr eaLnBrk="0" hangingPunct="0">
              <a:lnSpc>
                <a:spcPct val="80000"/>
              </a:lnSpc>
              <a:defRPr b="1">
                <a:solidFill>
                  <a:srgbClr val="D20000"/>
                </a:solidFill>
              </a:defRPr>
            </a:lvl3pPr>
            <a:lvl4pPr eaLnBrk="0" hangingPunct="0">
              <a:lnSpc>
                <a:spcPct val="80000"/>
              </a:lnSpc>
              <a:defRPr b="1">
                <a:solidFill>
                  <a:srgbClr val="D20000"/>
                </a:solidFill>
              </a:defRPr>
            </a:lvl4pPr>
            <a:lvl5pPr eaLnBrk="0" hangingPunct="0">
              <a:lnSpc>
                <a:spcPct val="80000"/>
              </a:lnSpc>
              <a:defRPr b="1">
                <a:solidFill>
                  <a:srgbClr val="D20000"/>
                </a:solidFill>
              </a:defRPr>
            </a:lvl5pPr>
            <a:lvl6pPr marL="457200" fontAlgn="base">
              <a:lnSpc>
                <a:spcPct val="80000"/>
              </a:lnSpc>
              <a:spcBef>
                <a:spcPct val="0"/>
              </a:spcBef>
              <a:spcAft>
                <a:spcPct val="0"/>
              </a:spcAft>
              <a:defRPr b="1">
                <a:solidFill>
                  <a:srgbClr val="E2271E"/>
                </a:solidFill>
              </a:defRPr>
            </a:lvl6pPr>
            <a:lvl7pPr marL="914400" fontAlgn="base">
              <a:lnSpc>
                <a:spcPct val="80000"/>
              </a:lnSpc>
              <a:spcBef>
                <a:spcPct val="0"/>
              </a:spcBef>
              <a:spcAft>
                <a:spcPct val="0"/>
              </a:spcAft>
              <a:defRPr b="1">
                <a:solidFill>
                  <a:srgbClr val="E2271E"/>
                </a:solidFill>
              </a:defRPr>
            </a:lvl7pPr>
            <a:lvl8pPr marL="1371600" fontAlgn="base">
              <a:lnSpc>
                <a:spcPct val="80000"/>
              </a:lnSpc>
              <a:spcBef>
                <a:spcPct val="0"/>
              </a:spcBef>
              <a:spcAft>
                <a:spcPct val="0"/>
              </a:spcAft>
              <a:defRPr b="1">
                <a:solidFill>
                  <a:srgbClr val="E2271E"/>
                </a:solidFill>
              </a:defRPr>
            </a:lvl8pPr>
            <a:lvl9pPr marL="1828800" fontAlgn="base">
              <a:lnSpc>
                <a:spcPct val="80000"/>
              </a:lnSpc>
              <a:spcBef>
                <a:spcPct val="0"/>
              </a:spcBef>
              <a:spcAft>
                <a:spcPct val="0"/>
              </a:spcAft>
              <a:defRPr b="1">
                <a:solidFill>
                  <a:srgbClr val="E2271E"/>
                </a:solidFill>
              </a:defRPr>
            </a:lvl9pPr>
          </a:lstStyle>
          <a:p>
            <a:r>
              <a:rPr lang="ru-RU" altLang="ru-RU" dirty="0"/>
              <a:t>2. НАСТРОЙКА СИСТЕМЫ. НАСТРОЙКА </a:t>
            </a:r>
          </a:p>
          <a:p>
            <a:r>
              <a:rPr lang="ru-RU" altLang="ru-RU" dirty="0"/>
              <a:t>МЭППИНГА РСБУ </a:t>
            </a:r>
            <a:r>
              <a:rPr lang="ru-RU" altLang="ru-RU" dirty="0">
                <a:sym typeface="Symbol" panose="05050102010706020507" pitchFamily="18" charset="2"/>
              </a:rPr>
              <a:t> </a:t>
            </a:r>
            <a:r>
              <a:rPr lang="ru-RU" altLang="ru-RU" dirty="0"/>
              <a:t>МСФО</a:t>
            </a:r>
          </a:p>
        </p:txBody>
      </p:sp>
    </p:spTree>
    <p:extLst>
      <p:ext uri="{BB962C8B-B14F-4D97-AF65-F5344CB8AC3E}">
        <p14:creationId xmlns:p14="http://schemas.microsoft.com/office/powerpoint/2010/main" val="2796656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stretch>
            <a:fillRect/>
          </a:stretch>
        </p:blipFill>
        <p:spPr>
          <a:xfrm>
            <a:off x="251521" y="1589995"/>
            <a:ext cx="5305517" cy="4318000"/>
          </a:xfrm>
          <a:prstGeom prst="rect">
            <a:avLst/>
          </a:prstGeom>
          <a:ln>
            <a:solidFill>
              <a:schemeClr val="tx1"/>
            </a:solidFill>
          </a:ln>
          <a:effectLst>
            <a:outerShdw blurRad="292100" dist="139700" dir="2700000" algn="tl" rotWithShape="0">
              <a:srgbClr val="333333">
                <a:alpha val="65000"/>
              </a:srgbClr>
            </a:outerShdw>
          </a:effectLst>
        </p:spPr>
      </p:pic>
      <p:sp>
        <p:nvSpPr>
          <p:cNvPr id="7" name="Прямоугольник 6"/>
          <p:cNvSpPr/>
          <p:nvPr/>
        </p:nvSpPr>
        <p:spPr>
          <a:xfrm>
            <a:off x="5660168" y="1573271"/>
            <a:ext cx="3254214" cy="1815882"/>
          </a:xfrm>
          <a:prstGeom prst="rect">
            <a:avLst/>
          </a:prstGeom>
        </p:spPr>
        <p:txBody>
          <a:bodyPr wrap="square">
            <a:spAutoFit/>
          </a:bodyPr>
          <a:lstStyle/>
          <a:p>
            <a:pPr marL="285750" indent="-285750">
              <a:buClr>
                <a:srgbClr val="58C1C9"/>
              </a:buClr>
              <a:buFont typeface="Wingdings" panose="05000000000000000000" pitchFamily="2" charset="2"/>
              <a:buChar char="q"/>
            </a:pPr>
            <a:r>
              <a:rPr lang="ru-RU" sz="1600" dirty="0"/>
              <a:t>Трансляция проводок по шаблону (</a:t>
            </a:r>
            <a:r>
              <a:rPr lang="ru-RU" sz="1600" dirty="0" err="1"/>
              <a:t>мэппингу</a:t>
            </a:r>
            <a:r>
              <a:rPr lang="ru-RU" sz="1600" dirty="0"/>
              <a:t>)</a:t>
            </a:r>
          </a:p>
          <a:p>
            <a:pPr marL="285750" indent="-285750">
              <a:buClr>
                <a:srgbClr val="58C1C9"/>
              </a:buClr>
              <a:buFont typeface="Wingdings" panose="05000000000000000000" pitchFamily="2" charset="2"/>
              <a:buChar char="q"/>
            </a:pPr>
            <a:endParaRPr lang="ru-RU" sz="1600" dirty="0"/>
          </a:p>
          <a:p>
            <a:pPr marL="285750" indent="-285750">
              <a:buClr>
                <a:srgbClr val="58C1C9"/>
              </a:buClr>
              <a:buFont typeface="Wingdings" panose="05000000000000000000" pitchFamily="2" charset="2"/>
              <a:buChar char="q"/>
            </a:pPr>
            <a:r>
              <a:rPr lang="ru-RU" sz="1600" dirty="0"/>
              <a:t>Выверка результатов с помощью специального отчета «Выверка трансляции»</a:t>
            </a:r>
          </a:p>
        </p:txBody>
      </p:sp>
      <p:pic>
        <p:nvPicPr>
          <p:cNvPr id="8" name="Рисунок 7"/>
          <p:cNvPicPr>
            <a:picLocks noChangeAspect="1"/>
          </p:cNvPicPr>
          <p:nvPr/>
        </p:nvPicPr>
        <p:blipFill>
          <a:blip r:embed="rId4"/>
          <a:stretch>
            <a:fillRect/>
          </a:stretch>
        </p:blipFill>
        <p:spPr>
          <a:xfrm>
            <a:off x="1835606" y="3470803"/>
            <a:ext cx="7078776" cy="3146123"/>
          </a:xfrm>
          <a:prstGeom prst="rect">
            <a:avLst/>
          </a:prstGeom>
          <a:ln>
            <a:solidFill>
              <a:schemeClr val="tx1"/>
            </a:solidFill>
          </a:ln>
          <a:effectLst>
            <a:outerShdw blurRad="292100" dist="139700" dir="2700000" algn="tl" rotWithShape="0">
              <a:srgbClr val="333333">
                <a:alpha val="65000"/>
              </a:srgbClr>
            </a:outerShdw>
          </a:effectLst>
        </p:spPr>
      </p:pic>
      <p:sp>
        <p:nvSpPr>
          <p:cNvPr id="9" name="Заголовок 1"/>
          <p:cNvSpPr txBox="1">
            <a:spLocks/>
          </p:cNvSpPr>
          <p:nvPr/>
        </p:nvSpPr>
        <p:spPr>
          <a:xfrm>
            <a:off x="1624656" y="364301"/>
            <a:ext cx="8518161" cy="58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lnSpc>
                <a:spcPct val="80000"/>
              </a:lnSpc>
              <a:defRPr b="1">
                <a:solidFill>
                  <a:srgbClr val="D20000"/>
                </a:solidFill>
                <a:latin typeface="+mj-lt"/>
                <a:ea typeface="+mj-ea"/>
                <a:cs typeface="+mj-cs"/>
              </a:defRPr>
            </a:lvl1pPr>
            <a:lvl2pPr eaLnBrk="0" hangingPunct="0">
              <a:lnSpc>
                <a:spcPct val="80000"/>
              </a:lnSpc>
              <a:defRPr b="1">
                <a:solidFill>
                  <a:srgbClr val="D20000"/>
                </a:solidFill>
              </a:defRPr>
            </a:lvl2pPr>
            <a:lvl3pPr eaLnBrk="0" hangingPunct="0">
              <a:lnSpc>
                <a:spcPct val="80000"/>
              </a:lnSpc>
              <a:defRPr b="1">
                <a:solidFill>
                  <a:srgbClr val="D20000"/>
                </a:solidFill>
              </a:defRPr>
            </a:lvl3pPr>
            <a:lvl4pPr eaLnBrk="0" hangingPunct="0">
              <a:lnSpc>
                <a:spcPct val="80000"/>
              </a:lnSpc>
              <a:defRPr b="1">
                <a:solidFill>
                  <a:srgbClr val="D20000"/>
                </a:solidFill>
              </a:defRPr>
            </a:lvl4pPr>
            <a:lvl5pPr eaLnBrk="0" hangingPunct="0">
              <a:lnSpc>
                <a:spcPct val="80000"/>
              </a:lnSpc>
              <a:defRPr b="1">
                <a:solidFill>
                  <a:srgbClr val="D20000"/>
                </a:solidFill>
              </a:defRPr>
            </a:lvl5pPr>
            <a:lvl6pPr marL="457200" fontAlgn="base">
              <a:lnSpc>
                <a:spcPct val="80000"/>
              </a:lnSpc>
              <a:spcBef>
                <a:spcPct val="0"/>
              </a:spcBef>
              <a:spcAft>
                <a:spcPct val="0"/>
              </a:spcAft>
              <a:defRPr b="1">
                <a:solidFill>
                  <a:srgbClr val="E2271E"/>
                </a:solidFill>
              </a:defRPr>
            </a:lvl6pPr>
            <a:lvl7pPr marL="914400" fontAlgn="base">
              <a:lnSpc>
                <a:spcPct val="80000"/>
              </a:lnSpc>
              <a:spcBef>
                <a:spcPct val="0"/>
              </a:spcBef>
              <a:spcAft>
                <a:spcPct val="0"/>
              </a:spcAft>
              <a:defRPr b="1">
                <a:solidFill>
                  <a:srgbClr val="E2271E"/>
                </a:solidFill>
              </a:defRPr>
            </a:lvl7pPr>
            <a:lvl8pPr marL="1371600" fontAlgn="base">
              <a:lnSpc>
                <a:spcPct val="80000"/>
              </a:lnSpc>
              <a:spcBef>
                <a:spcPct val="0"/>
              </a:spcBef>
              <a:spcAft>
                <a:spcPct val="0"/>
              </a:spcAft>
              <a:defRPr b="1">
                <a:solidFill>
                  <a:srgbClr val="E2271E"/>
                </a:solidFill>
              </a:defRPr>
            </a:lvl8pPr>
            <a:lvl9pPr marL="1828800" fontAlgn="base">
              <a:lnSpc>
                <a:spcPct val="80000"/>
              </a:lnSpc>
              <a:spcBef>
                <a:spcPct val="0"/>
              </a:spcBef>
              <a:spcAft>
                <a:spcPct val="0"/>
              </a:spcAft>
              <a:defRPr b="1">
                <a:solidFill>
                  <a:srgbClr val="E2271E"/>
                </a:solidFill>
              </a:defRPr>
            </a:lvl9pPr>
          </a:lstStyle>
          <a:p>
            <a:r>
              <a:rPr lang="ru-RU" altLang="ru-RU" dirty="0"/>
              <a:t>2. НАСТРОЙКА СИСТЕМЫ. ТРАНСЛЯЦИЯ и ВЫВЕРКА</a:t>
            </a:r>
          </a:p>
        </p:txBody>
      </p:sp>
      <p:sp>
        <p:nvSpPr>
          <p:cNvPr id="10" name="Номер слайда 3"/>
          <p:cNvSpPr>
            <a:spLocks noGrp="1"/>
          </p:cNvSpPr>
          <p:nvPr>
            <p:ph type="sldNum" sz="quarter" idx="11"/>
          </p:nvPr>
        </p:nvSpPr>
        <p:spPr>
          <a:xfrm>
            <a:off x="8243888" y="6597650"/>
            <a:ext cx="766762" cy="260350"/>
          </a:xfrm>
        </p:spPr>
        <p:txBody>
          <a:bodyPr/>
          <a:lstStyle/>
          <a:p>
            <a:pPr>
              <a:defRPr/>
            </a:pPr>
            <a:fld id="{291CF282-6ACF-4085-9ADF-8D9C1CF6F6E3}" type="slidenum">
              <a:rPr lang="ru-RU" altLang="ru-RU" smtClean="0"/>
              <a:pPr>
                <a:defRPr/>
              </a:pPr>
              <a:t>13</a:t>
            </a:fld>
            <a:endParaRPr lang="ru-RU" altLang="ru-RU" dirty="0"/>
          </a:p>
        </p:txBody>
      </p:sp>
    </p:spTree>
    <p:extLst>
      <p:ext uri="{BB962C8B-B14F-4D97-AF65-F5344CB8AC3E}">
        <p14:creationId xmlns:p14="http://schemas.microsoft.com/office/powerpoint/2010/main" val="1183020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117489"/>
            <a:ext cx="5767388" cy="87927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lnSpc>
                <a:spcPct val="80000"/>
              </a:lnSpc>
            </a:pPr>
            <a:r>
              <a:rPr lang="ru-RU" dirty="0">
                <a:solidFill>
                  <a:srgbClr val="D20000"/>
                </a:solidFill>
                <a:latin typeface="+mj-lt"/>
              </a:rPr>
              <a:t>2. НАСТРОЙКА СИСТЕМЫ. ШАБЛОНЫ ФОРМИРОВАНИЯ ПРОВОДОК</a:t>
            </a:r>
          </a:p>
        </p:txBody>
      </p:sp>
      <p:pic>
        <p:nvPicPr>
          <p:cNvPr id="641026" name="Picture 2" descr="C:\Users\mitrohin_s\Google Диск\Googldisk2\Маркетинг\2019\Осень\0919\ОбщаяНастройк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556792"/>
            <a:ext cx="8712968" cy="4752528"/>
          </a:xfrm>
          <a:prstGeom prst="rect">
            <a:avLst/>
          </a:prstGeom>
          <a:noFill/>
          <a:ln w="6350">
            <a:solidFill>
              <a:srgbClr val="3E5057"/>
            </a:solidFill>
            <a:miter lim="800000"/>
            <a:headEnd/>
            <a:tailEnd/>
          </a:ln>
          <a:effectLst>
            <a:outerShdw blurRad="254000" dist="508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1"/>
          </p:nvPr>
        </p:nvSpPr>
        <p:spPr>
          <a:xfrm>
            <a:off x="8243888" y="6597650"/>
            <a:ext cx="766762" cy="260350"/>
          </a:xfrm>
        </p:spPr>
        <p:txBody>
          <a:bodyPr/>
          <a:lstStyle/>
          <a:p>
            <a:pPr>
              <a:defRPr/>
            </a:pPr>
            <a:fld id="{291CF282-6ACF-4085-9ADF-8D9C1CF6F6E3}" type="slidenum">
              <a:rPr lang="ru-RU" altLang="ru-RU" smtClean="0"/>
              <a:pPr>
                <a:defRPr/>
              </a:pPr>
              <a:t>14</a:t>
            </a:fld>
            <a:endParaRPr lang="ru-RU" altLang="ru-RU" dirty="0"/>
          </a:p>
        </p:txBody>
      </p:sp>
    </p:spTree>
    <p:extLst>
      <p:ext uri="{BB962C8B-B14F-4D97-AF65-F5344CB8AC3E}">
        <p14:creationId xmlns:p14="http://schemas.microsoft.com/office/powerpoint/2010/main" val="1743795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3" cstate="print">
            <a:clrChange>
              <a:clrFrom>
                <a:srgbClr val="FFFFFF"/>
              </a:clrFrom>
              <a:clrTo>
                <a:srgbClr val="FFFFFF">
                  <a:alpha val="0"/>
                </a:srgbClr>
              </a:clrTo>
            </a:clrChange>
            <a:grayscl/>
          </a:blip>
          <a:srcRect/>
          <a:stretch>
            <a:fillRect/>
          </a:stretch>
        </p:blipFill>
        <p:spPr bwMode="auto">
          <a:xfrm>
            <a:off x="2488337" y="1927468"/>
            <a:ext cx="285752" cy="376240"/>
          </a:xfrm>
          <a:prstGeom prst="rect">
            <a:avLst/>
          </a:prstGeom>
          <a:noFill/>
          <a:ln w="9525">
            <a:noFill/>
            <a:miter lim="800000"/>
            <a:headEnd/>
            <a:tailEnd/>
          </a:ln>
        </p:spPr>
      </p:pic>
      <p:pic>
        <p:nvPicPr>
          <p:cNvPr id="20" name="Picture 29"/>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74089" y="3311496"/>
            <a:ext cx="337186" cy="3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9"/>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98373" y="3317944"/>
            <a:ext cx="337186" cy="3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
          <p:cNvPicPr>
            <a:picLocks noChangeAspect="1" noChangeArrowheads="1"/>
          </p:cNvPicPr>
          <p:nvPr/>
        </p:nvPicPr>
        <p:blipFill>
          <a:blip r:embed="rId3" cstate="print">
            <a:clrChange>
              <a:clrFrom>
                <a:srgbClr val="FFFFFF"/>
              </a:clrFrom>
              <a:clrTo>
                <a:srgbClr val="FFFFFF">
                  <a:alpha val="0"/>
                </a:srgbClr>
              </a:clrTo>
            </a:clrChange>
            <a:grayscl/>
          </a:blip>
          <a:srcRect/>
          <a:stretch>
            <a:fillRect/>
          </a:stretch>
        </p:blipFill>
        <p:spPr bwMode="auto">
          <a:xfrm>
            <a:off x="4391963" y="1960284"/>
            <a:ext cx="285752" cy="376240"/>
          </a:xfrm>
          <a:prstGeom prst="rect">
            <a:avLst/>
          </a:prstGeom>
          <a:noFill/>
          <a:ln w="9525">
            <a:noFill/>
            <a:miter lim="800000"/>
            <a:headEnd/>
            <a:tailEnd/>
          </a:ln>
        </p:spPr>
      </p:pic>
      <p:pic>
        <p:nvPicPr>
          <p:cNvPr id="38" name="Picture 2"/>
          <p:cNvPicPr>
            <a:picLocks noChangeAspect="1" noChangeArrowheads="1"/>
          </p:cNvPicPr>
          <p:nvPr/>
        </p:nvPicPr>
        <p:blipFill>
          <a:blip r:embed="rId3" cstate="print">
            <a:clrChange>
              <a:clrFrom>
                <a:srgbClr val="FFFFFF"/>
              </a:clrFrom>
              <a:clrTo>
                <a:srgbClr val="FFFFFF">
                  <a:alpha val="0"/>
                </a:srgbClr>
              </a:clrTo>
            </a:clrChange>
            <a:grayscl/>
          </a:blip>
          <a:srcRect/>
          <a:stretch>
            <a:fillRect/>
          </a:stretch>
        </p:blipFill>
        <p:spPr bwMode="auto">
          <a:xfrm>
            <a:off x="6259046" y="1961460"/>
            <a:ext cx="285752" cy="376240"/>
          </a:xfrm>
          <a:prstGeom prst="rect">
            <a:avLst/>
          </a:prstGeom>
          <a:noFill/>
          <a:ln w="9525">
            <a:noFill/>
            <a:miter lim="800000"/>
            <a:headEnd/>
            <a:tailEnd/>
          </a:ln>
        </p:spPr>
      </p:pic>
      <p:pic>
        <p:nvPicPr>
          <p:cNvPr id="40" name="Picture 29"/>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12608" y="3303331"/>
            <a:ext cx="337186" cy="3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 name="Соединительная линия уступом 40"/>
          <p:cNvCxnSpPr>
            <a:stCxn id="17" idx="1"/>
            <a:endCxn id="19" idx="3"/>
          </p:cNvCxnSpPr>
          <p:nvPr/>
        </p:nvCxnSpPr>
        <p:spPr bwMode="auto">
          <a:xfrm rot="10800000" flipV="1">
            <a:off x="4303486" y="1887334"/>
            <a:ext cx="388441" cy="1361981"/>
          </a:xfrm>
          <a:prstGeom prst="bentConnector3">
            <a:avLst>
              <a:gd name="adj1" fmla="val 50000"/>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pic>
        <p:nvPicPr>
          <p:cNvPr id="43" name="Picture 29"/>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48372" y="4655174"/>
            <a:ext cx="337186" cy="3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6" name="Соединительная линия уступом 45"/>
          <p:cNvCxnSpPr>
            <a:stCxn id="35" idx="1"/>
            <a:endCxn id="42" idx="1"/>
          </p:cNvCxnSpPr>
          <p:nvPr/>
        </p:nvCxnSpPr>
        <p:spPr bwMode="auto">
          <a:xfrm rot="10800000" flipV="1">
            <a:off x="2727222" y="1887334"/>
            <a:ext cx="147210" cy="2725958"/>
          </a:xfrm>
          <a:prstGeom prst="bentConnector3">
            <a:avLst>
              <a:gd name="adj1" fmla="val 255288"/>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50" name="Соединительная линия уступом 49"/>
          <p:cNvCxnSpPr>
            <a:stCxn id="17" idx="2"/>
            <a:endCxn id="21" idx="0"/>
          </p:cNvCxnSpPr>
          <p:nvPr/>
        </p:nvCxnSpPr>
        <p:spPr bwMode="auto">
          <a:xfrm rot="5400000">
            <a:off x="5294134" y="2568325"/>
            <a:ext cx="371849" cy="1"/>
          </a:xfrm>
          <a:prstGeom prst="bentConnector3">
            <a:avLst>
              <a:gd name="adj1" fmla="val 50000"/>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55" name="Соединительная линия уступом 54"/>
          <p:cNvCxnSpPr>
            <a:stCxn id="37" idx="2"/>
            <a:endCxn id="39" idx="0"/>
          </p:cNvCxnSpPr>
          <p:nvPr/>
        </p:nvCxnSpPr>
        <p:spPr bwMode="auto">
          <a:xfrm rot="5400000">
            <a:off x="7147007" y="2568325"/>
            <a:ext cx="371849" cy="1"/>
          </a:xfrm>
          <a:prstGeom prst="bentConnector3">
            <a:avLst>
              <a:gd name="adj1" fmla="val 50000"/>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sp>
        <p:nvSpPr>
          <p:cNvPr id="49" name="Title 1"/>
          <p:cNvSpPr>
            <a:spLocks noGrp="1"/>
          </p:cNvSpPr>
          <p:nvPr>
            <p:ph type="title"/>
          </p:nvPr>
        </p:nvSpPr>
        <p:spPr>
          <a:xfrm>
            <a:off x="1726980" y="260648"/>
            <a:ext cx="7165500" cy="860425"/>
          </a:xfrm>
        </p:spPr>
        <p:txBody>
          <a:bodyPr/>
          <a:lstStyle/>
          <a:p>
            <a:r>
              <a:rPr lang="ru-RU" dirty="0"/>
              <a:t>3. МСФО НА УРОВНЕ КОМПАНИИ. ОБЗОР РЕАЛИЗОВАННЫХ КОРРЕКТИРОВОК МСФО В ЧАСТИ ВНЕОБОРОТНЫХ АКТИВОВ</a:t>
            </a:r>
            <a:endParaRPr lang="en-US" altLang="en-US" dirty="0"/>
          </a:p>
        </p:txBody>
      </p:sp>
      <p:grpSp>
        <p:nvGrpSpPr>
          <p:cNvPr id="2" name="Группа 1"/>
          <p:cNvGrpSpPr/>
          <p:nvPr/>
        </p:nvGrpSpPr>
        <p:grpSpPr>
          <a:xfrm>
            <a:off x="844383" y="1392268"/>
            <a:ext cx="7549000" cy="4991435"/>
            <a:chOff x="928427" y="2067449"/>
            <a:chExt cx="7549000" cy="4991435"/>
          </a:xfrm>
        </p:grpSpPr>
        <p:sp>
          <p:nvSpPr>
            <p:cNvPr id="35" name="Прямоугольник 34"/>
            <p:cNvSpPr/>
            <p:nvPr/>
          </p:nvSpPr>
          <p:spPr bwMode="auto">
            <a:xfrm>
              <a:off x="2958476" y="2067449"/>
              <a:ext cx="1576263" cy="990132"/>
            </a:xfrm>
            <a:prstGeom prst="rect">
              <a:avLst/>
            </a:prstGeom>
            <a:solidFill>
              <a:schemeClr val="bg1">
                <a:lumMod val="95000"/>
              </a:schemeClr>
            </a:solidFill>
            <a:ln>
              <a:solidFill>
                <a:schemeClr val="bg1">
                  <a:lumMod val="9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Справедливая стоимость ВНА</a:t>
              </a:r>
              <a:r>
                <a:rPr lang="en-US" sz="1300" b="0" dirty="0">
                  <a:solidFill>
                    <a:schemeClr val="tx1"/>
                  </a:solidFill>
                  <a:latin typeface="Arial" charset="0"/>
                </a:rPr>
                <a:t>, </a:t>
              </a:r>
              <a:r>
                <a:rPr lang="ru-RU" sz="1300" b="0" dirty="0">
                  <a:solidFill>
                    <a:schemeClr val="tx1"/>
                  </a:solidFill>
                  <a:latin typeface="Arial" charset="0"/>
                </a:rPr>
                <a:t>ценность использования группы объектов</a:t>
              </a:r>
              <a:endParaRPr kumimoji="0" lang="ru-RU" sz="1300" b="0" i="0" u="none" strike="noStrike" cap="none" normalizeH="0" baseline="0" dirty="0">
                <a:ln>
                  <a:noFill/>
                </a:ln>
                <a:solidFill>
                  <a:schemeClr val="tx1"/>
                </a:solidFill>
                <a:effectLst/>
                <a:latin typeface="Arial" charset="0"/>
              </a:endParaRPr>
            </a:p>
          </p:txBody>
        </p:sp>
        <p:pic>
          <p:nvPicPr>
            <p:cNvPr id="10" name="Picture 2"/>
            <p:cNvPicPr>
              <a:picLocks noChangeAspect="1" noChangeArrowheads="1"/>
            </p:cNvPicPr>
            <p:nvPr/>
          </p:nvPicPr>
          <p:blipFill>
            <a:blip r:embed="rId3" cstate="print">
              <a:clrChange>
                <a:clrFrom>
                  <a:srgbClr val="FFFFFF"/>
                </a:clrFrom>
                <a:clrTo>
                  <a:srgbClr val="FFFFFF">
                    <a:alpha val="0"/>
                  </a:srgbClr>
                </a:clrTo>
              </a:clrChange>
              <a:grayscl/>
            </a:blip>
            <a:srcRect/>
            <a:stretch>
              <a:fillRect/>
            </a:stretch>
          </p:blipFill>
          <p:spPr bwMode="auto">
            <a:xfrm>
              <a:off x="4975134" y="6292532"/>
              <a:ext cx="285752" cy="376240"/>
            </a:xfrm>
            <a:prstGeom prst="rect">
              <a:avLst/>
            </a:prstGeom>
            <a:noFill/>
            <a:ln w="9525">
              <a:noFill/>
              <a:miter lim="800000"/>
              <a:headEnd/>
              <a:tailEnd/>
            </a:ln>
          </p:spPr>
        </p:pic>
        <p:pic>
          <p:nvPicPr>
            <p:cNvPr id="11" name="Picture 29"/>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70816" y="5783539"/>
              <a:ext cx="337186" cy="3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437204" y="5783539"/>
              <a:ext cx="2915300" cy="292388"/>
            </a:xfrm>
            <a:prstGeom prst="rect">
              <a:avLst/>
            </a:prstGeom>
            <a:noFill/>
          </p:spPr>
          <p:txBody>
            <a:bodyPr wrap="square" rtlCol="0">
              <a:spAutoFit/>
            </a:bodyPr>
            <a:lstStyle/>
            <a:p>
              <a:r>
                <a:rPr lang="ru-RU" sz="1300" b="0" dirty="0"/>
                <a:t>Автоматизированная процедура</a:t>
              </a:r>
            </a:p>
          </p:txBody>
        </p:sp>
        <p:sp>
          <p:nvSpPr>
            <p:cNvPr id="13" name="TextBox 12"/>
            <p:cNvSpPr txBox="1"/>
            <p:nvPr/>
          </p:nvSpPr>
          <p:spPr>
            <a:xfrm>
              <a:off x="5562127" y="6334458"/>
              <a:ext cx="2915300" cy="292388"/>
            </a:xfrm>
            <a:prstGeom prst="rect">
              <a:avLst/>
            </a:prstGeom>
            <a:noFill/>
          </p:spPr>
          <p:txBody>
            <a:bodyPr wrap="square" rtlCol="0">
              <a:spAutoFit/>
            </a:bodyPr>
            <a:lstStyle/>
            <a:p>
              <a:r>
                <a:rPr lang="ru-RU" sz="1300" b="0" dirty="0"/>
                <a:t>Ручной ввод</a:t>
              </a:r>
            </a:p>
          </p:txBody>
        </p:sp>
        <p:sp>
          <p:nvSpPr>
            <p:cNvPr id="17" name="Прямоугольник 16"/>
            <p:cNvSpPr/>
            <p:nvPr/>
          </p:nvSpPr>
          <p:spPr bwMode="auto">
            <a:xfrm>
              <a:off x="4775970" y="2067450"/>
              <a:ext cx="1576263" cy="990132"/>
            </a:xfrm>
            <a:prstGeom prst="rect">
              <a:avLst/>
            </a:prstGeom>
            <a:solidFill>
              <a:schemeClr val="bg1">
                <a:lumMod val="95000"/>
              </a:schemeClr>
            </a:solidFill>
            <a:ln>
              <a:solidFill>
                <a:schemeClr val="bg1">
                  <a:lumMod val="9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ct val="90000"/>
                </a:lnSpc>
                <a:spcBef>
                  <a:spcPct val="50000"/>
                </a:spcBef>
              </a:pPr>
              <a:r>
                <a:rPr lang="ru-RU" sz="1300" b="0" dirty="0">
                  <a:solidFill>
                    <a:schemeClr val="tx1"/>
                  </a:solidFill>
                  <a:latin typeface="Arial" charset="0"/>
                </a:rPr>
                <a:t>Информация о параметрах ВНА</a:t>
              </a:r>
            </a:p>
          </p:txBody>
        </p:sp>
        <p:sp>
          <p:nvSpPr>
            <p:cNvPr id="19" name="Прямоугольник 18"/>
            <p:cNvSpPr/>
            <p:nvPr/>
          </p:nvSpPr>
          <p:spPr bwMode="auto">
            <a:xfrm>
              <a:off x="2811266" y="3429431"/>
              <a:ext cx="1576263" cy="990132"/>
            </a:xfrm>
            <a:prstGeom prst="rect">
              <a:avLst/>
            </a:prstGeom>
            <a:solidFill>
              <a:schemeClr val="accent5"/>
            </a:solidFill>
            <a:ln>
              <a:solidFill>
                <a:schemeClr val="accent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Пересчет амортизации пропорционально выработке</a:t>
              </a:r>
              <a:endParaRPr kumimoji="0" lang="ru-RU" sz="1300" b="0" i="0" u="none" strike="noStrike" cap="none" normalizeH="0" baseline="0" dirty="0">
                <a:ln>
                  <a:noFill/>
                </a:ln>
                <a:solidFill>
                  <a:schemeClr val="tx1"/>
                </a:solidFill>
                <a:effectLst/>
                <a:latin typeface="Arial" charset="0"/>
              </a:endParaRPr>
            </a:p>
          </p:txBody>
        </p:sp>
        <p:sp>
          <p:nvSpPr>
            <p:cNvPr id="21" name="Прямоугольник 20"/>
            <p:cNvSpPr/>
            <p:nvPr/>
          </p:nvSpPr>
          <p:spPr bwMode="auto">
            <a:xfrm>
              <a:off x="4775969" y="3429431"/>
              <a:ext cx="1576263" cy="990132"/>
            </a:xfrm>
            <a:prstGeom prst="rect">
              <a:avLst/>
            </a:prstGeom>
            <a:solidFill>
              <a:schemeClr val="accent5"/>
            </a:solidFill>
            <a:ln>
              <a:solidFill>
                <a:schemeClr val="accent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Корректировка финансового результата </a:t>
              </a:r>
              <a:r>
                <a:rPr lang="ru-RU" sz="1300" dirty="0">
                  <a:solidFill>
                    <a:schemeClr val="tx1"/>
                  </a:solidFill>
                  <a:latin typeface="Arial" charset="0"/>
                </a:rPr>
                <a:t>от </a:t>
              </a:r>
              <a:r>
                <a:rPr lang="ru-RU" sz="1300" b="0" dirty="0">
                  <a:solidFill>
                    <a:schemeClr val="tx1"/>
                  </a:solidFill>
                  <a:latin typeface="Arial" charset="0"/>
                </a:rPr>
                <a:t>выбытия </a:t>
              </a:r>
              <a:endParaRPr kumimoji="0" lang="ru-RU" sz="1300" b="0" i="0" u="none" strike="noStrike" cap="none" normalizeH="0" baseline="0" dirty="0">
                <a:ln>
                  <a:noFill/>
                </a:ln>
                <a:solidFill>
                  <a:schemeClr val="tx1"/>
                </a:solidFill>
                <a:effectLst/>
                <a:latin typeface="Arial" charset="0"/>
              </a:endParaRPr>
            </a:p>
          </p:txBody>
        </p:sp>
        <p:grpSp>
          <p:nvGrpSpPr>
            <p:cNvPr id="27" name="Группа 1"/>
            <p:cNvGrpSpPr>
              <a:grpSpLocks/>
            </p:cNvGrpSpPr>
            <p:nvPr/>
          </p:nvGrpSpPr>
          <p:grpSpPr bwMode="auto">
            <a:xfrm>
              <a:off x="5065891" y="4715378"/>
              <a:ext cx="925862" cy="466868"/>
              <a:chOff x="5633938" y="1700501"/>
              <a:chExt cx="4103735" cy="1555080"/>
            </a:xfrm>
          </p:grpSpPr>
          <p:pic>
            <p:nvPicPr>
              <p:cNvPr id="28" name="Picture 16"/>
              <p:cNvPicPr>
                <a:picLocks noChangeAspect="1" noChangeArrowheads="1"/>
              </p:cNvPicPr>
              <p:nvPr/>
            </p:nvPicPr>
            <p:blipFill>
              <a:blip r:embed="rId5"/>
              <a:srcRect/>
              <a:stretch>
                <a:fillRect/>
              </a:stretch>
            </p:blipFill>
            <p:spPr bwMode="auto">
              <a:xfrm>
                <a:off x="5633938" y="1700501"/>
                <a:ext cx="2740024" cy="1555080"/>
              </a:xfrm>
              <a:prstGeom prst="rect">
                <a:avLst/>
              </a:prstGeom>
              <a:noFill/>
              <a:ln w="9525">
                <a:noFill/>
                <a:miter lim="800000"/>
                <a:headEnd/>
                <a:tailEnd/>
              </a:ln>
            </p:spPr>
          </p:pic>
          <p:pic>
            <p:nvPicPr>
              <p:cNvPr id="29" name="Picture 17"/>
              <p:cNvPicPr>
                <a:picLocks noChangeAspect="1" noChangeArrowheads="1"/>
              </p:cNvPicPr>
              <p:nvPr/>
            </p:nvPicPr>
            <p:blipFill>
              <a:blip r:embed="rId6"/>
              <a:srcRect/>
              <a:stretch>
                <a:fillRect/>
              </a:stretch>
            </p:blipFill>
            <p:spPr bwMode="auto">
              <a:xfrm>
                <a:off x="8442250" y="1709761"/>
                <a:ext cx="1295423" cy="1545820"/>
              </a:xfrm>
              <a:prstGeom prst="rect">
                <a:avLst/>
              </a:prstGeom>
              <a:noFill/>
              <a:ln w="9525">
                <a:noFill/>
                <a:miter lim="800000"/>
                <a:headEnd/>
                <a:tailEnd/>
              </a:ln>
            </p:spPr>
          </p:pic>
        </p:grpSp>
        <p:sp>
          <p:nvSpPr>
            <p:cNvPr id="30" name="TextBox 29"/>
            <p:cNvSpPr txBox="1"/>
            <p:nvPr/>
          </p:nvSpPr>
          <p:spPr>
            <a:xfrm>
              <a:off x="4739171" y="5282381"/>
              <a:ext cx="1583067" cy="400110"/>
            </a:xfrm>
            <a:prstGeom prst="rect">
              <a:avLst/>
            </a:prstGeom>
            <a:noFill/>
          </p:spPr>
          <p:txBody>
            <a:bodyPr wrap="square" rtlCol="0">
              <a:spAutoFit/>
            </a:bodyPr>
            <a:lstStyle/>
            <a:p>
              <a:pPr algn="ctr"/>
              <a:r>
                <a:rPr lang="ru-RU" dirty="0"/>
                <a:t>МСФО</a:t>
              </a:r>
              <a:r>
                <a:rPr lang="en-US" b="0" dirty="0"/>
                <a:t> 16</a:t>
              </a:r>
              <a:endParaRPr lang="ru-RU" b="0" dirty="0"/>
            </a:p>
          </p:txBody>
        </p:sp>
        <p:grpSp>
          <p:nvGrpSpPr>
            <p:cNvPr id="31" name="Группа 1"/>
            <p:cNvGrpSpPr>
              <a:grpSpLocks/>
            </p:cNvGrpSpPr>
            <p:nvPr/>
          </p:nvGrpSpPr>
          <p:grpSpPr bwMode="auto">
            <a:xfrm>
              <a:off x="6930085" y="4715378"/>
              <a:ext cx="925862" cy="466868"/>
              <a:chOff x="5633938" y="1700501"/>
              <a:chExt cx="4103735" cy="1555080"/>
            </a:xfrm>
          </p:grpSpPr>
          <p:pic>
            <p:nvPicPr>
              <p:cNvPr id="32" name="Picture 16"/>
              <p:cNvPicPr>
                <a:picLocks noChangeAspect="1" noChangeArrowheads="1"/>
              </p:cNvPicPr>
              <p:nvPr/>
            </p:nvPicPr>
            <p:blipFill>
              <a:blip r:embed="rId5"/>
              <a:srcRect/>
              <a:stretch>
                <a:fillRect/>
              </a:stretch>
            </p:blipFill>
            <p:spPr bwMode="auto">
              <a:xfrm>
                <a:off x="5633938" y="1700501"/>
                <a:ext cx="2740024" cy="1555080"/>
              </a:xfrm>
              <a:prstGeom prst="rect">
                <a:avLst/>
              </a:prstGeom>
              <a:noFill/>
              <a:ln w="9525">
                <a:noFill/>
                <a:miter lim="800000"/>
                <a:headEnd/>
                <a:tailEnd/>
              </a:ln>
            </p:spPr>
          </p:pic>
          <p:pic>
            <p:nvPicPr>
              <p:cNvPr id="33" name="Picture 17"/>
              <p:cNvPicPr>
                <a:picLocks noChangeAspect="1" noChangeArrowheads="1"/>
              </p:cNvPicPr>
              <p:nvPr/>
            </p:nvPicPr>
            <p:blipFill>
              <a:blip r:embed="rId6"/>
              <a:srcRect/>
              <a:stretch>
                <a:fillRect/>
              </a:stretch>
            </p:blipFill>
            <p:spPr bwMode="auto">
              <a:xfrm>
                <a:off x="8442250" y="1709761"/>
                <a:ext cx="1295423" cy="1545820"/>
              </a:xfrm>
              <a:prstGeom prst="rect">
                <a:avLst/>
              </a:prstGeom>
              <a:noFill/>
              <a:ln w="9525">
                <a:noFill/>
                <a:miter lim="800000"/>
                <a:headEnd/>
                <a:tailEnd/>
              </a:ln>
            </p:spPr>
          </p:pic>
        </p:grpSp>
        <p:sp>
          <p:nvSpPr>
            <p:cNvPr id="34" name="TextBox 33"/>
            <p:cNvSpPr txBox="1"/>
            <p:nvPr/>
          </p:nvSpPr>
          <p:spPr>
            <a:xfrm>
              <a:off x="6603365" y="5282381"/>
              <a:ext cx="1667731" cy="400110"/>
            </a:xfrm>
            <a:prstGeom prst="rect">
              <a:avLst/>
            </a:prstGeom>
            <a:noFill/>
          </p:spPr>
          <p:txBody>
            <a:bodyPr wrap="square" rtlCol="0">
              <a:spAutoFit/>
            </a:bodyPr>
            <a:lstStyle/>
            <a:p>
              <a:pPr algn="ctr"/>
              <a:r>
                <a:rPr lang="ru-RU" dirty="0"/>
                <a:t>МСФО</a:t>
              </a:r>
              <a:r>
                <a:rPr lang="en-US" b="0" dirty="0"/>
                <a:t> 38</a:t>
              </a:r>
              <a:endParaRPr lang="ru-RU" b="0" dirty="0"/>
            </a:p>
          </p:txBody>
        </p:sp>
        <p:sp>
          <p:nvSpPr>
            <p:cNvPr id="37" name="Прямоугольник 36"/>
            <p:cNvSpPr/>
            <p:nvPr/>
          </p:nvSpPr>
          <p:spPr bwMode="auto">
            <a:xfrm>
              <a:off x="6628843" y="2067450"/>
              <a:ext cx="1576263" cy="990132"/>
            </a:xfrm>
            <a:prstGeom prst="rect">
              <a:avLst/>
            </a:prstGeom>
            <a:solidFill>
              <a:schemeClr val="bg1">
                <a:lumMod val="95000"/>
              </a:schemeClr>
            </a:solidFill>
            <a:ln>
              <a:solidFill>
                <a:schemeClr val="bg1">
                  <a:lumMod val="9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Группировка расходов будущих периодов (РБП) по видам</a:t>
              </a:r>
              <a:endParaRPr kumimoji="0" lang="ru-RU" sz="1300" b="0" i="0" u="none" strike="noStrike" cap="none" normalizeH="0" baseline="0" dirty="0">
                <a:ln>
                  <a:noFill/>
                </a:ln>
                <a:solidFill>
                  <a:schemeClr val="tx1"/>
                </a:solidFill>
                <a:effectLst/>
                <a:latin typeface="Arial" charset="0"/>
              </a:endParaRPr>
            </a:p>
          </p:txBody>
        </p:sp>
        <p:sp>
          <p:nvSpPr>
            <p:cNvPr id="39" name="Прямоугольник 38"/>
            <p:cNvSpPr/>
            <p:nvPr/>
          </p:nvSpPr>
          <p:spPr bwMode="auto">
            <a:xfrm>
              <a:off x="6628842" y="3429431"/>
              <a:ext cx="1576263" cy="990132"/>
            </a:xfrm>
            <a:prstGeom prst="rect">
              <a:avLst/>
            </a:prstGeom>
            <a:solidFill>
              <a:schemeClr val="accent5"/>
            </a:solidFill>
            <a:ln>
              <a:solidFill>
                <a:schemeClr val="accent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Перенос РБП в НМА, отнесение РБП на затраты</a:t>
              </a:r>
              <a:endParaRPr kumimoji="0" lang="ru-RU" sz="1300" b="0" i="0" u="none" strike="noStrike" cap="none" normalizeH="0" baseline="0" dirty="0">
                <a:ln>
                  <a:noFill/>
                </a:ln>
                <a:solidFill>
                  <a:schemeClr val="tx1"/>
                </a:solidFill>
                <a:effectLst/>
                <a:latin typeface="Arial" charset="0"/>
              </a:endParaRPr>
            </a:p>
          </p:txBody>
        </p:sp>
        <p:sp>
          <p:nvSpPr>
            <p:cNvPr id="42" name="Прямоугольник 41"/>
            <p:cNvSpPr/>
            <p:nvPr/>
          </p:nvSpPr>
          <p:spPr bwMode="auto">
            <a:xfrm>
              <a:off x="2811266" y="4793407"/>
              <a:ext cx="1576263" cy="990132"/>
            </a:xfrm>
            <a:prstGeom prst="rect">
              <a:avLst/>
            </a:prstGeom>
            <a:solidFill>
              <a:schemeClr val="accent5"/>
            </a:solidFill>
            <a:ln>
              <a:solidFill>
                <a:schemeClr val="accent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Переоценка, обесценение, </a:t>
              </a:r>
              <a:r>
                <a:rPr lang="ru-RU" sz="1300" b="0" dirty="0" err="1">
                  <a:solidFill>
                    <a:schemeClr val="tx1"/>
                  </a:solidFill>
                  <a:latin typeface="Arial" charset="0"/>
                </a:rPr>
                <a:t>внеоборотных</a:t>
              </a:r>
              <a:r>
                <a:rPr lang="ru-RU" sz="1300" b="0" dirty="0">
                  <a:solidFill>
                    <a:schemeClr val="tx1"/>
                  </a:solidFill>
                  <a:latin typeface="Arial" charset="0"/>
                </a:rPr>
                <a:t> активов</a:t>
              </a:r>
              <a:endParaRPr kumimoji="0" lang="ru-RU" sz="1300" b="0" i="0" u="none" strike="noStrike" cap="none" normalizeH="0" baseline="0" dirty="0">
                <a:ln>
                  <a:noFill/>
                </a:ln>
                <a:solidFill>
                  <a:schemeClr val="tx1"/>
                </a:solidFill>
                <a:effectLst/>
                <a:latin typeface="Arial" charset="0"/>
              </a:endParaRPr>
            </a:p>
          </p:txBody>
        </p:sp>
        <p:grpSp>
          <p:nvGrpSpPr>
            <p:cNvPr id="44" name="Группа 1"/>
            <p:cNvGrpSpPr>
              <a:grpSpLocks/>
            </p:cNvGrpSpPr>
            <p:nvPr/>
          </p:nvGrpSpPr>
          <p:grpSpPr bwMode="auto">
            <a:xfrm>
              <a:off x="3113012" y="5884130"/>
              <a:ext cx="925862" cy="466868"/>
              <a:chOff x="5633938" y="1700501"/>
              <a:chExt cx="4103735" cy="1555080"/>
            </a:xfrm>
          </p:grpSpPr>
          <p:pic>
            <p:nvPicPr>
              <p:cNvPr id="45" name="Picture 16"/>
              <p:cNvPicPr>
                <a:picLocks noChangeAspect="1" noChangeArrowheads="1"/>
              </p:cNvPicPr>
              <p:nvPr/>
            </p:nvPicPr>
            <p:blipFill>
              <a:blip r:embed="rId5"/>
              <a:srcRect/>
              <a:stretch>
                <a:fillRect/>
              </a:stretch>
            </p:blipFill>
            <p:spPr bwMode="auto">
              <a:xfrm>
                <a:off x="5633938" y="1700501"/>
                <a:ext cx="2740024" cy="1555080"/>
              </a:xfrm>
              <a:prstGeom prst="rect">
                <a:avLst/>
              </a:prstGeom>
              <a:noFill/>
              <a:ln w="9525">
                <a:noFill/>
                <a:miter lim="800000"/>
                <a:headEnd/>
                <a:tailEnd/>
              </a:ln>
            </p:spPr>
          </p:pic>
          <p:pic>
            <p:nvPicPr>
              <p:cNvPr id="47" name="Picture 17"/>
              <p:cNvPicPr>
                <a:picLocks noChangeAspect="1" noChangeArrowheads="1"/>
              </p:cNvPicPr>
              <p:nvPr/>
            </p:nvPicPr>
            <p:blipFill>
              <a:blip r:embed="rId6"/>
              <a:srcRect/>
              <a:stretch>
                <a:fillRect/>
              </a:stretch>
            </p:blipFill>
            <p:spPr bwMode="auto">
              <a:xfrm>
                <a:off x="8442250" y="1709761"/>
                <a:ext cx="1295423" cy="1545820"/>
              </a:xfrm>
              <a:prstGeom prst="rect">
                <a:avLst/>
              </a:prstGeom>
              <a:noFill/>
              <a:ln w="9525">
                <a:noFill/>
                <a:miter lim="800000"/>
                <a:headEnd/>
                <a:tailEnd/>
              </a:ln>
            </p:spPr>
          </p:pic>
        </p:grpSp>
        <p:sp>
          <p:nvSpPr>
            <p:cNvPr id="48" name="TextBox 47"/>
            <p:cNvSpPr txBox="1"/>
            <p:nvPr/>
          </p:nvSpPr>
          <p:spPr>
            <a:xfrm>
              <a:off x="2435574" y="6350998"/>
              <a:ext cx="2183309" cy="707886"/>
            </a:xfrm>
            <a:prstGeom prst="rect">
              <a:avLst/>
            </a:prstGeom>
            <a:noFill/>
          </p:spPr>
          <p:txBody>
            <a:bodyPr wrap="square" rtlCol="0">
              <a:spAutoFit/>
            </a:bodyPr>
            <a:lstStyle/>
            <a:p>
              <a:pPr algn="ctr"/>
              <a:r>
                <a:rPr lang="ru-RU" dirty="0"/>
                <a:t>МСФО</a:t>
              </a:r>
              <a:r>
                <a:rPr lang="en-US" b="0" dirty="0"/>
                <a:t> </a:t>
              </a:r>
              <a:r>
                <a:rPr lang="ru-RU" b="0" dirty="0"/>
                <a:t>36</a:t>
              </a:r>
              <a:r>
                <a:rPr lang="en-US" b="0" dirty="0"/>
                <a:t>, </a:t>
              </a:r>
              <a:r>
                <a:rPr lang="ru-RU" dirty="0"/>
                <a:t>МСФО</a:t>
              </a:r>
              <a:r>
                <a:rPr lang="en-US" b="0" dirty="0"/>
                <a:t> 40</a:t>
              </a:r>
              <a:endParaRPr lang="ru-RU" b="0" dirty="0"/>
            </a:p>
          </p:txBody>
        </p:sp>
        <p:sp>
          <p:nvSpPr>
            <p:cNvPr id="52" name="TextBox 51"/>
            <p:cNvSpPr txBox="1"/>
            <p:nvPr/>
          </p:nvSpPr>
          <p:spPr>
            <a:xfrm>
              <a:off x="928427" y="2303708"/>
              <a:ext cx="1269487" cy="646331"/>
            </a:xfrm>
            <a:prstGeom prst="rect">
              <a:avLst/>
            </a:prstGeom>
            <a:noFill/>
          </p:spPr>
          <p:txBody>
            <a:bodyPr wrap="square" rtlCol="0">
              <a:spAutoFit/>
            </a:bodyPr>
            <a:lstStyle/>
            <a:p>
              <a:pPr algn="ctr"/>
              <a:r>
                <a:rPr lang="ru-RU" sz="1200" b="1" dirty="0"/>
                <a:t>Исходная информация для ввода</a:t>
              </a:r>
            </a:p>
          </p:txBody>
        </p:sp>
      </p:grpSp>
      <p:sp>
        <p:nvSpPr>
          <p:cNvPr id="53" name="TextBox 52"/>
          <p:cNvSpPr txBox="1"/>
          <p:nvPr/>
        </p:nvSpPr>
        <p:spPr>
          <a:xfrm>
            <a:off x="782232" y="3593368"/>
            <a:ext cx="1561877" cy="461665"/>
          </a:xfrm>
          <a:prstGeom prst="rect">
            <a:avLst/>
          </a:prstGeom>
          <a:noFill/>
        </p:spPr>
        <p:txBody>
          <a:bodyPr wrap="square" rtlCol="0">
            <a:spAutoFit/>
          </a:bodyPr>
          <a:lstStyle/>
          <a:p>
            <a:pPr algn="ctr"/>
            <a:r>
              <a:rPr lang="ru-RU" sz="1200" b="1" dirty="0"/>
              <a:t>Автоматический расчет</a:t>
            </a:r>
          </a:p>
        </p:txBody>
      </p:sp>
      <p:sp>
        <p:nvSpPr>
          <p:cNvPr id="54" name="Номер слайда 3"/>
          <p:cNvSpPr>
            <a:spLocks noGrp="1"/>
          </p:cNvSpPr>
          <p:nvPr>
            <p:ph type="sldNum" sz="quarter" idx="11"/>
          </p:nvPr>
        </p:nvSpPr>
        <p:spPr>
          <a:xfrm>
            <a:off x="8243888" y="6597650"/>
            <a:ext cx="766762" cy="260350"/>
          </a:xfrm>
        </p:spPr>
        <p:txBody>
          <a:bodyPr/>
          <a:lstStyle/>
          <a:p>
            <a:pPr>
              <a:defRPr/>
            </a:pPr>
            <a:fld id="{C590AB3C-DAE9-4B7E-9BE0-6E242061DBED}" type="slidenum">
              <a:rPr lang="ru-RU" altLang="ru-RU" smtClean="0"/>
              <a:pPr>
                <a:defRPr/>
              </a:pPr>
              <a:t>15</a:t>
            </a:fld>
            <a:endParaRPr lang="ru-RU" altLang="ru-RU" dirty="0"/>
          </a:p>
        </p:txBody>
      </p:sp>
    </p:spTree>
    <p:extLst>
      <p:ext uri="{BB962C8B-B14F-4D97-AF65-F5344CB8AC3E}">
        <p14:creationId xmlns:p14="http://schemas.microsoft.com/office/powerpoint/2010/main" val="101321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1692275" y="152400"/>
            <a:ext cx="6984181" cy="1081088"/>
          </a:xfrm>
        </p:spPr>
        <p:txBody>
          <a:bodyPr/>
          <a:lstStyle/>
          <a:p>
            <a:r>
              <a:rPr lang="ru-RU" dirty="0"/>
              <a:t>3. МСФО НА УРОВНЕ КОМПАНИИ. </a:t>
            </a:r>
            <a:r>
              <a:rPr lang="ru-RU" altLang="ru-RU" dirty="0"/>
              <a:t>ПАРАЛЕЛЬНЫЙ УЧЁТ ПО ВЫБОРОЧНЫМ ОБЪЕКТАМ</a:t>
            </a:r>
          </a:p>
        </p:txBody>
      </p:sp>
      <p:sp>
        <p:nvSpPr>
          <p:cNvPr id="4" name="Номер слайда 3"/>
          <p:cNvSpPr>
            <a:spLocks noGrp="1"/>
          </p:cNvSpPr>
          <p:nvPr>
            <p:ph type="sldNum" sz="quarter" idx="11"/>
          </p:nvPr>
        </p:nvSpPr>
        <p:spPr/>
        <p:txBody>
          <a:bodyPr/>
          <a:lstStyle/>
          <a:p>
            <a:pPr>
              <a:defRPr/>
            </a:pPr>
            <a:fld id="{C590AB3C-DAE9-4B7E-9BE0-6E242061DBED}" type="slidenum">
              <a:rPr lang="ru-RU" altLang="ru-RU" smtClean="0"/>
              <a:pPr>
                <a:defRPr/>
              </a:pPr>
              <a:t>16</a:t>
            </a:fld>
            <a:endParaRPr lang="ru-RU" altLang="ru-RU" dirty="0"/>
          </a:p>
        </p:txBody>
      </p:sp>
      <p:pic>
        <p:nvPicPr>
          <p:cNvPr id="1026" name="Picture 2" descr="C:\Users\Shuklov_L\Desktop\скриншот1_презентация.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680" y="4581128"/>
            <a:ext cx="5975583" cy="2026683"/>
          </a:xfrm>
          <a:prstGeom prst="rect">
            <a:avLst/>
          </a:prstGeom>
          <a:noFill/>
          <a:extLst>
            <a:ext uri="{909E8E84-426E-40DD-AFC4-6F175D3DCCD1}">
              <a14:hiddenFill xmlns:a14="http://schemas.microsoft.com/office/drawing/2010/main">
                <a:solidFill>
                  <a:srgbClr val="FFFFFF"/>
                </a:solidFill>
              </a14:hiddenFill>
            </a:ext>
          </a:extLst>
        </p:spPr>
      </p:pic>
      <p:sp>
        <p:nvSpPr>
          <p:cNvPr id="29" name="Прямоугольник 28"/>
          <p:cNvSpPr/>
          <p:nvPr/>
        </p:nvSpPr>
        <p:spPr bwMode="auto">
          <a:xfrm>
            <a:off x="4949666" y="2355928"/>
            <a:ext cx="1666276" cy="990132"/>
          </a:xfrm>
          <a:prstGeom prst="rect">
            <a:avLst/>
          </a:prstGeom>
          <a:solidFill>
            <a:schemeClr val="accent5">
              <a:lumMod val="9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ru-RU" sz="1300" dirty="0"/>
              <a:t>Здания и сооружения</a:t>
            </a:r>
          </a:p>
        </p:txBody>
      </p:sp>
      <p:sp>
        <p:nvSpPr>
          <p:cNvPr id="30" name="Прямоугольник 29"/>
          <p:cNvSpPr/>
          <p:nvPr/>
        </p:nvSpPr>
        <p:spPr bwMode="auto">
          <a:xfrm>
            <a:off x="3158478" y="2546706"/>
            <a:ext cx="1666276" cy="990132"/>
          </a:xfrm>
          <a:prstGeom prst="rect">
            <a:avLst/>
          </a:prstGeom>
          <a:solidFill>
            <a:schemeClr val="bg1">
              <a:lumMod val="95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Машины и оборудование</a:t>
            </a:r>
            <a:endParaRPr kumimoji="0" lang="ru-RU" sz="1300" b="0" i="0" u="none" strike="noStrike" cap="none" normalizeH="0" baseline="0" dirty="0">
              <a:ln>
                <a:noFill/>
              </a:ln>
              <a:solidFill>
                <a:schemeClr val="tx1"/>
              </a:solidFill>
              <a:effectLst/>
              <a:latin typeface="Arial" charset="0"/>
            </a:endParaRPr>
          </a:p>
        </p:txBody>
      </p:sp>
      <p:sp>
        <p:nvSpPr>
          <p:cNvPr id="31" name="Прямоугольник 30"/>
          <p:cNvSpPr/>
          <p:nvPr/>
        </p:nvSpPr>
        <p:spPr bwMode="auto">
          <a:xfrm>
            <a:off x="6758878" y="2546706"/>
            <a:ext cx="1666276" cy="990132"/>
          </a:xfrm>
          <a:prstGeom prst="rect">
            <a:avLst/>
          </a:prstGeom>
          <a:solidFill>
            <a:schemeClr val="bg1">
              <a:lumMod val="95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lnSpc>
                <a:spcPct val="90000"/>
              </a:lnSpc>
              <a:spcBef>
                <a:spcPct val="50000"/>
              </a:spcBef>
            </a:pPr>
            <a:r>
              <a:rPr lang="ru-RU" sz="1300" dirty="0">
                <a:solidFill>
                  <a:schemeClr val="tx1"/>
                </a:solidFill>
                <a:latin typeface="Arial" charset="0"/>
              </a:rPr>
              <a:t>Транспорт</a:t>
            </a:r>
          </a:p>
        </p:txBody>
      </p:sp>
      <p:pic>
        <p:nvPicPr>
          <p:cNvPr id="33" name="Picture 24"/>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27030" y="3239976"/>
            <a:ext cx="4492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4"/>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509416" y="3338794"/>
            <a:ext cx="4492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Прямоугольник 35"/>
          <p:cNvSpPr/>
          <p:nvPr/>
        </p:nvSpPr>
        <p:spPr bwMode="auto">
          <a:xfrm>
            <a:off x="3150164" y="3717020"/>
            <a:ext cx="5266676" cy="404664"/>
          </a:xfrm>
          <a:prstGeom prst="rect">
            <a:avLst/>
          </a:prstGeom>
          <a:solidFill>
            <a:schemeClr val="bg1">
              <a:lumMod val="95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Трансляция</a:t>
            </a:r>
            <a:endParaRPr kumimoji="0" lang="ru-RU" sz="1300" b="0" i="0" u="none" strike="noStrike" cap="none" normalizeH="0" baseline="0" dirty="0">
              <a:ln>
                <a:noFill/>
              </a:ln>
              <a:solidFill>
                <a:schemeClr val="tx1"/>
              </a:solidFill>
              <a:effectLst/>
              <a:latin typeface="Arial" charset="0"/>
            </a:endParaRPr>
          </a:p>
        </p:txBody>
      </p:sp>
      <p:sp>
        <p:nvSpPr>
          <p:cNvPr id="37" name="Прямоугольник 36"/>
          <p:cNvSpPr/>
          <p:nvPr/>
        </p:nvSpPr>
        <p:spPr bwMode="auto">
          <a:xfrm>
            <a:off x="3151280" y="1733135"/>
            <a:ext cx="5266676" cy="404664"/>
          </a:xfrm>
          <a:prstGeom prst="rect">
            <a:avLst/>
          </a:prstGeom>
          <a:solidFill>
            <a:schemeClr val="accent5">
              <a:lumMod val="9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Параллельный учет</a:t>
            </a:r>
            <a:endParaRPr kumimoji="0" lang="ru-RU" sz="1300" b="0" i="0" u="none" strike="noStrike" cap="none" normalizeH="0" baseline="0" dirty="0">
              <a:ln>
                <a:noFill/>
              </a:ln>
              <a:solidFill>
                <a:schemeClr val="tx1"/>
              </a:solidFill>
              <a:effectLst/>
              <a:latin typeface="Arial" charset="0"/>
            </a:endParaRPr>
          </a:p>
        </p:txBody>
      </p:sp>
      <p:cxnSp>
        <p:nvCxnSpPr>
          <p:cNvPr id="38" name="Соединительная линия уступом 37"/>
          <p:cNvCxnSpPr>
            <a:stCxn id="30" idx="1"/>
            <a:endCxn id="36" idx="1"/>
          </p:cNvCxnSpPr>
          <p:nvPr/>
        </p:nvCxnSpPr>
        <p:spPr bwMode="auto">
          <a:xfrm rot="10800000" flipV="1">
            <a:off x="3150164" y="3041772"/>
            <a:ext cx="8314" cy="877580"/>
          </a:xfrm>
          <a:prstGeom prst="bentConnector3">
            <a:avLst>
              <a:gd name="adj1" fmla="val 2849579"/>
            </a:avLst>
          </a:prstGeom>
          <a:ln w="25400">
            <a:solidFill>
              <a:schemeClr val="bg2">
                <a:lumMod val="75000"/>
              </a:schemeClr>
            </a:solidFill>
            <a:headEnd type="none" w="med" len="med"/>
            <a:tailEnd type="arrow"/>
          </a:ln>
        </p:spPr>
        <p:style>
          <a:lnRef idx="1">
            <a:schemeClr val="accent5"/>
          </a:lnRef>
          <a:fillRef idx="0">
            <a:schemeClr val="accent5"/>
          </a:fillRef>
          <a:effectRef idx="0">
            <a:schemeClr val="accent5"/>
          </a:effectRef>
          <a:fontRef idx="minor">
            <a:schemeClr val="tx1"/>
          </a:fontRef>
        </p:style>
      </p:cxnSp>
      <p:cxnSp>
        <p:nvCxnSpPr>
          <p:cNvPr id="39" name="Соединительная линия уступом 38"/>
          <p:cNvCxnSpPr>
            <a:stCxn id="31" idx="3"/>
            <a:endCxn id="36" idx="3"/>
          </p:cNvCxnSpPr>
          <p:nvPr/>
        </p:nvCxnSpPr>
        <p:spPr bwMode="auto">
          <a:xfrm flipH="1">
            <a:off x="8416840" y="3041772"/>
            <a:ext cx="8314" cy="877580"/>
          </a:xfrm>
          <a:prstGeom prst="bentConnector3">
            <a:avLst>
              <a:gd name="adj1" fmla="val -2749579"/>
            </a:avLst>
          </a:prstGeom>
          <a:ln w="25400">
            <a:solidFill>
              <a:schemeClr val="bg2">
                <a:lumMod val="75000"/>
              </a:schemeClr>
            </a:solidFill>
            <a:headEnd type="none" w="med" len="med"/>
            <a:tailEnd type="arrow"/>
          </a:ln>
        </p:spPr>
        <p:style>
          <a:lnRef idx="1">
            <a:schemeClr val="accent5"/>
          </a:lnRef>
          <a:fillRef idx="0">
            <a:schemeClr val="accent5"/>
          </a:fillRef>
          <a:effectRef idx="0">
            <a:schemeClr val="accent5"/>
          </a:effectRef>
          <a:fontRef idx="minor">
            <a:schemeClr val="tx1"/>
          </a:fontRef>
        </p:style>
      </p:cxnSp>
      <p:cxnSp>
        <p:nvCxnSpPr>
          <p:cNvPr id="40" name="Соединительная линия уступом 39"/>
          <p:cNvCxnSpPr>
            <a:stCxn id="29" idx="0"/>
            <a:endCxn id="37" idx="2"/>
          </p:cNvCxnSpPr>
          <p:nvPr/>
        </p:nvCxnSpPr>
        <p:spPr bwMode="auto">
          <a:xfrm rot="5400000" flipH="1" flipV="1">
            <a:off x="5674647" y="2245957"/>
            <a:ext cx="218129" cy="1814"/>
          </a:xfrm>
          <a:prstGeom prst="bentConnector3">
            <a:avLst>
              <a:gd name="adj1" fmla="val 50000"/>
            </a:avLst>
          </a:prstGeom>
          <a:ln w="25400">
            <a:solidFill>
              <a:schemeClr val="accent1">
                <a:lumMod val="75000"/>
              </a:schemeClr>
            </a:solidFill>
            <a:headEnd type="none" w="med" len="med"/>
            <a:tailEnd type="arrow"/>
          </a:ln>
        </p:spPr>
        <p:style>
          <a:lnRef idx="1">
            <a:schemeClr val="accent5"/>
          </a:lnRef>
          <a:fillRef idx="0">
            <a:schemeClr val="accent5"/>
          </a:fillRef>
          <a:effectRef idx="0">
            <a:schemeClr val="accent5"/>
          </a:effectRef>
          <a:fontRef idx="minor">
            <a:schemeClr val="tx1"/>
          </a:fontRef>
        </p:style>
      </p:cxnSp>
      <p:cxnSp>
        <p:nvCxnSpPr>
          <p:cNvPr id="62" name="Соединительная линия уступом 61"/>
          <p:cNvCxnSpPr/>
          <p:nvPr/>
        </p:nvCxnSpPr>
        <p:spPr bwMode="auto">
          <a:xfrm rot="16200000" flipV="1">
            <a:off x="180419" y="3788134"/>
            <a:ext cx="5184576" cy="1812"/>
          </a:xfrm>
          <a:prstGeom prst="bentConnector3">
            <a:avLst>
              <a:gd name="adj1" fmla="val 50000"/>
            </a:avLst>
          </a:prstGeom>
          <a:ln w="19050">
            <a:solidFill>
              <a:schemeClr val="bg2"/>
            </a:solidFill>
            <a:prstDash val="dash"/>
            <a:headEnd type="arrow" w="med" len="med"/>
            <a:tailEnd type="arrow" w="med" len="med"/>
          </a:ln>
        </p:spPr>
        <p:style>
          <a:lnRef idx="1">
            <a:schemeClr val="accent4"/>
          </a:lnRef>
          <a:fillRef idx="0">
            <a:schemeClr val="accent4"/>
          </a:fillRef>
          <a:effectRef idx="0">
            <a:schemeClr val="accent4"/>
          </a:effectRef>
          <a:fontRef idx="minor">
            <a:schemeClr val="tx1"/>
          </a:fontRef>
        </p:style>
      </p:cxnSp>
      <p:sp>
        <p:nvSpPr>
          <p:cNvPr id="65" name="TextBox 64"/>
          <p:cNvSpPr txBox="1"/>
          <p:nvPr/>
        </p:nvSpPr>
        <p:spPr>
          <a:xfrm>
            <a:off x="790944" y="1296756"/>
            <a:ext cx="1332783" cy="461665"/>
          </a:xfrm>
          <a:prstGeom prst="rect">
            <a:avLst/>
          </a:prstGeom>
          <a:noFill/>
        </p:spPr>
        <p:txBody>
          <a:bodyPr wrap="square" rtlCol="0">
            <a:spAutoFit/>
          </a:bodyPr>
          <a:lstStyle/>
          <a:p>
            <a:pPr algn="ctr"/>
            <a:r>
              <a:rPr lang="ru-RU" sz="1200" b="1" dirty="0"/>
              <a:t>Практическая потребность</a:t>
            </a:r>
          </a:p>
        </p:txBody>
      </p:sp>
      <p:sp>
        <p:nvSpPr>
          <p:cNvPr id="66" name="TextBox 65"/>
          <p:cNvSpPr txBox="1"/>
          <p:nvPr/>
        </p:nvSpPr>
        <p:spPr>
          <a:xfrm>
            <a:off x="4509416" y="1288236"/>
            <a:ext cx="2330894" cy="276999"/>
          </a:xfrm>
          <a:prstGeom prst="rect">
            <a:avLst/>
          </a:prstGeom>
          <a:noFill/>
        </p:spPr>
        <p:txBody>
          <a:bodyPr wrap="square" rtlCol="0">
            <a:spAutoFit/>
          </a:bodyPr>
          <a:lstStyle/>
          <a:p>
            <a:pPr algn="ctr"/>
            <a:r>
              <a:rPr lang="ru-RU" sz="1200" b="1" dirty="0"/>
              <a:t>Реализация в системе</a:t>
            </a:r>
          </a:p>
        </p:txBody>
      </p:sp>
      <p:sp>
        <p:nvSpPr>
          <p:cNvPr id="25" name="Прямоугольная выноска 24"/>
          <p:cNvSpPr/>
          <p:nvPr/>
        </p:nvSpPr>
        <p:spPr bwMode="auto">
          <a:xfrm>
            <a:off x="395536" y="5301208"/>
            <a:ext cx="1458204" cy="1023160"/>
          </a:xfrm>
          <a:prstGeom prst="wedgeRectCallout">
            <a:avLst>
              <a:gd name="adj1" fmla="val 103393"/>
              <a:gd name="adj2" fmla="val -65586"/>
            </a:avLst>
          </a:prstGeom>
          <a:solidFill>
            <a:schemeClr val="accent3">
              <a:lumMod val="95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ru-RU" sz="1200" dirty="0"/>
          </a:p>
        </p:txBody>
      </p:sp>
      <p:sp>
        <p:nvSpPr>
          <p:cNvPr id="26" name="Прямоугольник 25"/>
          <p:cNvSpPr/>
          <p:nvPr/>
        </p:nvSpPr>
        <p:spPr bwMode="auto">
          <a:xfrm>
            <a:off x="251520" y="1844824"/>
            <a:ext cx="2088232" cy="4824535"/>
          </a:xfrm>
          <a:prstGeom prst="rect">
            <a:avLst/>
          </a:prstGeom>
          <a:solidFill>
            <a:schemeClr val="bg1">
              <a:lumMod val="9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r>
              <a:rPr lang="ru-RU" sz="1400" dirty="0">
                <a:solidFill>
                  <a:schemeClr val="tx1"/>
                </a:solidFill>
                <a:latin typeface="+mj-lt"/>
              </a:rPr>
              <a:t>Стоимость мелких объектов, таких как офисное оборудование, инвентарь, как правило, не отличается от РСБУ и данные учета транслируются. </a:t>
            </a:r>
          </a:p>
          <a:p>
            <a:endParaRPr lang="ru-RU" sz="1400" dirty="0">
              <a:solidFill>
                <a:schemeClr val="tx1"/>
              </a:solidFill>
              <a:latin typeface="+mj-lt"/>
            </a:endParaRPr>
          </a:p>
          <a:p>
            <a:r>
              <a:rPr lang="ru-RU" sz="1400" dirty="0">
                <a:solidFill>
                  <a:schemeClr val="tx1"/>
                </a:solidFill>
                <a:latin typeface="+mj-lt"/>
              </a:rPr>
              <a:t>Различия касаются стоимости, даты ввода и способа амортизации зданий, сооружений, дорогостоящего оборудования.</a:t>
            </a:r>
          </a:p>
          <a:p>
            <a:endParaRPr lang="ru-RU" sz="1400" dirty="0">
              <a:solidFill>
                <a:schemeClr val="tx1"/>
              </a:solidFill>
              <a:latin typeface="+mj-lt"/>
            </a:endParaRPr>
          </a:p>
          <a:p>
            <a:r>
              <a:rPr lang="ru-RU" sz="1400" dirty="0">
                <a:solidFill>
                  <a:schemeClr val="tx1"/>
                </a:solidFill>
                <a:latin typeface="+mj-lt"/>
              </a:rPr>
              <a:t>Параметры можно задавать как для групп, так и для отдельных объектов</a:t>
            </a:r>
          </a:p>
        </p:txBody>
      </p:sp>
    </p:spTree>
    <p:extLst>
      <p:ext uri="{BB962C8B-B14F-4D97-AF65-F5344CB8AC3E}">
        <p14:creationId xmlns:p14="http://schemas.microsoft.com/office/powerpoint/2010/main" val="845657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stretch>
            <a:fillRect/>
          </a:stretch>
        </p:blipFill>
        <p:spPr>
          <a:xfrm>
            <a:off x="558201" y="3140968"/>
            <a:ext cx="5229225" cy="3562350"/>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459168" y="1233547"/>
            <a:ext cx="2713646" cy="2062103"/>
          </a:xfrm>
          <a:prstGeom prst="rect">
            <a:avLst/>
          </a:prstGeom>
        </p:spPr>
        <p:txBody>
          <a:bodyPr wrap="square">
            <a:spAutoFit/>
          </a:bodyPr>
          <a:lstStyle/>
          <a:p>
            <a:pPr marL="285750" indent="-285750">
              <a:buClr>
                <a:srgbClr val="58C1C9"/>
              </a:buClr>
              <a:buFont typeface="Wingdings" panose="05000000000000000000" pitchFamily="2" charset="2"/>
              <a:buChar char="q"/>
            </a:pPr>
            <a:r>
              <a:rPr lang="ru-RU" sz="1600" dirty="0"/>
              <a:t>Настройки учета ВНА, в </a:t>
            </a:r>
            <a:r>
              <a:rPr lang="ru-RU" sz="1600" dirty="0" err="1"/>
              <a:t>т.ч</a:t>
            </a:r>
            <a:r>
              <a:rPr lang="ru-RU" sz="1600" dirty="0"/>
              <a:t>.:</a:t>
            </a:r>
          </a:p>
          <a:p>
            <a:pPr marL="742950" lvl="1" indent="-285750">
              <a:buClr>
                <a:srgbClr val="58C1C9"/>
              </a:buClr>
              <a:buFont typeface="Wingdings" panose="05000000000000000000" pitchFamily="2" charset="2"/>
              <a:buChar char="§"/>
            </a:pPr>
            <a:r>
              <a:rPr lang="ru-RU" sz="1600" dirty="0"/>
              <a:t>Модель учета</a:t>
            </a:r>
          </a:p>
          <a:p>
            <a:pPr marL="742950" lvl="1" indent="-285750">
              <a:buClr>
                <a:srgbClr val="58C1C9"/>
              </a:buClr>
              <a:buFont typeface="Wingdings" panose="05000000000000000000" pitchFamily="2" charset="2"/>
              <a:buChar char="§"/>
            </a:pPr>
            <a:r>
              <a:rPr lang="ru-RU" sz="1600" dirty="0"/>
              <a:t>Параметры амортизации</a:t>
            </a:r>
          </a:p>
          <a:p>
            <a:pPr marL="742950" lvl="1" indent="-285750">
              <a:buClr>
                <a:srgbClr val="58C1C9"/>
              </a:buClr>
              <a:buFont typeface="Wingdings" panose="05000000000000000000" pitchFamily="2" charset="2"/>
              <a:buChar char="§"/>
            </a:pPr>
            <a:r>
              <a:rPr lang="ru-RU" sz="1600" dirty="0"/>
              <a:t>Параметры переоценки</a:t>
            </a:r>
          </a:p>
          <a:p>
            <a:pPr marL="285750" indent="-285750">
              <a:buClr>
                <a:srgbClr val="58C1C9"/>
              </a:buClr>
              <a:buFont typeface="Wingdings" panose="05000000000000000000" pitchFamily="2" charset="2"/>
              <a:buChar char="§"/>
            </a:pPr>
            <a:endParaRPr lang="ru-RU" sz="1600" dirty="0"/>
          </a:p>
        </p:txBody>
      </p:sp>
      <p:pic>
        <p:nvPicPr>
          <p:cNvPr id="8" name="Рисунок 7"/>
          <p:cNvPicPr>
            <a:picLocks noChangeAspect="1"/>
          </p:cNvPicPr>
          <p:nvPr/>
        </p:nvPicPr>
        <p:blipFill>
          <a:blip r:embed="rId4"/>
          <a:stretch>
            <a:fillRect/>
          </a:stretch>
        </p:blipFill>
        <p:spPr>
          <a:xfrm>
            <a:off x="5787426" y="478731"/>
            <a:ext cx="3007519" cy="5324475"/>
          </a:xfrm>
          <a:prstGeom prst="rect">
            <a:avLst/>
          </a:prstGeom>
          <a:ln>
            <a:noFill/>
          </a:ln>
          <a:effectLst>
            <a:outerShdw blurRad="292100" dist="139700" dir="2700000" algn="tl" rotWithShape="0">
              <a:srgbClr val="333333">
                <a:alpha val="65000"/>
              </a:srgbClr>
            </a:outerShdw>
          </a:effectLst>
        </p:spPr>
      </p:pic>
      <p:sp>
        <p:nvSpPr>
          <p:cNvPr id="9" name="Прямоугольник 8"/>
          <p:cNvSpPr/>
          <p:nvPr/>
        </p:nvSpPr>
        <p:spPr>
          <a:xfrm>
            <a:off x="3172814" y="1124744"/>
            <a:ext cx="2559697" cy="2062103"/>
          </a:xfrm>
          <a:prstGeom prst="rect">
            <a:avLst/>
          </a:prstGeom>
        </p:spPr>
        <p:txBody>
          <a:bodyPr wrap="square">
            <a:spAutoFit/>
          </a:bodyPr>
          <a:lstStyle/>
          <a:p>
            <a:pPr marL="285750" indent="-285750">
              <a:buClr>
                <a:srgbClr val="58C1C9"/>
              </a:buClr>
              <a:buFont typeface="Wingdings" panose="05000000000000000000" pitchFamily="2" charset="2"/>
              <a:buChar char="q"/>
            </a:pPr>
            <a:r>
              <a:rPr lang="ru-RU" sz="1600" dirty="0"/>
              <a:t>Документы по ВНА, в </a:t>
            </a:r>
            <a:r>
              <a:rPr lang="ru-RU" sz="1600" dirty="0" err="1"/>
              <a:t>т.ч</a:t>
            </a:r>
            <a:r>
              <a:rPr lang="ru-RU" sz="1600" dirty="0"/>
              <a:t>.:</a:t>
            </a:r>
          </a:p>
          <a:p>
            <a:pPr marL="742950" lvl="1" indent="-285750">
              <a:buClr>
                <a:srgbClr val="58C1C9"/>
              </a:buClr>
              <a:buFont typeface="Wingdings" panose="05000000000000000000" pitchFamily="2" charset="2"/>
              <a:buChar char="§"/>
            </a:pPr>
            <a:r>
              <a:rPr lang="ru-RU" sz="1600" dirty="0"/>
              <a:t>Ввод событий ВНА</a:t>
            </a:r>
          </a:p>
          <a:p>
            <a:pPr marL="742950" lvl="1" indent="-285750">
              <a:buClr>
                <a:srgbClr val="58C1C9"/>
              </a:buClr>
              <a:buFont typeface="Wingdings" panose="05000000000000000000" pitchFamily="2" charset="2"/>
              <a:buChar char="§"/>
            </a:pPr>
            <a:r>
              <a:rPr lang="ru-RU" sz="1600" dirty="0"/>
              <a:t>Ввод остатков</a:t>
            </a:r>
          </a:p>
          <a:p>
            <a:pPr marL="742950" lvl="1" indent="-285750">
              <a:buClr>
                <a:srgbClr val="58C1C9"/>
              </a:buClr>
              <a:buFont typeface="Wingdings" panose="05000000000000000000" pitchFamily="2" charset="2"/>
              <a:buChar char="§"/>
            </a:pPr>
            <a:r>
              <a:rPr lang="ru-RU" sz="1600" dirty="0"/>
              <a:t>Поступление</a:t>
            </a:r>
          </a:p>
          <a:p>
            <a:pPr marL="742950" lvl="1" indent="-285750">
              <a:buClr>
                <a:srgbClr val="58C1C9"/>
              </a:buClr>
              <a:buFont typeface="Wingdings" panose="05000000000000000000" pitchFamily="2" charset="2"/>
              <a:buChar char="§"/>
            </a:pPr>
            <a:r>
              <a:rPr lang="ru-RU" sz="1600" dirty="0"/>
              <a:t>Амортизация</a:t>
            </a:r>
          </a:p>
          <a:p>
            <a:pPr marL="742950" lvl="1" indent="-285750">
              <a:buClr>
                <a:srgbClr val="58C1C9"/>
              </a:buClr>
              <a:buFont typeface="Wingdings" panose="05000000000000000000" pitchFamily="2" charset="2"/>
              <a:buChar char="§"/>
            </a:pPr>
            <a:r>
              <a:rPr lang="ru-RU" sz="1600" dirty="0"/>
              <a:t>Выбытие</a:t>
            </a:r>
            <a:endParaRPr lang="ru-RU" sz="1600" dirty="0">
              <a:solidFill>
                <a:srgbClr val="234B67"/>
              </a:solidFill>
              <a:latin typeface="Tahoma" panose="020B0604030504040204" pitchFamily="34" charset="0"/>
              <a:ea typeface="Tahoma" panose="020B0604030504040204" pitchFamily="34" charset="0"/>
              <a:cs typeface="Tahoma" panose="020B0604030504040204" pitchFamily="34" charset="0"/>
            </a:endParaRPr>
          </a:p>
        </p:txBody>
      </p:sp>
      <p:sp>
        <p:nvSpPr>
          <p:cNvPr id="10" name="Заголовок 1"/>
          <p:cNvSpPr txBox="1">
            <a:spLocks/>
          </p:cNvSpPr>
          <p:nvPr/>
        </p:nvSpPr>
        <p:spPr>
          <a:xfrm>
            <a:off x="1624656" y="364301"/>
            <a:ext cx="8518161" cy="58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lnSpc>
                <a:spcPct val="80000"/>
              </a:lnSpc>
              <a:defRPr b="1">
                <a:solidFill>
                  <a:srgbClr val="D20000"/>
                </a:solidFill>
                <a:latin typeface="+mj-lt"/>
                <a:ea typeface="+mj-ea"/>
                <a:cs typeface="+mj-cs"/>
              </a:defRPr>
            </a:lvl1pPr>
            <a:lvl2pPr eaLnBrk="0" hangingPunct="0">
              <a:lnSpc>
                <a:spcPct val="80000"/>
              </a:lnSpc>
              <a:defRPr b="1">
                <a:solidFill>
                  <a:srgbClr val="D20000"/>
                </a:solidFill>
              </a:defRPr>
            </a:lvl2pPr>
            <a:lvl3pPr eaLnBrk="0" hangingPunct="0">
              <a:lnSpc>
                <a:spcPct val="80000"/>
              </a:lnSpc>
              <a:defRPr b="1">
                <a:solidFill>
                  <a:srgbClr val="D20000"/>
                </a:solidFill>
              </a:defRPr>
            </a:lvl3pPr>
            <a:lvl4pPr eaLnBrk="0" hangingPunct="0">
              <a:lnSpc>
                <a:spcPct val="80000"/>
              </a:lnSpc>
              <a:defRPr b="1">
                <a:solidFill>
                  <a:srgbClr val="D20000"/>
                </a:solidFill>
              </a:defRPr>
            </a:lvl4pPr>
            <a:lvl5pPr eaLnBrk="0" hangingPunct="0">
              <a:lnSpc>
                <a:spcPct val="80000"/>
              </a:lnSpc>
              <a:defRPr b="1">
                <a:solidFill>
                  <a:srgbClr val="D20000"/>
                </a:solidFill>
              </a:defRPr>
            </a:lvl5pPr>
            <a:lvl6pPr marL="457200" fontAlgn="base">
              <a:lnSpc>
                <a:spcPct val="80000"/>
              </a:lnSpc>
              <a:spcBef>
                <a:spcPct val="0"/>
              </a:spcBef>
              <a:spcAft>
                <a:spcPct val="0"/>
              </a:spcAft>
              <a:defRPr b="1">
                <a:solidFill>
                  <a:srgbClr val="E2271E"/>
                </a:solidFill>
              </a:defRPr>
            </a:lvl6pPr>
            <a:lvl7pPr marL="914400" fontAlgn="base">
              <a:lnSpc>
                <a:spcPct val="80000"/>
              </a:lnSpc>
              <a:spcBef>
                <a:spcPct val="0"/>
              </a:spcBef>
              <a:spcAft>
                <a:spcPct val="0"/>
              </a:spcAft>
              <a:defRPr b="1">
                <a:solidFill>
                  <a:srgbClr val="E2271E"/>
                </a:solidFill>
              </a:defRPr>
            </a:lvl7pPr>
            <a:lvl8pPr marL="1371600" fontAlgn="base">
              <a:lnSpc>
                <a:spcPct val="80000"/>
              </a:lnSpc>
              <a:spcBef>
                <a:spcPct val="0"/>
              </a:spcBef>
              <a:spcAft>
                <a:spcPct val="0"/>
              </a:spcAft>
              <a:defRPr b="1">
                <a:solidFill>
                  <a:srgbClr val="E2271E"/>
                </a:solidFill>
              </a:defRPr>
            </a:lvl8pPr>
            <a:lvl9pPr marL="1828800" fontAlgn="base">
              <a:lnSpc>
                <a:spcPct val="80000"/>
              </a:lnSpc>
              <a:spcBef>
                <a:spcPct val="0"/>
              </a:spcBef>
              <a:spcAft>
                <a:spcPct val="0"/>
              </a:spcAft>
              <a:defRPr b="1">
                <a:solidFill>
                  <a:srgbClr val="E2271E"/>
                </a:solidFill>
              </a:defRPr>
            </a:lvl9pPr>
          </a:lstStyle>
          <a:p>
            <a:r>
              <a:rPr lang="ru-RU" altLang="ru-RU" dirty="0"/>
              <a:t>3. МСФО НА УРОВНЕ КОМПАНИИ. </a:t>
            </a:r>
          </a:p>
          <a:p>
            <a:r>
              <a:rPr lang="ru-RU" altLang="ru-RU" dirty="0"/>
              <a:t>ПАРАЛЛЕЛЬНЫЙ УЧЕТ ВНА</a:t>
            </a:r>
          </a:p>
        </p:txBody>
      </p:sp>
      <p:sp>
        <p:nvSpPr>
          <p:cNvPr id="11" name="Номер слайда 3"/>
          <p:cNvSpPr>
            <a:spLocks noGrp="1"/>
          </p:cNvSpPr>
          <p:nvPr>
            <p:ph type="sldNum" sz="quarter" idx="11"/>
          </p:nvPr>
        </p:nvSpPr>
        <p:spPr>
          <a:xfrm>
            <a:off x="8243888" y="6597650"/>
            <a:ext cx="766762" cy="260350"/>
          </a:xfrm>
        </p:spPr>
        <p:txBody>
          <a:bodyPr/>
          <a:lstStyle/>
          <a:p>
            <a:pPr>
              <a:defRPr/>
            </a:pPr>
            <a:fld id="{291CF282-6ACF-4085-9ADF-8D9C1CF6F6E3}" type="slidenum">
              <a:rPr lang="ru-RU" altLang="ru-RU" smtClean="0"/>
              <a:pPr>
                <a:defRPr/>
              </a:pPr>
              <a:t>17</a:t>
            </a:fld>
            <a:endParaRPr lang="ru-RU" altLang="ru-RU" dirty="0"/>
          </a:p>
        </p:txBody>
      </p:sp>
    </p:spTree>
    <p:extLst>
      <p:ext uri="{BB962C8B-B14F-4D97-AF65-F5344CB8AC3E}">
        <p14:creationId xmlns:p14="http://schemas.microsoft.com/office/powerpoint/2010/main" val="3858586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5" name="Title 1"/>
          <p:cNvSpPr>
            <a:spLocks noGrp="1"/>
          </p:cNvSpPr>
          <p:nvPr>
            <p:ph type="title"/>
          </p:nvPr>
        </p:nvSpPr>
        <p:spPr>
          <a:xfrm>
            <a:off x="1647443" y="332656"/>
            <a:ext cx="7239526" cy="860425"/>
          </a:xfrm>
        </p:spPr>
        <p:txBody>
          <a:bodyPr/>
          <a:lstStyle/>
          <a:p>
            <a:r>
              <a:rPr lang="ru-RU" dirty="0"/>
              <a:t>3. МСФО НА УРОВНЕ КОМПАНИИ. </a:t>
            </a:r>
            <a:r>
              <a:rPr lang="ru-RU" altLang="en-US" dirty="0"/>
              <a:t>КЛЮЧЕВЫЕ ВОЗМОЖНОСТИ ПАРАЛЛЕЛЬНОГО УЧЁТА ФИНАНСОВЫХ ИНСТРУМЕНТОВ.</a:t>
            </a:r>
            <a:endParaRPr lang="en-US" altLang="en-US" dirty="0"/>
          </a:p>
        </p:txBody>
      </p:sp>
      <p:sp>
        <p:nvSpPr>
          <p:cNvPr id="47" name="Номер слайда 3"/>
          <p:cNvSpPr>
            <a:spLocks noGrp="1"/>
          </p:cNvSpPr>
          <p:nvPr>
            <p:ph type="sldNum" sz="quarter" idx="11"/>
          </p:nvPr>
        </p:nvSpPr>
        <p:spPr>
          <a:xfrm>
            <a:off x="8243888" y="6597650"/>
            <a:ext cx="766762" cy="260350"/>
          </a:xfrm>
        </p:spPr>
        <p:txBody>
          <a:bodyPr/>
          <a:lstStyle/>
          <a:p>
            <a:pPr>
              <a:defRPr/>
            </a:pPr>
            <a:fld id="{C590AB3C-DAE9-4B7E-9BE0-6E242061DBED}" type="slidenum">
              <a:rPr lang="ru-RU" altLang="ru-RU" smtClean="0"/>
              <a:pPr>
                <a:defRPr/>
              </a:pPr>
              <a:t>18</a:t>
            </a:fld>
            <a:endParaRPr lang="ru-RU" altLang="ru-RU" dirty="0"/>
          </a:p>
        </p:txBody>
      </p:sp>
      <p:sp>
        <p:nvSpPr>
          <p:cNvPr id="9" name="Прямоугольник 8"/>
          <p:cNvSpPr/>
          <p:nvPr/>
        </p:nvSpPr>
        <p:spPr bwMode="auto">
          <a:xfrm>
            <a:off x="179512" y="1556792"/>
            <a:ext cx="2321109" cy="1206156"/>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a:solidFill>
                  <a:schemeClr val="tx1"/>
                </a:solidFill>
                <a:latin typeface="Arial" charset="0"/>
              </a:rPr>
              <a:t>Начисление дисконта по долгосрочным договорам и его амортизация</a:t>
            </a:r>
            <a:endParaRPr kumimoji="0" lang="ru-RU" sz="1300" b="1" i="0" u="none" strike="noStrike" cap="none" normalizeH="0" baseline="0" dirty="0">
              <a:ln>
                <a:noFill/>
              </a:ln>
              <a:solidFill>
                <a:schemeClr val="tx1"/>
              </a:solidFill>
              <a:effectLst/>
              <a:latin typeface="Arial" charset="0"/>
            </a:endParaRPr>
          </a:p>
        </p:txBody>
      </p:sp>
      <p:sp>
        <p:nvSpPr>
          <p:cNvPr id="11" name="Прямоугольник 10"/>
          <p:cNvSpPr/>
          <p:nvPr/>
        </p:nvSpPr>
        <p:spPr bwMode="auto">
          <a:xfrm>
            <a:off x="6565860" y="1485675"/>
            <a:ext cx="2321109" cy="1233732"/>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a:solidFill>
                  <a:schemeClr val="tx1"/>
                </a:solidFill>
                <a:latin typeface="Arial" charset="0"/>
              </a:rPr>
              <a:t>Включение расходов (комиссий, страховок и т.п.) в процентную ставку и признание их расходом в течение срока действия договора</a:t>
            </a:r>
            <a:endParaRPr kumimoji="0" lang="ru-RU" sz="1300" b="1" i="0" u="none" strike="noStrike" cap="none" normalizeH="0" baseline="0" dirty="0">
              <a:ln>
                <a:noFill/>
              </a:ln>
              <a:solidFill>
                <a:schemeClr val="tx1"/>
              </a:solidFill>
              <a:effectLst/>
              <a:latin typeface="Arial" charset="0"/>
            </a:endParaRPr>
          </a:p>
        </p:txBody>
      </p:sp>
      <p:sp>
        <p:nvSpPr>
          <p:cNvPr id="12" name="Прямоугольник 11"/>
          <p:cNvSpPr/>
          <p:nvPr/>
        </p:nvSpPr>
        <p:spPr bwMode="auto">
          <a:xfrm>
            <a:off x="6558819" y="3378602"/>
            <a:ext cx="2321109" cy="1233732"/>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a:solidFill>
                  <a:schemeClr val="tx1"/>
                </a:solidFill>
                <a:latin typeface="Arial" charset="0"/>
              </a:rPr>
              <a:t>Пересчет начислений процентов по эффективной ставке по договорам с отсрочкой выплаты процентов</a:t>
            </a:r>
            <a:endParaRPr kumimoji="0" lang="ru-RU" sz="1300" b="1" i="0" u="none" strike="noStrike" cap="none" normalizeH="0" baseline="0" dirty="0">
              <a:ln>
                <a:noFill/>
              </a:ln>
              <a:solidFill>
                <a:schemeClr val="tx1"/>
              </a:solidFill>
              <a:effectLst/>
              <a:latin typeface="Arial" charset="0"/>
            </a:endParaRPr>
          </a:p>
        </p:txBody>
      </p:sp>
      <p:sp>
        <p:nvSpPr>
          <p:cNvPr id="13" name="Прямоугольник 12"/>
          <p:cNvSpPr/>
          <p:nvPr/>
        </p:nvSpPr>
        <p:spPr bwMode="auto">
          <a:xfrm>
            <a:off x="6525055" y="5390607"/>
            <a:ext cx="2321109" cy="1233732"/>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a:solidFill>
                  <a:schemeClr val="tx1"/>
                </a:solidFill>
                <a:latin typeface="Arial" charset="0"/>
              </a:rPr>
              <a:t>Поддержка аннуитетных платежей и их распределение на основной долг и проценты</a:t>
            </a:r>
            <a:endParaRPr kumimoji="0" lang="ru-RU" sz="1300" b="1" i="0" u="none" strike="noStrike" cap="none" normalizeH="0" baseline="0" dirty="0">
              <a:ln>
                <a:noFill/>
              </a:ln>
              <a:solidFill>
                <a:schemeClr val="tx1"/>
              </a:solidFill>
              <a:effectLst/>
              <a:latin typeface="Arial" charset="0"/>
            </a:endParaRPr>
          </a:p>
        </p:txBody>
      </p:sp>
      <p:sp>
        <p:nvSpPr>
          <p:cNvPr id="15" name="Прямоугольник 14"/>
          <p:cNvSpPr/>
          <p:nvPr/>
        </p:nvSpPr>
        <p:spPr bwMode="auto">
          <a:xfrm>
            <a:off x="179510" y="3378602"/>
            <a:ext cx="2321109" cy="1233732"/>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a:solidFill>
                  <a:schemeClr val="tx1"/>
                </a:solidFill>
                <a:latin typeface="Arial" charset="0"/>
              </a:rPr>
              <a:t>Автоматическая переоценка котируемых финансовых инструментов в соответствии с актуальными котировками</a:t>
            </a:r>
            <a:endParaRPr kumimoji="0" lang="ru-RU" sz="1300" b="1" i="0" u="none" strike="noStrike" cap="none" normalizeH="0" baseline="0" dirty="0">
              <a:ln>
                <a:noFill/>
              </a:ln>
              <a:solidFill>
                <a:schemeClr val="tx1"/>
              </a:solidFill>
              <a:effectLst/>
              <a:latin typeface="Arial" charset="0"/>
            </a:endParaRPr>
          </a:p>
        </p:txBody>
      </p:sp>
      <p:sp>
        <p:nvSpPr>
          <p:cNvPr id="14" name="Прямоугольник 13"/>
          <p:cNvSpPr/>
          <p:nvPr/>
        </p:nvSpPr>
        <p:spPr bwMode="auto">
          <a:xfrm>
            <a:off x="179512" y="5157192"/>
            <a:ext cx="2321109" cy="1385570"/>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a:solidFill>
                  <a:schemeClr val="tx1"/>
                </a:solidFill>
                <a:latin typeface="Arial" charset="0"/>
              </a:rPr>
              <a:t>Перевод задолженности из долгосрочной в краткосрочную по графику, актуализация аналитики интервалов погашения задолженности по месяцам</a:t>
            </a:r>
            <a:endParaRPr kumimoji="0" lang="ru-RU" sz="1300" b="1" i="0" u="none" strike="noStrike" cap="none" normalizeH="0" baseline="0" dirty="0">
              <a:ln>
                <a:noFill/>
              </a:ln>
              <a:solidFill>
                <a:schemeClr val="tx1"/>
              </a:solidFill>
              <a:effectLst/>
              <a:latin typeface="Arial"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30" t="970" r="1004"/>
          <a:stretch/>
        </p:blipFill>
        <p:spPr bwMode="auto">
          <a:xfrm>
            <a:off x="2603500" y="1518591"/>
            <a:ext cx="3921555" cy="50675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20261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1763688" y="260648"/>
            <a:ext cx="7056784" cy="860425"/>
          </a:xfrm>
        </p:spPr>
        <p:txBody>
          <a:bodyPr/>
          <a:lstStyle/>
          <a:p>
            <a:r>
              <a:rPr lang="ru-RU" dirty="0"/>
              <a:t>3. МСФО НА УРОВНЕ КОМПАНИИ. ВОЗМОЖНОСТЬ РЕКЛАССИФИКАЦИИ ЗАПАСОВ</a:t>
            </a:r>
            <a:r>
              <a:rPr lang="ru-RU" altLang="en-US" dirty="0"/>
              <a:t>, РБП ИЛИ ЗАТРАТ В СОСТАВ ОБЪЕКТОВ ПАРАЛЕЛЬНОГО УЧЕТА ВНА.</a:t>
            </a:r>
            <a:endParaRPr lang="en-US" altLang="en-US" dirty="0"/>
          </a:p>
        </p:txBody>
      </p:sp>
      <p:sp>
        <p:nvSpPr>
          <p:cNvPr id="18" name="Номер слайда 3"/>
          <p:cNvSpPr>
            <a:spLocks noGrp="1"/>
          </p:cNvSpPr>
          <p:nvPr>
            <p:ph type="sldNum" sz="quarter" idx="11"/>
          </p:nvPr>
        </p:nvSpPr>
        <p:spPr>
          <a:xfrm>
            <a:off x="8243888" y="6597650"/>
            <a:ext cx="766762" cy="260350"/>
          </a:xfrm>
        </p:spPr>
        <p:txBody>
          <a:bodyPr/>
          <a:lstStyle/>
          <a:p>
            <a:pPr>
              <a:defRPr/>
            </a:pPr>
            <a:fld id="{C590AB3C-DAE9-4B7E-9BE0-6E242061DBED}" type="slidenum">
              <a:rPr lang="ru-RU" altLang="ru-RU" smtClean="0"/>
              <a:pPr>
                <a:defRPr/>
              </a:pPr>
              <a:t>19</a:t>
            </a:fld>
            <a:endParaRPr lang="ru-RU" alt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489056"/>
            <a:ext cx="8784976" cy="3724665"/>
          </a:xfrm>
          <a:prstGeom prst="rect">
            <a:avLst/>
          </a:prstGeom>
        </p:spPr>
      </p:pic>
      <p:sp>
        <p:nvSpPr>
          <p:cNvPr id="11" name="Прямоугольник 10"/>
          <p:cNvSpPr/>
          <p:nvPr/>
        </p:nvSpPr>
        <p:spPr bwMode="auto">
          <a:xfrm>
            <a:off x="4788024" y="5247482"/>
            <a:ext cx="3474840" cy="1351848"/>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Возможности документа расширены. Программа автоматически сторнирует списания РБП в НСБУ, если данные РБП признаны в МСФО как ОС или НМА</a:t>
            </a:r>
            <a:endParaRPr kumimoji="0" lang="ru-RU" sz="1300" b="0" i="0" u="none" strike="noStrike" cap="none" normalizeH="0" baseline="0" dirty="0">
              <a:ln>
                <a:noFill/>
              </a:ln>
              <a:solidFill>
                <a:schemeClr val="tx1"/>
              </a:solidFill>
              <a:effectLst/>
              <a:latin typeface="Arial" charset="0"/>
            </a:endParaRPr>
          </a:p>
        </p:txBody>
      </p:sp>
      <p:sp>
        <p:nvSpPr>
          <p:cNvPr id="14" name="Прямоугольник 13"/>
          <p:cNvSpPr/>
          <p:nvPr/>
        </p:nvSpPr>
        <p:spPr bwMode="auto">
          <a:xfrm>
            <a:off x="700916" y="5247482"/>
            <a:ext cx="2358916" cy="1351848"/>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Функция рекласса РБП в НМА и ОС перенесена в документ «Рекласс ВНА из расходов и МПЗ»</a:t>
            </a:r>
            <a:endParaRPr kumimoji="0" lang="ru-RU" sz="1300" b="0" i="0" u="none" strike="noStrike" cap="none" normalizeH="0" baseline="0" dirty="0">
              <a:ln>
                <a:noFill/>
              </a:ln>
              <a:solidFill>
                <a:schemeClr val="tx1"/>
              </a:solidFill>
              <a:effectLst/>
              <a:latin typeface="Arial" charset="0"/>
            </a:endParaRPr>
          </a:p>
        </p:txBody>
      </p:sp>
      <p:cxnSp>
        <p:nvCxnSpPr>
          <p:cNvPr id="34" name="Соединительная линия уступом 33"/>
          <p:cNvCxnSpPr>
            <a:stCxn id="11" idx="1"/>
            <a:endCxn id="14" idx="3"/>
          </p:cNvCxnSpPr>
          <p:nvPr/>
        </p:nvCxnSpPr>
        <p:spPr bwMode="auto">
          <a:xfrm flipH="1">
            <a:off x="3059832" y="5923406"/>
            <a:ext cx="1728192" cy="0"/>
          </a:xfrm>
          <a:prstGeom prst="straightConnector1">
            <a:avLst/>
          </a:prstGeom>
          <a:ln w="19050">
            <a:headEnd type="arrow" w="med" len="med"/>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89397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СОДЕРЖАНИЕ</a:t>
            </a:r>
          </a:p>
        </p:txBody>
      </p:sp>
      <p:sp>
        <p:nvSpPr>
          <p:cNvPr id="4" name="Номер слайда 3"/>
          <p:cNvSpPr>
            <a:spLocks noGrp="1"/>
          </p:cNvSpPr>
          <p:nvPr>
            <p:ph type="sldNum" sz="quarter" idx="11"/>
          </p:nvPr>
        </p:nvSpPr>
        <p:spPr/>
        <p:txBody>
          <a:bodyPr/>
          <a:lstStyle/>
          <a:p>
            <a:pPr>
              <a:defRPr/>
            </a:pPr>
            <a:fld id="{291CF282-6ACF-4085-9ADF-8D9C1CF6F6E3}" type="slidenum">
              <a:rPr lang="ru-RU" altLang="ru-RU" smtClean="0"/>
              <a:pPr>
                <a:defRPr/>
              </a:pPr>
              <a:t>2</a:t>
            </a:fld>
            <a:endParaRPr lang="ru-RU" altLang="ru-RU" dirty="0"/>
          </a:p>
        </p:txBody>
      </p:sp>
      <p:graphicFrame>
        <p:nvGraphicFramePr>
          <p:cNvPr id="5" name="Table 5"/>
          <p:cNvGraphicFramePr>
            <a:graphicFrameLocks noGrp="1"/>
          </p:cNvGraphicFramePr>
          <p:nvPr>
            <p:extLst>
              <p:ext uri="{D42A27DB-BD31-4B8C-83A1-F6EECF244321}">
                <p14:modId xmlns:p14="http://schemas.microsoft.com/office/powerpoint/2010/main" val="980319280"/>
              </p:ext>
            </p:extLst>
          </p:nvPr>
        </p:nvGraphicFramePr>
        <p:xfrm>
          <a:off x="273746" y="1587500"/>
          <a:ext cx="8618734" cy="4297955"/>
        </p:xfrm>
        <a:graphic>
          <a:graphicData uri="http://schemas.openxmlformats.org/drawingml/2006/table">
            <a:tbl>
              <a:tblPr firstRow="1" bandRow="1">
                <a:tableStyleId>{5C22544A-7EE6-4342-B048-85BDC9FD1C3A}</a:tableStyleId>
              </a:tblPr>
              <a:tblGrid>
                <a:gridCol w="426435">
                  <a:extLst>
                    <a:ext uri="{9D8B030D-6E8A-4147-A177-3AD203B41FA5}">
                      <a16:colId xmlns:a16="http://schemas.microsoft.com/office/drawing/2014/main" val="20000"/>
                    </a:ext>
                  </a:extLst>
                </a:gridCol>
                <a:gridCol w="2090146">
                  <a:extLst>
                    <a:ext uri="{9D8B030D-6E8A-4147-A177-3AD203B41FA5}">
                      <a16:colId xmlns:a16="http://schemas.microsoft.com/office/drawing/2014/main" val="20001"/>
                    </a:ext>
                  </a:extLst>
                </a:gridCol>
                <a:gridCol w="6102153">
                  <a:extLst>
                    <a:ext uri="{9D8B030D-6E8A-4147-A177-3AD203B41FA5}">
                      <a16:colId xmlns:a16="http://schemas.microsoft.com/office/drawing/2014/main" val="20002"/>
                    </a:ext>
                  </a:extLst>
                </a:gridCol>
              </a:tblGrid>
              <a:tr h="304885">
                <a:tc>
                  <a:txBody>
                    <a:bodyPr/>
                    <a:lstStyle/>
                    <a:p>
                      <a:r>
                        <a:rPr lang="en-US" sz="2000" b="1" kern="1200" dirty="0">
                          <a:solidFill>
                            <a:srgbClr val="C00000"/>
                          </a:solidFill>
                          <a:latin typeface="+mn-lt"/>
                          <a:ea typeface="+mn-ea"/>
                          <a:cs typeface="+mn-cs"/>
                        </a:rPr>
                        <a:t>#</a:t>
                      </a:r>
                    </a:p>
                  </a:txBody>
                  <a:tcPr marT="45733" marB="4573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rgbClr val="FFFF99"/>
                    </a:solidFill>
                  </a:tcPr>
                </a:tc>
                <a:tc>
                  <a:txBody>
                    <a:bodyPr/>
                    <a:lstStyle/>
                    <a:p>
                      <a:pPr algn="ctr"/>
                      <a:r>
                        <a:rPr lang="ru-RU" sz="2000" b="1" kern="1200" dirty="0">
                          <a:solidFill>
                            <a:srgbClr val="C00000"/>
                          </a:solidFill>
                          <a:latin typeface="+mn-lt"/>
                          <a:ea typeface="+mn-ea"/>
                          <a:cs typeface="+mn-cs"/>
                        </a:rPr>
                        <a:t>РАЗДЕЛ</a:t>
                      </a:r>
                      <a:endParaRPr lang="en-US" sz="2000" b="1" kern="1200" dirty="0">
                        <a:solidFill>
                          <a:srgbClr val="C00000"/>
                        </a:solidFill>
                        <a:latin typeface="+mn-lt"/>
                        <a:ea typeface="+mn-ea"/>
                        <a:cs typeface="+mn-cs"/>
                      </a:endParaRPr>
                    </a:p>
                  </a:txBody>
                  <a:tcPr marT="45733" marB="4573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rgbClr val="FF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1" kern="1200" dirty="0">
                          <a:solidFill>
                            <a:srgbClr val="C00000"/>
                          </a:solidFill>
                          <a:latin typeface="+mn-lt"/>
                          <a:ea typeface="+mn-ea"/>
                          <a:cs typeface="+mn-cs"/>
                        </a:rPr>
                        <a:t>ОПИСАНИЕ</a:t>
                      </a:r>
                      <a:endParaRPr lang="en-US" sz="2000" b="1" kern="1200" dirty="0">
                        <a:solidFill>
                          <a:srgbClr val="C00000"/>
                        </a:solidFill>
                        <a:latin typeface="+mn-lt"/>
                        <a:ea typeface="+mn-ea"/>
                        <a:cs typeface="+mn-cs"/>
                      </a:endParaRPr>
                    </a:p>
                  </a:txBody>
                  <a:tcPr marT="45733" marB="4573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rgbClr val="FFFF99"/>
                    </a:solidFill>
                  </a:tcPr>
                </a:tc>
                <a:extLst>
                  <a:ext uri="{0D108BD9-81ED-4DB2-BD59-A6C34878D82A}">
                    <a16:rowId xmlns:a16="http://schemas.microsoft.com/office/drawing/2014/main" val="10000"/>
                  </a:ext>
                </a:extLst>
              </a:tr>
              <a:tr h="762213">
                <a:tc>
                  <a:txBody>
                    <a:bodyPr/>
                    <a:lstStyle/>
                    <a:p>
                      <a:pPr algn="ctr" rtl="0" fontAlgn="ctr"/>
                      <a:r>
                        <a:rPr lang="en-US" sz="1800" b="1" i="0" u="none" strike="noStrike" dirty="0">
                          <a:solidFill>
                            <a:srgbClr val="C00000"/>
                          </a:solidFill>
                          <a:latin typeface="Arial" panose="020B0604020202020204" pitchFamily="34" charset="0"/>
                          <a:cs typeface="Arial" panose="020B0604020202020204" pitchFamily="34" charset="0"/>
                        </a:rPr>
                        <a:t>1</a:t>
                      </a:r>
                      <a:endParaRPr lang="ru-RU" sz="1800" b="1" i="0" u="none" strike="noStrike" dirty="0">
                        <a:solidFill>
                          <a:srgbClr val="C00000"/>
                        </a:solidFill>
                        <a:latin typeface="Arial" panose="020B0604020202020204" pitchFamily="34" charset="0"/>
                        <a:cs typeface="Arial" panose="020B0604020202020204" pitchFamily="34" charset="0"/>
                      </a:endParaRPr>
                    </a:p>
                  </a:txBody>
                  <a:tcPr marL="9525" marR="9525" marT="95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r>
                        <a:rPr lang="ru-RU" sz="1800" b="1" dirty="0">
                          <a:solidFill>
                            <a:srgbClr val="C00000"/>
                          </a:solidFill>
                          <a:latin typeface="Arial" panose="020B0604020202020204" pitchFamily="34" charset="0"/>
                          <a:cs typeface="Arial" panose="020B0604020202020204" pitchFamily="34" charset="0"/>
                        </a:rPr>
                        <a:t>Общее</a:t>
                      </a:r>
                      <a:r>
                        <a:rPr lang="ru-RU" sz="1800" b="1" baseline="0" dirty="0">
                          <a:solidFill>
                            <a:srgbClr val="C00000"/>
                          </a:solidFill>
                          <a:latin typeface="Arial" panose="020B0604020202020204" pitchFamily="34" charset="0"/>
                          <a:cs typeface="Arial" panose="020B0604020202020204" pitchFamily="34" charset="0"/>
                        </a:rPr>
                        <a:t> описание системы</a:t>
                      </a:r>
                      <a:endParaRPr lang="en-US" sz="1800" b="1" dirty="0">
                        <a:solidFill>
                          <a:srgbClr val="C00000"/>
                        </a:solidFill>
                        <a:latin typeface="Arial" panose="020B0604020202020204" pitchFamily="34" charset="0"/>
                        <a:cs typeface="Arial" panose="020B0604020202020204" pitchFamily="34" charset="0"/>
                      </a:endParaRPr>
                    </a:p>
                  </a:txBody>
                  <a:tcPr marT="45733" marB="4573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buFontTx/>
                        <a:buNone/>
                      </a:pPr>
                      <a:r>
                        <a:rPr lang="ru-RU" sz="1800" baseline="0" dirty="0">
                          <a:solidFill>
                            <a:srgbClr val="C00000"/>
                          </a:solidFill>
                          <a:latin typeface="Arial" panose="020B0604020202020204" pitchFamily="34" charset="0"/>
                          <a:cs typeface="Arial" panose="020B0604020202020204" pitchFamily="34" charset="0"/>
                        </a:rPr>
                        <a:t>Обзор функциональности, процесс подготовки отчетности в трансформационной и транзакционной модели.</a:t>
                      </a:r>
                    </a:p>
                  </a:txBody>
                  <a:tcPr marT="45733" marB="4573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326125">
                <a:tc>
                  <a:txBody>
                    <a:bodyPr/>
                    <a:lstStyle/>
                    <a:p>
                      <a:pPr algn="ctr" rtl="0" fontAlgn="ctr"/>
                      <a:r>
                        <a:rPr lang="en-US" sz="1800" b="1" i="0" u="none" strike="noStrike" dirty="0">
                          <a:solidFill>
                            <a:srgbClr val="C00000"/>
                          </a:solidFill>
                          <a:latin typeface="Arial" panose="020B0604020202020204" pitchFamily="34" charset="0"/>
                          <a:cs typeface="Arial" panose="020B0604020202020204" pitchFamily="34" charset="0"/>
                        </a:rPr>
                        <a:t>2</a:t>
                      </a:r>
                      <a:endParaRPr lang="ru-RU" sz="1800" b="1" i="0" u="none" strike="noStrike" dirty="0">
                        <a:solidFill>
                          <a:srgbClr val="C00000"/>
                        </a:solidFill>
                        <a:latin typeface="Arial" panose="020B0604020202020204" pitchFamily="34" charset="0"/>
                        <a:cs typeface="Arial" panose="020B0604020202020204" pitchFamily="34" charset="0"/>
                      </a:endParaRPr>
                    </a:p>
                  </a:txBody>
                  <a:tcPr marL="9525" marR="9525" marT="95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r>
                        <a:rPr lang="ru-RU" sz="1800" b="1" dirty="0">
                          <a:solidFill>
                            <a:srgbClr val="C00000"/>
                          </a:solidFill>
                          <a:latin typeface="Arial" panose="020B0604020202020204" pitchFamily="34" charset="0"/>
                          <a:cs typeface="Arial" panose="020B0604020202020204" pitchFamily="34" charset="0"/>
                        </a:rPr>
                        <a:t>Настройки</a:t>
                      </a:r>
                      <a:endParaRPr lang="en-US" sz="1800" b="1" dirty="0">
                        <a:solidFill>
                          <a:srgbClr val="C00000"/>
                        </a:solidFill>
                        <a:latin typeface="Arial" panose="020B0604020202020204" pitchFamily="34" charset="0"/>
                        <a:cs typeface="Arial" panose="020B0604020202020204" pitchFamily="34" charset="0"/>
                      </a:endParaRPr>
                    </a:p>
                  </a:txBody>
                  <a:tcPr marT="45733" marB="4573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lang="ru-RU" sz="1800" dirty="0">
                          <a:solidFill>
                            <a:srgbClr val="C00000"/>
                          </a:solidFill>
                          <a:latin typeface="Arial" panose="020B0604020202020204" pitchFamily="34" charset="0"/>
                          <a:cs typeface="Arial" panose="020B0604020202020204" pitchFamily="34" charset="0"/>
                        </a:rPr>
                        <a:t>Загрузка плана счетов, План счетов, </a:t>
                      </a:r>
                      <a:r>
                        <a:rPr lang="ru-RU" sz="1800" dirty="0" err="1">
                          <a:solidFill>
                            <a:srgbClr val="C00000"/>
                          </a:solidFill>
                          <a:latin typeface="Arial" panose="020B0604020202020204" pitchFamily="34" charset="0"/>
                          <a:cs typeface="Arial" panose="020B0604020202020204" pitchFamily="34" charset="0"/>
                        </a:rPr>
                        <a:t>Мэппинг</a:t>
                      </a:r>
                      <a:r>
                        <a:rPr lang="ru-RU" sz="1800" dirty="0">
                          <a:solidFill>
                            <a:srgbClr val="C00000"/>
                          </a:solidFill>
                          <a:latin typeface="Arial" panose="020B0604020202020204" pitchFamily="34" charset="0"/>
                          <a:cs typeface="Arial" panose="020B0604020202020204" pitchFamily="34" charset="0"/>
                        </a:rPr>
                        <a:t>, Трансляция и Выверка.</a:t>
                      </a:r>
                    </a:p>
                  </a:txBody>
                  <a:tcPr marT="45733" marB="4573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594526">
                <a:tc>
                  <a:txBody>
                    <a:bodyPr/>
                    <a:lstStyle/>
                    <a:p>
                      <a:pPr algn="ctr" rtl="0" fontAlgn="ctr"/>
                      <a:r>
                        <a:rPr lang="ru-RU" sz="1800" b="1" i="0" u="none" strike="noStrike" dirty="0">
                          <a:solidFill>
                            <a:srgbClr val="C00000"/>
                          </a:solidFill>
                          <a:latin typeface="Arial" panose="020B0604020202020204" pitchFamily="34" charset="0"/>
                          <a:cs typeface="Arial" panose="020B0604020202020204" pitchFamily="34" charset="0"/>
                        </a:rPr>
                        <a:t>3</a:t>
                      </a:r>
                    </a:p>
                  </a:txBody>
                  <a:tcPr marL="9525" marR="9525" marT="95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r>
                        <a:rPr lang="ru-RU" sz="1800" b="1" dirty="0">
                          <a:solidFill>
                            <a:srgbClr val="C00000"/>
                          </a:solidFill>
                          <a:latin typeface="Arial" panose="020B0604020202020204" pitchFamily="34" charset="0"/>
                          <a:cs typeface="Arial" panose="020B0604020202020204" pitchFamily="34" charset="0"/>
                        </a:rPr>
                        <a:t>Учет</a:t>
                      </a:r>
                      <a:r>
                        <a:rPr lang="ru-RU" sz="1800" b="1" baseline="0" dirty="0">
                          <a:solidFill>
                            <a:srgbClr val="C00000"/>
                          </a:solidFill>
                          <a:latin typeface="Arial" panose="020B0604020202020204" pitchFamily="34" charset="0"/>
                          <a:cs typeface="Arial" panose="020B0604020202020204" pitchFamily="34" charset="0"/>
                        </a:rPr>
                        <a:t> на уровне бизнес единицы</a:t>
                      </a:r>
                      <a:endParaRPr lang="ru-RU" sz="1800" b="1" dirty="0">
                        <a:solidFill>
                          <a:srgbClr val="C00000"/>
                        </a:solidFill>
                        <a:latin typeface="Arial" panose="020B0604020202020204" pitchFamily="34" charset="0"/>
                        <a:cs typeface="Arial" panose="020B0604020202020204" pitchFamily="34" charset="0"/>
                      </a:endParaRPr>
                    </a:p>
                  </a:txBody>
                  <a:tcPr marT="45733" marB="4573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buFontTx/>
                        <a:buNone/>
                      </a:pPr>
                      <a:r>
                        <a:rPr lang="ru-RU" sz="1800" baseline="0" dirty="0">
                          <a:solidFill>
                            <a:srgbClr val="C00000"/>
                          </a:solidFill>
                          <a:latin typeface="Arial" panose="020B0604020202020204" pitchFamily="34" charset="0"/>
                          <a:cs typeface="Arial" panose="020B0604020202020204" pitchFamily="34" charset="0"/>
                        </a:rPr>
                        <a:t>Учет ВНА, УЧЁТ ФИ, Поддержка МСФО 9, 16.</a:t>
                      </a:r>
                    </a:p>
                  </a:txBody>
                  <a:tcPr marT="45733" marB="4573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3"/>
                  </a:ext>
                </a:extLst>
              </a:tr>
              <a:tr h="426839">
                <a:tc>
                  <a:txBody>
                    <a:bodyPr/>
                    <a:lstStyle/>
                    <a:p>
                      <a:pPr algn="ctr" rtl="0" fontAlgn="ctr"/>
                      <a:r>
                        <a:rPr lang="ru-RU" sz="1800" b="1" i="0" u="none" strike="noStrike" dirty="0">
                          <a:solidFill>
                            <a:srgbClr val="C00000"/>
                          </a:solidFill>
                          <a:latin typeface="Arial" panose="020B0604020202020204" pitchFamily="34" charset="0"/>
                          <a:cs typeface="Arial" panose="020B0604020202020204" pitchFamily="34" charset="0"/>
                        </a:rPr>
                        <a:t>4</a:t>
                      </a:r>
                    </a:p>
                  </a:txBody>
                  <a:tcPr marL="9525" marR="9525" marT="95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r>
                        <a:rPr lang="ru-RU" sz="1800" b="1" dirty="0">
                          <a:solidFill>
                            <a:srgbClr val="C00000"/>
                          </a:solidFill>
                          <a:latin typeface="Arial" panose="020B0604020202020204" pitchFamily="34" charset="0"/>
                          <a:cs typeface="Arial" panose="020B0604020202020204" pitchFamily="34" charset="0"/>
                        </a:rPr>
                        <a:t>Консолидация</a:t>
                      </a:r>
                    </a:p>
                  </a:txBody>
                  <a:tcPr marT="45733" marB="4573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buFontTx/>
                        <a:buNone/>
                      </a:pPr>
                      <a:r>
                        <a:rPr lang="ru-RU" sz="1800" baseline="0" dirty="0">
                          <a:solidFill>
                            <a:srgbClr val="C00000"/>
                          </a:solidFill>
                          <a:latin typeface="Arial" panose="020B0604020202020204" pitchFamily="34" charset="0"/>
                          <a:cs typeface="Arial" panose="020B0604020202020204" pitchFamily="34" charset="0"/>
                        </a:rPr>
                        <a:t>Формирование периметра. Консолидационные корректировки, Расчёт НДУ, </a:t>
                      </a:r>
                      <a:r>
                        <a:rPr lang="ru-RU" sz="1800" baseline="0" dirty="0" err="1">
                          <a:solidFill>
                            <a:srgbClr val="C00000"/>
                          </a:solidFill>
                          <a:latin typeface="Arial" panose="020B0604020202020204" pitchFamily="34" charset="0"/>
                          <a:cs typeface="Arial" panose="020B0604020202020204" pitchFamily="34" charset="0"/>
                        </a:rPr>
                        <a:t>Гудвила</a:t>
                      </a:r>
                      <a:r>
                        <a:rPr lang="ru-RU" sz="1800" baseline="0" dirty="0">
                          <a:solidFill>
                            <a:srgbClr val="C00000"/>
                          </a:solidFill>
                          <a:latin typeface="Arial" panose="020B0604020202020204" pitchFamily="34" charset="0"/>
                          <a:cs typeface="Arial" panose="020B0604020202020204" pitchFamily="34" charset="0"/>
                        </a:rPr>
                        <a:t>.</a:t>
                      </a:r>
                    </a:p>
                  </a:txBody>
                  <a:tcPr marT="45733" marB="4573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r h="426839">
                <a:tc>
                  <a:txBody>
                    <a:bodyPr/>
                    <a:lstStyle/>
                    <a:p>
                      <a:pPr algn="ctr" rtl="0" fontAlgn="ctr"/>
                      <a:r>
                        <a:rPr lang="ru-RU" sz="1800" b="1" i="0" u="none" strike="noStrike" dirty="0">
                          <a:solidFill>
                            <a:srgbClr val="C00000"/>
                          </a:solidFill>
                          <a:latin typeface="Arial" panose="020B0604020202020204" pitchFamily="34" charset="0"/>
                          <a:cs typeface="Arial" panose="020B0604020202020204" pitchFamily="34" charset="0"/>
                        </a:rPr>
                        <a:t>5</a:t>
                      </a:r>
                    </a:p>
                  </a:txBody>
                  <a:tcPr marL="9525" marR="9525" marT="95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r>
                        <a:rPr lang="ru-RU" sz="1800" b="1" dirty="0">
                          <a:solidFill>
                            <a:srgbClr val="C00000"/>
                          </a:solidFill>
                          <a:latin typeface="Arial" panose="020B0604020202020204" pitchFamily="34" charset="0"/>
                          <a:cs typeface="Arial" panose="020B0604020202020204" pitchFamily="34" charset="0"/>
                        </a:rPr>
                        <a:t>Сбор отчетности</a:t>
                      </a:r>
                    </a:p>
                  </a:txBody>
                  <a:tcPr marT="45733" marB="4573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buFontTx/>
                        <a:buNone/>
                      </a:pPr>
                      <a:r>
                        <a:rPr lang="ru-RU" sz="1800" baseline="0" dirty="0">
                          <a:solidFill>
                            <a:srgbClr val="C00000"/>
                          </a:solidFill>
                          <a:latin typeface="Arial" panose="020B0604020202020204" pitchFamily="34" charset="0"/>
                          <a:cs typeface="Arial" panose="020B0604020202020204" pitchFamily="34" charset="0"/>
                        </a:rPr>
                        <a:t>Использование многопериодных бланков для заполнения отчетности и пакета.</a:t>
                      </a:r>
                    </a:p>
                  </a:txBody>
                  <a:tcPr marT="45733" marB="4573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5"/>
                  </a:ext>
                </a:extLst>
              </a:tr>
              <a:tr h="426839">
                <a:tc>
                  <a:txBody>
                    <a:bodyPr/>
                    <a:lstStyle/>
                    <a:p>
                      <a:pPr algn="ctr" rtl="0" fontAlgn="ctr"/>
                      <a:r>
                        <a:rPr lang="ru-RU" sz="1800" b="1" i="0" u="none" strike="noStrike" dirty="0">
                          <a:solidFill>
                            <a:srgbClr val="C00000"/>
                          </a:solidFill>
                          <a:latin typeface="Arial" panose="020B0604020202020204" pitchFamily="34" charset="0"/>
                          <a:cs typeface="Arial" panose="020B0604020202020204" pitchFamily="34" charset="0"/>
                        </a:rPr>
                        <a:t>6</a:t>
                      </a:r>
                    </a:p>
                  </a:txBody>
                  <a:tcPr marL="9525" marR="9525" marT="95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r>
                        <a:rPr lang="ru-RU" sz="1800" b="1" dirty="0">
                          <a:solidFill>
                            <a:srgbClr val="C00000"/>
                          </a:solidFill>
                          <a:latin typeface="Arial" panose="020B0604020202020204" pitchFamily="34" charset="0"/>
                          <a:cs typeface="Arial" panose="020B0604020202020204" pitchFamily="34" charset="0"/>
                        </a:rPr>
                        <a:t>Заключение</a:t>
                      </a:r>
                    </a:p>
                  </a:txBody>
                  <a:tcPr marT="45733" marB="4573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buFontTx/>
                        <a:buNone/>
                      </a:pPr>
                      <a:r>
                        <a:rPr lang="ru-RU" sz="1800" baseline="0" dirty="0">
                          <a:solidFill>
                            <a:srgbClr val="C00000"/>
                          </a:solidFill>
                          <a:latin typeface="Arial" panose="020B0604020202020204" pitchFamily="34" charset="0"/>
                          <a:cs typeface="Arial" panose="020B0604020202020204" pitchFamily="34" charset="0"/>
                        </a:rPr>
                        <a:t>Заключение.</a:t>
                      </a:r>
                    </a:p>
                  </a:txBody>
                  <a:tcPr marT="45733" marB="4573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91377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1763688" y="260648"/>
            <a:ext cx="7056784" cy="860425"/>
          </a:xfrm>
        </p:spPr>
        <p:txBody>
          <a:bodyPr/>
          <a:lstStyle/>
          <a:p>
            <a:r>
              <a:rPr lang="ru-RU" dirty="0"/>
              <a:t>3. МСФО НА УРОВНЕ КОМПАНИИ. ВОЗМОЖНОСТЬ РЕКЛАССИФИКАЦИИ ЗАПАСОВ, РБП ИЛИ ЗАТРАТ В СОСТАВ ОБЪЕКТОВ ПАРАЛЕЛЬНОГО УЧЁТА ВНА.</a:t>
            </a:r>
            <a:endParaRPr lang="en-US" altLang="en-US" dirty="0"/>
          </a:p>
        </p:txBody>
      </p:sp>
      <p:sp>
        <p:nvSpPr>
          <p:cNvPr id="10" name="Прямоугольник 9"/>
          <p:cNvSpPr/>
          <p:nvPr/>
        </p:nvSpPr>
        <p:spPr bwMode="auto">
          <a:xfrm>
            <a:off x="6913321" y="3897794"/>
            <a:ext cx="1649648" cy="1008112"/>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Например, восстановить нематериальный актив из расходов НСБУ</a:t>
            </a:r>
            <a:endParaRPr kumimoji="0" lang="ru-RU" sz="1300" b="0" i="0" u="none" strike="noStrike" cap="none" normalizeH="0" baseline="0" dirty="0">
              <a:ln>
                <a:noFill/>
              </a:ln>
              <a:solidFill>
                <a:schemeClr val="tx1"/>
              </a:solidFill>
              <a:effectLst/>
              <a:latin typeface="Arial" charset="0"/>
            </a:endParaRPr>
          </a:p>
        </p:txBody>
      </p:sp>
      <p:sp>
        <p:nvSpPr>
          <p:cNvPr id="11" name="Прямоугольник 10"/>
          <p:cNvSpPr/>
          <p:nvPr/>
        </p:nvSpPr>
        <p:spPr bwMode="auto">
          <a:xfrm>
            <a:off x="6913321" y="5101488"/>
            <a:ext cx="1674640" cy="1351848"/>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Для этого нужно указать соответствующий вариант учета в карточке объекта номенклатуры или статьи затрат</a:t>
            </a:r>
            <a:endParaRPr kumimoji="0" lang="ru-RU" sz="1300" b="0" i="0" u="none" strike="noStrike" cap="none" normalizeH="0" baseline="0" dirty="0">
              <a:ln>
                <a:noFill/>
              </a:ln>
              <a:solidFill>
                <a:schemeClr val="tx1"/>
              </a:solidFill>
              <a:effectLst/>
              <a:latin typeface="Arial" charset="0"/>
            </a:endParaRPr>
          </a:p>
        </p:txBody>
      </p:sp>
      <p:sp>
        <p:nvSpPr>
          <p:cNvPr id="14" name="Прямоугольник 13"/>
          <p:cNvSpPr/>
          <p:nvPr/>
        </p:nvSpPr>
        <p:spPr bwMode="auto">
          <a:xfrm>
            <a:off x="6913321" y="1643658"/>
            <a:ext cx="1631740" cy="2064336"/>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Объекты номенклатуры, статьи РБП или затраты можно учитывать параллельно в качестве внеоборотных активов</a:t>
            </a:r>
            <a:endParaRPr kumimoji="0" lang="ru-RU" sz="1300" b="0" i="0" u="none" strike="noStrike" cap="none" normalizeH="0" baseline="0" dirty="0">
              <a:ln>
                <a:noFill/>
              </a:ln>
              <a:solidFill>
                <a:schemeClr val="tx1"/>
              </a:solidFill>
              <a:effectLst/>
              <a:latin typeface="Arial" charset="0"/>
            </a:endParaRPr>
          </a:p>
        </p:txBody>
      </p:sp>
      <p:pic>
        <p:nvPicPr>
          <p:cNvPr id="15" name="Picture 29"/>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78785" y="1533890"/>
            <a:ext cx="337186" cy="3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 name="Соединительная линия уступом 33"/>
          <p:cNvCxnSpPr>
            <a:stCxn id="10" idx="3"/>
            <a:endCxn id="14" idx="3"/>
          </p:cNvCxnSpPr>
          <p:nvPr/>
        </p:nvCxnSpPr>
        <p:spPr bwMode="auto">
          <a:xfrm flipH="1" flipV="1">
            <a:off x="8545061" y="2675826"/>
            <a:ext cx="17908" cy="1726024"/>
          </a:xfrm>
          <a:prstGeom prst="bentConnector3">
            <a:avLst>
              <a:gd name="adj1" fmla="val -1276524"/>
            </a:avLst>
          </a:prstGeom>
          <a:ln w="19050">
            <a:headEnd type="none" w="med" len="med"/>
            <a:tailEnd type="none"/>
          </a:ln>
        </p:spPr>
        <p:style>
          <a:lnRef idx="1">
            <a:schemeClr val="accent5"/>
          </a:lnRef>
          <a:fillRef idx="0">
            <a:schemeClr val="accent5"/>
          </a:fillRef>
          <a:effectRef idx="0">
            <a:schemeClr val="accent5"/>
          </a:effectRef>
          <a:fontRef idx="minor">
            <a:schemeClr val="tx1"/>
          </a:fontRef>
        </p:style>
      </p:cxnSp>
      <p:sp>
        <p:nvSpPr>
          <p:cNvPr id="18" name="Номер слайда 3"/>
          <p:cNvSpPr>
            <a:spLocks noGrp="1"/>
          </p:cNvSpPr>
          <p:nvPr>
            <p:ph type="sldNum" sz="quarter" idx="11"/>
          </p:nvPr>
        </p:nvSpPr>
        <p:spPr>
          <a:xfrm>
            <a:off x="8243888" y="6597650"/>
            <a:ext cx="766762" cy="260350"/>
          </a:xfrm>
        </p:spPr>
        <p:txBody>
          <a:bodyPr/>
          <a:lstStyle/>
          <a:p>
            <a:pPr>
              <a:defRPr/>
            </a:pPr>
            <a:fld id="{C590AB3C-DAE9-4B7E-9BE0-6E242061DBED}" type="slidenum">
              <a:rPr lang="ru-RU" altLang="ru-RU" smtClean="0"/>
              <a:pPr>
                <a:defRPr/>
              </a:pPr>
              <a:t>20</a:t>
            </a:fld>
            <a:endParaRPr lang="ru-RU" altLang="ru-RU" dirty="0"/>
          </a:p>
        </p:txBody>
      </p:sp>
      <p:cxnSp>
        <p:nvCxnSpPr>
          <p:cNvPr id="21" name="Соединительная линия уступом 20"/>
          <p:cNvCxnSpPr>
            <a:stCxn id="11" idx="1"/>
            <a:endCxn id="10" idx="1"/>
          </p:cNvCxnSpPr>
          <p:nvPr/>
        </p:nvCxnSpPr>
        <p:spPr bwMode="auto">
          <a:xfrm rot="10800000">
            <a:off x="6913321" y="4401850"/>
            <a:ext cx="12700" cy="1375562"/>
          </a:xfrm>
          <a:prstGeom prst="bentConnector3">
            <a:avLst>
              <a:gd name="adj1" fmla="val 1800000"/>
            </a:avLst>
          </a:prstGeom>
          <a:ln w="19050">
            <a:headEnd type="none" w="med" len="med"/>
            <a:tailEnd type="none"/>
          </a:ln>
        </p:spPr>
        <p:style>
          <a:lnRef idx="1">
            <a:schemeClr val="accent5"/>
          </a:lnRef>
          <a:fillRef idx="0">
            <a:schemeClr val="accent5"/>
          </a:fillRef>
          <a:effectRef idx="0">
            <a:schemeClr val="accent5"/>
          </a:effectRef>
          <a:fontRef idx="minor">
            <a:schemeClr val="tx1"/>
          </a:fontRef>
        </p:style>
      </p:cxn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688" y="1285285"/>
            <a:ext cx="4740787" cy="5184576"/>
          </a:xfrm>
          <a:prstGeom prst="rect">
            <a:avLst/>
          </a:prstGeom>
        </p:spPr>
      </p:pic>
    </p:spTree>
    <p:extLst>
      <p:ext uri="{BB962C8B-B14F-4D97-AF65-F5344CB8AC3E}">
        <p14:creationId xmlns:p14="http://schemas.microsoft.com/office/powerpoint/2010/main" val="189359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1763688" y="260648"/>
            <a:ext cx="8229600" cy="860425"/>
          </a:xfrm>
        </p:spPr>
        <p:txBody>
          <a:bodyPr/>
          <a:lstStyle/>
          <a:p>
            <a:r>
              <a:rPr lang="ru-RU" altLang="en-US" dirty="0"/>
              <a:t>3. РЕКЛАССИФИКАЦИЯ ЗАПАСОВ ВО ВНЕОБОРОТНЫЕ АКТИВЫ ПО ПОРОГУ МАТЕРИАЛЬНОСТИ</a:t>
            </a:r>
            <a:endParaRPr lang="en-US" altLang="en-US" dirty="0"/>
          </a:p>
        </p:txBody>
      </p:sp>
      <p:sp>
        <p:nvSpPr>
          <p:cNvPr id="18" name="Номер слайда 3"/>
          <p:cNvSpPr>
            <a:spLocks noGrp="1"/>
          </p:cNvSpPr>
          <p:nvPr>
            <p:ph type="sldNum" sz="quarter" idx="11"/>
          </p:nvPr>
        </p:nvSpPr>
        <p:spPr>
          <a:xfrm>
            <a:off x="8243888" y="6597650"/>
            <a:ext cx="766762" cy="260350"/>
          </a:xfrm>
        </p:spPr>
        <p:txBody>
          <a:bodyPr/>
          <a:lstStyle/>
          <a:p>
            <a:pPr>
              <a:defRPr/>
            </a:pPr>
            <a:fld id="{C590AB3C-DAE9-4B7E-9BE0-6E242061DBED}" type="slidenum">
              <a:rPr lang="ru-RU" altLang="ru-RU" smtClean="0"/>
              <a:pPr>
                <a:defRPr/>
              </a:pPr>
              <a:t>21</a:t>
            </a:fld>
            <a:endParaRPr lang="ru-RU" altLang="ru-RU" dirty="0"/>
          </a:p>
        </p:txBody>
      </p:sp>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b="40394"/>
          <a:stretch/>
        </p:blipFill>
        <p:spPr>
          <a:xfrm>
            <a:off x="539552" y="1431467"/>
            <a:ext cx="8402344" cy="3672408"/>
          </a:xfrm>
          <a:prstGeom prst="rect">
            <a:avLst/>
          </a:prstGeom>
        </p:spPr>
      </p:pic>
      <p:sp>
        <p:nvSpPr>
          <p:cNvPr id="26" name="Прямоугольная выноска 25"/>
          <p:cNvSpPr/>
          <p:nvPr/>
        </p:nvSpPr>
        <p:spPr bwMode="auto">
          <a:xfrm>
            <a:off x="179512" y="4869160"/>
            <a:ext cx="4227569" cy="1817493"/>
          </a:xfrm>
          <a:prstGeom prst="wedgeRectCallout">
            <a:avLst>
              <a:gd name="adj1" fmla="val -31564"/>
              <a:gd name="adj2" fmla="val -183746"/>
            </a:avLst>
          </a:prstGeom>
          <a:solidFill>
            <a:schemeClr val="accent1">
              <a:lumMod val="40000"/>
              <a:lumOff val="60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ru-RU" sz="1400" dirty="0"/>
              <a:t>Программа автоматически находит все объекты запасов, выше заданного порога материальности, чтобы затем признать их в качестве ОС или НЗС. В карточке объекта номенклатуры можно установить флаг «Не реклассифицировать», чтобы данный объект оставался в качестве запасов, несмотря на превышение порога материальности. </a:t>
            </a:r>
          </a:p>
        </p:txBody>
      </p:sp>
      <p:sp>
        <p:nvSpPr>
          <p:cNvPr id="27" name="Прямоугольная выноска 26"/>
          <p:cNvSpPr/>
          <p:nvPr/>
        </p:nvSpPr>
        <p:spPr bwMode="auto">
          <a:xfrm>
            <a:off x="4740724" y="4869160"/>
            <a:ext cx="4007740" cy="1817493"/>
          </a:xfrm>
          <a:prstGeom prst="wedgeRectCallout">
            <a:avLst>
              <a:gd name="adj1" fmla="val -32936"/>
              <a:gd name="adj2" fmla="val -95301"/>
            </a:avLst>
          </a:prstGeom>
          <a:solidFill>
            <a:schemeClr val="accent1">
              <a:lumMod val="40000"/>
              <a:lumOff val="60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ru-RU" sz="1400" dirty="0"/>
              <a:t>Функцию реклассификации запасов в ОС пользователь может запустить по желанию, если такая процедура требуется. Для каждого объекта номенклатуры, стоимость которого превышает порог материальности необходимо выбрать параметры учета в качестве ОС или НЗС.</a:t>
            </a:r>
          </a:p>
        </p:txBody>
      </p:sp>
    </p:spTree>
    <p:extLst>
      <p:ext uri="{BB962C8B-B14F-4D97-AF65-F5344CB8AC3E}">
        <p14:creationId xmlns:p14="http://schemas.microsoft.com/office/powerpoint/2010/main" val="3435496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bwMode="auto">
          <a:xfrm>
            <a:off x="5560703" y="2204864"/>
            <a:ext cx="1889061" cy="990132"/>
          </a:xfrm>
          <a:prstGeom prst="rect">
            <a:avLst/>
          </a:prstGeom>
          <a:solidFill>
            <a:schemeClr val="accent5"/>
          </a:solidFill>
          <a:ln>
            <a:solidFill>
              <a:schemeClr val="accent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Единовременная выручка</a:t>
            </a:r>
          </a:p>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 1 000 000 руб.</a:t>
            </a:r>
            <a:endParaRPr kumimoji="0" lang="ru-RU" sz="1300" b="0" i="0" u="none" strike="noStrike" cap="none" normalizeH="0" baseline="0" dirty="0">
              <a:ln>
                <a:noFill/>
              </a:ln>
              <a:solidFill>
                <a:schemeClr val="tx1"/>
              </a:solidFill>
              <a:effectLst/>
              <a:latin typeface="Arial" charset="0"/>
            </a:endParaRPr>
          </a:p>
        </p:txBody>
      </p:sp>
      <p:sp>
        <p:nvSpPr>
          <p:cNvPr id="14385" name="Title 1"/>
          <p:cNvSpPr>
            <a:spLocks noGrp="1"/>
          </p:cNvSpPr>
          <p:nvPr>
            <p:ph type="title"/>
          </p:nvPr>
        </p:nvSpPr>
        <p:spPr>
          <a:xfrm>
            <a:off x="1647443" y="332656"/>
            <a:ext cx="8229600" cy="860425"/>
          </a:xfrm>
        </p:spPr>
        <p:txBody>
          <a:bodyPr/>
          <a:lstStyle/>
          <a:p>
            <a:r>
              <a:rPr lang="ru-RU" altLang="en-US" dirty="0"/>
              <a:t>3. МСФО НА УРОВНЕ КОМПАНИИ. ПОДДЕРЖКА </a:t>
            </a:r>
            <a:r>
              <a:rPr lang="en-US" altLang="en-US" dirty="0"/>
              <a:t>IFRS 15 </a:t>
            </a:r>
            <a:r>
              <a:rPr lang="ru-RU" altLang="en-US" dirty="0"/>
              <a:t>«ДОГОВОРЫ С ПОКУПАТЕЛЯМИ»</a:t>
            </a:r>
            <a:endParaRPr lang="en-US" altLang="en-US" dirty="0"/>
          </a:p>
        </p:txBody>
      </p:sp>
      <p:sp>
        <p:nvSpPr>
          <p:cNvPr id="7" name="Прямоугольник 6"/>
          <p:cNvSpPr/>
          <p:nvPr/>
        </p:nvSpPr>
        <p:spPr bwMode="auto">
          <a:xfrm>
            <a:off x="3062088" y="2131405"/>
            <a:ext cx="1971670" cy="990132"/>
          </a:xfrm>
          <a:prstGeom prst="rect">
            <a:avLst/>
          </a:prstGeom>
          <a:solidFill>
            <a:schemeClr val="bg1">
              <a:lumMod val="95000"/>
            </a:schemeClr>
          </a:solidFill>
          <a:ln>
            <a:solidFill>
              <a:schemeClr val="bg1">
                <a:lumMod val="9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Продан автомобиль с бесплатным сервисным обслуживанием</a:t>
            </a:r>
            <a:endParaRPr kumimoji="0" lang="ru-RU" sz="1300" b="0" i="0" u="none" strike="noStrike" cap="none" normalizeH="0" baseline="0" dirty="0">
              <a:ln>
                <a:noFill/>
              </a:ln>
              <a:solidFill>
                <a:schemeClr val="tx1"/>
              </a:solidFill>
              <a:effectLst/>
              <a:latin typeface="Arial" charset="0"/>
            </a:endParaRPr>
          </a:p>
        </p:txBody>
      </p:sp>
      <p:sp>
        <p:nvSpPr>
          <p:cNvPr id="19" name="Прямоугольник 18"/>
          <p:cNvSpPr/>
          <p:nvPr/>
        </p:nvSpPr>
        <p:spPr bwMode="auto">
          <a:xfrm>
            <a:off x="395536" y="2130253"/>
            <a:ext cx="1937108" cy="990132"/>
          </a:xfrm>
          <a:prstGeom prst="rect">
            <a:avLst/>
          </a:prstGeom>
          <a:solidFill>
            <a:schemeClr val="accent4">
              <a:lumMod val="10000"/>
              <a:lumOff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Несколько компонентов товаров/услуг в одном договоре</a:t>
            </a:r>
            <a:endParaRPr kumimoji="0" lang="ru-RU" sz="1300" b="0" i="0" u="none" strike="noStrike" cap="none" normalizeH="0" baseline="0" dirty="0">
              <a:ln>
                <a:noFill/>
              </a:ln>
              <a:solidFill>
                <a:schemeClr val="tx1"/>
              </a:solidFill>
              <a:effectLst/>
              <a:latin typeface="Arial" charset="0"/>
            </a:endParaRPr>
          </a:p>
        </p:txBody>
      </p:sp>
      <p:sp>
        <p:nvSpPr>
          <p:cNvPr id="21" name="Прямоугольник 20"/>
          <p:cNvSpPr/>
          <p:nvPr/>
        </p:nvSpPr>
        <p:spPr bwMode="auto">
          <a:xfrm>
            <a:off x="3074121" y="4815132"/>
            <a:ext cx="1964703" cy="990132"/>
          </a:xfrm>
          <a:prstGeom prst="rect">
            <a:avLst/>
          </a:prstGeom>
          <a:solidFill>
            <a:schemeClr val="accent5"/>
          </a:solidFill>
          <a:ln>
            <a:solidFill>
              <a:schemeClr val="accent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Отложенный доход/аванс по услугам сервиса </a:t>
            </a:r>
          </a:p>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150 000 руб.</a:t>
            </a:r>
            <a:endParaRPr kumimoji="0" lang="ru-RU" sz="1300" b="0" i="0" u="none" strike="noStrike" cap="none" normalizeH="0" baseline="0" dirty="0">
              <a:ln>
                <a:noFill/>
              </a:ln>
              <a:solidFill>
                <a:schemeClr val="tx1"/>
              </a:solidFill>
              <a:effectLst/>
              <a:latin typeface="Arial" charset="0"/>
            </a:endParaRPr>
          </a:p>
        </p:txBody>
      </p:sp>
      <p:grpSp>
        <p:nvGrpSpPr>
          <p:cNvPr id="27" name="Группа 1"/>
          <p:cNvGrpSpPr>
            <a:grpSpLocks/>
          </p:cNvGrpSpPr>
          <p:nvPr/>
        </p:nvGrpSpPr>
        <p:grpSpPr bwMode="auto">
          <a:xfrm>
            <a:off x="7421312" y="3496042"/>
            <a:ext cx="925862" cy="466868"/>
            <a:chOff x="5633938" y="1700501"/>
            <a:chExt cx="4103735" cy="1555080"/>
          </a:xfrm>
        </p:grpSpPr>
        <p:pic>
          <p:nvPicPr>
            <p:cNvPr id="28" name="Picture 16"/>
            <p:cNvPicPr>
              <a:picLocks noChangeAspect="1" noChangeArrowheads="1"/>
            </p:cNvPicPr>
            <p:nvPr/>
          </p:nvPicPr>
          <p:blipFill>
            <a:blip r:embed="rId3"/>
            <a:srcRect/>
            <a:stretch>
              <a:fillRect/>
            </a:stretch>
          </p:blipFill>
          <p:spPr bwMode="auto">
            <a:xfrm>
              <a:off x="5633938" y="1700501"/>
              <a:ext cx="2740024" cy="1555080"/>
            </a:xfrm>
            <a:prstGeom prst="rect">
              <a:avLst/>
            </a:prstGeom>
            <a:noFill/>
            <a:ln w="9525">
              <a:noFill/>
              <a:miter lim="800000"/>
              <a:headEnd/>
              <a:tailEnd/>
            </a:ln>
          </p:spPr>
        </p:pic>
        <p:pic>
          <p:nvPicPr>
            <p:cNvPr id="29" name="Picture 17"/>
            <p:cNvPicPr>
              <a:picLocks noChangeAspect="1" noChangeArrowheads="1"/>
            </p:cNvPicPr>
            <p:nvPr/>
          </p:nvPicPr>
          <p:blipFill>
            <a:blip r:embed="rId4"/>
            <a:srcRect/>
            <a:stretch>
              <a:fillRect/>
            </a:stretch>
          </p:blipFill>
          <p:spPr bwMode="auto">
            <a:xfrm>
              <a:off x="8442250" y="1709761"/>
              <a:ext cx="1295423" cy="1545820"/>
            </a:xfrm>
            <a:prstGeom prst="rect">
              <a:avLst/>
            </a:prstGeom>
            <a:noFill/>
            <a:ln w="9525">
              <a:noFill/>
              <a:miter lim="800000"/>
              <a:headEnd/>
              <a:tailEnd/>
            </a:ln>
          </p:spPr>
        </p:pic>
      </p:grpSp>
      <p:sp>
        <p:nvSpPr>
          <p:cNvPr id="30" name="TextBox 29"/>
          <p:cNvSpPr txBox="1"/>
          <p:nvPr/>
        </p:nvSpPr>
        <p:spPr>
          <a:xfrm>
            <a:off x="7125451" y="3976608"/>
            <a:ext cx="1583067" cy="400110"/>
          </a:xfrm>
          <a:prstGeom prst="rect">
            <a:avLst/>
          </a:prstGeom>
          <a:noFill/>
        </p:spPr>
        <p:txBody>
          <a:bodyPr wrap="square" rtlCol="0">
            <a:spAutoFit/>
          </a:bodyPr>
          <a:lstStyle/>
          <a:p>
            <a:pPr algn="ctr"/>
            <a:r>
              <a:rPr lang="en-US" b="0" dirty="0"/>
              <a:t>IFRS </a:t>
            </a:r>
            <a:r>
              <a:rPr lang="ru-RU" dirty="0"/>
              <a:t>15</a:t>
            </a:r>
            <a:endParaRPr lang="ru-RU" b="0" dirty="0"/>
          </a:p>
        </p:txBody>
      </p:sp>
      <p:sp>
        <p:nvSpPr>
          <p:cNvPr id="39" name="Прямоугольник 38"/>
          <p:cNvSpPr/>
          <p:nvPr/>
        </p:nvSpPr>
        <p:spPr bwMode="auto">
          <a:xfrm>
            <a:off x="5375674" y="4788991"/>
            <a:ext cx="2045638" cy="990132"/>
          </a:xfrm>
          <a:prstGeom prst="rect">
            <a:avLst/>
          </a:prstGeom>
          <a:solidFill>
            <a:schemeClr val="accent5"/>
          </a:solidFill>
          <a:ln>
            <a:solidFill>
              <a:schemeClr val="accent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Выручка от продажи автомобиля </a:t>
            </a:r>
          </a:p>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900 000 руб.</a:t>
            </a:r>
            <a:endParaRPr kumimoji="0" lang="ru-RU" sz="1300" b="0" i="0" u="none" strike="noStrike" cap="none" normalizeH="0" baseline="0" dirty="0">
              <a:ln>
                <a:noFill/>
              </a:ln>
              <a:solidFill>
                <a:schemeClr val="tx1"/>
              </a:solidFill>
              <a:effectLst/>
              <a:latin typeface="Arial" charset="0"/>
            </a:endParaRPr>
          </a:p>
        </p:txBody>
      </p:sp>
      <p:cxnSp>
        <p:nvCxnSpPr>
          <p:cNvPr id="46" name="Соединительная линия уступом 45"/>
          <p:cNvCxnSpPr>
            <a:stCxn id="19" idx="3"/>
            <a:endCxn id="7" idx="1"/>
          </p:cNvCxnSpPr>
          <p:nvPr/>
        </p:nvCxnSpPr>
        <p:spPr bwMode="auto">
          <a:xfrm>
            <a:off x="2332644" y="2625319"/>
            <a:ext cx="729444" cy="1152"/>
          </a:xfrm>
          <a:prstGeom prst="bentConnector3">
            <a:avLst>
              <a:gd name="adj1" fmla="val 50000"/>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50" name="Соединительная линия уступом 49"/>
          <p:cNvCxnSpPr>
            <a:endCxn id="39" idx="0"/>
          </p:cNvCxnSpPr>
          <p:nvPr/>
        </p:nvCxnSpPr>
        <p:spPr bwMode="auto">
          <a:xfrm>
            <a:off x="5053111" y="4096942"/>
            <a:ext cx="1345382" cy="692049"/>
          </a:xfrm>
          <a:prstGeom prst="bentConnector2">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55" name="Соединительная линия уступом 54"/>
          <p:cNvCxnSpPr>
            <a:stCxn id="25" idx="1"/>
            <a:endCxn id="48" idx="0"/>
          </p:cNvCxnSpPr>
          <p:nvPr/>
        </p:nvCxnSpPr>
        <p:spPr bwMode="auto">
          <a:xfrm rot="10800000" flipV="1">
            <a:off x="1418356" y="4091536"/>
            <a:ext cx="1749102" cy="785293"/>
          </a:xfrm>
          <a:prstGeom prst="bentConnector2">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sp>
        <p:nvSpPr>
          <p:cNvPr id="47" name="Номер слайда 3"/>
          <p:cNvSpPr>
            <a:spLocks noGrp="1"/>
          </p:cNvSpPr>
          <p:nvPr>
            <p:ph type="sldNum" sz="quarter" idx="11"/>
          </p:nvPr>
        </p:nvSpPr>
        <p:spPr>
          <a:xfrm>
            <a:off x="8243888" y="6597650"/>
            <a:ext cx="766762" cy="260350"/>
          </a:xfrm>
        </p:spPr>
        <p:txBody>
          <a:bodyPr/>
          <a:lstStyle/>
          <a:p>
            <a:pPr>
              <a:defRPr/>
            </a:pPr>
            <a:fld id="{C590AB3C-DAE9-4B7E-9BE0-6E242061DBED}" type="slidenum">
              <a:rPr lang="ru-RU" altLang="ru-RU" smtClean="0"/>
              <a:pPr>
                <a:defRPr/>
              </a:pPr>
              <a:t>22</a:t>
            </a:fld>
            <a:endParaRPr lang="ru-RU" altLang="ru-RU" dirty="0"/>
          </a:p>
        </p:txBody>
      </p:sp>
      <p:sp>
        <p:nvSpPr>
          <p:cNvPr id="48" name="Прямоугольник 47"/>
          <p:cNvSpPr/>
          <p:nvPr/>
        </p:nvSpPr>
        <p:spPr bwMode="auto">
          <a:xfrm>
            <a:off x="395536" y="4876830"/>
            <a:ext cx="2045639" cy="990132"/>
          </a:xfrm>
          <a:prstGeom prst="rect">
            <a:avLst/>
          </a:prstGeom>
          <a:solidFill>
            <a:schemeClr val="accent5"/>
          </a:solidFill>
          <a:ln>
            <a:solidFill>
              <a:schemeClr val="accent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Дисконт по долгосрочной задолженности </a:t>
            </a:r>
          </a:p>
          <a:p>
            <a:pPr marR="0" algn="ctr" defTabSz="914400" rtl="0" eaLnBrk="1" fontAlgn="base" latinLnBrk="0" hangingPunct="1">
              <a:lnSpc>
                <a:spcPct val="90000"/>
              </a:lnSpc>
              <a:spcBef>
                <a:spcPct val="50000"/>
              </a:spcBef>
              <a:spcAft>
                <a:spcPct val="0"/>
              </a:spcAft>
              <a:buClrTx/>
              <a:buSzTx/>
              <a:tabLst/>
            </a:pPr>
            <a:r>
              <a:rPr kumimoji="0" lang="ru-RU" sz="1300" b="0" i="0" u="none" strike="noStrike" cap="none" normalizeH="0" baseline="0" dirty="0">
                <a:ln>
                  <a:noFill/>
                </a:ln>
                <a:solidFill>
                  <a:schemeClr val="tx1"/>
                </a:solidFill>
                <a:effectLst/>
                <a:latin typeface="Arial" charset="0"/>
              </a:rPr>
              <a:t>(50</a:t>
            </a:r>
            <a:r>
              <a:rPr kumimoji="0" lang="ru-RU" sz="1300" b="0" i="0" u="none" strike="noStrike" cap="none" normalizeH="0" dirty="0">
                <a:ln>
                  <a:noFill/>
                </a:ln>
                <a:solidFill>
                  <a:schemeClr val="tx1"/>
                </a:solidFill>
                <a:effectLst/>
                <a:latin typeface="Arial" charset="0"/>
              </a:rPr>
              <a:t> 000) руб.</a:t>
            </a:r>
            <a:endParaRPr kumimoji="0" lang="ru-RU" sz="1300" b="0" i="0" u="none" strike="noStrike" cap="none" normalizeH="0" baseline="0" dirty="0">
              <a:ln>
                <a:noFill/>
              </a:ln>
              <a:solidFill>
                <a:schemeClr val="tx1"/>
              </a:solidFill>
              <a:effectLst/>
              <a:latin typeface="Arial" charset="0"/>
            </a:endParaRPr>
          </a:p>
        </p:txBody>
      </p:sp>
      <p:cxnSp>
        <p:nvCxnSpPr>
          <p:cNvPr id="63" name="Соединительная линия уступом 62"/>
          <p:cNvCxnSpPr>
            <a:stCxn id="7" idx="2"/>
          </p:cNvCxnSpPr>
          <p:nvPr/>
        </p:nvCxnSpPr>
        <p:spPr bwMode="auto">
          <a:xfrm rot="16200000" flipH="1">
            <a:off x="3812028" y="3357431"/>
            <a:ext cx="480339" cy="8549"/>
          </a:xfrm>
          <a:prstGeom prst="bentConnector3">
            <a:avLst>
              <a:gd name="adj1" fmla="val 50000"/>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68" name="Соединительная линия уступом 67"/>
          <p:cNvCxnSpPr>
            <a:stCxn id="7" idx="0"/>
            <a:endCxn id="9" idx="0"/>
          </p:cNvCxnSpPr>
          <p:nvPr/>
        </p:nvCxnSpPr>
        <p:spPr bwMode="auto">
          <a:xfrm rot="16200000" flipH="1">
            <a:off x="5239848" y="939479"/>
            <a:ext cx="73459" cy="2457311"/>
          </a:xfrm>
          <a:prstGeom prst="bentConnector3">
            <a:avLst>
              <a:gd name="adj1" fmla="val -311194"/>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71" name="Соединительная линия уступом 70"/>
          <p:cNvCxnSpPr>
            <a:endCxn id="21" idx="0"/>
          </p:cNvCxnSpPr>
          <p:nvPr/>
        </p:nvCxnSpPr>
        <p:spPr bwMode="auto">
          <a:xfrm rot="16200000" flipH="1">
            <a:off x="3944910" y="4703569"/>
            <a:ext cx="223124" cy="1"/>
          </a:xfrm>
          <a:prstGeom prst="bentConnector3">
            <a:avLst>
              <a:gd name="adj1" fmla="val 50000"/>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sp>
        <p:nvSpPr>
          <p:cNvPr id="25" name="Прямоугольник 24"/>
          <p:cNvSpPr/>
          <p:nvPr/>
        </p:nvSpPr>
        <p:spPr bwMode="auto">
          <a:xfrm>
            <a:off x="3167458" y="3596471"/>
            <a:ext cx="1889061" cy="990132"/>
          </a:xfrm>
          <a:prstGeom prst="rect">
            <a:avLst/>
          </a:prstGeom>
          <a:solidFill>
            <a:schemeClr val="accent5"/>
          </a:solidFill>
          <a:ln>
            <a:solidFill>
              <a:schemeClr val="accent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Разделение на выручку от продажи авто и выручку от услуги по сервису</a:t>
            </a:r>
            <a:endParaRPr kumimoji="0" lang="ru-RU" sz="1300" b="0" i="0" u="none" strike="noStrike" cap="none" normalizeH="0" baseline="0" dirty="0">
              <a:ln>
                <a:noFill/>
              </a:ln>
              <a:solidFill>
                <a:schemeClr val="tx1"/>
              </a:solidFill>
              <a:effectLst/>
              <a:latin typeface="Arial" charset="0"/>
            </a:endParaRPr>
          </a:p>
        </p:txBody>
      </p:sp>
      <p:sp>
        <p:nvSpPr>
          <p:cNvPr id="31" name="TextBox 30"/>
          <p:cNvSpPr txBox="1"/>
          <p:nvPr/>
        </p:nvSpPr>
        <p:spPr>
          <a:xfrm>
            <a:off x="6617974" y="2004809"/>
            <a:ext cx="1583067" cy="400110"/>
          </a:xfrm>
          <a:prstGeom prst="rect">
            <a:avLst/>
          </a:prstGeom>
          <a:noFill/>
        </p:spPr>
        <p:txBody>
          <a:bodyPr wrap="square" rtlCol="0">
            <a:spAutoFit/>
          </a:bodyPr>
          <a:lstStyle/>
          <a:p>
            <a:pPr algn="ctr"/>
            <a:r>
              <a:rPr lang="ru-RU" b="1" dirty="0"/>
              <a:t>РСБУ</a:t>
            </a:r>
          </a:p>
        </p:txBody>
      </p:sp>
      <p:sp>
        <p:nvSpPr>
          <p:cNvPr id="32" name="TextBox 31"/>
          <p:cNvSpPr txBox="1"/>
          <p:nvPr/>
        </p:nvSpPr>
        <p:spPr>
          <a:xfrm>
            <a:off x="4264985" y="3329366"/>
            <a:ext cx="1583067" cy="400110"/>
          </a:xfrm>
          <a:prstGeom prst="rect">
            <a:avLst/>
          </a:prstGeom>
          <a:noFill/>
        </p:spPr>
        <p:txBody>
          <a:bodyPr wrap="square" rtlCol="0">
            <a:spAutoFit/>
          </a:bodyPr>
          <a:lstStyle/>
          <a:p>
            <a:pPr algn="ctr"/>
            <a:r>
              <a:rPr lang="ru-RU" b="1" dirty="0"/>
              <a:t>МСФО</a:t>
            </a:r>
          </a:p>
        </p:txBody>
      </p:sp>
    </p:spTree>
    <p:extLst>
      <p:ext uri="{BB962C8B-B14F-4D97-AF65-F5344CB8AC3E}">
        <p14:creationId xmlns:p14="http://schemas.microsoft.com/office/powerpoint/2010/main" val="1601173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5" name="Title 1"/>
          <p:cNvSpPr>
            <a:spLocks noGrp="1"/>
          </p:cNvSpPr>
          <p:nvPr>
            <p:ph type="title"/>
          </p:nvPr>
        </p:nvSpPr>
        <p:spPr>
          <a:xfrm>
            <a:off x="1647443" y="332656"/>
            <a:ext cx="7361078" cy="860425"/>
          </a:xfrm>
        </p:spPr>
        <p:txBody>
          <a:bodyPr/>
          <a:lstStyle/>
          <a:p>
            <a:r>
              <a:rPr lang="ru-RU" altLang="en-US" dirty="0"/>
              <a:t>3. МСФО НА УРОВНЕ КОМПАНИИ. ПОДДЕРЖКА </a:t>
            </a:r>
            <a:r>
              <a:rPr lang="en-US" altLang="en-US" dirty="0"/>
              <a:t>IFRS 15 </a:t>
            </a:r>
            <a:r>
              <a:rPr lang="ru-RU" altLang="en-US" dirty="0"/>
              <a:t>«ДОГОВОРЫ С ПОКУПАТЕЛЯМИ».</a:t>
            </a:r>
            <a:endParaRPr lang="en-US" altLang="en-US" dirty="0"/>
          </a:p>
        </p:txBody>
      </p:sp>
      <p:sp>
        <p:nvSpPr>
          <p:cNvPr id="7" name="Прямоугольник 6"/>
          <p:cNvSpPr/>
          <p:nvPr/>
        </p:nvSpPr>
        <p:spPr bwMode="auto">
          <a:xfrm>
            <a:off x="3131840" y="1494983"/>
            <a:ext cx="2952328" cy="637873"/>
          </a:xfrm>
          <a:prstGeom prst="rect">
            <a:avLst/>
          </a:prstGeom>
          <a:solidFill>
            <a:schemeClr val="accent1">
              <a:lumMod val="40000"/>
              <a:lumOff val="6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Разделение выручки на компоненты по разной номенклатуре</a:t>
            </a:r>
            <a:endParaRPr kumimoji="0" lang="ru-RU" sz="1300" b="0" i="0" u="none" strike="noStrike" cap="none" normalizeH="0" baseline="0" dirty="0">
              <a:ln>
                <a:noFill/>
              </a:ln>
              <a:solidFill>
                <a:schemeClr val="tx1"/>
              </a:solidFill>
              <a:effectLst/>
              <a:latin typeface="Arial" charset="0"/>
            </a:endParaRPr>
          </a:p>
        </p:txBody>
      </p:sp>
      <p:sp>
        <p:nvSpPr>
          <p:cNvPr id="19" name="Прямоугольник 18"/>
          <p:cNvSpPr/>
          <p:nvPr/>
        </p:nvSpPr>
        <p:spPr bwMode="auto">
          <a:xfrm>
            <a:off x="179512" y="1507409"/>
            <a:ext cx="2448272" cy="625447"/>
          </a:xfrm>
          <a:prstGeom prst="rect">
            <a:avLst/>
          </a:prstGeom>
          <a:solidFill>
            <a:schemeClr val="accent4">
              <a:lumMod val="10000"/>
              <a:lumOff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Несколько компонентов товаров/услуг в одном договоре</a:t>
            </a:r>
            <a:endParaRPr kumimoji="0" lang="ru-RU" sz="1300" b="0" i="0" u="none" strike="noStrike" cap="none" normalizeH="0" baseline="0" dirty="0">
              <a:ln>
                <a:noFill/>
              </a:ln>
              <a:solidFill>
                <a:schemeClr val="tx1"/>
              </a:solidFill>
              <a:effectLst/>
              <a:latin typeface="Arial" charset="0"/>
            </a:endParaRPr>
          </a:p>
        </p:txBody>
      </p:sp>
      <p:cxnSp>
        <p:nvCxnSpPr>
          <p:cNvPr id="46" name="Соединительная линия уступом 45"/>
          <p:cNvCxnSpPr>
            <a:stCxn id="19" idx="3"/>
            <a:endCxn id="7" idx="1"/>
          </p:cNvCxnSpPr>
          <p:nvPr/>
        </p:nvCxnSpPr>
        <p:spPr bwMode="auto">
          <a:xfrm flipV="1">
            <a:off x="2627784" y="1813920"/>
            <a:ext cx="504056" cy="6213"/>
          </a:xfrm>
          <a:prstGeom prst="straightConnector1">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50" name="Соединительная линия уступом 49"/>
          <p:cNvCxnSpPr>
            <a:endCxn id="48" idx="0"/>
          </p:cNvCxnSpPr>
          <p:nvPr/>
        </p:nvCxnSpPr>
        <p:spPr bwMode="auto">
          <a:xfrm>
            <a:off x="8342716" y="2132856"/>
            <a:ext cx="0" cy="864096"/>
          </a:xfrm>
          <a:prstGeom prst="straightConnector1">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sp>
        <p:nvSpPr>
          <p:cNvPr id="47" name="Номер слайда 3"/>
          <p:cNvSpPr>
            <a:spLocks noGrp="1"/>
          </p:cNvSpPr>
          <p:nvPr>
            <p:ph type="sldNum" sz="quarter" idx="11"/>
          </p:nvPr>
        </p:nvSpPr>
        <p:spPr>
          <a:xfrm>
            <a:off x="8243888" y="6597650"/>
            <a:ext cx="766762" cy="260350"/>
          </a:xfrm>
        </p:spPr>
        <p:txBody>
          <a:bodyPr/>
          <a:lstStyle/>
          <a:p>
            <a:pPr>
              <a:defRPr/>
            </a:pPr>
            <a:fld id="{C590AB3C-DAE9-4B7E-9BE0-6E242061DBED}" type="slidenum">
              <a:rPr lang="ru-RU" altLang="ru-RU" smtClean="0"/>
              <a:pPr>
                <a:defRPr/>
              </a:pPr>
              <a:t>23</a:t>
            </a:fld>
            <a:endParaRPr lang="ru-RU" altLang="ru-RU" dirty="0"/>
          </a:p>
        </p:txBody>
      </p:sp>
      <p:sp>
        <p:nvSpPr>
          <p:cNvPr id="48" name="Прямоугольник 47"/>
          <p:cNvSpPr/>
          <p:nvPr/>
        </p:nvSpPr>
        <p:spPr bwMode="auto">
          <a:xfrm>
            <a:off x="7668344" y="2996952"/>
            <a:ext cx="1348743" cy="2114415"/>
          </a:xfrm>
          <a:prstGeom prst="rect">
            <a:avLst/>
          </a:prstGeom>
          <a:solidFill>
            <a:schemeClr val="accent5"/>
          </a:solidFill>
          <a:ln>
            <a:solidFill>
              <a:schemeClr val="accent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Признание авансов в отношении одного из компонентов (отложенный доход)</a:t>
            </a:r>
            <a:endParaRPr kumimoji="0" lang="ru-RU" sz="1300" b="0" i="0" u="none" strike="noStrike" cap="none" normalizeH="0" baseline="0" dirty="0">
              <a:ln>
                <a:noFill/>
              </a:ln>
              <a:solidFill>
                <a:schemeClr val="tx1"/>
              </a:solidFill>
              <a:effectLst/>
              <a:latin typeface="Arial" charset="0"/>
            </a:endParaRPr>
          </a:p>
        </p:txBody>
      </p:sp>
      <p:cxnSp>
        <p:nvCxnSpPr>
          <p:cNvPr id="22" name="Соединительная линия уступом 21"/>
          <p:cNvCxnSpPr>
            <a:stCxn id="7" idx="3"/>
            <a:endCxn id="25" idx="1"/>
          </p:cNvCxnSpPr>
          <p:nvPr/>
        </p:nvCxnSpPr>
        <p:spPr bwMode="auto">
          <a:xfrm>
            <a:off x="6084168" y="1813920"/>
            <a:ext cx="476081" cy="0"/>
          </a:xfrm>
          <a:prstGeom prst="straightConnector1">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sp>
        <p:nvSpPr>
          <p:cNvPr id="25" name="Прямоугольник 24"/>
          <p:cNvSpPr/>
          <p:nvPr/>
        </p:nvSpPr>
        <p:spPr bwMode="auto">
          <a:xfrm>
            <a:off x="6560249" y="1515635"/>
            <a:ext cx="2448272" cy="596569"/>
          </a:xfrm>
          <a:prstGeom prst="rect">
            <a:avLst/>
          </a:prstGeom>
          <a:solidFill>
            <a:schemeClr val="accent4">
              <a:lumMod val="10000"/>
              <a:lumOff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Разный момент признания доходов по разным компонентам</a:t>
            </a:r>
            <a:endParaRPr kumimoji="0" lang="ru-RU" sz="1300" b="0" i="0" u="none" strike="noStrike" cap="none" normalizeH="0" baseline="0" dirty="0">
              <a:ln>
                <a:noFill/>
              </a:ln>
              <a:solidFill>
                <a:schemeClr val="tx1"/>
              </a:solidFill>
              <a:effectLst/>
              <a:latin typeface="Arial" charset="0"/>
            </a:endParaRPr>
          </a:p>
        </p:txBody>
      </p:sp>
      <p:cxnSp>
        <p:nvCxnSpPr>
          <p:cNvPr id="30" name="Соединительная линия уступом 29"/>
          <p:cNvCxnSpPr>
            <a:endCxn id="33" idx="0"/>
          </p:cNvCxnSpPr>
          <p:nvPr/>
        </p:nvCxnSpPr>
        <p:spPr bwMode="auto">
          <a:xfrm>
            <a:off x="827584" y="2132856"/>
            <a:ext cx="0" cy="949195"/>
          </a:xfrm>
          <a:prstGeom prst="straightConnector1">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sp>
        <p:nvSpPr>
          <p:cNvPr id="33" name="Прямоугольник 32"/>
          <p:cNvSpPr/>
          <p:nvPr/>
        </p:nvSpPr>
        <p:spPr bwMode="auto">
          <a:xfrm>
            <a:off x="179512" y="3082051"/>
            <a:ext cx="1296144" cy="1944216"/>
          </a:xfrm>
          <a:prstGeom prst="rect">
            <a:avLst/>
          </a:prstGeom>
          <a:solidFill>
            <a:schemeClr val="accent1">
              <a:lumMod val="40000"/>
              <a:lumOff val="6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ct val="90000"/>
              </a:lnSpc>
              <a:spcBef>
                <a:spcPct val="50000"/>
              </a:spcBef>
            </a:pPr>
            <a:r>
              <a:rPr lang="ru-RU" sz="1300" b="0" dirty="0">
                <a:solidFill>
                  <a:schemeClr val="tx1"/>
                </a:solidFill>
                <a:latin typeface="Arial" charset="0"/>
              </a:rPr>
              <a:t>Возможность </a:t>
            </a:r>
            <a:r>
              <a:rPr lang="ru-RU" sz="1300" dirty="0">
                <a:solidFill>
                  <a:schemeClr val="tx1"/>
                </a:solidFill>
                <a:latin typeface="Arial" charset="0"/>
              </a:rPr>
              <a:t>свернуть затраты и доход, </a:t>
            </a:r>
            <a:r>
              <a:rPr lang="ru-RU" sz="1300" b="0" dirty="0">
                <a:solidFill>
                  <a:schemeClr val="tx1"/>
                </a:solidFill>
                <a:latin typeface="Arial" charset="0"/>
              </a:rPr>
              <a:t>если он является компенсацией затрат</a:t>
            </a:r>
            <a:endParaRPr kumimoji="0" lang="ru-RU" sz="1300" b="0" i="0" u="none" strike="noStrike" cap="none" normalizeH="0" baseline="0" dirty="0">
              <a:ln>
                <a:noFill/>
              </a:ln>
              <a:solidFill>
                <a:schemeClr val="tx1"/>
              </a:solidFill>
              <a:effectLst/>
              <a:latin typeface="Arial" charset="0"/>
            </a:endParaRPr>
          </a:p>
        </p:txBody>
      </p:sp>
      <p:pic>
        <p:nvPicPr>
          <p:cNvPr id="2" name="Рисунок 1" descr="Изображение выглядит как текст, снимок экрана, линия, число&#10;&#10;Автоматически созданное описание">
            <a:extLst>
              <a:ext uri="{FF2B5EF4-FFF2-40B4-BE49-F238E27FC236}">
                <a16:creationId xmlns:a16="http://schemas.microsoft.com/office/drawing/2014/main" id="{F3F156E9-F2C1-1324-0E74-E4397EA2B1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1458" y="2276872"/>
            <a:ext cx="5053012" cy="3178175"/>
          </a:xfrm>
          <a:prstGeom prst="rect">
            <a:avLst/>
          </a:prstGeom>
          <a:noFill/>
          <a:ln>
            <a:noFill/>
          </a:ln>
          <a:effectLst>
            <a:outerShdw blurRad="63500" sx="102000" sy="102000" algn="c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descr="Изображение выглядит как текст, число, снимок экрана&#10;&#10;Автоматически созданное описание">
            <a:extLst>
              <a:ext uri="{FF2B5EF4-FFF2-40B4-BE49-F238E27FC236}">
                <a16:creationId xmlns:a16="http://schemas.microsoft.com/office/drawing/2014/main" id="{6457554D-6C5E-6713-3A31-85D4B1D44E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5831" y="2634809"/>
            <a:ext cx="5183957" cy="3277048"/>
          </a:xfrm>
          <a:prstGeom prst="rect">
            <a:avLst/>
          </a:prstGeom>
          <a:noFill/>
          <a:ln>
            <a:noFill/>
          </a:ln>
          <a:effectLst>
            <a:outerShdw blurRad="63500" sx="102000" sy="102000" algn="c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3" descr="Изображение выглядит как текст, снимок экрана, число, Шрифт&#10;&#10;Автоматически созданное описание">
            <a:extLst>
              <a:ext uri="{FF2B5EF4-FFF2-40B4-BE49-F238E27FC236}">
                <a16:creationId xmlns:a16="http://schemas.microsoft.com/office/drawing/2014/main" id="{D0E37C04-B7D7-C642-F661-24B0A87B96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2155" y="3140968"/>
            <a:ext cx="5345113" cy="4157663"/>
          </a:xfrm>
          <a:prstGeom prst="rect">
            <a:avLst/>
          </a:prstGeom>
          <a:noFill/>
          <a:ln>
            <a:noFill/>
          </a:ln>
          <a:effectLst>
            <a:outerShdw blurRad="63500" sx="102000" sy="102000" algn="c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36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11205" y="1336700"/>
            <a:ext cx="4896656" cy="2308324"/>
          </a:xfrm>
          <a:prstGeom prst="rect">
            <a:avLst/>
          </a:prstGeom>
        </p:spPr>
        <p:txBody>
          <a:bodyPr wrap="square">
            <a:spAutoFit/>
          </a:bodyPr>
          <a:lstStyle/>
          <a:p>
            <a:pPr marL="285750" indent="-285750">
              <a:buClr>
                <a:srgbClr val="58C1C9"/>
              </a:buClr>
              <a:buFont typeface="Wingdings" panose="05000000000000000000" pitchFamily="2" charset="2"/>
              <a:buChar char="q"/>
            </a:pPr>
            <a:r>
              <a:rPr lang="ru-RU" sz="1600" dirty="0"/>
              <a:t>Документы параллельного учета ФИ по МСФО:</a:t>
            </a:r>
          </a:p>
          <a:p>
            <a:pPr marL="742950" lvl="1" indent="-285750">
              <a:buClr>
                <a:srgbClr val="58C1C9"/>
              </a:buClr>
              <a:buFont typeface="Wingdings" panose="05000000000000000000" pitchFamily="2" charset="2"/>
              <a:buChar char="§"/>
            </a:pPr>
            <a:r>
              <a:rPr lang="ru-RU" sz="1600" dirty="0"/>
              <a:t>Документ формирования и изменения графика начислений (модель по амортизированной стоимости)</a:t>
            </a:r>
          </a:p>
          <a:p>
            <a:pPr marL="742950" lvl="1" indent="-285750">
              <a:buClr>
                <a:srgbClr val="58C1C9"/>
              </a:buClr>
              <a:buFont typeface="Wingdings" panose="05000000000000000000" pitchFamily="2" charset="2"/>
              <a:buChar char="§"/>
            </a:pPr>
            <a:r>
              <a:rPr lang="ru-RU" sz="1600" dirty="0"/>
              <a:t>Признание и переоценка ФИ (модель по справедливой стоимости, сравнение с котировками, ПФИ и проч.)</a:t>
            </a:r>
          </a:p>
          <a:p>
            <a:pPr marL="742950" lvl="1" indent="-285750">
              <a:buClr>
                <a:srgbClr val="58C1C9"/>
              </a:buClr>
              <a:buFont typeface="Wingdings" panose="05000000000000000000" pitchFamily="2" charset="2"/>
              <a:buChar char="§"/>
            </a:pPr>
            <a:r>
              <a:rPr lang="ru-RU" sz="1600" dirty="0"/>
              <a:t>Регламентная операция по ФИ</a:t>
            </a:r>
          </a:p>
        </p:txBody>
      </p:sp>
      <p:pic>
        <p:nvPicPr>
          <p:cNvPr id="7" name="Рисунок 6"/>
          <p:cNvPicPr>
            <a:picLocks noChangeAspect="1"/>
          </p:cNvPicPr>
          <p:nvPr/>
        </p:nvPicPr>
        <p:blipFill>
          <a:blip r:embed="rId3"/>
          <a:stretch>
            <a:fillRect/>
          </a:stretch>
        </p:blipFill>
        <p:spPr>
          <a:xfrm>
            <a:off x="322320" y="3645024"/>
            <a:ext cx="6844733" cy="3090618"/>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a:blip r:embed="rId4"/>
          <a:stretch>
            <a:fillRect/>
          </a:stretch>
        </p:blipFill>
        <p:spPr>
          <a:xfrm>
            <a:off x="5296029" y="1104346"/>
            <a:ext cx="3600450" cy="2400300"/>
          </a:xfrm>
          <a:prstGeom prst="rect">
            <a:avLst/>
          </a:prstGeom>
          <a:ln>
            <a:noFill/>
          </a:ln>
          <a:effectLst>
            <a:outerShdw blurRad="292100" dist="139700" dir="2700000" algn="tl" rotWithShape="0">
              <a:srgbClr val="333333">
                <a:alpha val="65000"/>
              </a:srgbClr>
            </a:outerShdw>
          </a:effectLst>
        </p:spPr>
      </p:pic>
      <p:sp>
        <p:nvSpPr>
          <p:cNvPr id="9" name="Заголовок 1"/>
          <p:cNvSpPr txBox="1">
            <a:spLocks/>
          </p:cNvSpPr>
          <p:nvPr/>
        </p:nvSpPr>
        <p:spPr>
          <a:xfrm>
            <a:off x="1624656" y="364301"/>
            <a:ext cx="8518161" cy="58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lnSpc>
                <a:spcPct val="80000"/>
              </a:lnSpc>
              <a:defRPr b="1">
                <a:solidFill>
                  <a:srgbClr val="D20000"/>
                </a:solidFill>
                <a:latin typeface="+mj-lt"/>
                <a:ea typeface="+mj-ea"/>
                <a:cs typeface="+mj-cs"/>
              </a:defRPr>
            </a:lvl1pPr>
            <a:lvl2pPr eaLnBrk="0" hangingPunct="0">
              <a:lnSpc>
                <a:spcPct val="80000"/>
              </a:lnSpc>
              <a:defRPr b="1">
                <a:solidFill>
                  <a:srgbClr val="D20000"/>
                </a:solidFill>
              </a:defRPr>
            </a:lvl2pPr>
            <a:lvl3pPr eaLnBrk="0" hangingPunct="0">
              <a:lnSpc>
                <a:spcPct val="80000"/>
              </a:lnSpc>
              <a:defRPr b="1">
                <a:solidFill>
                  <a:srgbClr val="D20000"/>
                </a:solidFill>
              </a:defRPr>
            </a:lvl3pPr>
            <a:lvl4pPr eaLnBrk="0" hangingPunct="0">
              <a:lnSpc>
                <a:spcPct val="80000"/>
              </a:lnSpc>
              <a:defRPr b="1">
                <a:solidFill>
                  <a:srgbClr val="D20000"/>
                </a:solidFill>
              </a:defRPr>
            </a:lvl4pPr>
            <a:lvl5pPr eaLnBrk="0" hangingPunct="0">
              <a:lnSpc>
                <a:spcPct val="80000"/>
              </a:lnSpc>
              <a:defRPr b="1">
                <a:solidFill>
                  <a:srgbClr val="D20000"/>
                </a:solidFill>
              </a:defRPr>
            </a:lvl5pPr>
            <a:lvl6pPr marL="457200" fontAlgn="base">
              <a:lnSpc>
                <a:spcPct val="80000"/>
              </a:lnSpc>
              <a:spcBef>
                <a:spcPct val="0"/>
              </a:spcBef>
              <a:spcAft>
                <a:spcPct val="0"/>
              </a:spcAft>
              <a:defRPr b="1">
                <a:solidFill>
                  <a:srgbClr val="E2271E"/>
                </a:solidFill>
              </a:defRPr>
            </a:lvl6pPr>
            <a:lvl7pPr marL="914400" fontAlgn="base">
              <a:lnSpc>
                <a:spcPct val="80000"/>
              </a:lnSpc>
              <a:spcBef>
                <a:spcPct val="0"/>
              </a:spcBef>
              <a:spcAft>
                <a:spcPct val="0"/>
              </a:spcAft>
              <a:defRPr b="1">
                <a:solidFill>
                  <a:srgbClr val="E2271E"/>
                </a:solidFill>
              </a:defRPr>
            </a:lvl7pPr>
            <a:lvl8pPr marL="1371600" fontAlgn="base">
              <a:lnSpc>
                <a:spcPct val="80000"/>
              </a:lnSpc>
              <a:spcBef>
                <a:spcPct val="0"/>
              </a:spcBef>
              <a:spcAft>
                <a:spcPct val="0"/>
              </a:spcAft>
              <a:defRPr b="1">
                <a:solidFill>
                  <a:srgbClr val="E2271E"/>
                </a:solidFill>
              </a:defRPr>
            </a:lvl8pPr>
            <a:lvl9pPr marL="1828800" fontAlgn="base">
              <a:lnSpc>
                <a:spcPct val="80000"/>
              </a:lnSpc>
              <a:spcBef>
                <a:spcPct val="0"/>
              </a:spcBef>
              <a:spcAft>
                <a:spcPct val="0"/>
              </a:spcAft>
              <a:defRPr b="1">
                <a:solidFill>
                  <a:srgbClr val="E2271E"/>
                </a:solidFill>
              </a:defRPr>
            </a:lvl9pPr>
          </a:lstStyle>
          <a:p>
            <a:r>
              <a:rPr lang="ru-RU" altLang="ru-RU" dirty="0"/>
              <a:t>3. УЧЕТ МСФО НА УРОВНЕ КОМПАНИИ.</a:t>
            </a:r>
          </a:p>
          <a:p>
            <a:r>
              <a:rPr lang="ru-RU" altLang="ru-RU" dirty="0"/>
              <a:t> ПАРАЛЛЕЛЬНЫЙ УЧЕТ ФИ.</a:t>
            </a:r>
          </a:p>
        </p:txBody>
      </p:sp>
      <p:sp>
        <p:nvSpPr>
          <p:cNvPr id="10" name="Номер слайда 3"/>
          <p:cNvSpPr>
            <a:spLocks noGrp="1"/>
          </p:cNvSpPr>
          <p:nvPr>
            <p:ph type="sldNum" sz="quarter" idx="11"/>
          </p:nvPr>
        </p:nvSpPr>
        <p:spPr>
          <a:xfrm>
            <a:off x="8243888" y="6597650"/>
            <a:ext cx="766762" cy="260350"/>
          </a:xfrm>
        </p:spPr>
        <p:txBody>
          <a:bodyPr/>
          <a:lstStyle/>
          <a:p>
            <a:pPr>
              <a:defRPr/>
            </a:pPr>
            <a:fld id="{291CF282-6ACF-4085-9ADF-8D9C1CF6F6E3}" type="slidenum">
              <a:rPr lang="ru-RU" altLang="ru-RU" smtClean="0"/>
              <a:pPr>
                <a:defRPr/>
              </a:pPr>
              <a:t>24</a:t>
            </a:fld>
            <a:endParaRPr lang="ru-RU" altLang="ru-RU" dirty="0"/>
          </a:p>
        </p:txBody>
      </p:sp>
    </p:spTree>
    <p:extLst>
      <p:ext uri="{BB962C8B-B14F-4D97-AF65-F5344CB8AC3E}">
        <p14:creationId xmlns:p14="http://schemas.microsoft.com/office/powerpoint/2010/main" val="1725720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5" name="Title 1"/>
          <p:cNvSpPr>
            <a:spLocks noGrp="1"/>
          </p:cNvSpPr>
          <p:nvPr>
            <p:ph type="title"/>
          </p:nvPr>
        </p:nvSpPr>
        <p:spPr>
          <a:xfrm>
            <a:off x="1647443" y="332656"/>
            <a:ext cx="7208525" cy="860425"/>
          </a:xfrm>
        </p:spPr>
        <p:txBody>
          <a:bodyPr/>
          <a:lstStyle/>
          <a:p>
            <a:r>
              <a:rPr lang="ru-RU" altLang="en-US" dirty="0"/>
              <a:t>3. МСФО УЧЁТ НА УРОВНЕ КОМПАНИИ. </a:t>
            </a:r>
            <a:br>
              <a:rPr lang="ru-RU" altLang="en-US" dirty="0"/>
            </a:br>
            <a:r>
              <a:rPr lang="ru-RU" altLang="en-US" dirty="0"/>
              <a:t>ПОДДЕРЖКА </a:t>
            </a:r>
            <a:r>
              <a:rPr lang="en-US" altLang="en-US" dirty="0"/>
              <a:t>IFRS 9</a:t>
            </a:r>
            <a:r>
              <a:rPr lang="ru-RU" altLang="en-US" dirty="0"/>
              <a:t> и </a:t>
            </a:r>
            <a:r>
              <a:rPr lang="en-US" altLang="en-US" dirty="0"/>
              <a:t>IFRS </a:t>
            </a:r>
            <a:r>
              <a:rPr lang="ru-RU" altLang="en-US" dirty="0"/>
              <a:t>16</a:t>
            </a:r>
            <a:endParaRPr lang="en-US" altLang="en-US" dirty="0"/>
          </a:p>
        </p:txBody>
      </p:sp>
      <p:sp>
        <p:nvSpPr>
          <p:cNvPr id="47" name="Номер слайда 3"/>
          <p:cNvSpPr>
            <a:spLocks noGrp="1"/>
          </p:cNvSpPr>
          <p:nvPr>
            <p:ph type="sldNum" sz="quarter" idx="11"/>
          </p:nvPr>
        </p:nvSpPr>
        <p:spPr>
          <a:xfrm>
            <a:off x="8243888" y="6597650"/>
            <a:ext cx="766762" cy="260350"/>
          </a:xfrm>
        </p:spPr>
        <p:txBody>
          <a:bodyPr/>
          <a:lstStyle/>
          <a:p>
            <a:pPr>
              <a:defRPr/>
            </a:pPr>
            <a:fld id="{C590AB3C-DAE9-4B7E-9BE0-6E242061DBED}" type="slidenum">
              <a:rPr lang="ru-RU" altLang="ru-RU" smtClean="0"/>
              <a:pPr>
                <a:defRPr/>
              </a:pPr>
              <a:t>25</a:t>
            </a:fld>
            <a:endParaRPr lang="ru-RU" alt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412776"/>
            <a:ext cx="8604448" cy="5092428"/>
          </a:xfrm>
          <a:prstGeom prst="rect">
            <a:avLst/>
          </a:prstGeom>
        </p:spPr>
      </p:pic>
      <p:sp>
        <p:nvSpPr>
          <p:cNvPr id="8" name="Прямоугольник 7"/>
          <p:cNvSpPr/>
          <p:nvPr/>
        </p:nvSpPr>
        <p:spPr bwMode="auto">
          <a:xfrm>
            <a:off x="6300192" y="1383072"/>
            <a:ext cx="2574096" cy="990132"/>
          </a:xfrm>
          <a:prstGeom prst="rect">
            <a:avLst/>
          </a:prstGeom>
          <a:solidFill>
            <a:schemeClr val="accent4">
              <a:lumMod val="10000"/>
              <a:lumOff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Мастер классификации договоров аренды и финансовых инструментов</a:t>
            </a:r>
            <a:endParaRPr kumimoji="0" lang="ru-RU" sz="1300" b="0" i="0" u="none" strike="noStrike" cap="none" normalizeH="0" baseline="0" dirty="0">
              <a:ln>
                <a:noFill/>
              </a:ln>
              <a:solidFill>
                <a:schemeClr val="tx1"/>
              </a:solidFill>
              <a:effectLst/>
              <a:latin typeface="Arial" charset="0"/>
            </a:endParaRPr>
          </a:p>
        </p:txBody>
      </p:sp>
      <p:sp>
        <p:nvSpPr>
          <p:cNvPr id="9" name="Прямоугольник 8"/>
          <p:cNvSpPr/>
          <p:nvPr/>
        </p:nvSpPr>
        <p:spPr bwMode="auto">
          <a:xfrm>
            <a:off x="6318835" y="4221088"/>
            <a:ext cx="2537133" cy="990132"/>
          </a:xfrm>
          <a:prstGeom prst="rect">
            <a:avLst/>
          </a:prstGeom>
          <a:solidFill>
            <a:schemeClr val="bg1">
              <a:lumMod val="8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Формирует аналитический отчет по сравнению параметров договоров  и их классификации в учете</a:t>
            </a:r>
            <a:endParaRPr kumimoji="0" lang="ru-RU" sz="1300" b="0" i="0" u="none" strike="noStrike" cap="none" normalizeH="0" baseline="0" dirty="0">
              <a:ln>
                <a:noFill/>
              </a:ln>
              <a:solidFill>
                <a:schemeClr val="tx1"/>
              </a:solidFill>
              <a:effectLst/>
              <a:latin typeface="Arial" charset="0"/>
            </a:endParaRPr>
          </a:p>
        </p:txBody>
      </p:sp>
      <p:cxnSp>
        <p:nvCxnSpPr>
          <p:cNvPr id="10" name="Соединительная линия уступом 9"/>
          <p:cNvCxnSpPr>
            <a:stCxn id="8" idx="2"/>
          </p:cNvCxnSpPr>
          <p:nvPr/>
        </p:nvCxnSpPr>
        <p:spPr bwMode="auto">
          <a:xfrm>
            <a:off x="7587240" y="2373204"/>
            <a:ext cx="0" cy="428876"/>
          </a:xfrm>
          <a:prstGeom prst="straightConnector1">
            <a:avLst/>
          </a:prstGeom>
          <a:ln>
            <a:solidFill>
              <a:schemeClr val="bg1">
                <a:lumMod val="50000"/>
              </a:schemeClr>
            </a:solidFill>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sp>
        <p:nvSpPr>
          <p:cNvPr id="11" name="Прямоугольник 10"/>
          <p:cNvSpPr/>
          <p:nvPr/>
        </p:nvSpPr>
        <p:spPr bwMode="auto">
          <a:xfrm>
            <a:off x="6318835" y="2802080"/>
            <a:ext cx="2574096" cy="990132"/>
          </a:xfrm>
          <a:prstGeom prst="rect">
            <a:avLst/>
          </a:prstGeom>
          <a:solidFill>
            <a:schemeClr val="bg1">
              <a:lumMod val="8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Запоминает ответы пользователя на вопросы чек-листа</a:t>
            </a:r>
            <a:endParaRPr kumimoji="0" lang="ru-RU" sz="1300" b="0" i="0" u="none" strike="noStrike" cap="none" normalizeH="0" baseline="0" dirty="0">
              <a:ln>
                <a:noFill/>
              </a:ln>
              <a:solidFill>
                <a:schemeClr val="tx1"/>
              </a:solidFill>
              <a:effectLst/>
              <a:latin typeface="Arial" charset="0"/>
            </a:endParaRPr>
          </a:p>
        </p:txBody>
      </p:sp>
      <p:cxnSp>
        <p:nvCxnSpPr>
          <p:cNvPr id="12" name="Соединительная линия уступом 9"/>
          <p:cNvCxnSpPr/>
          <p:nvPr/>
        </p:nvCxnSpPr>
        <p:spPr bwMode="auto">
          <a:xfrm>
            <a:off x="7587240" y="3792212"/>
            <a:ext cx="0" cy="428876"/>
          </a:xfrm>
          <a:prstGeom prst="straightConnector1">
            <a:avLst/>
          </a:prstGeom>
          <a:ln>
            <a:solidFill>
              <a:schemeClr val="bg1">
                <a:lumMod val="50000"/>
              </a:schemeClr>
            </a:solidFill>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spTree>
    <p:extLst>
      <p:ext uri="{BB962C8B-B14F-4D97-AF65-F5344CB8AC3E}">
        <p14:creationId xmlns:p14="http://schemas.microsoft.com/office/powerpoint/2010/main" val="1053274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bwMode="auto">
          <a:xfrm>
            <a:off x="5560703" y="2204864"/>
            <a:ext cx="1889061" cy="990132"/>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Поле для ввода неарендного компонента (коммунальный платеж)</a:t>
            </a:r>
            <a:endParaRPr kumimoji="0" lang="ru-RU" sz="1300" b="0" i="0" u="none" strike="noStrike" cap="none" normalizeH="0" baseline="0" dirty="0">
              <a:ln>
                <a:noFill/>
              </a:ln>
              <a:solidFill>
                <a:schemeClr val="tx1"/>
              </a:solidFill>
              <a:effectLst/>
              <a:latin typeface="Arial" charset="0"/>
            </a:endParaRPr>
          </a:p>
        </p:txBody>
      </p:sp>
      <p:sp>
        <p:nvSpPr>
          <p:cNvPr id="14385" name="Title 1"/>
          <p:cNvSpPr>
            <a:spLocks noGrp="1"/>
          </p:cNvSpPr>
          <p:nvPr>
            <p:ph type="title"/>
          </p:nvPr>
        </p:nvSpPr>
        <p:spPr>
          <a:xfrm>
            <a:off x="1647443" y="332656"/>
            <a:ext cx="7245037" cy="860425"/>
          </a:xfrm>
        </p:spPr>
        <p:txBody>
          <a:bodyPr/>
          <a:lstStyle/>
          <a:p>
            <a:r>
              <a:rPr lang="ru-RU" altLang="en-US" dirty="0"/>
              <a:t>3. МСФО УЧЁТ НА УРОВНЕ КОМПАНИИ. ПОДДЕРЖКА </a:t>
            </a:r>
            <a:r>
              <a:rPr lang="en-US" altLang="en-US" dirty="0"/>
              <a:t>IFRS 1</a:t>
            </a:r>
            <a:r>
              <a:rPr lang="ru-RU" altLang="en-US" dirty="0"/>
              <a:t>6</a:t>
            </a:r>
            <a:r>
              <a:rPr lang="en-US" altLang="en-US" dirty="0"/>
              <a:t> </a:t>
            </a:r>
            <a:r>
              <a:rPr lang="ru-RU" altLang="en-US" dirty="0"/>
              <a:t>«АРЕНДА»</a:t>
            </a:r>
            <a:endParaRPr lang="en-US" altLang="en-US" dirty="0"/>
          </a:p>
        </p:txBody>
      </p:sp>
      <p:sp>
        <p:nvSpPr>
          <p:cNvPr id="7" name="Прямоугольник 6"/>
          <p:cNvSpPr/>
          <p:nvPr/>
        </p:nvSpPr>
        <p:spPr bwMode="auto">
          <a:xfrm>
            <a:off x="827583" y="2212871"/>
            <a:ext cx="2246537" cy="982125"/>
          </a:xfrm>
          <a:prstGeom prst="rect">
            <a:avLst/>
          </a:prstGeom>
          <a:solidFill>
            <a:schemeClr val="bg1">
              <a:lumMod val="8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В долгосрочную аренду получено помещение, арендодатель платит коммунальные платежи</a:t>
            </a:r>
            <a:endParaRPr kumimoji="0" lang="ru-RU" sz="1300" b="0" i="0" u="none" strike="noStrike" cap="none" normalizeH="0" baseline="0" dirty="0">
              <a:ln>
                <a:noFill/>
              </a:ln>
              <a:solidFill>
                <a:schemeClr val="tx1"/>
              </a:solidFill>
              <a:effectLst/>
              <a:latin typeface="Arial" charset="0"/>
            </a:endParaRPr>
          </a:p>
        </p:txBody>
      </p:sp>
      <p:sp>
        <p:nvSpPr>
          <p:cNvPr id="21" name="Прямоугольник 20"/>
          <p:cNvSpPr/>
          <p:nvPr/>
        </p:nvSpPr>
        <p:spPr bwMode="auto">
          <a:xfrm>
            <a:off x="3074121" y="4815132"/>
            <a:ext cx="1964703" cy="990132"/>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Обязательство по аренде – приведенная стоимость будущих платежей</a:t>
            </a:r>
            <a:endParaRPr kumimoji="0" lang="ru-RU" sz="1300" b="0" i="0" u="none" strike="noStrike" cap="none" normalizeH="0" baseline="0" dirty="0">
              <a:ln>
                <a:noFill/>
              </a:ln>
              <a:solidFill>
                <a:schemeClr val="tx1"/>
              </a:solidFill>
              <a:effectLst/>
              <a:latin typeface="Arial" charset="0"/>
            </a:endParaRPr>
          </a:p>
        </p:txBody>
      </p:sp>
      <p:grpSp>
        <p:nvGrpSpPr>
          <p:cNvPr id="27" name="Группа 1"/>
          <p:cNvGrpSpPr>
            <a:grpSpLocks/>
          </p:cNvGrpSpPr>
          <p:nvPr/>
        </p:nvGrpSpPr>
        <p:grpSpPr bwMode="auto">
          <a:xfrm>
            <a:off x="7421312" y="3496042"/>
            <a:ext cx="925862" cy="466868"/>
            <a:chOff x="5633938" y="1700501"/>
            <a:chExt cx="4103735" cy="1555080"/>
          </a:xfrm>
        </p:grpSpPr>
        <p:pic>
          <p:nvPicPr>
            <p:cNvPr id="28" name="Picture 16"/>
            <p:cNvPicPr>
              <a:picLocks noChangeAspect="1" noChangeArrowheads="1"/>
            </p:cNvPicPr>
            <p:nvPr/>
          </p:nvPicPr>
          <p:blipFill>
            <a:blip r:embed="rId3"/>
            <a:srcRect/>
            <a:stretch>
              <a:fillRect/>
            </a:stretch>
          </p:blipFill>
          <p:spPr bwMode="auto">
            <a:xfrm>
              <a:off x="5633938" y="1700501"/>
              <a:ext cx="2740024" cy="1555080"/>
            </a:xfrm>
            <a:prstGeom prst="rect">
              <a:avLst/>
            </a:prstGeom>
            <a:noFill/>
            <a:ln w="9525">
              <a:noFill/>
              <a:miter lim="800000"/>
              <a:headEnd/>
              <a:tailEnd/>
            </a:ln>
          </p:spPr>
        </p:pic>
        <p:pic>
          <p:nvPicPr>
            <p:cNvPr id="29" name="Picture 17"/>
            <p:cNvPicPr>
              <a:picLocks noChangeAspect="1" noChangeArrowheads="1"/>
            </p:cNvPicPr>
            <p:nvPr/>
          </p:nvPicPr>
          <p:blipFill>
            <a:blip r:embed="rId4"/>
            <a:srcRect/>
            <a:stretch>
              <a:fillRect/>
            </a:stretch>
          </p:blipFill>
          <p:spPr bwMode="auto">
            <a:xfrm>
              <a:off x="8442250" y="1709761"/>
              <a:ext cx="1295423" cy="1545820"/>
            </a:xfrm>
            <a:prstGeom prst="rect">
              <a:avLst/>
            </a:prstGeom>
            <a:noFill/>
            <a:ln w="9525">
              <a:noFill/>
              <a:miter lim="800000"/>
              <a:headEnd/>
              <a:tailEnd/>
            </a:ln>
          </p:spPr>
        </p:pic>
      </p:grpSp>
      <p:sp>
        <p:nvSpPr>
          <p:cNvPr id="30" name="TextBox 29"/>
          <p:cNvSpPr txBox="1"/>
          <p:nvPr/>
        </p:nvSpPr>
        <p:spPr>
          <a:xfrm>
            <a:off x="7125451" y="3976608"/>
            <a:ext cx="1583067" cy="400110"/>
          </a:xfrm>
          <a:prstGeom prst="rect">
            <a:avLst/>
          </a:prstGeom>
          <a:noFill/>
        </p:spPr>
        <p:txBody>
          <a:bodyPr wrap="square" rtlCol="0">
            <a:spAutoFit/>
          </a:bodyPr>
          <a:lstStyle/>
          <a:p>
            <a:pPr algn="ctr"/>
            <a:r>
              <a:rPr lang="en-US" b="0" dirty="0"/>
              <a:t>IFRS </a:t>
            </a:r>
            <a:r>
              <a:rPr lang="ru-RU" dirty="0"/>
              <a:t>16</a:t>
            </a:r>
            <a:endParaRPr lang="ru-RU" b="0" dirty="0"/>
          </a:p>
        </p:txBody>
      </p:sp>
      <p:sp>
        <p:nvSpPr>
          <p:cNvPr id="39" name="Прямоугольник 38"/>
          <p:cNvSpPr/>
          <p:nvPr/>
        </p:nvSpPr>
        <p:spPr bwMode="auto">
          <a:xfrm>
            <a:off x="5375674" y="4815132"/>
            <a:ext cx="2045638" cy="990132"/>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Коммунальные платежи в арендном платеже</a:t>
            </a:r>
            <a:endParaRPr kumimoji="0" lang="ru-RU" sz="1300" b="0" i="0" u="none" strike="noStrike" cap="none" normalizeH="0" baseline="0" dirty="0">
              <a:ln>
                <a:noFill/>
              </a:ln>
              <a:solidFill>
                <a:schemeClr val="tx1"/>
              </a:solidFill>
              <a:effectLst/>
              <a:latin typeface="Arial" charset="0"/>
            </a:endParaRPr>
          </a:p>
        </p:txBody>
      </p:sp>
      <p:cxnSp>
        <p:nvCxnSpPr>
          <p:cNvPr id="50" name="Соединительная линия уступом 49"/>
          <p:cNvCxnSpPr>
            <a:endCxn id="39" idx="0"/>
          </p:cNvCxnSpPr>
          <p:nvPr/>
        </p:nvCxnSpPr>
        <p:spPr bwMode="auto">
          <a:xfrm>
            <a:off x="5053111" y="4123083"/>
            <a:ext cx="1345382" cy="692049"/>
          </a:xfrm>
          <a:prstGeom prst="bentConnector2">
            <a:avLst/>
          </a:prstGeom>
          <a:ln>
            <a:solidFill>
              <a:schemeClr val="bg1">
                <a:lumMod val="50000"/>
              </a:schemeClr>
            </a:solidFill>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55" name="Соединительная линия уступом 54"/>
          <p:cNvCxnSpPr>
            <a:stCxn id="25" idx="1"/>
            <a:endCxn id="48" idx="0"/>
          </p:cNvCxnSpPr>
          <p:nvPr/>
        </p:nvCxnSpPr>
        <p:spPr bwMode="auto">
          <a:xfrm rot="10800000" flipV="1">
            <a:off x="1676974" y="4091536"/>
            <a:ext cx="1238843" cy="723595"/>
          </a:xfrm>
          <a:prstGeom prst="bentConnector2">
            <a:avLst/>
          </a:prstGeom>
          <a:ln>
            <a:solidFill>
              <a:schemeClr val="bg1">
                <a:lumMod val="50000"/>
              </a:schemeClr>
            </a:solidFill>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sp>
        <p:nvSpPr>
          <p:cNvPr id="47" name="Номер слайда 3"/>
          <p:cNvSpPr>
            <a:spLocks noGrp="1"/>
          </p:cNvSpPr>
          <p:nvPr>
            <p:ph type="sldNum" sz="quarter" idx="11"/>
          </p:nvPr>
        </p:nvSpPr>
        <p:spPr>
          <a:xfrm>
            <a:off x="8243888" y="6597650"/>
            <a:ext cx="766762" cy="260350"/>
          </a:xfrm>
        </p:spPr>
        <p:txBody>
          <a:bodyPr/>
          <a:lstStyle/>
          <a:p>
            <a:pPr>
              <a:defRPr/>
            </a:pPr>
            <a:fld id="{C590AB3C-DAE9-4B7E-9BE0-6E242061DBED}" type="slidenum">
              <a:rPr lang="ru-RU" altLang="ru-RU" smtClean="0"/>
              <a:pPr>
                <a:defRPr/>
              </a:pPr>
              <a:t>26</a:t>
            </a:fld>
            <a:endParaRPr lang="ru-RU" altLang="ru-RU" dirty="0"/>
          </a:p>
        </p:txBody>
      </p:sp>
      <p:sp>
        <p:nvSpPr>
          <p:cNvPr id="48" name="Прямоугольник 47"/>
          <p:cNvSpPr/>
          <p:nvPr/>
        </p:nvSpPr>
        <p:spPr bwMode="auto">
          <a:xfrm>
            <a:off x="654153" y="4815132"/>
            <a:ext cx="2045639" cy="990132"/>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Основное средство = расходы на организацию аренды + приведенная стоимость будущих платежей </a:t>
            </a:r>
            <a:endParaRPr kumimoji="0" lang="ru-RU" sz="1300" b="0" i="0" u="none" strike="noStrike" cap="none" normalizeH="0" baseline="0" dirty="0">
              <a:ln>
                <a:noFill/>
              </a:ln>
              <a:solidFill>
                <a:schemeClr val="tx1"/>
              </a:solidFill>
              <a:effectLst/>
              <a:latin typeface="Arial" charset="0"/>
            </a:endParaRPr>
          </a:p>
        </p:txBody>
      </p:sp>
      <p:cxnSp>
        <p:nvCxnSpPr>
          <p:cNvPr id="68" name="Соединительная линия уступом 67"/>
          <p:cNvCxnSpPr>
            <a:stCxn id="7" idx="0"/>
            <a:endCxn id="9" idx="0"/>
          </p:cNvCxnSpPr>
          <p:nvPr/>
        </p:nvCxnSpPr>
        <p:spPr bwMode="auto">
          <a:xfrm rot="5400000" flipH="1" flipV="1">
            <a:off x="4224040" y="-68323"/>
            <a:ext cx="8007" cy="4554382"/>
          </a:xfrm>
          <a:prstGeom prst="bentConnector3">
            <a:avLst>
              <a:gd name="adj1" fmla="val 2955002"/>
            </a:avLst>
          </a:prstGeom>
          <a:ln>
            <a:solidFill>
              <a:schemeClr val="bg1">
                <a:lumMod val="50000"/>
              </a:schemeClr>
            </a:solidFill>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71" name="Соединительная линия уступом 70"/>
          <p:cNvCxnSpPr>
            <a:endCxn id="21" idx="0"/>
          </p:cNvCxnSpPr>
          <p:nvPr/>
        </p:nvCxnSpPr>
        <p:spPr bwMode="auto">
          <a:xfrm rot="16200000" flipH="1">
            <a:off x="3944910" y="4703569"/>
            <a:ext cx="223124" cy="1"/>
          </a:xfrm>
          <a:prstGeom prst="bentConnector3">
            <a:avLst>
              <a:gd name="adj1" fmla="val 50000"/>
            </a:avLst>
          </a:prstGeom>
          <a:ln>
            <a:solidFill>
              <a:schemeClr val="bg1">
                <a:lumMod val="50000"/>
              </a:schemeClr>
            </a:solidFill>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sp>
        <p:nvSpPr>
          <p:cNvPr id="25" name="Прямоугольник 24"/>
          <p:cNvSpPr/>
          <p:nvPr/>
        </p:nvSpPr>
        <p:spPr bwMode="auto">
          <a:xfrm>
            <a:off x="2915816" y="3596471"/>
            <a:ext cx="2293362" cy="990132"/>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Автоматический расчет стоимости объекта аренды, как чистой приведенной стоимости арендных платежей</a:t>
            </a:r>
            <a:endParaRPr kumimoji="0" lang="ru-RU" sz="1300" b="0" i="0" u="none" strike="noStrike" cap="none" normalizeH="0" baseline="0" dirty="0">
              <a:ln>
                <a:noFill/>
              </a:ln>
              <a:solidFill>
                <a:schemeClr val="tx1"/>
              </a:solidFill>
              <a:effectLst/>
              <a:latin typeface="Arial" charset="0"/>
            </a:endParaRPr>
          </a:p>
        </p:txBody>
      </p:sp>
      <p:sp>
        <p:nvSpPr>
          <p:cNvPr id="26" name="Прямоугольник 25"/>
          <p:cNvSpPr/>
          <p:nvPr/>
        </p:nvSpPr>
        <p:spPr bwMode="auto">
          <a:xfrm>
            <a:off x="3493469" y="2212872"/>
            <a:ext cx="1889061" cy="990132"/>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Поле для ввода дополнительных расходов на организацию аренды (расходы риелтору)</a:t>
            </a:r>
            <a:endParaRPr kumimoji="0" lang="ru-RU" sz="1300" b="0" i="0" u="none" strike="noStrike" cap="none" normalizeH="0" baseline="0" dirty="0">
              <a:ln>
                <a:noFill/>
              </a:ln>
              <a:solidFill>
                <a:schemeClr val="tx1"/>
              </a:solidFill>
              <a:effectLst/>
              <a:latin typeface="Arial" charset="0"/>
            </a:endParaRPr>
          </a:p>
        </p:txBody>
      </p:sp>
      <p:cxnSp>
        <p:nvCxnSpPr>
          <p:cNvPr id="31" name="Соединительная линия уступом 30"/>
          <p:cNvCxnSpPr>
            <a:stCxn id="7" idx="0"/>
            <a:endCxn id="26" idx="0"/>
          </p:cNvCxnSpPr>
          <p:nvPr/>
        </p:nvCxnSpPr>
        <p:spPr bwMode="auto">
          <a:xfrm rot="16200000" flipH="1">
            <a:off x="3194425" y="969297"/>
            <a:ext cx="1" cy="2487148"/>
          </a:xfrm>
          <a:prstGeom prst="bentConnector3">
            <a:avLst>
              <a:gd name="adj1" fmla="val -22860000000"/>
            </a:avLst>
          </a:prstGeom>
          <a:ln>
            <a:solidFill>
              <a:schemeClr val="bg1">
                <a:lumMod val="50000"/>
              </a:schemeClr>
            </a:solidFill>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pic>
        <p:nvPicPr>
          <p:cNvPr id="22" name="Picture 2"/>
          <p:cNvPicPr>
            <a:picLocks noChangeAspect="1" noChangeArrowheads="1"/>
          </p:cNvPicPr>
          <p:nvPr/>
        </p:nvPicPr>
        <p:blipFill>
          <a:blip r:embed="rId5" cstate="print">
            <a:clrChange>
              <a:clrFrom>
                <a:srgbClr val="FFFFFF"/>
              </a:clrFrom>
              <a:clrTo>
                <a:srgbClr val="FFFFFF">
                  <a:alpha val="0"/>
                </a:srgbClr>
              </a:clrTo>
            </a:clrChange>
            <a:grayscl/>
          </a:blip>
          <a:srcRect/>
          <a:stretch>
            <a:fillRect/>
          </a:stretch>
        </p:blipFill>
        <p:spPr bwMode="auto">
          <a:xfrm>
            <a:off x="3350593" y="2024752"/>
            <a:ext cx="285752" cy="376240"/>
          </a:xfrm>
          <a:prstGeom prst="rect">
            <a:avLst/>
          </a:prstGeom>
          <a:noFill/>
          <a:ln w="9525">
            <a:noFill/>
            <a:miter lim="800000"/>
            <a:headEnd/>
            <a:tailEnd/>
          </a:ln>
        </p:spPr>
      </p:pic>
      <p:pic>
        <p:nvPicPr>
          <p:cNvPr id="23" name="Picture 2"/>
          <p:cNvPicPr>
            <a:picLocks noChangeAspect="1" noChangeArrowheads="1"/>
          </p:cNvPicPr>
          <p:nvPr/>
        </p:nvPicPr>
        <p:blipFill>
          <a:blip r:embed="rId5" cstate="print">
            <a:clrChange>
              <a:clrFrom>
                <a:srgbClr val="FFFFFF"/>
              </a:clrFrom>
              <a:clrTo>
                <a:srgbClr val="FFFFFF">
                  <a:alpha val="0"/>
                </a:srgbClr>
              </a:clrTo>
            </a:clrChange>
            <a:grayscl/>
          </a:blip>
          <a:srcRect/>
          <a:stretch>
            <a:fillRect/>
          </a:stretch>
        </p:blipFill>
        <p:spPr bwMode="auto">
          <a:xfrm>
            <a:off x="5440050" y="2015624"/>
            <a:ext cx="285752" cy="376240"/>
          </a:xfrm>
          <a:prstGeom prst="rect">
            <a:avLst/>
          </a:prstGeom>
          <a:noFill/>
          <a:ln w="9525">
            <a:noFill/>
            <a:miter lim="800000"/>
            <a:headEnd/>
            <a:tailEnd/>
          </a:ln>
        </p:spPr>
      </p:pic>
    </p:spTree>
    <p:extLst>
      <p:ext uri="{BB962C8B-B14F-4D97-AF65-F5344CB8AC3E}">
        <p14:creationId xmlns:p14="http://schemas.microsoft.com/office/powerpoint/2010/main" val="3531544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5" name="Title 1"/>
          <p:cNvSpPr>
            <a:spLocks noGrp="1"/>
          </p:cNvSpPr>
          <p:nvPr>
            <p:ph type="title"/>
          </p:nvPr>
        </p:nvSpPr>
        <p:spPr>
          <a:xfrm>
            <a:off x="1647443" y="332656"/>
            <a:ext cx="7173029" cy="860425"/>
          </a:xfrm>
        </p:spPr>
        <p:txBody>
          <a:bodyPr/>
          <a:lstStyle/>
          <a:p>
            <a:r>
              <a:rPr lang="ru-RU" altLang="en-US" dirty="0"/>
              <a:t>3. МСФО УЧЁТ НА УРОВНЕ КОМПАНИИ. ПОДДЕРЖКА </a:t>
            </a:r>
            <a:r>
              <a:rPr lang="en-US" altLang="en-US" dirty="0"/>
              <a:t>IFRS 1</a:t>
            </a:r>
            <a:r>
              <a:rPr lang="ru-RU" altLang="en-US" dirty="0"/>
              <a:t>6</a:t>
            </a:r>
            <a:r>
              <a:rPr lang="en-US" altLang="en-US" dirty="0"/>
              <a:t> </a:t>
            </a:r>
            <a:r>
              <a:rPr lang="ru-RU" altLang="en-US" dirty="0"/>
              <a:t>«АРЕНДА»</a:t>
            </a:r>
            <a:endParaRPr lang="en-US" altLang="en-US" dirty="0"/>
          </a:p>
        </p:txBody>
      </p:sp>
      <p:sp>
        <p:nvSpPr>
          <p:cNvPr id="47" name="Номер слайда 3"/>
          <p:cNvSpPr>
            <a:spLocks noGrp="1"/>
          </p:cNvSpPr>
          <p:nvPr>
            <p:ph type="sldNum" sz="quarter" idx="11"/>
          </p:nvPr>
        </p:nvSpPr>
        <p:spPr>
          <a:xfrm>
            <a:off x="8243888" y="6597650"/>
            <a:ext cx="766762" cy="260350"/>
          </a:xfrm>
        </p:spPr>
        <p:txBody>
          <a:bodyPr/>
          <a:lstStyle/>
          <a:p>
            <a:pPr>
              <a:defRPr/>
            </a:pPr>
            <a:fld id="{C590AB3C-DAE9-4B7E-9BE0-6E242061DBED}" type="slidenum">
              <a:rPr lang="ru-RU" altLang="ru-RU" smtClean="0"/>
              <a:pPr>
                <a:defRPr/>
              </a:pPr>
              <a:t>27</a:t>
            </a:fld>
            <a:endParaRPr lang="ru-RU" altLang="ru-RU" dirty="0"/>
          </a:p>
        </p:txBody>
      </p:sp>
      <p:cxnSp>
        <p:nvCxnSpPr>
          <p:cNvPr id="68" name="Соединительная линия уступом 67"/>
          <p:cNvCxnSpPr/>
          <p:nvPr/>
        </p:nvCxnSpPr>
        <p:spPr bwMode="auto">
          <a:xfrm rot="16200000" flipH="1">
            <a:off x="5624138" y="3560614"/>
            <a:ext cx="73459" cy="2457311"/>
          </a:xfrm>
          <a:prstGeom prst="bentConnector3">
            <a:avLst>
              <a:gd name="adj1" fmla="val -311194"/>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61344"/>
            <a:ext cx="8981341" cy="5099217"/>
          </a:xfrm>
          <a:prstGeom prst="rect">
            <a:avLst/>
          </a:prstGeom>
        </p:spPr>
      </p:pic>
      <p:sp>
        <p:nvSpPr>
          <p:cNvPr id="6" name="Прямоугольник 5"/>
          <p:cNvSpPr/>
          <p:nvPr/>
        </p:nvSpPr>
        <p:spPr bwMode="auto">
          <a:xfrm>
            <a:off x="6431307" y="4077072"/>
            <a:ext cx="2537133" cy="1152128"/>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Отдельная колонка для ввода неарендного компонента в арендном платежей (например, коммунальных платежей)</a:t>
            </a:r>
            <a:endParaRPr kumimoji="0" lang="ru-RU" sz="1300" b="0" i="0" u="none" strike="noStrike" cap="none" normalizeH="0" baseline="0" dirty="0">
              <a:ln>
                <a:noFill/>
              </a:ln>
              <a:solidFill>
                <a:schemeClr val="tx1"/>
              </a:solidFill>
              <a:effectLst/>
              <a:latin typeface="Arial" charset="0"/>
            </a:endParaRPr>
          </a:p>
        </p:txBody>
      </p:sp>
      <p:sp>
        <p:nvSpPr>
          <p:cNvPr id="7" name="Прямоугольник 6"/>
          <p:cNvSpPr/>
          <p:nvPr/>
        </p:nvSpPr>
        <p:spPr bwMode="auto">
          <a:xfrm>
            <a:off x="6444208" y="5373216"/>
            <a:ext cx="2537133" cy="1152128"/>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Неарендный компонент вычитается из суммы платежа, а остаток распределяется на основной долг и проценты</a:t>
            </a:r>
            <a:endParaRPr kumimoji="0" lang="ru-RU" sz="1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623577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Номер слайда 3">
            <a:extLst>
              <a:ext uri="{FF2B5EF4-FFF2-40B4-BE49-F238E27FC236}">
                <a16:creationId xmlns:a16="http://schemas.microsoft.com/office/drawing/2014/main" id="{756ECCFA-EBDF-58A7-7914-BA02E1E56C3C}"/>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spcBef>
                <a:spcPct val="0"/>
              </a:spcBef>
              <a:spcAft>
                <a:spcPct val="0"/>
              </a:spcAft>
              <a:buClrTx/>
              <a:buSzTx/>
              <a:buFontTx/>
              <a:buNone/>
            </a:pPr>
            <a:fld id="{C07116C2-4EB5-4BB8-8876-915926BD09BB}" type="slidenum">
              <a:rPr lang="ru-RU" altLang="ru-RU" sz="1000"/>
              <a:pPr>
                <a:spcBef>
                  <a:spcPct val="0"/>
                </a:spcBef>
                <a:spcAft>
                  <a:spcPct val="0"/>
                </a:spcAft>
                <a:buClrTx/>
                <a:buSzTx/>
                <a:buFontTx/>
                <a:buNone/>
              </a:pPr>
              <a:t>28</a:t>
            </a:fld>
            <a:endParaRPr lang="ru-RU" altLang="ru-RU" sz="1000"/>
          </a:p>
        </p:txBody>
      </p:sp>
      <p:cxnSp>
        <p:nvCxnSpPr>
          <p:cNvPr id="42" name="Прямая соединительная линия 41">
            <a:extLst>
              <a:ext uri="{FF2B5EF4-FFF2-40B4-BE49-F238E27FC236}">
                <a16:creationId xmlns:a16="http://schemas.microsoft.com/office/drawing/2014/main" id="{664B0ED2-05C0-E055-BE08-03D4405A21EA}"/>
              </a:ext>
            </a:extLst>
          </p:cNvPr>
          <p:cNvCxnSpPr/>
          <p:nvPr/>
        </p:nvCxnSpPr>
        <p:spPr>
          <a:xfrm>
            <a:off x="4716463" y="1893094"/>
            <a:ext cx="0" cy="362426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a:extLst>
              <a:ext uri="{FF2B5EF4-FFF2-40B4-BE49-F238E27FC236}">
                <a16:creationId xmlns:a16="http://schemas.microsoft.com/office/drawing/2014/main" id="{1AB49AD9-0589-795B-238E-017A47A10031}"/>
              </a:ext>
            </a:extLst>
          </p:cNvPr>
          <p:cNvCxnSpPr/>
          <p:nvPr/>
        </p:nvCxnSpPr>
        <p:spPr>
          <a:xfrm>
            <a:off x="2451100" y="1901032"/>
            <a:ext cx="0" cy="36163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52229" name="Группа 37">
            <a:extLst>
              <a:ext uri="{FF2B5EF4-FFF2-40B4-BE49-F238E27FC236}">
                <a16:creationId xmlns:a16="http://schemas.microsoft.com/office/drawing/2014/main" id="{0D65CA23-422E-D6BD-AD9F-0EB543F6A349}"/>
              </a:ext>
            </a:extLst>
          </p:cNvPr>
          <p:cNvGrpSpPr>
            <a:grpSpLocks/>
          </p:cNvGrpSpPr>
          <p:nvPr/>
        </p:nvGrpSpPr>
        <p:grpSpPr bwMode="auto">
          <a:xfrm>
            <a:off x="395288" y="2069306"/>
            <a:ext cx="2055812" cy="2482850"/>
            <a:chOff x="667383" y="2362200"/>
            <a:chExt cx="3009897" cy="3309254"/>
          </a:xfrm>
        </p:grpSpPr>
        <p:sp>
          <p:nvSpPr>
            <p:cNvPr id="52245" name="Прямоугольник 58">
              <a:extLst>
                <a:ext uri="{FF2B5EF4-FFF2-40B4-BE49-F238E27FC236}">
                  <a16:creationId xmlns:a16="http://schemas.microsoft.com/office/drawing/2014/main" id="{7809CD73-B2F7-5B60-3F3E-A17F2C831CBF}"/>
                </a:ext>
              </a:extLst>
            </p:cNvPr>
            <p:cNvSpPr>
              <a:spLocks noChangeArrowheads="1"/>
            </p:cNvSpPr>
            <p:nvPr/>
          </p:nvSpPr>
          <p:spPr bwMode="auto">
            <a:xfrm>
              <a:off x="667383" y="3401103"/>
              <a:ext cx="3009897" cy="227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defTabSz="34290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defTabSz="3429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defTabSz="3429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defTabSz="3429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spcBef>
                  <a:spcPct val="0"/>
                </a:spcBef>
                <a:spcAft>
                  <a:spcPts val="900"/>
                </a:spcAft>
                <a:buClrTx/>
                <a:buSzTx/>
                <a:buNone/>
              </a:pPr>
              <a:r>
                <a:rPr lang="ru-RU" altLang="ru-RU" sz="1800" b="1">
                  <a:solidFill>
                    <a:srgbClr val="000000"/>
                  </a:solidFill>
                  <a:cs typeface="Arial" panose="020B0604020202020204" pitchFamily="34" charset="0"/>
                </a:rPr>
                <a:t>Резерв под обесценение запасов</a:t>
              </a:r>
            </a:p>
            <a:p>
              <a:pPr eaLnBrk="1" hangingPunct="1">
                <a:spcBef>
                  <a:spcPct val="0"/>
                </a:spcBef>
                <a:spcAft>
                  <a:spcPct val="0"/>
                </a:spcAft>
                <a:buClr>
                  <a:srgbClr val="7F7F7F"/>
                </a:buClr>
                <a:buSzPct val="45000"/>
                <a:buFont typeface="Arial" panose="020B0604020202020204" pitchFamily="34" charset="0"/>
                <a:buChar char="•"/>
              </a:pPr>
              <a:r>
                <a:rPr lang="ru-RU" altLang="ru-RU" sz="1100">
                  <a:solidFill>
                    <a:srgbClr val="992600"/>
                  </a:solidFill>
                  <a:cs typeface="Arial" panose="020B0604020202020204" pitchFamily="34" charset="0"/>
                </a:rPr>
                <a:t>по оборачиваемости</a:t>
              </a:r>
            </a:p>
            <a:p>
              <a:pPr eaLnBrk="1" hangingPunct="1">
                <a:spcBef>
                  <a:spcPct val="0"/>
                </a:spcBef>
                <a:spcAft>
                  <a:spcPct val="0"/>
                </a:spcAft>
                <a:buClr>
                  <a:srgbClr val="7F7F7F"/>
                </a:buClr>
                <a:buSzPct val="45000"/>
                <a:buFont typeface="Arial" panose="020B0604020202020204" pitchFamily="34" charset="0"/>
                <a:buChar char="•"/>
              </a:pPr>
              <a:r>
                <a:rPr lang="en-US" altLang="ru-RU" sz="1100">
                  <a:solidFill>
                    <a:srgbClr val="992600"/>
                  </a:solidFill>
                  <a:cs typeface="Arial" panose="020B0604020202020204" pitchFamily="34" charset="0"/>
                </a:rPr>
                <a:t>NRV-тест</a:t>
              </a:r>
              <a:r>
                <a:rPr lang="ru-RU" altLang="ru-RU" sz="1100">
                  <a:solidFill>
                    <a:srgbClr val="992600"/>
                  </a:solidFill>
                  <a:cs typeface="Arial" panose="020B0604020202020204" pitchFamily="34" charset="0"/>
                </a:rPr>
                <a:t> (по чистой цене продажи)</a:t>
              </a:r>
            </a:p>
            <a:p>
              <a:pPr eaLnBrk="1" hangingPunct="1">
                <a:spcBef>
                  <a:spcPct val="0"/>
                </a:spcBef>
                <a:spcAft>
                  <a:spcPct val="0"/>
                </a:spcAft>
                <a:buClr>
                  <a:srgbClr val="7F7F7F"/>
                </a:buClr>
                <a:buSzPct val="45000"/>
                <a:buFont typeface="Arial" panose="020B0604020202020204" pitchFamily="34" charset="0"/>
                <a:buChar char="•"/>
              </a:pPr>
              <a:r>
                <a:rPr lang="ru-RU" altLang="ru-RU" sz="1100">
                  <a:solidFill>
                    <a:srgbClr val="992600"/>
                  </a:solidFill>
                  <a:cs typeface="Arial" panose="020B0604020202020204" pitchFamily="34" charset="0"/>
                </a:rPr>
                <a:t>сочетание вариантов</a:t>
              </a:r>
            </a:p>
          </p:txBody>
        </p:sp>
        <p:grpSp>
          <p:nvGrpSpPr>
            <p:cNvPr id="52246" name="Группа 9">
              <a:extLst>
                <a:ext uri="{FF2B5EF4-FFF2-40B4-BE49-F238E27FC236}">
                  <a16:creationId xmlns:a16="http://schemas.microsoft.com/office/drawing/2014/main" id="{B0AFE763-9FD7-C9D2-B4D2-837A82B3D002}"/>
                </a:ext>
              </a:extLst>
            </p:cNvPr>
            <p:cNvGrpSpPr>
              <a:grpSpLocks/>
            </p:cNvGrpSpPr>
            <p:nvPr/>
          </p:nvGrpSpPr>
          <p:grpSpPr bwMode="auto">
            <a:xfrm>
              <a:off x="778355" y="2362200"/>
              <a:ext cx="709684" cy="709683"/>
              <a:chOff x="1400655" y="2362200"/>
              <a:chExt cx="709684" cy="709683"/>
            </a:xfrm>
          </p:grpSpPr>
          <p:sp>
            <p:nvSpPr>
              <p:cNvPr id="76" name="Полилиния 75">
                <a:extLst>
                  <a:ext uri="{FF2B5EF4-FFF2-40B4-BE49-F238E27FC236}">
                    <a16:creationId xmlns:a16="http://schemas.microsoft.com/office/drawing/2014/main" id="{1E15ADD5-73BA-EE1A-75B4-AD66844905BE}"/>
                  </a:ext>
                </a:extLst>
              </p:cNvPr>
              <p:cNvSpPr/>
              <p:nvPr/>
            </p:nvSpPr>
            <p:spPr>
              <a:xfrm>
                <a:off x="1401246" y="2362200"/>
                <a:ext cx="708893" cy="708825"/>
              </a:xfrm>
              <a:custGeom>
                <a:avLst/>
                <a:gdLst>
                  <a:gd name="connsiteX0" fmla="*/ 419666 w 839331"/>
                  <a:gd name="connsiteY0" fmla="*/ 0 h 839331"/>
                  <a:gd name="connsiteX1" fmla="*/ 0 w 839331"/>
                  <a:gd name="connsiteY1" fmla="*/ 419666 h 839331"/>
                  <a:gd name="connsiteX2" fmla="*/ 419666 w 839331"/>
                  <a:gd name="connsiteY2" fmla="*/ 839332 h 839331"/>
                  <a:gd name="connsiteX3" fmla="*/ 839332 w 839331"/>
                  <a:gd name="connsiteY3" fmla="*/ 419666 h 839331"/>
                  <a:gd name="connsiteX4" fmla="*/ 419666 w 839331"/>
                  <a:gd name="connsiteY4" fmla="*/ 0 h 839331"/>
                  <a:gd name="connsiteX5" fmla="*/ 419666 w 839331"/>
                  <a:gd name="connsiteY5" fmla="*/ 811040 h 839331"/>
                  <a:gd name="connsiteX6" fmla="*/ 28292 w 839331"/>
                  <a:gd name="connsiteY6" fmla="*/ 419666 h 839331"/>
                  <a:gd name="connsiteX7" fmla="*/ 419666 w 839331"/>
                  <a:gd name="connsiteY7" fmla="*/ 28292 h 839331"/>
                  <a:gd name="connsiteX8" fmla="*/ 811040 w 839331"/>
                  <a:gd name="connsiteY8" fmla="*/ 419666 h 839331"/>
                  <a:gd name="connsiteX9" fmla="*/ 419666 w 839331"/>
                  <a:gd name="connsiteY9" fmla="*/ 811040 h 83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9331" h="839331">
                    <a:moveTo>
                      <a:pt x="419666" y="0"/>
                    </a:moveTo>
                    <a:cubicBezTo>
                      <a:pt x="187891" y="0"/>
                      <a:pt x="0" y="187891"/>
                      <a:pt x="0" y="419666"/>
                    </a:cubicBezTo>
                    <a:cubicBezTo>
                      <a:pt x="0" y="651441"/>
                      <a:pt x="187891" y="839332"/>
                      <a:pt x="419666" y="839332"/>
                    </a:cubicBezTo>
                    <a:cubicBezTo>
                      <a:pt x="651441" y="839332"/>
                      <a:pt x="839332" y="651441"/>
                      <a:pt x="839332" y="419666"/>
                    </a:cubicBezTo>
                    <a:cubicBezTo>
                      <a:pt x="839072" y="187999"/>
                      <a:pt x="651333" y="260"/>
                      <a:pt x="419666" y="0"/>
                    </a:cubicBezTo>
                    <a:close/>
                    <a:moveTo>
                      <a:pt x="419666" y="811040"/>
                    </a:moveTo>
                    <a:cubicBezTo>
                      <a:pt x="203516" y="811040"/>
                      <a:pt x="28292" y="635816"/>
                      <a:pt x="28292" y="419666"/>
                    </a:cubicBezTo>
                    <a:cubicBezTo>
                      <a:pt x="28292" y="203516"/>
                      <a:pt x="203516" y="28292"/>
                      <a:pt x="419666" y="28292"/>
                    </a:cubicBezTo>
                    <a:cubicBezTo>
                      <a:pt x="635816" y="28292"/>
                      <a:pt x="811040" y="203516"/>
                      <a:pt x="811040" y="419666"/>
                    </a:cubicBezTo>
                    <a:cubicBezTo>
                      <a:pt x="810780" y="635708"/>
                      <a:pt x="635708" y="810780"/>
                      <a:pt x="419666" y="811040"/>
                    </a:cubicBezTo>
                    <a:close/>
                  </a:path>
                </a:pathLst>
              </a:custGeom>
              <a:solidFill>
                <a:schemeClr val="accent2"/>
              </a:solidFill>
              <a:ln w="9431" cap="flat">
                <a:solidFill>
                  <a:schemeClr val="tx1">
                    <a:lumMod val="90000"/>
                    <a:lumOff val="10000"/>
                  </a:schemeClr>
                </a:solidFill>
                <a:prstDash val="solid"/>
                <a:miter/>
              </a:ln>
            </p:spPr>
            <p:txBody>
              <a:bodyPr anchor="ctr"/>
              <a:lstStyle/>
              <a:p>
                <a:pPr>
                  <a:defRPr/>
                </a:pPr>
                <a:endParaRPr lang="ru-RU"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7" name="Полилиния 76">
                <a:extLst>
                  <a:ext uri="{FF2B5EF4-FFF2-40B4-BE49-F238E27FC236}">
                    <a16:creationId xmlns:a16="http://schemas.microsoft.com/office/drawing/2014/main" id="{FE7739FE-A03A-EA11-D246-76C9AF21010C}"/>
                  </a:ext>
                </a:extLst>
              </p:cNvPr>
              <p:cNvSpPr/>
              <p:nvPr/>
            </p:nvSpPr>
            <p:spPr>
              <a:xfrm>
                <a:off x="1742909" y="2410866"/>
                <a:ext cx="25567" cy="69824"/>
              </a:xfrm>
              <a:custGeom>
                <a:avLst/>
                <a:gdLst>
                  <a:gd name="connsiteX0" fmla="*/ 14146 w 28292"/>
                  <a:gd name="connsiteY0" fmla="*/ 0 h 84876"/>
                  <a:gd name="connsiteX1" fmla="*/ 0 w 28292"/>
                  <a:gd name="connsiteY1" fmla="*/ 14146 h 84876"/>
                  <a:gd name="connsiteX2" fmla="*/ 0 w 28292"/>
                  <a:gd name="connsiteY2" fmla="*/ 70730 h 84876"/>
                  <a:gd name="connsiteX3" fmla="*/ 14146 w 28292"/>
                  <a:gd name="connsiteY3" fmla="*/ 84876 h 84876"/>
                  <a:gd name="connsiteX4" fmla="*/ 28292 w 28292"/>
                  <a:gd name="connsiteY4" fmla="*/ 70730 h 84876"/>
                  <a:gd name="connsiteX5" fmla="*/ 28292 w 28292"/>
                  <a:gd name="connsiteY5" fmla="*/ 14146 h 84876"/>
                  <a:gd name="connsiteX6" fmla="*/ 14146 w 28292"/>
                  <a:gd name="connsiteY6" fmla="*/ 0 h 8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92" h="84876">
                    <a:moveTo>
                      <a:pt x="14146" y="0"/>
                    </a:moveTo>
                    <a:cubicBezTo>
                      <a:pt x="6333" y="0"/>
                      <a:pt x="0" y="6333"/>
                      <a:pt x="0" y="14146"/>
                    </a:cubicBezTo>
                    <a:lnTo>
                      <a:pt x="0" y="70730"/>
                    </a:lnTo>
                    <a:cubicBezTo>
                      <a:pt x="0" y="78543"/>
                      <a:pt x="6333" y="84876"/>
                      <a:pt x="14146" y="84876"/>
                    </a:cubicBezTo>
                    <a:cubicBezTo>
                      <a:pt x="21959" y="84876"/>
                      <a:pt x="28292" y="78543"/>
                      <a:pt x="28292" y="70730"/>
                    </a:cubicBezTo>
                    <a:lnTo>
                      <a:pt x="28292" y="14146"/>
                    </a:lnTo>
                    <a:cubicBezTo>
                      <a:pt x="28292" y="6333"/>
                      <a:pt x="21959" y="0"/>
                      <a:pt x="14146" y="0"/>
                    </a:cubicBezTo>
                    <a:close/>
                  </a:path>
                </a:pathLst>
              </a:custGeom>
              <a:solidFill>
                <a:schemeClr val="accent2">
                  <a:alpha val="30000"/>
                </a:schemeClr>
              </a:solidFill>
              <a:ln w="9431" cap="flat">
                <a:solidFill>
                  <a:schemeClr val="tx1">
                    <a:lumMod val="90000"/>
                    <a:lumOff val="10000"/>
                  </a:schemeClr>
                </a:solidFill>
                <a:prstDash val="solid"/>
                <a:miter/>
              </a:ln>
            </p:spPr>
            <p:txBody>
              <a:bodyPr anchor="ctr"/>
              <a:lstStyle/>
              <a:p>
                <a:pPr>
                  <a:defRPr/>
                </a:pPr>
                <a:endParaRPr lang="ru-RU"/>
              </a:p>
            </p:txBody>
          </p:sp>
          <p:sp>
            <p:nvSpPr>
              <p:cNvPr id="78" name="Полилиния 77">
                <a:extLst>
                  <a:ext uri="{FF2B5EF4-FFF2-40B4-BE49-F238E27FC236}">
                    <a16:creationId xmlns:a16="http://schemas.microsoft.com/office/drawing/2014/main" id="{EFFA5942-25C0-995F-BD96-E03DA2CA1E92}"/>
                  </a:ext>
                </a:extLst>
              </p:cNvPr>
              <p:cNvSpPr/>
              <p:nvPr/>
            </p:nvSpPr>
            <p:spPr>
              <a:xfrm>
                <a:off x="1742909" y="2952535"/>
                <a:ext cx="25567" cy="69824"/>
              </a:xfrm>
              <a:custGeom>
                <a:avLst/>
                <a:gdLst>
                  <a:gd name="connsiteX0" fmla="*/ 14146 w 28292"/>
                  <a:gd name="connsiteY0" fmla="*/ 0 h 84876"/>
                  <a:gd name="connsiteX1" fmla="*/ 0 w 28292"/>
                  <a:gd name="connsiteY1" fmla="*/ 14146 h 84876"/>
                  <a:gd name="connsiteX2" fmla="*/ 0 w 28292"/>
                  <a:gd name="connsiteY2" fmla="*/ 70730 h 84876"/>
                  <a:gd name="connsiteX3" fmla="*/ 14146 w 28292"/>
                  <a:gd name="connsiteY3" fmla="*/ 84876 h 84876"/>
                  <a:gd name="connsiteX4" fmla="*/ 28292 w 28292"/>
                  <a:gd name="connsiteY4" fmla="*/ 70730 h 84876"/>
                  <a:gd name="connsiteX5" fmla="*/ 28292 w 28292"/>
                  <a:gd name="connsiteY5" fmla="*/ 14146 h 84876"/>
                  <a:gd name="connsiteX6" fmla="*/ 14146 w 28292"/>
                  <a:gd name="connsiteY6" fmla="*/ 0 h 8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92" h="84876">
                    <a:moveTo>
                      <a:pt x="14146" y="0"/>
                    </a:moveTo>
                    <a:cubicBezTo>
                      <a:pt x="6333" y="0"/>
                      <a:pt x="0" y="6333"/>
                      <a:pt x="0" y="14146"/>
                    </a:cubicBezTo>
                    <a:lnTo>
                      <a:pt x="0" y="70730"/>
                    </a:lnTo>
                    <a:cubicBezTo>
                      <a:pt x="0" y="78543"/>
                      <a:pt x="6333" y="84876"/>
                      <a:pt x="14146" y="84876"/>
                    </a:cubicBezTo>
                    <a:cubicBezTo>
                      <a:pt x="21959" y="84876"/>
                      <a:pt x="28292" y="78543"/>
                      <a:pt x="28292" y="70730"/>
                    </a:cubicBezTo>
                    <a:lnTo>
                      <a:pt x="28292" y="14146"/>
                    </a:lnTo>
                    <a:cubicBezTo>
                      <a:pt x="28292" y="6333"/>
                      <a:pt x="21959" y="0"/>
                      <a:pt x="14146" y="0"/>
                    </a:cubicBezTo>
                    <a:close/>
                  </a:path>
                </a:pathLst>
              </a:custGeom>
              <a:solidFill>
                <a:schemeClr val="accent2">
                  <a:alpha val="30000"/>
                </a:schemeClr>
              </a:solidFill>
              <a:ln w="9431" cap="flat">
                <a:solidFill>
                  <a:schemeClr val="tx1">
                    <a:lumMod val="90000"/>
                    <a:lumOff val="10000"/>
                  </a:schemeClr>
                </a:solidFill>
                <a:prstDash val="solid"/>
                <a:miter/>
              </a:ln>
            </p:spPr>
            <p:txBody>
              <a:bodyPr anchor="ctr"/>
              <a:lstStyle/>
              <a:p>
                <a:pPr>
                  <a:defRPr/>
                </a:pPr>
                <a:endParaRPr lang="ru-RU"/>
              </a:p>
            </p:txBody>
          </p:sp>
          <p:sp>
            <p:nvSpPr>
              <p:cNvPr id="79" name="Полилиния 78">
                <a:extLst>
                  <a:ext uri="{FF2B5EF4-FFF2-40B4-BE49-F238E27FC236}">
                    <a16:creationId xmlns:a16="http://schemas.microsoft.com/office/drawing/2014/main" id="{3A772AF6-50DA-05CA-E8F6-B3A5199B9A45}"/>
                  </a:ext>
                </a:extLst>
              </p:cNvPr>
              <p:cNvSpPr/>
              <p:nvPr/>
            </p:nvSpPr>
            <p:spPr>
              <a:xfrm>
                <a:off x="1991604" y="2704975"/>
                <a:ext cx="69727" cy="23275"/>
              </a:xfrm>
              <a:custGeom>
                <a:avLst/>
                <a:gdLst>
                  <a:gd name="connsiteX0" fmla="*/ 70730 w 84876"/>
                  <a:gd name="connsiteY0" fmla="*/ 0 h 28292"/>
                  <a:gd name="connsiteX1" fmla="*/ 14146 w 84876"/>
                  <a:gd name="connsiteY1" fmla="*/ 0 h 28292"/>
                  <a:gd name="connsiteX2" fmla="*/ 0 w 84876"/>
                  <a:gd name="connsiteY2" fmla="*/ 14146 h 28292"/>
                  <a:gd name="connsiteX3" fmla="*/ 14146 w 84876"/>
                  <a:gd name="connsiteY3" fmla="*/ 28292 h 28292"/>
                  <a:gd name="connsiteX4" fmla="*/ 70730 w 84876"/>
                  <a:gd name="connsiteY4" fmla="*/ 28292 h 28292"/>
                  <a:gd name="connsiteX5" fmla="*/ 84876 w 84876"/>
                  <a:gd name="connsiteY5" fmla="*/ 14146 h 28292"/>
                  <a:gd name="connsiteX6" fmla="*/ 70730 w 84876"/>
                  <a:gd name="connsiteY6" fmla="*/ 0 h 2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76" h="28292">
                    <a:moveTo>
                      <a:pt x="70730" y="0"/>
                    </a:moveTo>
                    <a:lnTo>
                      <a:pt x="14146" y="0"/>
                    </a:lnTo>
                    <a:cubicBezTo>
                      <a:pt x="6333" y="0"/>
                      <a:pt x="0" y="6333"/>
                      <a:pt x="0" y="14146"/>
                    </a:cubicBezTo>
                    <a:cubicBezTo>
                      <a:pt x="0" y="21959"/>
                      <a:pt x="6333" y="28292"/>
                      <a:pt x="14146" y="28292"/>
                    </a:cubicBezTo>
                    <a:lnTo>
                      <a:pt x="70730" y="28292"/>
                    </a:lnTo>
                    <a:cubicBezTo>
                      <a:pt x="78543" y="28292"/>
                      <a:pt x="84876" y="21959"/>
                      <a:pt x="84876" y="14146"/>
                    </a:cubicBezTo>
                    <a:cubicBezTo>
                      <a:pt x="84876" y="6333"/>
                      <a:pt x="78543" y="0"/>
                      <a:pt x="70730" y="0"/>
                    </a:cubicBezTo>
                    <a:close/>
                  </a:path>
                </a:pathLst>
              </a:custGeom>
              <a:solidFill>
                <a:schemeClr val="accent2">
                  <a:alpha val="30000"/>
                </a:schemeClr>
              </a:solidFill>
              <a:ln w="9431" cap="flat">
                <a:solidFill>
                  <a:schemeClr val="tx1">
                    <a:lumMod val="90000"/>
                    <a:lumOff val="10000"/>
                  </a:schemeClr>
                </a:solidFill>
                <a:prstDash val="solid"/>
                <a:miter/>
              </a:ln>
            </p:spPr>
            <p:txBody>
              <a:bodyPr anchor="ctr"/>
              <a:lstStyle/>
              <a:p>
                <a:pPr>
                  <a:defRPr/>
                </a:pPr>
                <a:endParaRPr lang="ru-RU"/>
              </a:p>
            </p:txBody>
          </p:sp>
          <p:sp>
            <p:nvSpPr>
              <p:cNvPr id="80" name="Полилиния 79">
                <a:extLst>
                  <a:ext uri="{FF2B5EF4-FFF2-40B4-BE49-F238E27FC236}">
                    <a16:creationId xmlns:a16="http://schemas.microsoft.com/office/drawing/2014/main" id="{6AC1B345-9E4F-EEB6-0555-B995D87B7A0B}"/>
                  </a:ext>
                </a:extLst>
              </p:cNvPr>
              <p:cNvSpPr/>
              <p:nvPr/>
            </p:nvSpPr>
            <p:spPr>
              <a:xfrm>
                <a:off x="1450055" y="2704975"/>
                <a:ext cx="69727" cy="23275"/>
              </a:xfrm>
              <a:custGeom>
                <a:avLst/>
                <a:gdLst>
                  <a:gd name="connsiteX0" fmla="*/ 70730 w 84876"/>
                  <a:gd name="connsiteY0" fmla="*/ 0 h 28292"/>
                  <a:gd name="connsiteX1" fmla="*/ 14146 w 84876"/>
                  <a:gd name="connsiteY1" fmla="*/ 0 h 28292"/>
                  <a:gd name="connsiteX2" fmla="*/ 0 w 84876"/>
                  <a:gd name="connsiteY2" fmla="*/ 14146 h 28292"/>
                  <a:gd name="connsiteX3" fmla="*/ 14146 w 84876"/>
                  <a:gd name="connsiteY3" fmla="*/ 28292 h 28292"/>
                  <a:gd name="connsiteX4" fmla="*/ 70730 w 84876"/>
                  <a:gd name="connsiteY4" fmla="*/ 28292 h 28292"/>
                  <a:gd name="connsiteX5" fmla="*/ 84876 w 84876"/>
                  <a:gd name="connsiteY5" fmla="*/ 14146 h 28292"/>
                  <a:gd name="connsiteX6" fmla="*/ 70730 w 84876"/>
                  <a:gd name="connsiteY6" fmla="*/ 0 h 2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76" h="28292">
                    <a:moveTo>
                      <a:pt x="70730" y="0"/>
                    </a:moveTo>
                    <a:lnTo>
                      <a:pt x="14146" y="0"/>
                    </a:lnTo>
                    <a:cubicBezTo>
                      <a:pt x="6333" y="0"/>
                      <a:pt x="0" y="6333"/>
                      <a:pt x="0" y="14146"/>
                    </a:cubicBezTo>
                    <a:cubicBezTo>
                      <a:pt x="0" y="21959"/>
                      <a:pt x="6333" y="28292"/>
                      <a:pt x="14146" y="28292"/>
                    </a:cubicBezTo>
                    <a:lnTo>
                      <a:pt x="70730" y="28292"/>
                    </a:lnTo>
                    <a:cubicBezTo>
                      <a:pt x="78543" y="28292"/>
                      <a:pt x="84876" y="21959"/>
                      <a:pt x="84876" y="14146"/>
                    </a:cubicBezTo>
                    <a:cubicBezTo>
                      <a:pt x="84876" y="6333"/>
                      <a:pt x="78543" y="0"/>
                      <a:pt x="70730" y="0"/>
                    </a:cubicBezTo>
                    <a:close/>
                  </a:path>
                </a:pathLst>
              </a:custGeom>
              <a:solidFill>
                <a:schemeClr val="accent2">
                  <a:alpha val="30000"/>
                </a:schemeClr>
              </a:solidFill>
              <a:ln w="9431" cap="flat">
                <a:solidFill>
                  <a:schemeClr val="tx1">
                    <a:lumMod val="90000"/>
                    <a:lumOff val="10000"/>
                  </a:schemeClr>
                </a:solidFill>
                <a:prstDash val="solid"/>
                <a:miter/>
              </a:ln>
            </p:spPr>
            <p:txBody>
              <a:bodyPr anchor="ctr"/>
              <a:lstStyle/>
              <a:p>
                <a:pPr>
                  <a:defRPr/>
                </a:pPr>
                <a:endParaRPr lang="ru-RU"/>
              </a:p>
            </p:txBody>
          </p:sp>
          <p:sp>
            <p:nvSpPr>
              <p:cNvPr id="81" name="Полилиния 80">
                <a:extLst>
                  <a:ext uri="{FF2B5EF4-FFF2-40B4-BE49-F238E27FC236}">
                    <a16:creationId xmlns:a16="http://schemas.microsoft.com/office/drawing/2014/main" id="{8CF7B70F-2A7C-0620-A99A-965D06AFB4AB}"/>
                  </a:ext>
                </a:extLst>
              </p:cNvPr>
              <p:cNvSpPr/>
              <p:nvPr/>
            </p:nvSpPr>
            <p:spPr>
              <a:xfrm>
                <a:off x="1742909" y="2529356"/>
                <a:ext cx="25567" cy="207357"/>
              </a:xfrm>
              <a:custGeom>
                <a:avLst/>
                <a:gdLst>
                  <a:gd name="connsiteX0" fmla="*/ 14146 w 28292"/>
                  <a:gd name="connsiteY0" fmla="*/ 0 h 245198"/>
                  <a:gd name="connsiteX1" fmla="*/ 0 w 28292"/>
                  <a:gd name="connsiteY1" fmla="*/ 14146 h 245198"/>
                  <a:gd name="connsiteX2" fmla="*/ 0 w 28292"/>
                  <a:gd name="connsiteY2" fmla="*/ 231052 h 245198"/>
                  <a:gd name="connsiteX3" fmla="*/ 14146 w 28292"/>
                  <a:gd name="connsiteY3" fmla="*/ 245198 h 245198"/>
                  <a:gd name="connsiteX4" fmla="*/ 28292 w 28292"/>
                  <a:gd name="connsiteY4" fmla="*/ 231052 h 245198"/>
                  <a:gd name="connsiteX5" fmla="*/ 28292 w 28292"/>
                  <a:gd name="connsiteY5" fmla="*/ 14146 h 245198"/>
                  <a:gd name="connsiteX6" fmla="*/ 14146 w 28292"/>
                  <a:gd name="connsiteY6" fmla="*/ 0 h 24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92" h="245198">
                    <a:moveTo>
                      <a:pt x="14146" y="0"/>
                    </a:moveTo>
                    <a:cubicBezTo>
                      <a:pt x="6333" y="0"/>
                      <a:pt x="0" y="6333"/>
                      <a:pt x="0" y="14146"/>
                    </a:cubicBezTo>
                    <a:lnTo>
                      <a:pt x="0" y="231052"/>
                    </a:lnTo>
                    <a:cubicBezTo>
                      <a:pt x="0" y="238865"/>
                      <a:pt x="6333" y="245198"/>
                      <a:pt x="14146" y="245198"/>
                    </a:cubicBezTo>
                    <a:cubicBezTo>
                      <a:pt x="21959" y="245198"/>
                      <a:pt x="28292" y="238865"/>
                      <a:pt x="28292" y="231052"/>
                    </a:cubicBezTo>
                    <a:lnTo>
                      <a:pt x="28292" y="14146"/>
                    </a:lnTo>
                    <a:cubicBezTo>
                      <a:pt x="28292" y="6333"/>
                      <a:pt x="21959" y="0"/>
                      <a:pt x="14146" y="0"/>
                    </a:cubicBezTo>
                    <a:close/>
                  </a:path>
                </a:pathLst>
              </a:custGeom>
              <a:solidFill>
                <a:schemeClr val="accent2">
                  <a:alpha val="30000"/>
                </a:schemeClr>
              </a:solidFill>
              <a:ln w="9431" cap="flat">
                <a:solidFill>
                  <a:schemeClr val="tx1">
                    <a:lumMod val="90000"/>
                    <a:lumOff val="10000"/>
                  </a:schemeClr>
                </a:solidFill>
                <a:prstDash val="solid"/>
                <a:miter/>
              </a:ln>
            </p:spPr>
            <p:txBody>
              <a:bodyPr anchor="ctr"/>
              <a:lstStyle/>
              <a:p>
                <a:pPr>
                  <a:defRPr/>
                </a:pPr>
                <a:endParaRPr lang="ru-RU"/>
              </a:p>
            </p:txBody>
          </p:sp>
        </p:grpSp>
      </p:grpSp>
      <p:sp>
        <p:nvSpPr>
          <p:cNvPr id="52230" name="Прямоугольник 70">
            <a:extLst>
              <a:ext uri="{FF2B5EF4-FFF2-40B4-BE49-F238E27FC236}">
                <a16:creationId xmlns:a16="http://schemas.microsoft.com/office/drawing/2014/main" id="{0C4DA286-B1D4-DA17-150F-F095D265E4B4}"/>
              </a:ext>
            </a:extLst>
          </p:cNvPr>
          <p:cNvSpPr>
            <a:spLocks noChangeArrowheads="1"/>
          </p:cNvSpPr>
          <p:nvPr/>
        </p:nvSpPr>
        <p:spPr bwMode="auto">
          <a:xfrm>
            <a:off x="4962526" y="2853532"/>
            <a:ext cx="2130425"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defTabSz="342900">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defTabSz="34290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defTabSz="3429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defTabSz="3429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defTabSz="3429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spcBef>
                <a:spcPct val="0"/>
              </a:spcBef>
              <a:spcAft>
                <a:spcPts val="900"/>
              </a:spcAft>
              <a:buClrTx/>
              <a:buSzTx/>
              <a:buNone/>
            </a:pPr>
            <a:r>
              <a:rPr lang="ru-RU" altLang="ru-RU" sz="1800" b="1">
                <a:solidFill>
                  <a:srgbClr val="000000"/>
                </a:solidFill>
                <a:cs typeface="Arial" panose="020B0604020202020204" pitchFamily="34" charset="0"/>
              </a:rPr>
              <a:t>Резервы под ожидаемые кредитные убытки</a:t>
            </a:r>
          </a:p>
          <a:p>
            <a:pPr eaLnBrk="1" hangingPunct="1">
              <a:spcBef>
                <a:spcPct val="0"/>
              </a:spcBef>
              <a:spcAft>
                <a:spcPct val="0"/>
              </a:spcAft>
              <a:buClr>
                <a:srgbClr val="7F7F7F"/>
              </a:buClr>
              <a:buSzPct val="45000"/>
              <a:buFont typeface="Arial" panose="020B0604020202020204" pitchFamily="34" charset="0"/>
              <a:buChar char="•"/>
            </a:pPr>
            <a:r>
              <a:rPr lang="ru-RU" altLang="ru-RU" sz="1100">
                <a:solidFill>
                  <a:srgbClr val="992600"/>
                </a:solidFill>
                <a:cs typeface="Arial" panose="020B0604020202020204" pitchFamily="34" charset="0"/>
              </a:rPr>
              <a:t>начисляет / сторнирует резерв;</a:t>
            </a:r>
          </a:p>
          <a:p>
            <a:pPr eaLnBrk="1" hangingPunct="1">
              <a:spcBef>
                <a:spcPct val="0"/>
              </a:spcBef>
              <a:spcAft>
                <a:spcPct val="0"/>
              </a:spcAft>
              <a:buClr>
                <a:srgbClr val="7F7F7F"/>
              </a:buClr>
              <a:buSzPct val="45000"/>
              <a:buFont typeface="Arial" panose="020B0604020202020204" pitchFamily="34" charset="0"/>
              <a:buChar char="•"/>
            </a:pPr>
            <a:r>
              <a:rPr lang="ru-RU" altLang="ru-RU" sz="1100">
                <a:solidFill>
                  <a:srgbClr val="992600"/>
                </a:solidFill>
                <a:cs typeface="Arial" panose="020B0604020202020204" pitchFamily="34" charset="0"/>
              </a:rPr>
              <a:t>учитывает оттранслированный резерв НСБУ	</a:t>
            </a:r>
          </a:p>
          <a:p>
            <a:pPr eaLnBrk="1" hangingPunct="1">
              <a:spcBef>
                <a:spcPct val="0"/>
              </a:spcBef>
              <a:spcAft>
                <a:spcPct val="0"/>
              </a:spcAft>
              <a:buClr>
                <a:srgbClr val="7F7F7F"/>
              </a:buClr>
              <a:buSzPct val="45000"/>
              <a:buFont typeface="Arial" panose="020B0604020202020204" pitchFamily="34" charset="0"/>
              <a:buChar char="•"/>
            </a:pPr>
            <a:r>
              <a:rPr lang="ru-RU" altLang="ru-RU" sz="1100">
                <a:solidFill>
                  <a:srgbClr val="992600"/>
                </a:solidFill>
                <a:cs typeface="Arial" panose="020B0604020202020204" pitchFamily="34" charset="0"/>
              </a:rPr>
              <a:t>гибкий механизм настройки расчета резерва	</a:t>
            </a:r>
          </a:p>
          <a:p>
            <a:pPr eaLnBrk="1" hangingPunct="1">
              <a:spcBef>
                <a:spcPct val="0"/>
              </a:spcBef>
              <a:spcAft>
                <a:spcPct val="0"/>
              </a:spcAft>
              <a:buClr>
                <a:srgbClr val="7F7F7F"/>
              </a:buClr>
              <a:buSzPct val="45000"/>
              <a:buFont typeface="Arial" panose="020B0604020202020204" pitchFamily="34" charset="0"/>
              <a:buChar char="•"/>
            </a:pPr>
            <a:r>
              <a:rPr lang="ru-RU" altLang="ru-RU" sz="1100">
                <a:solidFill>
                  <a:srgbClr val="992600"/>
                </a:solidFill>
                <a:cs typeface="Arial" panose="020B0604020202020204" pitchFamily="34" charset="0"/>
              </a:rPr>
              <a:t>сочетание параметров расчета резервов</a:t>
            </a:r>
          </a:p>
        </p:txBody>
      </p:sp>
      <p:grpSp>
        <p:nvGrpSpPr>
          <p:cNvPr id="52231" name="Группа 13">
            <a:extLst>
              <a:ext uri="{FF2B5EF4-FFF2-40B4-BE49-F238E27FC236}">
                <a16:creationId xmlns:a16="http://schemas.microsoft.com/office/drawing/2014/main" id="{49BE5B4E-7EB1-A893-4953-4C4159118CBA}"/>
              </a:ext>
            </a:extLst>
          </p:cNvPr>
          <p:cNvGrpSpPr>
            <a:grpSpLocks/>
          </p:cNvGrpSpPr>
          <p:nvPr/>
        </p:nvGrpSpPr>
        <p:grpSpPr bwMode="auto">
          <a:xfrm>
            <a:off x="4962526" y="2080419"/>
            <a:ext cx="612775" cy="627062"/>
            <a:chOff x="8910638" y="2267501"/>
            <a:chExt cx="816391" cy="835600"/>
          </a:xfrm>
        </p:grpSpPr>
        <p:sp>
          <p:nvSpPr>
            <p:cNvPr id="88" name="Полилиния 87">
              <a:extLst>
                <a:ext uri="{FF2B5EF4-FFF2-40B4-BE49-F238E27FC236}">
                  <a16:creationId xmlns:a16="http://schemas.microsoft.com/office/drawing/2014/main" id="{2BBEC726-E4D2-5ACA-89F4-22E9DBC7468C}"/>
                </a:ext>
              </a:extLst>
            </p:cNvPr>
            <p:cNvSpPr/>
            <p:nvPr/>
          </p:nvSpPr>
          <p:spPr>
            <a:xfrm>
              <a:off x="9065034" y="2267501"/>
              <a:ext cx="507601" cy="835600"/>
            </a:xfrm>
            <a:custGeom>
              <a:avLst/>
              <a:gdLst>
                <a:gd name="connsiteX0" fmla="*/ 513194 w 504825"/>
                <a:gd name="connsiteY0" fmla="*/ 413044 h 828675"/>
                <a:gd name="connsiteX1" fmla="*/ 500050 w 504825"/>
                <a:gd name="connsiteY1" fmla="*/ 404281 h 828675"/>
                <a:gd name="connsiteX2" fmla="*/ 335553 w 504825"/>
                <a:gd name="connsiteY2" fmla="*/ 404281 h 828675"/>
                <a:gd name="connsiteX3" fmla="*/ 430803 w 504825"/>
                <a:gd name="connsiteY3" fmla="*/ 17375 h 828675"/>
                <a:gd name="connsiteX4" fmla="*/ 419941 w 504825"/>
                <a:gd name="connsiteY4" fmla="*/ 338 h 828675"/>
                <a:gd name="connsiteX5" fmla="*/ 406705 w 504825"/>
                <a:gd name="connsiteY5" fmla="*/ 4231 h 828675"/>
                <a:gd name="connsiteX6" fmla="*/ 4178 w 504825"/>
                <a:gd name="connsiteY6" fmla="*/ 408472 h 828675"/>
                <a:gd name="connsiteX7" fmla="*/ 4191 w 504825"/>
                <a:gd name="connsiteY7" fmla="*/ 428677 h 828675"/>
                <a:gd name="connsiteX8" fmla="*/ 14275 w 504825"/>
                <a:gd name="connsiteY8" fmla="*/ 432856 h 828675"/>
                <a:gd name="connsiteX9" fmla="*/ 178772 w 504825"/>
                <a:gd name="connsiteY9" fmla="*/ 432856 h 828675"/>
                <a:gd name="connsiteX10" fmla="*/ 83522 w 504825"/>
                <a:gd name="connsiteY10" fmla="*/ 819761 h 828675"/>
                <a:gd name="connsiteX11" fmla="*/ 94384 w 504825"/>
                <a:gd name="connsiteY11" fmla="*/ 836799 h 828675"/>
                <a:gd name="connsiteX12" fmla="*/ 107620 w 504825"/>
                <a:gd name="connsiteY12" fmla="*/ 832906 h 828675"/>
                <a:gd name="connsiteX13" fmla="*/ 510146 w 504825"/>
                <a:gd name="connsiteY13" fmla="*/ 428665 h 828675"/>
                <a:gd name="connsiteX14" fmla="*/ 513194 w 504825"/>
                <a:gd name="connsiteY14" fmla="*/ 413044 h 828675"/>
                <a:gd name="connsiteX15" fmla="*/ 123812 w 504825"/>
                <a:gd name="connsiteY15" fmla="*/ 776613 h 828675"/>
                <a:gd name="connsiteX16" fmla="*/ 211061 w 504825"/>
                <a:gd name="connsiteY16" fmla="*/ 421997 h 828675"/>
                <a:gd name="connsiteX17" fmla="*/ 200621 w 504825"/>
                <a:gd name="connsiteY17" fmla="*/ 404698 h 828675"/>
                <a:gd name="connsiteX18" fmla="*/ 197060 w 504825"/>
                <a:gd name="connsiteY18" fmla="*/ 404281 h 828675"/>
                <a:gd name="connsiteX19" fmla="*/ 48660 w 504825"/>
                <a:gd name="connsiteY19" fmla="*/ 404281 h 828675"/>
                <a:gd name="connsiteX20" fmla="*/ 390512 w 504825"/>
                <a:gd name="connsiteY20" fmla="*/ 60523 h 828675"/>
                <a:gd name="connsiteX21" fmla="*/ 303454 w 504825"/>
                <a:gd name="connsiteY21" fmla="*/ 415139 h 828675"/>
                <a:gd name="connsiteX22" fmla="*/ 313895 w 504825"/>
                <a:gd name="connsiteY22" fmla="*/ 432438 h 828675"/>
                <a:gd name="connsiteX23" fmla="*/ 317265 w 504825"/>
                <a:gd name="connsiteY23" fmla="*/ 432856 h 828675"/>
                <a:gd name="connsiteX24" fmla="*/ 465665 w 504825"/>
                <a:gd name="connsiteY24" fmla="*/ 432856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825" h="828675">
                  <a:moveTo>
                    <a:pt x="513194" y="413044"/>
                  </a:moveTo>
                  <a:cubicBezTo>
                    <a:pt x="510973" y="407746"/>
                    <a:pt x="505795" y="404294"/>
                    <a:pt x="500050" y="404281"/>
                  </a:cubicBezTo>
                  <a:lnTo>
                    <a:pt x="335553" y="404281"/>
                  </a:lnTo>
                  <a:lnTo>
                    <a:pt x="430803" y="17375"/>
                  </a:lnTo>
                  <a:cubicBezTo>
                    <a:pt x="432508" y="9671"/>
                    <a:pt x="427645" y="2043"/>
                    <a:pt x="419941" y="338"/>
                  </a:cubicBezTo>
                  <a:cubicBezTo>
                    <a:pt x="415153" y="-722"/>
                    <a:pt x="410157" y="748"/>
                    <a:pt x="406705" y="4231"/>
                  </a:cubicBezTo>
                  <a:lnTo>
                    <a:pt x="4178" y="408472"/>
                  </a:lnTo>
                  <a:cubicBezTo>
                    <a:pt x="-1398" y="414055"/>
                    <a:pt x="-1392" y="423101"/>
                    <a:pt x="4191" y="428677"/>
                  </a:cubicBezTo>
                  <a:cubicBezTo>
                    <a:pt x="6867" y="431350"/>
                    <a:pt x="10493" y="432852"/>
                    <a:pt x="14275" y="432856"/>
                  </a:cubicBezTo>
                  <a:lnTo>
                    <a:pt x="178772" y="432856"/>
                  </a:lnTo>
                  <a:lnTo>
                    <a:pt x="83522" y="819761"/>
                  </a:lnTo>
                  <a:cubicBezTo>
                    <a:pt x="81817" y="827466"/>
                    <a:pt x="86680" y="835093"/>
                    <a:pt x="94384" y="836799"/>
                  </a:cubicBezTo>
                  <a:cubicBezTo>
                    <a:pt x="99172" y="837858"/>
                    <a:pt x="104168" y="836389"/>
                    <a:pt x="107620" y="832906"/>
                  </a:cubicBezTo>
                  <a:lnTo>
                    <a:pt x="510146" y="428665"/>
                  </a:lnTo>
                  <a:cubicBezTo>
                    <a:pt x="514237" y="424558"/>
                    <a:pt x="515441" y="418387"/>
                    <a:pt x="513194" y="413044"/>
                  </a:cubicBezTo>
                  <a:close/>
                  <a:moveTo>
                    <a:pt x="123812" y="776613"/>
                  </a:moveTo>
                  <a:lnTo>
                    <a:pt x="211061" y="421997"/>
                  </a:lnTo>
                  <a:cubicBezTo>
                    <a:pt x="212956" y="414337"/>
                    <a:pt x="208281" y="406592"/>
                    <a:pt x="200621" y="404698"/>
                  </a:cubicBezTo>
                  <a:cubicBezTo>
                    <a:pt x="199456" y="404410"/>
                    <a:pt x="198260" y="404270"/>
                    <a:pt x="197060" y="404281"/>
                  </a:cubicBezTo>
                  <a:lnTo>
                    <a:pt x="48660" y="404281"/>
                  </a:lnTo>
                  <a:lnTo>
                    <a:pt x="390512" y="60523"/>
                  </a:lnTo>
                  <a:lnTo>
                    <a:pt x="303454" y="415139"/>
                  </a:lnTo>
                  <a:cubicBezTo>
                    <a:pt x="301560" y="422799"/>
                    <a:pt x="306235" y="430544"/>
                    <a:pt x="313895" y="432438"/>
                  </a:cubicBezTo>
                  <a:cubicBezTo>
                    <a:pt x="314998" y="432711"/>
                    <a:pt x="316129" y="432851"/>
                    <a:pt x="317265" y="432856"/>
                  </a:cubicBezTo>
                  <a:lnTo>
                    <a:pt x="465665" y="432856"/>
                  </a:lnTo>
                  <a:close/>
                </a:path>
              </a:pathLst>
            </a:custGeom>
            <a:solidFill>
              <a:schemeClr val="accent2"/>
            </a:solidFill>
            <a:ln w="9525" cap="flat">
              <a:solidFill>
                <a:schemeClr val="tx2">
                  <a:lumMod val="50000"/>
                </a:schemeClr>
              </a:solidFill>
              <a:prstDash val="solid"/>
              <a:miter/>
            </a:ln>
          </p:spPr>
          <p:txBody>
            <a:bodyPr anchor="ctr"/>
            <a:lstStyle/>
            <a:p>
              <a:pPr>
                <a:defRPr/>
              </a:pPr>
              <a:endParaRPr lang="ru-RU">
                <a:ln>
                  <a:solidFill>
                    <a:sysClr val="windowText" lastClr="000000"/>
                  </a:solidFill>
                </a:ln>
              </a:endParaRPr>
            </a:p>
          </p:txBody>
        </p:sp>
        <p:sp>
          <p:nvSpPr>
            <p:cNvPr id="89" name="Полилиния 88">
              <a:extLst>
                <a:ext uri="{FF2B5EF4-FFF2-40B4-BE49-F238E27FC236}">
                  <a16:creationId xmlns:a16="http://schemas.microsoft.com/office/drawing/2014/main" id="{A1AE5A60-6981-AA14-ECD7-1067FDF549EA}"/>
                </a:ext>
              </a:extLst>
            </p:cNvPr>
            <p:cNvSpPr/>
            <p:nvPr/>
          </p:nvSpPr>
          <p:spPr>
            <a:xfrm>
              <a:off x="9500724" y="2861940"/>
              <a:ext cx="135360" cy="135388"/>
            </a:xfrm>
            <a:custGeom>
              <a:avLst/>
              <a:gdLst>
                <a:gd name="connsiteX0" fmla="*/ 24028 w 133350"/>
                <a:gd name="connsiteY0" fmla="*/ 3835 h 133350"/>
                <a:gd name="connsiteX1" fmla="*/ 3835 w 133350"/>
                <a:gd name="connsiteY1" fmla="*/ 4547 h 133350"/>
                <a:gd name="connsiteX2" fmla="*/ 3835 w 133350"/>
                <a:gd name="connsiteY2" fmla="*/ 24028 h 133350"/>
                <a:gd name="connsiteX3" fmla="*/ 118135 w 133350"/>
                <a:gd name="connsiteY3" fmla="*/ 138328 h 133350"/>
                <a:gd name="connsiteX4" fmla="*/ 138328 w 133350"/>
                <a:gd name="connsiteY4" fmla="*/ 137615 h 133350"/>
                <a:gd name="connsiteX5" fmla="*/ 138328 w 133350"/>
                <a:gd name="connsiteY5" fmla="*/ 118135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50" h="133350">
                  <a:moveTo>
                    <a:pt x="24028" y="3835"/>
                  </a:moveTo>
                  <a:cubicBezTo>
                    <a:pt x="18255" y="-1545"/>
                    <a:pt x="9214" y="-1226"/>
                    <a:pt x="3835" y="4547"/>
                  </a:cubicBezTo>
                  <a:cubicBezTo>
                    <a:pt x="-1278" y="10034"/>
                    <a:pt x="-1278" y="18541"/>
                    <a:pt x="3835" y="24028"/>
                  </a:cubicBezTo>
                  <a:lnTo>
                    <a:pt x="118135" y="138328"/>
                  </a:lnTo>
                  <a:cubicBezTo>
                    <a:pt x="123908" y="143707"/>
                    <a:pt x="132948" y="143388"/>
                    <a:pt x="138328" y="137615"/>
                  </a:cubicBezTo>
                  <a:cubicBezTo>
                    <a:pt x="143441" y="132128"/>
                    <a:pt x="143441" y="123622"/>
                    <a:pt x="138328" y="118135"/>
                  </a:cubicBezTo>
                  <a:close/>
                </a:path>
              </a:pathLst>
            </a:custGeom>
            <a:solidFill>
              <a:schemeClr val="accent2">
                <a:alpha val="30000"/>
              </a:schemeClr>
            </a:solidFill>
            <a:ln w="9525" cap="flat">
              <a:solidFill>
                <a:schemeClr val="tx1">
                  <a:lumMod val="90000"/>
                  <a:lumOff val="10000"/>
                </a:schemeClr>
              </a:solidFill>
              <a:prstDash val="solid"/>
              <a:miter/>
            </a:ln>
          </p:spPr>
          <p:txBody>
            <a:bodyPr anchor="ctr">
              <a:scene3d>
                <a:camera prst="orthographicFront"/>
                <a:lightRig rig="balanced" dir="t">
                  <a:rot lat="0" lon="0" rev="2100000"/>
                </a:lightRig>
              </a:scene3d>
              <a:sp3d extrusionH="57150" prstMaterial="metal">
                <a:bevelT w="38100" h="25400"/>
                <a:contourClr>
                  <a:schemeClr val="bg2"/>
                </a:contourClr>
              </a:sp3d>
            </a:bodyPr>
            <a:lstStyle/>
            <a:p>
              <a:pPr>
                <a:defRPr/>
              </a:pPr>
              <a:endParaRPr lang="ru-RU" b="1">
                <a:ln w="50800"/>
                <a:solidFill>
                  <a:schemeClr val="bg1">
                    <a:shade val="50000"/>
                  </a:schemeClr>
                </a:solidFill>
              </a:endParaRPr>
            </a:p>
          </p:txBody>
        </p:sp>
        <p:sp>
          <p:nvSpPr>
            <p:cNvPr id="90" name="Полилиния 89">
              <a:extLst>
                <a:ext uri="{FF2B5EF4-FFF2-40B4-BE49-F238E27FC236}">
                  <a16:creationId xmlns:a16="http://schemas.microsoft.com/office/drawing/2014/main" id="{73A93A84-ADAC-B58B-88EF-7F4C3403769C}"/>
                </a:ext>
              </a:extLst>
            </p:cNvPr>
            <p:cNvSpPr/>
            <p:nvPr/>
          </p:nvSpPr>
          <p:spPr>
            <a:xfrm>
              <a:off x="8982548" y="2354234"/>
              <a:ext cx="135360" cy="133274"/>
            </a:xfrm>
            <a:custGeom>
              <a:avLst/>
              <a:gdLst>
                <a:gd name="connsiteX0" fmla="*/ 128231 w 133350"/>
                <a:gd name="connsiteY0" fmla="*/ 142519 h 133350"/>
                <a:gd name="connsiteX1" fmla="*/ 142506 w 133350"/>
                <a:gd name="connsiteY1" fmla="*/ 128219 h 133350"/>
                <a:gd name="connsiteX2" fmla="*/ 138328 w 133350"/>
                <a:gd name="connsiteY2" fmla="*/ 118135 h 133350"/>
                <a:gd name="connsiteX3" fmla="*/ 24028 w 133350"/>
                <a:gd name="connsiteY3" fmla="*/ 3835 h 133350"/>
                <a:gd name="connsiteX4" fmla="*/ 3835 w 133350"/>
                <a:gd name="connsiteY4" fmla="*/ 4547 h 133350"/>
                <a:gd name="connsiteX5" fmla="*/ 3835 w 133350"/>
                <a:gd name="connsiteY5" fmla="*/ 24028 h 133350"/>
                <a:gd name="connsiteX6" fmla="*/ 118135 w 133350"/>
                <a:gd name="connsiteY6" fmla="*/ 138328 h 133350"/>
                <a:gd name="connsiteX7" fmla="*/ 128231 w 133350"/>
                <a:gd name="connsiteY7" fmla="*/ 142519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133350">
                  <a:moveTo>
                    <a:pt x="128231" y="142519"/>
                  </a:moveTo>
                  <a:cubicBezTo>
                    <a:pt x="136122" y="142512"/>
                    <a:pt x="142513" y="136109"/>
                    <a:pt x="142506" y="128219"/>
                  </a:cubicBezTo>
                  <a:cubicBezTo>
                    <a:pt x="142503" y="124437"/>
                    <a:pt x="141000" y="120811"/>
                    <a:pt x="138328" y="118135"/>
                  </a:cubicBezTo>
                  <a:lnTo>
                    <a:pt x="24028" y="3835"/>
                  </a:lnTo>
                  <a:cubicBezTo>
                    <a:pt x="18255" y="-1545"/>
                    <a:pt x="9214" y="-1226"/>
                    <a:pt x="3835" y="4547"/>
                  </a:cubicBezTo>
                  <a:cubicBezTo>
                    <a:pt x="-1278" y="10034"/>
                    <a:pt x="-1278" y="18541"/>
                    <a:pt x="3835" y="24028"/>
                  </a:cubicBezTo>
                  <a:lnTo>
                    <a:pt x="118135" y="138328"/>
                  </a:lnTo>
                  <a:cubicBezTo>
                    <a:pt x="120811" y="141008"/>
                    <a:pt x="124443" y="142515"/>
                    <a:pt x="128231" y="142519"/>
                  </a:cubicBezTo>
                  <a:close/>
                </a:path>
              </a:pathLst>
            </a:custGeom>
            <a:solidFill>
              <a:schemeClr val="accent2">
                <a:alpha val="30000"/>
              </a:schemeClr>
            </a:solidFill>
            <a:ln w="9525" cap="flat">
              <a:solidFill>
                <a:schemeClr val="tx1">
                  <a:lumMod val="90000"/>
                  <a:lumOff val="10000"/>
                </a:schemeClr>
              </a:solidFill>
              <a:prstDash val="solid"/>
              <a:miter/>
            </a:ln>
          </p:spPr>
          <p:txBody>
            <a:bodyPr anchor="ctr">
              <a:scene3d>
                <a:camera prst="orthographicFront"/>
                <a:lightRig rig="balanced" dir="t">
                  <a:rot lat="0" lon="0" rev="2100000"/>
                </a:lightRig>
              </a:scene3d>
              <a:sp3d extrusionH="57150" prstMaterial="metal">
                <a:bevelT w="38100" h="25400"/>
                <a:contourClr>
                  <a:schemeClr val="bg2"/>
                </a:contourClr>
              </a:sp3d>
            </a:bodyPr>
            <a:lstStyle/>
            <a:p>
              <a:pPr>
                <a:defRPr/>
              </a:pPr>
              <a:endParaRPr lang="ru-RU" b="1">
                <a:ln w="50800"/>
                <a:solidFill>
                  <a:schemeClr val="bg1">
                    <a:shade val="50000"/>
                  </a:schemeClr>
                </a:solidFill>
              </a:endParaRPr>
            </a:p>
          </p:txBody>
        </p:sp>
        <p:sp>
          <p:nvSpPr>
            <p:cNvPr id="91" name="Полилиния 90">
              <a:extLst>
                <a:ext uri="{FF2B5EF4-FFF2-40B4-BE49-F238E27FC236}">
                  <a16:creationId xmlns:a16="http://schemas.microsoft.com/office/drawing/2014/main" id="{5C775770-AFA9-4A8E-C616-432D39EE0EED}"/>
                </a:ext>
              </a:extLst>
            </p:cNvPr>
            <p:cNvSpPr/>
            <p:nvPr/>
          </p:nvSpPr>
          <p:spPr>
            <a:xfrm>
              <a:off x="9496494" y="2350003"/>
              <a:ext cx="135360" cy="133274"/>
            </a:xfrm>
            <a:custGeom>
              <a:avLst/>
              <a:gdLst>
                <a:gd name="connsiteX0" fmla="*/ 4178 w 133350"/>
                <a:gd name="connsiteY0" fmla="*/ 138328 h 133350"/>
                <a:gd name="connsiteX1" fmla="*/ 24371 w 133350"/>
                <a:gd name="connsiteY1" fmla="*/ 138328 h 133350"/>
                <a:gd name="connsiteX2" fmla="*/ 138671 w 133350"/>
                <a:gd name="connsiteY2" fmla="*/ 24028 h 133350"/>
                <a:gd name="connsiteX3" fmla="*/ 137959 w 133350"/>
                <a:gd name="connsiteY3" fmla="*/ 3835 h 133350"/>
                <a:gd name="connsiteX4" fmla="*/ 118478 w 133350"/>
                <a:gd name="connsiteY4" fmla="*/ 3835 h 133350"/>
                <a:gd name="connsiteX5" fmla="*/ 4178 w 133350"/>
                <a:gd name="connsiteY5" fmla="*/ 118135 h 133350"/>
                <a:gd name="connsiteX6" fmla="*/ 4178 w 133350"/>
                <a:gd name="connsiteY6" fmla="*/ 13832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50" h="133350">
                  <a:moveTo>
                    <a:pt x="4178" y="138328"/>
                  </a:moveTo>
                  <a:cubicBezTo>
                    <a:pt x="9757" y="143899"/>
                    <a:pt x="18793" y="143899"/>
                    <a:pt x="24371" y="138328"/>
                  </a:cubicBezTo>
                  <a:lnTo>
                    <a:pt x="138671" y="24028"/>
                  </a:lnTo>
                  <a:cubicBezTo>
                    <a:pt x="144051" y="18255"/>
                    <a:pt x="143732" y="9214"/>
                    <a:pt x="137959" y="3835"/>
                  </a:cubicBezTo>
                  <a:cubicBezTo>
                    <a:pt x="132472" y="-1278"/>
                    <a:pt x="123965" y="-1278"/>
                    <a:pt x="118478" y="3835"/>
                  </a:cubicBezTo>
                  <a:lnTo>
                    <a:pt x="4178" y="118135"/>
                  </a:lnTo>
                  <a:cubicBezTo>
                    <a:pt x="-1393" y="123713"/>
                    <a:pt x="-1393" y="132749"/>
                    <a:pt x="4178" y="138328"/>
                  </a:cubicBezTo>
                  <a:close/>
                </a:path>
              </a:pathLst>
            </a:custGeom>
            <a:solidFill>
              <a:schemeClr val="accent2">
                <a:alpha val="30000"/>
              </a:schemeClr>
            </a:solidFill>
            <a:ln w="9525" cap="flat">
              <a:solidFill>
                <a:schemeClr val="tx1">
                  <a:lumMod val="90000"/>
                  <a:lumOff val="10000"/>
                </a:schemeClr>
              </a:solidFill>
              <a:prstDash val="solid"/>
              <a:miter/>
            </a:ln>
          </p:spPr>
          <p:txBody>
            <a:bodyPr anchor="ctr">
              <a:scene3d>
                <a:camera prst="orthographicFront"/>
                <a:lightRig rig="balanced" dir="t">
                  <a:rot lat="0" lon="0" rev="2100000"/>
                </a:lightRig>
              </a:scene3d>
              <a:sp3d extrusionH="57150" prstMaterial="metal">
                <a:bevelT w="38100" h="25400"/>
                <a:contourClr>
                  <a:schemeClr val="bg2"/>
                </a:contourClr>
              </a:sp3d>
            </a:bodyPr>
            <a:lstStyle/>
            <a:p>
              <a:pPr>
                <a:defRPr/>
              </a:pPr>
              <a:endParaRPr lang="ru-RU" b="1">
                <a:ln w="50800"/>
                <a:solidFill>
                  <a:schemeClr val="bg1">
                    <a:shade val="50000"/>
                  </a:schemeClr>
                </a:solidFill>
              </a:endParaRPr>
            </a:p>
          </p:txBody>
        </p:sp>
        <p:sp>
          <p:nvSpPr>
            <p:cNvPr id="92" name="Полилиния 91">
              <a:extLst>
                <a:ext uri="{FF2B5EF4-FFF2-40B4-BE49-F238E27FC236}">
                  <a16:creationId xmlns:a16="http://schemas.microsoft.com/office/drawing/2014/main" id="{F2972A00-938E-BEBA-E077-B86634C47045}"/>
                </a:ext>
              </a:extLst>
            </p:cNvPr>
            <p:cNvSpPr/>
            <p:nvPr/>
          </p:nvSpPr>
          <p:spPr>
            <a:xfrm>
              <a:off x="8986778" y="2868287"/>
              <a:ext cx="143820" cy="143850"/>
            </a:xfrm>
            <a:custGeom>
              <a:avLst/>
              <a:gdLst>
                <a:gd name="connsiteX0" fmla="*/ 118847 w 142875"/>
                <a:gd name="connsiteY0" fmla="*/ 3835 h 142875"/>
                <a:gd name="connsiteX1" fmla="*/ 4547 w 142875"/>
                <a:gd name="connsiteY1" fmla="*/ 118135 h 142875"/>
                <a:gd name="connsiteX2" fmla="*/ 3835 w 142875"/>
                <a:gd name="connsiteY2" fmla="*/ 138328 h 142875"/>
                <a:gd name="connsiteX3" fmla="*/ 24028 w 142875"/>
                <a:gd name="connsiteY3" fmla="*/ 139041 h 142875"/>
                <a:gd name="connsiteX4" fmla="*/ 24740 w 142875"/>
                <a:gd name="connsiteY4" fmla="*/ 138328 h 142875"/>
                <a:gd name="connsiteX5" fmla="*/ 139040 w 142875"/>
                <a:gd name="connsiteY5" fmla="*/ 24028 h 142875"/>
                <a:gd name="connsiteX6" fmla="*/ 138328 w 142875"/>
                <a:gd name="connsiteY6" fmla="*/ 3835 h 142875"/>
                <a:gd name="connsiteX7" fmla="*/ 118847 w 142875"/>
                <a:gd name="connsiteY7" fmla="*/ 383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75" h="142875">
                  <a:moveTo>
                    <a:pt x="118847" y="3835"/>
                  </a:moveTo>
                  <a:lnTo>
                    <a:pt x="4547" y="118135"/>
                  </a:lnTo>
                  <a:cubicBezTo>
                    <a:pt x="-1226" y="123514"/>
                    <a:pt x="-1545" y="132555"/>
                    <a:pt x="3835" y="138328"/>
                  </a:cubicBezTo>
                  <a:cubicBezTo>
                    <a:pt x="9214" y="144101"/>
                    <a:pt x="18255" y="144420"/>
                    <a:pt x="24028" y="139041"/>
                  </a:cubicBezTo>
                  <a:cubicBezTo>
                    <a:pt x="24274" y="138811"/>
                    <a:pt x="24511" y="138574"/>
                    <a:pt x="24740" y="138328"/>
                  </a:cubicBezTo>
                  <a:lnTo>
                    <a:pt x="139040" y="24028"/>
                  </a:lnTo>
                  <a:cubicBezTo>
                    <a:pt x="144420" y="18255"/>
                    <a:pt x="144101" y="9214"/>
                    <a:pt x="138328" y="3835"/>
                  </a:cubicBezTo>
                  <a:cubicBezTo>
                    <a:pt x="132841" y="-1278"/>
                    <a:pt x="124334" y="-1278"/>
                    <a:pt x="118847" y="3835"/>
                  </a:cubicBezTo>
                  <a:close/>
                </a:path>
              </a:pathLst>
            </a:custGeom>
            <a:solidFill>
              <a:schemeClr val="accent2">
                <a:alpha val="30000"/>
              </a:schemeClr>
            </a:solidFill>
            <a:ln w="9525" cap="flat">
              <a:solidFill>
                <a:schemeClr val="tx1">
                  <a:lumMod val="90000"/>
                  <a:lumOff val="10000"/>
                </a:schemeClr>
              </a:solidFill>
              <a:prstDash val="solid"/>
              <a:miter/>
            </a:ln>
          </p:spPr>
          <p:txBody>
            <a:bodyPr anchor="ctr">
              <a:scene3d>
                <a:camera prst="orthographicFront"/>
                <a:lightRig rig="balanced" dir="t">
                  <a:rot lat="0" lon="0" rev="2100000"/>
                </a:lightRig>
              </a:scene3d>
              <a:sp3d extrusionH="57150" prstMaterial="metal">
                <a:bevelT w="38100" h="25400"/>
                <a:contourClr>
                  <a:schemeClr val="bg2"/>
                </a:contourClr>
              </a:sp3d>
            </a:bodyPr>
            <a:lstStyle/>
            <a:p>
              <a:pPr>
                <a:defRPr/>
              </a:pPr>
              <a:endParaRPr lang="ru-RU" b="1">
                <a:ln w="50800"/>
                <a:solidFill>
                  <a:schemeClr val="bg1">
                    <a:shade val="50000"/>
                  </a:schemeClr>
                </a:solidFill>
              </a:endParaRPr>
            </a:p>
          </p:txBody>
        </p:sp>
        <p:sp>
          <p:nvSpPr>
            <p:cNvPr id="93" name="Полилиния 92">
              <a:extLst>
                <a:ext uri="{FF2B5EF4-FFF2-40B4-BE49-F238E27FC236}">
                  <a16:creationId xmlns:a16="http://schemas.microsoft.com/office/drawing/2014/main" id="{68B34D07-E7D5-8F1A-7E78-F13FF4A191DC}"/>
                </a:ext>
              </a:extLst>
            </p:cNvPr>
            <p:cNvSpPr/>
            <p:nvPr/>
          </p:nvSpPr>
          <p:spPr>
            <a:xfrm>
              <a:off x="8997354" y="2781553"/>
              <a:ext cx="48644" cy="46540"/>
            </a:xfrm>
            <a:custGeom>
              <a:avLst/>
              <a:gdLst>
                <a:gd name="connsiteX0" fmla="*/ 47625 w 47625"/>
                <a:gd name="connsiteY0" fmla="*/ 23813 h 47625"/>
                <a:gd name="connsiteX1" fmla="*/ 23813 w 47625"/>
                <a:gd name="connsiteY1" fmla="*/ 47625 h 47625"/>
                <a:gd name="connsiteX2" fmla="*/ 0 w 47625"/>
                <a:gd name="connsiteY2" fmla="*/ 23813 h 47625"/>
                <a:gd name="connsiteX3" fmla="*/ 23813 w 47625"/>
                <a:gd name="connsiteY3" fmla="*/ 0 h 47625"/>
                <a:gd name="connsiteX4" fmla="*/ 47625 w 47625"/>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625" y="23813"/>
                  </a:moveTo>
                  <a:cubicBezTo>
                    <a:pt x="47625" y="36964"/>
                    <a:pt x="36964" y="47625"/>
                    <a:pt x="23813" y="47625"/>
                  </a:cubicBezTo>
                  <a:cubicBezTo>
                    <a:pt x="10661" y="47625"/>
                    <a:pt x="0" y="36964"/>
                    <a:pt x="0" y="23813"/>
                  </a:cubicBezTo>
                  <a:cubicBezTo>
                    <a:pt x="0" y="10661"/>
                    <a:pt x="10661" y="0"/>
                    <a:pt x="23813" y="0"/>
                  </a:cubicBezTo>
                  <a:cubicBezTo>
                    <a:pt x="36964" y="0"/>
                    <a:pt x="47625" y="10661"/>
                    <a:pt x="47625" y="23813"/>
                  </a:cubicBezTo>
                  <a:close/>
                </a:path>
              </a:pathLst>
            </a:custGeom>
            <a:solidFill>
              <a:schemeClr val="accent2">
                <a:alpha val="30000"/>
              </a:schemeClr>
            </a:solidFill>
            <a:ln w="9525" cap="flat">
              <a:noFill/>
              <a:prstDash val="solid"/>
              <a:miter/>
            </a:ln>
          </p:spPr>
          <p:txBody>
            <a:bodyPr anchor="ctr">
              <a:scene3d>
                <a:camera prst="orthographicFront"/>
                <a:lightRig rig="balanced" dir="t">
                  <a:rot lat="0" lon="0" rev="2100000"/>
                </a:lightRig>
              </a:scene3d>
              <a:sp3d extrusionH="57150" prstMaterial="metal">
                <a:bevelT w="38100" h="25400"/>
                <a:contourClr>
                  <a:schemeClr val="bg2"/>
                </a:contourClr>
              </a:sp3d>
            </a:bodyPr>
            <a:lstStyle/>
            <a:p>
              <a:pPr>
                <a:defRPr/>
              </a:pPr>
              <a:endParaRPr lang="ru-RU" b="1">
                <a:ln w="50800"/>
                <a:solidFill>
                  <a:schemeClr val="bg1">
                    <a:shade val="50000"/>
                  </a:schemeClr>
                </a:solidFill>
              </a:endParaRPr>
            </a:p>
          </p:txBody>
        </p:sp>
        <p:sp>
          <p:nvSpPr>
            <p:cNvPr id="94" name="Полилиния 93">
              <a:extLst>
                <a:ext uri="{FF2B5EF4-FFF2-40B4-BE49-F238E27FC236}">
                  <a16:creationId xmlns:a16="http://schemas.microsoft.com/office/drawing/2014/main" id="{C473839E-DDBA-D019-26E7-C724230DE985}"/>
                </a:ext>
              </a:extLst>
            </p:cNvPr>
            <p:cNvSpPr/>
            <p:nvPr/>
          </p:nvSpPr>
          <p:spPr>
            <a:xfrm>
              <a:off x="8910638" y="2713859"/>
              <a:ext cx="48646" cy="48656"/>
            </a:xfrm>
            <a:custGeom>
              <a:avLst/>
              <a:gdLst>
                <a:gd name="connsiteX0" fmla="*/ 47625 w 47625"/>
                <a:gd name="connsiteY0" fmla="*/ 23813 h 47625"/>
                <a:gd name="connsiteX1" fmla="*/ 23813 w 47625"/>
                <a:gd name="connsiteY1" fmla="*/ 47625 h 47625"/>
                <a:gd name="connsiteX2" fmla="*/ 0 w 47625"/>
                <a:gd name="connsiteY2" fmla="*/ 23813 h 47625"/>
                <a:gd name="connsiteX3" fmla="*/ 23813 w 47625"/>
                <a:gd name="connsiteY3" fmla="*/ 0 h 47625"/>
                <a:gd name="connsiteX4" fmla="*/ 47625 w 47625"/>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625" y="23813"/>
                  </a:moveTo>
                  <a:cubicBezTo>
                    <a:pt x="47625" y="36964"/>
                    <a:pt x="36964" y="47625"/>
                    <a:pt x="23813" y="47625"/>
                  </a:cubicBezTo>
                  <a:cubicBezTo>
                    <a:pt x="10661" y="47625"/>
                    <a:pt x="0" y="36964"/>
                    <a:pt x="0" y="23813"/>
                  </a:cubicBezTo>
                  <a:cubicBezTo>
                    <a:pt x="0" y="10661"/>
                    <a:pt x="10661" y="0"/>
                    <a:pt x="23813" y="0"/>
                  </a:cubicBezTo>
                  <a:cubicBezTo>
                    <a:pt x="36964" y="0"/>
                    <a:pt x="47625" y="10661"/>
                    <a:pt x="47625" y="23813"/>
                  </a:cubicBezTo>
                  <a:close/>
                </a:path>
              </a:pathLst>
            </a:custGeom>
            <a:solidFill>
              <a:schemeClr val="accent2"/>
            </a:solidFill>
            <a:ln w="9525" cap="flat">
              <a:solidFill>
                <a:schemeClr val="tx1">
                  <a:lumMod val="90000"/>
                  <a:lumOff val="10000"/>
                </a:schemeClr>
              </a:solidFill>
              <a:prstDash val="solid"/>
              <a:miter/>
            </a:ln>
          </p:spPr>
          <p:txBody>
            <a:bodyPr anchor="ctr">
              <a:scene3d>
                <a:camera prst="orthographicFront"/>
                <a:lightRig rig="balanced" dir="t">
                  <a:rot lat="0" lon="0" rev="2100000"/>
                </a:lightRig>
              </a:scene3d>
              <a:sp3d extrusionH="57150" prstMaterial="metal">
                <a:bevelT w="38100" h="25400"/>
                <a:contourClr>
                  <a:schemeClr val="bg2"/>
                </a:contourClr>
              </a:sp3d>
            </a:bodyPr>
            <a:lstStyle/>
            <a:p>
              <a:pPr>
                <a:defRPr/>
              </a:pPr>
              <a:endParaRPr lang="ru-RU" b="1">
                <a:ln w="50800"/>
                <a:solidFill>
                  <a:schemeClr val="bg1">
                    <a:shade val="50000"/>
                  </a:schemeClr>
                </a:solidFill>
              </a:endParaRPr>
            </a:p>
          </p:txBody>
        </p:sp>
        <p:sp>
          <p:nvSpPr>
            <p:cNvPr id="95" name="Полилиния 94">
              <a:extLst>
                <a:ext uri="{FF2B5EF4-FFF2-40B4-BE49-F238E27FC236}">
                  <a16:creationId xmlns:a16="http://schemas.microsoft.com/office/drawing/2014/main" id="{C4AE1225-A737-FA67-0663-957F29446E49}"/>
                </a:ext>
              </a:extLst>
            </p:cNvPr>
            <p:cNvSpPr/>
            <p:nvPr/>
          </p:nvSpPr>
          <p:spPr>
            <a:xfrm>
              <a:off x="9678385" y="2589049"/>
              <a:ext cx="48644" cy="48655"/>
            </a:xfrm>
            <a:custGeom>
              <a:avLst/>
              <a:gdLst>
                <a:gd name="connsiteX0" fmla="*/ 47625 w 47625"/>
                <a:gd name="connsiteY0" fmla="*/ 23813 h 47625"/>
                <a:gd name="connsiteX1" fmla="*/ 23813 w 47625"/>
                <a:gd name="connsiteY1" fmla="*/ 47625 h 47625"/>
                <a:gd name="connsiteX2" fmla="*/ 0 w 47625"/>
                <a:gd name="connsiteY2" fmla="*/ 23813 h 47625"/>
                <a:gd name="connsiteX3" fmla="*/ 23813 w 47625"/>
                <a:gd name="connsiteY3" fmla="*/ 0 h 47625"/>
                <a:gd name="connsiteX4" fmla="*/ 47625 w 47625"/>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625" y="23813"/>
                  </a:moveTo>
                  <a:cubicBezTo>
                    <a:pt x="47625" y="36964"/>
                    <a:pt x="36964" y="47625"/>
                    <a:pt x="23813" y="47625"/>
                  </a:cubicBezTo>
                  <a:cubicBezTo>
                    <a:pt x="10661" y="47625"/>
                    <a:pt x="0" y="36964"/>
                    <a:pt x="0" y="23813"/>
                  </a:cubicBezTo>
                  <a:cubicBezTo>
                    <a:pt x="0" y="10661"/>
                    <a:pt x="10661" y="0"/>
                    <a:pt x="23813" y="0"/>
                  </a:cubicBezTo>
                  <a:cubicBezTo>
                    <a:pt x="36964" y="0"/>
                    <a:pt x="47625" y="10661"/>
                    <a:pt x="47625" y="23813"/>
                  </a:cubicBezTo>
                  <a:close/>
                </a:path>
              </a:pathLst>
            </a:custGeom>
            <a:solidFill>
              <a:schemeClr val="accent2"/>
            </a:solidFill>
            <a:ln w="9525" cap="flat">
              <a:solidFill>
                <a:schemeClr val="tx1">
                  <a:lumMod val="90000"/>
                  <a:lumOff val="10000"/>
                </a:schemeClr>
              </a:solidFill>
              <a:prstDash val="solid"/>
              <a:miter/>
            </a:ln>
          </p:spPr>
          <p:txBody>
            <a:bodyPr anchor="ctr">
              <a:scene3d>
                <a:camera prst="orthographicFront"/>
                <a:lightRig rig="balanced" dir="t">
                  <a:rot lat="0" lon="0" rev="2100000"/>
                </a:lightRig>
              </a:scene3d>
              <a:sp3d extrusionH="57150" prstMaterial="metal">
                <a:bevelT w="38100" h="25400"/>
                <a:contourClr>
                  <a:schemeClr val="bg2"/>
                </a:contourClr>
              </a:sp3d>
            </a:bodyPr>
            <a:lstStyle/>
            <a:p>
              <a:pPr>
                <a:defRPr/>
              </a:pPr>
              <a:endParaRPr lang="ru-RU" b="1">
                <a:ln w="50800"/>
                <a:solidFill>
                  <a:schemeClr val="bg1">
                    <a:shade val="50000"/>
                  </a:schemeClr>
                </a:solidFill>
              </a:endParaRPr>
            </a:p>
          </p:txBody>
        </p:sp>
        <p:sp>
          <p:nvSpPr>
            <p:cNvPr id="96" name="Полилиния 95">
              <a:extLst>
                <a:ext uri="{FF2B5EF4-FFF2-40B4-BE49-F238E27FC236}">
                  <a16:creationId xmlns:a16="http://schemas.microsoft.com/office/drawing/2014/main" id="{FB927196-F1A9-464C-4FF8-374E5505AFAB}"/>
                </a:ext>
              </a:extLst>
            </p:cNvPr>
            <p:cNvSpPr/>
            <p:nvPr/>
          </p:nvSpPr>
          <p:spPr>
            <a:xfrm>
              <a:off x="9122138" y="2347888"/>
              <a:ext cx="48646" cy="48655"/>
            </a:xfrm>
            <a:custGeom>
              <a:avLst/>
              <a:gdLst>
                <a:gd name="connsiteX0" fmla="*/ 47625 w 47625"/>
                <a:gd name="connsiteY0" fmla="*/ 23813 h 47625"/>
                <a:gd name="connsiteX1" fmla="*/ 23813 w 47625"/>
                <a:gd name="connsiteY1" fmla="*/ 47625 h 47625"/>
                <a:gd name="connsiteX2" fmla="*/ 0 w 47625"/>
                <a:gd name="connsiteY2" fmla="*/ 23813 h 47625"/>
                <a:gd name="connsiteX3" fmla="*/ 23813 w 47625"/>
                <a:gd name="connsiteY3" fmla="*/ 0 h 47625"/>
                <a:gd name="connsiteX4" fmla="*/ 47625 w 47625"/>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625" y="23813"/>
                  </a:moveTo>
                  <a:cubicBezTo>
                    <a:pt x="47625" y="36964"/>
                    <a:pt x="36964" y="47625"/>
                    <a:pt x="23813" y="47625"/>
                  </a:cubicBezTo>
                  <a:cubicBezTo>
                    <a:pt x="10661" y="47625"/>
                    <a:pt x="0" y="36964"/>
                    <a:pt x="0" y="23813"/>
                  </a:cubicBezTo>
                  <a:cubicBezTo>
                    <a:pt x="0" y="10661"/>
                    <a:pt x="10661" y="0"/>
                    <a:pt x="23813" y="0"/>
                  </a:cubicBezTo>
                  <a:cubicBezTo>
                    <a:pt x="36964" y="0"/>
                    <a:pt x="47625" y="10661"/>
                    <a:pt x="47625" y="23813"/>
                  </a:cubicBezTo>
                  <a:close/>
                </a:path>
              </a:pathLst>
            </a:custGeom>
            <a:solidFill>
              <a:schemeClr val="accent2">
                <a:alpha val="30000"/>
              </a:schemeClr>
            </a:solidFill>
            <a:ln w="9525" cap="flat">
              <a:solidFill>
                <a:schemeClr val="tx1">
                  <a:lumMod val="90000"/>
                  <a:lumOff val="10000"/>
                </a:schemeClr>
              </a:solidFill>
              <a:prstDash val="solid"/>
              <a:miter/>
            </a:ln>
          </p:spPr>
          <p:txBody>
            <a:bodyPr anchor="ctr">
              <a:scene3d>
                <a:camera prst="orthographicFront"/>
                <a:lightRig rig="balanced" dir="t">
                  <a:rot lat="0" lon="0" rev="2100000"/>
                </a:lightRig>
              </a:scene3d>
              <a:sp3d extrusionH="57150" prstMaterial="metal">
                <a:bevelT w="38100" h="25400"/>
                <a:contourClr>
                  <a:schemeClr val="bg2"/>
                </a:contourClr>
              </a:sp3d>
            </a:bodyPr>
            <a:lstStyle/>
            <a:p>
              <a:pPr>
                <a:defRPr/>
              </a:pPr>
              <a:endParaRPr lang="ru-RU" b="1">
                <a:ln w="50800"/>
                <a:solidFill>
                  <a:schemeClr val="bg1">
                    <a:shade val="50000"/>
                  </a:schemeClr>
                </a:solidFill>
              </a:endParaRPr>
            </a:p>
          </p:txBody>
        </p:sp>
      </p:grpSp>
      <p:sp>
        <p:nvSpPr>
          <p:cNvPr id="52232" name="Прямоугольник 63">
            <a:extLst>
              <a:ext uri="{FF2B5EF4-FFF2-40B4-BE49-F238E27FC236}">
                <a16:creationId xmlns:a16="http://schemas.microsoft.com/office/drawing/2014/main" id="{E5D1A473-1A53-3919-F99A-7F3D29DDA43C}"/>
              </a:ext>
            </a:extLst>
          </p:cNvPr>
          <p:cNvSpPr>
            <a:spLocks noChangeArrowheads="1"/>
          </p:cNvSpPr>
          <p:nvPr/>
        </p:nvSpPr>
        <p:spPr bwMode="auto">
          <a:xfrm>
            <a:off x="2627314" y="2850356"/>
            <a:ext cx="1944687"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defTabSz="342900">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defTabSz="34290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defTabSz="3429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defTabSz="3429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defTabSz="3429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spcBef>
                <a:spcPct val="0"/>
              </a:spcBef>
              <a:spcAft>
                <a:spcPts val="900"/>
              </a:spcAft>
              <a:buClr>
                <a:srgbClr val="7F7F7F"/>
              </a:buClr>
              <a:buSzPct val="45000"/>
              <a:buNone/>
            </a:pPr>
            <a:r>
              <a:rPr lang="ru-RU" altLang="ru-RU" sz="1800" b="1">
                <a:solidFill>
                  <a:srgbClr val="000000"/>
                </a:solidFill>
                <a:cs typeface="Arial" panose="020B0604020202020204" pitchFamily="34" charset="0"/>
              </a:rPr>
              <a:t>Резерв по претензиям (оценочные обязательства)</a:t>
            </a:r>
          </a:p>
          <a:p>
            <a:pPr eaLnBrk="1" hangingPunct="1">
              <a:spcBef>
                <a:spcPct val="0"/>
              </a:spcBef>
              <a:spcAft>
                <a:spcPct val="0"/>
              </a:spcAft>
              <a:buClr>
                <a:srgbClr val="7F7F7F"/>
              </a:buClr>
              <a:buSzPct val="45000"/>
              <a:buFont typeface="Arial" panose="020B0604020202020204" pitchFamily="34" charset="0"/>
              <a:buChar char="•"/>
            </a:pPr>
            <a:r>
              <a:rPr lang="ru-RU" altLang="ru-RU" sz="1100">
                <a:solidFill>
                  <a:srgbClr val="992600"/>
                </a:solidFill>
                <a:cs typeface="Arial" panose="020B0604020202020204" pitchFamily="34" charset="0"/>
              </a:rPr>
              <a:t>рассчитывает резерв на основе данных подсистемы претензионно-исковой работы</a:t>
            </a:r>
          </a:p>
        </p:txBody>
      </p:sp>
      <p:grpSp>
        <p:nvGrpSpPr>
          <p:cNvPr id="52233" name="Группа 11">
            <a:extLst>
              <a:ext uri="{FF2B5EF4-FFF2-40B4-BE49-F238E27FC236}">
                <a16:creationId xmlns:a16="http://schemas.microsoft.com/office/drawing/2014/main" id="{486DC75B-AB22-4B3D-4BCA-0C10D747162B}"/>
              </a:ext>
            </a:extLst>
          </p:cNvPr>
          <p:cNvGrpSpPr>
            <a:grpSpLocks/>
          </p:cNvGrpSpPr>
          <p:nvPr/>
        </p:nvGrpSpPr>
        <p:grpSpPr bwMode="auto">
          <a:xfrm>
            <a:off x="2790825" y="2132807"/>
            <a:ext cx="501650" cy="523875"/>
            <a:chOff x="5181943" y="2389641"/>
            <a:chExt cx="670619" cy="697806"/>
          </a:xfrm>
        </p:grpSpPr>
        <p:sp>
          <p:nvSpPr>
            <p:cNvPr id="98" name="Полилиния 97">
              <a:extLst>
                <a:ext uri="{FF2B5EF4-FFF2-40B4-BE49-F238E27FC236}">
                  <a16:creationId xmlns:a16="http://schemas.microsoft.com/office/drawing/2014/main" id="{0CC33315-8214-C9ED-6FD6-B97B566CB419}"/>
                </a:ext>
              </a:extLst>
            </p:cNvPr>
            <p:cNvSpPr/>
            <p:nvPr/>
          </p:nvSpPr>
          <p:spPr>
            <a:xfrm>
              <a:off x="5181943" y="2389641"/>
              <a:ext cx="670619" cy="697806"/>
            </a:xfrm>
            <a:custGeom>
              <a:avLst/>
              <a:gdLst>
                <a:gd name="connsiteX0" fmla="*/ 705060 w 704850"/>
                <a:gd name="connsiteY0" fmla="*/ 215171 h 733425"/>
                <a:gd name="connsiteX1" fmla="*/ 637375 w 704850"/>
                <a:gd name="connsiteY1" fmla="*/ 152201 h 733425"/>
                <a:gd name="connsiteX2" fmla="*/ 684295 w 704850"/>
                <a:gd name="connsiteY2" fmla="*/ 101776 h 733425"/>
                <a:gd name="connsiteX3" fmla="*/ 702164 w 704850"/>
                <a:gd name="connsiteY3" fmla="*/ 57961 h 733425"/>
                <a:gd name="connsiteX4" fmla="*/ 684638 w 704850"/>
                <a:gd name="connsiteY4" fmla="*/ 14584 h 733425"/>
                <a:gd name="connsiteX5" fmla="*/ 597770 w 704850"/>
                <a:gd name="connsiteY5" fmla="*/ 21147 h 733425"/>
                <a:gd name="connsiteX6" fmla="*/ 274882 w 704850"/>
                <a:gd name="connsiteY6" fmla="*/ 367933 h 733425"/>
                <a:gd name="connsiteX7" fmla="*/ 51645 w 704850"/>
                <a:gd name="connsiteY7" fmla="*/ 411243 h 733425"/>
                <a:gd name="connsiteX8" fmla="*/ 61389 w 704850"/>
                <a:gd name="connsiteY8" fmla="*/ 684058 h 733425"/>
                <a:gd name="connsiteX9" fmla="*/ 192805 w 704850"/>
                <a:gd name="connsiteY9" fmla="*/ 735836 h 733425"/>
                <a:gd name="connsiteX10" fmla="*/ 199844 w 704850"/>
                <a:gd name="connsiteY10" fmla="*/ 735712 h 733425"/>
                <a:gd name="connsiteX11" fmla="*/ 334185 w 704850"/>
                <a:gd name="connsiteY11" fmla="*/ 674333 h 733425"/>
                <a:gd name="connsiteX12" fmla="*/ 361455 w 704850"/>
                <a:gd name="connsiteY12" fmla="*/ 448543 h 733425"/>
                <a:gd name="connsiteX13" fmla="*/ 499844 w 704850"/>
                <a:gd name="connsiteY13" fmla="*/ 299896 h 733425"/>
                <a:gd name="connsiteX14" fmla="*/ 567509 w 704850"/>
                <a:gd name="connsiteY14" fmla="*/ 362913 h 733425"/>
                <a:gd name="connsiteX15" fmla="*/ 577758 w 704850"/>
                <a:gd name="connsiteY15" fmla="*/ 366733 h 733425"/>
                <a:gd name="connsiteX16" fmla="*/ 587712 w 704850"/>
                <a:gd name="connsiteY16" fmla="*/ 362180 h 733425"/>
                <a:gd name="connsiteX17" fmla="*/ 626850 w 704850"/>
                <a:gd name="connsiteY17" fmla="*/ 320060 h 733425"/>
                <a:gd name="connsiteX18" fmla="*/ 626126 w 704850"/>
                <a:gd name="connsiteY18" fmla="*/ 299877 h 733425"/>
                <a:gd name="connsiteX19" fmla="*/ 558461 w 704850"/>
                <a:gd name="connsiteY19" fmla="*/ 236869 h 733425"/>
                <a:gd name="connsiteX20" fmla="*/ 578711 w 704850"/>
                <a:gd name="connsiteY20" fmla="*/ 215162 h 733425"/>
                <a:gd name="connsiteX21" fmla="*/ 646357 w 704850"/>
                <a:gd name="connsiteY21" fmla="*/ 278217 h 733425"/>
                <a:gd name="connsiteX22" fmla="*/ 656597 w 704850"/>
                <a:gd name="connsiteY22" fmla="*/ 282046 h 733425"/>
                <a:gd name="connsiteX23" fmla="*/ 666550 w 704850"/>
                <a:gd name="connsiteY23" fmla="*/ 277503 h 733425"/>
                <a:gd name="connsiteX24" fmla="*/ 705765 w 704850"/>
                <a:gd name="connsiteY24" fmla="*/ 235383 h 733425"/>
                <a:gd name="connsiteX25" fmla="*/ 709584 w 704850"/>
                <a:gd name="connsiteY25" fmla="*/ 225134 h 733425"/>
                <a:gd name="connsiteX26" fmla="*/ 705060 w 704850"/>
                <a:gd name="connsiteY26" fmla="*/ 215171 h 733425"/>
                <a:gd name="connsiteX27" fmla="*/ 655397 w 704850"/>
                <a:gd name="connsiteY27" fmla="*/ 247556 h 733425"/>
                <a:gd name="connsiteX28" fmla="*/ 587760 w 704850"/>
                <a:gd name="connsiteY28" fmla="*/ 184510 h 733425"/>
                <a:gd name="connsiteX29" fmla="*/ 567576 w 704850"/>
                <a:gd name="connsiteY29" fmla="*/ 185215 h 733425"/>
                <a:gd name="connsiteX30" fmla="*/ 527828 w 704850"/>
                <a:gd name="connsiteY30" fmla="*/ 227830 h 733425"/>
                <a:gd name="connsiteX31" fmla="*/ 523999 w 704850"/>
                <a:gd name="connsiteY31" fmla="*/ 238079 h 733425"/>
                <a:gd name="connsiteX32" fmla="*/ 528543 w 704850"/>
                <a:gd name="connsiteY32" fmla="*/ 248032 h 733425"/>
                <a:gd name="connsiteX33" fmla="*/ 596218 w 704850"/>
                <a:gd name="connsiteY33" fmla="*/ 311059 h 733425"/>
                <a:gd name="connsiteX34" fmla="*/ 576539 w 704850"/>
                <a:gd name="connsiteY34" fmla="*/ 332243 h 733425"/>
                <a:gd name="connsiteX35" fmla="*/ 508874 w 704850"/>
                <a:gd name="connsiteY35" fmla="*/ 269235 h 733425"/>
                <a:gd name="connsiteX36" fmla="*/ 498625 w 704850"/>
                <a:gd name="connsiteY36" fmla="*/ 265415 h 733425"/>
                <a:gd name="connsiteX37" fmla="*/ 488680 w 704850"/>
                <a:gd name="connsiteY37" fmla="*/ 269959 h 733425"/>
                <a:gd name="connsiteX38" fmla="*/ 335585 w 704850"/>
                <a:gd name="connsiteY38" fmla="*/ 434389 h 733425"/>
                <a:gd name="connsiteX39" fmla="*/ 335442 w 704850"/>
                <a:gd name="connsiteY39" fmla="*/ 434484 h 733425"/>
                <a:gd name="connsiteX40" fmla="*/ 331442 w 704850"/>
                <a:gd name="connsiteY40" fmla="*/ 454020 h 733425"/>
                <a:gd name="connsiteX41" fmla="*/ 313278 w 704850"/>
                <a:gd name="connsiteY41" fmla="*/ 654855 h 733425"/>
                <a:gd name="connsiteX42" fmla="*/ 198835 w 704850"/>
                <a:gd name="connsiteY42" fmla="*/ 707147 h 733425"/>
                <a:gd name="connsiteX43" fmla="*/ 80868 w 704850"/>
                <a:gd name="connsiteY43" fmla="*/ 663141 h 733425"/>
                <a:gd name="connsiteX44" fmla="*/ 72552 w 704850"/>
                <a:gd name="connsiteY44" fmla="*/ 430712 h 733425"/>
                <a:gd name="connsiteX45" fmla="*/ 193053 w 704850"/>
                <a:gd name="connsiteY45" fmla="*/ 378230 h 733425"/>
                <a:gd name="connsiteX46" fmla="*/ 271587 w 704850"/>
                <a:gd name="connsiteY46" fmla="*/ 398289 h 733425"/>
                <a:gd name="connsiteX47" fmla="*/ 282512 w 704850"/>
                <a:gd name="connsiteY47" fmla="*/ 399442 h 733425"/>
                <a:gd name="connsiteX48" fmla="*/ 290999 w 704850"/>
                <a:gd name="connsiteY48" fmla="*/ 392536 h 733425"/>
                <a:gd name="connsiteX49" fmla="*/ 618659 w 704850"/>
                <a:gd name="connsiteY49" fmla="*/ 40606 h 733425"/>
                <a:gd name="connsiteX50" fmla="*/ 665179 w 704850"/>
                <a:gd name="connsiteY50" fmla="*/ 35511 h 733425"/>
                <a:gd name="connsiteX51" fmla="*/ 673580 w 704850"/>
                <a:gd name="connsiteY51" fmla="*/ 57266 h 733425"/>
                <a:gd name="connsiteX52" fmla="*/ 663350 w 704850"/>
                <a:gd name="connsiteY52" fmla="*/ 82297 h 733425"/>
                <a:gd name="connsiteX53" fmla="*/ 606705 w 704850"/>
                <a:gd name="connsiteY53" fmla="*/ 143181 h 733425"/>
                <a:gd name="connsiteX54" fmla="*/ 602895 w 704850"/>
                <a:gd name="connsiteY54" fmla="*/ 153430 h 733425"/>
                <a:gd name="connsiteX55" fmla="*/ 607448 w 704850"/>
                <a:gd name="connsiteY55" fmla="*/ 163374 h 733425"/>
                <a:gd name="connsiteX56" fmla="*/ 675132 w 704850"/>
                <a:gd name="connsiteY56" fmla="*/ 226344 h 733425"/>
                <a:gd name="connsiteX57" fmla="*/ 655397 w 704850"/>
                <a:gd name="connsiteY57" fmla="*/ 247556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04850" h="733425">
                  <a:moveTo>
                    <a:pt x="705060" y="215171"/>
                  </a:moveTo>
                  <a:lnTo>
                    <a:pt x="637375" y="152201"/>
                  </a:lnTo>
                  <a:lnTo>
                    <a:pt x="684295" y="101776"/>
                  </a:lnTo>
                  <a:cubicBezTo>
                    <a:pt x="695259" y="89975"/>
                    <a:pt x="701774" y="74011"/>
                    <a:pt x="702164" y="57961"/>
                  </a:cubicBezTo>
                  <a:cubicBezTo>
                    <a:pt x="702574" y="40854"/>
                    <a:pt x="696354" y="25452"/>
                    <a:pt x="684638" y="14584"/>
                  </a:cubicBezTo>
                  <a:cubicBezTo>
                    <a:pt x="661159" y="-7209"/>
                    <a:pt x="621383" y="-4218"/>
                    <a:pt x="597770" y="21147"/>
                  </a:cubicBezTo>
                  <a:lnTo>
                    <a:pt x="274882" y="367933"/>
                  </a:lnTo>
                  <a:cubicBezTo>
                    <a:pt x="199482" y="332481"/>
                    <a:pt x="109204" y="349483"/>
                    <a:pt x="51645" y="411243"/>
                  </a:cubicBezTo>
                  <a:cubicBezTo>
                    <a:pt x="-20859" y="489148"/>
                    <a:pt x="-16487" y="611525"/>
                    <a:pt x="61389" y="684058"/>
                  </a:cubicBezTo>
                  <a:cubicBezTo>
                    <a:pt x="97432" y="717596"/>
                    <a:pt x="143856" y="735836"/>
                    <a:pt x="192805" y="735836"/>
                  </a:cubicBezTo>
                  <a:cubicBezTo>
                    <a:pt x="195149" y="735836"/>
                    <a:pt x="197492" y="735798"/>
                    <a:pt x="199844" y="735712"/>
                  </a:cubicBezTo>
                  <a:cubicBezTo>
                    <a:pt x="251384" y="733874"/>
                    <a:pt x="299095" y="712071"/>
                    <a:pt x="334185" y="674333"/>
                  </a:cubicBezTo>
                  <a:cubicBezTo>
                    <a:pt x="391687" y="612630"/>
                    <a:pt x="402222" y="521333"/>
                    <a:pt x="361455" y="448543"/>
                  </a:cubicBezTo>
                  <a:lnTo>
                    <a:pt x="499844" y="299896"/>
                  </a:lnTo>
                  <a:lnTo>
                    <a:pt x="567509" y="362913"/>
                  </a:lnTo>
                  <a:cubicBezTo>
                    <a:pt x="570281" y="365495"/>
                    <a:pt x="573958" y="366781"/>
                    <a:pt x="577758" y="366733"/>
                  </a:cubicBezTo>
                  <a:cubicBezTo>
                    <a:pt x="581549" y="366600"/>
                    <a:pt x="585131" y="364952"/>
                    <a:pt x="587712" y="362180"/>
                  </a:cubicBezTo>
                  <a:lnTo>
                    <a:pt x="626850" y="320060"/>
                  </a:lnTo>
                  <a:cubicBezTo>
                    <a:pt x="632213" y="314288"/>
                    <a:pt x="631889" y="305249"/>
                    <a:pt x="626126" y="299877"/>
                  </a:cubicBezTo>
                  <a:lnTo>
                    <a:pt x="558461" y="236869"/>
                  </a:lnTo>
                  <a:lnTo>
                    <a:pt x="578711" y="215162"/>
                  </a:lnTo>
                  <a:lnTo>
                    <a:pt x="646357" y="278217"/>
                  </a:lnTo>
                  <a:cubicBezTo>
                    <a:pt x="649120" y="280798"/>
                    <a:pt x="652730" y="282122"/>
                    <a:pt x="656597" y="282046"/>
                  </a:cubicBezTo>
                  <a:cubicBezTo>
                    <a:pt x="660388" y="281913"/>
                    <a:pt x="663960" y="280274"/>
                    <a:pt x="666550" y="277503"/>
                  </a:cubicBezTo>
                  <a:lnTo>
                    <a:pt x="705765" y="235383"/>
                  </a:lnTo>
                  <a:cubicBezTo>
                    <a:pt x="708346" y="232611"/>
                    <a:pt x="709727" y="228925"/>
                    <a:pt x="709584" y="225134"/>
                  </a:cubicBezTo>
                  <a:cubicBezTo>
                    <a:pt x="709470" y="221334"/>
                    <a:pt x="707841" y="217752"/>
                    <a:pt x="705060" y="215171"/>
                  </a:cubicBezTo>
                  <a:close/>
                  <a:moveTo>
                    <a:pt x="655397" y="247556"/>
                  </a:moveTo>
                  <a:lnTo>
                    <a:pt x="587760" y="184510"/>
                  </a:lnTo>
                  <a:cubicBezTo>
                    <a:pt x="581997" y="179138"/>
                    <a:pt x="572948" y="179443"/>
                    <a:pt x="567576" y="185215"/>
                  </a:cubicBezTo>
                  <a:lnTo>
                    <a:pt x="527828" y="227830"/>
                  </a:lnTo>
                  <a:cubicBezTo>
                    <a:pt x="525247" y="230602"/>
                    <a:pt x="523866" y="234288"/>
                    <a:pt x="523999" y="238079"/>
                  </a:cubicBezTo>
                  <a:cubicBezTo>
                    <a:pt x="524133" y="241870"/>
                    <a:pt x="525771" y="245451"/>
                    <a:pt x="528543" y="248032"/>
                  </a:cubicBezTo>
                  <a:lnTo>
                    <a:pt x="596218" y="311059"/>
                  </a:lnTo>
                  <a:lnTo>
                    <a:pt x="576539" y="332243"/>
                  </a:lnTo>
                  <a:lnTo>
                    <a:pt x="508874" y="269235"/>
                  </a:lnTo>
                  <a:cubicBezTo>
                    <a:pt x="506102" y="266654"/>
                    <a:pt x="502520" y="265215"/>
                    <a:pt x="498625" y="265415"/>
                  </a:cubicBezTo>
                  <a:cubicBezTo>
                    <a:pt x="494843" y="265549"/>
                    <a:pt x="491262" y="267187"/>
                    <a:pt x="488680" y="269959"/>
                  </a:cubicBezTo>
                  <a:lnTo>
                    <a:pt x="335585" y="434389"/>
                  </a:lnTo>
                  <a:lnTo>
                    <a:pt x="335442" y="434484"/>
                  </a:lnTo>
                  <a:cubicBezTo>
                    <a:pt x="329041" y="438837"/>
                    <a:pt x="327260" y="447495"/>
                    <a:pt x="331442" y="454020"/>
                  </a:cubicBezTo>
                  <a:cubicBezTo>
                    <a:pt x="371999" y="517276"/>
                    <a:pt x="364532" y="599857"/>
                    <a:pt x="313278" y="654855"/>
                  </a:cubicBezTo>
                  <a:cubicBezTo>
                    <a:pt x="283379" y="687011"/>
                    <a:pt x="242735" y="705575"/>
                    <a:pt x="198835" y="707147"/>
                  </a:cubicBezTo>
                  <a:cubicBezTo>
                    <a:pt x="155096" y="708595"/>
                    <a:pt x="113043" y="693069"/>
                    <a:pt x="80868" y="663141"/>
                  </a:cubicBezTo>
                  <a:cubicBezTo>
                    <a:pt x="14516" y="601353"/>
                    <a:pt x="10792" y="497073"/>
                    <a:pt x="72552" y="430712"/>
                  </a:cubicBezTo>
                  <a:cubicBezTo>
                    <a:pt x="104594" y="396346"/>
                    <a:pt x="148533" y="378230"/>
                    <a:pt x="193053" y="378230"/>
                  </a:cubicBezTo>
                  <a:cubicBezTo>
                    <a:pt x="219837" y="378230"/>
                    <a:pt x="246841" y="384783"/>
                    <a:pt x="271587" y="398289"/>
                  </a:cubicBezTo>
                  <a:cubicBezTo>
                    <a:pt x="274930" y="400118"/>
                    <a:pt x="278873" y="400528"/>
                    <a:pt x="282512" y="399442"/>
                  </a:cubicBezTo>
                  <a:cubicBezTo>
                    <a:pt x="286141" y="398356"/>
                    <a:pt x="289198" y="395870"/>
                    <a:pt x="290999" y="392536"/>
                  </a:cubicBezTo>
                  <a:lnTo>
                    <a:pt x="618659" y="40606"/>
                  </a:lnTo>
                  <a:cubicBezTo>
                    <a:pt x="631517" y="26814"/>
                    <a:pt x="653234" y="24433"/>
                    <a:pt x="665179" y="35511"/>
                  </a:cubicBezTo>
                  <a:cubicBezTo>
                    <a:pt x="670808" y="40730"/>
                    <a:pt x="673780" y="48455"/>
                    <a:pt x="673580" y="57266"/>
                  </a:cubicBezTo>
                  <a:cubicBezTo>
                    <a:pt x="673361" y="66419"/>
                    <a:pt x="669627" y="75544"/>
                    <a:pt x="663350" y="82297"/>
                  </a:cubicBezTo>
                  <a:lnTo>
                    <a:pt x="606705" y="143181"/>
                  </a:lnTo>
                  <a:cubicBezTo>
                    <a:pt x="604124" y="145962"/>
                    <a:pt x="602752" y="149649"/>
                    <a:pt x="602895" y="153430"/>
                  </a:cubicBezTo>
                  <a:cubicBezTo>
                    <a:pt x="603038" y="157211"/>
                    <a:pt x="604676" y="160793"/>
                    <a:pt x="607448" y="163374"/>
                  </a:cubicBezTo>
                  <a:lnTo>
                    <a:pt x="675132" y="226344"/>
                  </a:lnTo>
                  <a:lnTo>
                    <a:pt x="655397" y="247556"/>
                  </a:lnTo>
                  <a:close/>
                </a:path>
              </a:pathLst>
            </a:custGeom>
            <a:solidFill>
              <a:schemeClr val="accent2"/>
            </a:solidFill>
            <a:ln w="9525" cap="flat">
              <a:solidFill>
                <a:schemeClr val="tx2">
                  <a:lumMod val="50000"/>
                </a:schemeClr>
              </a:solidFill>
              <a:prstDash val="solid"/>
              <a:miter/>
            </a:ln>
          </p:spPr>
          <p:txBody>
            <a:bodyPr anchor="ctr"/>
            <a:lstStyle/>
            <a:p>
              <a:pPr>
                <a:defRPr/>
              </a:pPr>
              <a:endParaRPr lang="ru-RU"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9" name="Полилиния 98">
              <a:extLst>
                <a:ext uri="{FF2B5EF4-FFF2-40B4-BE49-F238E27FC236}">
                  <a16:creationId xmlns:a16="http://schemas.microsoft.com/office/drawing/2014/main" id="{BEFCE560-CF57-7357-7DCC-F09EC7760925}"/>
                </a:ext>
              </a:extLst>
            </p:cNvPr>
            <p:cNvSpPr/>
            <p:nvPr/>
          </p:nvSpPr>
          <p:spPr>
            <a:xfrm>
              <a:off x="5302910" y="2842158"/>
              <a:ext cx="127333" cy="126874"/>
            </a:xfrm>
            <a:custGeom>
              <a:avLst/>
              <a:gdLst>
                <a:gd name="connsiteX0" fmla="*/ 65693 w 133350"/>
                <a:gd name="connsiteY0" fmla="*/ 0 h 133350"/>
                <a:gd name="connsiteX1" fmla="*/ 18802 w 133350"/>
                <a:gd name="connsiteY1" fmla="*/ 20336 h 133350"/>
                <a:gd name="connsiteX2" fmla="*/ 9 w 133350"/>
                <a:gd name="connsiteY2" fmla="*/ 67856 h 133350"/>
                <a:gd name="connsiteX3" fmla="*/ 66770 w 133350"/>
                <a:gd name="connsiteY3" fmla="*/ 133541 h 133350"/>
                <a:gd name="connsiteX4" fmla="*/ 67874 w 133350"/>
                <a:gd name="connsiteY4" fmla="*/ 133531 h 133350"/>
                <a:gd name="connsiteX5" fmla="*/ 114766 w 133350"/>
                <a:gd name="connsiteY5" fmla="*/ 113205 h 133350"/>
                <a:gd name="connsiteX6" fmla="*/ 133549 w 133350"/>
                <a:gd name="connsiteY6" fmla="*/ 65675 h 133350"/>
                <a:gd name="connsiteX7" fmla="*/ 113213 w 133350"/>
                <a:gd name="connsiteY7" fmla="*/ 18783 h 133350"/>
                <a:gd name="connsiteX8" fmla="*/ 65693 w 133350"/>
                <a:gd name="connsiteY8" fmla="*/ 0 h 133350"/>
                <a:gd name="connsiteX9" fmla="*/ 94240 w 133350"/>
                <a:gd name="connsiteY9" fmla="*/ 93326 h 133350"/>
                <a:gd name="connsiteX10" fmla="*/ 67417 w 133350"/>
                <a:gd name="connsiteY10" fmla="*/ 104956 h 133350"/>
                <a:gd name="connsiteX11" fmla="*/ 66779 w 133350"/>
                <a:gd name="connsiteY11" fmla="*/ 104966 h 133350"/>
                <a:gd name="connsiteX12" fmla="*/ 28584 w 133350"/>
                <a:gd name="connsiteY12" fmla="*/ 67399 h 133350"/>
                <a:gd name="connsiteX13" fmla="*/ 39328 w 133350"/>
                <a:gd name="connsiteY13" fmla="*/ 40215 h 133350"/>
                <a:gd name="connsiteX14" fmla="*/ 66160 w 133350"/>
                <a:gd name="connsiteY14" fmla="*/ 28584 h 133350"/>
                <a:gd name="connsiteX15" fmla="*/ 66798 w 133350"/>
                <a:gd name="connsiteY15" fmla="*/ 28575 h 133350"/>
                <a:gd name="connsiteX16" fmla="*/ 93354 w 133350"/>
                <a:gd name="connsiteY16" fmla="*/ 39329 h 133350"/>
                <a:gd name="connsiteX17" fmla="*/ 104984 w 133350"/>
                <a:gd name="connsiteY17" fmla="*/ 66142 h 133350"/>
                <a:gd name="connsiteX18" fmla="*/ 94240 w 133350"/>
                <a:gd name="connsiteY18" fmla="*/ 9332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350" h="133350">
                  <a:moveTo>
                    <a:pt x="65693" y="0"/>
                  </a:moveTo>
                  <a:cubicBezTo>
                    <a:pt x="47853" y="295"/>
                    <a:pt x="31203" y="7515"/>
                    <a:pt x="18802" y="20336"/>
                  </a:cubicBezTo>
                  <a:cubicBezTo>
                    <a:pt x="6391" y="33157"/>
                    <a:pt x="-277" y="50025"/>
                    <a:pt x="9" y="67856"/>
                  </a:cubicBezTo>
                  <a:cubicBezTo>
                    <a:pt x="609" y="104299"/>
                    <a:pt x="30451" y="133541"/>
                    <a:pt x="66770" y="133541"/>
                  </a:cubicBezTo>
                  <a:cubicBezTo>
                    <a:pt x="67141" y="133541"/>
                    <a:pt x="67512" y="133531"/>
                    <a:pt x="67874" y="133531"/>
                  </a:cubicBezTo>
                  <a:cubicBezTo>
                    <a:pt x="85715" y="133236"/>
                    <a:pt x="102364" y="126016"/>
                    <a:pt x="114766" y="113205"/>
                  </a:cubicBezTo>
                  <a:cubicBezTo>
                    <a:pt x="127168" y="100384"/>
                    <a:pt x="133835" y="83506"/>
                    <a:pt x="133549" y="65675"/>
                  </a:cubicBezTo>
                  <a:cubicBezTo>
                    <a:pt x="133254" y="47844"/>
                    <a:pt x="126034" y="31185"/>
                    <a:pt x="113213" y="18783"/>
                  </a:cubicBezTo>
                  <a:cubicBezTo>
                    <a:pt x="100393" y="6382"/>
                    <a:pt x="83524" y="95"/>
                    <a:pt x="65693" y="0"/>
                  </a:cubicBezTo>
                  <a:close/>
                  <a:moveTo>
                    <a:pt x="94240" y="93326"/>
                  </a:moveTo>
                  <a:cubicBezTo>
                    <a:pt x="87144" y="100660"/>
                    <a:pt x="77619" y="104784"/>
                    <a:pt x="67417" y="104956"/>
                  </a:cubicBezTo>
                  <a:cubicBezTo>
                    <a:pt x="67208" y="104966"/>
                    <a:pt x="66998" y="104966"/>
                    <a:pt x="66779" y="104966"/>
                  </a:cubicBezTo>
                  <a:cubicBezTo>
                    <a:pt x="46005" y="104966"/>
                    <a:pt x="28927" y="88240"/>
                    <a:pt x="28584" y="67399"/>
                  </a:cubicBezTo>
                  <a:cubicBezTo>
                    <a:pt x="28412" y="57198"/>
                    <a:pt x="32232" y="47549"/>
                    <a:pt x="39328" y="40215"/>
                  </a:cubicBezTo>
                  <a:cubicBezTo>
                    <a:pt x="46424" y="32880"/>
                    <a:pt x="55959" y="28756"/>
                    <a:pt x="66160" y="28584"/>
                  </a:cubicBezTo>
                  <a:cubicBezTo>
                    <a:pt x="66369" y="28575"/>
                    <a:pt x="66589" y="28575"/>
                    <a:pt x="66798" y="28575"/>
                  </a:cubicBezTo>
                  <a:cubicBezTo>
                    <a:pt x="76761" y="28575"/>
                    <a:pt x="86172" y="32375"/>
                    <a:pt x="93354" y="39329"/>
                  </a:cubicBezTo>
                  <a:cubicBezTo>
                    <a:pt x="100688" y="46425"/>
                    <a:pt x="104822" y="55940"/>
                    <a:pt x="104984" y="66142"/>
                  </a:cubicBezTo>
                  <a:cubicBezTo>
                    <a:pt x="105155" y="76343"/>
                    <a:pt x="101336" y="86001"/>
                    <a:pt x="94240" y="93326"/>
                  </a:cubicBezTo>
                  <a:close/>
                </a:path>
              </a:pathLst>
            </a:custGeom>
            <a:solidFill>
              <a:schemeClr val="accent2">
                <a:alpha val="30000"/>
              </a:schemeClr>
            </a:solidFill>
            <a:ln w="9525" cap="flat">
              <a:solidFill>
                <a:schemeClr val="tx1">
                  <a:lumMod val="90000"/>
                  <a:lumOff val="10000"/>
                </a:schemeClr>
              </a:solidFill>
              <a:prstDash val="solid"/>
              <a:miter/>
            </a:ln>
          </p:spPr>
          <p:txBody>
            <a:bodyPr anchor="ctr"/>
            <a:lstStyle/>
            <a:p>
              <a:pPr>
                <a:defRPr/>
              </a:pPr>
              <a:endParaRPr lang="ru-RU"/>
            </a:p>
          </p:txBody>
        </p:sp>
      </p:grpSp>
      <p:sp>
        <p:nvSpPr>
          <p:cNvPr id="2" name="Заголовок 1">
            <a:extLst>
              <a:ext uri="{FF2B5EF4-FFF2-40B4-BE49-F238E27FC236}">
                <a16:creationId xmlns:a16="http://schemas.microsoft.com/office/drawing/2014/main" id="{FF76579B-1510-6BBE-0335-8454859D3006}"/>
              </a:ext>
            </a:extLst>
          </p:cNvPr>
          <p:cNvSpPr txBox="1">
            <a:spLocks/>
          </p:cNvSpPr>
          <p:nvPr/>
        </p:nvSpPr>
        <p:spPr>
          <a:xfrm>
            <a:off x="1835696" y="332656"/>
            <a:ext cx="6581650" cy="792088"/>
          </a:xfrm>
          <a:prstGeom prst="rect">
            <a:avLst/>
          </a:prstGeom>
        </p:spPr>
        <p:txBody>
          <a:bodyPr/>
          <a:lstStyle>
            <a:lvl1pPr algn="l" rtl="0" eaLnBrk="0" fontAlgn="base" hangingPunct="0">
              <a:lnSpc>
                <a:spcPct val="80000"/>
              </a:lnSpc>
              <a:spcBef>
                <a:spcPct val="0"/>
              </a:spcBef>
              <a:spcAft>
                <a:spcPct val="0"/>
              </a:spcAft>
              <a:defRPr sz="2000" b="1">
                <a:solidFill>
                  <a:srgbClr val="D20000"/>
                </a:solidFill>
                <a:latin typeface="+mj-lt"/>
                <a:ea typeface="+mj-ea"/>
                <a:cs typeface="+mj-cs"/>
              </a:defRPr>
            </a:lvl1pPr>
            <a:lvl2pPr algn="l" rtl="0" eaLnBrk="0" fontAlgn="base" hangingPunct="0">
              <a:lnSpc>
                <a:spcPct val="80000"/>
              </a:lnSpc>
              <a:spcBef>
                <a:spcPct val="0"/>
              </a:spcBef>
              <a:spcAft>
                <a:spcPct val="0"/>
              </a:spcAft>
              <a:defRPr sz="2000" b="1">
                <a:solidFill>
                  <a:srgbClr val="D20000"/>
                </a:solidFill>
                <a:latin typeface="Arial" charset="0"/>
              </a:defRPr>
            </a:lvl2pPr>
            <a:lvl3pPr algn="l" rtl="0" eaLnBrk="0" fontAlgn="base" hangingPunct="0">
              <a:lnSpc>
                <a:spcPct val="80000"/>
              </a:lnSpc>
              <a:spcBef>
                <a:spcPct val="0"/>
              </a:spcBef>
              <a:spcAft>
                <a:spcPct val="0"/>
              </a:spcAft>
              <a:defRPr sz="2000" b="1">
                <a:solidFill>
                  <a:srgbClr val="D20000"/>
                </a:solidFill>
                <a:latin typeface="Arial" charset="0"/>
              </a:defRPr>
            </a:lvl3pPr>
            <a:lvl4pPr algn="l" rtl="0" eaLnBrk="0" fontAlgn="base" hangingPunct="0">
              <a:lnSpc>
                <a:spcPct val="80000"/>
              </a:lnSpc>
              <a:spcBef>
                <a:spcPct val="0"/>
              </a:spcBef>
              <a:spcAft>
                <a:spcPct val="0"/>
              </a:spcAft>
              <a:defRPr sz="2000" b="1">
                <a:solidFill>
                  <a:srgbClr val="D20000"/>
                </a:solidFill>
                <a:latin typeface="Arial" charset="0"/>
              </a:defRPr>
            </a:lvl4pPr>
            <a:lvl5pPr algn="l" rtl="0" eaLnBrk="0" fontAlgn="base" hangingPunct="0">
              <a:lnSpc>
                <a:spcPct val="80000"/>
              </a:lnSpc>
              <a:spcBef>
                <a:spcPct val="0"/>
              </a:spcBef>
              <a:spcAft>
                <a:spcPct val="0"/>
              </a:spcAft>
              <a:defRPr sz="2000" b="1">
                <a:solidFill>
                  <a:srgbClr val="D20000"/>
                </a:solidFill>
                <a:latin typeface="Arial" charset="0"/>
              </a:defRPr>
            </a:lvl5pPr>
            <a:lvl6pPr marL="457200" algn="l" rtl="0" fontAlgn="base">
              <a:lnSpc>
                <a:spcPct val="80000"/>
              </a:lnSpc>
              <a:spcBef>
                <a:spcPct val="0"/>
              </a:spcBef>
              <a:spcAft>
                <a:spcPct val="0"/>
              </a:spcAft>
              <a:defRPr sz="2000" b="1">
                <a:solidFill>
                  <a:srgbClr val="E2271E"/>
                </a:solidFill>
                <a:latin typeface="Arial" charset="0"/>
              </a:defRPr>
            </a:lvl6pPr>
            <a:lvl7pPr marL="914400" algn="l" rtl="0" fontAlgn="base">
              <a:lnSpc>
                <a:spcPct val="80000"/>
              </a:lnSpc>
              <a:spcBef>
                <a:spcPct val="0"/>
              </a:spcBef>
              <a:spcAft>
                <a:spcPct val="0"/>
              </a:spcAft>
              <a:defRPr sz="2000" b="1">
                <a:solidFill>
                  <a:srgbClr val="E2271E"/>
                </a:solidFill>
                <a:latin typeface="Arial" charset="0"/>
              </a:defRPr>
            </a:lvl7pPr>
            <a:lvl8pPr marL="1371600" algn="l" rtl="0" fontAlgn="base">
              <a:lnSpc>
                <a:spcPct val="80000"/>
              </a:lnSpc>
              <a:spcBef>
                <a:spcPct val="0"/>
              </a:spcBef>
              <a:spcAft>
                <a:spcPct val="0"/>
              </a:spcAft>
              <a:defRPr sz="2000" b="1">
                <a:solidFill>
                  <a:srgbClr val="E2271E"/>
                </a:solidFill>
                <a:latin typeface="Arial" charset="0"/>
              </a:defRPr>
            </a:lvl8pPr>
            <a:lvl9pPr marL="1828800" algn="l" rtl="0" fontAlgn="base">
              <a:lnSpc>
                <a:spcPct val="80000"/>
              </a:lnSpc>
              <a:spcBef>
                <a:spcPct val="0"/>
              </a:spcBef>
              <a:spcAft>
                <a:spcPct val="0"/>
              </a:spcAft>
              <a:defRPr sz="2000" b="1">
                <a:solidFill>
                  <a:srgbClr val="E2271E"/>
                </a:solidFill>
                <a:latin typeface="Arial" charset="0"/>
              </a:defRPr>
            </a:lvl9pPr>
          </a:lstStyle>
          <a:p>
            <a:r>
              <a:rPr lang="ru-RU" kern="0" dirty="0"/>
              <a:t>3. МСФО УЧЁТ НА УРОВНЕ КОМПАНИИ. РЕЗЕРВЫ</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1763688" y="260648"/>
            <a:ext cx="7056784" cy="860425"/>
          </a:xfrm>
        </p:spPr>
        <p:txBody>
          <a:bodyPr/>
          <a:lstStyle/>
          <a:p>
            <a:r>
              <a:rPr lang="ru-RU" altLang="en-US" dirty="0"/>
              <a:t>3. МСФО УЧЁТ НА УРОВНЕ КОМПАНИИ. НАЧИСЛЕНИЕ РЕЗЕРВА ПОД ОЖИДАЕМЫЕ КРЕДИТНЫЕ УБЫТКИ </a:t>
            </a:r>
            <a:r>
              <a:rPr lang="en-US" altLang="en-US" dirty="0"/>
              <a:t>IFRS 9</a:t>
            </a:r>
          </a:p>
        </p:txBody>
      </p:sp>
      <p:sp>
        <p:nvSpPr>
          <p:cNvPr id="10" name="Прямоугольник 9"/>
          <p:cNvSpPr/>
          <p:nvPr/>
        </p:nvSpPr>
        <p:spPr bwMode="auto">
          <a:xfrm>
            <a:off x="7073824" y="3897794"/>
            <a:ext cx="1649648" cy="1008112"/>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Оборачиваемость, Класс надежности, Местоположение,</a:t>
            </a:r>
            <a:r>
              <a:rPr kumimoji="0" lang="ru-RU" sz="1300" b="0" i="0" u="none" strike="noStrike" cap="none" normalizeH="0" baseline="0" dirty="0">
                <a:ln>
                  <a:noFill/>
                </a:ln>
                <a:solidFill>
                  <a:schemeClr val="tx1"/>
                </a:solidFill>
                <a:effectLst/>
                <a:latin typeface="Arial" charset="0"/>
              </a:rPr>
              <a:t>Срок</a:t>
            </a:r>
            <a:r>
              <a:rPr kumimoji="0" lang="ru-RU" sz="1300" b="0" i="0" u="none" strike="noStrike" cap="none" normalizeH="0" dirty="0">
                <a:ln>
                  <a:noFill/>
                </a:ln>
                <a:solidFill>
                  <a:schemeClr val="tx1"/>
                </a:solidFill>
                <a:effectLst/>
                <a:latin typeface="Arial" charset="0"/>
              </a:rPr>
              <a:t> просрочки</a:t>
            </a:r>
            <a:endParaRPr kumimoji="0" lang="ru-RU" sz="1300" b="0" i="0" u="none" strike="noStrike" cap="none" normalizeH="0" baseline="0" dirty="0">
              <a:ln>
                <a:noFill/>
              </a:ln>
              <a:solidFill>
                <a:schemeClr val="tx1"/>
              </a:solidFill>
              <a:effectLst/>
              <a:latin typeface="Arial" charset="0"/>
            </a:endParaRPr>
          </a:p>
        </p:txBody>
      </p:sp>
      <p:sp>
        <p:nvSpPr>
          <p:cNvPr id="11" name="Прямоугольник 10"/>
          <p:cNvSpPr/>
          <p:nvPr/>
        </p:nvSpPr>
        <p:spPr bwMode="auto">
          <a:xfrm>
            <a:off x="7073824" y="5101488"/>
            <a:ext cx="1674640" cy="1351848"/>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Установите % резервирования в зависимости от комбинации параметров</a:t>
            </a:r>
            <a:endParaRPr kumimoji="0" lang="ru-RU" sz="1300" b="0" i="0" u="none" strike="noStrike" cap="none" normalizeH="0" baseline="0" dirty="0">
              <a:ln>
                <a:noFill/>
              </a:ln>
              <a:solidFill>
                <a:schemeClr val="tx1"/>
              </a:solidFill>
              <a:effectLst/>
              <a:latin typeface="Arial" charset="0"/>
            </a:endParaRPr>
          </a:p>
        </p:txBody>
      </p:sp>
      <p:sp>
        <p:nvSpPr>
          <p:cNvPr id="14" name="Прямоугольник 13"/>
          <p:cNvSpPr/>
          <p:nvPr/>
        </p:nvSpPr>
        <p:spPr bwMode="auto">
          <a:xfrm>
            <a:off x="7073824" y="1643658"/>
            <a:ext cx="1631740" cy="2064336"/>
          </a:xfrm>
          <a:prstGeom prst="rect">
            <a:avLst/>
          </a:prstGeom>
          <a:solidFill>
            <a:schemeClr val="accent5">
              <a:lumMod val="9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a:solidFill>
                  <a:schemeClr val="tx1"/>
                </a:solidFill>
                <a:latin typeface="Arial" charset="0"/>
              </a:rPr>
              <a:t>Резерв под ожидаемые кредитные убытки </a:t>
            </a:r>
            <a:r>
              <a:rPr lang="ru-RU" sz="1300" b="0" dirty="0">
                <a:solidFill>
                  <a:schemeClr val="tx1"/>
                </a:solidFill>
                <a:latin typeface="Arial" charset="0"/>
              </a:rPr>
              <a:t>начисляется автоматически в зависимости от набора параметров</a:t>
            </a:r>
            <a:endParaRPr kumimoji="0" lang="ru-RU" sz="1300" b="0" i="0" u="none" strike="noStrike" cap="none" normalizeH="0" baseline="0" dirty="0">
              <a:ln>
                <a:noFill/>
              </a:ln>
              <a:solidFill>
                <a:schemeClr val="tx1"/>
              </a:solidFill>
              <a:effectLst/>
              <a:latin typeface="Arial" charset="0"/>
            </a:endParaRPr>
          </a:p>
        </p:txBody>
      </p:sp>
      <p:pic>
        <p:nvPicPr>
          <p:cNvPr id="15" name="Picture 29"/>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39288" y="1533890"/>
            <a:ext cx="337186" cy="3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 name="Соединительная линия уступом 33"/>
          <p:cNvCxnSpPr>
            <a:stCxn id="10" idx="3"/>
            <a:endCxn id="14" idx="3"/>
          </p:cNvCxnSpPr>
          <p:nvPr/>
        </p:nvCxnSpPr>
        <p:spPr bwMode="auto">
          <a:xfrm flipH="1" flipV="1">
            <a:off x="8705564" y="2675826"/>
            <a:ext cx="17908" cy="1726024"/>
          </a:xfrm>
          <a:prstGeom prst="bentConnector3">
            <a:avLst>
              <a:gd name="adj1" fmla="val -1276524"/>
            </a:avLst>
          </a:prstGeom>
          <a:ln w="19050">
            <a:solidFill>
              <a:schemeClr val="accent1">
                <a:lumMod val="50000"/>
              </a:schemeClr>
            </a:solidFill>
            <a:headEnd type="none" w="med" len="med"/>
            <a:tailEnd type="none"/>
          </a:ln>
        </p:spPr>
        <p:style>
          <a:lnRef idx="1">
            <a:schemeClr val="accent5"/>
          </a:lnRef>
          <a:fillRef idx="0">
            <a:schemeClr val="accent5"/>
          </a:fillRef>
          <a:effectRef idx="0">
            <a:schemeClr val="accent5"/>
          </a:effectRef>
          <a:fontRef idx="minor">
            <a:schemeClr val="tx1"/>
          </a:fontRef>
        </p:style>
      </p:cxnSp>
      <p:sp>
        <p:nvSpPr>
          <p:cNvPr id="18" name="Номер слайда 3"/>
          <p:cNvSpPr>
            <a:spLocks noGrp="1"/>
          </p:cNvSpPr>
          <p:nvPr>
            <p:ph type="sldNum" sz="quarter" idx="11"/>
          </p:nvPr>
        </p:nvSpPr>
        <p:spPr>
          <a:xfrm>
            <a:off x="8243888" y="6597650"/>
            <a:ext cx="766762" cy="260350"/>
          </a:xfrm>
        </p:spPr>
        <p:txBody>
          <a:bodyPr/>
          <a:lstStyle/>
          <a:p>
            <a:pPr>
              <a:defRPr/>
            </a:pPr>
            <a:fld id="{C590AB3C-DAE9-4B7E-9BE0-6E242061DBED}" type="slidenum">
              <a:rPr lang="ru-RU" altLang="ru-RU" smtClean="0"/>
              <a:pPr>
                <a:defRPr/>
              </a:pPr>
              <a:t>29</a:t>
            </a:fld>
            <a:endParaRPr lang="ru-RU" altLang="ru-RU" dirty="0"/>
          </a:p>
        </p:txBody>
      </p:sp>
      <p:cxnSp>
        <p:nvCxnSpPr>
          <p:cNvPr id="21" name="Соединительная линия уступом 20"/>
          <p:cNvCxnSpPr>
            <a:stCxn id="11" idx="1"/>
            <a:endCxn id="10" idx="1"/>
          </p:cNvCxnSpPr>
          <p:nvPr/>
        </p:nvCxnSpPr>
        <p:spPr bwMode="auto">
          <a:xfrm rot="10800000">
            <a:off x="7073824" y="4401850"/>
            <a:ext cx="12700" cy="1375562"/>
          </a:xfrm>
          <a:prstGeom prst="bentConnector3">
            <a:avLst>
              <a:gd name="adj1" fmla="val 1800000"/>
            </a:avLst>
          </a:prstGeom>
          <a:ln w="19050">
            <a:solidFill>
              <a:schemeClr val="accent1">
                <a:lumMod val="50000"/>
              </a:schemeClr>
            </a:solidFill>
            <a:headEnd type="none" w="med" len="med"/>
            <a:tailEnd type="none"/>
          </a:ln>
        </p:spPr>
        <p:style>
          <a:lnRef idx="1">
            <a:schemeClr val="accent5"/>
          </a:lnRef>
          <a:fillRef idx="0">
            <a:schemeClr val="accent5"/>
          </a:fillRef>
          <a:effectRef idx="0">
            <a:schemeClr val="accent5"/>
          </a:effectRef>
          <a:fontRef idx="minor">
            <a:schemeClr val="tx1"/>
          </a:fontRef>
        </p:style>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903046"/>
            <a:ext cx="6631492" cy="4291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455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637" y="5866717"/>
            <a:ext cx="70485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17"/>
          <p:cNvSpPr/>
          <p:nvPr/>
        </p:nvSpPr>
        <p:spPr bwMode="auto">
          <a:xfrm>
            <a:off x="1373298" y="4606550"/>
            <a:ext cx="6390852" cy="1350180"/>
          </a:xfrm>
          <a:prstGeom prst="roundRect">
            <a:avLst/>
          </a:prstGeom>
          <a:solidFill>
            <a:schemeClr val="accent3"/>
          </a:solidFill>
          <a:ln>
            <a:solidFill>
              <a:schemeClr val="bg2">
                <a:lumMod val="50000"/>
              </a:schemeClr>
            </a:solidFill>
            <a:prstDash val="sysDash"/>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a:ln>
                <a:noFill/>
              </a:ln>
              <a:solidFill>
                <a:schemeClr val="tx1"/>
              </a:solidFill>
              <a:effectLst/>
              <a:latin typeface="Arial" charset="0"/>
            </a:endParaRPr>
          </a:p>
        </p:txBody>
      </p:sp>
      <p:sp>
        <p:nvSpPr>
          <p:cNvPr id="5" name="Rounded Rectangle 17"/>
          <p:cNvSpPr/>
          <p:nvPr/>
        </p:nvSpPr>
        <p:spPr bwMode="auto">
          <a:xfrm>
            <a:off x="1325016" y="1816177"/>
            <a:ext cx="6439134" cy="1890254"/>
          </a:xfrm>
          <a:prstGeom prst="roundRect">
            <a:avLst/>
          </a:prstGeom>
          <a:solidFill>
            <a:schemeClr val="accent3"/>
          </a:solidFill>
          <a:ln>
            <a:solidFill>
              <a:schemeClr val="bg2">
                <a:lumMod val="50000"/>
              </a:schemeClr>
            </a:solidFill>
            <a:prstDash val="sysDash"/>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a:ln>
                <a:noFill/>
              </a:ln>
              <a:solidFill>
                <a:schemeClr val="tx1"/>
              </a:solidFill>
              <a:effectLst/>
              <a:latin typeface="Arial" charset="0"/>
            </a:endParaRPr>
          </a:p>
        </p:txBody>
      </p:sp>
      <p:sp>
        <p:nvSpPr>
          <p:cNvPr id="4098" name="Заголовок 1"/>
          <p:cNvSpPr>
            <a:spLocks noGrp="1"/>
          </p:cNvSpPr>
          <p:nvPr>
            <p:ph type="title"/>
          </p:nvPr>
        </p:nvSpPr>
        <p:spPr>
          <a:xfrm>
            <a:off x="1692275" y="152400"/>
            <a:ext cx="6336109" cy="1081088"/>
          </a:xfrm>
        </p:spPr>
        <p:txBody>
          <a:bodyPr/>
          <a:lstStyle/>
          <a:p>
            <a:pPr eaLnBrk="1" hangingPunct="1">
              <a:lnSpc>
                <a:spcPct val="110000"/>
              </a:lnSpc>
            </a:pPr>
            <a:r>
              <a:rPr lang="ru-RU" altLang="en-US" dirty="0"/>
              <a:t>1. ОБЗОР СИСТЕМЫ. МСФО В </a:t>
            </a:r>
            <a:r>
              <a:rPr lang="en-US" altLang="en-US" dirty="0"/>
              <a:t>1C</a:t>
            </a:r>
            <a:r>
              <a:rPr lang="ru-RU" altLang="en-US" dirty="0"/>
              <a:t>: УПРАВЛЕНИИ ХОЛДИНГОМ И ОБЗОР ВОЗМОЖНОСТЕЙ</a:t>
            </a:r>
            <a:endParaRPr lang="ru-RU" altLang="ru-RU" dirty="0"/>
          </a:p>
        </p:txBody>
      </p:sp>
      <p:sp>
        <p:nvSpPr>
          <p:cNvPr id="4099" name="Объект 2"/>
          <p:cNvSpPr>
            <a:spLocks noGrp="1"/>
          </p:cNvSpPr>
          <p:nvPr>
            <p:ph idx="1"/>
          </p:nvPr>
        </p:nvSpPr>
        <p:spPr>
          <a:xfrm>
            <a:off x="1103262" y="1096081"/>
            <a:ext cx="7380984" cy="5127823"/>
          </a:xfrm>
        </p:spPr>
        <p:txBody>
          <a:bodyPr/>
          <a:lstStyle/>
          <a:p>
            <a:r>
              <a:rPr lang="ru-RU" altLang="ru-RU" sz="1600" b="1" dirty="0"/>
              <a:t>16 областей параллельной оценки, в которых предусмотрено свыше 50 типовых операций, часть из которых автоматические</a:t>
            </a:r>
            <a:r>
              <a:rPr lang="ru-RU" altLang="ru-RU" sz="1600" dirty="0"/>
              <a:t>:</a:t>
            </a:r>
          </a:p>
          <a:p>
            <a:pPr marL="0" indent="0">
              <a:buNone/>
            </a:pPr>
            <a:endParaRPr lang="ru-RU" altLang="ru-RU" sz="1600" dirty="0"/>
          </a:p>
          <a:p>
            <a:pPr marL="0" indent="0">
              <a:buNone/>
            </a:pPr>
            <a:endParaRPr lang="ru-RU" altLang="ru-RU" sz="1600" dirty="0"/>
          </a:p>
          <a:p>
            <a:pPr marL="0" indent="0">
              <a:buNone/>
            </a:pPr>
            <a:endParaRPr lang="ru-RU" altLang="ru-RU" sz="1600" dirty="0"/>
          </a:p>
          <a:p>
            <a:pPr marL="0" indent="0">
              <a:buNone/>
            </a:pPr>
            <a:endParaRPr lang="ru-RU" altLang="ru-RU" sz="1600" dirty="0"/>
          </a:p>
          <a:p>
            <a:pPr marL="0" indent="0">
              <a:buNone/>
            </a:pPr>
            <a:endParaRPr lang="ru-RU" altLang="ru-RU" sz="1600" b="1" dirty="0"/>
          </a:p>
          <a:p>
            <a:r>
              <a:rPr lang="ru-RU" altLang="ru-RU" sz="1600" b="1" dirty="0"/>
              <a:t>Инструменты "быстрого закрытия":</a:t>
            </a:r>
          </a:p>
          <a:p>
            <a:endParaRPr lang="ru-RU" altLang="ru-RU" sz="1600" dirty="0"/>
          </a:p>
          <a:p>
            <a:pPr marL="0" indent="0">
              <a:buNone/>
            </a:pPr>
            <a:endParaRPr lang="ru-RU" altLang="ru-RU" sz="1600" dirty="0"/>
          </a:p>
          <a:p>
            <a:pPr marL="0" indent="0">
              <a:buNone/>
            </a:pPr>
            <a:endParaRPr lang="ru-RU" altLang="ru-RU" sz="1600" dirty="0"/>
          </a:p>
          <a:p>
            <a:endParaRPr lang="en-US" altLang="ru-RU" sz="800" b="1" dirty="0"/>
          </a:p>
          <a:p>
            <a:endParaRPr lang="ru-RU" altLang="ru-RU" sz="1600" b="1" dirty="0"/>
          </a:p>
          <a:p>
            <a:pPr marL="0" indent="0">
              <a:buNone/>
            </a:pPr>
            <a:r>
              <a:rPr lang="ru-RU" altLang="ru-RU" sz="1000" i="1" dirty="0"/>
              <a:t>*Подсистема разработана при консультационной поддержке </a:t>
            </a:r>
            <a:r>
              <a:rPr lang="en-US" altLang="ru-RU" sz="1000" i="1" dirty="0"/>
              <a:t>Ernst &amp; Young</a:t>
            </a:r>
            <a:endParaRPr lang="ru-RU" altLang="ru-RU" sz="1000" i="1" dirty="0"/>
          </a:p>
        </p:txBody>
      </p:sp>
      <p:sp>
        <p:nvSpPr>
          <p:cNvPr id="7" name="Объект 2"/>
          <p:cNvSpPr txBox="1">
            <a:spLocks/>
          </p:cNvSpPr>
          <p:nvPr/>
        </p:nvSpPr>
        <p:spPr bwMode="auto">
          <a:xfrm>
            <a:off x="964486" y="1636193"/>
            <a:ext cx="7063897" cy="222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lr>
                <a:srgbClr val="CC3300"/>
              </a:buClr>
              <a:buFont typeface="Wingdings" pitchFamily="2" charset="2"/>
              <a:buBlip>
                <a:blip r:embed="rId4"/>
              </a:buBlip>
              <a:defRPr sz="1600">
                <a:solidFill>
                  <a:schemeClr val="tx1"/>
                </a:solidFill>
                <a:latin typeface="+mn-lt"/>
                <a:ea typeface="+mn-ea"/>
                <a:cs typeface="+mn-cs"/>
              </a:defRPr>
            </a:lvl1pPr>
            <a:lvl2pPr marL="742950" indent="-285750" algn="l" rtl="0" eaLnBrk="0" fontAlgn="base" hangingPunct="0">
              <a:spcBef>
                <a:spcPct val="20000"/>
              </a:spcBef>
              <a:spcAft>
                <a:spcPct val="0"/>
              </a:spcAft>
              <a:buBlip>
                <a:blip r:embed="rId5"/>
              </a:buBlip>
              <a:defRPr sz="1600">
                <a:solidFill>
                  <a:schemeClr val="tx1"/>
                </a:solidFill>
                <a:latin typeface="+mn-lt"/>
              </a:defRPr>
            </a:lvl2pPr>
            <a:lvl3pPr marL="1143000" indent="-228600" algn="l" rtl="0" eaLnBrk="0" fontAlgn="base" hangingPunct="0">
              <a:spcBef>
                <a:spcPct val="20000"/>
              </a:spcBef>
              <a:spcAft>
                <a:spcPct val="0"/>
              </a:spcAft>
              <a:buChar char="•"/>
              <a:defRPr sz="1200">
                <a:solidFill>
                  <a:schemeClr val="tx1"/>
                </a:solidFill>
                <a:latin typeface="+mn-lt"/>
              </a:defRPr>
            </a:lvl3pPr>
            <a:lvl4pPr marL="1600200" indent="-228600" algn="l" rtl="0" eaLnBrk="0" fontAlgn="base" hangingPunct="0">
              <a:spcBef>
                <a:spcPct val="20000"/>
              </a:spcBef>
              <a:spcAft>
                <a:spcPct val="0"/>
              </a:spcAft>
              <a:buChar char="–"/>
              <a:defRPr sz="1000">
                <a:solidFill>
                  <a:schemeClr val="tx1"/>
                </a:solidFill>
                <a:latin typeface="+mn-lt"/>
              </a:defRPr>
            </a:lvl4pPr>
            <a:lvl5pPr marL="2057400" indent="-228600" algn="l" rtl="0" eaLnBrk="0" fontAlgn="base" hangingPunct="0">
              <a:spcBef>
                <a:spcPct val="20000"/>
              </a:spcBef>
              <a:spcAft>
                <a:spcPct val="0"/>
              </a:spcAft>
              <a:buChar char="»"/>
              <a:defRPr sz="800">
                <a:solidFill>
                  <a:schemeClr val="tx1"/>
                </a:solidFill>
                <a:latin typeface="+mn-lt"/>
              </a:defRPr>
            </a:lvl5pPr>
            <a:lvl6pPr marL="2514600" indent="-228600" algn="l" rtl="0" fontAlgn="base">
              <a:spcBef>
                <a:spcPct val="20000"/>
              </a:spcBef>
              <a:spcAft>
                <a:spcPct val="0"/>
              </a:spcAft>
              <a:buChar char="»"/>
              <a:defRPr sz="800">
                <a:solidFill>
                  <a:schemeClr val="tx1"/>
                </a:solidFill>
                <a:latin typeface="+mn-lt"/>
              </a:defRPr>
            </a:lvl6pPr>
            <a:lvl7pPr marL="2971800" indent="-228600" algn="l" rtl="0" fontAlgn="base">
              <a:spcBef>
                <a:spcPct val="20000"/>
              </a:spcBef>
              <a:spcAft>
                <a:spcPct val="0"/>
              </a:spcAft>
              <a:buChar char="»"/>
              <a:defRPr sz="800">
                <a:solidFill>
                  <a:schemeClr val="tx1"/>
                </a:solidFill>
                <a:latin typeface="+mn-lt"/>
              </a:defRPr>
            </a:lvl7pPr>
            <a:lvl8pPr marL="3429000" indent="-228600" algn="l" rtl="0" fontAlgn="base">
              <a:spcBef>
                <a:spcPct val="20000"/>
              </a:spcBef>
              <a:spcAft>
                <a:spcPct val="0"/>
              </a:spcAft>
              <a:buChar char="»"/>
              <a:defRPr sz="800">
                <a:solidFill>
                  <a:schemeClr val="tx1"/>
                </a:solidFill>
                <a:latin typeface="+mn-lt"/>
              </a:defRPr>
            </a:lvl8pPr>
            <a:lvl9pPr marL="3886200" indent="-228600" algn="l" rtl="0" fontAlgn="base">
              <a:spcBef>
                <a:spcPct val="20000"/>
              </a:spcBef>
              <a:spcAft>
                <a:spcPct val="0"/>
              </a:spcAft>
              <a:buChar char="»"/>
              <a:defRPr sz="800">
                <a:solidFill>
                  <a:schemeClr val="tx1"/>
                </a:solidFill>
                <a:latin typeface="+mn-lt"/>
              </a:defRPr>
            </a:lvl9pPr>
          </a:lstStyle>
          <a:p>
            <a:pPr lvl="1"/>
            <a:endParaRPr lang="ru-RU" altLang="ru-RU" b="0" kern="0" dirty="0"/>
          </a:p>
          <a:p>
            <a:pPr lvl="1"/>
            <a:r>
              <a:rPr lang="ru-RU" altLang="ru-RU" kern="0" dirty="0"/>
              <a:t>п</a:t>
            </a:r>
            <a:r>
              <a:rPr lang="ru-RU" altLang="ru-RU" b="0" kern="0" dirty="0"/>
              <a:t>араллельный учет  </a:t>
            </a:r>
            <a:r>
              <a:rPr lang="ru-RU" altLang="ru-RU" b="0" kern="0" dirty="0" err="1"/>
              <a:t>внеоборотных</a:t>
            </a:r>
            <a:r>
              <a:rPr lang="ru-RU" altLang="ru-RU" b="0" kern="0" dirty="0"/>
              <a:t> </a:t>
            </a:r>
            <a:r>
              <a:rPr lang="ru-RU" altLang="ru-RU" kern="0" dirty="0"/>
              <a:t>активов и финансовых инструментов учёт долгосрочной аренды;</a:t>
            </a:r>
            <a:endParaRPr lang="ru-RU" altLang="ru-RU" b="0" kern="0" dirty="0"/>
          </a:p>
          <a:p>
            <a:pPr lvl="1"/>
            <a:r>
              <a:rPr lang="ru-RU" altLang="ru-RU" kern="0" dirty="0"/>
              <a:t>оценка ТМЦ и ДЗ по требованиям МСФО;</a:t>
            </a:r>
            <a:endParaRPr lang="ru-RU" altLang="ru-RU" b="0" kern="0" dirty="0"/>
          </a:p>
          <a:p>
            <a:pPr lvl="1"/>
            <a:r>
              <a:rPr lang="ru-RU" altLang="ru-RU" b="0" kern="0" dirty="0"/>
              <a:t>приобретение</a:t>
            </a:r>
            <a:r>
              <a:rPr lang="en-US" altLang="ru-RU" b="0" kern="0" dirty="0"/>
              <a:t> </a:t>
            </a:r>
            <a:r>
              <a:rPr lang="ru-RU" altLang="ru-RU" b="0" kern="0" dirty="0"/>
              <a:t>и выбытие </a:t>
            </a:r>
            <a:r>
              <a:rPr lang="ru-RU" altLang="ru-RU" kern="0" dirty="0"/>
              <a:t>компаний;</a:t>
            </a:r>
            <a:endParaRPr lang="ru-RU" altLang="ru-RU" b="0" kern="0" dirty="0"/>
          </a:p>
          <a:p>
            <a:pPr lvl="1"/>
            <a:r>
              <a:rPr lang="ru-RU" altLang="ru-RU" b="0" kern="0" dirty="0"/>
              <a:t>консолидационные корректировки и исключение ВГО.</a:t>
            </a:r>
          </a:p>
          <a:p>
            <a:pPr marL="457200" lvl="1" indent="0">
              <a:buNone/>
            </a:pPr>
            <a:endParaRPr lang="ru-RU" altLang="ru-RU" sz="1800" kern="0" dirty="0"/>
          </a:p>
          <a:p>
            <a:pPr marL="457200" lvl="1" indent="0">
              <a:buNone/>
            </a:pPr>
            <a:endParaRPr lang="ru-RU" altLang="ru-RU" b="1" dirty="0">
              <a:solidFill>
                <a:srgbClr val="5B0917"/>
              </a:solidFill>
              <a:cs typeface="+mn-cs"/>
            </a:endParaRPr>
          </a:p>
          <a:p>
            <a:pPr marL="457200" lvl="1" indent="0">
              <a:buNone/>
            </a:pPr>
            <a:endParaRPr lang="ru-RU" altLang="ru-RU" b="1" dirty="0">
              <a:solidFill>
                <a:srgbClr val="5B0917"/>
              </a:solidFill>
              <a:cs typeface="+mn-cs"/>
            </a:endParaRPr>
          </a:p>
          <a:p>
            <a:pPr marL="457200" lvl="1" indent="0">
              <a:buNone/>
            </a:pPr>
            <a:endParaRPr lang="ru-RU" altLang="ru-RU" b="1" dirty="0">
              <a:solidFill>
                <a:srgbClr val="5B0917"/>
              </a:solidFill>
              <a:cs typeface="+mn-cs"/>
            </a:endParaRPr>
          </a:p>
          <a:p>
            <a:pPr lvl="1"/>
            <a:r>
              <a:rPr lang="ru-RU" altLang="ru-RU" b="0" kern="0" dirty="0"/>
              <a:t>портал начислений доходов и расходов (</a:t>
            </a:r>
            <a:r>
              <a:rPr lang="ru-RU" altLang="ru-RU" b="0" kern="0" dirty="0" err="1"/>
              <a:t>accruals</a:t>
            </a:r>
            <a:r>
              <a:rPr lang="ru-RU" altLang="ru-RU" b="0" kern="0" dirty="0"/>
              <a:t>);</a:t>
            </a:r>
          </a:p>
          <a:p>
            <a:pPr lvl="1"/>
            <a:r>
              <a:rPr lang="ru-RU" altLang="ru-RU" b="0" kern="0" dirty="0"/>
              <a:t>портал сверки и </a:t>
            </a:r>
            <a:r>
              <a:rPr lang="ru-RU" altLang="ru-RU" kern="0" dirty="0"/>
              <a:t>элиминации</a:t>
            </a:r>
            <a:r>
              <a:rPr lang="ru-RU" altLang="ru-RU" b="0" kern="0" dirty="0"/>
              <a:t> ВГО;</a:t>
            </a:r>
          </a:p>
          <a:p>
            <a:pPr lvl="1"/>
            <a:r>
              <a:rPr lang="ru-RU" altLang="ru-RU" b="0" kern="0" dirty="0"/>
              <a:t>«</a:t>
            </a:r>
            <a:r>
              <a:rPr lang="ru-RU" altLang="ru-RU" b="0" kern="0" dirty="0" err="1"/>
              <a:t>подокументная</a:t>
            </a:r>
            <a:r>
              <a:rPr lang="ru-RU" altLang="ru-RU" b="0" kern="0" dirty="0"/>
              <a:t>» и «отложенная трансляция» и «двойное закрытие».</a:t>
            </a:r>
          </a:p>
          <a:p>
            <a:pPr lvl="1"/>
            <a:endParaRPr lang="ru-RU" altLang="ru-RU" b="0" kern="0" dirty="0"/>
          </a:p>
        </p:txBody>
      </p:sp>
      <p:sp>
        <p:nvSpPr>
          <p:cNvPr id="9" name="Номер слайда 3"/>
          <p:cNvSpPr>
            <a:spLocks noGrp="1"/>
          </p:cNvSpPr>
          <p:nvPr>
            <p:ph type="sldNum" sz="quarter" idx="11"/>
          </p:nvPr>
        </p:nvSpPr>
        <p:spPr>
          <a:xfrm>
            <a:off x="8243888" y="6597650"/>
            <a:ext cx="766762" cy="260350"/>
          </a:xfrm>
        </p:spPr>
        <p:txBody>
          <a:bodyPr/>
          <a:lstStyle/>
          <a:p>
            <a:pPr>
              <a:defRPr/>
            </a:pPr>
            <a:fld id="{291CF282-6ACF-4085-9ADF-8D9C1CF6F6E3}" type="slidenum">
              <a:rPr lang="ru-RU" altLang="ru-RU" smtClean="0"/>
              <a:pPr>
                <a:defRPr/>
              </a:pPr>
              <a:t>3</a:t>
            </a:fld>
            <a:endParaRPr lang="ru-RU" altLang="ru-RU" dirty="0"/>
          </a:p>
        </p:txBody>
      </p:sp>
    </p:spTree>
    <p:extLst>
      <p:ext uri="{BB962C8B-B14F-4D97-AF65-F5344CB8AC3E}">
        <p14:creationId xmlns:p14="http://schemas.microsoft.com/office/powerpoint/2010/main" val="1630647573"/>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8CE4AEAD-F935-8CFA-F468-D462B8C2F128}"/>
              </a:ext>
            </a:extLst>
          </p:cNvPr>
          <p:cNvSpPr>
            <a:spLocks noGrp="1"/>
          </p:cNvSpPr>
          <p:nvPr>
            <p:ph type="sldNum" sz="quarter" idx="11"/>
          </p:nvPr>
        </p:nvSpPr>
        <p:spPr/>
        <p:txBody>
          <a:bodyPr/>
          <a:lstStyle/>
          <a:p>
            <a:pPr>
              <a:defRPr/>
            </a:pPr>
            <a:fld id="{F1F553C2-ED9D-42EF-8188-DB37DC56396A}" type="slidenum">
              <a:rPr lang="ru-RU" altLang="ru-RU" smtClean="0">
                <a:solidFill>
                  <a:schemeClr val="bg1">
                    <a:lumMod val="50000"/>
                  </a:schemeClr>
                </a:solidFill>
              </a:rPr>
              <a:pPr>
                <a:defRPr/>
              </a:pPr>
              <a:t>30</a:t>
            </a:fld>
            <a:endParaRPr lang="ru-RU" altLang="ru-RU" dirty="0">
              <a:solidFill>
                <a:schemeClr val="bg1">
                  <a:lumMod val="50000"/>
                </a:schemeClr>
              </a:solidFill>
            </a:endParaRPr>
          </a:p>
        </p:txBody>
      </p:sp>
      <p:sp>
        <p:nvSpPr>
          <p:cNvPr id="3" name="TextBox 2">
            <a:extLst>
              <a:ext uri="{FF2B5EF4-FFF2-40B4-BE49-F238E27FC236}">
                <a16:creationId xmlns:a16="http://schemas.microsoft.com/office/drawing/2014/main" id="{1C8568E1-2E47-284C-B429-A6D4ACD7098B}"/>
              </a:ext>
            </a:extLst>
          </p:cNvPr>
          <p:cNvSpPr txBox="1"/>
          <p:nvPr/>
        </p:nvSpPr>
        <p:spPr>
          <a:xfrm>
            <a:off x="0" y="5013176"/>
            <a:ext cx="8346256" cy="1292662"/>
          </a:xfrm>
          <a:prstGeom prst="rect">
            <a:avLst/>
          </a:prstGeom>
        </p:spPr>
        <p:txBody>
          <a:bodyPr wrap="square">
            <a:spAutoFit/>
          </a:bodyPr>
          <a:lstStyle>
            <a:defPPr>
              <a:defRPr lang="ru-RU"/>
            </a:defPPr>
            <a:lvl1pPr marL="285750" indent="-285750" algn="just">
              <a:buClr>
                <a:schemeClr val="tx2"/>
              </a:buClr>
              <a:buFont typeface="Wingdings" panose="05000000000000000000" pitchFamily="2" charset="2"/>
              <a:buChar char="q"/>
              <a:defRPr sz="1400"/>
            </a:lvl1pPr>
          </a:lstStyle>
          <a:p>
            <a:pPr lvl="1"/>
            <a:r>
              <a:rPr lang="ru-RU" sz="1300" dirty="0"/>
              <a:t>Реализация товаров и услуг</a:t>
            </a:r>
          </a:p>
          <a:p>
            <a:pPr lvl="1"/>
            <a:r>
              <a:rPr lang="ru-RU" sz="1300" dirty="0"/>
              <a:t>Приобретение товаров и услуг</a:t>
            </a:r>
          </a:p>
          <a:p>
            <a:pPr lvl="1"/>
            <a:r>
              <a:rPr lang="ru-RU" sz="1300" dirty="0"/>
              <a:t>Выплаты и поступления денежных средств МСФО</a:t>
            </a:r>
            <a:r>
              <a:rPr lang="en-US" sz="1300" dirty="0"/>
              <a:t> </a:t>
            </a:r>
            <a:endParaRPr lang="ru-RU" sz="1300" dirty="0"/>
          </a:p>
          <a:p>
            <a:pPr lvl="1"/>
            <a:r>
              <a:rPr lang="ru-RU" sz="1300" dirty="0"/>
              <a:t>(в </a:t>
            </a:r>
            <a:r>
              <a:rPr lang="ru-RU" sz="1300" dirty="0" err="1"/>
              <a:t>т.ч</a:t>
            </a:r>
            <a:r>
              <a:rPr lang="ru-RU" sz="1300" dirty="0"/>
              <a:t>. загрузка выписок в формате </a:t>
            </a:r>
            <a:r>
              <a:rPr lang="en-US" sz="1300" dirty="0"/>
              <a:t>ISO 20022</a:t>
            </a:r>
            <a:r>
              <a:rPr lang="ru-RU" sz="1300" dirty="0"/>
              <a:t>)</a:t>
            </a:r>
          </a:p>
          <a:p>
            <a:pPr lvl="1"/>
            <a:r>
              <a:rPr lang="ru-RU" sz="1300" dirty="0"/>
              <a:t>Счет-фактура выданный МСФО</a:t>
            </a:r>
          </a:p>
          <a:p>
            <a:pPr lvl="1"/>
            <a:r>
              <a:rPr lang="ru-RU" sz="1300" dirty="0"/>
              <a:t>Счет-фактура полученный МСФО</a:t>
            </a:r>
          </a:p>
        </p:txBody>
      </p:sp>
      <p:pic>
        <p:nvPicPr>
          <p:cNvPr id="5" name="Picture 2">
            <a:extLst>
              <a:ext uri="{FF2B5EF4-FFF2-40B4-BE49-F238E27FC236}">
                <a16:creationId xmlns:a16="http://schemas.microsoft.com/office/drawing/2014/main" id="{4E6FF194-227D-2EA3-BC01-E5CF6F75D9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82179"/>
            <a:ext cx="6130988" cy="3433068"/>
          </a:xfrm>
          <a:prstGeom prst="rect">
            <a:avLst/>
          </a:prstGeom>
          <a:noFill/>
          <a:ln>
            <a:noFill/>
          </a:ln>
          <a:effectLst>
            <a:outerShdw blurRad="63500" sx="102000" sy="102000" algn="c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1571840-1C64-C95C-100E-25BC01D6EB41}"/>
              </a:ext>
            </a:extLst>
          </p:cNvPr>
          <p:cNvSpPr txBox="1">
            <a:spLocks/>
          </p:cNvSpPr>
          <p:nvPr/>
        </p:nvSpPr>
        <p:spPr>
          <a:xfrm>
            <a:off x="1647443" y="332656"/>
            <a:ext cx="7361078" cy="860425"/>
          </a:xfrm>
          <a:prstGeom prst="rect">
            <a:avLst/>
          </a:prstGeom>
        </p:spPr>
        <p:txBody>
          <a:bodyPr/>
          <a:lstStyle>
            <a:lvl1pPr algn="l" rtl="0" eaLnBrk="0" fontAlgn="base" hangingPunct="0">
              <a:lnSpc>
                <a:spcPct val="80000"/>
              </a:lnSpc>
              <a:spcBef>
                <a:spcPct val="0"/>
              </a:spcBef>
              <a:spcAft>
                <a:spcPct val="0"/>
              </a:spcAft>
              <a:defRPr sz="2000" b="1">
                <a:solidFill>
                  <a:srgbClr val="D20000"/>
                </a:solidFill>
                <a:latin typeface="+mj-lt"/>
                <a:ea typeface="+mj-ea"/>
                <a:cs typeface="+mj-cs"/>
              </a:defRPr>
            </a:lvl1pPr>
            <a:lvl2pPr algn="l" rtl="0" eaLnBrk="0" fontAlgn="base" hangingPunct="0">
              <a:lnSpc>
                <a:spcPct val="80000"/>
              </a:lnSpc>
              <a:spcBef>
                <a:spcPct val="0"/>
              </a:spcBef>
              <a:spcAft>
                <a:spcPct val="0"/>
              </a:spcAft>
              <a:defRPr sz="2000" b="1">
                <a:solidFill>
                  <a:srgbClr val="D20000"/>
                </a:solidFill>
                <a:latin typeface="Arial" charset="0"/>
              </a:defRPr>
            </a:lvl2pPr>
            <a:lvl3pPr algn="l" rtl="0" eaLnBrk="0" fontAlgn="base" hangingPunct="0">
              <a:lnSpc>
                <a:spcPct val="80000"/>
              </a:lnSpc>
              <a:spcBef>
                <a:spcPct val="0"/>
              </a:spcBef>
              <a:spcAft>
                <a:spcPct val="0"/>
              </a:spcAft>
              <a:defRPr sz="2000" b="1">
                <a:solidFill>
                  <a:srgbClr val="D20000"/>
                </a:solidFill>
                <a:latin typeface="Arial" charset="0"/>
              </a:defRPr>
            </a:lvl3pPr>
            <a:lvl4pPr algn="l" rtl="0" eaLnBrk="0" fontAlgn="base" hangingPunct="0">
              <a:lnSpc>
                <a:spcPct val="80000"/>
              </a:lnSpc>
              <a:spcBef>
                <a:spcPct val="0"/>
              </a:spcBef>
              <a:spcAft>
                <a:spcPct val="0"/>
              </a:spcAft>
              <a:defRPr sz="2000" b="1">
                <a:solidFill>
                  <a:srgbClr val="D20000"/>
                </a:solidFill>
                <a:latin typeface="Arial" charset="0"/>
              </a:defRPr>
            </a:lvl4pPr>
            <a:lvl5pPr algn="l" rtl="0" eaLnBrk="0" fontAlgn="base" hangingPunct="0">
              <a:lnSpc>
                <a:spcPct val="80000"/>
              </a:lnSpc>
              <a:spcBef>
                <a:spcPct val="0"/>
              </a:spcBef>
              <a:spcAft>
                <a:spcPct val="0"/>
              </a:spcAft>
              <a:defRPr sz="2000" b="1">
                <a:solidFill>
                  <a:srgbClr val="D20000"/>
                </a:solidFill>
                <a:latin typeface="Arial" charset="0"/>
              </a:defRPr>
            </a:lvl5pPr>
            <a:lvl6pPr marL="457200" algn="l" rtl="0" fontAlgn="base">
              <a:lnSpc>
                <a:spcPct val="80000"/>
              </a:lnSpc>
              <a:spcBef>
                <a:spcPct val="0"/>
              </a:spcBef>
              <a:spcAft>
                <a:spcPct val="0"/>
              </a:spcAft>
              <a:defRPr sz="2000" b="1">
                <a:solidFill>
                  <a:srgbClr val="E2271E"/>
                </a:solidFill>
                <a:latin typeface="Arial" charset="0"/>
              </a:defRPr>
            </a:lvl6pPr>
            <a:lvl7pPr marL="914400" algn="l" rtl="0" fontAlgn="base">
              <a:lnSpc>
                <a:spcPct val="80000"/>
              </a:lnSpc>
              <a:spcBef>
                <a:spcPct val="0"/>
              </a:spcBef>
              <a:spcAft>
                <a:spcPct val="0"/>
              </a:spcAft>
              <a:defRPr sz="2000" b="1">
                <a:solidFill>
                  <a:srgbClr val="E2271E"/>
                </a:solidFill>
                <a:latin typeface="Arial" charset="0"/>
              </a:defRPr>
            </a:lvl7pPr>
            <a:lvl8pPr marL="1371600" algn="l" rtl="0" fontAlgn="base">
              <a:lnSpc>
                <a:spcPct val="80000"/>
              </a:lnSpc>
              <a:spcBef>
                <a:spcPct val="0"/>
              </a:spcBef>
              <a:spcAft>
                <a:spcPct val="0"/>
              </a:spcAft>
              <a:defRPr sz="2000" b="1">
                <a:solidFill>
                  <a:srgbClr val="E2271E"/>
                </a:solidFill>
                <a:latin typeface="Arial" charset="0"/>
              </a:defRPr>
            </a:lvl8pPr>
            <a:lvl9pPr marL="1828800" algn="l" rtl="0" fontAlgn="base">
              <a:lnSpc>
                <a:spcPct val="80000"/>
              </a:lnSpc>
              <a:spcBef>
                <a:spcPct val="0"/>
              </a:spcBef>
              <a:spcAft>
                <a:spcPct val="0"/>
              </a:spcAft>
              <a:defRPr sz="2000" b="1">
                <a:solidFill>
                  <a:srgbClr val="E2271E"/>
                </a:solidFill>
                <a:latin typeface="Arial" charset="0"/>
              </a:defRPr>
            </a:lvl9pPr>
          </a:lstStyle>
          <a:p>
            <a:r>
              <a:rPr lang="ru-RU" altLang="en-US" kern="0" dirty="0"/>
              <a:t>3. МСФО НА УРОВНЕ КОМПАНИИ. ПАРАЛЛЕЛЬНЫЙ УЧЕТ ОБОРОТНЫХ АКТИВОВ.</a:t>
            </a:r>
            <a:endParaRPr lang="en-US" altLang="en-US" kern="0" dirty="0"/>
          </a:p>
        </p:txBody>
      </p:sp>
      <p:sp>
        <p:nvSpPr>
          <p:cNvPr id="6" name="TextBox 5">
            <a:extLst>
              <a:ext uri="{FF2B5EF4-FFF2-40B4-BE49-F238E27FC236}">
                <a16:creationId xmlns:a16="http://schemas.microsoft.com/office/drawing/2014/main" id="{7F0E5EF2-B6F9-41D9-1437-7F3FF8FA9496}"/>
              </a:ext>
            </a:extLst>
          </p:cNvPr>
          <p:cNvSpPr txBox="1"/>
          <p:nvPr/>
        </p:nvSpPr>
        <p:spPr>
          <a:xfrm>
            <a:off x="4572000" y="5013176"/>
            <a:ext cx="4464496" cy="692497"/>
          </a:xfrm>
          <a:prstGeom prst="rect">
            <a:avLst/>
          </a:prstGeom>
        </p:spPr>
        <p:txBody>
          <a:bodyPr wrap="square">
            <a:spAutoFit/>
          </a:bodyPr>
          <a:lstStyle>
            <a:defPPr>
              <a:defRPr lang="ru-RU"/>
            </a:defPPr>
            <a:lvl1pPr marL="285750" indent="-285750" algn="just">
              <a:buClr>
                <a:schemeClr val="tx2"/>
              </a:buClr>
              <a:buFont typeface="Wingdings" panose="05000000000000000000" pitchFamily="2" charset="2"/>
              <a:buChar char="q"/>
              <a:defRPr sz="1400"/>
            </a:lvl1pPr>
          </a:lstStyle>
          <a:p>
            <a:pPr lvl="1"/>
            <a:r>
              <a:rPr lang="ru-RU" sz="1300" dirty="0"/>
              <a:t>Специфика различных юрисдикций:</a:t>
            </a:r>
          </a:p>
          <a:p>
            <a:pPr lvl="1"/>
            <a:r>
              <a:rPr lang="ru-RU" sz="1300" dirty="0"/>
              <a:t>Ставки НДС</a:t>
            </a:r>
          </a:p>
          <a:p>
            <a:pPr lvl="1"/>
            <a:r>
              <a:rPr lang="ru-RU" sz="1300" dirty="0"/>
              <a:t>Валюты и курсы валют</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8359" y="116632"/>
            <a:ext cx="5544616" cy="792088"/>
          </a:xfrm>
        </p:spPr>
        <p:txBody>
          <a:bodyPr/>
          <a:lstStyle/>
          <a:p>
            <a:r>
              <a:rPr lang="ru-RU" dirty="0"/>
              <a:t>3. МСФО НА УРОВНЕ КОМПАНИИ. СТАНДАРТНЫЕ ОТЧЁТЫ </a:t>
            </a:r>
          </a:p>
        </p:txBody>
      </p:sp>
      <p:sp>
        <p:nvSpPr>
          <p:cNvPr id="4" name="Номер слайда 3"/>
          <p:cNvSpPr>
            <a:spLocks noGrp="1"/>
          </p:cNvSpPr>
          <p:nvPr>
            <p:ph type="sldNum" sz="quarter" idx="11"/>
          </p:nvPr>
        </p:nvSpPr>
        <p:spPr/>
        <p:txBody>
          <a:bodyPr/>
          <a:lstStyle/>
          <a:p>
            <a:pPr>
              <a:defRPr/>
            </a:pPr>
            <a:fld id="{4F4ADC1B-B552-4102-91FF-E730DF1A4AF8}" type="slidenum">
              <a:rPr lang="ru-RU" altLang="ru-RU" smtClean="0"/>
              <a:pPr>
                <a:defRPr/>
              </a:pPr>
              <a:t>31</a:t>
            </a:fld>
            <a:endParaRPr lang="ru-RU" altLang="ru-RU" dirty="0"/>
          </a:p>
        </p:txBody>
      </p:sp>
      <p:sp>
        <p:nvSpPr>
          <p:cNvPr id="12" name="TextBox 11"/>
          <p:cNvSpPr txBox="1"/>
          <p:nvPr/>
        </p:nvSpPr>
        <p:spPr>
          <a:xfrm>
            <a:off x="1740297" y="1029849"/>
            <a:ext cx="3250452" cy="310919"/>
          </a:xfrm>
          <a:prstGeom prst="rect">
            <a:avLst/>
          </a:prstGeom>
          <a:noFill/>
        </p:spPr>
        <p:txBody>
          <a:bodyPr wrap="square" rtlCol="0">
            <a:spAutoFit/>
          </a:bodyPr>
          <a:lstStyle/>
          <a:p>
            <a:pPr algn="ctr"/>
            <a:r>
              <a:rPr lang="ru-RU" sz="1400" b="1" dirty="0"/>
              <a:t>Реализация процесса в системе</a:t>
            </a:r>
          </a:p>
        </p:txBody>
      </p:sp>
      <p:cxnSp>
        <p:nvCxnSpPr>
          <p:cNvPr id="13" name="Соединительная линия уступом 12"/>
          <p:cNvCxnSpPr/>
          <p:nvPr/>
        </p:nvCxnSpPr>
        <p:spPr bwMode="auto">
          <a:xfrm rot="16200000" flipV="1">
            <a:off x="3636803" y="3817625"/>
            <a:ext cx="5184576" cy="1812"/>
          </a:xfrm>
          <a:prstGeom prst="bentConnector3">
            <a:avLst>
              <a:gd name="adj1" fmla="val 50000"/>
            </a:avLst>
          </a:prstGeom>
          <a:ln w="19050">
            <a:solidFill>
              <a:schemeClr val="bg2"/>
            </a:solidFill>
            <a:prstDash val="dash"/>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34" name="Прямоугольник 33"/>
          <p:cNvSpPr/>
          <p:nvPr/>
        </p:nvSpPr>
        <p:spPr bwMode="auto">
          <a:xfrm>
            <a:off x="1190596" y="3556700"/>
            <a:ext cx="3960440" cy="710086"/>
          </a:xfrm>
          <a:prstGeom prst="rect">
            <a:avLst/>
          </a:prstGeom>
          <a:ln w="25400">
            <a:solidFill>
              <a:schemeClr val="tx1">
                <a:lumMod val="50000"/>
                <a:lumOff val="50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eaLnBrk="1" hangingPunct="1">
              <a:lnSpc>
                <a:spcPct val="90000"/>
              </a:lnSpc>
            </a:pPr>
            <a:r>
              <a:rPr lang="ru-RU" sz="1400" b="1" dirty="0">
                <a:solidFill>
                  <a:schemeClr val="tx1"/>
                </a:solidFill>
                <a:latin typeface="Arial" charset="0"/>
              </a:rPr>
              <a:t>Стандартные отчёты(ОСВ, ОСВ по счёту, анализ счёта, карточка)</a:t>
            </a:r>
          </a:p>
        </p:txBody>
      </p:sp>
      <p:sp>
        <p:nvSpPr>
          <p:cNvPr id="35" name="Прямоугольник 34"/>
          <p:cNvSpPr/>
          <p:nvPr/>
        </p:nvSpPr>
        <p:spPr bwMode="auto">
          <a:xfrm>
            <a:off x="1190596" y="4798626"/>
            <a:ext cx="3960440" cy="497744"/>
          </a:xfrm>
          <a:prstGeom prst="rect">
            <a:avLst/>
          </a:prstGeom>
          <a:solidFill>
            <a:schemeClr val="bg1">
              <a:lumMod val="85000"/>
            </a:schemeClr>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eaLnBrk="1" hangingPunct="1">
              <a:lnSpc>
                <a:spcPct val="90000"/>
              </a:lnSpc>
            </a:pPr>
            <a:r>
              <a:rPr lang="ru-RU" sz="1400" b="1" dirty="0">
                <a:solidFill>
                  <a:schemeClr val="tx1"/>
                </a:solidFill>
                <a:latin typeface="Arial" charset="0"/>
              </a:rPr>
              <a:t>Документ регистратор МСФО</a:t>
            </a:r>
          </a:p>
        </p:txBody>
      </p:sp>
      <p:cxnSp>
        <p:nvCxnSpPr>
          <p:cNvPr id="36" name="Прямая со стрелкой 35"/>
          <p:cNvCxnSpPr/>
          <p:nvPr/>
        </p:nvCxnSpPr>
        <p:spPr bwMode="auto">
          <a:xfrm flipH="1">
            <a:off x="4248721" y="2492123"/>
            <a:ext cx="823893" cy="1064577"/>
          </a:xfrm>
          <a:prstGeom prst="straightConnector1">
            <a:avLst/>
          </a:prstGeom>
          <a:solidFill>
            <a:srgbClr val="F9E383">
              <a:alpha val="50000"/>
            </a:srgbClr>
          </a:solidFill>
          <a:ln w="22225"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Прямая со стрелкой 38"/>
          <p:cNvCxnSpPr/>
          <p:nvPr/>
        </p:nvCxnSpPr>
        <p:spPr bwMode="auto">
          <a:xfrm>
            <a:off x="3096592" y="4266786"/>
            <a:ext cx="0" cy="531840"/>
          </a:xfrm>
          <a:prstGeom prst="straightConnector1">
            <a:avLst/>
          </a:prstGeom>
          <a:solidFill>
            <a:srgbClr val="F9E383">
              <a:alpha val="50000"/>
            </a:srgbClr>
          </a:solidFill>
          <a:ln w="22225"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Объект 2"/>
          <p:cNvSpPr txBox="1">
            <a:spLocks/>
          </p:cNvSpPr>
          <p:nvPr/>
        </p:nvSpPr>
        <p:spPr bwMode="auto">
          <a:xfrm>
            <a:off x="2283979" y="2263739"/>
            <a:ext cx="1625226" cy="386153"/>
          </a:xfrm>
          <a:prstGeom prst="rect">
            <a:avLst/>
          </a:prstGeom>
          <a:noFill/>
          <a:ln cmpd="sng">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50000"/>
              </a:spcAft>
              <a:buClr>
                <a:srgbClr val="CC0000"/>
              </a:buClr>
              <a:buSzPct val="60000"/>
              <a:buFont typeface="Wingdings" pitchFamily="2" charset="2"/>
              <a:buChar char="n"/>
              <a:defRPr sz="2200">
                <a:solidFill>
                  <a:srgbClr val="5B0917"/>
                </a:solidFill>
                <a:latin typeface="+mn-lt"/>
                <a:ea typeface="+mn-ea"/>
                <a:cs typeface="+mn-cs"/>
              </a:defRPr>
            </a:lvl1pPr>
            <a:lvl2pPr marL="742950" indent="-285750" algn="l" rtl="0" eaLnBrk="0" fontAlgn="base" hangingPunct="0">
              <a:spcBef>
                <a:spcPct val="20000"/>
              </a:spcBef>
              <a:spcAft>
                <a:spcPct val="30000"/>
              </a:spcAft>
              <a:buClr>
                <a:srgbClr val="CC0000"/>
              </a:buClr>
              <a:buFont typeface="Wingdings" pitchFamily="2" charset="2"/>
              <a:buChar char="§"/>
              <a:defRPr sz="2000">
                <a:solidFill>
                  <a:srgbClr val="5B0917"/>
                </a:solidFill>
                <a:latin typeface="+mn-lt"/>
              </a:defRPr>
            </a:lvl2pPr>
            <a:lvl3pPr marL="1143000" indent="-228600" algn="l" rtl="0" eaLnBrk="0" fontAlgn="base" hangingPunct="0">
              <a:spcBef>
                <a:spcPct val="20000"/>
              </a:spcBef>
              <a:spcAft>
                <a:spcPct val="20000"/>
              </a:spcAft>
              <a:buClr>
                <a:srgbClr val="CC0000"/>
              </a:buClr>
              <a:buSzPct val="80000"/>
              <a:buFont typeface="Wingdings" pitchFamily="2" charset="2"/>
              <a:buChar char="§"/>
              <a:defRPr>
                <a:solidFill>
                  <a:srgbClr val="5B0917"/>
                </a:solidFill>
                <a:latin typeface="+mn-lt"/>
              </a:defRPr>
            </a:lvl3pPr>
            <a:lvl4pPr marL="1600200" indent="-228600" algn="l" rtl="0" eaLnBrk="0" fontAlgn="base" hangingPunct="0">
              <a:spcBef>
                <a:spcPct val="20000"/>
              </a:spcBef>
              <a:spcAft>
                <a:spcPct val="20000"/>
              </a:spcAft>
              <a:buClr>
                <a:srgbClr val="CC0000"/>
              </a:buClr>
              <a:buFont typeface="Times New Roman" pitchFamily="18" charset="0"/>
              <a:buChar char="▪"/>
              <a:defRPr sz="1600">
                <a:solidFill>
                  <a:srgbClr val="5B0917"/>
                </a:solidFill>
                <a:latin typeface="+mn-lt"/>
              </a:defRPr>
            </a:lvl4pPr>
            <a:lvl5pPr marL="2057400" indent="-228600" algn="l" rtl="0" eaLnBrk="0" fontAlgn="base" hangingPunct="0">
              <a:spcBef>
                <a:spcPct val="20000"/>
              </a:spcBef>
              <a:spcAft>
                <a:spcPct val="0"/>
              </a:spcAft>
              <a:buClr>
                <a:srgbClr val="CC0000"/>
              </a:buClr>
              <a:buFont typeface="Arial" charset="0"/>
              <a:buChar char="∙"/>
              <a:defRPr sz="1400">
                <a:solidFill>
                  <a:srgbClr val="5B0917"/>
                </a:solidFill>
                <a:latin typeface="+mn-lt"/>
              </a:defRPr>
            </a:lvl5pPr>
            <a:lvl6pPr marL="2514600" indent="-228600" algn="l" rtl="0" fontAlgn="base">
              <a:spcBef>
                <a:spcPct val="20000"/>
              </a:spcBef>
              <a:spcAft>
                <a:spcPct val="0"/>
              </a:spcAft>
              <a:buClr>
                <a:srgbClr val="CC0000"/>
              </a:buClr>
              <a:buFont typeface="Arial" charset="0"/>
              <a:buChar char="∙"/>
              <a:defRPr sz="1400">
                <a:solidFill>
                  <a:srgbClr val="5B0917"/>
                </a:solidFill>
                <a:latin typeface="+mn-lt"/>
              </a:defRPr>
            </a:lvl6pPr>
            <a:lvl7pPr marL="2971800" indent="-228600" algn="l" rtl="0" fontAlgn="base">
              <a:spcBef>
                <a:spcPct val="20000"/>
              </a:spcBef>
              <a:spcAft>
                <a:spcPct val="0"/>
              </a:spcAft>
              <a:buClr>
                <a:srgbClr val="CC0000"/>
              </a:buClr>
              <a:buFont typeface="Arial" charset="0"/>
              <a:buChar char="∙"/>
              <a:defRPr sz="1400">
                <a:solidFill>
                  <a:srgbClr val="5B0917"/>
                </a:solidFill>
                <a:latin typeface="+mn-lt"/>
              </a:defRPr>
            </a:lvl7pPr>
            <a:lvl8pPr marL="3429000" indent="-228600" algn="l" rtl="0" fontAlgn="base">
              <a:spcBef>
                <a:spcPct val="20000"/>
              </a:spcBef>
              <a:spcAft>
                <a:spcPct val="0"/>
              </a:spcAft>
              <a:buClr>
                <a:srgbClr val="CC0000"/>
              </a:buClr>
              <a:buFont typeface="Arial" charset="0"/>
              <a:buChar char="∙"/>
              <a:defRPr sz="1400">
                <a:solidFill>
                  <a:srgbClr val="5B0917"/>
                </a:solidFill>
                <a:latin typeface="+mn-lt"/>
              </a:defRPr>
            </a:lvl8pPr>
            <a:lvl9pPr marL="3886200" indent="-228600" algn="l" rtl="0" fontAlgn="base">
              <a:spcBef>
                <a:spcPct val="20000"/>
              </a:spcBef>
              <a:spcAft>
                <a:spcPct val="0"/>
              </a:spcAft>
              <a:buClr>
                <a:srgbClr val="CC0000"/>
              </a:buClr>
              <a:buFont typeface="Arial" charset="0"/>
              <a:buChar char="∙"/>
              <a:defRPr sz="1400">
                <a:solidFill>
                  <a:srgbClr val="5B0917"/>
                </a:solidFill>
                <a:latin typeface="+mn-lt"/>
              </a:defRPr>
            </a:lvl9pPr>
          </a:lstStyle>
          <a:p>
            <a:pPr marL="0" indent="0" algn="ctr" eaLnBrk="1" hangingPunct="1">
              <a:lnSpc>
                <a:spcPct val="100000"/>
              </a:lnSpc>
              <a:buFont typeface="Wingdings" pitchFamily="2" charset="2"/>
              <a:buNone/>
            </a:pPr>
            <a:r>
              <a:rPr lang="ru-RU" sz="1200" b="1" i="1" kern="0" dirty="0">
                <a:latin typeface="Arial (Основной текст)"/>
              </a:rPr>
              <a:t>Трансляция </a:t>
            </a:r>
          </a:p>
        </p:txBody>
      </p:sp>
      <p:sp>
        <p:nvSpPr>
          <p:cNvPr id="40" name="Прямоугольник 39"/>
          <p:cNvSpPr/>
          <p:nvPr/>
        </p:nvSpPr>
        <p:spPr bwMode="auto">
          <a:xfrm>
            <a:off x="1190596" y="5870740"/>
            <a:ext cx="3960440" cy="497744"/>
          </a:xfrm>
          <a:prstGeom prst="rect">
            <a:avLst/>
          </a:prstGeom>
          <a:solidFill>
            <a:schemeClr val="bg1">
              <a:lumMod val="85000"/>
            </a:schemeClr>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eaLnBrk="1" hangingPunct="1">
              <a:lnSpc>
                <a:spcPct val="90000"/>
              </a:lnSpc>
            </a:pPr>
            <a:r>
              <a:rPr lang="ru-RU" sz="1400" b="1" dirty="0">
                <a:solidFill>
                  <a:schemeClr val="tx1"/>
                </a:solidFill>
                <a:latin typeface="Arial" charset="0"/>
              </a:rPr>
              <a:t>Документ РСБУ</a:t>
            </a:r>
          </a:p>
        </p:txBody>
      </p:sp>
      <p:cxnSp>
        <p:nvCxnSpPr>
          <p:cNvPr id="41" name="Прямая со стрелкой 40"/>
          <p:cNvCxnSpPr/>
          <p:nvPr/>
        </p:nvCxnSpPr>
        <p:spPr bwMode="auto">
          <a:xfrm>
            <a:off x="3077663" y="5296370"/>
            <a:ext cx="0" cy="574370"/>
          </a:xfrm>
          <a:prstGeom prst="straightConnector1">
            <a:avLst/>
          </a:prstGeom>
          <a:solidFill>
            <a:srgbClr val="F9E383">
              <a:alpha val="50000"/>
            </a:srgbClr>
          </a:solidFill>
          <a:ln w="22225"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2" name="Группа 51"/>
          <p:cNvGrpSpPr/>
          <p:nvPr/>
        </p:nvGrpSpPr>
        <p:grpSpPr>
          <a:xfrm>
            <a:off x="278188" y="1772816"/>
            <a:ext cx="5636809" cy="684001"/>
            <a:chOff x="3131840" y="2828531"/>
            <a:chExt cx="5636809" cy="684001"/>
          </a:xfrm>
        </p:grpSpPr>
        <p:sp>
          <p:nvSpPr>
            <p:cNvPr id="15" name="Прямоугольник 14"/>
            <p:cNvSpPr/>
            <p:nvPr/>
          </p:nvSpPr>
          <p:spPr bwMode="auto">
            <a:xfrm>
              <a:off x="3131840" y="2828532"/>
              <a:ext cx="1666276" cy="684000"/>
            </a:xfrm>
            <a:prstGeom prst="rect">
              <a:avLst/>
            </a:prstGeom>
            <a:solidFill>
              <a:schemeClr val="bg1">
                <a:lumMod val="85000"/>
              </a:schemeClr>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400" dirty="0">
                  <a:solidFill>
                    <a:schemeClr val="tx1"/>
                  </a:solidFill>
                  <a:latin typeface="Arial" charset="0"/>
                </a:rPr>
                <a:t>Регистр бухгалтерии РСБУ</a:t>
              </a:r>
              <a:endParaRPr kumimoji="0" lang="ru-RU" sz="1400" b="0" i="0" u="none" strike="noStrike" cap="none" normalizeH="0" baseline="0" dirty="0">
                <a:ln>
                  <a:noFill/>
                </a:ln>
                <a:solidFill>
                  <a:schemeClr val="tx1"/>
                </a:solidFill>
                <a:effectLst/>
                <a:latin typeface="Arial" charset="0"/>
              </a:endParaRPr>
            </a:p>
          </p:txBody>
        </p:sp>
        <p:sp>
          <p:nvSpPr>
            <p:cNvPr id="16" name="Прямоугольник 15"/>
            <p:cNvSpPr/>
            <p:nvPr/>
          </p:nvSpPr>
          <p:spPr bwMode="auto">
            <a:xfrm>
              <a:off x="7102373" y="2828531"/>
              <a:ext cx="1666276" cy="684000"/>
            </a:xfrm>
            <a:prstGeom prst="rect">
              <a:avLst/>
            </a:prstGeom>
            <a:solidFill>
              <a:schemeClr val="bg1">
                <a:lumMod val="85000"/>
              </a:schemeClr>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eaLnBrk="1" hangingPunct="1">
                <a:lnSpc>
                  <a:spcPct val="90000"/>
                </a:lnSpc>
              </a:pPr>
              <a:r>
                <a:rPr lang="ru-RU" sz="1400" dirty="0">
                  <a:solidFill>
                    <a:schemeClr val="tx1"/>
                  </a:solidFill>
                  <a:latin typeface="Arial" charset="0"/>
                </a:rPr>
                <a:t>Регистр бухгалтерии МСФО</a:t>
              </a:r>
            </a:p>
          </p:txBody>
        </p:sp>
        <p:cxnSp>
          <p:nvCxnSpPr>
            <p:cNvPr id="42" name="Прямая со стрелкой 41"/>
            <p:cNvCxnSpPr>
              <a:stCxn id="15" idx="3"/>
              <a:endCxn id="16" idx="1"/>
            </p:cNvCxnSpPr>
            <p:nvPr/>
          </p:nvCxnSpPr>
          <p:spPr bwMode="auto">
            <a:xfrm flipV="1">
              <a:off x="4798116" y="3170531"/>
              <a:ext cx="2304257" cy="1"/>
            </a:xfrm>
            <a:prstGeom prst="straightConnector1">
              <a:avLst/>
            </a:prstGeom>
            <a:solidFill>
              <a:srgbClr val="F9E383">
                <a:alpha val="50000"/>
              </a:srgbClr>
            </a:solidFill>
            <a:ln w="22225"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1" name="Прямоугольник 50"/>
          <p:cNvSpPr/>
          <p:nvPr/>
        </p:nvSpPr>
        <p:spPr>
          <a:xfrm>
            <a:off x="6300192" y="1029849"/>
            <a:ext cx="2635219" cy="310919"/>
          </a:xfrm>
          <a:prstGeom prst="rect">
            <a:avLst/>
          </a:prstGeom>
        </p:spPr>
        <p:txBody>
          <a:bodyPr wrap="square">
            <a:spAutoFit/>
          </a:bodyPr>
          <a:lstStyle/>
          <a:p>
            <a:pPr>
              <a:buClr>
                <a:schemeClr val="tx2"/>
              </a:buClr>
            </a:pPr>
            <a:r>
              <a:rPr lang="ru-RU" sz="1400" b="1" dirty="0"/>
              <a:t>Использование:</a:t>
            </a:r>
            <a:endParaRPr lang="ru-RU" sz="1600" b="1" dirty="0"/>
          </a:p>
        </p:txBody>
      </p:sp>
      <p:sp>
        <p:nvSpPr>
          <p:cNvPr id="21" name="Прямоугольник 20"/>
          <p:cNvSpPr/>
          <p:nvPr/>
        </p:nvSpPr>
        <p:spPr>
          <a:xfrm>
            <a:off x="6367210" y="1340768"/>
            <a:ext cx="2635219" cy="4133439"/>
          </a:xfrm>
          <a:prstGeom prst="rect">
            <a:avLst/>
          </a:prstGeom>
        </p:spPr>
        <p:txBody>
          <a:bodyPr wrap="square">
            <a:spAutoFit/>
          </a:bodyPr>
          <a:lstStyle/>
          <a:p>
            <a:pPr marL="285750" indent="-285750" algn="just">
              <a:buClr>
                <a:schemeClr val="tx2"/>
              </a:buClr>
              <a:buFont typeface="Wingdings" panose="05000000000000000000" pitchFamily="2" charset="2"/>
              <a:buChar char="q"/>
            </a:pPr>
            <a:r>
              <a:rPr lang="ru-RU" sz="1400" dirty="0"/>
              <a:t>Наличие стандартных отчётов для проверки корректности сделанных МСФО корректировок и корректности оттранслированных данных НСБУ;</a:t>
            </a:r>
          </a:p>
          <a:p>
            <a:pPr marL="285750" indent="-285750" algn="just">
              <a:buClr>
                <a:schemeClr val="tx2"/>
              </a:buClr>
              <a:buFont typeface="Wingdings" panose="05000000000000000000" pitchFamily="2" charset="2"/>
              <a:buChar char="q"/>
            </a:pPr>
            <a:r>
              <a:rPr lang="ru-RU" sz="1400" dirty="0"/>
              <a:t>Использование общеизвестных форм отчётов (ОСВ, ОСВ по счёту, Анализ счёта, Журнал проводок);</a:t>
            </a:r>
          </a:p>
          <a:p>
            <a:pPr marL="285750" indent="-285750" algn="just">
              <a:buClr>
                <a:schemeClr val="tx2"/>
              </a:buClr>
              <a:buFont typeface="Wingdings" panose="05000000000000000000" pitchFamily="2" charset="2"/>
              <a:buChar char="q"/>
            </a:pPr>
            <a:r>
              <a:rPr lang="en-US" sz="1400" dirty="0"/>
              <a:t>Drill down </a:t>
            </a:r>
            <a:r>
              <a:rPr lang="ru-RU" sz="1400" dirty="0"/>
              <a:t>с помощью стандартных отчетов  до документа регистратора МСФО</a:t>
            </a:r>
            <a:r>
              <a:rPr lang="ru-RU" sz="1600" dirty="0"/>
              <a:t>.</a:t>
            </a:r>
          </a:p>
        </p:txBody>
      </p:sp>
    </p:spTree>
    <p:extLst>
      <p:ext uri="{BB962C8B-B14F-4D97-AF65-F5344CB8AC3E}">
        <p14:creationId xmlns:p14="http://schemas.microsoft.com/office/powerpoint/2010/main" val="2323300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250" y="116632"/>
            <a:ext cx="5329014" cy="937468"/>
          </a:xfrm>
        </p:spPr>
        <p:txBody>
          <a:bodyPr/>
          <a:lstStyle/>
          <a:p>
            <a:r>
              <a:rPr lang="ru-RU" dirty="0"/>
              <a:t>3. МСФО УЧЁТ НА УРОВНЕ КОМПАНИИ. СТАНДАРТНЫЕ ОТЧЁТЫ.</a:t>
            </a:r>
          </a:p>
        </p:txBody>
      </p:sp>
      <p:sp>
        <p:nvSpPr>
          <p:cNvPr id="4" name="Номер слайда 3"/>
          <p:cNvSpPr>
            <a:spLocks noGrp="1"/>
          </p:cNvSpPr>
          <p:nvPr>
            <p:ph type="sldNum" sz="quarter" idx="11"/>
          </p:nvPr>
        </p:nvSpPr>
        <p:spPr/>
        <p:txBody>
          <a:bodyPr/>
          <a:lstStyle/>
          <a:p>
            <a:pPr>
              <a:defRPr/>
            </a:pPr>
            <a:fld id="{4F4ADC1B-B552-4102-91FF-E730DF1A4AF8}" type="slidenum">
              <a:rPr lang="ru-RU" altLang="ru-RU" smtClean="0"/>
              <a:pPr>
                <a:defRPr/>
              </a:pPr>
              <a:t>32</a:t>
            </a:fld>
            <a:endParaRPr lang="ru-RU" altLang="ru-RU" dirty="0"/>
          </a:p>
        </p:txBody>
      </p:sp>
      <p:sp>
        <p:nvSpPr>
          <p:cNvPr id="5" name="Прямоугольник 4"/>
          <p:cNvSpPr/>
          <p:nvPr/>
        </p:nvSpPr>
        <p:spPr>
          <a:xfrm>
            <a:off x="1187624" y="1038672"/>
            <a:ext cx="6552728" cy="646331"/>
          </a:xfrm>
          <a:prstGeom prst="rect">
            <a:avLst/>
          </a:prstGeom>
        </p:spPr>
        <p:txBody>
          <a:bodyPr wrap="square">
            <a:spAutoFit/>
          </a:bodyPr>
          <a:lstStyle/>
          <a:p>
            <a:pPr>
              <a:buClr>
                <a:schemeClr val="tx2"/>
              </a:buClr>
            </a:pPr>
            <a:r>
              <a:rPr lang="ru-RU" sz="1800" dirty="0"/>
              <a:t>Из каждого стандартного отчёта возможно дойти до документа регистратора. </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52" r="5548" b="4365"/>
          <a:stretch/>
        </p:blipFill>
        <p:spPr bwMode="auto">
          <a:xfrm>
            <a:off x="400596" y="1715939"/>
            <a:ext cx="7339756" cy="4089325"/>
          </a:xfrm>
          <a:prstGeom prst="rect">
            <a:avLst/>
          </a:prstGeom>
          <a:noFill/>
          <a:ln w="6350">
            <a:solidFill>
              <a:srgbClr val="3E5057"/>
            </a:solidFill>
            <a:miter lim="800000"/>
            <a:headEnd/>
            <a:tailEnd/>
          </a:ln>
          <a:effectLst>
            <a:outerShdw blurRad="254000" dist="50800" dir="5400000" algn="ctr" rotWithShape="0">
              <a:srgbClr val="000000">
                <a:alpha val="43137"/>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3800" b="25529"/>
          <a:stretch/>
        </p:blipFill>
        <p:spPr bwMode="auto">
          <a:xfrm>
            <a:off x="1907704" y="2959720"/>
            <a:ext cx="6480720" cy="2845544"/>
          </a:xfrm>
          <a:prstGeom prst="rect">
            <a:avLst/>
          </a:prstGeom>
          <a:noFill/>
          <a:ln w="6350">
            <a:solidFill>
              <a:srgbClr val="3E5057"/>
            </a:solidFill>
            <a:miter lim="800000"/>
            <a:headEnd/>
            <a:tailEnd/>
          </a:ln>
          <a:effectLst>
            <a:outerShdw blurRad="254000" dist="50800" dir="5400000" algn="ctr" rotWithShape="0">
              <a:srgbClr val="000000">
                <a:alpha val="43137"/>
              </a:srgbClr>
            </a:outerShdw>
          </a:effectLst>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r="26257" b="10295"/>
          <a:stretch/>
        </p:blipFill>
        <p:spPr bwMode="auto">
          <a:xfrm>
            <a:off x="2591644" y="3573016"/>
            <a:ext cx="6156820" cy="3128540"/>
          </a:xfrm>
          <a:prstGeom prst="rect">
            <a:avLst/>
          </a:prstGeom>
          <a:noFill/>
          <a:ln w="6350">
            <a:solidFill>
              <a:srgbClr val="3E5057"/>
            </a:solidFill>
            <a:miter lim="800000"/>
            <a:headEnd/>
            <a:tailEnd/>
          </a:ln>
          <a:effectLst>
            <a:outerShdw blurRad="254000" dist="50800" dir="5400000" algn="ctr" rotWithShape="0">
              <a:srgbClr val="000000">
                <a:alpha val="43137"/>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2343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a:extLst>
              <a:ext uri="{FF2B5EF4-FFF2-40B4-BE49-F238E27FC236}">
                <a16:creationId xmlns:a16="http://schemas.microsoft.com/office/drawing/2014/main" id="{2A79E4CF-13F1-7E93-DCD7-FA394131DA6C}"/>
              </a:ext>
            </a:extLst>
          </p:cNvPr>
          <p:cNvSpPr/>
          <p:nvPr/>
        </p:nvSpPr>
        <p:spPr>
          <a:xfrm>
            <a:off x="3151189" y="2169319"/>
            <a:ext cx="2573337" cy="3295650"/>
          </a:xfrm>
          <a:prstGeom prst="rect">
            <a:avLst/>
          </a:prstGeom>
          <a:solidFill>
            <a:schemeClr val="bg1"/>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342900">
              <a:defRPr/>
            </a:pPr>
            <a:endParaRPr lang="ru-RU">
              <a:solidFill>
                <a:srgbClr val="FFFFFF"/>
              </a:solidFill>
            </a:endParaRPr>
          </a:p>
        </p:txBody>
      </p:sp>
      <p:sp>
        <p:nvSpPr>
          <p:cNvPr id="25" name="Прямоугольник 24">
            <a:extLst>
              <a:ext uri="{FF2B5EF4-FFF2-40B4-BE49-F238E27FC236}">
                <a16:creationId xmlns:a16="http://schemas.microsoft.com/office/drawing/2014/main" id="{5B2D672E-423B-7105-5A8D-09FBF787B0EB}"/>
              </a:ext>
            </a:extLst>
          </p:cNvPr>
          <p:cNvSpPr/>
          <p:nvPr/>
        </p:nvSpPr>
        <p:spPr>
          <a:xfrm>
            <a:off x="5867400" y="2720182"/>
            <a:ext cx="2463800" cy="2746375"/>
          </a:xfrm>
          <a:prstGeom prst="rect">
            <a:avLst/>
          </a:prstGeom>
          <a:solidFill>
            <a:schemeClr val="bg1"/>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342900">
              <a:defRPr/>
            </a:pPr>
            <a:endParaRPr lang="ru-RU">
              <a:solidFill>
                <a:srgbClr val="FFFFFF"/>
              </a:solidFill>
            </a:endParaRPr>
          </a:p>
        </p:txBody>
      </p:sp>
      <p:sp>
        <p:nvSpPr>
          <p:cNvPr id="53252" name="Прямоугольник 10">
            <a:extLst>
              <a:ext uri="{FF2B5EF4-FFF2-40B4-BE49-F238E27FC236}">
                <a16:creationId xmlns:a16="http://schemas.microsoft.com/office/drawing/2014/main" id="{748515D3-AF1A-D693-4F34-354BB97596A7}"/>
              </a:ext>
            </a:extLst>
          </p:cNvPr>
          <p:cNvSpPr>
            <a:spLocks noChangeArrowheads="1"/>
          </p:cNvSpPr>
          <p:nvPr/>
        </p:nvSpPr>
        <p:spPr bwMode="auto">
          <a:xfrm>
            <a:off x="617539" y="2926556"/>
            <a:ext cx="2370137"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4290" rIns="68580" bIns="34290">
            <a:spAutoFit/>
          </a:bodyPr>
          <a:lstStyle>
            <a:lvl1pPr defTabSz="342900">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defTabSz="34290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defTabSz="3429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defTabSz="3429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defTabSz="3429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spcBef>
                <a:spcPct val="0"/>
              </a:spcBef>
              <a:spcAft>
                <a:spcPts val="900"/>
              </a:spcAft>
              <a:buClrTx/>
              <a:buSzTx/>
              <a:buNone/>
            </a:pPr>
            <a:r>
              <a:rPr lang="ru-RU" altLang="ru-RU" sz="2100">
                <a:solidFill>
                  <a:srgbClr val="FFFFFF"/>
                </a:solidFill>
                <a:ea typeface="Gotham Pro Medium"/>
                <a:cs typeface="Gotham Pro Medium"/>
              </a:rPr>
              <a:t>Название</a:t>
            </a:r>
            <a:endParaRPr lang="ru-RU" altLang="ru-RU" sz="1200">
              <a:solidFill>
                <a:srgbClr val="FFFFFF"/>
              </a:solidFill>
              <a:ea typeface="Gotham Pro Medium"/>
              <a:cs typeface="Gotham Pro Medium"/>
            </a:endParaRPr>
          </a:p>
          <a:p>
            <a:pPr>
              <a:spcBef>
                <a:spcPct val="0"/>
              </a:spcBef>
              <a:spcAft>
                <a:spcPts val="900"/>
              </a:spcAft>
              <a:buClrTx/>
              <a:buSzTx/>
              <a:buNone/>
            </a:pPr>
            <a:r>
              <a:rPr lang="ru-RU" altLang="ru-RU" sz="1100">
                <a:solidFill>
                  <a:srgbClr val="FFFFFF"/>
                </a:solidFill>
                <a:ea typeface="Gotham Pro Regular"/>
                <a:cs typeface="Gotham Pro Regular"/>
              </a:rPr>
              <a:t>Давно выяснено, что при оценке дизайна и композиции читаемый текст мешает сосредоточиться.</a:t>
            </a:r>
          </a:p>
          <a:p>
            <a:pPr>
              <a:spcBef>
                <a:spcPct val="0"/>
              </a:spcBef>
              <a:spcAft>
                <a:spcPts val="900"/>
              </a:spcAft>
              <a:buClrTx/>
              <a:buSzTx/>
              <a:buNone/>
            </a:pPr>
            <a:r>
              <a:rPr lang="ru-RU" altLang="ru-RU" sz="1100">
                <a:solidFill>
                  <a:srgbClr val="FFFFFF"/>
                </a:solidFill>
                <a:ea typeface="Gotham Pro Regular"/>
                <a:cs typeface="Gotham Pro Regular"/>
              </a:rPr>
              <a:t>Но он помогает выделить визуальные элементы в документе или презентации, например текст или шрифт. </a:t>
            </a:r>
          </a:p>
        </p:txBody>
      </p:sp>
      <p:grpSp>
        <p:nvGrpSpPr>
          <p:cNvPr id="53253" name="Группа 19">
            <a:extLst>
              <a:ext uri="{FF2B5EF4-FFF2-40B4-BE49-F238E27FC236}">
                <a16:creationId xmlns:a16="http://schemas.microsoft.com/office/drawing/2014/main" id="{1A95B3F6-7C56-D7DA-C74D-1D3F5EF1EBCB}"/>
              </a:ext>
            </a:extLst>
          </p:cNvPr>
          <p:cNvGrpSpPr>
            <a:grpSpLocks/>
          </p:cNvGrpSpPr>
          <p:nvPr/>
        </p:nvGrpSpPr>
        <p:grpSpPr bwMode="auto">
          <a:xfrm>
            <a:off x="625475" y="2191544"/>
            <a:ext cx="565150" cy="565150"/>
            <a:chOff x="982109" y="3382234"/>
            <a:chExt cx="369613" cy="369613"/>
          </a:xfrm>
        </p:grpSpPr>
        <p:sp>
          <p:nvSpPr>
            <p:cNvPr id="53268" name="Полилиния 13">
              <a:extLst>
                <a:ext uri="{FF2B5EF4-FFF2-40B4-BE49-F238E27FC236}">
                  <a16:creationId xmlns:a16="http://schemas.microsoft.com/office/drawing/2014/main" id="{7D9A5359-ED36-56CF-2C64-A68CC3563724}"/>
                </a:ext>
              </a:extLst>
            </p:cNvPr>
            <p:cNvSpPr>
              <a:spLocks/>
            </p:cNvSpPr>
            <p:nvPr/>
          </p:nvSpPr>
          <p:spPr bwMode="auto">
            <a:xfrm>
              <a:off x="982109" y="3382234"/>
              <a:ext cx="369613" cy="369613"/>
            </a:xfrm>
            <a:custGeom>
              <a:avLst/>
              <a:gdLst>
                <a:gd name="T0" fmla="*/ 10 w 839331"/>
                <a:gd name="T1" fmla="*/ 0 h 839331"/>
                <a:gd name="T2" fmla="*/ 0 w 839331"/>
                <a:gd name="T3" fmla="*/ 10 h 839331"/>
                <a:gd name="T4" fmla="*/ 10 w 839331"/>
                <a:gd name="T5" fmla="*/ 19 h 839331"/>
                <a:gd name="T6" fmla="*/ 19 w 839331"/>
                <a:gd name="T7" fmla="*/ 10 h 839331"/>
                <a:gd name="T8" fmla="*/ 10 w 839331"/>
                <a:gd name="T9" fmla="*/ 0 h 839331"/>
                <a:gd name="T10" fmla="*/ 10 w 839331"/>
                <a:gd name="T11" fmla="*/ 19 h 839331"/>
                <a:gd name="T12" fmla="*/ 1 w 839331"/>
                <a:gd name="T13" fmla="*/ 10 h 839331"/>
                <a:gd name="T14" fmla="*/ 10 w 839331"/>
                <a:gd name="T15" fmla="*/ 1 h 839331"/>
                <a:gd name="T16" fmla="*/ 19 w 839331"/>
                <a:gd name="T17" fmla="*/ 10 h 839331"/>
                <a:gd name="T18" fmla="*/ 10 w 839331"/>
                <a:gd name="T19" fmla="*/ 19 h 8393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39331" h="839331">
                  <a:moveTo>
                    <a:pt x="419666" y="0"/>
                  </a:moveTo>
                  <a:cubicBezTo>
                    <a:pt x="187891" y="0"/>
                    <a:pt x="0" y="187891"/>
                    <a:pt x="0" y="419666"/>
                  </a:cubicBezTo>
                  <a:cubicBezTo>
                    <a:pt x="0" y="651441"/>
                    <a:pt x="187891" y="839332"/>
                    <a:pt x="419666" y="839332"/>
                  </a:cubicBezTo>
                  <a:cubicBezTo>
                    <a:pt x="651441" y="839332"/>
                    <a:pt x="839332" y="651441"/>
                    <a:pt x="839332" y="419666"/>
                  </a:cubicBezTo>
                  <a:cubicBezTo>
                    <a:pt x="839072" y="187999"/>
                    <a:pt x="651333" y="260"/>
                    <a:pt x="419666" y="0"/>
                  </a:cubicBezTo>
                  <a:close/>
                  <a:moveTo>
                    <a:pt x="419666" y="811040"/>
                  </a:moveTo>
                  <a:cubicBezTo>
                    <a:pt x="203516" y="811040"/>
                    <a:pt x="28292" y="635816"/>
                    <a:pt x="28292" y="419666"/>
                  </a:cubicBezTo>
                  <a:cubicBezTo>
                    <a:pt x="28292" y="203516"/>
                    <a:pt x="203516" y="28292"/>
                    <a:pt x="419666" y="28292"/>
                  </a:cubicBezTo>
                  <a:cubicBezTo>
                    <a:pt x="635816" y="28292"/>
                    <a:pt x="811040" y="203516"/>
                    <a:pt x="811040" y="419666"/>
                  </a:cubicBezTo>
                  <a:cubicBezTo>
                    <a:pt x="810780" y="635708"/>
                    <a:pt x="635708" y="810780"/>
                    <a:pt x="419666" y="811040"/>
                  </a:cubicBezTo>
                  <a:close/>
                </a:path>
              </a:pathLst>
            </a:custGeom>
            <a:solidFill>
              <a:schemeClr val="bg1"/>
            </a:solidFill>
            <a:ln>
              <a:noFill/>
            </a:ln>
            <a:extLst>
              <a:ext uri="{91240B29-F687-4F45-9708-019B960494DF}">
                <a14:hiddenLine xmlns:a14="http://schemas.microsoft.com/office/drawing/2010/main" w="9431" cap="flat">
                  <a:solidFill>
                    <a:srgbClr val="000000"/>
                  </a:solidFill>
                  <a:prstDash val="solid"/>
                  <a:miter lim="800000"/>
                  <a:headEnd/>
                  <a:tailEnd/>
                </a14:hiddenLine>
              </a:ext>
            </a:extLst>
          </p:spPr>
          <p:txBody>
            <a:bodyPr anchor="ctr"/>
            <a:lstStyle/>
            <a:p>
              <a:endParaRPr lang="ru-RU"/>
            </a:p>
          </p:txBody>
        </p:sp>
        <p:sp>
          <p:nvSpPr>
            <p:cNvPr id="53269" name="Полилиния 14">
              <a:extLst>
                <a:ext uri="{FF2B5EF4-FFF2-40B4-BE49-F238E27FC236}">
                  <a16:creationId xmlns:a16="http://schemas.microsoft.com/office/drawing/2014/main" id="{D65BDEFB-6476-57E7-FCA8-335D408C6FD4}"/>
                </a:ext>
              </a:extLst>
            </p:cNvPr>
            <p:cNvSpPr>
              <a:spLocks/>
            </p:cNvSpPr>
            <p:nvPr/>
          </p:nvSpPr>
          <p:spPr bwMode="auto">
            <a:xfrm>
              <a:off x="1160687" y="3407152"/>
              <a:ext cx="12459" cy="37377"/>
            </a:xfrm>
            <a:custGeom>
              <a:avLst/>
              <a:gdLst>
                <a:gd name="T0" fmla="*/ 0 w 28292"/>
                <a:gd name="T1" fmla="*/ 0 h 84876"/>
                <a:gd name="T2" fmla="*/ 0 w 28292"/>
                <a:gd name="T3" fmla="*/ 0 h 84876"/>
                <a:gd name="T4" fmla="*/ 0 w 28292"/>
                <a:gd name="T5" fmla="*/ 2 h 84876"/>
                <a:gd name="T6" fmla="*/ 0 w 28292"/>
                <a:gd name="T7" fmla="*/ 2 h 84876"/>
                <a:gd name="T8" fmla="*/ 1 w 28292"/>
                <a:gd name="T9" fmla="*/ 2 h 84876"/>
                <a:gd name="T10" fmla="*/ 1 w 28292"/>
                <a:gd name="T11" fmla="*/ 0 h 84876"/>
                <a:gd name="T12" fmla="*/ 0 w 28292"/>
                <a:gd name="T13" fmla="*/ 0 h 848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292" h="84876">
                  <a:moveTo>
                    <a:pt x="14146" y="0"/>
                  </a:moveTo>
                  <a:cubicBezTo>
                    <a:pt x="6333" y="0"/>
                    <a:pt x="0" y="6333"/>
                    <a:pt x="0" y="14146"/>
                  </a:cubicBezTo>
                  <a:lnTo>
                    <a:pt x="0" y="70730"/>
                  </a:lnTo>
                  <a:cubicBezTo>
                    <a:pt x="0" y="78543"/>
                    <a:pt x="6333" y="84876"/>
                    <a:pt x="14146" y="84876"/>
                  </a:cubicBezTo>
                  <a:cubicBezTo>
                    <a:pt x="21959" y="84876"/>
                    <a:pt x="28292" y="78543"/>
                    <a:pt x="28292" y="70730"/>
                  </a:cubicBezTo>
                  <a:lnTo>
                    <a:pt x="28292" y="14146"/>
                  </a:lnTo>
                  <a:cubicBezTo>
                    <a:pt x="28292" y="6333"/>
                    <a:pt x="21959" y="0"/>
                    <a:pt x="14146" y="0"/>
                  </a:cubicBezTo>
                  <a:close/>
                </a:path>
              </a:pathLst>
            </a:custGeom>
            <a:solidFill>
              <a:schemeClr val="bg1">
                <a:alpha val="30196"/>
              </a:schemeClr>
            </a:solidFill>
            <a:ln>
              <a:noFill/>
            </a:ln>
            <a:extLst>
              <a:ext uri="{91240B29-F687-4F45-9708-019B960494DF}">
                <a14:hiddenLine xmlns:a14="http://schemas.microsoft.com/office/drawing/2010/main" w="9431" cap="flat">
                  <a:solidFill>
                    <a:srgbClr val="000000"/>
                  </a:solidFill>
                  <a:prstDash val="solid"/>
                  <a:miter lim="800000"/>
                  <a:headEnd/>
                  <a:tailEnd/>
                </a14:hiddenLine>
              </a:ext>
            </a:extLst>
          </p:spPr>
          <p:txBody>
            <a:bodyPr anchor="ctr"/>
            <a:lstStyle/>
            <a:p>
              <a:endParaRPr lang="ru-RU"/>
            </a:p>
          </p:txBody>
        </p:sp>
        <p:sp>
          <p:nvSpPr>
            <p:cNvPr id="53270" name="Полилиния 15">
              <a:extLst>
                <a:ext uri="{FF2B5EF4-FFF2-40B4-BE49-F238E27FC236}">
                  <a16:creationId xmlns:a16="http://schemas.microsoft.com/office/drawing/2014/main" id="{33B69728-8CBE-20A4-0520-BFFD866B8AA6}"/>
                </a:ext>
              </a:extLst>
            </p:cNvPr>
            <p:cNvSpPr>
              <a:spLocks/>
            </p:cNvSpPr>
            <p:nvPr/>
          </p:nvSpPr>
          <p:spPr bwMode="auto">
            <a:xfrm>
              <a:off x="1160687" y="3689552"/>
              <a:ext cx="12459" cy="37377"/>
            </a:xfrm>
            <a:custGeom>
              <a:avLst/>
              <a:gdLst>
                <a:gd name="T0" fmla="*/ 0 w 28292"/>
                <a:gd name="T1" fmla="*/ 0 h 84876"/>
                <a:gd name="T2" fmla="*/ 0 w 28292"/>
                <a:gd name="T3" fmla="*/ 0 h 84876"/>
                <a:gd name="T4" fmla="*/ 0 w 28292"/>
                <a:gd name="T5" fmla="*/ 2 h 84876"/>
                <a:gd name="T6" fmla="*/ 0 w 28292"/>
                <a:gd name="T7" fmla="*/ 2 h 84876"/>
                <a:gd name="T8" fmla="*/ 1 w 28292"/>
                <a:gd name="T9" fmla="*/ 2 h 84876"/>
                <a:gd name="T10" fmla="*/ 1 w 28292"/>
                <a:gd name="T11" fmla="*/ 0 h 84876"/>
                <a:gd name="T12" fmla="*/ 0 w 28292"/>
                <a:gd name="T13" fmla="*/ 0 h 848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292" h="84876">
                  <a:moveTo>
                    <a:pt x="14146" y="0"/>
                  </a:moveTo>
                  <a:cubicBezTo>
                    <a:pt x="6333" y="0"/>
                    <a:pt x="0" y="6333"/>
                    <a:pt x="0" y="14146"/>
                  </a:cubicBezTo>
                  <a:lnTo>
                    <a:pt x="0" y="70730"/>
                  </a:lnTo>
                  <a:cubicBezTo>
                    <a:pt x="0" y="78543"/>
                    <a:pt x="6333" y="84876"/>
                    <a:pt x="14146" y="84876"/>
                  </a:cubicBezTo>
                  <a:cubicBezTo>
                    <a:pt x="21959" y="84876"/>
                    <a:pt x="28292" y="78543"/>
                    <a:pt x="28292" y="70730"/>
                  </a:cubicBezTo>
                  <a:lnTo>
                    <a:pt x="28292" y="14146"/>
                  </a:lnTo>
                  <a:cubicBezTo>
                    <a:pt x="28292" y="6333"/>
                    <a:pt x="21959" y="0"/>
                    <a:pt x="14146" y="0"/>
                  </a:cubicBezTo>
                  <a:close/>
                </a:path>
              </a:pathLst>
            </a:custGeom>
            <a:solidFill>
              <a:schemeClr val="bg1">
                <a:alpha val="30196"/>
              </a:schemeClr>
            </a:solidFill>
            <a:ln>
              <a:noFill/>
            </a:ln>
            <a:extLst>
              <a:ext uri="{91240B29-F687-4F45-9708-019B960494DF}">
                <a14:hiddenLine xmlns:a14="http://schemas.microsoft.com/office/drawing/2010/main" w="9431" cap="flat">
                  <a:solidFill>
                    <a:srgbClr val="000000"/>
                  </a:solidFill>
                  <a:prstDash val="solid"/>
                  <a:miter lim="800000"/>
                  <a:headEnd/>
                  <a:tailEnd/>
                </a14:hiddenLine>
              </a:ext>
            </a:extLst>
          </p:spPr>
          <p:txBody>
            <a:bodyPr anchor="ctr"/>
            <a:lstStyle/>
            <a:p>
              <a:endParaRPr lang="ru-RU"/>
            </a:p>
          </p:txBody>
        </p:sp>
        <p:sp>
          <p:nvSpPr>
            <p:cNvPr id="53271" name="Полилиния 16">
              <a:extLst>
                <a:ext uri="{FF2B5EF4-FFF2-40B4-BE49-F238E27FC236}">
                  <a16:creationId xmlns:a16="http://schemas.microsoft.com/office/drawing/2014/main" id="{53BDC7BD-0F13-34DE-8C14-F91FB8A6D8D6}"/>
                </a:ext>
              </a:extLst>
            </p:cNvPr>
            <p:cNvSpPr>
              <a:spLocks/>
            </p:cNvSpPr>
            <p:nvPr/>
          </p:nvSpPr>
          <p:spPr bwMode="auto">
            <a:xfrm>
              <a:off x="1289427" y="3560812"/>
              <a:ext cx="37377" cy="12459"/>
            </a:xfrm>
            <a:custGeom>
              <a:avLst/>
              <a:gdLst>
                <a:gd name="T0" fmla="*/ 2 w 84876"/>
                <a:gd name="T1" fmla="*/ 0 h 28292"/>
                <a:gd name="T2" fmla="*/ 0 w 84876"/>
                <a:gd name="T3" fmla="*/ 0 h 28292"/>
                <a:gd name="T4" fmla="*/ 0 w 84876"/>
                <a:gd name="T5" fmla="*/ 0 h 28292"/>
                <a:gd name="T6" fmla="*/ 0 w 84876"/>
                <a:gd name="T7" fmla="*/ 1 h 28292"/>
                <a:gd name="T8" fmla="*/ 2 w 84876"/>
                <a:gd name="T9" fmla="*/ 1 h 28292"/>
                <a:gd name="T10" fmla="*/ 2 w 84876"/>
                <a:gd name="T11" fmla="*/ 0 h 28292"/>
                <a:gd name="T12" fmla="*/ 2 w 84876"/>
                <a:gd name="T13" fmla="*/ 0 h 282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876" h="28292">
                  <a:moveTo>
                    <a:pt x="70730" y="0"/>
                  </a:moveTo>
                  <a:lnTo>
                    <a:pt x="14146" y="0"/>
                  </a:lnTo>
                  <a:cubicBezTo>
                    <a:pt x="6333" y="0"/>
                    <a:pt x="0" y="6333"/>
                    <a:pt x="0" y="14146"/>
                  </a:cubicBezTo>
                  <a:cubicBezTo>
                    <a:pt x="0" y="21959"/>
                    <a:pt x="6333" y="28292"/>
                    <a:pt x="14146" y="28292"/>
                  </a:cubicBezTo>
                  <a:lnTo>
                    <a:pt x="70730" y="28292"/>
                  </a:lnTo>
                  <a:cubicBezTo>
                    <a:pt x="78543" y="28292"/>
                    <a:pt x="84876" y="21959"/>
                    <a:pt x="84876" y="14146"/>
                  </a:cubicBezTo>
                  <a:cubicBezTo>
                    <a:pt x="84876" y="6333"/>
                    <a:pt x="78543" y="0"/>
                    <a:pt x="70730" y="0"/>
                  </a:cubicBezTo>
                  <a:close/>
                </a:path>
              </a:pathLst>
            </a:custGeom>
            <a:solidFill>
              <a:schemeClr val="bg1">
                <a:alpha val="30196"/>
              </a:schemeClr>
            </a:solidFill>
            <a:ln>
              <a:noFill/>
            </a:ln>
            <a:extLst>
              <a:ext uri="{91240B29-F687-4F45-9708-019B960494DF}">
                <a14:hiddenLine xmlns:a14="http://schemas.microsoft.com/office/drawing/2010/main" w="9431" cap="flat">
                  <a:solidFill>
                    <a:srgbClr val="000000"/>
                  </a:solidFill>
                  <a:prstDash val="solid"/>
                  <a:miter lim="800000"/>
                  <a:headEnd/>
                  <a:tailEnd/>
                </a14:hiddenLine>
              </a:ext>
            </a:extLst>
          </p:spPr>
          <p:txBody>
            <a:bodyPr anchor="ctr"/>
            <a:lstStyle/>
            <a:p>
              <a:endParaRPr lang="ru-RU"/>
            </a:p>
          </p:txBody>
        </p:sp>
        <p:sp>
          <p:nvSpPr>
            <p:cNvPr id="53272" name="Полилиния 17">
              <a:extLst>
                <a:ext uri="{FF2B5EF4-FFF2-40B4-BE49-F238E27FC236}">
                  <a16:creationId xmlns:a16="http://schemas.microsoft.com/office/drawing/2014/main" id="{9E43504E-28CE-2702-0993-8097249BF5BA}"/>
                </a:ext>
              </a:extLst>
            </p:cNvPr>
            <p:cNvSpPr>
              <a:spLocks/>
            </p:cNvSpPr>
            <p:nvPr/>
          </p:nvSpPr>
          <p:spPr bwMode="auto">
            <a:xfrm>
              <a:off x="1007027" y="3560812"/>
              <a:ext cx="37377" cy="12459"/>
            </a:xfrm>
            <a:custGeom>
              <a:avLst/>
              <a:gdLst>
                <a:gd name="T0" fmla="*/ 2 w 84876"/>
                <a:gd name="T1" fmla="*/ 0 h 28292"/>
                <a:gd name="T2" fmla="*/ 0 w 84876"/>
                <a:gd name="T3" fmla="*/ 0 h 28292"/>
                <a:gd name="T4" fmla="*/ 0 w 84876"/>
                <a:gd name="T5" fmla="*/ 0 h 28292"/>
                <a:gd name="T6" fmla="*/ 0 w 84876"/>
                <a:gd name="T7" fmla="*/ 1 h 28292"/>
                <a:gd name="T8" fmla="*/ 2 w 84876"/>
                <a:gd name="T9" fmla="*/ 1 h 28292"/>
                <a:gd name="T10" fmla="*/ 2 w 84876"/>
                <a:gd name="T11" fmla="*/ 0 h 28292"/>
                <a:gd name="T12" fmla="*/ 2 w 84876"/>
                <a:gd name="T13" fmla="*/ 0 h 282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876" h="28292">
                  <a:moveTo>
                    <a:pt x="70730" y="0"/>
                  </a:moveTo>
                  <a:lnTo>
                    <a:pt x="14146" y="0"/>
                  </a:lnTo>
                  <a:cubicBezTo>
                    <a:pt x="6333" y="0"/>
                    <a:pt x="0" y="6333"/>
                    <a:pt x="0" y="14146"/>
                  </a:cubicBezTo>
                  <a:cubicBezTo>
                    <a:pt x="0" y="21959"/>
                    <a:pt x="6333" y="28292"/>
                    <a:pt x="14146" y="28292"/>
                  </a:cubicBezTo>
                  <a:lnTo>
                    <a:pt x="70730" y="28292"/>
                  </a:lnTo>
                  <a:cubicBezTo>
                    <a:pt x="78543" y="28292"/>
                    <a:pt x="84876" y="21959"/>
                    <a:pt x="84876" y="14146"/>
                  </a:cubicBezTo>
                  <a:cubicBezTo>
                    <a:pt x="84876" y="6333"/>
                    <a:pt x="78543" y="0"/>
                    <a:pt x="70730" y="0"/>
                  </a:cubicBezTo>
                  <a:close/>
                </a:path>
              </a:pathLst>
            </a:custGeom>
            <a:solidFill>
              <a:schemeClr val="bg1">
                <a:alpha val="30196"/>
              </a:schemeClr>
            </a:solidFill>
            <a:ln>
              <a:noFill/>
            </a:ln>
            <a:extLst>
              <a:ext uri="{91240B29-F687-4F45-9708-019B960494DF}">
                <a14:hiddenLine xmlns:a14="http://schemas.microsoft.com/office/drawing/2010/main" w="9431" cap="flat">
                  <a:solidFill>
                    <a:srgbClr val="000000"/>
                  </a:solidFill>
                  <a:prstDash val="solid"/>
                  <a:miter lim="800000"/>
                  <a:headEnd/>
                  <a:tailEnd/>
                </a14:hiddenLine>
              </a:ext>
            </a:extLst>
          </p:spPr>
          <p:txBody>
            <a:bodyPr anchor="ctr"/>
            <a:lstStyle/>
            <a:p>
              <a:endParaRPr lang="ru-RU"/>
            </a:p>
          </p:txBody>
        </p:sp>
        <p:sp>
          <p:nvSpPr>
            <p:cNvPr id="53273" name="Полилиния 18">
              <a:extLst>
                <a:ext uri="{FF2B5EF4-FFF2-40B4-BE49-F238E27FC236}">
                  <a16:creationId xmlns:a16="http://schemas.microsoft.com/office/drawing/2014/main" id="{1B7AEBDA-F23F-B9FD-BEC2-19FF4251BA05}"/>
                </a:ext>
              </a:extLst>
            </p:cNvPr>
            <p:cNvSpPr>
              <a:spLocks/>
            </p:cNvSpPr>
            <p:nvPr/>
          </p:nvSpPr>
          <p:spPr bwMode="auto">
            <a:xfrm>
              <a:off x="1160687" y="3469446"/>
              <a:ext cx="12459" cy="107977"/>
            </a:xfrm>
            <a:custGeom>
              <a:avLst/>
              <a:gdLst>
                <a:gd name="T0" fmla="*/ 0 w 28292"/>
                <a:gd name="T1" fmla="*/ 0 h 245198"/>
                <a:gd name="T2" fmla="*/ 0 w 28292"/>
                <a:gd name="T3" fmla="*/ 0 h 245198"/>
                <a:gd name="T4" fmla="*/ 0 w 28292"/>
                <a:gd name="T5" fmla="*/ 5 h 245198"/>
                <a:gd name="T6" fmla="*/ 0 w 28292"/>
                <a:gd name="T7" fmla="*/ 6 h 245198"/>
                <a:gd name="T8" fmla="*/ 1 w 28292"/>
                <a:gd name="T9" fmla="*/ 5 h 245198"/>
                <a:gd name="T10" fmla="*/ 1 w 28292"/>
                <a:gd name="T11" fmla="*/ 0 h 245198"/>
                <a:gd name="T12" fmla="*/ 0 w 28292"/>
                <a:gd name="T13" fmla="*/ 0 h 2451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292" h="245198">
                  <a:moveTo>
                    <a:pt x="14146" y="0"/>
                  </a:moveTo>
                  <a:cubicBezTo>
                    <a:pt x="6333" y="0"/>
                    <a:pt x="0" y="6333"/>
                    <a:pt x="0" y="14146"/>
                  </a:cubicBezTo>
                  <a:lnTo>
                    <a:pt x="0" y="231052"/>
                  </a:lnTo>
                  <a:cubicBezTo>
                    <a:pt x="0" y="238865"/>
                    <a:pt x="6333" y="245198"/>
                    <a:pt x="14146" y="245198"/>
                  </a:cubicBezTo>
                  <a:cubicBezTo>
                    <a:pt x="21959" y="245198"/>
                    <a:pt x="28292" y="238865"/>
                    <a:pt x="28292" y="231052"/>
                  </a:cubicBezTo>
                  <a:lnTo>
                    <a:pt x="28292" y="14146"/>
                  </a:lnTo>
                  <a:cubicBezTo>
                    <a:pt x="28292" y="6333"/>
                    <a:pt x="21959" y="0"/>
                    <a:pt x="14146" y="0"/>
                  </a:cubicBezTo>
                  <a:close/>
                </a:path>
              </a:pathLst>
            </a:custGeom>
            <a:solidFill>
              <a:schemeClr val="bg1"/>
            </a:solidFill>
            <a:ln>
              <a:noFill/>
            </a:ln>
            <a:extLst>
              <a:ext uri="{91240B29-F687-4F45-9708-019B960494DF}">
                <a14:hiddenLine xmlns:a14="http://schemas.microsoft.com/office/drawing/2010/main" w="9431" cap="flat">
                  <a:solidFill>
                    <a:srgbClr val="000000"/>
                  </a:solidFill>
                  <a:prstDash val="solid"/>
                  <a:miter lim="800000"/>
                  <a:headEnd/>
                  <a:tailEnd/>
                </a14:hiddenLine>
              </a:ext>
            </a:extLst>
          </p:spPr>
          <p:txBody>
            <a:bodyPr anchor="ctr"/>
            <a:lstStyle/>
            <a:p>
              <a:endParaRPr lang="ru-RU"/>
            </a:p>
          </p:txBody>
        </p:sp>
      </p:grpSp>
      <p:sp>
        <p:nvSpPr>
          <p:cNvPr id="53254" name="Прямоугольник 11">
            <a:extLst>
              <a:ext uri="{FF2B5EF4-FFF2-40B4-BE49-F238E27FC236}">
                <a16:creationId xmlns:a16="http://schemas.microsoft.com/office/drawing/2014/main" id="{7933EF9B-E86F-BF30-E083-8288289F8346}"/>
              </a:ext>
            </a:extLst>
          </p:cNvPr>
          <p:cNvSpPr>
            <a:spLocks noChangeArrowheads="1"/>
          </p:cNvSpPr>
          <p:nvPr/>
        </p:nvSpPr>
        <p:spPr bwMode="auto">
          <a:xfrm>
            <a:off x="3302001" y="2997995"/>
            <a:ext cx="23717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4290" rIns="68580" bIns="34290">
            <a:spAutoFit/>
          </a:bodyPr>
          <a:lstStyle>
            <a:lvl1pPr defTabSz="342900">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defTabSz="34290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defTabSz="3429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defTabSz="3429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defTabSz="3429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spcBef>
                <a:spcPct val="0"/>
              </a:spcBef>
              <a:spcAft>
                <a:spcPts val="900"/>
              </a:spcAft>
              <a:buClrTx/>
              <a:buSzTx/>
              <a:buNone/>
            </a:pPr>
            <a:r>
              <a:rPr lang="ru-RU" altLang="ru-RU" sz="1800" b="1">
                <a:solidFill>
                  <a:srgbClr val="000000"/>
                </a:solidFill>
                <a:cs typeface="Arial" panose="020B0604020202020204" pitchFamily="34" charset="0"/>
              </a:rPr>
              <a:t>Корректировка стоимости ВНА</a:t>
            </a:r>
          </a:p>
          <a:p>
            <a:pPr eaLnBrk="1" hangingPunct="1">
              <a:spcBef>
                <a:spcPct val="0"/>
              </a:spcBef>
              <a:spcAft>
                <a:spcPct val="0"/>
              </a:spcAft>
              <a:buClr>
                <a:srgbClr val="7F7F7F"/>
              </a:buClr>
              <a:buSzPct val="45000"/>
              <a:buFont typeface="Arial" panose="020B0604020202020204" pitchFamily="34" charset="0"/>
              <a:buChar char="•"/>
            </a:pPr>
            <a:r>
              <a:rPr lang="ru-RU" altLang="ru-RU" sz="1000">
                <a:solidFill>
                  <a:schemeClr val="bg2"/>
                </a:solidFill>
                <a:cs typeface="Arial" panose="020B0604020202020204" pitchFamily="34" charset="0"/>
              </a:rPr>
              <a:t>для ВНА (с вариантом учета «трансляция»), на основе корректировок стоимости ВНА в МСФО</a:t>
            </a:r>
          </a:p>
          <a:p>
            <a:pPr eaLnBrk="1" hangingPunct="1">
              <a:spcBef>
                <a:spcPct val="0"/>
              </a:spcBef>
              <a:spcAft>
                <a:spcPct val="0"/>
              </a:spcAft>
              <a:buClr>
                <a:srgbClr val="7F7F7F"/>
              </a:buClr>
              <a:buSzPct val="45000"/>
              <a:buFont typeface="Arial" panose="020B0604020202020204" pitchFamily="34" charset="0"/>
              <a:buChar char="•"/>
            </a:pPr>
            <a:r>
              <a:rPr lang="ru-RU" altLang="ru-RU" sz="1000">
                <a:solidFill>
                  <a:schemeClr val="bg2"/>
                </a:solidFill>
                <a:cs typeface="Arial" panose="020B0604020202020204" pitchFamily="34" charset="0"/>
              </a:rPr>
              <a:t>корректировки: начисления амортизации, выбытия стоимости.</a:t>
            </a:r>
            <a:r>
              <a:rPr lang="ru-RU" altLang="ru-RU" sz="1000">
                <a:solidFill>
                  <a:srgbClr val="992600"/>
                </a:solidFill>
                <a:cs typeface="Arial" panose="020B0604020202020204" pitchFamily="34" charset="0"/>
              </a:rPr>
              <a:t> </a:t>
            </a:r>
          </a:p>
        </p:txBody>
      </p:sp>
      <p:grpSp>
        <p:nvGrpSpPr>
          <p:cNvPr id="53255" name="Группа 20">
            <a:extLst>
              <a:ext uri="{FF2B5EF4-FFF2-40B4-BE49-F238E27FC236}">
                <a16:creationId xmlns:a16="http://schemas.microsoft.com/office/drawing/2014/main" id="{B396CA39-FFDA-3789-D589-5A520E4AD84C}"/>
              </a:ext>
            </a:extLst>
          </p:cNvPr>
          <p:cNvGrpSpPr>
            <a:grpSpLocks/>
          </p:cNvGrpSpPr>
          <p:nvPr/>
        </p:nvGrpSpPr>
        <p:grpSpPr bwMode="auto">
          <a:xfrm>
            <a:off x="3571876" y="2266157"/>
            <a:ext cx="479425" cy="498475"/>
            <a:chOff x="1218584" y="3152859"/>
            <a:chExt cx="456354" cy="474855"/>
          </a:xfrm>
        </p:grpSpPr>
        <p:sp>
          <p:nvSpPr>
            <p:cNvPr id="22" name="Полилиния 21">
              <a:extLst>
                <a:ext uri="{FF2B5EF4-FFF2-40B4-BE49-F238E27FC236}">
                  <a16:creationId xmlns:a16="http://schemas.microsoft.com/office/drawing/2014/main" id="{B0618950-BDE9-9B87-2839-99EC9D55256F}"/>
                </a:ext>
              </a:extLst>
            </p:cNvPr>
            <p:cNvSpPr/>
            <p:nvPr/>
          </p:nvSpPr>
          <p:spPr>
            <a:xfrm>
              <a:off x="1218584" y="3152859"/>
              <a:ext cx="456354" cy="474855"/>
            </a:xfrm>
            <a:custGeom>
              <a:avLst/>
              <a:gdLst>
                <a:gd name="connsiteX0" fmla="*/ 705060 w 704850"/>
                <a:gd name="connsiteY0" fmla="*/ 215171 h 733425"/>
                <a:gd name="connsiteX1" fmla="*/ 637375 w 704850"/>
                <a:gd name="connsiteY1" fmla="*/ 152201 h 733425"/>
                <a:gd name="connsiteX2" fmla="*/ 684295 w 704850"/>
                <a:gd name="connsiteY2" fmla="*/ 101776 h 733425"/>
                <a:gd name="connsiteX3" fmla="*/ 702164 w 704850"/>
                <a:gd name="connsiteY3" fmla="*/ 57961 h 733425"/>
                <a:gd name="connsiteX4" fmla="*/ 684638 w 704850"/>
                <a:gd name="connsiteY4" fmla="*/ 14584 h 733425"/>
                <a:gd name="connsiteX5" fmla="*/ 597770 w 704850"/>
                <a:gd name="connsiteY5" fmla="*/ 21147 h 733425"/>
                <a:gd name="connsiteX6" fmla="*/ 274882 w 704850"/>
                <a:gd name="connsiteY6" fmla="*/ 367933 h 733425"/>
                <a:gd name="connsiteX7" fmla="*/ 51645 w 704850"/>
                <a:gd name="connsiteY7" fmla="*/ 411243 h 733425"/>
                <a:gd name="connsiteX8" fmla="*/ 61389 w 704850"/>
                <a:gd name="connsiteY8" fmla="*/ 684058 h 733425"/>
                <a:gd name="connsiteX9" fmla="*/ 192805 w 704850"/>
                <a:gd name="connsiteY9" fmla="*/ 735836 h 733425"/>
                <a:gd name="connsiteX10" fmla="*/ 199844 w 704850"/>
                <a:gd name="connsiteY10" fmla="*/ 735712 h 733425"/>
                <a:gd name="connsiteX11" fmla="*/ 334185 w 704850"/>
                <a:gd name="connsiteY11" fmla="*/ 674333 h 733425"/>
                <a:gd name="connsiteX12" fmla="*/ 361455 w 704850"/>
                <a:gd name="connsiteY12" fmla="*/ 448543 h 733425"/>
                <a:gd name="connsiteX13" fmla="*/ 499844 w 704850"/>
                <a:gd name="connsiteY13" fmla="*/ 299896 h 733425"/>
                <a:gd name="connsiteX14" fmla="*/ 567509 w 704850"/>
                <a:gd name="connsiteY14" fmla="*/ 362913 h 733425"/>
                <a:gd name="connsiteX15" fmla="*/ 577758 w 704850"/>
                <a:gd name="connsiteY15" fmla="*/ 366733 h 733425"/>
                <a:gd name="connsiteX16" fmla="*/ 587712 w 704850"/>
                <a:gd name="connsiteY16" fmla="*/ 362180 h 733425"/>
                <a:gd name="connsiteX17" fmla="*/ 626850 w 704850"/>
                <a:gd name="connsiteY17" fmla="*/ 320060 h 733425"/>
                <a:gd name="connsiteX18" fmla="*/ 626126 w 704850"/>
                <a:gd name="connsiteY18" fmla="*/ 299877 h 733425"/>
                <a:gd name="connsiteX19" fmla="*/ 558461 w 704850"/>
                <a:gd name="connsiteY19" fmla="*/ 236869 h 733425"/>
                <a:gd name="connsiteX20" fmla="*/ 578711 w 704850"/>
                <a:gd name="connsiteY20" fmla="*/ 215162 h 733425"/>
                <a:gd name="connsiteX21" fmla="*/ 646357 w 704850"/>
                <a:gd name="connsiteY21" fmla="*/ 278217 h 733425"/>
                <a:gd name="connsiteX22" fmla="*/ 656597 w 704850"/>
                <a:gd name="connsiteY22" fmla="*/ 282046 h 733425"/>
                <a:gd name="connsiteX23" fmla="*/ 666550 w 704850"/>
                <a:gd name="connsiteY23" fmla="*/ 277503 h 733425"/>
                <a:gd name="connsiteX24" fmla="*/ 705765 w 704850"/>
                <a:gd name="connsiteY24" fmla="*/ 235383 h 733425"/>
                <a:gd name="connsiteX25" fmla="*/ 709584 w 704850"/>
                <a:gd name="connsiteY25" fmla="*/ 225134 h 733425"/>
                <a:gd name="connsiteX26" fmla="*/ 705060 w 704850"/>
                <a:gd name="connsiteY26" fmla="*/ 215171 h 733425"/>
                <a:gd name="connsiteX27" fmla="*/ 655397 w 704850"/>
                <a:gd name="connsiteY27" fmla="*/ 247556 h 733425"/>
                <a:gd name="connsiteX28" fmla="*/ 587760 w 704850"/>
                <a:gd name="connsiteY28" fmla="*/ 184510 h 733425"/>
                <a:gd name="connsiteX29" fmla="*/ 567576 w 704850"/>
                <a:gd name="connsiteY29" fmla="*/ 185215 h 733425"/>
                <a:gd name="connsiteX30" fmla="*/ 527828 w 704850"/>
                <a:gd name="connsiteY30" fmla="*/ 227830 h 733425"/>
                <a:gd name="connsiteX31" fmla="*/ 523999 w 704850"/>
                <a:gd name="connsiteY31" fmla="*/ 238079 h 733425"/>
                <a:gd name="connsiteX32" fmla="*/ 528543 w 704850"/>
                <a:gd name="connsiteY32" fmla="*/ 248032 h 733425"/>
                <a:gd name="connsiteX33" fmla="*/ 596218 w 704850"/>
                <a:gd name="connsiteY33" fmla="*/ 311059 h 733425"/>
                <a:gd name="connsiteX34" fmla="*/ 576539 w 704850"/>
                <a:gd name="connsiteY34" fmla="*/ 332243 h 733425"/>
                <a:gd name="connsiteX35" fmla="*/ 508874 w 704850"/>
                <a:gd name="connsiteY35" fmla="*/ 269235 h 733425"/>
                <a:gd name="connsiteX36" fmla="*/ 498625 w 704850"/>
                <a:gd name="connsiteY36" fmla="*/ 265415 h 733425"/>
                <a:gd name="connsiteX37" fmla="*/ 488680 w 704850"/>
                <a:gd name="connsiteY37" fmla="*/ 269959 h 733425"/>
                <a:gd name="connsiteX38" fmla="*/ 335585 w 704850"/>
                <a:gd name="connsiteY38" fmla="*/ 434389 h 733425"/>
                <a:gd name="connsiteX39" fmla="*/ 335442 w 704850"/>
                <a:gd name="connsiteY39" fmla="*/ 434484 h 733425"/>
                <a:gd name="connsiteX40" fmla="*/ 331442 w 704850"/>
                <a:gd name="connsiteY40" fmla="*/ 454020 h 733425"/>
                <a:gd name="connsiteX41" fmla="*/ 313278 w 704850"/>
                <a:gd name="connsiteY41" fmla="*/ 654855 h 733425"/>
                <a:gd name="connsiteX42" fmla="*/ 198835 w 704850"/>
                <a:gd name="connsiteY42" fmla="*/ 707147 h 733425"/>
                <a:gd name="connsiteX43" fmla="*/ 80868 w 704850"/>
                <a:gd name="connsiteY43" fmla="*/ 663141 h 733425"/>
                <a:gd name="connsiteX44" fmla="*/ 72552 w 704850"/>
                <a:gd name="connsiteY44" fmla="*/ 430712 h 733425"/>
                <a:gd name="connsiteX45" fmla="*/ 193053 w 704850"/>
                <a:gd name="connsiteY45" fmla="*/ 378230 h 733425"/>
                <a:gd name="connsiteX46" fmla="*/ 271587 w 704850"/>
                <a:gd name="connsiteY46" fmla="*/ 398289 h 733425"/>
                <a:gd name="connsiteX47" fmla="*/ 282512 w 704850"/>
                <a:gd name="connsiteY47" fmla="*/ 399442 h 733425"/>
                <a:gd name="connsiteX48" fmla="*/ 290999 w 704850"/>
                <a:gd name="connsiteY48" fmla="*/ 392536 h 733425"/>
                <a:gd name="connsiteX49" fmla="*/ 618659 w 704850"/>
                <a:gd name="connsiteY49" fmla="*/ 40606 h 733425"/>
                <a:gd name="connsiteX50" fmla="*/ 665179 w 704850"/>
                <a:gd name="connsiteY50" fmla="*/ 35511 h 733425"/>
                <a:gd name="connsiteX51" fmla="*/ 673580 w 704850"/>
                <a:gd name="connsiteY51" fmla="*/ 57266 h 733425"/>
                <a:gd name="connsiteX52" fmla="*/ 663350 w 704850"/>
                <a:gd name="connsiteY52" fmla="*/ 82297 h 733425"/>
                <a:gd name="connsiteX53" fmla="*/ 606705 w 704850"/>
                <a:gd name="connsiteY53" fmla="*/ 143181 h 733425"/>
                <a:gd name="connsiteX54" fmla="*/ 602895 w 704850"/>
                <a:gd name="connsiteY54" fmla="*/ 153430 h 733425"/>
                <a:gd name="connsiteX55" fmla="*/ 607448 w 704850"/>
                <a:gd name="connsiteY55" fmla="*/ 163374 h 733425"/>
                <a:gd name="connsiteX56" fmla="*/ 675132 w 704850"/>
                <a:gd name="connsiteY56" fmla="*/ 226344 h 733425"/>
                <a:gd name="connsiteX57" fmla="*/ 655397 w 704850"/>
                <a:gd name="connsiteY57" fmla="*/ 247556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04850" h="733425">
                  <a:moveTo>
                    <a:pt x="705060" y="215171"/>
                  </a:moveTo>
                  <a:lnTo>
                    <a:pt x="637375" y="152201"/>
                  </a:lnTo>
                  <a:lnTo>
                    <a:pt x="684295" y="101776"/>
                  </a:lnTo>
                  <a:cubicBezTo>
                    <a:pt x="695259" y="89975"/>
                    <a:pt x="701774" y="74011"/>
                    <a:pt x="702164" y="57961"/>
                  </a:cubicBezTo>
                  <a:cubicBezTo>
                    <a:pt x="702574" y="40854"/>
                    <a:pt x="696354" y="25452"/>
                    <a:pt x="684638" y="14584"/>
                  </a:cubicBezTo>
                  <a:cubicBezTo>
                    <a:pt x="661159" y="-7209"/>
                    <a:pt x="621383" y="-4218"/>
                    <a:pt x="597770" y="21147"/>
                  </a:cubicBezTo>
                  <a:lnTo>
                    <a:pt x="274882" y="367933"/>
                  </a:lnTo>
                  <a:cubicBezTo>
                    <a:pt x="199482" y="332481"/>
                    <a:pt x="109204" y="349483"/>
                    <a:pt x="51645" y="411243"/>
                  </a:cubicBezTo>
                  <a:cubicBezTo>
                    <a:pt x="-20859" y="489148"/>
                    <a:pt x="-16487" y="611525"/>
                    <a:pt x="61389" y="684058"/>
                  </a:cubicBezTo>
                  <a:cubicBezTo>
                    <a:pt x="97432" y="717596"/>
                    <a:pt x="143856" y="735836"/>
                    <a:pt x="192805" y="735836"/>
                  </a:cubicBezTo>
                  <a:cubicBezTo>
                    <a:pt x="195149" y="735836"/>
                    <a:pt x="197492" y="735798"/>
                    <a:pt x="199844" y="735712"/>
                  </a:cubicBezTo>
                  <a:cubicBezTo>
                    <a:pt x="251384" y="733874"/>
                    <a:pt x="299095" y="712071"/>
                    <a:pt x="334185" y="674333"/>
                  </a:cubicBezTo>
                  <a:cubicBezTo>
                    <a:pt x="391687" y="612630"/>
                    <a:pt x="402222" y="521333"/>
                    <a:pt x="361455" y="448543"/>
                  </a:cubicBezTo>
                  <a:lnTo>
                    <a:pt x="499844" y="299896"/>
                  </a:lnTo>
                  <a:lnTo>
                    <a:pt x="567509" y="362913"/>
                  </a:lnTo>
                  <a:cubicBezTo>
                    <a:pt x="570281" y="365495"/>
                    <a:pt x="573958" y="366781"/>
                    <a:pt x="577758" y="366733"/>
                  </a:cubicBezTo>
                  <a:cubicBezTo>
                    <a:pt x="581549" y="366600"/>
                    <a:pt x="585131" y="364952"/>
                    <a:pt x="587712" y="362180"/>
                  </a:cubicBezTo>
                  <a:lnTo>
                    <a:pt x="626850" y="320060"/>
                  </a:lnTo>
                  <a:cubicBezTo>
                    <a:pt x="632213" y="314288"/>
                    <a:pt x="631889" y="305249"/>
                    <a:pt x="626126" y="299877"/>
                  </a:cubicBezTo>
                  <a:lnTo>
                    <a:pt x="558461" y="236869"/>
                  </a:lnTo>
                  <a:lnTo>
                    <a:pt x="578711" y="215162"/>
                  </a:lnTo>
                  <a:lnTo>
                    <a:pt x="646357" y="278217"/>
                  </a:lnTo>
                  <a:cubicBezTo>
                    <a:pt x="649120" y="280798"/>
                    <a:pt x="652730" y="282122"/>
                    <a:pt x="656597" y="282046"/>
                  </a:cubicBezTo>
                  <a:cubicBezTo>
                    <a:pt x="660388" y="281913"/>
                    <a:pt x="663960" y="280274"/>
                    <a:pt x="666550" y="277503"/>
                  </a:cubicBezTo>
                  <a:lnTo>
                    <a:pt x="705765" y="235383"/>
                  </a:lnTo>
                  <a:cubicBezTo>
                    <a:pt x="708346" y="232611"/>
                    <a:pt x="709727" y="228925"/>
                    <a:pt x="709584" y="225134"/>
                  </a:cubicBezTo>
                  <a:cubicBezTo>
                    <a:pt x="709470" y="221334"/>
                    <a:pt x="707841" y="217752"/>
                    <a:pt x="705060" y="215171"/>
                  </a:cubicBezTo>
                  <a:close/>
                  <a:moveTo>
                    <a:pt x="655397" y="247556"/>
                  </a:moveTo>
                  <a:lnTo>
                    <a:pt x="587760" y="184510"/>
                  </a:lnTo>
                  <a:cubicBezTo>
                    <a:pt x="581997" y="179138"/>
                    <a:pt x="572948" y="179443"/>
                    <a:pt x="567576" y="185215"/>
                  </a:cubicBezTo>
                  <a:lnTo>
                    <a:pt x="527828" y="227830"/>
                  </a:lnTo>
                  <a:cubicBezTo>
                    <a:pt x="525247" y="230602"/>
                    <a:pt x="523866" y="234288"/>
                    <a:pt x="523999" y="238079"/>
                  </a:cubicBezTo>
                  <a:cubicBezTo>
                    <a:pt x="524133" y="241870"/>
                    <a:pt x="525771" y="245451"/>
                    <a:pt x="528543" y="248032"/>
                  </a:cubicBezTo>
                  <a:lnTo>
                    <a:pt x="596218" y="311059"/>
                  </a:lnTo>
                  <a:lnTo>
                    <a:pt x="576539" y="332243"/>
                  </a:lnTo>
                  <a:lnTo>
                    <a:pt x="508874" y="269235"/>
                  </a:lnTo>
                  <a:cubicBezTo>
                    <a:pt x="506102" y="266654"/>
                    <a:pt x="502520" y="265215"/>
                    <a:pt x="498625" y="265415"/>
                  </a:cubicBezTo>
                  <a:cubicBezTo>
                    <a:pt x="494843" y="265549"/>
                    <a:pt x="491262" y="267187"/>
                    <a:pt x="488680" y="269959"/>
                  </a:cubicBezTo>
                  <a:lnTo>
                    <a:pt x="335585" y="434389"/>
                  </a:lnTo>
                  <a:lnTo>
                    <a:pt x="335442" y="434484"/>
                  </a:lnTo>
                  <a:cubicBezTo>
                    <a:pt x="329041" y="438837"/>
                    <a:pt x="327260" y="447495"/>
                    <a:pt x="331442" y="454020"/>
                  </a:cubicBezTo>
                  <a:cubicBezTo>
                    <a:pt x="371999" y="517276"/>
                    <a:pt x="364532" y="599857"/>
                    <a:pt x="313278" y="654855"/>
                  </a:cubicBezTo>
                  <a:cubicBezTo>
                    <a:pt x="283379" y="687011"/>
                    <a:pt x="242735" y="705575"/>
                    <a:pt x="198835" y="707147"/>
                  </a:cubicBezTo>
                  <a:cubicBezTo>
                    <a:pt x="155096" y="708595"/>
                    <a:pt x="113043" y="693069"/>
                    <a:pt x="80868" y="663141"/>
                  </a:cubicBezTo>
                  <a:cubicBezTo>
                    <a:pt x="14516" y="601353"/>
                    <a:pt x="10792" y="497073"/>
                    <a:pt x="72552" y="430712"/>
                  </a:cubicBezTo>
                  <a:cubicBezTo>
                    <a:pt x="104594" y="396346"/>
                    <a:pt x="148533" y="378230"/>
                    <a:pt x="193053" y="378230"/>
                  </a:cubicBezTo>
                  <a:cubicBezTo>
                    <a:pt x="219837" y="378230"/>
                    <a:pt x="246841" y="384783"/>
                    <a:pt x="271587" y="398289"/>
                  </a:cubicBezTo>
                  <a:cubicBezTo>
                    <a:pt x="274930" y="400118"/>
                    <a:pt x="278873" y="400528"/>
                    <a:pt x="282512" y="399442"/>
                  </a:cubicBezTo>
                  <a:cubicBezTo>
                    <a:pt x="286141" y="398356"/>
                    <a:pt x="289198" y="395870"/>
                    <a:pt x="290999" y="392536"/>
                  </a:cubicBezTo>
                  <a:lnTo>
                    <a:pt x="618659" y="40606"/>
                  </a:lnTo>
                  <a:cubicBezTo>
                    <a:pt x="631517" y="26814"/>
                    <a:pt x="653234" y="24433"/>
                    <a:pt x="665179" y="35511"/>
                  </a:cubicBezTo>
                  <a:cubicBezTo>
                    <a:pt x="670808" y="40730"/>
                    <a:pt x="673780" y="48455"/>
                    <a:pt x="673580" y="57266"/>
                  </a:cubicBezTo>
                  <a:cubicBezTo>
                    <a:pt x="673361" y="66419"/>
                    <a:pt x="669627" y="75544"/>
                    <a:pt x="663350" y="82297"/>
                  </a:cubicBezTo>
                  <a:lnTo>
                    <a:pt x="606705" y="143181"/>
                  </a:lnTo>
                  <a:cubicBezTo>
                    <a:pt x="604124" y="145962"/>
                    <a:pt x="602752" y="149649"/>
                    <a:pt x="602895" y="153430"/>
                  </a:cubicBezTo>
                  <a:cubicBezTo>
                    <a:pt x="603038" y="157211"/>
                    <a:pt x="604676" y="160793"/>
                    <a:pt x="607448" y="163374"/>
                  </a:cubicBezTo>
                  <a:lnTo>
                    <a:pt x="675132" y="226344"/>
                  </a:lnTo>
                  <a:lnTo>
                    <a:pt x="655397" y="247556"/>
                  </a:lnTo>
                  <a:close/>
                </a:path>
              </a:pathLst>
            </a:custGeom>
            <a:solidFill>
              <a:schemeClr val="tx2">
                <a:lumMod val="75000"/>
              </a:schemeClr>
            </a:solidFill>
            <a:ln w="9525" cap="flat">
              <a:noFill/>
              <a:prstDash val="solid"/>
              <a:miter/>
            </a:ln>
          </p:spPr>
          <p:txBody>
            <a:bodyPr anchor="ctr"/>
            <a:lstStyle/>
            <a:p>
              <a:pPr>
                <a:defRPr/>
              </a:pPr>
              <a:endParaRPr lang="ru-RU"/>
            </a:p>
          </p:txBody>
        </p:sp>
        <p:sp>
          <p:nvSpPr>
            <p:cNvPr id="23" name="Полилиния 22">
              <a:extLst>
                <a:ext uri="{FF2B5EF4-FFF2-40B4-BE49-F238E27FC236}">
                  <a16:creationId xmlns:a16="http://schemas.microsoft.com/office/drawing/2014/main" id="{F2BFEE61-9AC5-DDE8-5110-E0A5E886B1D5}"/>
                </a:ext>
              </a:extLst>
            </p:cNvPr>
            <p:cNvSpPr/>
            <p:nvPr/>
          </p:nvSpPr>
          <p:spPr>
            <a:xfrm>
              <a:off x="1300184" y="3459852"/>
              <a:ext cx="87644" cy="86199"/>
            </a:xfrm>
            <a:custGeom>
              <a:avLst/>
              <a:gdLst>
                <a:gd name="connsiteX0" fmla="*/ 65693 w 133350"/>
                <a:gd name="connsiteY0" fmla="*/ 0 h 133350"/>
                <a:gd name="connsiteX1" fmla="*/ 18802 w 133350"/>
                <a:gd name="connsiteY1" fmla="*/ 20336 h 133350"/>
                <a:gd name="connsiteX2" fmla="*/ 9 w 133350"/>
                <a:gd name="connsiteY2" fmla="*/ 67856 h 133350"/>
                <a:gd name="connsiteX3" fmla="*/ 66770 w 133350"/>
                <a:gd name="connsiteY3" fmla="*/ 133541 h 133350"/>
                <a:gd name="connsiteX4" fmla="*/ 67874 w 133350"/>
                <a:gd name="connsiteY4" fmla="*/ 133531 h 133350"/>
                <a:gd name="connsiteX5" fmla="*/ 114766 w 133350"/>
                <a:gd name="connsiteY5" fmla="*/ 113205 h 133350"/>
                <a:gd name="connsiteX6" fmla="*/ 133549 w 133350"/>
                <a:gd name="connsiteY6" fmla="*/ 65675 h 133350"/>
                <a:gd name="connsiteX7" fmla="*/ 113213 w 133350"/>
                <a:gd name="connsiteY7" fmla="*/ 18783 h 133350"/>
                <a:gd name="connsiteX8" fmla="*/ 65693 w 133350"/>
                <a:gd name="connsiteY8" fmla="*/ 0 h 133350"/>
                <a:gd name="connsiteX9" fmla="*/ 94240 w 133350"/>
                <a:gd name="connsiteY9" fmla="*/ 93326 h 133350"/>
                <a:gd name="connsiteX10" fmla="*/ 67417 w 133350"/>
                <a:gd name="connsiteY10" fmla="*/ 104956 h 133350"/>
                <a:gd name="connsiteX11" fmla="*/ 66779 w 133350"/>
                <a:gd name="connsiteY11" fmla="*/ 104966 h 133350"/>
                <a:gd name="connsiteX12" fmla="*/ 28584 w 133350"/>
                <a:gd name="connsiteY12" fmla="*/ 67399 h 133350"/>
                <a:gd name="connsiteX13" fmla="*/ 39328 w 133350"/>
                <a:gd name="connsiteY13" fmla="*/ 40215 h 133350"/>
                <a:gd name="connsiteX14" fmla="*/ 66160 w 133350"/>
                <a:gd name="connsiteY14" fmla="*/ 28584 h 133350"/>
                <a:gd name="connsiteX15" fmla="*/ 66798 w 133350"/>
                <a:gd name="connsiteY15" fmla="*/ 28575 h 133350"/>
                <a:gd name="connsiteX16" fmla="*/ 93354 w 133350"/>
                <a:gd name="connsiteY16" fmla="*/ 39329 h 133350"/>
                <a:gd name="connsiteX17" fmla="*/ 104984 w 133350"/>
                <a:gd name="connsiteY17" fmla="*/ 66142 h 133350"/>
                <a:gd name="connsiteX18" fmla="*/ 94240 w 133350"/>
                <a:gd name="connsiteY18" fmla="*/ 9332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350" h="133350">
                  <a:moveTo>
                    <a:pt x="65693" y="0"/>
                  </a:moveTo>
                  <a:cubicBezTo>
                    <a:pt x="47853" y="295"/>
                    <a:pt x="31203" y="7515"/>
                    <a:pt x="18802" y="20336"/>
                  </a:cubicBezTo>
                  <a:cubicBezTo>
                    <a:pt x="6391" y="33157"/>
                    <a:pt x="-277" y="50025"/>
                    <a:pt x="9" y="67856"/>
                  </a:cubicBezTo>
                  <a:cubicBezTo>
                    <a:pt x="609" y="104299"/>
                    <a:pt x="30451" y="133541"/>
                    <a:pt x="66770" y="133541"/>
                  </a:cubicBezTo>
                  <a:cubicBezTo>
                    <a:pt x="67141" y="133541"/>
                    <a:pt x="67512" y="133531"/>
                    <a:pt x="67874" y="133531"/>
                  </a:cubicBezTo>
                  <a:cubicBezTo>
                    <a:pt x="85715" y="133236"/>
                    <a:pt x="102364" y="126016"/>
                    <a:pt x="114766" y="113205"/>
                  </a:cubicBezTo>
                  <a:cubicBezTo>
                    <a:pt x="127168" y="100384"/>
                    <a:pt x="133835" y="83506"/>
                    <a:pt x="133549" y="65675"/>
                  </a:cubicBezTo>
                  <a:cubicBezTo>
                    <a:pt x="133254" y="47844"/>
                    <a:pt x="126034" y="31185"/>
                    <a:pt x="113213" y="18783"/>
                  </a:cubicBezTo>
                  <a:cubicBezTo>
                    <a:pt x="100393" y="6382"/>
                    <a:pt x="83524" y="95"/>
                    <a:pt x="65693" y="0"/>
                  </a:cubicBezTo>
                  <a:close/>
                  <a:moveTo>
                    <a:pt x="94240" y="93326"/>
                  </a:moveTo>
                  <a:cubicBezTo>
                    <a:pt x="87144" y="100660"/>
                    <a:pt x="77619" y="104784"/>
                    <a:pt x="67417" y="104956"/>
                  </a:cubicBezTo>
                  <a:cubicBezTo>
                    <a:pt x="67208" y="104966"/>
                    <a:pt x="66998" y="104966"/>
                    <a:pt x="66779" y="104966"/>
                  </a:cubicBezTo>
                  <a:cubicBezTo>
                    <a:pt x="46005" y="104966"/>
                    <a:pt x="28927" y="88240"/>
                    <a:pt x="28584" y="67399"/>
                  </a:cubicBezTo>
                  <a:cubicBezTo>
                    <a:pt x="28412" y="57198"/>
                    <a:pt x="32232" y="47549"/>
                    <a:pt x="39328" y="40215"/>
                  </a:cubicBezTo>
                  <a:cubicBezTo>
                    <a:pt x="46424" y="32880"/>
                    <a:pt x="55959" y="28756"/>
                    <a:pt x="66160" y="28584"/>
                  </a:cubicBezTo>
                  <a:cubicBezTo>
                    <a:pt x="66369" y="28575"/>
                    <a:pt x="66589" y="28575"/>
                    <a:pt x="66798" y="28575"/>
                  </a:cubicBezTo>
                  <a:cubicBezTo>
                    <a:pt x="76761" y="28575"/>
                    <a:pt x="86172" y="32375"/>
                    <a:pt x="93354" y="39329"/>
                  </a:cubicBezTo>
                  <a:cubicBezTo>
                    <a:pt x="100688" y="46425"/>
                    <a:pt x="104822" y="55940"/>
                    <a:pt x="104984" y="66142"/>
                  </a:cubicBezTo>
                  <a:cubicBezTo>
                    <a:pt x="105155" y="76343"/>
                    <a:pt x="101336" y="86001"/>
                    <a:pt x="94240" y="93326"/>
                  </a:cubicBezTo>
                  <a:close/>
                </a:path>
              </a:pathLst>
            </a:custGeom>
            <a:solidFill>
              <a:schemeClr val="tx2">
                <a:lumMod val="75000"/>
                <a:alpha val="30000"/>
              </a:schemeClr>
            </a:solidFill>
            <a:ln w="9525" cap="flat">
              <a:noFill/>
              <a:prstDash val="solid"/>
              <a:miter/>
            </a:ln>
          </p:spPr>
          <p:txBody>
            <a:bodyPr anchor="ctr"/>
            <a:lstStyle/>
            <a:p>
              <a:pPr>
                <a:defRPr/>
              </a:pPr>
              <a:endParaRPr lang="ru-RU"/>
            </a:p>
          </p:txBody>
        </p:sp>
      </p:grpSp>
      <p:grpSp>
        <p:nvGrpSpPr>
          <p:cNvPr id="53256" name="Группа 27">
            <a:extLst>
              <a:ext uri="{FF2B5EF4-FFF2-40B4-BE49-F238E27FC236}">
                <a16:creationId xmlns:a16="http://schemas.microsoft.com/office/drawing/2014/main" id="{07822B51-E2FF-09EF-3F0E-B645331AED81}"/>
              </a:ext>
            </a:extLst>
          </p:cNvPr>
          <p:cNvGrpSpPr>
            <a:grpSpLocks/>
          </p:cNvGrpSpPr>
          <p:nvPr/>
        </p:nvGrpSpPr>
        <p:grpSpPr bwMode="auto">
          <a:xfrm>
            <a:off x="6394451" y="2926557"/>
            <a:ext cx="479425" cy="498475"/>
            <a:chOff x="1218584" y="3152859"/>
            <a:chExt cx="456354" cy="474855"/>
          </a:xfrm>
        </p:grpSpPr>
        <p:sp>
          <p:nvSpPr>
            <p:cNvPr id="29" name="Полилиния 28">
              <a:extLst>
                <a:ext uri="{FF2B5EF4-FFF2-40B4-BE49-F238E27FC236}">
                  <a16:creationId xmlns:a16="http://schemas.microsoft.com/office/drawing/2014/main" id="{BFB189A7-37BD-CDDB-5854-64FC098D46D4}"/>
                </a:ext>
              </a:extLst>
            </p:cNvPr>
            <p:cNvSpPr/>
            <p:nvPr/>
          </p:nvSpPr>
          <p:spPr>
            <a:xfrm>
              <a:off x="1218584" y="3152859"/>
              <a:ext cx="456354" cy="474855"/>
            </a:xfrm>
            <a:custGeom>
              <a:avLst/>
              <a:gdLst>
                <a:gd name="connsiteX0" fmla="*/ 705060 w 704850"/>
                <a:gd name="connsiteY0" fmla="*/ 215171 h 733425"/>
                <a:gd name="connsiteX1" fmla="*/ 637375 w 704850"/>
                <a:gd name="connsiteY1" fmla="*/ 152201 h 733425"/>
                <a:gd name="connsiteX2" fmla="*/ 684295 w 704850"/>
                <a:gd name="connsiteY2" fmla="*/ 101776 h 733425"/>
                <a:gd name="connsiteX3" fmla="*/ 702164 w 704850"/>
                <a:gd name="connsiteY3" fmla="*/ 57961 h 733425"/>
                <a:gd name="connsiteX4" fmla="*/ 684638 w 704850"/>
                <a:gd name="connsiteY4" fmla="*/ 14584 h 733425"/>
                <a:gd name="connsiteX5" fmla="*/ 597770 w 704850"/>
                <a:gd name="connsiteY5" fmla="*/ 21147 h 733425"/>
                <a:gd name="connsiteX6" fmla="*/ 274882 w 704850"/>
                <a:gd name="connsiteY6" fmla="*/ 367933 h 733425"/>
                <a:gd name="connsiteX7" fmla="*/ 51645 w 704850"/>
                <a:gd name="connsiteY7" fmla="*/ 411243 h 733425"/>
                <a:gd name="connsiteX8" fmla="*/ 61389 w 704850"/>
                <a:gd name="connsiteY8" fmla="*/ 684058 h 733425"/>
                <a:gd name="connsiteX9" fmla="*/ 192805 w 704850"/>
                <a:gd name="connsiteY9" fmla="*/ 735836 h 733425"/>
                <a:gd name="connsiteX10" fmla="*/ 199844 w 704850"/>
                <a:gd name="connsiteY10" fmla="*/ 735712 h 733425"/>
                <a:gd name="connsiteX11" fmla="*/ 334185 w 704850"/>
                <a:gd name="connsiteY11" fmla="*/ 674333 h 733425"/>
                <a:gd name="connsiteX12" fmla="*/ 361455 w 704850"/>
                <a:gd name="connsiteY12" fmla="*/ 448543 h 733425"/>
                <a:gd name="connsiteX13" fmla="*/ 499844 w 704850"/>
                <a:gd name="connsiteY13" fmla="*/ 299896 h 733425"/>
                <a:gd name="connsiteX14" fmla="*/ 567509 w 704850"/>
                <a:gd name="connsiteY14" fmla="*/ 362913 h 733425"/>
                <a:gd name="connsiteX15" fmla="*/ 577758 w 704850"/>
                <a:gd name="connsiteY15" fmla="*/ 366733 h 733425"/>
                <a:gd name="connsiteX16" fmla="*/ 587712 w 704850"/>
                <a:gd name="connsiteY16" fmla="*/ 362180 h 733425"/>
                <a:gd name="connsiteX17" fmla="*/ 626850 w 704850"/>
                <a:gd name="connsiteY17" fmla="*/ 320060 h 733425"/>
                <a:gd name="connsiteX18" fmla="*/ 626126 w 704850"/>
                <a:gd name="connsiteY18" fmla="*/ 299877 h 733425"/>
                <a:gd name="connsiteX19" fmla="*/ 558461 w 704850"/>
                <a:gd name="connsiteY19" fmla="*/ 236869 h 733425"/>
                <a:gd name="connsiteX20" fmla="*/ 578711 w 704850"/>
                <a:gd name="connsiteY20" fmla="*/ 215162 h 733425"/>
                <a:gd name="connsiteX21" fmla="*/ 646357 w 704850"/>
                <a:gd name="connsiteY21" fmla="*/ 278217 h 733425"/>
                <a:gd name="connsiteX22" fmla="*/ 656597 w 704850"/>
                <a:gd name="connsiteY22" fmla="*/ 282046 h 733425"/>
                <a:gd name="connsiteX23" fmla="*/ 666550 w 704850"/>
                <a:gd name="connsiteY23" fmla="*/ 277503 h 733425"/>
                <a:gd name="connsiteX24" fmla="*/ 705765 w 704850"/>
                <a:gd name="connsiteY24" fmla="*/ 235383 h 733425"/>
                <a:gd name="connsiteX25" fmla="*/ 709584 w 704850"/>
                <a:gd name="connsiteY25" fmla="*/ 225134 h 733425"/>
                <a:gd name="connsiteX26" fmla="*/ 705060 w 704850"/>
                <a:gd name="connsiteY26" fmla="*/ 215171 h 733425"/>
                <a:gd name="connsiteX27" fmla="*/ 655397 w 704850"/>
                <a:gd name="connsiteY27" fmla="*/ 247556 h 733425"/>
                <a:gd name="connsiteX28" fmla="*/ 587760 w 704850"/>
                <a:gd name="connsiteY28" fmla="*/ 184510 h 733425"/>
                <a:gd name="connsiteX29" fmla="*/ 567576 w 704850"/>
                <a:gd name="connsiteY29" fmla="*/ 185215 h 733425"/>
                <a:gd name="connsiteX30" fmla="*/ 527828 w 704850"/>
                <a:gd name="connsiteY30" fmla="*/ 227830 h 733425"/>
                <a:gd name="connsiteX31" fmla="*/ 523999 w 704850"/>
                <a:gd name="connsiteY31" fmla="*/ 238079 h 733425"/>
                <a:gd name="connsiteX32" fmla="*/ 528543 w 704850"/>
                <a:gd name="connsiteY32" fmla="*/ 248032 h 733425"/>
                <a:gd name="connsiteX33" fmla="*/ 596218 w 704850"/>
                <a:gd name="connsiteY33" fmla="*/ 311059 h 733425"/>
                <a:gd name="connsiteX34" fmla="*/ 576539 w 704850"/>
                <a:gd name="connsiteY34" fmla="*/ 332243 h 733425"/>
                <a:gd name="connsiteX35" fmla="*/ 508874 w 704850"/>
                <a:gd name="connsiteY35" fmla="*/ 269235 h 733425"/>
                <a:gd name="connsiteX36" fmla="*/ 498625 w 704850"/>
                <a:gd name="connsiteY36" fmla="*/ 265415 h 733425"/>
                <a:gd name="connsiteX37" fmla="*/ 488680 w 704850"/>
                <a:gd name="connsiteY37" fmla="*/ 269959 h 733425"/>
                <a:gd name="connsiteX38" fmla="*/ 335585 w 704850"/>
                <a:gd name="connsiteY38" fmla="*/ 434389 h 733425"/>
                <a:gd name="connsiteX39" fmla="*/ 335442 w 704850"/>
                <a:gd name="connsiteY39" fmla="*/ 434484 h 733425"/>
                <a:gd name="connsiteX40" fmla="*/ 331442 w 704850"/>
                <a:gd name="connsiteY40" fmla="*/ 454020 h 733425"/>
                <a:gd name="connsiteX41" fmla="*/ 313278 w 704850"/>
                <a:gd name="connsiteY41" fmla="*/ 654855 h 733425"/>
                <a:gd name="connsiteX42" fmla="*/ 198835 w 704850"/>
                <a:gd name="connsiteY42" fmla="*/ 707147 h 733425"/>
                <a:gd name="connsiteX43" fmla="*/ 80868 w 704850"/>
                <a:gd name="connsiteY43" fmla="*/ 663141 h 733425"/>
                <a:gd name="connsiteX44" fmla="*/ 72552 w 704850"/>
                <a:gd name="connsiteY44" fmla="*/ 430712 h 733425"/>
                <a:gd name="connsiteX45" fmla="*/ 193053 w 704850"/>
                <a:gd name="connsiteY45" fmla="*/ 378230 h 733425"/>
                <a:gd name="connsiteX46" fmla="*/ 271587 w 704850"/>
                <a:gd name="connsiteY46" fmla="*/ 398289 h 733425"/>
                <a:gd name="connsiteX47" fmla="*/ 282512 w 704850"/>
                <a:gd name="connsiteY47" fmla="*/ 399442 h 733425"/>
                <a:gd name="connsiteX48" fmla="*/ 290999 w 704850"/>
                <a:gd name="connsiteY48" fmla="*/ 392536 h 733425"/>
                <a:gd name="connsiteX49" fmla="*/ 618659 w 704850"/>
                <a:gd name="connsiteY49" fmla="*/ 40606 h 733425"/>
                <a:gd name="connsiteX50" fmla="*/ 665179 w 704850"/>
                <a:gd name="connsiteY50" fmla="*/ 35511 h 733425"/>
                <a:gd name="connsiteX51" fmla="*/ 673580 w 704850"/>
                <a:gd name="connsiteY51" fmla="*/ 57266 h 733425"/>
                <a:gd name="connsiteX52" fmla="*/ 663350 w 704850"/>
                <a:gd name="connsiteY52" fmla="*/ 82297 h 733425"/>
                <a:gd name="connsiteX53" fmla="*/ 606705 w 704850"/>
                <a:gd name="connsiteY53" fmla="*/ 143181 h 733425"/>
                <a:gd name="connsiteX54" fmla="*/ 602895 w 704850"/>
                <a:gd name="connsiteY54" fmla="*/ 153430 h 733425"/>
                <a:gd name="connsiteX55" fmla="*/ 607448 w 704850"/>
                <a:gd name="connsiteY55" fmla="*/ 163374 h 733425"/>
                <a:gd name="connsiteX56" fmla="*/ 675132 w 704850"/>
                <a:gd name="connsiteY56" fmla="*/ 226344 h 733425"/>
                <a:gd name="connsiteX57" fmla="*/ 655397 w 704850"/>
                <a:gd name="connsiteY57" fmla="*/ 247556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04850" h="733425">
                  <a:moveTo>
                    <a:pt x="705060" y="215171"/>
                  </a:moveTo>
                  <a:lnTo>
                    <a:pt x="637375" y="152201"/>
                  </a:lnTo>
                  <a:lnTo>
                    <a:pt x="684295" y="101776"/>
                  </a:lnTo>
                  <a:cubicBezTo>
                    <a:pt x="695259" y="89975"/>
                    <a:pt x="701774" y="74011"/>
                    <a:pt x="702164" y="57961"/>
                  </a:cubicBezTo>
                  <a:cubicBezTo>
                    <a:pt x="702574" y="40854"/>
                    <a:pt x="696354" y="25452"/>
                    <a:pt x="684638" y="14584"/>
                  </a:cubicBezTo>
                  <a:cubicBezTo>
                    <a:pt x="661159" y="-7209"/>
                    <a:pt x="621383" y="-4218"/>
                    <a:pt x="597770" y="21147"/>
                  </a:cubicBezTo>
                  <a:lnTo>
                    <a:pt x="274882" y="367933"/>
                  </a:lnTo>
                  <a:cubicBezTo>
                    <a:pt x="199482" y="332481"/>
                    <a:pt x="109204" y="349483"/>
                    <a:pt x="51645" y="411243"/>
                  </a:cubicBezTo>
                  <a:cubicBezTo>
                    <a:pt x="-20859" y="489148"/>
                    <a:pt x="-16487" y="611525"/>
                    <a:pt x="61389" y="684058"/>
                  </a:cubicBezTo>
                  <a:cubicBezTo>
                    <a:pt x="97432" y="717596"/>
                    <a:pt x="143856" y="735836"/>
                    <a:pt x="192805" y="735836"/>
                  </a:cubicBezTo>
                  <a:cubicBezTo>
                    <a:pt x="195149" y="735836"/>
                    <a:pt x="197492" y="735798"/>
                    <a:pt x="199844" y="735712"/>
                  </a:cubicBezTo>
                  <a:cubicBezTo>
                    <a:pt x="251384" y="733874"/>
                    <a:pt x="299095" y="712071"/>
                    <a:pt x="334185" y="674333"/>
                  </a:cubicBezTo>
                  <a:cubicBezTo>
                    <a:pt x="391687" y="612630"/>
                    <a:pt x="402222" y="521333"/>
                    <a:pt x="361455" y="448543"/>
                  </a:cubicBezTo>
                  <a:lnTo>
                    <a:pt x="499844" y="299896"/>
                  </a:lnTo>
                  <a:lnTo>
                    <a:pt x="567509" y="362913"/>
                  </a:lnTo>
                  <a:cubicBezTo>
                    <a:pt x="570281" y="365495"/>
                    <a:pt x="573958" y="366781"/>
                    <a:pt x="577758" y="366733"/>
                  </a:cubicBezTo>
                  <a:cubicBezTo>
                    <a:pt x="581549" y="366600"/>
                    <a:pt x="585131" y="364952"/>
                    <a:pt x="587712" y="362180"/>
                  </a:cubicBezTo>
                  <a:lnTo>
                    <a:pt x="626850" y="320060"/>
                  </a:lnTo>
                  <a:cubicBezTo>
                    <a:pt x="632213" y="314288"/>
                    <a:pt x="631889" y="305249"/>
                    <a:pt x="626126" y="299877"/>
                  </a:cubicBezTo>
                  <a:lnTo>
                    <a:pt x="558461" y="236869"/>
                  </a:lnTo>
                  <a:lnTo>
                    <a:pt x="578711" y="215162"/>
                  </a:lnTo>
                  <a:lnTo>
                    <a:pt x="646357" y="278217"/>
                  </a:lnTo>
                  <a:cubicBezTo>
                    <a:pt x="649120" y="280798"/>
                    <a:pt x="652730" y="282122"/>
                    <a:pt x="656597" y="282046"/>
                  </a:cubicBezTo>
                  <a:cubicBezTo>
                    <a:pt x="660388" y="281913"/>
                    <a:pt x="663960" y="280274"/>
                    <a:pt x="666550" y="277503"/>
                  </a:cubicBezTo>
                  <a:lnTo>
                    <a:pt x="705765" y="235383"/>
                  </a:lnTo>
                  <a:cubicBezTo>
                    <a:pt x="708346" y="232611"/>
                    <a:pt x="709727" y="228925"/>
                    <a:pt x="709584" y="225134"/>
                  </a:cubicBezTo>
                  <a:cubicBezTo>
                    <a:pt x="709470" y="221334"/>
                    <a:pt x="707841" y="217752"/>
                    <a:pt x="705060" y="215171"/>
                  </a:cubicBezTo>
                  <a:close/>
                  <a:moveTo>
                    <a:pt x="655397" y="247556"/>
                  </a:moveTo>
                  <a:lnTo>
                    <a:pt x="587760" y="184510"/>
                  </a:lnTo>
                  <a:cubicBezTo>
                    <a:pt x="581997" y="179138"/>
                    <a:pt x="572948" y="179443"/>
                    <a:pt x="567576" y="185215"/>
                  </a:cubicBezTo>
                  <a:lnTo>
                    <a:pt x="527828" y="227830"/>
                  </a:lnTo>
                  <a:cubicBezTo>
                    <a:pt x="525247" y="230602"/>
                    <a:pt x="523866" y="234288"/>
                    <a:pt x="523999" y="238079"/>
                  </a:cubicBezTo>
                  <a:cubicBezTo>
                    <a:pt x="524133" y="241870"/>
                    <a:pt x="525771" y="245451"/>
                    <a:pt x="528543" y="248032"/>
                  </a:cubicBezTo>
                  <a:lnTo>
                    <a:pt x="596218" y="311059"/>
                  </a:lnTo>
                  <a:lnTo>
                    <a:pt x="576539" y="332243"/>
                  </a:lnTo>
                  <a:lnTo>
                    <a:pt x="508874" y="269235"/>
                  </a:lnTo>
                  <a:cubicBezTo>
                    <a:pt x="506102" y="266654"/>
                    <a:pt x="502520" y="265215"/>
                    <a:pt x="498625" y="265415"/>
                  </a:cubicBezTo>
                  <a:cubicBezTo>
                    <a:pt x="494843" y="265549"/>
                    <a:pt x="491262" y="267187"/>
                    <a:pt x="488680" y="269959"/>
                  </a:cubicBezTo>
                  <a:lnTo>
                    <a:pt x="335585" y="434389"/>
                  </a:lnTo>
                  <a:lnTo>
                    <a:pt x="335442" y="434484"/>
                  </a:lnTo>
                  <a:cubicBezTo>
                    <a:pt x="329041" y="438837"/>
                    <a:pt x="327260" y="447495"/>
                    <a:pt x="331442" y="454020"/>
                  </a:cubicBezTo>
                  <a:cubicBezTo>
                    <a:pt x="371999" y="517276"/>
                    <a:pt x="364532" y="599857"/>
                    <a:pt x="313278" y="654855"/>
                  </a:cubicBezTo>
                  <a:cubicBezTo>
                    <a:pt x="283379" y="687011"/>
                    <a:pt x="242735" y="705575"/>
                    <a:pt x="198835" y="707147"/>
                  </a:cubicBezTo>
                  <a:cubicBezTo>
                    <a:pt x="155096" y="708595"/>
                    <a:pt x="113043" y="693069"/>
                    <a:pt x="80868" y="663141"/>
                  </a:cubicBezTo>
                  <a:cubicBezTo>
                    <a:pt x="14516" y="601353"/>
                    <a:pt x="10792" y="497073"/>
                    <a:pt x="72552" y="430712"/>
                  </a:cubicBezTo>
                  <a:cubicBezTo>
                    <a:pt x="104594" y="396346"/>
                    <a:pt x="148533" y="378230"/>
                    <a:pt x="193053" y="378230"/>
                  </a:cubicBezTo>
                  <a:cubicBezTo>
                    <a:pt x="219837" y="378230"/>
                    <a:pt x="246841" y="384783"/>
                    <a:pt x="271587" y="398289"/>
                  </a:cubicBezTo>
                  <a:cubicBezTo>
                    <a:pt x="274930" y="400118"/>
                    <a:pt x="278873" y="400528"/>
                    <a:pt x="282512" y="399442"/>
                  </a:cubicBezTo>
                  <a:cubicBezTo>
                    <a:pt x="286141" y="398356"/>
                    <a:pt x="289198" y="395870"/>
                    <a:pt x="290999" y="392536"/>
                  </a:cubicBezTo>
                  <a:lnTo>
                    <a:pt x="618659" y="40606"/>
                  </a:lnTo>
                  <a:cubicBezTo>
                    <a:pt x="631517" y="26814"/>
                    <a:pt x="653234" y="24433"/>
                    <a:pt x="665179" y="35511"/>
                  </a:cubicBezTo>
                  <a:cubicBezTo>
                    <a:pt x="670808" y="40730"/>
                    <a:pt x="673780" y="48455"/>
                    <a:pt x="673580" y="57266"/>
                  </a:cubicBezTo>
                  <a:cubicBezTo>
                    <a:pt x="673361" y="66419"/>
                    <a:pt x="669627" y="75544"/>
                    <a:pt x="663350" y="82297"/>
                  </a:cubicBezTo>
                  <a:lnTo>
                    <a:pt x="606705" y="143181"/>
                  </a:lnTo>
                  <a:cubicBezTo>
                    <a:pt x="604124" y="145962"/>
                    <a:pt x="602752" y="149649"/>
                    <a:pt x="602895" y="153430"/>
                  </a:cubicBezTo>
                  <a:cubicBezTo>
                    <a:pt x="603038" y="157211"/>
                    <a:pt x="604676" y="160793"/>
                    <a:pt x="607448" y="163374"/>
                  </a:cubicBezTo>
                  <a:lnTo>
                    <a:pt x="675132" y="226344"/>
                  </a:lnTo>
                  <a:lnTo>
                    <a:pt x="655397" y="247556"/>
                  </a:lnTo>
                  <a:close/>
                </a:path>
              </a:pathLst>
            </a:custGeom>
            <a:solidFill>
              <a:schemeClr val="tx2">
                <a:lumMod val="75000"/>
              </a:schemeClr>
            </a:solidFill>
            <a:ln w="9525" cap="flat">
              <a:noFill/>
              <a:prstDash val="solid"/>
              <a:miter/>
            </a:ln>
          </p:spPr>
          <p:txBody>
            <a:bodyPr anchor="ctr"/>
            <a:lstStyle/>
            <a:p>
              <a:pPr>
                <a:defRPr/>
              </a:pPr>
              <a:endParaRPr lang="ru-RU"/>
            </a:p>
          </p:txBody>
        </p:sp>
        <p:sp>
          <p:nvSpPr>
            <p:cNvPr id="30" name="Полилиния 29">
              <a:extLst>
                <a:ext uri="{FF2B5EF4-FFF2-40B4-BE49-F238E27FC236}">
                  <a16:creationId xmlns:a16="http://schemas.microsoft.com/office/drawing/2014/main" id="{F273EA29-C21E-2F08-661B-769125804FD8}"/>
                </a:ext>
              </a:extLst>
            </p:cNvPr>
            <p:cNvSpPr/>
            <p:nvPr/>
          </p:nvSpPr>
          <p:spPr>
            <a:xfrm>
              <a:off x="1300184" y="3459852"/>
              <a:ext cx="87644" cy="86199"/>
            </a:xfrm>
            <a:custGeom>
              <a:avLst/>
              <a:gdLst>
                <a:gd name="connsiteX0" fmla="*/ 65693 w 133350"/>
                <a:gd name="connsiteY0" fmla="*/ 0 h 133350"/>
                <a:gd name="connsiteX1" fmla="*/ 18802 w 133350"/>
                <a:gd name="connsiteY1" fmla="*/ 20336 h 133350"/>
                <a:gd name="connsiteX2" fmla="*/ 9 w 133350"/>
                <a:gd name="connsiteY2" fmla="*/ 67856 h 133350"/>
                <a:gd name="connsiteX3" fmla="*/ 66770 w 133350"/>
                <a:gd name="connsiteY3" fmla="*/ 133541 h 133350"/>
                <a:gd name="connsiteX4" fmla="*/ 67874 w 133350"/>
                <a:gd name="connsiteY4" fmla="*/ 133531 h 133350"/>
                <a:gd name="connsiteX5" fmla="*/ 114766 w 133350"/>
                <a:gd name="connsiteY5" fmla="*/ 113205 h 133350"/>
                <a:gd name="connsiteX6" fmla="*/ 133549 w 133350"/>
                <a:gd name="connsiteY6" fmla="*/ 65675 h 133350"/>
                <a:gd name="connsiteX7" fmla="*/ 113213 w 133350"/>
                <a:gd name="connsiteY7" fmla="*/ 18783 h 133350"/>
                <a:gd name="connsiteX8" fmla="*/ 65693 w 133350"/>
                <a:gd name="connsiteY8" fmla="*/ 0 h 133350"/>
                <a:gd name="connsiteX9" fmla="*/ 94240 w 133350"/>
                <a:gd name="connsiteY9" fmla="*/ 93326 h 133350"/>
                <a:gd name="connsiteX10" fmla="*/ 67417 w 133350"/>
                <a:gd name="connsiteY10" fmla="*/ 104956 h 133350"/>
                <a:gd name="connsiteX11" fmla="*/ 66779 w 133350"/>
                <a:gd name="connsiteY11" fmla="*/ 104966 h 133350"/>
                <a:gd name="connsiteX12" fmla="*/ 28584 w 133350"/>
                <a:gd name="connsiteY12" fmla="*/ 67399 h 133350"/>
                <a:gd name="connsiteX13" fmla="*/ 39328 w 133350"/>
                <a:gd name="connsiteY13" fmla="*/ 40215 h 133350"/>
                <a:gd name="connsiteX14" fmla="*/ 66160 w 133350"/>
                <a:gd name="connsiteY14" fmla="*/ 28584 h 133350"/>
                <a:gd name="connsiteX15" fmla="*/ 66798 w 133350"/>
                <a:gd name="connsiteY15" fmla="*/ 28575 h 133350"/>
                <a:gd name="connsiteX16" fmla="*/ 93354 w 133350"/>
                <a:gd name="connsiteY16" fmla="*/ 39329 h 133350"/>
                <a:gd name="connsiteX17" fmla="*/ 104984 w 133350"/>
                <a:gd name="connsiteY17" fmla="*/ 66142 h 133350"/>
                <a:gd name="connsiteX18" fmla="*/ 94240 w 133350"/>
                <a:gd name="connsiteY18" fmla="*/ 9332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350" h="133350">
                  <a:moveTo>
                    <a:pt x="65693" y="0"/>
                  </a:moveTo>
                  <a:cubicBezTo>
                    <a:pt x="47853" y="295"/>
                    <a:pt x="31203" y="7515"/>
                    <a:pt x="18802" y="20336"/>
                  </a:cubicBezTo>
                  <a:cubicBezTo>
                    <a:pt x="6391" y="33157"/>
                    <a:pt x="-277" y="50025"/>
                    <a:pt x="9" y="67856"/>
                  </a:cubicBezTo>
                  <a:cubicBezTo>
                    <a:pt x="609" y="104299"/>
                    <a:pt x="30451" y="133541"/>
                    <a:pt x="66770" y="133541"/>
                  </a:cubicBezTo>
                  <a:cubicBezTo>
                    <a:pt x="67141" y="133541"/>
                    <a:pt x="67512" y="133531"/>
                    <a:pt x="67874" y="133531"/>
                  </a:cubicBezTo>
                  <a:cubicBezTo>
                    <a:pt x="85715" y="133236"/>
                    <a:pt x="102364" y="126016"/>
                    <a:pt x="114766" y="113205"/>
                  </a:cubicBezTo>
                  <a:cubicBezTo>
                    <a:pt x="127168" y="100384"/>
                    <a:pt x="133835" y="83506"/>
                    <a:pt x="133549" y="65675"/>
                  </a:cubicBezTo>
                  <a:cubicBezTo>
                    <a:pt x="133254" y="47844"/>
                    <a:pt x="126034" y="31185"/>
                    <a:pt x="113213" y="18783"/>
                  </a:cubicBezTo>
                  <a:cubicBezTo>
                    <a:pt x="100393" y="6382"/>
                    <a:pt x="83524" y="95"/>
                    <a:pt x="65693" y="0"/>
                  </a:cubicBezTo>
                  <a:close/>
                  <a:moveTo>
                    <a:pt x="94240" y="93326"/>
                  </a:moveTo>
                  <a:cubicBezTo>
                    <a:pt x="87144" y="100660"/>
                    <a:pt x="77619" y="104784"/>
                    <a:pt x="67417" y="104956"/>
                  </a:cubicBezTo>
                  <a:cubicBezTo>
                    <a:pt x="67208" y="104966"/>
                    <a:pt x="66998" y="104966"/>
                    <a:pt x="66779" y="104966"/>
                  </a:cubicBezTo>
                  <a:cubicBezTo>
                    <a:pt x="46005" y="104966"/>
                    <a:pt x="28927" y="88240"/>
                    <a:pt x="28584" y="67399"/>
                  </a:cubicBezTo>
                  <a:cubicBezTo>
                    <a:pt x="28412" y="57198"/>
                    <a:pt x="32232" y="47549"/>
                    <a:pt x="39328" y="40215"/>
                  </a:cubicBezTo>
                  <a:cubicBezTo>
                    <a:pt x="46424" y="32880"/>
                    <a:pt x="55959" y="28756"/>
                    <a:pt x="66160" y="28584"/>
                  </a:cubicBezTo>
                  <a:cubicBezTo>
                    <a:pt x="66369" y="28575"/>
                    <a:pt x="66589" y="28575"/>
                    <a:pt x="66798" y="28575"/>
                  </a:cubicBezTo>
                  <a:cubicBezTo>
                    <a:pt x="76761" y="28575"/>
                    <a:pt x="86172" y="32375"/>
                    <a:pt x="93354" y="39329"/>
                  </a:cubicBezTo>
                  <a:cubicBezTo>
                    <a:pt x="100688" y="46425"/>
                    <a:pt x="104822" y="55940"/>
                    <a:pt x="104984" y="66142"/>
                  </a:cubicBezTo>
                  <a:cubicBezTo>
                    <a:pt x="105155" y="76343"/>
                    <a:pt x="101336" y="86001"/>
                    <a:pt x="94240" y="93326"/>
                  </a:cubicBezTo>
                  <a:close/>
                </a:path>
              </a:pathLst>
            </a:custGeom>
            <a:solidFill>
              <a:schemeClr val="tx2">
                <a:lumMod val="75000"/>
                <a:alpha val="30000"/>
              </a:schemeClr>
            </a:solidFill>
            <a:ln w="9525" cap="flat">
              <a:noFill/>
              <a:prstDash val="solid"/>
              <a:miter/>
            </a:ln>
          </p:spPr>
          <p:txBody>
            <a:bodyPr anchor="ctr"/>
            <a:lstStyle/>
            <a:p>
              <a:pPr>
                <a:defRPr/>
              </a:pPr>
              <a:endParaRPr lang="ru-RU"/>
            </a:p>
          </p:txBody>
        </p:sp>
      </p:grpSp>
      <p:sp>
        <p:nvSpPr>
          <p:cNvPr id="53257" name="Номер слайда 3">
            <a:extLst>
              <a:ext uri="{FF2B5EF4-FFF2-40B4-BE49-F238E27FC236}">
                <a16:creationId xmlns:a16="http://schemas.microsoft.com/office/drawing/2014/main" id="{006C40CC-24D5-3045-EA30-66C6A7E21786}"/>
              </a:ext>
            </a:extLst>
          </p:cNvPr>
          <p:cNvSpPr>
            <a:spLocks noGrp="1"/>
          </p:cNvSpPr>
          <p:nvPr>
            <p:ph type="sldNum" sz="quarter" idx="11"/>
          </p:nvPr>
        </p:nvSpPr>
        <p:spPr>
          <a:xfrm>
            <a:off x="6673850" y="5676106"/>
            <a:ext cx="2057400" cy="2730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spcBef>
                <a:spcPct val="0"/>
              </a:spcBef>
              <a:spcAft>
                <a:spcPct val="0"/>
              </a:spcAft>
              <a:buClrTx/>
              <a:buSzTx/>
              <a:buFontTx/>
              <a:buNone/>
            </a:pPr>
            <a:fld id="{B9705714-D55A-4533-982C-06DDA09CC7A9}" type="slidenum">
              <a:rPr lang="ru-RU" altLang="ru-RU" sz="1000"/>
              <a:pPr>
                <a:spcBef>
                  <a:spcPct val="0"/>
                </a:spcBef>
                <a:spcAft>
                  <a:spcPct val="0"/>
                </a:spcAft>
                <a:buClrTx/>
                <a:buSzTx/>
                <a:buFontTx/>
                <a:buNone/>
              </a:pPr>
              <a:t>33</a:t>
            </a:fld>
            <a:endParaRPr lang="ru-RU" altLang="ru-RU" sz="1000"/>
          </a:p>
        </p:txBody>
      </p:sp>
      <p:sp>
        <p:nvSpPr>
          <p:cNvPr id="31" name="Прямоугольник 30">
            <a:extLst>
              <a:ext uri="{FF2B5EF4-FFF2-40B4-BE49-F238E27FC236}">
                <a16:creationId xmlns:a16="http://schemas.microsoft.com/office/drawing/2014/main" id="{FB72268E-4EB0-C626-E2CC-2D2A6DDFA259}"/>
              </a:ext>
            </a:extLst>
          </p:cNvPr>
          <p:cNvSpPr/>
          <p:nvPr/>
        </p:nvSpPr>
        <p:spPr>
          <a:xfrm>
            <a:off x="315913" y="1772445"/>
            <a:ext cx="2671762" cy="3692525"/>
          </a:xfrm>
          <a:prstGeom prst="rect">
            <a:avLst/>
          </a:prstGeom>
          <a:solidFill>
            <a:schemeClr val="bg1"/>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342900">
              <a:defRPr/>
            </a:pPr>
            <a:endParaRPr lang="ru-RU">
              <a:solidFill>
                <a:srgbClr val="FFFFFF"/>
              </a:solidFill>
            </a:endParaRPr>
          </a:p>
        </p:txBody>
      </p:sp>
      <p:grpSp>
        <p:nvGrpSpPr>
          <p:cNvPr id="53259" name="Группа 31">
            <a:extLst>
              <a:ext uri="{FF2B5EF4-FFF2-40B4-BE49-F238E27FC236}">
                <a16:creationId xmlns:a16="http://schemas.microsoft.com/office/drawing/2014/main" id="{39A28859-019F-8197-DB60-EEA6A25B4210}"/>
              </a:ext>
            </a:extLst>
          </p:cNvPr>
          <p:cNvGrpSpPr>
            <a:grpSpLocks/>
          </p:cNvGrpSpPr>
          <p:nvPr/>
        </p:nvGrpSpPr>
        <p:grpSpPr bwMode="auto">
          <a:xfrm>
            <a:off x="673101" y="1920082"/>
            <a:ext cx="479425" cy="498475"/>
            <a:chOff x="1218584" y="3152859"/>
            <a:chExt cx="456354" cy="474855"/>
          </a:xfrm>
        </p:grpSpPr>
        <p:sp>
          <p:nvSpPr>
            <p:cNvPr id="33" name="Полилиния 32">
              <a:extLst>
                <a:ext uri="{FF2B5EF4-FFF2-40B4-BE49-F238E27FC236}">
                  <a16:creationId xmlns:a16="http://schemas.microsoft.com/office/drawing/2014/main" id="{FD0F811E-2184-16D4-BCE7-5A3B18550220}"/>
                </a:ext>
              </a:extLst>
            </p:cNvPr>
            <p:cNvSpPr/>
            <p:nvPr/>
          </p:nvSpPr>
          <p:spPr>
            <a:xfrm>
              <a:off x="1218584" y="3152859"/>
              <a:ext cx="456354" cy="474855"/>
            </a:xfrm>
            <a:custGeom>
              <a:avLst/>
              <a:gdLst>
                <a:gd name="connsiteX0" fmla="*/ 705060 w 704850"/>
                <a:gd name="connsiteY0" fmla="*/ 215171 h 733425"/>
                <a:gd name="connsiteX1" fmla="*/ 637375 w 704850"/>
                <a:gd name="connsiteY1" fmla="*/ 152201 h 733425"/>
                <a:gd name="connsiteX2" fmla="*/ 684295 w 704850"/>
                <a:gd name="connsiteY2" fmla="*/ 101776 h 733425"/>
                <a:gd name="connsiteX3" fmla="*/ 702164 w 704850"/>
                <a:gd name="connsiteY3" fmla="*/ 57961 h 733425"/>
                <a:gd name="connsiteX4" fmla="*/ 684638 w 704850"/>
                <a:gd name="connsiteY4" fmla="*/ 14584 h 733425"/>
                <a:gd name="connsiteX5" fmla="*/ 597770 w 704850"/>
                <a:gd name="connsiteY5" fmla="*/ 21147 h 733425"/>
                <a:gd name="connsiteX6" fmla="*/ 274882 w 704850"/>
                <a:gd name="connsiteY6" fmla="*/ 367933 h 733425"/>
                <a:gd name="connsiteX7" fmla="*/ 51645 w 704850"/>
                <a:gd name="connsiteY7" fmla="*/ 411243 h 733425"/>
                <a:gd name="connsiteX8" fmla="*/ 61389 w 704850"/>
                <a:gd name="connsiteY8" fmla="*/ 684058 h 733425"/>
                <a:gd name="connsiteX9" fmla="*/ 192805 w 704850"/>
                <a:gd name="connsiteY9" fmla="*/ 735836 h 733425"/>
                <a:gd name="connsiteX10" fmla="*/ 199844 w 704850"/>
                <a:gd name="connsiteY10" fmla="*/ 735712 h 733425"/>
                <a:gd name="connsiteX11" fmla="*/ 334185 w 704850"/>
                <a:gd name="connsiteY11" fmla="*/ 674333 h 733425"/>
                <a:gd name="connsiteX12" fmla="*/ 361455 w 704850"/>
                <a:gd name="connsiteY12" fmla="*/ 448543 h 733425"/>
                <a:gd name="connsiteX13" fmla="*/ 499844 w 704850"/>
                <a:gd name="connsiteY13" fmla="*/ 299896 h 733425"/>
                <a:gd name="connsiteX14" fmla="*/ 567509 w 704850"/>
                <a:gd name="connsiteY14" fmla="*/ 362913 h 733425"/>
                <a:gd name="connsiteX15" fmla="*/ 577758 w 704850"/>
                <a:gd name="connsiteY15" fmla="*/ 366733 h 733425"/>
                <a:gd name="connsiteX16" fmla="*/ 587712 w 704850"/>
                <a:gd name="connsiteY16" fmla="*/ 362180 h 733425"/>
                <a:gd name="connsiteX17" fmla="*/ 626850 w 704850"/>
                <a:gd name="connsiteY17" fmla="*/ 320060 h 733425"/>
                <a:gd name="connsiteX18" fmla="*/ 626126 w 704850"/>
                <a:gd name="connsiteY18" fmla="*/ 299877 h 733425"/>
                <a:gd name="connsiteX19" fmla="*/ 558461 w 704850"/>
                <a:gd name="connsiteY19" fmla="*/ 236869 h 733425"/>
                <a:gd name="connsiteX20" fmla="*/ 578711 w 704850"/>
                <a:gd name="connsiteY20" fmla="*/ 215162 h 733425"/>
                <a:gd name="connsiteX21" fmla="*/ 646357 w 704850"/>
                <a:gd name="connsiteY21" fmla="*/ 278217 h 733425"/>
                <a:gd name="connsiteX22" fmla="*/ 656597 w 704850"/>
                <a:gd name="connsiteY22" fmla="*/ 282046 h 733425"/>
                <a:gd name="connsiteX23" fmla="*/ 666550 w 704850"/>
                <a:gd name="connsiteY23" fmla="*/ 277503 h 733425"/>
                <a:gd name="connsiteX24" fmla="*/ 705765 w 704850"/>
                <a:gd name="connsiteY24" fmla="*/ 235383 h 733425"/>
                <a:gd name="connsiteX25" fmla="*/ 709584 w 704850"/>
                <a:gd name="connsiteY25" fmla="*/ 225134 h 733425"/>
                <a:gd name="connsiteX26" fmla="*/ 705060 w 704850"/>
                <a:gd name="connsiteY26" fmla="*/ 215171 h 733425"/>
                <a:gd name="connsiteX27" fmla="*/ 655397 w 704850"/>
                <a:gd name="connsiteY27" fmla="*/ 247556 h 733425"/>
                <a:gd name="connsiteX28" fmla="*/ 587760 w 704850"/>
                <a:gd name="connsiteY28" fmla="*/ 184510 h 733425"/>
                <a:gd name="connsiteX29" fmla="*/ 567576 w 704850"/>
                <a:gd name="connsiteY29" fmla="*/ 185215 h 733425"/>
                <a:gd name="connsiteX30" fmla="*/ 527828 w 704850"/>
                <a:gd name="connsiteY30" fmla="*/ 227830 h 733425"/>
                <a:gd name="connsiteX31" fmla="*/ 523999 w 704850"/>
                <a:gd name="connsiteY31" fmla="*/ 238079 h 733425"/>
                <a:gd name="connsiteX32" fmla="*/ 528543 w 704850"/>
                <a:gd name="connsiteY32" fmla="*/ 248032 h 733425"/>
                <a:gd name="connsiteX33" fmla="*/ 596218 w 704850"/>
                <a:gd name="connsiteY33" fmla="*/ 311059 h 733425"/>
                <a:gd name="connsiteX34" fmla="*/ 576539 w 704850"/>
                <a:gd name="connsiteY34" fmla="*/ 332243 h 733425"/>
                <a:gd name="connsiteX35" fmla="*/ 508874 w 704850"/>
                <a:gd name="connsiteY35" fmla="*/ 269235 h 733425"/>
                <a:gd name="connsiteX36" fmla="*/ 498625 w 704850"/>
                <a:gd name="connsiteY36" fmla="*/ 265415 h 733425"/>
                <a:gd name="connsiteX37" fmla="*/ 488680 w 704850"/>
                <a:gd name="connsiteY37" fmla="*/ 269959 h 733425"/>
                <a:gd name="connsiteX38" fmla="*/ 335585 w 704850"/>
                <a:gd name="connsiteY38" fmla="*/ 434389 h 733425"/>
                <a:gd name="connsiteX39" fmla="*/ 335442 w 704850"/>
                <a:gd name="connsiteY39" fmla="*/ 434484 h 733425"/>
                <a:gd name="connsiteX40" fmla="*/ 331442 w 704850"/>
                <a:gd name="connsiteY40" fmla="*/ 454020 h 733425"/>
                <a:gd name="connsiteX41" fmla="*/ 313278 w 704850"/>
                <a:gd name="connsiteY41" fmla="*/ 654855 h 733425"/>
                <a:gd name="connsiteX42" fmla="*/ 198835 w 704850"/>
                <a:gd name="connsiteY42" fmla="*/ 707147 h 733425"/>
                <a:gd name="connsiteX43" fmla="*/ 80868 w 704850"/>
                <a:gd name="connsiteY43" fmla="*/ 663141 h 733425"/>
                <a:gd name="connsiteX44" fmla="*/ 72552 w 704850"/>
                <a:gd name="connsiteY44" fmla="*/ 430712 h 733425"/>
                <a:gd name="connsiteX45" fmla="*/ 193053 w 704850"/>
                <a:gd name="connsiteY45" fmla="*/ 378230 h 733425"/>
                <a:gd name="connsiteX46" fmla="*/ 271587 w 704850"/>
                <a:gd name="connsiteY46" fmla="*/ 398289 h 733425"/>
                <a:gd name="connsiteX47" fmla="*/ 282512 w 704850"/>
                <a:gd name="connsiteY47" fmla="*/ 399442 h 733425"/>
                <a:gd name="connsiteX48" fmla="*/ 290999 w 704850"/>
                <a:gd name="connsiteY48" fmla="*/ 392536 h 733425"/>
                <a:gd name="connsiteX49" fmla="*/ 618659 w 704850"/>
                <a:gd name="connsiteY49" fmla="*/ 40606 h 733425"/>
                <a:gd name="connsiteX50" fmla="*/ 665179 w 704850"/>
                <a:gd name="connsiteY50" fmla="*/ 35511 h 733425"/>
                <a:gd name="connsiteX51" fmla="*/ 673580 w 704850"/>
                <a:gd name="connsiteY51" fmla="*/ 57266 h 733425"/>
                <a:gd name="connsiteX52" fmla="*/ 663350 w 704850"/>
                <a:gd name="connsiteY52" fmla="*/ 82297 h 733425"/>
                <a:gd name="connsiteX53" fmla="*/ 606705 w 704850"/>
                <a:gd name="connsiteY53" fmla="*/ 143181 h 733425"/>
                <a:gd name="connsiteX54" fmla="*/ 602895 w 704850"/>
                <a:gd name="connsiteY54" fmla="*/ 153430 h 733425"/>
                <a:gd name="connsiteX55" fmla="*/ 607448 w 704850"/>
                <a:gd name="connsiteY55" fmla="*/ 163374 h 733425"/>
                <a:gd name="connsiteX56" fmla="*/ 675132 w 704850"/>
                <a:gd name="connsiteY56" fmla="*/ 226344 h 733425"/>
                <a:gd name="connsiteX57" fmla="*/ 655397 w 704850"/>
                <a:gd name="connsiteY57" fmla="*/ 247556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04850" h="733425">
                  <a:moveTo>
                    <a:pt x="705060" y="215171"/>
                  </a:moveTo>
                  <a:lnTo>
                    <a:pt x="637375" y="152201"/>
                  </a:lnTo>
                  <a:lnTo>
                    <a:pt x="684295" y="101776"/>
                  </a:lnTo>
                  <a:cubicBezTo>
                    <a:pt x="695259" y="89975"/>
                    <a:pt x="701774" y="74011"/>
                    <a:pt x="702164" y="57961"/>
                  </a:cubicBezTo>
                  <a:cubicBezTo>
                    <a:pt x="702574" y="40854"/>
                    <a:pt x="696354" y="25452"/>
                    <a:pt x="684638" y="14584"/>
                  </a:cubicBezTo>
                  <a:cubicBezTo>
                    <a:pt x="661159" y="-7209"/>
                    <a:pt x="621383" y="-4218"/>
                    <a:pt x="597770" y="21147"/>
                  </a:cubicBezTo>
                  <a:lnTo>
                    <a:pt x="274882" y="367933"/>
                  </a:lnTo>
                  <a:cubicBezTo>
                    <a:pt x="199482" y="332481"/>
                    <a:pt x="109204" y="349483"/>
                    <a:pt x="51645" y="411243"/>
                  </a:cubicBezTo>
                  <a:cubicBezTo>
                    <a:pt x="-20859" y="489148"/>
                    <a:pt x="-16487" y="611525"/>
                    <a:pt x="61389" y="684058"/>
                  </a:cubicBezTo>
                  <a:cubicBezTo>
                    <a:pt x="97432" y="717596"/>
                    <a:pt x="143856" y="735836"/>
                    <a:pt x="192805" y="735836"/>
                  </a:cubicBezTo>
                  <a:cubicBezTo>
                    <a:pt x="195149" y="735836"/>
                    <a:pt x="197492" y="735798"/>
                    <a:pt x="199844" y="735712"/>
                  </a:cubicBezTo>
                  <a:cubicBezTo>
                    <a:pt x="251384" y="733874"/>
                    <a:pt x="299095" y="712071"/>
                    <a:pt x="334185" y="674333"/>
                  </a:cubicBezTo>
                  <a:cubicBezTo>
                    <a:pt x="391687" y="612630"/>
                    <a:pt x="402222" y="521333"/>
                    <a:pt x="361455" y="448543"/>
                  </a:cubicBezTo>
                  <a:lnTo>
                    <a:pt x="499844" y="299896"/>
                  </a:lnTo>
                  <a:lnTo>
                    <a:pt x="567509" y="362913"/>
                  </a:lnTo>
                  <a:cubicBezTo>
                    <a:pt x="570281" y="365495"/>
                    <a:pt x="573958" y="366781"/>
                    <a:pt x="577758" y="366733"/>
                  </a:cubicBezTo>
                  <a:cubicBezTo>
                    <a:pt x="581549" y="366600"/>
                    <a:pt x="585131" y="364952"/>
                    <a:pt x="587712" y="362180"/>
                  </a:cubicBezTo>
                  <a:lnTo>
                    <a:pt x="626850" y="320060"/>
                  </a:lnTo>
                  <a:cubicBezTo>
                    <a:pt x="632213" y="314288"/>
                    <a:pt x="631889" y="305249"/>
                    <a:pt x="626126" y="299877"/>
                  </a:cubicBezTo>
                  <a:lnTo>
                    <a:pt x="558461" y="236869"/>
                  </a:lnTo>
                  <a:lnTo>
                    <a:pt x="578711" y="215162"/>
                  </a:lnTo>
                  <a:lnTo>
                    <a:pt x="646357" y="278217"/>
                  </a:lnTo>
                  <a:cubicBezTo>
                    <a:pt x="649120" y="280798"/>
                    <a:pt x="652730" y="282122"/>
                    <a:pt x="656597" y="282046"/>
                  </a:cubicBezTo>
                  <a:cubicBezTo>
                    <a:pt x="660388" y="281913"/>
                    <a:pt x="663960" y="280274"/>
                    <a:pt x="666550" y="277503"/>
                  </a:cubicBezTo>
                  <a:lnTo>
                    <a:pt x="705765" y="235383"/>
                  </a:lnTo>
                  <a:cubicBezTo>
                    <a:pt x="708346" y="232611"/>
                    <a:pt x="709727" y="228925"/>
                    <a:pt x="709584" y="225134"/>
                  </a:cubicBezTo>
                  <a:cubicBezTo>
                    <a:pt x="709470" y="221334"/>
                    <a:pt x="707841" y="217752"/>
                    <a:pt x="705060" y="215171"/>
                  </a:cubicBezTo>
                  <a:close/>
                  <a:moveTo>
                    <a:pt x="655397" y="247556"/>
                  </a:moveTo>
                  <a:lnTo>
                    <a:pt x="587760" y="184510"/>
                  </a:lnTo>
                  <a:cubicBezTo>
                    <a:pt x="581997" y="179138"/>
                    <a:pt x="572948" y="179443"/>
                    <a:pt x="567576" y="185215"/>
                  </a:cubicBezTo>
                  <a:lnTo>
                    <a:pt x="527828" y="227830"/>
                  </a:lnTo>
                  <a:cubicBezTo>
                    <a:pt x="525247" y="230602"/>
                    <a:pt x="523866" y="234288"/>
                    <a:pt x="523999" y="238079"/>
                  </a:cubicBezTo>
                  <a:cubicBezTo>
                    <a:pt x="524133" y="241870"/>
                    <a:pt x="525771" y="245451"/>
                    <a:pt x="528543" y="248032"/>
                  </a:cubicBezTo>
                  <a:lnTo>
                    <a:pt x="596218" y="311059"/>
                  </a:lnTo>
                  <a:lnTo>
                    <a:pt x="576539" y="332243"/>
                  </a:lnTo>
                  <a:lnTo>
                    <a:pt x="508874" y="269235"/>
                  </a:lnTo>
                  <a:cubicBezTo>
                    <a:pt x="506102" y="266654"/>
                    <a:pt x="502520" y="265215"/>
                    <a:pt x="498625" y="265415"/>
                  </a:cubicBezTo>
                  <a:cubicBezTo>
                    <a:pt x="494843" y="265549"/>
                    <a:pt x="491262" y="267187"/>
                    <a:pt x="488680" y="269959"/>
                  </a:cubicBezTo>
                  <a:lnTo>
                    <a:pt x="335585" y="434389"/>
                  </a:lnTo>
                  <a:lnTo>
                    <a:pt x="335442" y="434484"/>
                  </a:lnTo>
                  <a:cubicBezTo>
                    <a:pt x="329041" y="438837"/>
                    <a:pt x="327260" y="447495"/>
                    <a:pt x="331442" y="454020"/>
                  </a:cubicBezTo>
                  <a:cubicBezTo>
                    <a:pt x="371999" y="517276"/>
                    <a:pt x="364532" y="599857"/>
                    <a:pt x="313278" y="654855"/>
                  </a:cubicBezTo>
                  <a:cubicBezTo>
                    <a:pt x="283379" y="687011"/>
                    <a:pt x="242735" y="705575"/>
                    <a:pt x="198835" y="707147"/>
                  </a:cubicBezTo>
                  <a:cubicBezTo>
                    <a:pt x="155096" y="708595"/>
                    <a:pt x="113043" y="693069"/>
                    <a:pt x="80868" y="663141"/>
                  </a:cubicBezTo>
                  <a:cubicBezTo>
                    <a:pt x="14516" y="601353"/>
                    <a:pt x="10792" y="497073"/>
                    <a:pt x="72552" y="430712"/>
                  </a:cubicBezTo>
                  <a:cubicBezTo>
                    <a:pt x="104594" y="396346"/>
                    <a:pt x="148533" y="378230"/>
                    <a:pt x="193053" y="378230"/>
                  </a:cubicBezTo>
                  <a:cubicBezTo>
                    <a:pt x="219837" y="378230"/>
                    <a:pt x="246841" y="384783"/>
                    <a:pt x="271587" y="398289"/>
                  </a:cubicBezTo>
                  <a:cubicBezTo>
                    <a:pt x="274930" y="400118"/>
                    <a:pt x="278873" y="400528"/>
                    <a:pt x="282512" y="399442"/>
                  </a:cubicBezTo>
                  <a:cubicBezTo>
                    <a:pt x="286141" y="398356"/>
                    <a:pt x="289198" y="395870"/>
                    <a:pt x="290999" y="392536"/>
                  </a:cubicBezTo>
                  <a:lnTo>
                    <a:pt x="618659" y="40606"/>
                  </a:lnTo>
                  <a:cubicBezTo>
                    <a:pt x="631517" y="26814"/>
                    <a:pt x="653234" y="24433"/>
                    <a:pt x="665179" y="35511"/>
                  </a:cubicBezTo>
                  <a:cubicBezTo>
                    <a:pt x="670808" y="40730"/>
                    <a:pt x="673780" y="48455"/>
                    <a:pt x="673580" y="57266"/>
                  </a:cubicBezTo>
                  <a:cubicBezTo>
                    <a:pt x="673361" y="66419"/>
                    <a:pt x="669627" y="75544"/>
                    <a:pt x="663350" y="82297"/>
                  </a:cubicBezTo>
                  <a:lnTo>
                    <a:pt x="606705" y="143181"/>
                  </a:lnTo>
                  <a:cubicBezTo>
                    <a:pt x="604124" y="145962"/>
                    <a:pt x="602752" y="149649"/>
                    <a:pt x="602895" y="153430"/>
                  </a:cubicBezTo>
                  <a:cubicBezTo>
                    <a:pt x="603038" y="157211"/>
                    <a:pt x="604676" y="160793"/>
                    <a:pt x="607448" y="163374"/>
                  </a:cubicBezTo>
                  <a:lnTo>
                    <a:pt x="675132" y="226344"/>
                  </a:lnTo>
                  <a:lnTo>
                    <a:pt x="655397" y="247556"/>
                  </a:lnTo>
                  <a:close/>
                </a:path>
              </a:pathLst>
            </a:custGeom>
            <a:solidFill>
              <a:schemeClr val="tx2">
                <a:lumMod val="75000"/>
              </a:schemeClr>
            </a:solidFill>
            <a:ln w="9525" cap="flat">
              <a:noFill/>
              <a:prstDash val="solid"/>
              <a:miter/>
            </a:ln>
          </p:spPr>
          <p:txBody>
            <a:bodyPr anchor="ctr"/>
            <a:lstStyle/>
            <a:p>
              <a:pPr>
                <a:defRPr/>
              </a:pPr>
              <a:endParaRPr lang="ru-RU"/>
            </a:p>
          </p:txBody>
        </p:sp>
        <p:sp>
          <p:nvSpPr>
            <p:cNvPr id="34" name="Полилиния 33">
              <a:extLst>
                <a:ext uri="{FF2B5EF4-FFF2-40B4-BE49-F238E27FC236}">
                  <a16:creationId xmlns:a16="http://schemas.microsoft.com/office/drawing/2014/main" id="{0AD4A88D-7F20-72D3-85E1-B6DDAAAC83D3}"/>
                </a:ext>
              </a:extLst>
            </p:cNvPr>
            <p:cNvSpPr/>
            <p:nvPr/>
          </p:nvSpPr>
          <p:spPr>
            <a:xfrm>
              <a:off x="1300184" y="3459852"/>
              <a:ext cx="87644" cy="86199"/>
            </a:xfrm>
            <a:custGeom>
              <a:avLst/>
              <a:gdLst>
                <a:gd name="connsiteX0" fmla="*/ 65693 w 133350"/>
                <a:gd name="connsiteY0" fmla="*/ 0 h 133350"/>
                <a:gd name="connsiteX1" fmla="*/ 18802 w 133350"/>
                <a:gd name="connsiteY1" fmla="*/ 20336 h 133350"/>
                <a:gd name="connsiteX2" fmla="*/ 9 w 133350"/>
                <a:gd name="connsiteY2" fmla="*/ 67856 h 133350"/>
                <a:gd name="connsiteX3" fmla="*/ 66770 w 133350"/>
                <a:gd name="connsiteY3" fmla="*/ 133541 h 133350"/>
                <a:gd name="connsiteX4" fmla="*/ 67874 w 133350"/>
                <a:gd name="connsiteY4" fmla="*/ 133531 h 133350"/>
                <a:gd name="connsiteX5" fmla="*/ 114766 w 133350"/>
                <a:gd name="connsiteY5" fmla="*/ 113205 h 133350"/>
                <a:gd name="connsiteX6" fmla="*/ 133549 w 133350"/>
                <a:gd name="connsiteY6" fmla="*/ 65675 h 133350"/>
                <a:gd name="connsiteX7" fmla="*/ 113213 w 133350"/>
                <a:gd name="connsiteY7" fmla="*/ 18783 h 133350"/>
                <a:gd name="connsiteX8" fmla="*/ 65693 w 133350"/>
                <a:gd name="connsiteY8" fmla="*/ 0 h 133350"/>
                <a:gd name="connsiteX9" fmla="*/ 94240 w 133350"/>
                <a:gd name="connsiteY9" fmla="*/ 93326 h 133350"/>
                <a:gd name="connsiteX10" fmla="*/ 67417 w 133350"/>
                <a:gd name="connsiteY10" fmla="*/ 104956 h 133350"/>
                <a:gd name="connsiteX11" fmla="*/ 66779 w 133350"/>
                <a:gd name="connsiteY11" fmla="*/ 104966 h 133350"/>
                <a:gd name="connsiteX12" fmla="*/ 28584 w 133350"/>
                <a:gd name="connsiteY12" fmla="*/ 67399 h 133350"/>
                <a:gd name="connsiteX13" fmla="*/ 39328 w 133350"/>
                <a:gd name="connsiteY13" fmla="*/ 40215 h 133350"/>
                <a:gd name="connsiteX14" fmla="*/ 66160 w 133350"/>
                <a:gd name="connsiteY14" fmla="*/ 28584 h 133350"/>
                <a:gd name="connsiteX15" fmla="*/ 66798 w 133350"/>
                <a:gd name="connsiteY15" fmla="*/ 28575 h 133350"/>
                <a:gd name="connsiteX16" fmla="*/ 93354 w 133350"/>
                <a:gd name="connsiteY16" fmla="*/ 39329 h 133350"/>
                <a:gd name="connsiteX17" fmla="*/ 104984 w 133350"/>
                <a:gd name="connsiteY17" fmla="*/ 66142 h 133350"/>
                <a:gd name="connsiteX18" fmla="*/ 94240 w 133350"/>
                <a:gd name="connsiteY18" fmla="*/ 9332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350" h="133350">
                  <a:moveTo>
                    <a:pt x="65693" y="0"/>
                  </a:moveTo>
                  <a:cubicBezTo>
                    <a:pt x="47853" y="295"/>
                    <a:pt x="31203" y="7515"/>
                    <a:pt x="18802" y="20336"/>
                  </a:cubicBezTo>
                  <a:cubicBezTo>
                    <a:pt x="6391" y="33157"/>
                    <a:pt x="-277" y="50025"/>
                    <a:pt x="9" y="67856"/>
                  </a:cubicBezTo>
                  <a:cubicBezTo>
                    <a:pt x="609" y="104299"/>
                    <a:pt x="30451" y="133541"/>
                    <a:pt x="66770" y="133541"/>
                  </a:cubicBezTo>
                  <a:cubicBezTo>
                    <a:pt x="67141" y="133541"/>
                    <a:pt x="67512" y="133531"/>
                    <a:pt x="67874" y="133531"/>
                  </a:cubicBezTo>
                  <a:cubicBezTo>
                    <a:pt x="85715" y="133236"/>
                    <a:pt x="102364" y="126016"/>
                    <a:pt x="114766" y="113205"/>
                  </a:cubicBezTo>
                  <a:cubicBezTo>
                    <a:pt x="127168" y="100384"/>
                    <a:pt x="133835" y="83506"/>
                    <a:pt x="133549" y="65675"/>
                  </a:cubicBezTo>
                  <a:cubicBezTo>
                    <a:pt x="133254" y="47844"/>
                    <a:pt x="126034" y="31185"/>
                    <a:pt x="113213" y="18783"/>
                  </a:cubicBezTo>
                  <a:cubicBezTo>
                    <a:pt x="100393" y="6382"/>
                    <a:pt x="83524" y="95"/>
                    <a:pt x="65693" y="0"/>
                  </a:cubicBezTo>
                  <a:close/>
                  <a:moveTo>
                    <a:pt x="94240" y="93326"/>
                  </a:moveTo>
                  <a:cubicBezTo>
                    <a:pt x="87144" y="100660"/>
                    <a:pt x="77619" y="104784"/>
                    <a:pt x="67417" y="104956"/>
                  </a:cubicBezTo>
                  <a:cubicBezTo>
                    <a:pt x="67208" y="104966"/>
                    <a:pt x="66998" y="104966"/>
                    <a:pt x="66779" y="104966"/>
                  </a:cubicBezTo>
                  <a:cubicBezTo>
                    <a:pt x="46005" y="104966"/>
                    <a:pt x="28927" y="88240"/>
                    <a:pt x="28584" y="67399"/>
                  </a:cubicBezTo>
                  <a:cubicBezTo>
                    <a:pt x="28412" y="57198"/>
                    <a:pt x="32232" y="47549"/>
                    <a:pt x="39328" y="40215"/>
                  </a:cubicBezTo>
                  <a:cubicBezTo>
                    <a:pt x="46424" y="32880"/>
                    <a:pt x="55959" y="28756"/>
                    <a:pt x="66160" y="28584"/>
                  </a:cubicBezTo>
                  <a:cubicBezTo>
                    <a:pt x="66369" y="28575"/>
                    <a:pt x="66589" y="28575"/>
                    <a:pt x="66798" y="28575"/>
                  </a:cubicBezTo>
                  <a:cubicBezTo>
                    <a:pt x="76761" y="28575"/>
                    <a:pt x="86172" y="32375"/>
                    <a:pt x="93354" y="39329"/>
                  </a:cubicBezTo>
                  <a:cubicBezTo>
                    <a:pt x="100688" y="46425"/>
                    <a:pt x="104822" y="55940"/>
                    <a:pt x="104984" y="66142"/>
                  </a:cubicBezTo>
                  <a:cubicBezTo>
                    <a:pt x="105155" y="76343"/>
                    <a:pt x="101336" y="86001"/>
                    <a:pt x="94240" y="93326"/>
                  </a:cubicBezTo>
                  <a:close/>
                </a:path>
              </a:pathLst>
            </a:custGeom>
            <a:solidFill>
              <a:schemeClr val="tx2">
                <a:lumMod val="75000"/>
                <a:alpha val="30000"/>
              </a:schemeClr>
            </a:solidFill>
            <a:ln w="9525" cap="flat">
              <a:noFill/>
              <a:prstDash val="solid"/>
              <a:miter/>
            </a:ln>
          </p:spPr>
          <p:txBody>
            <a:bodyPr anchor="ctr"/>
            <a:lstStyle/>
            <a:p>
              <a:pPr>
                <a:defRPr/>
              </a:pPr>
              <a:endParaRPr lang="ru-RU"/>
            </a:p>
          </p:txBody>
        </p:sp>
      </p:grpSp>
      <p:sp>
        <p:nvSpPr>
          <p:cNvPr id="53260" name="Прямоугольник 34">
            <a:extLst>
              <a:ext uri="{FF2B5EF4-FFF2-40B4-BE49-F238E27FC236}">
                <a16:creationId xmlns:a16="http://schemas.microsoft.com/office/drawing/2014/main" id="{C00C6F71-D404-955F-3EF9-6876B69F7ECB}"/>
              </a:ext>
            </a:extLst>
          </p:cNvPr>
          <p:cNvSpPr>
            <a:spLocks noChangeArrowheads="1"/>
          </p:cNvSpPr>
          <p:nvPr/>
        </p:nvSpPr>
        <p:spPr bwMode="auto">
          <a:xfrm>
            <a:off x="5959476" y="3613945"/>
            <a:ext cx="237172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4290" rIns="68580" bIns="34290">
            <a:spAutoFit/>
          </a:bodyPr>
          <a:lstStyle>
            <a:lvl1pPr defTabSz="342900">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defTabSz="34290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defTabSz="3429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defTabSz="3429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defTabSz="3429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spcBef>
                <a:spcPct val="0"/>
              </a:spcBef>
              <a:spcAft>
                <a:spcPts val="900"/>
              </a:spcAft>
              <a:buClrTx/>
              <a:buSzTx/>
              <a:buNone/>
            </a:pPr>
            <a:r>
              <a:rPr lang="ru-RU" altLang="ru-RU" sz="1800" b="1">
                <a:solidFill>
                  <a:srgbClr val="000000"/>
                </a:solidFill>
                <a:cs typeface="Arial" panose="020B0604020202020204" pitchFamily="34" charset="0"/>
              </a:rPr>
              <a:t>Корректировка стоимости запасов</a:t>
            </a:r>
          </a:p>
          <a:p>
            <a:pPr eaLnBrk="1" hangingPunct="1">
              <a:spcBef>
                <a:spcPct val="0"/>
              </a:spcBef>
              <a:spcAft>
                <a:spcPct val="0"/>
              </a:spcAft>
              <a:buClr>
                <a:srgbClr val="7F7F7F"/>
              </a:buClr>
              <a:buSzPct val="45000"/>
              <a:buFont typeface="Arial" panose="020B0604020202020204" pitchFamily="34" charset="0"/>
              <a:buChar char="•"/>
            </a:pPr>
            <a:r>
              <a:rPr lang="ru-RU" altLang="ru-RU" sz="1100">
                <a:solidFill>
                  <a:schemeClr val="bg2"/>
                </a:solidFill>
                <a:cs typeface="Arial" panose="020B0604020202020204" pitchFamily="34" charset="0"/>
              </a:rPr>
              <a:t>корректировка запасов на всех складах (в  том числе на складах выпуска);</a:t>
            </a:r>
          </a:p>
          <a:p>
            <a:pPr eaLnBrk="1" hangingPunct="1">
              <a:spcBef>
                <a:spcPct val="0"/>
              </a:spcBef>
              <a:spcAft>
                <a:spcPct val="0"/>
              </a:spcAft>
              <a:buClr>
                <a:srgbClr val="7F7F7F"/>
              </a:buClr>
              <a:buSzPct val="45000"/>
              <a:buFont typeface="Arial" panose="020B0604020202020204" pitchFamily="34" charset="0"/>
              <a:buChar char="•"/>
            </a:pPr>
            <a:r>
              <a:rPr lang="ru-RU" altLang="ru-RU" sz="1100">
                <a:solidFill>
                  <a:schemeClr val="bg2"/>
                </a:solidFill>
                <a:cs typeface="Arial" panose="020B0604020202020204" pitchFamily="34" charset="0"/>
              </a:rPr>
              <a:t>корректировки по ФИФО или по средней в зависимости от настроек счета</a:t>
            </a:r>
          </a:p>
        </p:txBody>
      </p:sp>
      <p:sp>
        <p:nvSpPr>
          <p:cNvPr id="53261" name="Прямоугольник 26">
            <a:extLst>
              <a:ext uri="{FF2B5EF4-FFF2-40B4-BE49-F238E27FC236}">
                <a16:creationId xmlns:a16="http://schemas.microsoft.com/office/drawing/2014/main" id="{B8170447-388C-BFCA-6653-3F1C444DD09D}"/>
              </a:ext>
            </a:extLst>
          </p:cNvPr>
          <p:cNvSpPr>
            <a:spLocks noChangeArrowheads="1"/>
          </p:cNvSpPr>
          <p:nvPr/>
        </p:nvSpPr>
        <p:spPr bwMode="auto">
          <a:xfrm>
            <a:off x="439739" y="2551906"/>
            <a:ext cx="23717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4290" rIns="68580" bIns="34290">
            <a:spAutoFit/>
          </a:bodyPr>
          <a:lstStyle>
            <a:lvl1pPr defTabSz="342900">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defTabSz="34290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defTabSz="3429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defTabSz="3429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defTabSz="3429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spcBef>
                <a:spcPct val="0"/>
              </a:spcBef>
              <a:spcAft>
                <a:spcPts val="900"/>
              </a:spcAft>
              <a:buClrTx/>
              <a:buSzTx/>
              <a:buNone/>
            </a:pPr>
            <a:r>
              <a:rPr lang="ru-RU" altLang="ru-RU" sz="1800" b="1">
                <a:solidFill>
                  <a:srgbClr val="000000"/>
                </a:solidFill>
                <a:cs typeface="Arial" panose="020B0604020202020204" pitchFamily="34" charset="0"/>
              </a:rPr>
              <a:t>Корректировка затрат по МСФО и финансового результата</a:t>
            </a:r>
          </a:p>
          <a:p>
            <a:pPr eaLnBrk="1" hangingPunct="1">
              <a:spcBef>
                <a:spcPct val="0"/>
              </a:spcBef>
              <a:spcAft>
                <a:spcPct val="0"/>
              </a:spcAft>
              <a:buClr>
                <a:srgbClr val="7F7F7F"/>
              </a:buClr>
              <a:buSzPct val="45000"/>
              <a:buFont typeface="Arial" panose="020B0604020202020204" pitchFamily="34" charset="0"/>
              <a:buChar char="•"/>
            </a:pPr>
            <a:r>
              <a:rPr lang="ru-RU" altLang="ru-RU" sz="900">
                <a:solidFill>
                  <a:schemeClr val="bg2"/>
                </a:solidFill>
                <a:cs typeface="Arial" panose="020B0604020202020204" pitchFamily="34" charset="0"/>
              </a:rPr>
              <a:t>Пропорционально оттранслированным оборотам НСБУ(по умолчанию, без настроек) </a:t>
            </a:r>
          </a:p>
          <a:p>
            <a:pPr eaLnBrk="1" hangingPunct="1">
              <a:spcBef>
                <a:spcPct val="0"/>
              </a:spcBef>
              <a:spcAft>
                <a:spcPct val="0"/>
              </a:spcAft>
              <a:buClr>
                <a:srgbClr val="7F7F7F"/>
              </a:buClr>
              <a:buSzPct val="45000"/>
              <a:buFont typeface="Arial" panose="020B0604020202020204" pitchFamily="34" charset="0"/>
              <a:buChar char="•"/>
            </a:pPr>
            <a:r>
              <a:rPr lang="ru-RU" altLang="ru-RU" sz="900">
                <a:solidFill>
                  <a:schemeClr val="bg2"/>
                </a:solidFill>
                <a:cs typeface="Arial" panose="020B0604020202020204" pitchFamily="34" charset="0"/>
              </a:rPr>
              <a:t>Пропорционально оборотам НСБУ с уточнением(например, списать амортизацию МСФО в пропорциях выпуска)</a:t>
            </a:r>
          </a:p>
          <a:p>
            <a:pPr eaLnBrk="1" hangingPunct="1">
              <a:spcBef>
                <a:spcPct val="0"/>
              </a:spcBef>
              <a:spcAft>
                <a:spcPct val="0"/>
              </a:spcAft>
              <a:buClr>
                <a:srgbClr val="7F7F7F"/>
              </a:buClr>
              <a:buSzPct val="45000"/>
              <a:buFont typeface="Arial" panose="020B0604020202020204" pitchFamily="34" charset="0"/>
              <a:buChar char="•"/>
            </a:pPr>
            <a:r>
              <a:rPr lang="ru-RU" altLang="ru-RU" sz="900">
                <a:solidFill>
                  <a:schemeClr val="bg2"/>
                </a:solidFill>
                <a:cs typeface="Arial" panose="020B0604020202020204" pitchFamily="34" charset="0"/>
              </a:rPr>
              <a:t>Настройка специальной базы распределения </a:t>
            </a:r>
            <a:r>
              <a:rPr lang="en-US" altLang="ru-RU" sz="900">
                <a:solidFill>
                  <a:schemeClr val="bg2"/>
                </a:solidFill>
                <a:cs typeface="Arial" panose="020B0604020202020204" pitchFamily="34" charset="0"/>
              </a:rPr>
              <a:t>(</a:t>
            </a:r>
            <a:r>
              <a:rPr lang="ru-RU" altLang="ru-RU" sz="900">
                <a:solidFill>
                  <a:schemeClr val="bg2"/>
                </a:solidFill>
                <a:cs typeface="Arial" panose="020B0604020202020204" pitchFamily="34" charset="0"/>
              </a:rPr>
              <a:t>запросом или заполняемой вручную таблицей</a:t>
            </a:r>
            <a:r>
              <a:rPr lang="en-US" altLang="ru-RU" sz="900">
                <a:solidFill>
                  <a:schemeClr val="bg2"/>
                </a:solidFill>
                <a:cs typeface="Arial" panose="020B0604020202020204" pitchFamily="34" charset="0"/>
              </a:rPr>
              <a:t>)</a:t>
            </a:r>
            <a:endParaRPr lang="ru-RU" altLang="ru-RU" sz="900">
              <a:solidFill>
                <a:schemeClr val="bg2"/>
              </a:solidFill>
              <a:cs typeface="Arial" panose="020B0604020202020204" pitchFamily="34" charset="0"/>
            </a:endParaRPr>
          </a:p>
        </p:txBody>
      </p:sp>
      <p:sp>
        <p:nvSpPr>
          <p:cNvPr id="2" name="Заголовок 1">
            <a:extLst>
              <a:ext uri="{FF2B5EF4-FFF2-40B4-BE49-F238E27FC236}">
                <a16:creationId xmlns:a16="http://schemas.microsoft.com/office/drawing/2014/main" id="{366CB636-670F-7922-4C57-088B43FBE4D5}"/>
              </a:ext>
            </a:extLst>
          </p:cNvPr>
          <p:cNvSpPr txBox="1">
            <a:spLocks/>
          </p:cNvSpPr>
          <p:nvPr/>
        </p:nvSpPr>
        <p:spPr>
          <a:xfrm>
            <a:off x="1835696" y="332656"/>
            <a:ext cx="6581650" cy="792088"/>
          </a:xfrm>
          <a:prstGeom prst="rect">
            <a:avLst/>
          </a:prstGeom>
        </p:spPr>
        <p:txBody>
          <a:bodyPr/>
          <a:lstStyle>
            <a:lvl1pPr algn="l" rtl="0" eaLnBrk="0" fontAlgn="base" hangingPunct="0">
              <a:lnSpc>
                <a:spcPct val="80000"/>
              </a:lnSpc>
              <a:spcBef>
                <a:spcPct val="0"/>
              </a:spcBef>
              <a:spcAft>
                <a:spcPct val="0"/>
              </a:spcAft>
              <a:defRPr sz="2000" b="1">
                <a:solidFill>
                  <a:srgbClr val="D20000"/>
                </a:solidFill>
                <a:latin typeface="+mj-lt"/>
                <a:ea typeface="+mj-ea"/>
                <a:cs typeface="+mj-cs"/>
              </a:defRPr>
            </a:lvl1pPr>
            <a:lvl2pPr algn="l" rtl="0" eaLnBrk="0" fontAlgn="base" hangingPunct="0">
              <a:lnSpc>
                <a:spcPct val="80000"/>
              </a:lnSpc>
              <a:spcBef>
                <a:spcPct val="0"/>
              </a:spcBef>
              <a:spcAft>
                <a:spcPct val="0"/>
              </a:spcAft>
              <a:defRPr sz="2000" b="1">
                <a:solidFill>
                  <a:srgbClr val="D20000"/>
                </a:solidFill>
                <a:latin typeface="Arial" charset="0"/>
              </a:defRPr>
            </a:lvl2pPr>
            <a:lvl3pPr algn="l" rtl="0" eaLnBrk="0" fontAlgn="base" hangingPunct="0">
              <a:lnSpc>
                <a:spcPct val="80000"/>
              </a:lnSpc>
              <a:spcBef>
                <a:spcPct val="0"/>
              </a:spcBef>
              <a:spcAft>
                <a:spcPct val="0"/>
              </a:spcAft>
              <a:defRPr sz="2000" b="1">
                <a:solidFill>
                  <a:srgbClr val="D20000"/>
                </a:solidFill>
                <a:latin typeface="Arial" charset="0"/>
              </a:defRPr>
            </a:lvl3pPr>
            <a:lvl4pPr algn="l" rtl="0" eaLnBrk="0" fontAlgn="base" hangingPunct="0">
              <a:lnSpc>
                <a:spcPct val="80000"/>
              </a:lnSpc>
              <a:spcBef>
                <a:spcPct val="0"/>
              </a:spcBef>
              <a:spcAft>
                <a:spcPct val="0"/>
              </a:spcAft>
              <a:defRPr sz="2000" b="1">
                <a:solidFill>
                  <a:srgbClr val="D20000"/>
                </a:solidFill>
                <a:latin typeface="Arial" charset="0"/>
              </a:defRPr>
            </a:lvl4pPr>
            <a:lvl5pPr algn="l" rtl="0" eaLnBrk="0" fontAlgn="base" hangingPunct="0">
              <a:lnSpc>
                <a:spcPct val="80000"/>
              </a:lnSpc>
              <a:spcBef>
                <a:spcPct val="0"/>
              </a:spcBef>
              <a:spcAft>
                <a:spcPct val="0"/>
              </a:spcAft>
              <a:defRPr sz="2000" b="1">
                <a:solidFill>
                  <a:srgbClr val="D20000"/>
                </a:solidFill>
                <a:latin typeface="Arial" charset="0"/>
              </a:defRPr>
            </a:lvl5pPr>
            <a:lvl6pPr marL="457200" algn="l" rtl="0" fontAlgn="base">
              <a:lnSpc>
                <a:spcPct val="80000"/>
              </a:lnSpc>
              <a:spcBef>
                <a:spcPct val="0"/>
              </a:spcBef>
              <a:spcAft>
                <a:spcPct val="0"/>
              </a:spcAft>
              <a:defRPr sz="2000" b="1">
                <a:solidFill>
                  <a:srgbClr val="E2271E"/>
                </a:solidFill>
                <a:latin typeface="Arial" charset="0"/>
              </a:defRPr>
            </a:lvl6pPr>
            <a:lvl7pPr marL="914400" algn="l" rtl="0" fontAlgn="base">
              <a:lnSpc>
                <a:spcPct val="80000"/>
              </a:lnSpc>
              <a:spcBef>
                <a:spcPct val="0"/>
              </a:spcBef>
              <a:spcAft>
                <a:spcPct val="0"/>
              </a:spcAft>
              <a:defRPr sz="2000" b="1">
                <a:solidFill>
                  <a:srgbClr val="E2271E"/>
                </a:solidFill>
                <a:latin typeface="Arial" charset="0"/>
              </a:defRPr>
            </a:lvl7pPr>
            <a:lvl8pPr marL="1371600" algn="l" rtl="0" fontAlgn="base">
              <a:lnSpc>
                <a:spcPct val="80000"/>
              </a:lnSpc>
              <a:spcBef>
                <a:spcPct val="0"/>
              </a:spcBef>
              <a:spcAft>
                <a:spcPct val="0"/>
              </a:spcAft>
              <a:defRPr sz="2000" b="1">
                <a:solidFill>
                  <a:srgbClr val="E2271E"/>
                </a:solidFill>
                <a:latin typeface="Arial" charset="0"/>
              </a:defRPr>
            </a:lvl8pPr>
            <a:lvl9pPr marL="1828800" algn="l" rtl="0" fontAlgn="base">
              <a:lnSpc>
                <a:spcPct val="80000"/>
              </a:lnSpc>
              <a:spcBef>
                <a:spcPct val="0"/>
              </a:spcBef>
              <a:spcAft>
                <a:spcPct val="0"/>
              </a:spcAft>
              <a:defRPr sz="2000" b="1">
                <a:solidFill>
                  <a:srgbClr val="E2271E"/>
                </a:solidFill>
                <a:latin typeface="Arial" charset="0"/>
              </a:defRPr>
            </a:lvl9pPr>
          </a:lstStyle>
          <a:p>
            <a:r>
              <a:rPr lang="ru-RU" kern="0" dirty="0"/>
              <a:t>3. МСФО УЧЁТ НА УРОВНЕ КОМПАНИИ. СЕБЕСТОИМОСТЬ</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332656"/>
            <a:ext cx="6581650" cy="792088"/>
          </a:xfrm>
        </p:spPr>
        <p:txBody>
          <a:bodyPr/>
          <a:lstStyle/>
          <a:p>
            <a:r>
              <a:rPr lang="ru-RU" dirty="0"/>
              <a:t>3. МСФО УЧЁТ НА УРОВНЕ КОМПАНИИ. РАСЧЁТ СЕБЕСТОИМОСТИ В РАМКАХ СТАНДАРТНОГО ЗАКРЫТИЯ </a:t>
            </a:r>
          </a:p>
        </p:txBody>
      </p:sp>
      <p:sp>
        <p:nvSpPr>
          <p:cNvPr id="4" name="Номер слайда 3"/>
          <p:cNvSpPr>
            <a:spLocks noGrp="1"/>
          </p:cNvSpPr>
          <p:nvPr>
            <p:ph type="sldNum" sz="quarter" idx="11"/>
          </p:nvPr>
        </p:nvSpPr>
        <p:spPr/>
        <p:txBody>
          <a:bodyPr/>
          <a:lstStyle/>
          <a:p>
            <a:pPr>
              <a:defRPr/>
            </a:pPr>
            <a:fld id="{4F4ADC1B-B552-4102-91FF-E730DF1A4AF8}" type="slidenum">
              <a:rPr lang="ru-RU" altLang="ru-RU" smtClean="0"/>
              <a:pPr>
                <a:defRPr/>
              </a:pPr>
              <a:t>34</a:t>
            </a:fld>
            <a:endParaRPr lang="ru-RU" altLang="ru-RU" dirty="0"/>
          </a:p>
        </p:txBody>
      </p: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r="13022" b="30238"/>
          <a:stretch/>
        </p:blipFill>
        <p:spPr>
          <a:xfrm>
            <a:off x="463971" y="1412752"/>
            <a:ext cx="7953375" cy="2514972"/>
          </a:xfrm>
          <a:prstGeom prst="rect">
            <a:avLst/>
          </a:prstGeom>
          <a:effectLst>
            <a:outerShdw blurRad="292100" dist="139700" dir="2700000" algn="ctr" rotWithShape="0">
              <a:srgbClr val="000000">
                <a:alpha val="65000"/>
              </a:srgbClr>
            </a:outerShdw>
          </a:effectLst>
        </p:spPr>
      </p:pic>
      <p:sp>
        <p:nvSpPr>
          <p:cNvPr id="7" name="Прямоугольник 6"/>
          <p:cNvSpPr/>
          <p:nvPr/>
        </p:nvSpPr>
        <p:spPr bwMode="auto">
          <a:xfrm>
            <a:off x="1979712" y="2454238"/>
            <a:ext cx="4680520" cy="216000"/>
          </a:xfrm>
          <a:prstGeom prst="rect">
            <a:avLst/>
          </a:prstGeom>
          <a:noFill/>
          <a:ln w="44450" cap="flat" cmpd="sng" algn="ctr">
            <a:solidFill>
              <a:srgbClr val="CC33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a:ln>
                <a:noFill/>
              </a:ln>
              <a:solidFill>
                <a:schemeClr val="tx1"/>
              </a:solidFill>
              <a:effectLst/>
              <a:latin typeface="Arial" charset="0"/>
            </a:endParaRPr>
          </a:p>
        </p:txBody>
      </p:sp>
      <p:sp>
        <p:nvSpPr>
          <p:cNvPr id="8" name="Прямоугольник 7"/>
          <p:cNvSpPr/>
          <p:nvPr/>
        </p:nvSpPr>
        <p:spPr bwMode="auto">
          <a:xfrm>
            <a:off x="1979712" y="2670238"/>
            <a:ext cx="4680520" cy="216000"/>
          </a:xfrm>
          <a:prstGeom prst="rect">
            <a:avLst/>
          </a:prstGeom>
          <a:noFill/>
          <a:ln w="44450" cap="flat" cmpd="sng" algn="ctr">
            <a:solidFill>
              <a:srgbClr val="CC33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a:ln>
                <a:noFill/>
              </a:ln>
              <a:solidFill>
                <a:schemeClr val="tx1"/>
              </a:solidFill>
              <a:effectLst/>
              <a:latin typeface="Arial" charset="0"/>
            </a:endParaRPr>
          </a:p>
        </p:txBody>
      </p:sp>
      <p:sp>
        <p:nvSpPr>
          <p:cNvPr id="9" name="Прямоугольник 8"/>
          <p:cNvSpPr/>
          <p:nvPr/>
        </p:nvSpPr>
        <p:spPr>
          <a:xfrm>
            <a:off x="467543" y="4005064"/>
            <a:ext cx="7953375" cy="2526846"/>
          </a:xfrm>
          <a:prstGeom prst="rect">
            <a:avLst/>
          </a:prstGeom>
        </p:spPr>
        <p:txBody>
          <a:bodyPr wrap="square">
            <a:spAutoFit/>
          </a:bodyPr>
          <a:lstStyle/>
          <a:p>
            <a:pPr algn="ctr">
              <a:buClr>
                <a:schemeClr val="tx2"/>
              </a:buClr>
            </a:pPr>
            <a:r>
              <a:rPr lang="ru-RU" sz="1400" b="1" dirty="0"/>
              <a:t>Способы списания затрат на затраты отчётного периода:</a:t>
            </a:r>
          </a:p>
          <a:p>
            <a:pPr marL="285750" indent="-285750" algn="just">
              <a:buClr>
                <a:schemeClr val="tx2"/>
              </a:buClr>
              <a:buFont typeface="Wingdings" panose="05000000000000000000" pitchFamily="2" charset="2"/>
              <a:buChar char="q"/>
            </a:pPr>
            <a:r>
              <a:rPr lang="ru-RU" sz="1400" dirty="0"/>
              <a:t>Пропорционально сумме транслированных НСБУ затрат и признанных расходами периода по отдельному счёту источнику НСБУ;</a:t>
            </a:r>
          </a:p>
          <a:p>
            <a:pPr marL="285750" indent="-285750" algn="just">
              <a:buClr>
                <a:schemeClr val="tx2"/>
              </a:buClr>
              <a:buFont typeface="Wingdings" panose="05000000000000000000" pitchFamily="2" charset="2"/>
              <a:buChar char="q"/>
            </a:pPr>
            <a:r>
              <a:rPr lang="ru-RU" sz="1400" dirty="0"/>
              <a:t>Пропорционально сумме всех транслированных НСБУ затрат и признанных расходами периода;</a:t>
            </a:r>
          </a:p>
          <a:p>
            <a:pPr marL="285750" indent="-285750" algn="just">
              <a:buClr>
                <a:schemeClr val="tx2"/>
              </a:buClr>
              <a:buFont typeface="Wingdings" panose="05000000000000000000" pitchFamily="2" charset="2"/>
              <a:buChar char="q"/>
            </a:pPr>
            <a:r>
              <a:rPr lang="ru-RU" sz="1400" dirty="0"/>
              <a:t>Пропорционально долям, заданным таблицей (табличным документом);</a:t>
            </a:r>
          </a:p>
          <a:p>
            <a:pPr marL="285750" indent="-285750" algn="just">
              <a:buClr>
                <a:schemeClr val="tx2"/>
              </a:buClr>
              <a:buFont typeface="Wingdings" panose="05000000000000000000" pitchFamily="2" charset="2"/>
              <a:buChar char="q"/>
            </a:pPr>
            <a:r>
              <a:rPr lang="ru-RU" sz="1400" dirty="0" err="1"/>
              <a:t>Пропорциально</a:t>
            </a:r>
            <a:r>
              <a:rPr lang="ru-RU" sz="1400" dirty="0"/>
              <a:t> долям, рассчитанным из учётных данных собственным запросом.</a:t>
            </a:r>
          </a:p>
          <a:p>
            <a:pPr algn="just">
              <a:buClr>
                <a:schemeClr val="tx2"/>
              </a:buClr>
            </a:pPr>
            <a:endParaRPr lang="ru-RU" sz="1400" dirty="0">
              <a:solidFill>
                <a:schemeClr val="tx2"/>
              </a:solidFill>
            </a:endParaRPr>
          </a:p>
        </p:txBody>
      </p:sp>
    </p:spTree>
    <p:extLst>
      <p:ext uri="{BB962C8B-B14F-4D97-AF65-F5344CB8AC3E}">
        <p14:creationId xmlns:p14="http://schemas.microsoft.com/office/powerpoint/2010/main" val="311263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Номер слайда 3">
            <a:extLst>
              <a:ext uri="{FF2B5EF4-FFF2-40B4-BE49-F238E27FC236}">
                <a16:creationId xmlns:a16="http://schemas.microsoft.com/office/drawing/2014/main" id="{CB41BCC9-AAA4-AE1C-430D-CB6F1948B706}"/>
              </a:ext>
            </a:extLst>
          </p:cNvPr>
          <p:cNvSpPr txBox="1">
            <a:spLocks noGrp="1"/>
          </p:cNvSpPr>
          <p:nvPr/>
        </p:nvSpPr>
        <p:spPr bwMode="auto">
          <a:xfrm>
            <a:off x="6673850" y="5676106"/>
            <a:ext cx="20574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r" eaLnBrk="1" hangingPunct="1">
              <a:spcBef>
                <a:spcPct val="0"/>
              </a:spcBef>
              <a:spcAft>
                <a:spcPct val="0"/>
              </a:spcAft>
              <a:buClrTx/>
              <a:buSzTx/>
              <a:buFontTx/>
              <a:buNone/>
            </a:pPr>
            <a:fld id="{D463BB9B-14E3-483C-809B-06DA1165EAF7}" type="slidenum">
              <a:rPr lang="ru-RU" altLang="ru-RU" sz="1000" b="1"/>
              <a:pPr algn="r" eaLnBrk="1" hangingPunct="1">
                <a:spcBef>
                  <a:spcPct val="0"/>
                </a:spcBef>
                <a:spcAft>
                  <a:spcPct val="0"/>
                </a:spcAft>
                <a:buClrTx/>
                <a:buSzTx/>
                <a:buFontTx/>
                <a:buNone/>
              </a:pPr>
              <a:t>35</a:t>
            </a:fld>
            <a:endParaRPr lang="ru-RU" altLang="ru-RU" sz="1000" b="1"/>
          </a:p>
        </p:txBody>
      </p:sp>
      <p:sp>
        <p:nvSpPr>
          <p:cNvPr id="79911" name="Text Box 39">
            <a:extLst>
              <a:ext uri="{FF2B5EF4-FFF2-40B4-BE49-F238E27FC236}">
                <a16:creationId xmlns:a16="http://schemas.microsoft.com/office/drawing/2014/main" id="{1B025F9C-C4A7-C4F2-4A5E-7A0A578729A4}"/>
              </a:ext>
            </a:extLst>
          </p:cNvPr>
          <p:cNvSpPr txBox="1">
            <a:spLocks noChangeArrowheads="1"/>
          </p:cNvSpPr>
          <p:nvPr/>
        </p:nvSpPr>
        <p:spPr bwMode="auto">
          <a:xfrm>
            <a:off x="323851" y="1412081"/>
            <a:ext cx="7364413" cy="4154488"/>
          </a:xfrm>
          <a:prstGeom prst="rect">
            <a:avLst/>
          </a:prstGeom>
          <a:noFill/>
          <a:ln>
            <a:noFill/>
          </a:ln>
          <a:effectLst/>
        </p:spPr>
        <p:txBody>
          <a:bodyPr>
            <a:spAutoFit/>
          </a:bodyPr>
          <a:lstStyle/>
          <a:p>
            <a:pPr>
              <a:defRPr/>
            </a:pPr>
            <a:r>
              <a:rPr lang="en-US" altLang="ru-RU" sz="1400" dirty="0" err="1">
                <a:solidFill>
                  <a:srgbClr val="0D0D0D"/>
                </a:solidFill>
                <a:cs typeface="Arial" panose="020B0604020202020204" pitchFamily="34" charset="0"/>
              </a:rPr>
              <a:t>Задание</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налоговых</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ставок</a:t>
            </a:r>
            <a:r>
              <a:rPr lang="en-US" altLang="ru-RU" sz="1400" dirty="0">
                <a:solidFill>
                  <a:srgbClr val="0D0D0D"/>
                </a:solidFill>
                <a:cs typeface="Arial" panose="020B0604020202020204" pitchFamily="34" charset="0"/>
              </a:rPr>
              <a:t> в </a:t>
            </a:r>
            <a:r>
              <a:rPr lang="en-US" altLang="ru-RU" sz="1400" dirty="0" err="1">
                <a:solidFill>
                  <a:srgbClr val="0D0D0D"/>
                </a:solidFill>
                <a:cs typeface="Arial" panose="020B0604020202020204" pitchFamily="34" charset="0"/>
              </a:rPr>
              <a:t>учетной</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политике</a:t>
            </a:r>
            <a:r>
              <a:rPr lang="en-US" altLang="ru-RU" sz="1400" dirty="0">
                <a:solidFill>
                  <a:srgbClr val="0D0D0D"/>
                </a:solidFill>
                <a:cs typeface="Arial" panose="020B0604020202020204" pitchFamily="34" charset="0"/>
              </a:rPr>
              <a:t> – </a:t>
            </a:r>
            <a:r>
              <a:rPr lang="en-US" altLang="ru-RU" sz="1400" dirty="0" err="1">
                <a:solidFill>
                  <a:srgbClr val="0D0D0D"/>
                </a:solidFill>
                <a:cs typeface="Arial" panose="020B0604020202020204" pitchFamily="34" charset="0"/>
              </a:rPr>
              <a:t>изменения</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ставок</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различные</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ставки</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по</a:t>
            </a:r>
            <a:r>
              <a:rPr lang="en-US" altLang="ru-RU" sz="1400" dirty="0">
                <a:solidFill>
                  <a:srgbClr val="0D0D0D"/>
                </a:solidFill>
                <a:cs typeface="Arial" panose="020B0604020202020204" pitchFamily="34" charset="0"/>
              </a:rPr>
              <a:t> </a:t>
            </a:r>
            <a:r>
              <a:rPr lang="ru-RU" altLang="ru-RU" sz="1400" dirty="0">
                <a:solidFill>
                  <a:srgbClr val="0D0D0D"/>
                </a:solidFill>
                <a:cs typeface="Arial" panose="020B0604020202020204" pitchFamily="34" charset="0"/>
              </a:rPr>
              <a:t>юрисдикциям и организациям</a:t>
            </a:r>
          </a:p>
          <a:p>
            <a:pPr>
              <a:defRPr/>
            </a:pPr>
            <a:endParaRPr lang="ru-RU" altLang="ru-RU" sz="1400" dirty="0">
              <a:solidFill>
                <a:srgbClr val="0D0D0D"/>
              </a:solidFill>
              <a:cs typeface="Arial" panose="020B0604020202020204" pitchFamily="34" charset="0"/>
            </a:endParaRPr>
          </a:p>
          <a:p>
            <a:pPr>
              <a:defRPr/>
            </a:pPr>
            <a:r>
              <a:rPr lang="en-US" altLang="ru-RU" sz="1400" dirty="0" err="1">
                <a:solidFill>
                  <a:srgbClr val="0D0D0D"/>
                </a:solidFill>
                <a:cs typeface="Arial" panose="020B0604020202020204" pitchFamily="34" charset="0"/>
              </a:rPr>
              <a:t>Вариант</a:t>
            </a:r>
            <a:r>
              <a:rPr lang="ru-RU" altLang="ru-RU" sz="1400" dirty="0">
                <a:solidFill>
                  <a:srgbClr val="0D0D0D"/>
                </a:solidFill>
                <a:cs typeface="Arial" panose="020B0604020202020204" pitchFamily="34" charset="0"/>
              </a:rPr>
              <a:t>ы</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расчета</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налоговых</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разниц</a:t>
            </a:r>
            <a:endParaRPr lang="ru-RU" altLang="ru-RU" sz="1400" dirty="0">
              <a:solidFill>
                <a:srgbClr val="0D0D0D"/>
              </a:solidFill>
              <a:cs typeface="Arial" panose="020B0604020202020204" pitchFamily="34" charset="0"/>
            </a:endParaRPr>
          </a:p>
          <a:p>
            <a:pPr marL="342900" indent="-342900">
              <a:buFont typeface="Arial" panose="020B0604020202020204" pitchFamily="34" charset="0"/>
              <a:buChar char="•"/>
              <a:defRPr/>
            </a:pPr>
            <a:r>
              <a:rPr lang="en-US" altLang="ru-RU" sz="1400" dirty="0" err="1">
                <a:solidFill>
                  <a:srgbClr val="0D0D0D"/>
                </a:solidFill>
                <a:cs typeface="Arial" panose="020B0604020202020204" pitchFamily="34" charset="0"/>
              </a:rPr>
              <a:t>от</a:t>
            </a:r>
            <a:r>
              <a:rPr lang="en-US" altLang="ru-RU" sz="1400" dirty="0">
                <a:solidFill>
                  <a:srgbClr val="0D0D0D"/>
                </a:solidFill>
                <a:cs typeface="Arial" panose="020B0604020202020204" pitchFamily="34" charset="0"/>
              </a:rPr>
              <a:t> </a:t>
            </a:r>
            <a:r>
              <a:rPr lang="ru-RU" altLang="ru-RU" sz="1400" dirty="0">
                <a:solidFill>
                  <a:srgbClr val="0D0D0D"/>
                </a:solidFill>
                <a:cs typeface="Arial" panose="020B0604020202020204" pitchFamily="34" charset="0"/>
              </a:rPr>
              <a:t>данных </a:t>
            </a:r>
            <a:r>
              <a:rPr lang="en-US" altLang="ru-RU" sz="1400" dirty="0">
                <a:solidFill>
                  <a:srgbClr val="0D0D0D"/>
                </a:solidFill>
                <a:cs typeface="Arial" panose="020B0604020202020204" pitchFamily="34" charset="0"/>
              </a:rPr>
              <a:t>БУ: </a:t>
            </a:r>
            <a:endParaRPr lang="ru-RU" altLang="ru-RU" sz="1400" dirty="0">
              <a:solidFill>
                <a:srgbClr val="0D0D0D"/>
              </a:solidFill>
              <a:cs typeface="Arial" panose="020B0604020202020204" pitchFamily="34" charset="0"/>
            </a:endParaRPr>
          </a:p>
          <a:p>
            <a:pPr marL="800100" lvl="1" indent="-342900">
              <a:buFont typeface="Arial" panose="020B0604020202020204" pitchFamily="34" charset="0"/>
              <a:buChar char="•"/>
              <a:defRPr/>
            </a:pPr>
            <a:r>
              <a:rPr lang="ru-RU" altLang="ru-RU" sz="1400" dirty="0">
                <a:solidFill>
                  <a:srgbClr val="0D0D0D"/>
                </a:solidFill>
                <a:cs typeface="Arial" panose="020B0604020202020204" pitchFamily="34" charset="0"/>
              </a:rPr>
              <a:t>разницы </a:t>
            </a:r>
            <a:r>
              <a:rPr lang="en-US" altLang="ru-RU" sz="1400" dirty="0">
                <a:solidFill>
                  <a:srgbClr val="0D0D0D"/>
                </a:solidFill>
                <a:cs typeface="Arial" panose="020B0604020202020204" pitchFamily="34" charset="0"/>
              </a:rPr>
              <a:t>БУ-НУ </a:t>
            </a:r>
            <a:r>
              <a:rPr lang="en-US" altLang="ru-RU" sz="1400" dirty="0" err="1">
                <a:solidFill>
                  <a:srgbClr val="0D0D0D"/>
                </a:solidFill>
                <a:cs typeface="Arial" panose="020B0604020202020204" pitchFamily="34" charset="0"/>
              </a:rPr>
              <a:t>транслируется</a:t>
            </a:r>
            <a:r>
              <a:rPr lang="en-US" altLang="ru-RU" sz="1400" dirty="0">
                <a:solidFill>
                  <a:srgbClr val="0D0D0D"/>
                </a:solidFill>
                <a:cs typeface="Arial" panose="020B0604020202020204" pitchFamily="34" charset="0"/>
              </a:rPr>
              <a:t> </a:t>
            </a:r>
            <a:endParaRPr lang="ru-RU" altLang="ru-RU" sz="1400" dirty="0">
              <a:solidFill>
                <a:srgbClr val="0D0D0D"/>
              </a:solidFill>
              <a:cs typeface="Arial" panose="020B0604020202020204" pitchFamily="34" charset="0"/>
            </a:endParaRPr>
          </a:p>
          <a:p>
            <a:pPr marL="800100" lvl="1" indent="-342900">
              <a:buFont typeface="Arial" panose="020B0604020202020204" pitchFamily="34" charset="0"/>
              <a:buChar char="•"/>
              <a:defRPr/>
            </a:pPr>
            <a:r>
              <a:rPr lang="en-US" altLang="ru-RU" sz="1400" dirty="0" err="1">
                <a:solidFill>
                  <a:srgbClr val="0D0D0D"/>
                </a:solidFill>
                <a:cs typeface="Arial" panose="020B0604020202020204" pitchFamily="34" charset="0"/>
              </a:rPr>
              <a:t>расчет</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разницы</a:t>
            </a:r>
            <a:r>
              <a:rPr lang="ru-RU" altLang="ru-RU" sz="1400" dirty="0">
                <a:solidFill>
                  <a:srgbClr val="0D0D0D"/>
                </a:solidFill>
                <a:cs typeface="Arial" panose="020B0604020202020204" pitchFamily="34" charset="0"/>
              </a:rPr>
              <a:t> </a:t>
            </a:r>
            <a:r>
              <a:rPr lang="en-US" altLang="ru-RU" sz="1400" dirty="0">
                <a:solidFill>
                  <a:srgbClr val="0D0D0D"/>
                </a:solidFill>
                <a:cs typeface="Arial" panose="020B0604020202020204" pitchFamily="34" charset="0"/>
              </a:rPr>
              <a:t>БУ-МС</a:t>
            </a:r>
            <a:r>
              <a:rPr lang="ru-RU" altLang="ru-RU" sz="1400" dirty="0">
                <a:solidFill>
                  <a:srgbClr val="0D0D0D"/>
                </a:solidFill>
                <a:cs typeface="Arial" panose="020B0604020202020204" pitchFamily="34" charset="0"/>
              </a:rPr>
              <a:t>Ф</a:t>
            </a:r>
            <a:r>
              <a:rPr lang="en-US" altLang="ru-RU" sz="1400" dirty="0">
                <a:solidFill>
                  <a:srgbClr val="0D0D0D"/>
                </a:solidFill>
                <a:cs typeface="Arial" panose="020B0604020202020204" pitchFamily="34" charset="0"/>
              </a:rPr>
              <a:t>О</a:t>
            </a:r>
            <a:endParaRPr lang="ru-RU" altLang="ru-RU" sz="1400" dirty="0">
              <a:solidFill>
                <a:srgbClr val="0D0D0D"/>
              </a:solidFill>
              <a:cs typeface="Arial" panose="020B0604020202020204" pitchFamily="34" charset="0"/>
            </a:endParaRPr>
          </a:p>
          <a:p>
            <a:pPr marL="342900" indent="-342900">
              <a:buFont typeface="Arial" panose="020B0604020202020204" pitchFamily="34" charset="0"/>
              <a:buChar char="•"/>
              <a:defRPr/>
            </a:pPr>
            <a:r>
              <a:rPr lang="en-US" altLang="ru-RU" sz="1400" dirty="0" err="1">
                <a:solidFill>
                  <a:srgbClr val="0D0D0D"/>
                </a:solidFill>
                <a:cs typeface="Arial" panose="020B0604020202020204" pitchFamily="34" charset="0"/>
              </a:rPr>
              <a:t>от</a:t>
            </a:r>
            <a:r>
              <a:rPr lang="en-US" altLang="ru-RU" sz="1400" dirty="0">
                <a:solidFill>
                  <a:srgbClr val="0D0D0D"/>
                </a:solidFill>
                <a:cs typeface="Arial" panose="020B0604020202020204" pitchFamily="34" charset="0"/>
              </a:rPr>
              <a:t> </a:t>
            </a:r>
            <a:r>
              <a:rPr lang="ru-RU" altLang="ru-RU" sz="1400" dirty="0">
                <a:solidFill>
                  <a:srgbClr val="0D0D0D"/>
                </a:solidFill>
                <a:cs typeface="Arial" panose="020B0604020202020204" pitchFamily="34" charset="0"/>
              </a:rPr>
              <a:t>данных </a:t>
            </a:r>
            <a:r>
              <a:rPr lang="en-US" altLang="ru-RU" sz="1400" dirty="0">
                <a:solidFill>
                  <a:srgbClr val="0D0D0D"/>
                </a:solidFill>
                <a:cs typeface="Arial" panose="020B0604020202020204" pitchFamily="34" charset="0"/>
              </a:rPr>
              <a:t>НУ: </a:t>
            </a:r>
            <a:endParaRPr lang="ru-RU" altLang="ru-RU" sz="1400" dirty="0">
              <a:solidFill>
                <a:srgbClr val="0D0D0D"/>
              </a:solidFill>
              <a:cs typeface="Arial" panose="020B0604020202020204" pitchFamily="34" charset="0"/>
            </a:endParaRPr>
          </a:p>
          <a:p>
            <a:pPr marL="800100" lvl="1" indent="-342900">
              <a:buFont typeface="Arial" panose="020B0604020202020204" pitchFamily="34" charset="0"/>
              <a:buChar char="•"/>
              <a:defRPr/>
            </a:pPr>
            <a:r>
              <a:rPr lang="ru-RU" altLang="ru-RU" sz="1400" dirty="0">
                <a:solidFill>
                  <a:srgbClr val="0D0D0D"/>
                </a:solidFill>
                <a:cs typeface="Arial" panose="020B0604020202020204" pitchFamily="34" charset="0"/>
              </a:rPr>
              <a:t>разницы </a:t>
            </a:r>
            <a:r>
              <a:rPr lang="en-US" altLang="ru-RU" sz="1400" dirty="0">
                <a:solidFill>
                  <a:srgbClr val="0D0D0D"/>
                </a:solidFill>
                <a:cs typeface="Arial" panose="020B0604020202020204" pitchFamily="34" charset="0"/>
              </a:rPr>
              <a:t>БУ-НУ </a:t>
            </a:r>
            <a:r>
              <a:rPr lang="en-US" altLang="ru-RU" sz="1400" dirty="0" err="1">
                <a:solidFill>
                  <a:srgbClr val="0D0D0D"/>
                </a:solidFill>
                <a:cs typeface="Arial" panose="020B0604020202020204" pitchFamily="34" charset="0"/>
              </a:rPr>
              <a:t>не</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транслиру</a:t>
            </a:r>
            <a:r>
              <a:rPr lang="ru-RU" altLang="ru-RU" sz="1400" dirty="0">
                <a:solidFill>
                  <a:srgbClr val="0D0D0D"/>
                </a:solidFill>
                <a:cs typeface="Arial" panose="020B0604020202020204" pitchFamily="34" charset="0"/>
              </a:rPr>
              <a:t>ю</a:t>
            </a:r>
            <a:r>
              <a:rPr lang="en-US" altLang="ru-RU" sz="1400" dirty="0" err="1">
                <a:solidFill>
                  <a:srgbClr val="0D0D0D"/>
                </a:solidFill>
                <a:cs typeface="Arial" panose="020B0604020202020204" pitchFamily="34" charset="0"/>
              </a:rPr>
              <a:t>тся</a:t>
            </a:r>
            <a:r>
              <a:rPr lang="en-US" altLang="ru-RU" sz="1400" dirty="0">
                <a:solidFill>
                  <a:srgbClr val="0D0D0D"/>
                </a:solidFill>
                <a:cs typeface="Arial" panose="020B0604020202020204" pitchFamily="34" charset="0"/>
              </a:rPr>
              <a:t> </a:t>
            </a:r>
            <a:endParaRPr lang="ru-RU" altLang="ru-RU" sz="1400" dirty="0">
              <a:solidFill>
                <a:srgbClr val="0D0D0D"/>
              </a:solidFill>
              <a:cs typeface="Arial" panose="020B0604020202020204" pitchFamily="34" charset="0"/>
            </a:endParaRPr>
          </a:p>
          <a:p>
            <a:pPr marL="800100" lvl="1" indent="-342900">
              <a:buFont typeface="Arial" panose="020B0604020202020204" pitchFamily="34" charset="0"/>
              <a:buChar char="•"/>
              <a:defRPr/>
            </a:pPr>
            <a:r>
              <a:rPr lang="en-US" altLang="ru-RU" sz="1400" dirty="0" err="1">
                <a:solidFill>
                  <a:srgbClr val="0D0D0D"/>
                </a:solidFill>
                <a:cs typeface="Arial" panose="020B0604020202020204" pitchFamily="34" charset="0"/>
              </a:rPr>
              <a:t>расчет</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разницы</a:t>
            </a:r>
            <a:r>
              <a:rPr lang="ru-RU" altLang="ru-RU" sz="1400" dirty="0">
                <a:solidFill>
                  <a:srgbClr val="0D0D0D"/>
                </a:solidFill>
                <a:cs typeface="Arial" panose="020B0604020202020204" pitchFamily="34" charset="0"/>
              </a:rPr>
              <a:t> </a:t>
            </a:r>
            <a:r>
              <a:rPr lang="en-US" altLang="ru-RU" sz="1400" dirty="0">
                <a:solidFill>
                  <a:srgbClr val="0D0D0D"/>
                </a:solidFill>
                <a:cs typeface="Arial" panose="020B0604020202020204" pitchFamily="34" charset="0"/>
              </a:rPr>
              <a:t>НУ-МСФО</a:t>
            </a:r>
            <a:endParaRPr lang="ru-RU" altLang="ru-RU" sz="1400" dirty="0">
              <a:solidFill>
                <a:srgbClr val="0D0D0D"/>
              </a:solidFill>
              <a:cs typeface="Arial" panose="020B0604020202020204" pitchFamily="34" charset="0"/>
            </a:endParaRPr>
          </a:p>
          <a:p>
            <a:pPr marL="800100" lvl="1" indent="-342900">
              <a:buFont typeface="Arial" panose="020B0604020202020204" pitchFamily="34" charset="0"/>
              <a:buChar char="•"/>
              <a:defRPr/>
            </a:pPr>
            <a:endParaRPr lang="ru-RU" altLang="ru-RU" sz="1400" dirty="0">
              <a:solidFill>
                <a:srgbClr val="0D0D0D"/>
              </a:solidFill>
              <a:cs typeface="Arial" panose="020B0604020202020204" pitchFamily="34" charset="0"/>
            </a:endParaRPr>
          </a:p>
          <a:p>
            <a:pPr>
              <a:defRPr/>
            </a:pPr>
            <a:r>
              <a:rPr lang="en-US" altLang="ru-RU" sz="1400" dirty="0" err="1">
                <a:solidFill>
                  <a:srgbClr val="0D0D0D"/>
                </a:solidFill>
                <a:cs typeface="Arial" panose="020B0604020202020204" pitchFamily="34" charset="0"/>
              </a:rPr>
              <a:t>Выделение</a:t>
            </a:r>
            <a:r>
              <a:rPr lang="en-US" altLang="ru-RU" sz="1400" dirty="0">
                <a:solidFill>
                  <a:srgbClr val="0D0D0D"/>
                </a:solidFill>
                <a:cs typeface="Arial" panose="020B0604020202020204" pitchFamily="34" charset="0"/>
              </a:rPr>
              <a:t> / </a:t>
            </a:r>
            <a:r>
              <a:rPr lang="en-US" altLang="ru-RU" sz="1400" dirty="0" err="1">
                <a:solidFill>
                  <a:srgbClr val="0D0D0D"/>
                </a:solidFill>
                <a:cs typeface="Arial" panose="020B0604020202020204" pitchFamily="34" charset="0"/>
              </a:rPr>
              <a:t>исключение</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корректировок</a:t>
            </a:r>
            <a:r>
              <a:rPr lang="en-US" altLang="ru-RU" sz="1400" dirty="0">
                <a:solidFill>
                  <a:srgbClr val="0D0D0D"/>
                </a:solidFill>
                <a:cs typeface="Arial" panose="020B0604020202020204" pitchFamily="34" charset="0"/>
              </a:rPr>
              <a:t> МСФО </a:t>
            </a:r>
            <a:r>
              <a:rPr lang="en-US" altLang="ru-RU" sz="1400" dirty="0" err="1">
                <a:solidFill>
                  <a:srgbClr val="0D0D0D"/>
                </a:solidFill>
                <a:cs typeface="Arial" panose="020B0604020202020204" pitchFamily="34" charset="0"/>
              </a:rPr>
              <a:t>из</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расчета</a:t>
            </a:r>
            <a:r>
              <a:rPr lang="en-US" altLang="ru-RU" sz="1400" dirty="0">
                <a:solidFill>
                  <a:srgbClr val="0D0D0D"/>
                </a:solidFill>
                <a:cs typeface="Arial" panose="020B0604020202020204" pitchFamily="34" charset="0"/>
              </a:rPr>
              <a:t> </a:t>
            </a:r>
            <a:r>
              <a:rPr lang="ru-RU" altLang="ru-RU" sz="1400" dirty="0">
                <a:solidFill>
                  <a:srgbClr val="0D0D0D"/>
                </a:solidFill>
                <a:cs typeface="Arial" panose="020B0604020202020204" pitchFamily="34" charset="0"/>
              </a:rPr>
              <a:t>(</a:t>
            </a:r>
            <a:r>
              <a:rPr lang="en-US" altLang="ru-RU" sz="1400" dirty="0" err="1">
                <a:solidFill>
                  <a:srgbClr val="0D0D0D"/>
                </a:solidFill>
                <a:cs typeface="Arial" panose="020B0604020202020204" pitchFamily="34" charset="0"/>
              </a:rPr>
              <a:t>например</a:t>
            </a:r>
            <a:r>
              <a:rPr lang="ru-RU" altLang="ru-RU" sz="1400" dirty="0">
                <a:solidFill>
                  <a:srgbClr val="0D0D0D"/>
                </a:solidFill>
                <a:cs typeface="Arial" panose="020B0604020202020204" pitchFamily="34" charset="0"/>
              </a:rPr>
              <a:t>,</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по</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видам</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операций</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Рекласс</a:t>
            </a:r>
            <a:r>
              <a:rPr lang="en-US" altLang="ru-RU" sz="1400" dirty="0">
                <a:solidFill>
                  <a:srgbClr val="0D0D0D"/>
                </a:solidFill>
                <a:cs typeface="Arial" panose="020B0604020202020204" pitchFamily="34" charset="0"/>
              </a:rPr>
              <a:t>”</a:t>
            </a:r>
            <a:r>
              <a:rPr lang="ru-RU" altLang="ru-RU" sz="1400" dirty="0">
                <a:solidFill>
                  <a:srgbClr val="0D0D0D"/>
                </a:solidFill>
                <a:cs typeface="Arial" panose="020B0604020202020204" pitchFamily="34" charset="0"/>
              </a:rPr>
              <a:t>)</a:t>
            </a:r>
          </a:p>
          <a:p>
            <a:pPr>
              <a:defRPr/>
            </a:pPr>
            <a:br>
              <a:rPr lang="en-US" altLang="ru-RU" sz="1400" dirty="0">
                <a:solidFill>
                  <a:srgbClr val="0D0D0D"/>
                </a:solidFill>
                <a:cs typeface="Arial" panose="020B0604020202020204" pitchFamily="34" charset="0"/>
              </a:rPr>
            </a:br>
            <a:r>
              <a:rPr lang="en-US" altLang="ru-RU" sz="1400" dirty="0" err="1">
                <a:solidFill>
                  <a:srgbClr val="0D0D0D"/>
                </a:solidFill>
                <a:cs typeface="Arial" panose="020B0604020202020204" pitchFamily="34" charset="0"/>
              </a:rPr>
              <a:t>Расчет</a:t>
            </a:r>
            <a:r>
              <a:rPr lang="en-US" altLang="ru-RU" sz="1400" dirty="0">
                <a:solidFill>
                  <a:srgbClr val="0D0D0D"/>
                </a:solidFill>
                <a:cs typeface="Arial" panose="020B0604020202020204" pitchFamily="34" charset="0"/>
              </a:rPr>
              <a:t> </a:t>
            </a:r>
            <a:r>
              <a:rPr lang="ru-RU" altLang="ru-RU" sz="1400" dirty="0">
                <a:solidFill>
                  <a:srgbClr val="0D0D0D"/>
                </a:solidFill>
                <a:cs typeface="Arial" panose="020B0604020202020204" pitchFamily="34" charset="0"/>
              </a:rPr>
              <a:t>ОНА/ОНО</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на</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индивидуальном</a:t>
            </a:r>
            <a:r>
              <a:rPr lang="en-US" altLang="ru-RU" sz="1400" dirty="0">
                <a:solidFill>
                  <a:srgbClr val="0D0D0D"/>
                </a:solidFill>
                <a:cs typeface="Arial" panose="020B0604020202020204" pitchFamily="34" charset="0"/>
              </a:rPr>
              <a:t> и </a:t>
            </a:r>
            <a:r>
              <a:rPr lang="en-US" altLang="ru-RU" sz="1400" dirty="0" err="1">
                <a:solidFill>
                  <a:srgbClr val="0D0D0D"/>
                </a:solidFill>
                <a:cs typeface="Arial" panose="020B0604020202020204" pitchFamily="34" charset="0"/>
              </a:rPr>
              <a:t>консолидированном</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уровнях</a:t>
            </a:r>
            <a:r>
              <a:rPr lang="en-US" altLang="ru-RU" sz="1400" dirty="0">
                <a:solidFill>
                  <a:srgbClr val="0D0D0D"/>
                </a:solidFill>
                <a:cs typeface="Arial" panose="020B0604020202020204" pitchFamily="34" charset="0"/>
              </a:rPr>
              <a:t>, в </a:t>
            </a:r>
            <a:r>
              <a:rPr lang="en-US" altLang="ru-RU" sz="1400" dirty="0" err="1">
                <a:solidFill>
                  <a:srgbClr val="0D0D0D"/>
                </a:solidFill>
                <a:cs typeface="Arial" panose="020B0604020202020204" pitchFamily="34" charset="0"/>
              </a:rPr>
              <a:t>том</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числе</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по</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различным</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периметрам</a:t>
            </a:r>
            <a:br>
              <a:rPr lang="en-US" altLang="ru-RU" dirty="0">
                <a:solidFill>
                  <a:srgbClr val="000000"/>
                </a:solidFill>
              </a:rPr>
            </a:br>
            <a:br>
              <a:rPr lang="en-US" altLang="ru-RU" dirty="0"/>
            </a:br>
            <a:endParaRPr lang="ru-RU" altLang="ru-RU" dirty="0"/>
          </a:p>
        </p:txBody>
      </p:sp>
      <p:sp>
        <p:nvSpPr>
          <p:cNvPr id="2" name="Заголовок 1">
            <a:extLst>
              <a:ext uri="{FF2B5EF4-FFF2-40B4-BE49-F238E27FC236}">
                <a16:creationId xmlns:a16="http://schemas.microsoft.com/office/drawing/2014/main" id="{CA1BD756-35EF-0315-D6A2-97689FF8DEE6}"/>
              </a:ext>
            </a:extLst>
          </p:cNvPr>
          <p:cNvSpPr txBox="1">
            <a:spLocks/>
          </p:cNvSpPr>
          <p:nvPr/>
        </p:nvSpPr>
        <p:spPr>
          <a:xfrm>
            <a:off x="1835696" y="332656"/>
            <a:ext cx="6581650" cy="792088"/>
          </a:xfrm>
          <a:prstGeom prst="rect">
            <a:avLst/>
          </a:prstGeom>
        </p:spPr>
        <p:txBody>
          <a:bodyPr/>
          <a:lstStyle>
            <a:lvl1pPr algn="l" rtl="0" eaLnBrk="0" fontAlgn="base" hangingPunct="0">
              <a:lnSpc>
                <a:spcPct val="80000"/>
              </a:lnSpc>
              <a:spcBef>
                <a:spcPct val="0"/>
              </a:spcBef>
              <a:spcAft>
                <a:spcPct val="0"/>
              </a:spcAft>
              <a:defRPr sz="2000" b="1">
                <a:solidFill>
                  <a:srgbClr val="D20000"/>
                </a:solidFill>
                <a:latin typeface="+mj-lt"/>
                <a:ea typeface="+mj-ea"/>
                <a:cs typeface="+mj-cs"/>
              </a:defRPr>
            </a:lvl1pPr>
            <a:lvl2pPr algn="l" rtl="0" eaLnBrk="0" fontAlgn="base" hangingPunct="0">
              <a:lnSpc>
                <a:spcPct val="80000"/>
              </a:lnSpc>
              <a:spcBef>
                <a:spcPct val="0"/>
              </a:spcBef>
              <a:spcAft>
                <a:spcPct val="0"/>
              </a:spcAft>
              <a:defRPr sz="2000" b="1">
                <a:solidFill>
                  <a:srgbClr val="D20000"/>
                </a:solidFill>
                <a:latin typeface="Arial" charset="0"/>
              </a:defRPr>
            </a:lvl2pPr>
            <a:lvl3pPr algn="l" rtl="0" eaLnBrk="0" fontAlgn="base" hangingPunct="0">
              <a:lnSpc>
                <a:spcPct val="80000"/>
              </a:lnSpc>
              <a:spcBef>
                <a:spcPct val="0"/>
              </a:spcBef>
              <a:spcAft>
                <a:spcPct val="0"/>
              </a:spcAft>
              <a:defRPr sz="2000" b="1">
                <a:solidFill>
                  <a:srgbClr val="D20000"/>
                </a:solidFill>
                <a:latin typeface="Arial" charset="0"/>
              </a:defRPr>
            </a:lvl3pPr>
            <a:lvl4pPr algn="l" rtl="0" eaLnBrk="0" fontAlgn="base" hangingPunct="0">
              <a:lnSpc>
                <a:spcPct val="80000"/>
              </a:lnSpc>
              <a:spcBef>
                <a:spcPct val="0"/>
              </a:spcBef>
              <a:spcAft>
                <a:spcPct val="0"/>
              </a:spcAft>
              <a:defRPr sz="2000" b="1">
                <a:solidFill>
                  <a:srgbClr val="D20000"/>
                </a:solidFill>
                <a:latin typeface="Arial" charset="0"/>
              </a:defRPr>
            </a:lvl4pPr>
            <a:lvl5pPr algn="l" rtl="0" eaLnBrk="0" fontAlgn="base" hangingPunct="0">
              <a:lnSpc>
                <a:spcPct val="80000"/>
              </a:lnSpc>
              <a:spcBef>
                <a:spcPct val="0"/>
              </a:spcBef>
              <a:spcAft>
                <a:spcPct val="0"/>
              </a:spcAft>
              <a:defRPr sz="2000" b="1">
                <a:solidFill>
                  <a:srgbClr val="D20000"/>
                </a:solidFill>
                <a:latin typeface="Arial" charset="0"/>
              </a:defRPr>
            </a:lvl5pPr>
            <a:lvl6pPr marL="457200" algn="l" rtl="0" fontAlgn="base">
              <a:lnSpc>
                <a:spcPct val="80000"/>
              </a:lnSpc>
              <a:spcBef>
                <a:spcPct val="0"/>
              </a:spcBef>
              <a:spcAft>
                <a:spcPct val="0"/>
              </a:spcAft>
              <a:defRPr sz="2000" b="1">
                <a:solidFill>
                  <a:srgbClr val="E2271E"/>
                </a:solidFill>
                <a:latin typeface="Arial" charset="0"/>
              </a:defRPr>
            </a:lvl6pPr>
            <a:lvl7pPr marL="914400" algn="l" rtl="0" fontAlgn="base">
              <a:lnSpc>
                <a:spcPct val="80000"/>
              </a:lnSpc>
              <a:spcBef>
                <a:spcPct val="0"/>
              </a:spcBef>
              <a:spcAft>
                <a:spcPct val="0"/>
              </a:spcAft>
              <a:defRPr sz="2000" b="1">
                <a:solidFill>
                  <a:srgbClr val="E2271E"/>
                </a:solidFill>
                <a:latin typeface="Arial" charset="0"/>
              </a:defRPr>
            </a:lvl7pPr>
            <a:lvl8pPr marL="1371600" algn="l" rtl="0" fontAlgn="base">
              <a:lnSpc>
                <a:spcPct val="80000"/>
              </a:lnSpc>
              <a:spcBef>
                <a:spcPct val="0"/>
              </a:spcBef>
              <a:spcAft>
                <a:spcPct val="0"/>
              </a:spcAft>
              <a:defRPr sz="2000" b="1">
                <a:solidFill>
                  <a:srgbClr val="E2271E"/>
                </a:solidFill>
                <a:latin typeface="Arial" charset="0"/>
              </a:defRPr>
            </a:lvl8pPr>
            <a:lvl9pPr marL="1828800" algn="l" rtl="0" fontAlgn="base">
              <a:lnSpc>
                <a:spcPct val="80000"/>
              </a:lnSpc>
              <a:spcBef>
                <a:spcPct val="0"/>
              </a:spcBef>
              <a:spcAft>
                <a:spcPct val="0"/>
              </a:spcAft>
              <a:defRPr sz="2000" b="1">
                <a:solidFill>
                  <a:srgbClr val="E2271E"/>
                </a:solidFill>
                <a:latin typeface="Arial" charset="0"/>
              </a:defRPr>
            </a:lvl9pPr>
          </a:lstStyle>
          <a:p>
            <a:r>
              <a:rPr lang="ru-RU" kern="0" dirty="0"/>
              <a:t>3. МСФО УЧЁТ НА УРОВНЕ КОМПАНИИ. </a:t>
            </a:r>
            <a:r>
              <a:rPr lang="ru-RU" kern="0"/>
              <a:t>ОТЛОЖЕННЫЕ НАЛОГИ</a:t>
            </a:r>
            <a:endParaRPr lang="ru-RU" kern="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Прямоугольная выноска 162"/>
          <p:cNvSpPr/>
          <p:nvPr/>
        </p:nvSpPr>
        <p:spPr bwMode="auto">
          <a:xfrm>
            <a:off x="7384619" y="2199125"/>
            <a:ext cx="882140" cy="576064"/>
          </a:xfrm>
          <a:prstGeom prst="wedgeRectCallout">
            <a:avLst>
              <a:gd name="adj1" fmla="val -134731"/>
              <a:gd name="adj2" fmla="val 199358"/>
            </a:avLst>
          </a:prstGeom>
          <a:solidFill>
            <a:schemeClr val="accent3">
              <a:lumMod val="95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ru-RU" sz="1200" dirty="0"/>
          </a:p>
        </p:txBody>
      </p:sp>
      <p:sp>
        <p:nvSpPr>
          <p:cNvPr id="162" name="Прямоугольная выноска 161"/>
          <p:cNvSpPr/>
          <p:nvPr/>
        </p:nvSpPr>
        <p:spPr bwMode="auto">
          <a:xfrm>
            <a:off x="7597906" y="2364761"/>
            <a:ext cx="882140" cy="576064"/>
          </a:xfrm>
          <a:prstGeom prst="wedgeRectCallout">
            <a:avLst>
              <a:gd name="adj1" fmla="val -15525"/>
              <a:gd name="adj2" fmla="val 269465"/>
            </a:avLst>
          </a:prstGeom>
          <a:solidFill>
            <a:schemeClr val="accent3">
              <a:lumMod val="95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ru-RU" sz="1200" dirty="0"/>
          </a:p>
        </p:txBody>
      </p:sp>
      <p:sp>
        <p:nvSpPr>
          <p:cNvPr id="161" name="Прямоугольная выноска 160"/>
          <p:cNvSpPr/>
          <p:nvPr/>
        </p:nvSpPr>
        <p:spPr bwMode="auto">
          <a:xfrm>
            <a:off x="7647498" y="4631826"/>
            <a:ext cx="882140" cy="576064"/>
          </a:xfrm>
          <a:prstGeom prst="wedgeRectCallout">
            <a:avLst>
              <a:gd name="adj1" fmla="val 76903"/>
              <a:gd name="adj2" fmla="val 175548"/>
            </a:avLst>
          </a:prstGeom>
          <a:solidFill>
            <a:schemeClr val="accent3">
              <a:lumMod val="95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ru-RU" sz="1200" dirty="0"/>
          </a:p>
        </p:txBody>
      </p:sp>
      <p:sp>
        <p:nvSpPr>
          <p:cNvPr id="160" name="Прямоугольная выноска 159"/>
          <p:cNvSpPr/>
          <p:nvPr/>
        </p:nvSpPr>
        <p:spPr bwMode="auto">
          <a:xfrm>
            <a:off x="7495098" y="4479426"/>
            <a:ext cx="882140" cy="576064"/>
          </a:xfrm>
          <a:prstGeom prst="wedgeRectCallout">
            <a:avLst>
              <a:gd name="adj1" fmla="val -49213"/>
              <a:gd name="adj2" fmla="val 196712"/>
            </a:avLst>
          </a:prstGeom>
          <a:solidFill>
            <a:schemeClr val="accent3">
              <a:lumMod val="95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ru-RU" sz="1200" dirty="0"/>
          </a:p>
        </p:txBody>
      </p:sp>
      <p:sp>
        <p:nvSpPr>
          <p:cNvPr id="154" name="Прямоугольная выноска 153"/>
          <p:cNvSpPr/>
          <p:nvPr/>
        </p:nvSpPr>
        <p:spPr bwMode="auto">
          <a:xfrm>
            <a:off x="4319972" y="2132919"/>
            <a:ext cx="882140" cy="576064"/>
          </a:xfrm>
          <a:prstGeom prst="wedgeRectCallout">
            <a:avLst>
              <a:gd name="adj1" fmla="val 130460"/>
              <a:gd name="adj2" fmla="val 82954"/>
            </a:avLst>
          </a:prstGeom>
          <a:solidFill>
            <a:schemeClr val="accent3">
              <a:lumMod val="95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ru-RU" sz="1200" dirty="0"/>
          </a:p>
        </p:txBody>
      </p:sp>
      <p:sp>
        <p:nvSpPr>
          <p:cNvPr id="153" name="Прямоугольная выноска 152"/>
          <p:cNvSpPr/>
          <p:nvPr/>
        </p:nvSpPr>
        <p:spPr bwMode="auto">
          <a:xfrm>
            <a:off x="4139952" y="2226455"/>
            <a:ext cx="882140" cy="576064"/>
          </a:xfrm>
          <a:prstGeom prst="wedgeRectCallout">
            <a:avLst>
              <a:gd name="adj1" fmla="val -108815"/>
              <a:gd name="adj2" fmla="val 168934"/>
            </a:avLst>
          </a:prstGeom>
          <a:solidFill>
            <a:schemeClr val="accent3">
              <a:lumMod val="95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ru-RU" sz="1200" dirty="0"/>
          </a:p>
        </p:txBody>
      </p:sp>
      <p:sp>
        <p:nvSpPr>
          <p:cNvPr id="145" name="Прямоугольная выноска 144"/>
          <p:cNvSpPr/>
          <p:nvPr/>
        </p:nvSpPr>
        <p:spPr bwMode="auto">
          <a:xfrm>
            <a:off x="2717836" y="4203319"/>
            <a:ext cx="4086412" cy="2271174"/>
          </a:xfrm>
          <a:prstGeom prst="wedgeRectCallout">
            <a:avLst>
              <a:gd name="adj1" fmla="val -46692"/>
              <a:gd name="adj2" fmla="val -33544"/>
            </a:avLst>
          </a:prstGeom>
          <a:solidFill>
            <a:schemeClr val="accent1">
              <a:lumMod val="40000"/>
              <a:lumOff val="60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ru-RU" sz="1200" dirty="0"/>
          </a:p>
        </p:txBody>
      </p:sp>
      <p:sp>
        <p:nvSpPr>
          <p:cNvPr id="53" name="Номер слайда 3"/>
          <p:cNvSpPr txBox="1">
            <a:spLocks/>
          </p:cNvSpPr>
          <p:nvPr/>
        </p:nvSpPr>
        <p:spPr bwMode="auto">
          <a:xfrm>
            <a:off x="8377238" y="6582290"/>
            <a:ext cx="766762"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ru-RU"/>
            </a:defPPr>
            <a:lvl1pPr algn="ctr" rtl="0" eaLnBrk="0" fontAlgn="base" hangingPunct="0">
              <a:lnSpc>
                <a:spcPct val="100000"/>
              </a:lnSpc>
              <a:spcBef>
                <a:spcPct val="20000"/>
              </a:spcBef>
              <a:spcAft>
                <a:spcPct val="50000"/>
              </a:spcAft>
              <a:buClr>
                <a:srgbClr val="CC0000"/>
              </a:buClr>
              <a:buSzPct val="60000"/>
              <a:buFont typeface="Wingdings" pitchFamily="2" charset="2"/>
              <a:buChar char="n"/>
              <a:defRPr sz="2200" b="1" kern="1200">
                <a:solidFill>
                  <a:srgbClr val="5B0917"/>
                </a:solidFill>
                <a:latin typeface="Arial" charset="0"/>
                <a:ea typeface="+mn-ea"/>
                <a:cs typeface="+mn-cs"/>
              </a:defRPr>
            </a:lvl1pPr>
            <a:lvl2pPr marL="742950" indent="-285750" algn="l" rtl="0" fontAlgn="base">
              <a:spcBef>
                <a:spcPct val="20000"/>
              </a:spcBef>
              <a:spcAft>
                <a:spcPct val="30000"/>
              </a:spcAft>
              <a:buClr>
                <a:srgbClr val="CC0000"/>
              </a:buClr>
              <a:buFont typeface="Wingdings" pitchFamily="2" charset="2"/>
              <a:buChar char="§"/>
              <a:defRPr sz="2000" b="1" kern="1200">
                <a:solidFill>
                  <a:srgbClr val="5B0917"/>
                </a:solidFill>
                <a:latin typeface="Arial" charset="0"/>
                <a:ea typeface="+mn-ea"/>
                <a:cs typeface="+mn-cs"/>
              </a:defRPr>
            </a:lvl2pPr>
            <a:lvl3pPr marL="1143000" indent="-228600" algn="l" rtl="0" fontAlgn="base">
              <a:spcBef>
                <a:spcPct val="20000"/>
              </a:spcBef>
              <a:spcAft>
                <a:spcPct val="20000"/>
              </a:spcAft>
              <a:buClr>
                <a:srgbClr val="CC0000"/>
              </a:buClr>
              <a:buSzPct val="80000"/>
              <a:buFont typeface="Wingdings" pitchFamily="2" charset="2"/>
              <a:buChar char="§"/>
              <a:defRPr sz="1600" b="1" kern="1200">
                <a:solidFill>
                  <a:srgbClr val="5B0917"/>
                </a:solidFill>
                <a:latin typeface="Arial" charset="0"/>
                <a:ea typeface="+mn-ea"/>
                <a:cs typeface="+mn-cs"/>
              </a:defRPr>
            </a:lvl3pPr>
            <a:lvl4pPr marL="1600200" indent="-228600" algn="l" rtl="0" fontAlgn="base">
              <a:spcBef>
                <a:spcPct val="20000"/>
              </a:spcBef>
              <a:spcAft>
                <a:spcPct val="20000"/>
              </a:spcAft>
              <a:buClr>
                <a:srgbClr val="CC0000"/>
              </a:buClr>
              <a:buFont typeface="Times New Roman" pitchFamily="18" charset="0"/>
              <a:buChar char="▪"/>
              <a:defRPr sz="1600" b="1" kern="1200">
                <a:solidFill>
                  <a:srgbClr val="5B0917"/>
                </a:solidFill>
                <a:latin typeface="Arial" charset="0"/>
                <a:ea typeface="+mn-ea"/>
                <a:cs typeface="+mn-cs"/>
              </a:defRPr>
            </a:lvl4pPr>
            <a:lvl5pPr marL="2057400" indent="-228600" algn="l" rtl="0" fontAlgn="base">
              <a:spcBef>
                <a:spcPct val="20000"/>
              </a:spcBef>
              <a:spcAft>
                <a:spcPct val="0"/>
              </a:spcAft>
              <a:buClr>
                <a:srgbClr val="CC0000"/>
              </a:buClr>
              <a:buFont typeface="Arial" charset="0"/>
              <a:buChar char="∙"/>
              <a:defRPr sz="1400" b="1" kern="1200">
                <a:solidFill>
                  <a:srgbClr val="5B0917"/>
                </a:solidFill>
                <a:latin typeface="Arial" charset="0"/>
                <a:ea typeface="+mn-ea"/>
                <a:cs typeface="+mn-cs"/>
              </a:defRPr>
            </a:lvl5pPr>
            <a:lvl6pPr marL="2514600" indent="-228600" algn="l" defTabSz="914400" rtl="0" eaLnBrk="0" fontAlgn="base" latinLnBrk="0" hangingPunct="0">
              <a:spcBef>
                <a:spcPct val="20000"/>
              </a:spcBef>
              <a:spcAft>
                <a:spcPct val="0"/>
              </a:spcAft>
              <a:buClr>
                <a:srgbClr val="CC0000"/>
              </a:buClr>
              <a:buFont typeface="Arial" charset="0"/>
              <a:buChar char="∙"/>
              <a:defRPr sz="1400" b="1" kern="1200">
                <a:solidFill>
                  <a:srgbClr val="5B0917"/>
                </a:solidFill>
                <a:latin typeface="Arial" charset="0"/>
                <a:ea typeface="+mn-ea"/>
                <a:cs typeface="+mn-cs"/>
              </a:defRPr>
            </a:lvl6pPr>
            <a:lvl7pPr marL="2971800" indent="-228600" algn="l" defTabSz="914400" rtl="0" eaLnBrk="0" fontAlgn="base" latinLnBrk="0" hangingPunct="0">
              <a:spcBef>
                <a:spcPct val="20000"/>
              </a:spcBef>
              <a:spcAft>
                <a:spcPct val="0"/>
              </a:spcAft>
              <a:buClr>
                <a:srgbClr val="CC0000"/>
              </a:buClr>
              <a:buFont typeface="Arial" charset="0"/>
              <a:buChar char="∙"/>
              <a:defRPr sz="1400" b="1" kern="1200">
                <a:solidFill>
                  <a:srgbClr val="5B0917"/>
                </a:solidFill>
                <a:latin typeface="Arial" charset="0"/>
                <a:ea typeface="+mn-ea"/>
                <a:cs typeface="+mn-cs"/>
              </a:defRPr>
            </a:lvl7pPr>
            <a:lvl8pPr marL="3429000" indent="-228600" algn="l" defTabSz="914400" rtl="0" eaLnBrk="0" fontAlgn="base" latinLnBrk="0" hangingPunct="0">
              <a:spcBef>
                <a:spcPct val="20000"/>
              </a:spcBef>
              <a:spcAft>
                <a:spcPct val="0"/>
              </a:spcAft>
              <a:buClr>
                <a:srgbClr val="CC0000"/>
              </a:buClr>
              <a:buFont typeface="Arial" charset="0"/>
              <a:buChar char="∙"/>
              <a:defRPr sz="1400" b="1" kern="1200">
                <a:solidFill>
                  <a:srgbClr val="5B0917"/>
                </a:solidFill>
                <a:latin typeface="Arial" charset="0"/>
                <a:ea typeface="+mn-ea"/>
                <a:cs typeface="+mn-cs"/>
              </a:defRPr>
            </a:lvl8pPr>
            <a:lvl9pPr marL="3886200" indent="-228600" algn="l" defTabSz="914400" rtl="0" eaLnBrk="0" fontAlgn="base" latinLnBrk="0" hangingPunct="0">
              <a:spcBef>
                <a:spcPct val="20000"/>
              </a:spcBef>
              <a:spcAft>
                <a:spcPct val="0"/>
              </a:spcAft>
              <a:buClr>
                <a:srgbClr val="CC0000"/>
              </a:buClr>
              <a:buFont typeface="Arial" charset="0"/>
              <a:buChar char="∙"/>
              <a:defRPr sz="1400" b="1" kern="1200">
                <a:solidFill>
                  <a:srgbClr val="5B0917"/>
                </a:solidFill>
                <a:latin typeface="Arial" charset="0"/>
                <a:ea typeface="+mn-ea"/>
                <a:cs typeface="+mn-cs"/>
              </a:defRPr>
            </a:lvl9pPr>
          </a:lstStyle>
          <a:p>
            <a:pPr>
              <a:spcBef>
                <a:spcPct val="0"/>
              </a:spcBef>
              <a:spcAft>
                <a:spcPct val="0"/>
              </a:spcAft>
              <a:buClrTx/>
              <a:buSzTx/>
              <a:buFontTx/>
              <a:buNone/>
            </a:pPr>
            <a:fld id="{A1FF929F-07D3-4FE4-A35C-407DC4EFFE75}" type="slidenum">
              <a:rPr lang="ru-RU" altLang="ru-RU" sz="1400" smtClean="0"/>
              <a:pPr>
                <a:spcBef>
                  <a:spcPct val="0"/>
                </a:spcBef>
                <a:spcAft>
                  <a:spcPct val="0"/>
                </a:spcAft>
                <a:buClrTx/>
                <a:buSzTx/>
                <a:buFontTx/>
                <a:buNone/>
              </a:pPr>
              <a:t>36</a:t>
            </a:fld>
            <a:endParaRPr lang="ru-RU" altLang="ru-RU" sz="1400" dirty="0"/>
          </a:p>
        </p:txBody>
      </p:sp>
      <p:sp>
        <p:nvSpPr>
          <p:cNvPr id="65" name="Прямоугольник 64"/>
          <p:cNvSpPr/>
          <p:nvPr/>
        </p:nvSpPr>
        <p:spPr bwMode="auto">
          <a:xfrm>
            <a:off x="309221" y="1845497"/>
            <a:ext cx="1890252" cy="1150909"/>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Нет документов, но расход заложен в бюджете</a:t>
            </a:r>
          </a:p>
          <a:p>
            <a:pPr marR="0" algn="ctr" defTabSz="914400" rtl="0" eaLnBrk="1" fontAlgn="base" latinLnBrk="0" hangingPunct="1">
              <a:lnSpc>
                <a:spcPct val="90000"/>
              </a:lnSpc>
              <a:spcBef>
                <a:spcPct val="50000"/>
              </a:spcBef>
              <a:spcAft>
                <a:spcPct val="0"/>
              </a:spcAft>
              <a:buClrTx/>
              <a:buSzTx/>
              <a:tabLst/>
            </a:pPr>
            <a:r>
              <a:rPr kumimoji="0" lang="ru-RU" sz="1300" b="1" i="0" u="none" strike="noStrike" cap="none" normalizeH="0" baseline="0" dirty="0">
                <a:ln>
                  <a:noFill/>
                </a:ln>
                <a:solidFill>
                  <a:schemeClr val="tx1"/>
                </a:solidFill>
                <a:effectLst/>
                <a:latin typeface="Arial" charset="0"/>
              </a:rPr>
              <a:t>(бюджет:</a:t>
            </a:r>
            <a:r>
              <a:rPr kumimoji="0" lang="ru-RU" sz="1300" b="1" i="0" u="none" strike="noStrike" cap="none" normalizeH="0" dirty="0">
                <a:ln>
                  <a:noFill/>
                </a:ln>
                <a:solidFill>
                  <a:schemeClr val="tx1"/>
                </a:solidFill>
                <a:effectLst/>
                <a:latin typeface="Arial" charset="0"/>
              </a:rPr>
              <a:t> </a:t>
            </a:r>
            <a:r>
              <a:rPr kumimoji="0" lang="ru-RU" sz="1300" b="1" i="0" u="none" strike="noStrike" cap="none" normalizeH="0" baseline="0" dirty="0">
                <a:ln>
                  <a:noFill/>
                </a:ln>
                <a:solidFill>
                  <a:schemeClr val="tx1"/>
                </a:solidFill>
                <a:effectLst/>
                <a:latin typeface="Arial" charset="0"/>
              </a:rPr>
              <a:t>заявка на операцию)</a:t>
            </a:r>
          </a:p>
        </p:txBody>
      </p:sp>
      <p:sp>
        <p:nvSpPr>
          <p:cNvPr id="68" name="Прямоугольник 67"/>
          <p:cNvSpPr/>
          <p:nvPr/>
        </p:nvSpPr>
        <p:spPr bwMode="auto">
          <a:xfrm>
            <a:off x="309221" y="3081228"/>
            <a:ext cx="1890252" cy="1584176"/>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Документы по ВГО-транзакции</a:t>
            </a:r>
            <a:r>
              <a:rPr lang="ru-RU" sz="1300" b="0" dirty="0">
                <a:solidFill>
                  <a:schemeClr val="tx1"/>
                </a:solidFill>
                <a:latin typeface="Arial" charset="0"/>
              </a:rPr>
              <a:t> еще не поступили, есть только скан-копии</a:t>
            </a:r>
          </a:p>
          <a:p>
            <a:pPr marR="0" algn="ctr" defTabSz="914400" rtl="0" eaLnBrk="1" fontAlgn="base" latinLnBrk="0" hangingPunct="1">
              <a:lnSpc>
                <a:spcPct val="90000"/>
              </a:lnSpc>
              <a:spcBef>
                <a:spcPct val="50000"/>
              </a:spcBef>
              <a:spcAft>
                <a:spcPct val="0"/>
              </a:spcAft>
              <a:buClrTx/>
              <a:buSzTx/>
              <a:tabLst/>
            </a:pPr>
            <a:r>
              <a:rPr kumimoji="0" lang="ru-RU" sz="1300" b="1" i="0" u="none" strike="noStrike" cap="none" normalizeH="0" baseline="0" dirty="0">
                <a:ln>
                  <a:noFill/>
                </a:ln>
                <a:solidFill>
                  <a:schemeClr val="tx1"/>
                </a:solidFill>
                <a:effectLst/>
                <a:latin typeface="Arial" charset="0"/>
              </a:rPr>
              <a:t>(мастер урегулирования на портале сверки ВГО)</a:t>
            </a:r>
          </a:p>
        </p:txBody>
      </p:sp>
      <p:sp>
        <p:nvSpPr>
          <p:cNvPr id="69" name="Прямоугольник 68"/>
          <p:cNvSpPr/>
          <p:nvPr/>
        </p:nvSpPr>
        <p:spPr bwMode="auto">
          <a:xfrm>
            <a:off x="309221" y="4767458"/>
            <a:ext cx="1890252" cy="1142896"/>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Регулярный расход, не поступили документы </a:t>
            </a:r>
          </a:p>
          <a:p>
            <a:pPr marR="0" algn="ctr" defTabSz="914400" rtl="0" eaLnBrk="1" fontAlgn="base" latinLnBrk="0" hangingPunct="1">
              <a:lnSpc>
                <a:spcPct val="90000"/>
              </a:lnSpc>
              <a:spcBef>
                <a:spcPct val="50000"/>
              </a:spcBef>
              <a:spcAft>
                <a:spcPct val="0"/>
              </a:spcAft>
              <a:buClrTx/>
              <a:buSzTx/>
              <a:tabLst/>
            </a:pPr>
            <a:r>
              <a:rPr kumimoji="0" lang="ru-RU" sz="1300" b="1" i="0" u="none" strike="noStrike" cap="none" normalizeH="0" baseline="0" dirty="0">
                <a:ln>
                  <a:noFill/>
                </a:ln>
                <a:solidFill>
                  <a:schemeClr val="tx1"/>
                </a:solidFill>
                <a:effectLst/>
                <a:latin typeface="Arial" charset="0"/>
              </a:rPr>
              <a:t>(операция начисления)</a:t>
            </a:r>
          </a:p>
        </p:txBody>
      </p:sp>
      <p:sp>
        <p:nvSpPr>
          <p:cNvPr id="70" name="Прямоугольник 69"/>
          <p:cNvSpPr/>
          <p:nvPr/>
        </p:nvSpPr>
        <p:spPr bwMode="auto">
          <a:xfrm>
            <a:off x="2933860" y="5530233"/>
            <a:ext cx="1647162" cy="800243"/>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Начисляем </a:t>
            </a:r>
            <a:r>
              <a:rPr lang="en-US" sz="1300" b="0" dirty="0">
                <a:solidFill>
                  <a:schemeClr val="tx1"/>
                </a:solidFill>
                <a:latin typeface="Arial" charset="0"/>
              </a:rPr>
              <a:t>Accrual</a:t>
            </a:r>
            <a:endParaRPr kumimoji="0" lang="ru-RU" sz="1300" b="0" i="0" u="none" strike="noStrike" cap="none" normalizeH="0" baseline="0" dirty="0">
              <a:ln>
                <a:noFill/>
              </a:ln>
              <a:solidFill>
                <a:schemeClr val="tx1"/>
              </a:solidFill>
              <a:effectLst/>
              <a:latin typeface="Arial" charset="0"/>
            </a:endParaRPr>
          </a:p>
        </p:txBody>
      </p:sp>
      <p:sp>
        <p:nvSpPr>
          <p:cNvPr id="72" name="Прямоугольник 71"/>
          <p:cNvSpPr/>
          <p:nvPr/>
        </p:nvSpPr>
        <p:spPr bwMode="auto">
          <a:xfrm>
            <a:off x="4067944" y="1860854"/>
            <a:ext cx="1386196" cy="1145717"/>
          </a:xfrm>
          <a:prstGeom prst="rect">
            <a:avLst/>
          </a:prstGeom>
          <a:solidFill>
            <a:schemeClr val="bg1">
              <a:lumMod val="95000"/>
            </a:schemeClr>
          </a:solidFill>
          <a:ln>
            <a:solidFill>
              <a:schemeClr val="bg1">
                <a:lumMod val="9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Первичные документы поступили</a:t>
            </a:r>
            <a:endParaRPr kumimoji="0" lang="ru-RU" sz="1300" b="0" i="0" u="none" strike="noStrike" cap="none" normalizeH="0" baseline="0" dirty="0">
              <a:ln>
                <a:noFill/>
              </a:ln>
              <a:solidFill>
                <a:schemeClr val="tx1"/>
              </a:solidFill>
              <a:effectLst/>
              <a:latin typeface="Arial" charset="0"/>
            </a:endParaRPr>
          </a:p>
        </p:txBody>
      </p:sp>
      <p:sp>
        <p:nvSpPr>
          <p:cNvPr id="73" name="Прямоугольник 72"/>
          <p:cNvSpPr/>
          <p:nvPr/>
        </p:nvSpPr>
        <p:spPr bwMode="auto">
          <a:xfrm>
            <a:off x="2933860" y="4344595"/>
            <a:ext cx="1647162" cy="833754"/>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Сторнируем </a:t>
            </a:r>
            <a:r>
              <a:rPr lang="en-US" sz="1300" b="0" dirty="0">
                <a:solidFill>
                  <a:schemeClr val="tx1"/>
                </a:solidFill>
                <a:latin typeface="Arial" charset="0"/>
              </a:rPr>
              <a:t>Accrual</a:t>
            </a:r>
            <a:r>
              <a:rPr lang="ru-RU" sz="1300" b="0" dirty="0">
                <a:solidFill>
                  <a:schemeClr val="tx1"/>
                </a:solidFill>
                <a:latin typeface="Arial" charset="0"/>
              </a:rPr>
              <a:t> и проводим факт</a:t>
            </a:r>
            <a:endParaRPr kumimoji="0" lang="ru-RU" sz="1300" b="0" i="0" u="none" strike="noStrike" cap="none" normalizeH="0" baseline="0" dirty="0">
              <a:ln>
                <a:noFill/>
              </a:ln>
              <a:solidFill>
                <a:schemeClr val="tx1"/>
              </a:solidFill>
              <a:effectLst/>
              <a:latin typeface="Arial" charset="0"/>
            </a:endParaRPr>
          </a:p>
        </p:txBody>
      </p:sp>
      <p:sp>
        <p:nvSpPr>
          <p:cNvPr id="81" name="Прямоугольник 80"/>
          <p:cNvSpPr/>
          <p:nvPr/>
        </p:nvSpPr>
        <p:spPr bwMode="auto">
          <a:xfrm>
            <a:off x="5073904" y="4348815"/>
            <a:ext cx="1494124" cy="829534"/>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Сторнируем </a:t>
            </a:r>
            <a:r>
              <a:rPr lang="en-US" sz="1300" b="0" dirty="0">
                <a:solidFill>
                  <a:schemeClr val="tx1"/>
                </a:solidFill>
                <a:latin typeface="Arial" charset="0"/>
              </a:rPr>
              <a:t>Accrual</a:t>
            </a:r>
            <a:endParaRPr kumimoji="0" lang="ru-RU" sz="1300" b="0" i="0" u="none" strike="noStrike" cap="none" normalizeH="0" baseline="0" dirty="0">
              <a:ln>
                <a:noFill/>
              </a:ln>
              <a:solidFill>
                <a:schemeClr val="tx1"/>
              </a:solidFill>
              <a:effectLst/>
              <a:latin typeface="Arial" charset="0"/>
            </a:endParaRPr>
          </a:p>
        </p:txBody>
      </p:sp>
      <p:sp>
        <p:nvSpPr>
          <p:cNvPr id="82" name="TextBox 81"/>
          <p:cNvSpPr txBox="1"/>
          <p:nvPr/>
        </p:nvSpPr>
        <p:spPr>
          <a:xfrm>
            <a:off x="1431876" y="1506176"/>
            <a:ext cx="1838003" cy="292388"/>
          </a:xfrm>
          <a:prstGeom prst="rect">
            <a:avLst/>
          </a:prstGeom>
          <a:noFill/>
        </p:spPr>
        <p:txBody>
          <a:bodyPr wrap="square" rtlCol="0">
            <a:spAutoFit/>
          </a:bodyPr>
          <a:lstStyle/>
          <a:p>
            <a:r>
              <a:rPr lang="ru-RU" sz="1300" i="1" dirty="0">
                <a:solidFill>
                  <a:srgbClr val="FF0000"/>
                </a:solidFill>
              </a:rPr>
              <a:t>Октябрь</a:t>
            </a:r>
          </a:p>
        </p:txBody>
      </p:sp>
      <p:sp>
        <p:nvSpPr>
          <p:cNvPr id="168" name="TextBox 167"/>
          <p:cNvSpPr txBox="1"/>
          <p:nvPr/>
        </p:nvSpPr>
        <p:spPr>
          <a:xfrm>
            <a:off x="3531455" y="3023557"/>
            <a:ext cx="427675" cy="292388"/>
          </a:xfrm>
          <a:prstGeom prst="rect">
            <a:avLst/>
          </a:prstGeom>
          <a:noFill/>
        </p:spPr>
        <p:txBody>
          <a:bodyPr wrap="square" rtlCol="0">
            <a:spAutoFit/>
          </a:bodyPr>
          <a:lstStyle/>
          <a:p>
            <a:r>
              <a:rPr lang="ru-RU" sz="1300" b="0" dirty="0"/>
              <a:t>Да</a:t>
            </a:r>
          </a:p>
        </p:txBody>
      </p:sp>
      <p:sp>
        <p:nvSpPr>
          <p:cNvPr id="171" name="Прямоугольник 170"/>
          <p:cNvSpPr/>
          <p:nvPr/>
        </p:nvSpPr>
        <p:spPr bwMode="auto">
          <a:xfrm>
            <a:off x="5051768" y="5551684"/>
            <a:ext cx="1516260" cy="778792"/>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Оставляем </a:t>
            </a:r>
            <a:r>
              <a:rPr lang="en-US" sz="1300" b="0" dirty="0">
                <a:solidFill>
                  <a:schemeClr val="tx1"/>
                </a:solidFill>
                <a:latin typeface="Arial" charset="0"/>
              </a:rPr>
              <a:t>Accrual </a:t>
            </a:r>
            <a:r>
              <a:rPr lang="ru-RU" sz="1300" b="0" dirty="0">
                <a:solidFill>
                  <a:schemeClr val="tx1"/>
                </a:solidFill>
                <a:latin typeface="Arial" charset="0"/>
              </a:rPr>
              <a:t>в отчетности</a:t>
            </a:r>
            <a:endParaRPr kumimoji="0" lang="ru-RU" sz="1300" b="0" i="0" u="none" strike="noStrike" cap="none" normalizeH="0" baseline="0" dirty="0">
              <a:ln>
                <a:noFill/>
              </a:ln>
              <a:solidFill>
                <a:schemeClr val="tx1"/>
              </a:solidFill>
              <a:effectLst/>
              <a:latin typeface="Arial" charset="0"/>
            </a:endParaRPr>
          </a:p>
        </p:txBody>
      </p:sp>
      <p:sp>
        <p:nvSpPr>
          <p:cNvPr id="175" name="TextBox 174"/>
          <p:cNvSpPr txBox="1"/>
          <p:nvPr/>
        </p:nvSpPr>
        <p:spPr>
          <a:xfrm>
            <a:off x="5539554" y="2514487"/>
            <a:ext cx="540688" cy="292388"/>
          </a:xfrm>
          <a:prstGeom prst="rect">
            <a:avLst/>
          </a:prstGeom>
          <a:noFill/>
        </p:spPr>
        <p:txBody>
          <a:bodyPr wrap="square" rtlCol="0">
            <a:spAutoFit/>
          </a:bodyPr>
          <a:lstStyle/>
          <a:p>
            <a:r>
              <a:rPr lang="ru-RU" sz="1300" b="0" dirty="0"/>
              <a:t>Нет</a:t>
            </a:r>
          </a:p>
        </p:txBody>
      </p:sp>
      <p:sp>
        <p:nvSpPr>
          <p:cNvPr id="34" name="Rectangle 8"/>
          <p:cNvSpPr>
            <a:spLocks noGrp="1" noChangeArrowheads="1"/>
          </p:cNvSpPr>
          <p:nvPr>
            <p:ph type="title"/>
          </p:nvPr>
        </p:nvSpPr>
        <p:spPr>
          <a:xfrm>
            <a:off x="1692275" y="152400"/>
            <a:ext cx="6552133" cy="1081088"/>
          </a:xfrm>
        </p:spPr>
        <p:txBody>
          <a:bodyPr/>
          <a:lstStyle/>
          <a:p>
            <a:pPr eaLnBrk="1" hangingPunct="1"/>
            <a:r>
              <a:rPr lang="ru-RU" altLang="en-US" dirty="0"/>
              <a:t>3. МСФО УЧЁТ НА УРОВНЕ КОМПАНИИ. БЫСТРОЕ ЗАКРЫТИЕ И ТРИ СПОСОБА ВЫВОДА НАЧИСЛЕНИЙ.</a:t>
            </a:r>
            <a:endParaRPr lang="en-US" altLang="en-US" sz="1800" dirty="0"/>
          </a:p>
        </p:txBody>
      </p:sp>
      <p:sp>
        <p:nvSpPr>
          <p:cNvPr id="46" name="TextBox 45"/>
          <p:cNvSpPr txBox="1"/>
          <p:nvPr/>
        </p:nvSpPr>
        <p:spPr>
          <a:xfrm>
            <a:off x="4788024" y="1516621"/>
            <a:ext cx="1904949" cy="292388"/>
          </a:xfrm>
          <a:prstGeom prst="rect">
            <a:avLst/>
          </a:prstGeom>
          <a:noFill/>
        </p:spPr>
        <p:txBody>
          <a:bodyPr wrap="square" rtlCol="0">
            <a:spAutoFit/>
          </a:bodyPr>
          <a:lstStyle/>
          <a:p>
            <a:r>
              <a:rPr lang="ru-RU" sz="1300" i="1" dirty="0">
                <a:solidFill>
                  <a:srgbClr val="FF0000"/>
                </a:solidFill>
              </a:rPr>
              <a:t>Ноябрь</a:t>
            </a:r>
          </a:p>
        </p:txBody>
      </p:sp>
      <p:sp>
        <p:nvSpPr>
          <p:cNvPr id="47" name="TextBox 46"/>
          <p:cNvSpPr txBox="1"/>
          <p:nvPr/>
        </p:nvSpPr>
        <p:spPr>
          <a:xfrm>
            <a:off x="7825689" y="1506176"/>
            <a:ext cx="1838003" cy="292388"/>
          </a:xfrm>
          <a:prstGeom prst="rect">
            <a:avLst/>
          </a:prstGeom>
          <a:noFill/>
        </p:spPr>
        <p:txBody>
          <a:bodyPr wrap="square" rtlCol="0">
            <a:spAutoFit/>
          </a:bodyPr>
          <a:lstStyle/>
          <a:p>
            <a:r>
              <a:rPr lang="ru-RU" sz="1300" i="1" dirty="0">
                <a:solidFill>
                  <a:srgbClr val="FF0000"/>
                </a:solidFill>
              </a:rPr>
              <a:t>Декабрь</a:t>
            </a:r>
          </a:p>
        </p:txBody>
      </p:sp>
      <p:sp>
        <p:nvSpPr>
          <p:cNvPr id="140" name="Блок-схема: узел 139"/>
          <p:cNvSpPr/>
          <p:nvPr/>
        </p:nvSpPr>
        <p:spPr bwMode="auto">
          <a:xfrm>
            <a:off x="2754642" y="5756468"/>
            <a:ext cx="358436" cy="347772"/>
          </a:xfrm>
          <a:prstGeom prst="flowChartConnector">
            <a:avLst/>
          </a:prstGeom>
          <a:solidFill>
            <a:schemeClr val="tx1">
              <a:lumMod val="10000"/>
              <a:lumOff val="90000"/>
              <a:alpha val="50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spcBef>
                <a:spcPts val="0"/>
              </a:spcBef>
              <a:spcAft>
                <a:spcPct val="0"/>
              </a:spcAft>
              <a:buClrTx/>
              <a:buSzTx/>
              <a:buFontTx/>
              <a:buNone/>
              <a:tabLst/>
            </a:pPr>
            <a:r>
              <a:rPr kumimoji="0" lang="ru-RU" sz="1400" b="1" i="0" u="none" strike="noStrike" cap="none" normalizeH="0" baseline="0" dirty="0">
                <a:ln>
                  <a:noFill/>
                </a:ln>
                <a:solidFill>
                  <a:schemeClr val="tx1"/>
                </a:solidFill>
                <a:effectLst/>
                <a:latin typeface="Arial" charset="0"/>
              </a:rPr>
              <a:t>1</a:t>
            </a:r>
          </a:p>
        </p:txBody>
      </p:sp>
      <p:sp>
        <p:nvSpPr>
          <p:cNvPr id="148" name="Блок-схема: узел 147"/>
          <p:cNvSpPr/>
          <p:nvPr/>
        </p:nvSpPr>
        <p:spPr bwMode="auto">
          <a:xfrm>
            <a:off x="4860008" y="5754413"/>
            <a:ext cx="358436" cy="347772"/>
          </a:xfrm>
          <a:prstGeom prst="flowChartConnector">
            <a:avLst/>
          </a:prstGeom>
          <a:solidFill>
            <a:schemeClr val="tx1">
              <a:lumMod val="10000"/>
              <a:lumOff val="90000"/>
              <a:alpha val="50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spcBef>
                <a:spcPts val="0"/>
              </a:spcBef>
              <a:spcAft>
                <a:spcPct val="0"/>
              </a:spcAft>
              <a:buClrTx/>
              <a:buSzTx/>
              <a:buFontTx/>
              <a:buNone/>
              <a:tabLst/>
            </a:pPr>
            <a:r>
              <a:rPr kumimoji="0" lang="ru-RU" sz="1400" b="1" i="0" u="none" strike="noStrike" cap="none" normalizeH="0" baseline="0" dirty="0">
                <a:ln>
                  <a:noFill/>
                </a:ln>
                <a:solidFill>
                  <a:schemeClr val="tx1"/>
                </a:solidFill>
                <a:effectLst/>
                <a:latin typeface="Arial" charset="0"/>
              </a:rPr>
              <a:t>2</a:t>
            </a:r>
          </a:p>
        </p:txBody>
      </p:sp>
      <p:sp>
        <p:nvSpPr>
          <p:cNvPr id="149" name="Блок-схема: узел 148"/>
          <p:cNvSpPr/>
          <p:nvPr/>
        </p:nvSpPr>
        <p:spPr bwMode="auto">
          <a:xfrm>
            <a:off x="2754642" y="4587586"/>
            <a:ext cx="358436" cy="347772"/>
          </a:xfrm>
          <a:prstGeom prst="flowChartConnector">
            <a:avLst/>
          </a:prstGeom>
          <a:solidFill>
            <a:schemeClr val="tx1">
              <a:lumMod val="10000"/>
              <a:lumOff val="90000"/>
              <a:alpha val="50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spcBef>
                <a:spcPts val="0"/>
              </a:spcBef>
              <a:spcAft>
                <a:spcPct val="0"/>
              </a:spcAft>
              <a:buClrTx/>
              <a:buSzTx/>
              <a:buFontTx/>
              <a:buNone/>
              <a:tabLst/>
            </a:pPr>
            <a:r>
              <a:rPr kumimoji="0" lang="ru-RU" sz="1400" b="1" i="0" u="none" strike="noStrike" cap="none" normalizeH="0" baseline="0" dirty="0">
                <a:ln>
                  <a:noFill/>
                </a:ln>
                <a:solidFill>
                  <a:schemeClr val="tx1"/>
                </a:solidFill>
                <a:effectLst/>
                <a:latin typeface="Arial" charset="0"/>
              </a:rPr>
              <a:t>3</a:t>
            </a:r>
          </a:p>
        </p:txBody>
      </p:sp>
      <p:sp>
        <p:nvSpPr>
          <p:cNvPr id="150" name="Блок-схема: узел 149"/>
          <p:cNvSpPr/>
          <p:nvPr/>
        </p:nvSpPr>
        <p:spPr bwMode="auto">
          <a:xfrm>
            <a:off x="4860008" y="4566100"/>
            <a:ext cx="358436" cy="347772"/>
          </a:xfrm>
          <a:prstGeom prst="flowChartConnector">
            <a:avLst/>
          </a:prstGeom>
          <a:solidFill>
            <a:schemeClr val="tx1">
              <a:lumMod val="10000"/>
              <a:lumOff val="90000"/>
              <a:alpha val="50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spcBef>
                <a:spcPts val="0"/>
              </a:spcBef>
              <a:spcAft>
                <a:spcPct val="0"/>
              </a:spcAft>
              <a:buClrTx/>
              <a:buSzTx/>
              <a:buFontTx/>
              <a:buNone/>
              <a:tabLst/>
            </a:pPr>
            <a:r>
              <a:rPr kumimoji="0" lang="ru-RU" sz="1400" b="1" i="0" u="none" strike="noStrike" cap="none" normalizeH="0" baseline="0" dirty="0">
                <a:ln>
                  <a:noFill/>
                </a:ln>
                <a:solidFill>
                  <a:schemeClr val="tx1"/>
                </a:solidFill>
                <a:effectLst/>
                <a:latin typeface="Arial" charset="0"/>
              </a:rPr>
              <a:t>4</a:t>
            </a:r>
          </a:p>
        </p:txBody>
      </p:sp>
      <p:sp>
        <p:nvSpPr>
          <p:cNvPr id="155" name="Блок-схема: узел 154"/>
          <p:cNvSpPr/>
          <p:nvPr/>
        </p:nvSpPr>
        <p:spPr bwMode="auto">
          <a:xfrm>
            <a:off x="3269879" y="3429000"/>
            <a:ext cx="358436" cy="347772"/>
          </a:xfrm>
          <a:prstGeom prst="flowChartConnector">
            <a:avLst/>
          </a:prstGeom>
          <a:solidFill>
            <a:schemeClr val="tx1">
              <a:lumMod val="10000"/>
              <a:lumOff val="90000"/>
              <a:alpha val="50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spcBef>
                <a:spcPts val="0"/>
              </a:spcBef>
              <a:spcAft>
                <a:spcPct val="0"/>
              </a:spcAft>
              <a:buClrTx/>
              <a:buSzTx/>
              <a:buFontTx/>
              <a:buNone/>
              <a:tabLst/>
            </a:pPr>
            <a:r>
              <a:rPr kumimoji="0" lang="ru-RU" sz="1400" b="1" i="0" u="none" strike="noStrike" cap="none" normalizeH="0" baseline="0" dirty="0">
                <a:ln>
                  <a:noFill/>
                </a:ln>
                <a:solidFill>
                  <a:schemeClr val="tx1"/>
                </a:solidFill>
                <a:effectLst/>
                <a:latin typeface="Arial" charset="0"/>
              </a:rPr>
              <a:t>3</a:t>
            </a:r>
          </a:p>
        </p:txBody>
      </p:sp>
      <p:sp>
        <p:nvSpPr>
          <p:cNvPr id="156" name="Блок-схема: узел 155"/>
          <p:cNvSpPr/>
          <p:nvPr/>
        </p:nvSpPr>
        <p:spPr bwMode="auto">
          <a:xfrm>
            <a:off x="5820966" y="2940825"/>
            <a:ext cx="358436" cy="347772"/>
          </a:xfrm>
          <a:prstGeom prst="flowChartConnector">
            <a:avLst/>
          </a:prstGeom>
          <a:solidFill>
            <a:schemeClr val="tx1">
              <a:lumMod val="10000"/>
              <a:lumOff val="90000"/>
              <a:alpha val="50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spcBef>
                <a:spcPts val="0"/>
              </a:spcBef>
              <a:spcAft>
                <a:spcPct val="0"/>
              </a:spcAft>
              <a:buClrTx/>
              <a:buSzTx/>
              <a:buFontTx/>
              <a:buNone/>
              <a:tabLst/>
            </a:pPr>
            <a:r>
              <a:rPr kumimoji="0" lang="ru-RU" sz="1400" b="1" i="0" u="none" strike="noStrike" cap="none" normalizeH="0" baseline="0" dirty="0">
                <a:ln>
                  <a:noFill/>
                </a:ln>
                <a:solidFill>
                  <a:schemeClr val="tx1"/>
                </a:solidFill>
                <a:effectLst/>
                <a:latin typeface="Arial" charset="0"/>
              </a:rPr>
              <a:t>2</a:t>
            </a:r>
          </a:p>
        </p:txBody>
      </p:sp>
      <p:sp>
        <p:nvSpPr>
          <p:cNvPr id="158" name="Прямоугольник 157"/>
          <p:cNvSpPr/>
          <p:nvPr/>
        </p:nvSpPr>
        <p:spPr bwMode="auto">
          <a:xfrm>
            <a:off x="7236296" y="1914299"/>
            <a:ext cx="1386196" cy="1145717"/>
          </a:xfrm>
          <a:prstGeom prst="rect">
            <a:avLst/>
          </a:prstGeom>
          <a:solidFill>
            <a:schemeClr val="bg1">
              <a:lumMod val="95000"/>
            </a:schemeClr>
          </a:solidFill>
          <a:ln>
            <a:solidFill>
              <a:schemeClr val="bg1">
                <a:lumMod val="9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Первичные документы поступили</a:t>
            </a:r>
            <a:endParaRPr kumimoji="0" lang="ru-RU" sz="1300" b="0" i="0" u="none" strike="noStrike" cap="none" normalizeH="0" baseline="0" dirty="0">
              <a:ln>
                <a:noFill/>
              </a:ln>
              <a:solidFill>
                <a:schemeClr val="tx1"/>
              </a:solidFill>
              <a:effectLst/>
              <a:latin typeface="Arial" charset="0"/>
            </a:endParaRPr>
          </a:p>
        </p:txBody>
      </p:sp>
      <p:sp>
        <p:nvSpPr>
          <p:cNvPr id="159" name="Прямоугольник 158"/>
          <p:cNvSpPr/>
          <p:nvPr/>
        </p:nvSpPr>
        <p:spPr bwMode="auto">
          <a:xfrm>
            <a:off x="7236296" y="4194599"/>
            <a:ext cx="1386196" cy="1145717"/>
          </a:xfrm>
          <a:prstGeom prst="rect">
            <a:avLst/>
          </a:prstGeom>
          <a:solidFill>
            <a:schemeClr val="bg1">
              <a:lumMod val="95000"/>
            </a:schemeClr>
          </a:solidFill>
          <a:ln>
            <a:solidFill>
              <a:schemeClr val="bg1">
                <a:lumMod val="9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План не выполнен, документы не поступят вовсе</a:t>
            </a:r>
            <a:endParaRPr kumimoji="0" lang="ru-RU" sz="1300" b="0" i="0" u="none" strike="noStrike" cap="none" normalizeH="0" baseline="0" dirty="0">
              <a:ln>
                <a:noFill/>
              </a:ln>
              <a:solidFill>
                <a:schemeClr val="tx1"/>
              </a:solidFill>
              <a:effectLst/>
              <a:latin typeface="Arial" charset="0"/>
            </a:endParaRPr>
          </a:p>
        </p:txBody>
      </p:sp>
      <p:sp>
        <p:nvSpPr>
          <p:cNvPr id="165" name="TextBox 164"/>
          <p:cNvSpPr txBox="1"/>
          <p:nvPr/>
        </p:nvSpPr>
        <p:spPr>
          <a:xfrm>
            <a:off x="6745177" y="2996209"/>
            <a:ext cx="427675" cy="292388"/>
          </a:xfrm>
          <a:prstGeom prst="rect">
            <a:avLst/>
          </a:prstGeom>
          <a:noFill/>
        </p:spPr>
        <p:txBody>
          <a:bodyPr wrap="square" rtlCol="0">
            <a:spAutoFit/>
          </a:bodyPr>
          <a:lstStyle/>
          <a:p>
            <a:r>
              <a:rPr lang="ru-RU" sz="1300" b="0" dirty="0"/>
              <a:t>Да</a:t>
            </a:r>
          </a:p>
        </p:txBody>
      </p:sp>
      <p:sp>
        <p:nvSpPr>
          <p:cNvPr id="166" name="Блок-схема: узел 165"/>
          <p:cNvSpPr/>
          <p:nvPr/>
        </p:nvSpPr>
        <p:spPr bwMode="auto">
          <a:xfrm>
            <a:off x="6395556" y="3566388"/>
            <a:ext cx="358436" cy="347772"/>
          </a:xfrm>
          <a:prstGeom prst="flowChartConnector">
            <a:avLst/>
          </a:prstGeom>
          <a:solidFill>
            <a:schemeClr val="tx1">
              <a:lumMod val="10000"/>
              <a:lumOff val="90000"/>
              <a:alpha val="50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spcBef>
                <a:spcPts val="0"/>
              </a:spcBef>
              <a:spcAft>
                <a:spcPct val="0"/>
              </a:spcAft>
              <a:buClrTx/>
              <a:buSzTx/>
              <a:buFontTx/>
              <a:buNone/>
              <a:tabLst/>
            </a:pPr>
            <a:r>
              <a:rPr kumimoji="0" lang="ru-RU" sz="1400" b="1" i="0" u="none" strike="noStrike" cap="none" normalizeH="0" baseline="0" dirty="0">
                <a:ln>
                  <a:noFill/>
                </a:ln>
                <a:solidFill>
                  <a:schemeClr val="tx1"/>
                </a:solidFill>
                <a:effectLst/>
                <a:latin typeface="Arial" charset="0"/>
              </a:rPr>
              <a:t>3</a:t>
            </a:r>
          </a:p>
        </p:txBody>
      </p:sp>
      <p:sp>
        <p:nvSpPr>
          <p:cNvPr id="167" name="TextBox 166"/>
          <p:cNvSpPr txBox="1"/>
          <p:nvPr/>
        </p:nvSpPr>
        <p:spPr>
          <a:xfrm>
            <a:off x="7836550" y="3484384"/>
            <a:ext cx="540688" cy="292388"/>
          </a:xfrm>
          <a:prstGeom prst="rect">
            <a:avLst/>
          </a:prstGeom>
          <a:noFill/>
        </p:spPr>
        <p:txBody>
          <a:bodyPr wrap="square" rtlCol="0">
            <a:spAutoFit/>
          </a:bodyPr>
          <a:lstStyle/>
          <a:p>
            <a:r>
              <a:rPr lang="ru-RU" sz="1300" b="0" dirty="0"/>
              <a:t>Нет</a:t>
            </a:r>
          </a:p>
        </p:txBody>
      </p:sp>
      <p:sp>
        <p:nvSpPr>
          <p:cNvPr id="169" name="Блок-схема: узел 168"/>
          <p:cNvSpPr/>
          <p:nvPr/>
        </p:nvSpPr>
        <p:spPr bwMode="auto">
          <a:xfrm>
            <a:off x="7239470" y="5910354"/>
            <a:ext cx="358436" cy="347772"/>
          </a:xfrm>
          <a:prstGeom prst="flowChartConnector">
            <a:avLst/>
          </a:prstGeom>
          <a:solidFill>
            <a:schemeClr val="tx1">
              <a:lumMod val="10000"/>
              <a:lumOff val="90000"/>
              <a:alpha val="50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spcBef>
                <a:spcPts val="0"/>
              </a:spcBef>
              <a:spcAft>
                <a:spcPct val="0"/>
              </a:spcAft>
              <a:buClrTx/>
              <a:buSzTx/>
              <a:buFontTx/>
              <a:buNone/>
              <a:tabLst/>
            </a:pPr>
            <a:r>
              <a:rPr kumimoji="0" lang="ru-RU" sz="1400" b="1" i="0" u="none" strike="noStrike" cap="none" normalizeH="0" baseline="0" dirty="0">
                <a:ln>
                  <a:noFill/>
                </a:ln>
                <a:solidFill>
                  <a:schemeClr val="tx1"/>
                </a:solidFill>
                <a:effectLst/>
                <a:latin typeface="Arial" charset="0"/>
              </a:rPr>
              <a:t>4</a:t>
            </a:r>
          </a:p>
        </p:txBody>
      </p:sp>
      <p:sp>
        <p:nvSpPr>
          <p:cNvPr id="170" name="TextBox 169"/>
          <p:cNvSpPr txBox="1"/>
          <p:nvPr/>
        </p:nvSpPr>
        <p:spPr>
          <a:xfrm>
            <a:off x="7204850" y="5434351"/>
            <a:ext cx="427675" cy="292388"/>
          </a:xfrm>
          <a:prstGeom prst="rect">
            <a:avLst/>
          </a:prstGeom>
          <a:noFill/>
        </p:spPr>
        <p:txBody>
          <a:bodyPr wrap="square" rtlCol="0">
            <a:spAutoFit/>
          </a:bodyPr>
          <a:lstStyle/>
          <a:p>
            <a:r>
              <a:rPr lang="ru-RU" sz="1300" b="0" dirty="0"/>
              <a:t>Да</a:t>
            </a:r>
          </a:p>
        </p:txBody>
      </p:sp>
      <p:sp>
        <p:nvSpPr>
          <p:cNvPr id="173" name="TextBox 172"/>
          <p:cNvSpPr txBox="1"/>
          <p:nvPr/>
        </p:nvSpPr>
        <p:spPr>
          <a:xfrm>
            <a:off x="8106894" y="5543951"/>
            <a:ext cx="540688" cy="292388"/>
          </a:xfrm>
          <a:prstGeom prst="rect">
            <a:avLst/>
          </a:prstGeom>
          <a:noFill/>
        </p:spPr>
        <p:txBody>
          <a:bodyPr wrap="square" rtlCol="0">
            <a:spAutoFit/>
          </a:bodyPr>
          <a:lstStyle/>
          <a:p>
            <a:r>
              <a:rPr lang="ru-RU" sz="1300" b="0" dirty="0"/>
              <a:t>Нет</a:t>
            </a:r>
          </a:p>
        </p:txBody>
      </p:sp>
      <p:sp>
        <p:nvSpPr>
          <p:cNvPr id="174" name="Блок-схема: узел 173"/>
          <p:cNvSpPr/>
          <p:nvPr/>
        </p:nvSpPr>
        <p:spPr bwMode="auto">
          <a:xfrm>
            <a:off x="8565472" y="5912384"/>
            <a:ext cx="358436" cy="347772"/>
          </a:xfrm>
          <a:prstGeom prst="flowChartConnector">
            <a:avLst/>
          </a:prstGeom>
          <a:solidFill>
            <a:schemeClr val="tx1">
              <a:lumMod val="10000"/>
              <a:lumOff val="90000"/>
              <a:alpha val="50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spcBef>
                <a:spcPts val="0"/>
              </a:spcBef>
              <a:spcAft>
                <a:spcPct val="0"/>
              </a:spcAft>
              <a:buClrTx/>
              <a:buSzTx/>
              <a:buFontTx/>
              <a:buNone/>
              <a:tabLst/>
            </a:pPr>
            <a:r>
              <a:rPr kumimoji="0" lang="ru-RU" sz="1400" b="1" i="0" u="none" strike="noStrike" cap="none" normalizeH="0" baseline="0" dirty="0">
                <a:ln>
                  <a:noFill/>
                </a:ln>
                <a:solidFill>
                  <a:schemeClr val="tx1"/>
                </a:solidFill>
                <a:effectLst/>
                <a:latin typeface="Arial" charset="0"/>
              </a:rPr>
              <a:t>2</a:t>
            </a:r>
          </a:p>
        </p:txBody>
      </p:sp>
    </p:spTree>
    <p:extLst>
      <p:ext uri="{BB962C8B-B14F-4D97-AF65-F5344CB8AC3E}">
        <p14:creationId xmlns:p14="http://schemas.microsoft.com/office/powerpoint/2010/main" val="1227769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250" y="116632"/>
            <a:ext cx="5329014" cy="937468"/>
          </a:xfrm>
        </p:spPr>
        <p:txBody>
          <a:bodyPr/>
          <a:lstStyle/>
          <a:p>
            <a:r>
              <a:rPr lang="ru-RU" dirty="0"/>
              <a:t>3. МСФО УЧЁТ НА УРОВНЕ КОМПАНИИ. ЗАКРЫТИЕ ПЕРИОДА.</a:t>
            </a:r>
          </a:p>
        </p:txBody>
      </p:sp>
      <p:sp>
        <p:nvSpPr>
          <p:cNvPr id="4" name="Номер слайда 3"/>
          <p:cNvSpPr>
            <a:spLocks noGrp="1"/>
          </p:cNvSpPr>
          <p:nvPr>
            <p:ph type="sldNum" sz="quarter" idx="11"/>
          </p:nvPr>
        </p:nvSpPr>
        <p:spPr/>
        <p:txBody>
          <a:bodyPr/>
          <a:lstStyle/>
          <a:p>
            <a:pPr>
              <a:defRPr/>
            </a:pPr>
            <a:fld id="{4F4ADC1B-B552-4102-91FF-E730DF1A4AF8}" type="slidenum">
              <a:rPr lang="ru-RU" altLang="ru-RU" smtClean="0"/>
              <a:pPr>
                <a:defRPr/>
              </a:pPr>
              <a:t>37</a:t>
            </a:fld>
            <a:endParaRPr lang="ru-RU" altLang="ru-RU" dirty="0"/>
          </a:p>
        </p:txBody>
      </p:sp>
      <p:sp>
        <p:nvSpPr>
          <p:cNvPr id="5" name="Прямоугольник 4"/>
          <p:cNvSpPr/>
          <p:nvPr/>
        </p:nvSpPr>
        <p:spPr>
          <a:xfrm>
            <a:off x="1403648" y="836712"/>
            <a:ext cx="6840760" cy="923330"/>
          </a:xfrm>
          <a:prstGeom prst="rect">
            <a:avLst/>
          </a:prstGeom>
        </p:spPr>
        <p:txBody>
          <a:bodyPr wrap="square">
            <a:spAutoFit/>
          </a:bodyPr>
          <a:lstStyle/>
          <a:p>
            <a:pPr marL="285750" indent="-285750">
              <a:buClr>
                <a:schemeClr val="tx2"/>
              </a:buClr>
              <a:buFont typeface="Wingdings" panose="05000000000000000000" pitchFamily="2" charset="2"/>
              <a:buChar char="q"/>
            </a:pPr>
            <a:r>
              <a:rPr lang="ru-RU" sz="1800" dirty="0"/>
              <a:t>Закрытие периода производится по отдельным секциям;</a:t>
            </a:r>
          </a:p>
          <a:p>
            <a:pPr marL="285750" indent="-285750">
              <a:buClr>
                <a:schemeClr val="tx2"/>
              </a:buClr>
              <a:buFont typeface="Wingdings" panose="05000000000000000000" pitchFamily="2" charset="2"/>
              <a:buChar char="q"/>
            </a:pPr>
            <a:r>
              <a:rPr lang="ru-RU" sz="1800" dirty="0"/>
              <a:t>Доступно групповое проведение документов по всем секциям по кнопке «Выполнить все операции».</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412776"/>
            <a:ext cx="8856984" cy="5112568"/>
          </a:xfrm>
          <a:prstGeom prst="rect">
            <a:avLst/>
          </a:prstGeom>
          <a:noFill/>
          <a:ln w="6350">
            <a:solidFill>
              <a:srgbClr val="3E5057"/>
            </a:solidFill>
            <a:miter lim="800000"/>
            <a:headEnd/>
            <a:tailEnd/>
          </a:ln>
          <a:effectLst>
            <a:outerShdw blurRad="254000" dist="50800" dir="5400000" algn="ctr" rotWithShape="0">
              <a:srgbClr val="000000">
                <a:alpha val="43137"/>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787668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Рисунок 44"/>
          <p:cNvPicPr>
            <a:picLocks noChangeAspect="1"/>
          </p:cNvPicPr>
          <p:nvPr/>
        </p:nvPicPr>
        <p:blipFill>
          <a:blip r:embed="rId3"/>
          <a:stretch>
            <a:fillRect/>
          </a:stretch>
        </p:blipFill>
        <p:spPr>
          <a:xfrm>
            <a:off x="531627" y="3429769"/>
            <a:ext cx="4367484" cy="2880954"/>
          </a:xfrm>
          <a:prstGeom prst="rect">
            <a:avLst/>
          </a:prstGeom>
          <a:ln>
            <a:noFill/>
          </a:ln>
          <a:effectLst>
            <a:outerShdw blurRad="292100" dist="139700" dir="2700000" algn="tl" rotWithShape="0">
              <a:srgbClr val="333333">
                <a:alpha val="65000"/>
              </a:srgbClr>
            </a:outerShdw>
          </a:effectLst>
        </p:spPr>
      </p:pic>
      <p:sp>
        <p:nvSpPr>
          <p:cNvPr id="5" name="Rectangle 12"/>
          <p:cNvSpPr/>
          <p:nvPr/>
        </p:nvSpPr>
        <p:spPr>
          <a:xfrm>
            <a:off x="899592" y="1307133"/>
            <a:ext cx="3631554" cy="2088232"/>
          </a:xfrm>
          <a:prstGeom prst="rect">
            <a:avLst/>
          </a:prstGeom>
          <a:solidFill>
            <a:srgbClr val="FFF27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e-DE" sz="1200" dirty="0">
              <a:solidFill>
                <a:schemeClr val="tx1"/>
              </a:solidFill>
            </a:endParaRPr>
          </a:p>
        </p:txBody>
      </p:sp>
      <p:sp>
        <p:nvSpPr>
          <p:cNvPr id="7" name="AutoShape 34"/>
          <p:cNvSpPr>
            <a:spLocks noChangeArrowheads="1"/>
          </p:cNvSpPr>
          <p:nvPr/>
        </p:nvSpPr>
        <p:spPr bwMode="auto">
          <a:xfrm>
            <a:off x="953598" y="1595165"/>
            <a:ext cx="756084" cy="360040"/>
          </a:xfrm>
          <a:prstGeom prst="homePlate">
            <a:avLst>
              <a:gd name="adj" fmla="val 46946"/>
            </a:avLst>
          </a:prstGeom>
          <a:solidFill>
            <a:srgbClr val="7FC0D6"/>
          </a:solidFill>
          <a:ln w="19050" algn="ctr">
            <a:solidFill>
              <a:srgbClr val="0C2D83"/>
            </a:solidFill>
            <a:prstDash val="solid"/>
            <a:miter lim="800000"/>
            <a:headEnd/>
            <a:tailEnd/>
          </a:ln>
        </p:spPr>
        <p:txBody>
          <a:bodyPr anchor="ctr"/>
          <a:lstStyle/>
          <a:p>
            <a:pPr fontAlgn="auto">
              <a:spcBef>
                <a:spcPct val="25000"/>
              </a:spcBef>
              <a:spcAft>
                <a:spcPts val="0"/>
              </a:spcAft>
              <a:buClr>
                <a:srgbClr val="0C2D83"/>
              </a:buClr>
              <a:buSzPct val="80000"/>
              <a:defRPr/>
            </a:pPr>
            <a:r>
              <a:rPr lang="ru-RU" sz="1000" kern="0" dirty="0">
                <a:solidFill>
                  <a:srgbClr val="000000"/>
                </a:solidFill>
                <a:latin typeface="Arial" pitchFamily="34" charset="0"/>
              </a:rPr>
              <a:t>Опер. учет</a:t>
            </a:r>
          </a:p>
        </p:txBody>
      </p:sp>
      <p:sp>
        <p:nvSpPr>
          <p:cNvPr id="8" name="AutoShape 34"/>
          <p:cNvSpPr>
            <a:spLocks noChangeArrowheads="1"/>
          </p:cNvSpPr>
          <p:nvPr/>
        </p:nvSpPr>
        <p:spPr bwMode="auto">
          <a:xfrm>
            <a:off x="1709682" y="1955205"/>
            <a:ext cx="702078" cy="288032"/>
          </a:xfrm>
          <a:prstGeom prst="homePlate">
            <a:avLst>
              <a:gd name="adj" fmla="val 46946"/>
            </a:avLst>
          </a:prstGeom>
          <a:solidFill>
            <a:srgbClr val="7FC0D6"/>
          </a:solidFill>
          <a:ln w="19050" algn="ctr">
            <a:solidFill>
              <a:srgbClr val="0C2D83"/>
            </a:solidFill>
            <a:prstDash val="solid"/>
            <a:miter lim="800000"/>
            <a:headEnd/>
            <a:tailEnd/>
          </a:ln>
        </p:spPr>
        <p:txBody>
          <a:bodyPr anchor="ctr"/>
          <a:lstStyle/>
          <a:p>
            <a:pPr fontAlgn="auto">
              <a:spcBef>
                <a:spcPct val="25000"/>
              </a:spcBef>
              <a:spcAft>
                <a:spcPts val="0"/>
              </a:spcAft>
              <a:buClr>
                <a:srgbClr val="0C2D83"/>
              </a:buClr>
              <a:buSzPct val="80000"/>
              <a:defRPr/>
            </a:pPr>
            <a:r>
              <a:rPr lang="ru-RU" sz="1000" kern="0" dirty="0">
                <a:solidFill>
                  <a:srgbClr val="000000"/>
                </a:solidFill>
                <a:latin typeface="Arial" pitchFamily="34" charset="0"/>
              </a:rPr>
              <a:t>РСБУ</a:t>
            </a:r>
          </a:p>
        </p:txBody>
      </p:sp>
      <p:sp>
        <p:nvSpPr>
          <p:cNvPr id="9" name="AutoShape 34"/>
          <p:cNvSpPr>
            <a:spLocks noChangeArrowheads="1"/>
          </p:cNvSpPr>
          <p:nvPr/>
        </p:nvSpPr>
        <p:spPr bwMode="auto">
          <a:xfrm>
            <a:off x="2519772" y="2675285"/>
            <a:ext cx="864096" cy="288032"/>
          </a:xfrm>
          <a:prstGeom prst="homePlate">
            <a:avLst>
              <a:gd name="adj" fmla="val 46946"/>
            </a:avLst>
          </a:prstGeom>
          <a:solidFill>
            <a:srgbClr val="7FC0D6"/>
          </a:solidFill>
          <a:ln w="19050" algn="ctr">
            <a:solidFill>
              <a:srgbClr val="0C2D83"/>
            </a:solidFill>
            <a:prstDash val="solid"/>
            <a:miter lim="800000"/>
            <a:headEnd/>
            <a:tailEnd/>
          </a:ln>
        </p:spPr>
        <p:txBody>
          <a:bodyPr anchor="ctr"/>
          <a:lstStyle/>
          <a:p>
            <a:pPr fontAlgn="auto">
              <a:spcBef>
                <a:spcPct val="25000"/>
              </a:spcBef>
              <a:spcAft>
                <a:spcPts val="0"/>
              </a:spcAft>
              <a:buClr>
                <a:srgbClr val="0C2D83"/>
              </a:buClr>
              <a:buSzPct val="80000"/>
              <a:defRPr/>
            </a:pPr>
            <a:r>
              <a:rPr lang="ru-RU" sz="1000" kern="0" dirty="0">
                <a:solidFill>
                  <a:srgbClr val="000000"/>
                </a:solidFill>
                <a:latin typeface="Arial" pitchFamily="34" charset="0"/>
              </a:rPr>
              <a:t>МСФО</a:t>
            </a:r>
          </a:p>
        </p:txBody>
      </p:sp>
      <p:sp>
        <p:nvSpPr>
          <p:cNvPr id="10" name="AutoShape 34"/>
          <p:cNvSpPr>
            <a:spLocks noChangeArrowheads="1"/>
          </p:cNvSpPr>
          <p:nvPr/>
        </p:nvSpPr>
        <p:spPr bwMode="auto">
          <a:xfrm>
            <a:off x="1709682" y="2315245"/>
            <a:ext cx="702078" cy="288032"/>
          </a:xfrm>
          <a:prstGeom prst="homePlate">
            <a:avLst>
              <a:gd name="adj" fmla="val 46946"/>
            </a:avLst>
          </a:prstGeom>
          <a:solidFill>
            <a:srgbClr val="7FC0D6"/>
          </a:solidFill>
          <a:ln w="19050" algn="ctr">
            <a:solidFill>
              <a:srgbClr val="0C2D83"/>
            </a:solidFill>
            <a:prstDash val="solid"/>
            <a:miter lim="800000"/>
            <a:headEnd/>
            <a:tailEnd/>
          </a:ln>
        </p:spPr>
        <p:txBody>
          <a:bodyPr anchor="ctr"/>
          <a:lstStyle/>
          <a:p>
            <a:pPr fontAlgn="auto">
              <a:spcBef>
                <a:spcPct val="25000"/>
              </a:spcBef>
              <a:spcAft>
                <a:spcPts val="0"/>
              </a:spcAft>
              <a:buClr>
                <a:srgbClr val="0C2D83"/>
              </a:buClr>
              <a:buSzPct val="80000"/>
              <a:defRPr/>
            </a:pPr>
            <a:r>
              <a:rPr lang="ru-RU" sz="1000" kern="0" dirty="0">
                <a:solidFill>
                  <a:srgbClr val="000000"/>
                </a:solidFill>
                <a:latin typeface="Arial" pitchFamily="34" charset="0"/>
              </a:rPr>
              <a:t>НУ</a:t>
            </a:r>
          </a:p>
        </p:txBody>
      </p:sp>
      <p:cxnSp>
        <p:nvCxnSpPr>
          <p:cNvPr id="11" name="Straight Connector 33"/>
          <p:cNvCxnSpPr/>
          <p:nvPr/>
        </p:nvCxnSpPr>
        <p:spPr>
          <a:xfrm>
            <a:off x="2465766" y="1883197"/>
            <a:ext cx="0" cy="1152128"/>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41"/>
          <p:cNvCxnSpPr/>
          <p:nvPr/>
        </p:nvCxnSpPr>
        <p:spPr>
          <a:xfrm>
            <a:off x="3815916" y="1883197"/>
            <a:ext cx="0" cy="1152128"/>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3" name="U-Turn Arrow 52"/>
          <p:cNvSpPr/>
          <p:nvPr/>
        </p:nvSpPr>
        <p:spPr>
          <a:xfrm>
            <a:off x="3383868" y="1523157"/>
            <a:ext cx="864096" cy="720080"/>
          </a:xfrm>
          <a:prstGeom prst="uturnArrow">
            <a:avLst>
              <a:gd name="adj1" fmla="val 27953"/>
              <a:gd name="adj2" fmla="val 25000"/>
              <a:gd name="adj3" fmla="val 26477"/>
              <a:gd name="adj4" fmla="val 42273"/>
              <a:gd name="adj5" fmla="val 75000"/>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ru-RU" sz="1200" dirty="0">
              <a:solidFill>
                <a:schemeClr val="tx1"/>
              </a:solidFill>
            </a:endParaRPr>
          </a:p>
        </p:txBody>
      </p:sp>
      <p:sp>
        <p:nvSpPr>
          <p:cNvPr id="14" name="AutoShape 34"/>
          <p:cNvSpPr>
            <a:spLocks noChangeArrowheads="1"/>
          </p:cNvSpPr>
          <p:nvPr/>
        </p:nvSpPr>
        <p:spPr bwMode="auto">
          <a:xfrm>
            <a:off x="3329862" y="1955205"/>
            <a:ext cx="432048" cy="288032"/>
          </a:xfrm>
          <a:prstGeom prst="homePlate">
            <a:avLst>
              <a:gd name="adj" fmla="val 46946"/>
            </a:avLst>
          </a:prstGeom>
          <a:solidFill>
            <a:srgbClr val="F1F1F1"/>
          </a:solidFill>
          <a:ln w="19050" algn="ctr">
            <a:solidFill>
              <a:srgbClr val="0C2D83"/>
            </a:solidFill>
            <a:prstDash val="solid"/>
            <a:miter lim="800000"/>
            <a:headEnd/>
            <a:tailEnd/>
          </a:ln>
        </p:spPr>
        <p:txBody>
          <a:bodyPr anchor="ctr"/>
          <a:lstStyle/>
          <a:p>
            <a:pPr fontAlgn="auto">
              <a:spcBef>
                <a:spcPct val="25000"/>
              </a:spcBef>
              <a:spcAft>
                <a:spcPts val="0"/>
              </a:spcAft>
              <a:buClr>
                <a:srgbClr val="0C2D83"/>
              </a:buClr>
              <a:buSzPct val="80000"/>
              <a:defRPr/>
            </a:pPr>
            <a:r>
              <a:rPr lang="ru-RU" sz="950" kern="0" dirty="0">
                <a:solidFill>
                  <a:srgbClr val="000000"/>
                </a:solidFill>
                <a:latin typeface="Arial" pitchFamily="34" charset="0"/>
              </a:rPr>
              <a:t>РСБУ</a:t>
            </a:r>
          </a:p>
        </p:txBody>
      </p:sp>
      <p:sp>
        <p:nvSpPr>
          <p:cNvPr id="15" name="AutoShape 34"/>
          <p:cNvSpPr>
            <a:spLocks noChangeArrowheads="1"/>
          </p:cNvSpPr>
          <p:nvPr/>
        </p:nvSpPr>
        <p:spPr bwMode="auto">
          <a:xfrm>
            <a:off x="3329862" y="2315245"/>
            <a:ext cx="432048" cy="288032"/>
          </a:xfrm>
          <a:prstGeom prst="homePlate">
            <a:avLst>
              <a:gd name="adj" fmla="val 46946"/>
            </a:avLst>
          </a:prstGeom>
          <a:solidFill>
            <a:srgbClr val="F1F1F1"/>
          </a:solidFill>
          <a:ln w="19050" algn="ctr">
            <a:solidFill>
              <a:srgbClr val="0C2D83"/>
            </a:solidFill>
            <a:prstDash val="solid"/>
            <a:miter lim="800000"/>
            <a:headEnd/>
            <a:tailEnd/>
          </a:ln>
        </p:spPr>
        <p:txBody>
          <a:bodyPr anchor="ctr"/>
          <a:lstStyle/>
          <a:p>
            <a:pPr fontAlgn="auto">
              <a:spcBef>
                <a:spcPct val="25000"/>
              </a:spcBef>
              <a:spcAft>
                <a:spcPts val="0"/>
              </a:spcAft>
              <a:buClr>
                <a:srgbClr val="0C2D83"/>
              </a:buClr>
              <a:buSzPct val="80000"/>
              <a:defRPr/>
            </a:pPr>
            <a:r>
              <a:rPr lang="ru-RU" sz="1000" kern="0" dirty="0">
                <a:solidFill>
                  <a:srgbClr val="000000"/>
                </a:solidFill>
                <a:latin typeface="Arial" pitchFamily="34" charset="0"/>
              </a:rPr>
              <a:t>НУ</a:t>
            </a:r>
          </a:p>
        </p:txBody>
      </p:sp>
      <p:sp>
        <p:nvSpPr>
          <p:cNvPr id="16" name="Rectangle 53"/>
          <p:cNvSpPr/>
          <p:nvPr/>
        </p:nvSpPr>
        <p:spPr>
          <a:xfrm>
            <a:off x="3815915" y="2111415"/>
            <a:ext cx="823242" cy="861774"/>
          </a:xfrm>
          <a:prstGeom prst="rect">
            <a:avLst/>
          </a:prstGeom>
        </p:spPr>
        <p:txBody>
          <a:bodyPr wrap="square">
            <a:spAutoFit/>
          </a:bodyPr>
          <a:lstStyle/>
          <a:p>
            <a:pPr eaLnBrk="0" hangingPunct="0">
              <a:spcBef>
                <a:spcPts val="1800"/>
              </a:spcBef>
              <a:spcAft>
                <a:spcPts val="0"/>
              </a:spcAft>
              <a:buClr>
                <a:schemeClr val="accent2"/>
              </a:buClr>
              <a:defRPr/>
            </a:pPr>
            <a:r>
              <a:rPr lang="ru-RU" sz="1000" dirty="0"/>
              <a:t>Проведение в следующий период МСФО</a:t>
            </a:r>
          </a:p>
        </p:txBody>
      </p:sp>
      <p:sp>
        <p:nvSpPr>
          <p:cNvPr id="17" name="Rectangle 65"/>
          <p:cNvSpPr/>
          <p:nvPr/>
        </p:nvSpPr>
        <p:spPr>
          <a:xfrm>
            <a:off x="2087724" y="2995255"/>
            <a:ext cx="864096" cy="553998"/>
          </a:xfrm>
          <a:prstGeom prst="rect">
            <a:avLst/>
          </a:prstGeom>
        </p:spPr>
        <p:txBody>
          <a:bodyPr wrap="square">
            <a:spAutoFit/>
          </a:bodyPr>
          <a:lstStyle/>
          <a:p>
            <a:pPr eaLnBrk="0" hangingPunct="0">
              <a:spcBef>
                <a:spcPts val="1800"/>
              </a:spcBef>
              <a:spcAft>
                <a:spcPts val="0"/>
              </a:spcAft>
              <a:buClr>
                <a:schemeClr val="accent2"/>
              </a:buClr>
              <a:defRPr/>
            </a:pPr>
            <a:r>
              <a:rPr lang="ru-RU" sz="1000" dirty="0"/>
              <a:t>Отсечение для целей МСФО</a:t>
            </a:r>
          </a:p>
        </p:txBody>
      </p:sp>
      <p:sp>
        <p:nvSpPr>
          <p:cNvPr id="18" name="Rectangle 66"/>
          <p:cNvSpPr/>
          <p:nvPr/>
        </p:nvSpPr>
        <p:spPr>
          <a:xfrm>
            <a:off x="4702394" y="2217726"/>
            <a:ext cx="918102" cy="461665"/>
          </a:xfrm>
          <a:prstGeom prst="rect">
            <a:avLst/>
          </a:prstGeom>
        </p:spPr>
        <p:txBody>
          <a:bodyPr wrap="square">
            <a:spAutoFit/>
          </a:bodyPr>
          <a:lstStyle/>
          <a:p>
            <a:pPr eaLnBrk="0" hangingPunct="0">
              <a:spcBef>
                <a:spcPts val="1800"/>
              </a:spcBef>
              <a:spcAft>
                <a:spcPts val="0"/>
              </a:spcAft>
              <a:buClr>
                <a:schemeClr val="accent2"/>
              </a:buClr>
              <a:defRPr/>
            </a:pPr>
            <a:r>
              <a:rPr lang="ru-RU" sz="1200" dirty="0"/>
              <a:t>Отчетный период</a:t>
            </a:r>
          </a:p>
        </p:txBody>
      </p:sp>
      <p:cxnSp>
        <p:nvCxnSpPr>
          <p:cNvPr id="20" name="Straight Arrow Connector 2"/>
          <p:cNvCxnSpPr/>
          <p:nvPr/>
        </p:nvCxnSpPr>
        <p:spPr>
          <a:xfrm flipV="1">
            <a:off x="4639157" y="2665414"/>
            <a:ext cx="2438028" cy="1397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5"/>
          <p:cNvCxnSpPr/>
          <p:nvPr/>
        </p:nvCxnSpPr>
        <p:spPr>
          <a:xfrm>
            <a:off x="4683371" y="2573801"/>
            <a:ext cx="0" cy="216024"/>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5"/>
          <p:cNvCxnSpPr/>
          <p:nvPr/>
        </p:nvCxnSpPr>
        <p:spPr>
          <a:xfrm>
            <a:off x="5606925" y="2571378"/>
            <a:ext cx="0" cy="216024"/>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3" name="Rectangle 26"/>
          <p:cNvSpPr/>
          <p:nvPr/>
        </p:nvSpPr>
        <p:spPr>
          <a:xfrm>
            <a:off x="3586041" y="3031220"/>
            <a:ext cx="918102" cy="553998"/>
          </a:xfrm>
          <a:prstGeom prst="rect">
            <a:avLst/>
          </a:prstGeom>
        </p:spPr>
        <p:txBody>
          <a:bodyPr wrap="square">
            <a:spAutoFit/>
          </a:bodyPr>
          <a:lstStyle/>
          <a:p>
            <a:pPr eaLnBrk="0" hangingPunct="0">
              <a:spcBef>
                <a:spcPts val="1800"/>
              </a:spcBef>
              <a:spcAft>
                <a:spcPts val="0"/>
              </a:spcAft>
              <a:buClr>
                <a:schemeClr val="accent2"/>
              </a:buClr>
              <a:defRPr/>
            </a:pPr>
            <a:r>
              <a:rPr lang="ru-RU" sz="1000" dirty="0"/>
              <a:t>Отсечение для целей РСБУ</a:t>
            </a:r>
            <a:r>
              <a:rPr lang="en-US" sz="1000" dirty="0"/>
              <a:t>/</a:t>
            </a:r>
            <a:r>
              <a:rPr lang="ru-RU" sz="1000" dirty="0"/>
              <a:t>НУ</a:t>
            </a:r>
          </a:p>
        </p:txBody>
      </p:sp>
      <p:sp>
        <p:nvSpPr>
          <p:cNvPr id="24" name="Rectangle 27"/>
          <p:cNvSpPr/>
          <p:nvPr/>
        </p:nvSpPr>
        <p:spPr>
          <a:xfrm>
            <a:off x="5598706" y="2753256"/>
            <a:ext cx="466715" cy="400110"/>
          </a:xfrm>
          <a:prstGeom prst="rect">
            <a:avLst/>
          </a:prstGeom>
        </p:spPr>
        <p:txBody>
          <a:bodyPr wrap="square">
            <a:spAutoFit/>
          </a:bodyPr>
          <a:lstStyle/>
          <a:p>
            <a:pPr eaLnBrk="0" hangingPunct="0">
              <a:spcBef>
                <a:spcPts val="1800"/>
              </a:spcBef>
              <a:spcAft>
                <a:spcPts val="0"/>
              </a:spcAft>
              <a:buClr>
                <a:schemeClr val="accent2"/>
              </a:buClr>
              <a:defRPr/>
            </a:pPr>
            <a:r>
              <a:rPr lang="ru-RU" sz="1000" dirty="0"/>
              <a:t>5 р</a:t>
            </a:r>
            <a:r>
              <a:rPr lang="en-US" sz="1000" dirty="0"/>
              <a:t>/</a:t>
            </a:r>
            <a:r>
              <a:rPr lang="ru-RU" sz="1000" dirty="0"/>
              <a:t>д</a:t>
            </a:r>
          </a:p>
        </p:txBody>
      </p:sp>
      <p:sp>
        <p:nvSpPr>
          <p:cNvPr id="25" name="Oval 6"/>
          <p:cNvSpPr/>
          <p:nvPr/>
        </p:nvSpPr>
        <p:spPr>
          <a:xfrm>
            <a:off x="5890843" y="2604838"/>
            <a:ext cx="96647" cy="131822"/>
          </a:xfrm>
          <a:prstGeom prst="ellips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6" name="Oval 31"/>
          <p:cNvSpPr/>
          <p:nvPr/>
        </p:nvSpPr>
        <p:spPr>
          <a:xfrm>
            <a:off x="5693592" y="2603277"/>
            <a:ext cx="96647" cy="131822"/>
          </a:xfrm>
          <a:prstGeom prst="ellips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7" name="Rectangle 32"/>
          <p:cNvSpPr/>
          <p:nvPr/>
        </p:nvSpPr>
        <p:spPr>
          <a:xfrm>
            <a:off x="5836837" y="2747294"/>
            <a:ext cx="466715" cy="400110"/>
          </a:xfrm>
          <a:prstGeom prst="rect">
            <a:avLst/>
          </a:prstGeom>
        </p:spPr>
        <p:txBody>
          <a:bodyPr wrap="square">
            <a:spAutoFit/>
          </a:bodyPr>
          <a:lstStyle/>
          <a:p>
            <a:pPr eaLnBrk="0" hangingPunct="0">
              <a:spcBef>
                <a:spcPts val="1800"/>
              </a:spcBef>
              <a:spcAft>
                <a:spcPts val="0"/>
              </a:spcAft>
              <a:buClr>
                <a:schemeClr val="accent2"/>
              </a:buClr>
              <a:defRPr/>
            </a:pPr>
            <a:r>
              <a:rPr lang="ru-RU" sz="1000" dirty="0"/>
              <a:t>8 р</a:t>
            </a:r>
            <a:r>
              <a:rPr lang="en-US" sz="1000" dirty="0"/>
              <a:t>/</a:t>
            </a:r>
            <a:r>
              <a:rPr lang="ru-RU" sz="1000" dirty="0"/>
              <a:t>д</a:t>
            </a:r>
          </a:p>
        </p:txBody>
      </p:sp>
      <p:pic>
        <p:nvPicPr>
          <p:cNvPr id="34"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9307" y="2339541"/>
            <a:ext cx="254594" cy="335745"/>
          </a:xfrm>
          <a:prstGeom prst="rect">
            <a:avLst/>
          </a:prstGeom>
        </p:spPr>
      </p:pic>
      <p:sp>
        <p:nvSpPr>
          <p:cNvPr id="35" name="Oval 37"/>
          <p:cNvSpPr/>
          <p:nvPr/>
        </p:nvSpPr>
        <p:spPr>
          <a:xfrm>
            <a:off x="6367350" y="2603277"/>
            <a:ext cx="96647" cy="131822"/>
          </a:xfrm>
          <a:prstGeom prst="ellips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36" name="Rectangle 38"/>
          <p:cNvSpPr/>
          <p:nvPr/>
        </p:nvSpPr>
        <p:spPr>
          <a:xfrm>
            <a:off x="6313343" y="2745733"/>
            <a:ext cx="466715" cy="400110"/>
          </a:xfrm>
          <a:prstGeom prst="rect">
            <a:avLst/>
          </a:prstGeom>
        </p:spPr>
        <p:txBody>
          <a:bodyPr wrap="square">
            <a:spAutoFit/>
          </a:bodyPr>
          <a:lstStyle/>
          <a:p>
            <a:pPr eaLnBrk="0" hangingPunct="0">
              <a:spcBef>
                <a:spcPts val="1800"/>
              </a:spcBef>
              <a:spcAft>
                <a:spcPts val="0"/>
              </a:spcAft>
              <a:buClr>
                <a:schemeClr val="accent2"/>
              </a:buClr>
              <a:defRPr/>
            </a:pPr>
            <a:r>
              <a:rPr lang="ru-RU" sz="1000" dirty="0"/>
              <a:t>20 р</a:t>
            </a:r>
            <a:r>
              <a:rPr lang="en-US" sz="1000" dirty="0"/>
              <a:t>/</a:t>
            </a:r>
            <a:r>
              <a:rPr lang="ru-RU" sz="1000" dirty="0"/>
              <a:t>д</a:t>
            </a:r>
          </a:p>
        </p:txBody>
      </p:sp>
      <p:cxnSp>
        <p:nvCxnSpPr>
          <p:cNvPr id="37" name="Straight Connector 43"/>
          <p:cNvCxnSpPr/>
          <p:nvPr/>
        </p:nvCxnSpPr>
        <p:spPr>
          <a:xfrm>
            <a:off x="6583373" y="2571378"/>
            <a:ext cx="0" cy="216024"/>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8" name="Rectangle 44"/>
          <p:cNvSpPr/>
          <p:nvPr/>
        </p:nvSpPr>
        <p:spPr>
          <a:xfrm rot="16200000">
            <a:off x="5002899" y="1734365"/>
            <a:ext cx="1491606" cy="246221"/>
          </a:xfrm>
          <a:prstGeom prst="rect">
            <a:avLst/>
          </a:prstGeom>
        </p:spPr>
        <p:txBody>
          <a:bodyPr wrap="square">
            <a:spAutoFit/>
          </a:bodyPr>
          <a:lstStyle/>
          <a:p>
            <a:pPr eaLnBrk="0" hangingPunct="0">
              <a:spcBef>
                <a:spcPts val="1800"/>
              </a:spcBef>
              <a:spcAft>
                <a:spcPts val="0"/>
              </a:spcAft>
              <a:buClr>
                <a:schemeClr val="accent2"/>
              </a:buClr>
              <a:defRPr/>
            </a:pPr>
            <a:r>
              <a:rPr lang="ru-RU" sz="1000" dirty="0"/>
              <a:t>РСБУ </a:t>
            </a:r>
            <a:r>
              <a:rPr lang="en-US" sz="1000" dirty="0"/>
              <a:t>/</a:t>
            </a:r>
            <a:r>
              <a:rPr lang="ru-RU" sz="1000" dirty="0"/>
              <a:t> НУ (</a:t>
            </a:r>
            <a:r>
              <a:rPr lang="ru-RU" sz="1000" dirty="0" err="1"/>
              <a:t>предвар</a:t>
            </a:r>
            <a:r>
              <a:rPr lang="ru-RU" sz="1000" dirty="0"/>
              <a:t>.)</a:t>
            </a:r>
          </a:p>
        </p:txBody>
      </p:sp>
      <p:sp>
        <p:nvSpPr>
          <p:cNvPr id="39" name="Rectangle 47"/>
          <p:cNvSpPr/>
          <p:nvPr/>
        </p:nvSpPr>
        <p:spPr>
          <a:xfrm rot="16200000">
            <a:off x="5689028" y="1744998"/>
            <a:ext cx="1491606" cy="246221"/>
          </a:xfrm>
          <a:prstGeom prst="rect">
            <a:avLst/>
          </a:prstGeom>
        </p:spPr>
        <p:txBody>
          <a:bodyPr wrap="square">
            <a:spAutoFit/>
          </a:bodyPr>
          <a:lstStyle/>
          <a:p>
            <a:pPr eaLnBrk="0" hangingPunct="0">
              <a:spcBef>
                <a:spcPts val="1800"/>
              </a:spcBef>
              <a:spcAft>
                <a:spcPts val="0"/>
              </a:spcAft>
              <a:buClr>
                <a:schemeClr val="accent2"/>
              </a:buClr>
              <a:defRPr/>
            </a:pPr>
            <a:r>
              <a:rPr lang="ru-RU" sz="1000" dirty="0"/>
              <a:t>РСБУ </a:t>
            </a:r>
            <a:r>
              <a:rPr lang="en-US" sz="1000" dirty="0"/>
              <a:t>/</a:t>
            </a:r>
            <a:r>
              <a:rPr lang="ru-RU" sz="1000" dirty="0"/>
              <a:t> НУ (</a:t>
            </a:r>
            <a:r>
              <a:rPr lang="ru-RU" sz="1000" dirty="0" err="1"/>
              <a:t>финальн</a:t>
            </a:r>
            <a:r>
              <a:rPr lang="ru-RU" sz="1000" dirty="0"/>
              <a:t>.)</a:t>
            </a:r>
          </a:p>
        </p:txBody>
      </p:sp>
      <p:sp>
        <p:nvSpPr>
          <p:cNvPr id="40" name="Rectangle 48"/>
          <p:cNvSpPr/>
          <p:nvPr/>
        </p:nvSpPr>
        <p:spPr>
          <a:xfrm rot="16200000">
            <a:off x="5194998" y="1745702"/>
            <a:ext cx="1491606" cy="246221"/>
          </a:xfrm>
          <a:prstGeom prst="rect">
            <a:avLst/>
          </a:prstGeom>
        </p:spPr>
        <p:txBody>
          <a:bodyPr wrap="square">
            <a:spAutoFit/>
          </a:bodyPr>
          <a:lstStyle/>
          <a:p>
            <a:pPr eaLnBrk="0" hangingPunct="0">
              <a:spcBef>
                <a:spcPts val="1800"/>
              </a:spcBef>
              <a:spcAft>
                <a:spcPts val="0"/>
              </a:spcAft>
              <a:buClr>
                <a:schemeClr val="accent2"/>
              </a:buClr>
              <a:defRPr/>
            </a:pPr>
            <a:r>
              <a:rPr lang="ru-RU" sz="1000" dirty="0"/>
              <a:t>МСФО</a:t>
            </a:r>
          </a:p>
        </p:txBody>
      </p:sp>
      <p:sp>
        <p:nvSpPr>
          <p:cNvPr id="43" name="Заголовок 1"/>
          <p:cNvSpPr txBox="1">
            <a:spLocks/>
          </p:cNvSpPr>
          <p:nvPr/>
        </p:nvSpPr>
        <p:spPr>
          <a:xfrm>
            <a:off x="1624656" y="364301"/>
            <a:ext cx="8518161" cy="58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lnSpc>
                <a:spcPct val="80000"/>
              </a:lnSpc>
              <a:defRPr b="1">
                <a:solidFill>
                  <a:srgbClr val="D20000"/>
                </a:solidFill>
                <a:latin typeface="+mj-lt"/>
                <a:ea typeface="+mj-ea"/>
                <a:cs typeface="+mj-cs"/>
              </a:defRPr>
            </a:lvl1pPr>
            <a:lvl2pPr eaLnBrk="0" hangingPunct="0">
              <a:lnSpc>
                <a:spcPct val="80000"/>
              </a:lnSpc>
              <a:defRPr b="1">
                <a:solidFill>
                  <a:srgbClr val="D20000"/>
                </a:solidFill>
              </a:defRPr>
            </a:lvl2pPr>
            <a:lvl3pPr eaLnBrk="0" hangingPunct="0">
              <a:lnSpc>
                <a:spcPct val="80000"/>
              </a:lnSpc>
              <a:defRPr b="1">
                <a:solidFill>
                  <a:srgbClr val="D20000"/>
                </a:solidFill>
              </a:defRPr>
            </a:lvl3pPr>
            <a:lvl4pPr eaLnBrk="0" hangingPunct="0">
              <a:lnSpc>
                <a:spcPct val="80000"/>
              </a:lnSpc>
              <a:defRPr b="1">
                <a:solidFill>
                  <a:srgbClr val="D20000"/>
                </a:solidFill>
              </a:defRPr>
            </a:lvl4pPr>
            <a:lvl5pPr eaLnBrk="0" hangingPunct="0">
              <a:lnSpc>
                <a:spcPct val="80000"/>
              </a:lnSpc>
              <a:defRPr b="1">
                <a:solidFill>
                  <a:srgbClr val="D20000"/>
                </a:solidFill>
              </a:defRPr>
            </a:lvl5pPr>
            <a:lvl6pPr marL="457200" fontAlgn="base">
              <a:lnSpc>
                <a:spcPct val="80000"/>
              </a:lnSpc>
              <a:spcBef>
                <a:spcPct val="0"/>
              </a:spcBef>
              <a:spcAft>
                <a:spcPct val="0"/>
              </a:spcAft>
              <a:defRPr b="1">
                <a:solidFill>
                  <a:srgbClr val="E2271E"/>
                </a:solidFill>
              </a:defRPr>
            </a:lvl6pPr>
            <a:lvl7pPr marL="914400" fontAlgn="base">
              <a:lnSpc>
                <a:spcPct val="80000"/>
              </a:lnSpc>
              <a:spcBef>
                <a:spcPct val="0"/>
              </a:spcBef>
              <a:spcAft>
                <a:spcPct val="0"/>
              </a:spcAft>
              <a:defRPr b="1">
                <a:solidFill>
                  <a:srgbClr val="E2271E"/>
                </a:solidFill>
              </a:defRPr>
            </a:lvl7pPr>
            <a:lvl8pPr marL="1371600" fontAlgn="base">
              <a:lnSpc>
                <a:spcPct val="80000"/>
              </a:lnSpc>
              <a:spcBef>
                <a:spcPct val="0"/>
              </a:spcBef>
              <a:spcAft>
                <a:spcPct val="0"/>
              </a:spcAft>
              <a:defRPr b="1">
                <a:solidFill>
                  <a:srgbClr val="E2271E"/>
                </a:solidFill>
              </a:defRPr>
            </a:lvl8pPr>
            <a:lvl9pPr marL="1828800" fontAlgn="base">
              <a:lnSpc>
                <a:spcPct val="80000"/>
              </a:lnSpc>
              <a:spcBef>
                <a:spcPct val="0"/>
              </a:spcBef>
              <a:spcAft>
                <a:spcPct val="0"/>
              </a:spcAft>
              <a:defRPr b="1">
                <a:solidFill>
                  <a:srgbClr val="E2271E"/>
                </a:solidFill>
              </a:defRPr>
            </a:lvl9pPr>
          </a:lstStyle>
          <a:p>
            <a:r>
              <a:rPr lang="ru-RU" dirty="0"/>
              <a:t>3. МСФО УЧЁТ НА УРОВНЕ КОМПАНИИ. </a:t>
            </a:r>
          </a:p>
          <a:p>
            <a:r>
              <a:rPr lang="ru-RU" dirty="0"/>
              <a:t>ДВОЙНОЕ ЗАКРЫТИЕ</a:t>
            </a:r>
            <a:endParaRPr lang="ru-RU" altLang="ru-RU" dirty="0"/>
          </a:p>
        </p:txBody>
      </p:sp>
      <p:pic>
        <p:nvPicPr>
          <p:cNvPr id="46" name="Рисунок 45"/>
          <p:cNvPicPr>
            <a:picLocks noChangeAspect="1"/>
          </p:cNvPicPr>
          <p:nvPr/>
        </p:nvPicPr>
        <p:blipFill>
          <a:blip r:embed="rId5"/>
          <a:stretch>
            <a:fillRect/>
          </a:stretch>
        </p:blipFill>
        <p:spPr>
          <a:xfrm>
            <a:off x="1061082" y="3633429"/>
            <a:ext cx="6393656" cy="2686050"/>
          </a:xfrm>
          <a:prstGeom prst="rect">
            <a:avLst/>
          </a:prstGeom>
          <a:ln>
            <a:noFill/>
          </a:ln>
          <a:effectLst>
            <a:outerShdw blurRad="292100" dist="139700" dir="2700000" algn="tl" rotWithShape="0">
              <a:srgbClr val="333333">
                <a:alpha val="65000"/>
              </a:srgbClr>
            </a:outerShdw>
          </a:effectLst>
        </p:spPr>
      </p:pic>
      <p:pic>
        <p:nvPicPr>
          <p:cNvPr id="47" name="Рисунок 46"/>
          <p:cNvPicPr>
            <a:picLocks noChangeAspect="1"/>
          </p:cNvPicPr>
          <p:nvPr/>
        </p:nvPicPr>
        <p:blipFill>
          <a:blip r:embed="rId6"/>
          <a:stretch>
            <a:fillRect/>
          </a:stretch>
        </p:blipFill>
        <p:spPr>
          <a:xfrm>
            <a:off x="1624532" y="3828741"/>
            <a:ext cx="7000875" cy="2495550"/>
          </a:xfrm>
          <a:prstGeom prst="rect">
            <a:avLst/>
          </a:prstGeom>
          <a:ln>
            <a:noFill/>
          </a:ln>
          <a:effectLst>
            <a:outerShdw blurRad="292100" dist="139700" dir="2700000" algn="tl" rotWithShape="0">
              <a:srgbClr val="333333">
                <a:alpha val="65000"/>
              </a:srgbClr>
            </a:outerShdw>
          </a:effectLst>
        </p:spPr>
      </p:pic>
      <p:sp>
        <p:nvSpPr>
          <p:cNvPr id="41" name="Номер слайда 3"/>
          <p:cNvSpPr>
            <a:spLocks noGrp="1"/>
          </p:cNvSpPr>
          <p:nvPr>
            <p:ph type="sldNum" sz="quarter" idx="11"/>
          </p:nvPr>
        </p:nvSpPr>
        <p:spPr>
          <a:xfrm>
            <a:off x="8243888" y="6597650"/>
            <a:ext cx="766762" cy="260350"/>
          </a:xfrm>
        </p:spPr>
        <p:txBody>
          <a:bodyPr/>
          <a:lstStyle/>
          <a:p>
            <a:pPr>
              <a:defRPr/>
            </a:pPr>
            <a:fld id="{291CF282-6ACF-4085-9ADF-8D9C1CF6F6E3}" type="slidenum">
              <a:rPr lang="ru-RU" altLang="ru-RU" smtClean="0"/>
              <a:pPr>
                <a:defRPr/>
              </a:pPr>
              <a:t>38</a:t>
            </a:fld>
            <a:endParaRPr lang="ru-RU" altLang="ru-RU" dirty="0"/>
          </a:p>
        </p:txBody>
      </p:sp>
    </p:spTree>
    <p:extLst>
      <p:ext uri="{BB962C8B-B14F-4D97-AF65-F5344CB8AC3E}">
        <p14:creationId xmlns:p14="http://schemas.microsoft.com/office/powerpoint/2010/main" val="360871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6" grpId="0" animBg="1"/>
      <p:bldP spid="27" grpId="0"/>
      <p:bldP spid="35" grpId="0" animBg="1"/>
      <p:bldP spid="36" grpId="0"/>
      <p:bldP spid="38" grpId="0"/>
      <p:bldP spid="39" grpId="0"/>
      <p:bldP spid="4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a:xfrm>
            <a:off x="8201481" y="7225387"/>
            <a:ext cx="766762" cy="260350"/>
          </a:xfrm>
        </p:spPr>
        <p:txBody>
          <a:bodyPr/>
          <a:lstStyle/>
          <a:p>
            <a:pPr>
              <a:defRPr/>
            </a:pPr>
            <a:fld id="{F95063E6-516A-4F1A-9806-6F5FECC5E6CF}" type="slidenum">
              <a:rPr lang="ru-RU" altLang="ru-RU" smtClean="0"/>
              <a:pPr>
                <a:defRPr/>
              </a:pPr>
              <a:t>39</a:t>
            </a:fld>
            <a:endParaRPr lang="ru-RU" altLang="ru-RU" dirty="0"/>
          </a:p>
        </p:txBody>
      </p:sp>
      <p:sp>
        <p:nvSpPr>
          <p:cNvPr id="10" name="Заголовок 1"/>
          <p:cNvSpPr txBox="1">
            <a:spLocks/>
          </p:cNvSpPr>
          <p:nvPr/>
        </p:nvSpPr>
        <p:spPr>
          <a:xfrm>
            <a:off x="1624656" y="364301"/>
            <a:ext cx="8518161" cy="58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lnSpc>
                <a:spcPct val="80000"/>
              </a:lnSpc>
              <a:defRPr b="1">
                <a:solidFill>
                  <a:srgbClr val="D20000"/>
                </a:solidFill>
                <a:latin typeface="+mj-lt"/>
                <a:ea typeface="+mj-ea"/>
                <a:cs typeface="+mj-cs"/>
              </a:defRPr>
            </a:lvl1pPr>
            <a:lvl2pPr eaLnBrk="0" hangingPunct="0">
              <a:lnSpc>
                <a:spcPct val="80000"/>
              </a:lnSpc>
              <a:defRPr b="1">
                <a:solidFill>
                  <a:srgbClr val="D20000"/>
                </a:solidFill>
              </a:defRPr>
            </a:lvl2pPr>
            <a:lvl3pPr eaLnBrk="0" hangingPunct="0">
              <a:lnSpc>
                <a:spcPct val="80000"/>
              </a:lnSpc>
              <a:defRPr b="1">
                <a:solidFill>
                  <a:srgbClr val="D20000"/>
                </a:solidFill>
              </a:defRPr>
            </a:lvl3pPr>
            <a:lvl4pPr eaLnBrk="0" hangingPunct="0">
              <a:lnSpc>
                <a:spcPct val="80000"/>
              </a:lnSpc>
              <a:defRPr b="1">
                <a:solidFill>
                  <a:srgbClr val="D20000"/>
                </a:solidFill>
              </a:defRPr>
            </a:lvl4pPr>
            <a:lvl5pPr eaLnBrk="0" hangingPunct="0">
              <a:lnSpc>
                <a:spcPct val="80000"/>
              </a:lnSpc>
              <a:defRPr b="1">
                <a:solidFill>
                  <a:srgbClr val="D20000"/>
                </a:solidFill>
              </a:defRPr>
            </a:lvl5pPr>
            <a:lvl6pPr marL="457200" fontAlgn="base">
              <a:lnSpc>
                <a:spcPct val="80000"/>
              </a:lnSpc>
              <a:spcBef>
                <a:spcPct val="0"/>
              </a:spcBef>
              <a:spcAft>
                <a:spcPct val="0"/>
              </a:spcAft>
              <a:defRPr b="1">
                <a:solidFill>
                  <a:srgbClr val="E2271E"/>
                </a:solidFill>
              </a:defRPr>
            </a:lvl6pPr>
            <a:lvl7pPr marL="914400" fontAlgn="base">
              <a:lnSpc>
                <a:spcPct val="80000"/>
              </a:lnSpc>
              <a:spcBef>
                <a:spcPct val="0"/>
              </a:spcBef>
              <a:spcAft>
                <a:spcPct val="0"/>
              </a:spcAft>
              <a:defRPr b="1">
                <a:solidFill>
                  <a:srgbClr val="E2271E"/>
                </a:solidFill>
              </a:defRPr>
            </a:lvl7pPr>
            <a:lvl8pPr marL="1371600" fontAlgn="base">
              <a:lnSpc>
                <a:spcPct val="80000"/>
              </a:lnSpc>
              <a:spcBef>
                <a:spcPct val="0"/>
              </a:spcBef>
              <a:spcAft>
                <a:spcPct val="0"/>
              </a:spcAft>
              <a:defRPr b="1">
                <a:solidFill>
                  <a:srgbClr val="E2271E"/>
                </a:solidFill>
              </a:defRPr>
            </a:lvl8pPr>
            <a:lvl9pPr marL="1828800" fontAlgn="base">
              <a:lnSpc>
                <a:spcPct val="80000"/>
              </a:lnSpc>
              <a:spcBef>
                <a:spcPct val="0"/>
              </a:spcBef>
              <a:spcAft>
                <a:spcPct val="0"/>
              </a:spcAft>
              <a:defRPr b="1">
                <a:solidFill>
                  <a:srgbClr val="E2271E"/>
                </a:solidFill>
              </a:defRPr>
            </a:lvl9pPr>
          </a:lstStyle>
          <a:p>
            <a:r>
              <a:rPr lang="ru-RU" altLang="ru-RU" dirty="0"/>
              <a:t>3. МСФО УЧЁТ НА УРОВНЕ КОМПАНИИ. </a:t>
            </a:r>
            <a:r>
              <a:rPr lang="en-US" altLang="ru-RU" dirty="0"/>
              <a:t>DRILL-DOWN </a:t>
            </a:r>
            <a:r>
              <a:rPr lang="ru-RU" altLang="ru-RU" dirty="0"/>
              <a:t>ДО ДОКУМЕНТА-РЕГИСТРАТОРА</a:t>
            </a:r>
          </a:p>
        </p:txBody>
      </p:sp>
      <p:sp>
        <p:nvSpPr>
          <p:cNvPr id="13" name="Прямоугольник 12"/>
          <p:cNvSpPr/>
          <p:nvPr/>
        </p:nvSpPr>
        <p:spPr>
          <a:xfrm>
            <a:off x="5536222" y="909607"/>
            <a:ext cx="3707903" cy="1569660"/>
          </a:xfrm>
          <a:prstGeom prst="rect">
            <a:avLst/>
          </a:prstGeom>
        </p:spPr>
        <p:txBody>
          <a:bodyPr wrap="square">
            <a:spAutoFit/>
          </a:bodyPr>
          <a:lstStyle/>
          <a:p>
            <a:pPr marL="285750" indent="-285750">
              <a:buClr>
                <a:srgbClr val="58C1C9"/>
              </a:buClr>
              <a:buFont typeface="Wingdings" panose="05000000000000000000" pitchFamily="2" charset="2"/>
              <a:buChar char="q"/>
            </a:pPr>
            <a:r>
              <a:rPr lang="ru-RU" sz="1600" dirty="0"/>
              <a:t>Стандартные бухгалтерские отчеты по МСФО:</a:t>
            </a:r>
          </a:p>
          <a:p>
            <a:pPr marL="742950" lvl="1" indent="-285750">
              <a:buClr>
                <a:srgbClr val="58C1C9"/>
              </a:buClr>
              <a:buFont typeface="Wingdings" panose="05000000000000000000" pitchFamily="2" charset="2"/>
              <a:buChar char="§"/>
            </a:pPr>
            <a:r>
              <a:rPr lang="ru-RU" sz="1600" dirty="0"/>
              <a:t>ОСВ (МСФО)</a:t>
            </a:r>
          </a:p>
          <a:p>
            <a:pPr marL="1200150" lvl="2" indent="-285750">
              <a:buClr>
                <a:srgbClr val="58C1C9"/>
              </a:buClr>
              <a:buFont typeface="Wingdings" panose="05000000000000000000" pitchFamily="2" charset="2"/>
              <a:buChar char="§"/>
            </a:pPr>
            <a:r>
              <a:rPr lang="ru-RU" sz="1600" dirty="0"/>
              <a:t>ОСВ по счету (МСФО)</a:t>
            </a:r>
          </a:p>
          <a:p>
            <a:pPr marL="2114550" lvl="4" indent="-285750">
              <a:buClr>
                <a:srgbClr val="58C1C9"/>
              </a:buClr>
              <a:buFont typeface="Wingdings" panose="05000000000000000000" pitchFamily="2" charset="2"/>
              <a:buChar char="§"/>
            </a:pPr>
            <a:r>
              <a:rPr lang="ru-RU" sz="1600" dirty="0"/>
              <a:t>Карточка счета (МСФО)</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52" y="1925516"/>
            <a:ext cx="6984776" cy="3978200"/>
          </a:xfrm>
          <a:prstGeom prst="rect">
            <a:avLst/>
          </a:prstGeom>
          <a:noFill/>
          <a:ln w="6350">
            <a:solidFill>
              <a:srgbClr val="3E5057"/>
            </a:solidFill>
            <a:miter lim="800000"/>
            <a:headEnd/>
            <a:tailEnd/>
          </a:ln>
          <a:effectLst>
            <a:outerShdw blurRad="254000" dist="50800" dir="5400000" algn="ctr" rotWithShape="0">
              <a:srgbClr val="000000">
                <a:alpha val="43137"/>
              </a:srgbClr>
            </a:outerShdw>
          </a:effectLst>
          <a:extLst>
            <a:ext uri="{909E8E84-426E-40DD-AFC4-6F175D3DCCD1}">
              <a14:hiddenFill xmlns:a14="http://schemas.microsoft.com/office/drawing/2010/main">
                <a:solidFill>
                  <a:schemeClr val="accent1"/>
                </a:solidFill>
              </a14:hiddenFill>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3140968"/>
            <a:ext cx="6708404" cy="3240360"/>
          </a:xfrm>
          <a:prstGeom prst="rect">
            <a:avLst/>
          </a:prstGeom>
          <a:noFill/>
          <a:ln w="6350">
            <a:solidFill>
              <a:srgbClr val="3E5057"/>
            </a:solidFill>
            <a:miter lim="800000"/>
            <a:headEnd/>
            <a:tailEnd/>
          </a:ln>
          <a:effectLst>
            <a:outerShdw blurRad="254000" dist="50800" dir="5400000" algn="ctr" rotWithShape="0">
              <a:srgbClr val="000000">
                <a:alpha val="43137"/>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0296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359532" y="1628801"/>
            <a:ext cx="7726604" cy="3503275"/>
          </a:xfrm>
          <a:prstGeom prst="roundRect">
            <a:avLst>
              <a:gd name="adj" fmla="val 11746"/>
            </a:avLst>
          </a:prstGeom>
          <a:solidFill>
            <a:srgbClr val="FFFF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962" fontAlgn="base">
              <a:spcBef>
                <a:spcPct val="0"/>
              </a:spcBef>
              <a:spcAft>
                <a:spcPct val="0"/>
              </a:spcAft>
            </a:pPr>
            <a:endParaRPr lang="ru-RU" sz="1428" b="1" dirty="0">
              <a:solidFill>
                <a:srgbClr val="FFFFFF"/>
              </a:solidFill>
              <a:latin typeface="Arial"/>
            </a:endParaRPr>
          </a:p>
        </p:txBody>
      </p:sp>
      <p:cxnSp>
        <p:nvCxnSpPr>
          <p:cNvPr id="7" name="Прямая со стрелкой 6"/>
          <p:cNvCxnSpPr/>
          <p:nvPr/>
        </p:nvCxnSpPr>
        <p:spPr>
          <a:xfrm flipV="1">
            <a:off x="5591899" y="3756992"/>
            <a:ext cx="1148734" cy="8352"/>
          </a:xfrm>
          <a:prstGeom prst="straightConnector1">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Блок-схема: несколько документов 7"/>
          <p:cNvSpPr/>
          <p:nvPr/>
        </p:nvSpPr>
        <p:spPr>
          <a:xfrm>
            <a:off x="1716054" y="1740995"/>
            <a:ext cx="2084101" cy="816738"/>
          </a:xfrm>
          <a:prstGeom prst="flowChartMultidocument">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962" fontAlgn="base">
              <a:spcBef>
                <a:spcPct val="0"/>
              </a:spcBef>
              <a:spcAft>
                <a:spcPct val="0"/>
              </a:spcAft>
            </a:pPr>
            <a:r>
              <a:rPr lang="ru-RU" sz="1428" dirty="0">
                <a:solidFill>
                  <a:srgbClr val="000000"/>
                </a:solidFill>
                <a:latin typeface="Arial"/>
              </a:rPr>
              <a:t>Параллельный учет 16 объектов учёта</a:t>
            </a:r>
          </a:p>
        </p:txBody>
      </p:sp>
      <p:cxnSp>
        <p:nvCxnSpPr>
          <p:cNvPr id="9" name="Соединительная линия уступом 8"/>
          <p:cNvCxnSpPr>
            <a:endCxn id="24" idx="0"/>
          </p:cNvCxnSpPr>
          <p:nvPr/>
        </p:nvCxnSpPr>
        <p:spPr>
          <a:xfrm>
            <a:off x="3846956" y="2018326"/>
            <a:ext cx="1169973" cy="907947"/>
          </a:xfrm>
          <a:prstGeom prst="bentConnector2">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Горизонтальный свиток 9"/>
          <p:cNvSpPr/>
          <p:nvPr/>
        </p:nvSpPr>
        <p:spPr>
          <a:xfrm>
            <a:off x="498624" y="2851212"/>
            <a:ext cx="1416320" cy="1922183"/>
          </a:xfrm>
          <a:prstGeom prst="horizontalScroll">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962" fontAlgn="base">
              <a:spcBef>
                <a:spcPct val="0"/>
              </a:spcBef>
              <a:spcAft>
                <a:spcPct val="0"/>
              </a:spcAft>
            </a:pPr>
            <a:endParaRPr lang="ru-RU" sz="1428" dirty="0" err="1">
              <a:solidFill>
                <a:srgbClr val="000000"/>
              </a:solidFill>
              <a:latin typeface="Arial"/>
            </a:endParaRPr>
          </a:p>
        </p:txBody>
      </p:sp>
      <p:sp>
        <p:nvSpPr>
          <p:cNvPr id="11" name="TextBox 21"/>
          <p:cNvSpPr txBox="1"/>
          <p:nvPr/>
        </p:nvSpPr>
        <p:spPr>
          <a:xfrm>
            <a:off x="704102" y="3557786"/>
            <a:ext cx="1319792" cy="107721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600" dirty="0">
                <a:latin typeface="Arial" charset="0"/>
              </a:rPr>
              <a:t>Данные оперативного учёта </a:t>
            </a:r>
            <a:r>
              <a:rPr lang="en-US" sz="1600" dirty="0">
                <a:latin typeface="Arial" charset="0"/>
              </a:rPr>
              <a:t>ERP</a:t>
            </a:r>
            <a:r>
              <a:rPr lang="ru-RU" sz="1600" dirty="0">
                <a:latin typeface="Arial" charset="0"/>
              </a:rPr>
              <a:t> </a:t>
            </a:r>
            <a:endParaRPr lang="en-US" sz="1600" dirty="0">
              <a:latin typeface="Arial" charset="0"/>
            </a:endParaRPr>
          </a:p>
        </p:txBody>
      </p:sp>
      <p:sp>
        <p:nvSpPr>
          <p:cNvPr id="12" name="TextBox 11"/>
          <p:cNvSpPr txBox="1"/>
          <p:nvPr/>
        </p:nvSpPr>
        <p:spPr>
          <a:xfrm>
            <a:off x="5922151" y="1632057"/>
            <a:ext cx="1525466" cy="461665"/>
          </a:xfrm>
          <a:prstGeom prst="rect">
            <a:avLst/>
          </a:prstGeom>
          <a:noFill/>
        </p:spPr>
        <p:txBody>
          <a:bodyPr wrap="square" rtlCol="0">
            <a:spAutoFit/>
          </a:bodyPr>
          <a:lstStyle/>
          <a:p>
            <a:r>
              <a:rPr lang="ru-RU" sz="2400" b="1" dirty="0"/>
              <a:t>1С: УХ</a:t>
            </a:r>
          </a:p>
        </p:txBody>
      </p:sp>
      <p:cxnSp>
        <p:nvCxnSpPr>
          <p:cNvPr id="13" name="Прямая со стрелкой 12"/>
          <p:cNvCxnSpPr/>
          <p:nvPr/>
        </p:nvCxnSpPr>
        <p:spPr>
          <a:xfrm>
            <a:off x="2023894" y="3256119"/>
            <a:ext cx="827916" cy="0"/>
          </a:xfrm>
          <a:prstGeom prst="straightConnector1">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pic>
        <p:nvPicPr>
          <p:cNvPr id="14" name="Рисунок 37" descr="Mimetypes-application-vnd-sun-xml-calc-template-icon.png"/>
          <p:cNvPicPr>
            <a:picLocks noChangeAspect="1"/>
          </p:cNvPicPr>
          <p:nvPr/>
        </p:nvPicPr>
        <p:blipFill>
          <a:blip r:embed="rId3" cstate="print"/>
          <a:stretch>
            <a:fillRect/>
          </a:stretch>
        </p:blipFill>
        <p:spPr>
          <a:xfrm>
            <a:off x="6941424" y="3388033"/>
            <a:ext cx="393923" cy="525231"/>
          </a:xfrm>
          <a:prstGeom prst="rect">
            <a:avLst/>
          </a:prstGeom>
        </p:spPr>
      </p:pic>
      <p:pic>
        <p:nvPicPr>
          <p:cNvPr id="15" name="Рисунок 14" descr="Mimetypes-application-vnd-sun-xml-calc-template-icon.png"/>
          <p:cNvPicPr>
            <a:picLocks noChangeAspect="1"/>
          </p:cNvPicPr>
          <p:nvPr/>
        </p:nvPicPr>
        <p:blipFill>
          <a:blip r:embed="rId3" cstate="print"/>
          <a:stretch>
            <a:fillRect/>
          </a:stretch>
        </p:blipFill>
        <p:spPr>
          <a:xfrm>
            <a:off x="6692077" y="3304136"/>
            <a:ext cx="398510" cy="531346"/>
          </a:xfrm>
          <a:prstGeom prst="rect">
            <a:avLst/>
          </a:prstGeom>
        </p:spPr>
      </p:pic>
      <p:pic>
        <p:nvPicPr>
          <p:cNvPr id="16" name="Picture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0685" y="3493556"/>
            <a:ext cx="520688" cy="694251"/>
          </a:xfrm>
          <a:prstGeom prst="rect">
            <a:avLst/>
          </a:prstGeom>
        </p:spPr>
      </p:pic>
      <p:sp>
        <p:nvSpPr>
          <p:cNvPr id="17" name="TextBox 70"/>
          <p:cNvSpPr txBox="1"/>
          <p:nvPr/>
        </p:nvSpPr>
        <p:spPr>
          <a:xfrm>
            <a:off x="6164389" y="4040659"/>
            <a:ext cx="1202376" cy="11910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32962" fontAlgn="base">
              <a:spcBef>
                <a:spcPct val="0"/>
              </a:spcBef>
              <a:spcAft>
                <a:spcPct val="0"/>
              </a:spcAft>
            </a:pPr>
            <a:r>
              <a:rPr lang="ru-RU" sz="1428" b="1" dirty="0">
                <a:solidFill>
                  <a:srgbClr val="234B67"/>
                </a:solidFill>
                <a:latin typeface="Arial" charset="0"/>
              </a:rPr>
              <a:t>Пакет индивидуальной отчетности</a:t>
            </a:r>
          </a:p>
          <a:p>
            <a:pPr defTabSz="932962" fontAlgn="base">
              <a:spcBef>
                <a:spcPct val="0"/>
              </a:spcBef>
              <a:spcAft>
                <a:spcPct val="0"/>
              </a:spcAft>
            </a:pPr>
            <a:endParaRPr lang="ru-RU" sz="1428" b="1" dirty="0">
              <a:solidFill>
                <a:srgbClr val="234B67"/>
              </a:solidFill>
              <a:latin typeface="Arial" charset="0"/>
            </a:endParaRPr>
          </a:p>
        </p:txBody>
      </p:sp>
      <p:sp>
        <p:nvSpPr>
          <p:cNvPr id="18" name="AutoShape 5"/>
          <p:cNvSpPr>
            <a:spLocks noChangeArrowheads="1"/>
          </p:cNvSpPr>
          <p:nvPr/>
        </p:nvSpPr>
        <p:spPr bwMode="auto">
          <a:xfrm>
            <a:off x="514673" y="5870486"/>
            <a:ext cx="1624463" cy="500456"/>
          </a:xfrm>
          <a:prstGeom prst="chevron">
            <a:avLst>
              <a:gd name="adj" fmla="val 46147"/>
            </a:avLst>
          </a:prstGeom>
          <a:solidFill>
            <a:srgbClr val="CCFF99"/>
          </a:solidFill>
          <a:ln w="25400">
            <a:solidFill>
              <a:schemeClr val="bg2"/>
            </a:solidFill>
            <a:miter lim="800000"/>
            <a:headEnd/>
            <a:tailEnd/>
          </a:ln>
        </p:spPr>
        <p:txBody>
          <a:bodyPr wrap="none" lIns="144000" tIns="36000" rIns="18000" bIns="36000" anchor="ctr"/>
          <a:lstStyle/>
          <a:p>
            <a:pPr marL="177800" indent="-177800" algn="ctr"/>
            <a:r>
              <a:rPr lang="ru-RU" sz="1300" b="1" dirty="0"/>
              <a:t>Закрытие </a:t>
            </a:r>
          </a:p>
          <a:p>
            <a:pPr marL="177800" indent="-177800" algn="ctr"/>
            <a:r>
              <a:rPr lang="ru-RU" sz="1300" b="1" dirty="0"/>
              <a:t> учета</a:t>
            </a:r>
          </a:p>
          <a:p>
            <a:pPr marL="177800" indent="-177800" algn="ctr"/>
            <a:r>
              <a:rPr lang="ru-RU" sz="1300" b="1" dirty="0"/>
              <a:t>РСБУ</a:t>
            </a:r>
            <a:endParaRPr lang="en-US" sz="1300" b="1" dirty="0"/>
          </a:p>
        </p:txBody>
      </p:sp>
      <p:sp>
        <p:nvSpPr>
          <p:cNvPr id="19" name="AutoShape 5"/>
          <p:cNvSpPr>
            <a:spLocks noChangeArrowheads="1"/>
          </p:cNvSpPr>
          <p:nvPr/>
        </p:nvSpPr>
        <p:spPr bwMode="auto">
          <a:xfrm>
            <a:off x="2328619" y="5867719"/>
            <a:ext cx="1624463" cy="500456"/>
          </a:xfrm>
          <a:prstGeom prst="chevron">
            <a:avLst>
              <a:gd name="adj" fmla="val 46147"/>
            </a:avLst>
          </a:prstGeom>
          <a:solidFill>
            <a:srgbClr val="CCFF99"/>
          </a:solidFill>
          <a:ln w="25400">
            <a:solidFill>
              <a:schemeClr val="bg2"/>
            </a:solidFill>
            <a:miter lim="800000"/>
            <a:headEnd/>
            <a:tailEnd/>
          </a:ln>
        </p:spPr>
        <p:txBody>
          <a:bodyPr wrap="none" lIns="144000" tIns="36000" rIns="18000" bIns="36000" anchor="ctr"/>
          <a:lstStyle/>
          <a:p>
            <a:pPr marL="177800" indent="-177800" algn="ctr"/>
            <a:r>
              <a:rPr lang="ru-RU" sz="1300" b="1" dirty="0"/>
              <a:t>Трансляция </a:t>
            </a:r>
          </a:p>
          <a:p>
            <a:pPr marL="177800" indent="-177800" algn="ctr"/>
            <a:r>
              <a:rPr lang="ru-RU" sz="1300" b="1" dirty="0"/>
              <a:t>на МСФО</a:t>
            </a:r>
            <a:endParaRPr lang="en-US" sz="1300" b="1" dirty="0"/>
          </a:p>
        </p:txBody>
      </p:sp>
      <p:sp>
        <p:nvSpPr>
          <p:cNvPr id="20" name="AutoShape 5"/>
          <p:cNvSpPr>
            <a:spLocks noChangeArrowheads="1"/>
          </p:cNvSpPr>
          <p:nvPr/>
        </p:nvSpPr>
        <p:spPr bwMode="auto">
          <a:xfrm>
            <a:off x="4055712" y="5867719"/>
            <a:ext cx="1624463" cy="500456"/>
          </a:xfrm>
          <a:prstGeom prst="chevron">
            <a:avLst>
              <a:gd name="adj" fmla="val 46147"/>
            </a:avLst>
          </a:prstGeom>
          <a:solidFill>
            <a:srgbClr val="CCFF99"/>
          </a:solidFill>
          <a:ln w="25400">
            <a:solidFill>
              <a:schemeClr val="bg2"/>
            </a:solidFill>
            <a:miter lim="800000"/>
            <a:headEnd/>
            <a:tailEnd/>
          </a:ln>
        </p:spPr>
        <p:txBody>
          <a:bodyPr wrap="none" lIns="144000" tIns="36000" rIns="18000" bIns="36000" anchor="ctr"/>
          <a:lstStyle/>
          <a:p>
            <a:pPr marL="177800" indent="-177800" algn="ctr"/>
            <a:r>
              <a:rPr lang="ru-RU" sz="1300" b="1" dirty="0"/>
              <a:t>Корректировки</a:t>
            </a:r>
          </a:p>
          <a:p>
            <a:pPr marL="177800" indent="-177800" algn="ctr"/>
            <a:r>
              <a:rPr lang="ru-RU" sz="1300" b="1" dirty="0"/>
              <a:t>по МСФО</a:t>
            </a:r>
            <a:endParaRPr lang="en-US" sz="1300" b="1" dirty="0"/>
          </a:p>
        </p:txBody>
      </p:sp>
      <p:sp>
        <p:nvSpPr>
          <p:cNvPr id="21" name="AutoShape 5"/>
          <p:cNvSpPr>
            <a:spLocks noChangeArrowheads="1"/>
          </p:cNvSpPr>
          <p:nvPr/>
        </p:nvSpPr>
        <p:spPr bwMode="auto">
          <a:xfrm>
            <a:off x="5728817" y="5868128"/>
            <a:ext cx="1589527" cy="500456"/>
          </a:xfrm>
          <a:prstGeom prst="chevron">
            <a:avLst>
              <a:gd name="adj" fmla="val 46147"/>
            </a:avLst>
          </a:prstGeom>
          <a:solidFill>
            <a:srgbClr val="CCFF99"/>
          </a:solidFill>
          <a:ln w="25400">
            <a:solidFill>
              <a:schemeClr val="bg2"/>
            </a:solidFill>
            <a:miter lim="800000"/>
            <a:headEnd/>
            <a:tailEnd/>
          </a:ln>
        </p:spPr>
        <p:txBody>
          <a:bodyPr wrap="none" lIns="144000" tIns="36000" rIns="18000" bIns="36000" anchor="ctr"/>
          <a:lstStyle/>
          <a:p>
            <a:pPr marL="177800" indent="-177800" algn="ctr"/>
            <a:r>
              <a:rPr lang="ru-RU" sz="1300" b="1" dirty="0"/>
              <a:t>Закрытие</a:t>
            </a:r>
          </a:p>
          <a:p>
            <a:pPr marL="177800" indent="-177800" algn="ctr"/>
            <a:r>
              <a:rPr lang="ru-RU" sz="1300" b="1" dirty="0"/>
              <a:t> по МСФО</a:t>
            </a:r>
            <a:endParaRPr lang="en-US" sz="1300" b="1" dirty="0"/>
          </a:p>
        </p:txBody>
      </p:sp>
      <p:sp>
        <p:nvSpPr>
          <p:cNvPr id="22" name="Прямоугольник 21"/>
          <p:cNvSpPr/>
          <p:nvPr/>
        </p:nvSpPr>
        <p:spPr>
          <a:xfrm>
            <a:off x="541012" y="5141403"/>
            <a:ext cx="5480419" cy="830997"/>
          </a:xfrm>
          <a:prstGeom prst="rect">
            <a:avLst/>
          </a:prstGeom>
        </p:spPr>
        <p:txBody>
          <a:bodyPr wrap="square">
            <a:spAutoFit/>
          </a:bodyPr>
          <a:lstStyle/>
          <a:p>
            <a:pPr marL="285750" indent="-285750">
              <a:buClr>
                <a:srgbClr val="58C1C9"/>
              </a:buClr>
              <a:buFont typeface="Wingdings" panose="05000000000000000000" pitchFamily="2" charset="2"/>
              <a:buChar char="q"/>
            </a:pPr>
            <a:r>
              <a:rPr lang="ru-RU" sz="1600" dirty="0"/>
              <a:t>Процесс подготовки индивидуальной отчетности по МСФО:</a:t>
            </a:r>
          </a:p>
          <a:p>
            <a:pPr marL="285750" indent="-285750">
              <a:buClr>
                <a:srgbClr val="58C1C9"/>
              </a:buClr>
              <a:buFont typeface="Wingdings" panose="05000000000000000000" pitchFamily="2" charset="2"/>
              <a:buChar char="q"/>
            </a:pPr>
            <a:endParaRPr lang="ru-RU" sz="1600" dirty="0">
              <a:solidFill>
                <a:srgbClr val="234B67"/>
              </a:solidFill>
              <a:latin typeface="Tahoma" panose="020B0604030504040204" pitchFamily="34" charset="0"/>
              <a:ea typeface="Tahoma" panose="020B0604030504040204" pitchFamily="34" charset="0"/>
              <a:cs typeface="Tahoma" panose="020B0604030504040204" pitchFamily="34" charset="0"/>
            </a:endParaRPr>
          </a:p>
        </p:txBody>
      </p:sp>
      <p:sp>
        <p:nvSpPr>
          <p:cNvPr id="23" name="AutoShape 5"/>
          <p:cNvSpPr>
            <a:spLocks noChangeArrowheads="1"/>
          </p:cNvSpPr>
          <p:nvPr/>
        </p:nvSpPr>
        <p:spPr bwMode="auto">
          <a:xfrm>
            <a:off x="7291373" y="5893475"/>
            <a:ext cx="1589527" cy="500456"/>
          </a:xfrm>
          <a:prstGeom prst="chevron">
            <a:avLst>
              <a:gd name="adj" fmla="val 46147"/>
            </a:avLst>
          </a:prstGeom>
          <a:solidFill>
            <a:srgbClr val="CCFF99"/>
          </a:solidFill>
          <a:ln w="25400">
            <a:solidFill>
              <a:schemeClr val="bg2"/>
            </a:solidFill>
            <a:miter lim="800000"/>
            <a:headEnd/>
            <a:tailEnd/>
          </a:ln>
        </p:spPr>
        <p:txBody>
          <a:bodyPr wrap="none" lIns="144000" tIns="36000" rIns="18000" bIns="36000" anchor="ctr"/>
          <a:lstStyle/>
          <a:p>
            <a:pPr marL="177800" indent="-177800" algn="ctr"/>
            <a:r>
              <a:rPr lang="ru-RU" sz="1300" b="1" dirty="0"/>
              <a:t>Сбор </a:t>
            </a:r>
          </a:p>
          <a:p>
            <a:pPr marL="177800" indent="-177800" algn="ctr"/>
            <a:r>
              <a:rPr lang="ru-RU" sz="1300" b="1" dirty="0"/>
              <a:t>отчетности</a:t>
            </a:r>
          </a:p>
        </p:txBody>
      </p:sp>
      <p:pic>
        <p:nvPicPr>
          <p:cNvPr id="24" name="Picture 31" descr="data001"/>
          <p:cNvPicPr>
            <a:picLocks noChangeAspect="1" noChangeArrowheads="1"/>
          </p:cNvPicPr>
          <p:nvPr/>
        </p:nvPicPr>
        <p:blipFill>
          <a:blip r:embed="rId5" cstate="print"/>
          <a:srcRect/>
          <a:stretch>
            <a:fillRect/>
          </a:stretch>
        </p:blipFill>
        <p:spPr bwMode="gray">
          <a:xfrm>
            <a:off x="4441959" y="2926272"/>
            <a:ext cx="1149940" cy="1464528"/>
          </a:xfrm>
          <a:prstGeom prst="rect">
            <a:avLst/>
          </a:prstGeom>
          <a:noFill/>
        </p:spPr>
      </p:pic>
      <p:pic>
        <p:nvPicPr>
          <p:cNvPr id="25" name="Picture 31" descr="data001"/>
          <p:cNvPicPr>
            <a:picLocks noChangeAspect="1" noChangeArrowheads="1"/>
          </p:cNvPicPr>
          <p:nvPr/>
        </p:nvPicPr>
        <p:blipFill>
          <a:blip r:embed="rId5" cstate="print"/>
          <a:srcRect/>
          <a:stretch>
            <a:fillRect/>
          </a:stretch>
        </p:blipFill>
        <p:spPr bwMode="gray">
          <a:xfrm>
            <a:off x="2871542" y="2917606"/>
            <a:ext cx="810258" cy="619994"/>
          </a:xfrm>
          <a:prstGeom prst="rect">
            <a:avLst/>
          </a:prstGeom>
          <a:noFill/>
        </p:spPr>
      </p:pic>
      <p:cxnSp>
        <p:nvCxnSpPr>
          <p:cNvPr id="26" name="Прямая со стрелкой 25"/>
          <p:cNvCxnSpPr/>
          <p:nvPr/>
        </p:nvCxnSpPr>
        <p:spPr>
          <a:xfrm>
            <a:off x="3713439" y="3256119"/>
            <a:ext cx="684547" cy="0"/>
          </a:xfrm>
          <a:prstGeom prst="straightConnector1">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70"/>
          <p:cNvSpPr txBox="1"/>
          <p:nvPr/>
        </p:nvSpPr>
        <p:spPr>
          <a:xfrm>
            <a:off x="2887114" y="3149498"/>
            <a:ext cx="1065968"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400" b="1" dirty="0">
                <a:solidFill>
                  <a:srgbClr val="234B67"/>
                </a:solidFill>
                <a:latin typeface="Arial" charset="0"/>
              </a:rPr>
              <a:t>РСБУ</a:t>
            </a:r>
          </a:p>
        </p:txBody>
      </p:sp>
      <p:sp>
        <p:nvSpPr>
          <p:cNvPr id="29" name="TextBox 70"/>
          <p:cNvSpPr txBox="1"/>
          <p:nvPr/>
        </p:nvSpPr>
        <p:spPr>
          <a:xfrm>
            <a:off x="4744623" y="3694138"/>
            <a:ext cx="1065968" cy="31207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428" b="1" dirty="0">
                <a:solidFill>
                  <a:srgbClr val="234B67"/>
                </a:solidFill>
                <a:latin typeface="Arial" charset="0"/>
              </a:rPr>
              <a:t>МСФО</a:t>
            </a:r>
          </a:p>
        </p:txBody>
      </p:sp>
      <p:pic>
        <p:nvPicPr>
          <p:cNvPr id="30"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3056" y="3549276"/>
            <a:ext cx="359494" cy="479325"/>
          </a:xfrm>
          <a:prstGeom prst="rect">
            <a:avLst/>
          </a:prstGeom>
        </p:spPr>
      </p:pic>
      <p:pic>
        <p:nvPicPr>
          <p:cNvPr id="31"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4877" y="4439185"/>
            <a:ext cx="359494" cy="479325"/>
          </a:xfrm>
          <a:prstGeom prst="rect">
            <a:avLst/>
          </a:prstGeom>
        </p:spPr>
      </p:pic>
      <p:sp>
        <p:nvSpPr>
          <p:cNvPr id="32" name="TextBox 70"/>
          <p:cNvSpPr txBox="1"/>
          <p:nvPr/>
        </p:nvSpPr>
        <p:spPr>
          <a:xfrm>
            <a:off x="4882245" y="4474824"/>
            <a:ext cx="974009" cy="53181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428" dirty="0">
                <a:solidFill>
                  <a:srgbClr val="234B67"/>
                </a:solidFill>
                <a:latin typeface="Arial" charset="0"/>
              </a:rPr>
              <a:t>ПС МСФО</a:t>
            </a:r>
          </a:p>
        </p:txBody>
      </p:sp>
      <p:sp>
        <p:nvSpPr>
          <p:cNvPr id="33" name="TextBox 70"/>
          <p:cNvSpPr txBox="1"/>
          <p:nvPr/>
        </p:nvSpPr>
        <p:spPr>
          <a:xfrm>
            <a:off x="3007596" y="3630295"/>
            <a:ext cx="769169" cy="53181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428" dirty="0">
                <a:solidFill>
                  <a:srgbClr val="234B67"/>
                </a:solidFill>
                <a:latin typeface="Arial" charset="0"/>
              </a:rPr>
              <a:t>ПС РСБУ</a:t>
            </a:r>
          </a:p>
        </p:txBody>
      </p:sp>
      <p:cxnSp>
        <p:nvCxnSpPr>
          <p:cNvPr id="35" name="Прямая со стрелкой 34"/>
          <p:cNvCxnSpPr/>
          <p:nvPr/>
        </p:nvCxnSpPr>
        <p:spPr>
          <a:xfrm flipV="1">
            <a:off x="2043625" y="4247277"/>
            <a:ext cx="2398334" cy="1920"/>
          </a:xfrm>
          <a:prstGeom prst="straightConnector1">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70"/>
          <p:cNvSpPr txBox="1"/>
          <p:nvPr/>
        </p:nvSpPr>
        <p:spPr>
          <a:xfrm>
            <a:off x="2895308" y="4234764"/>
            <a:ext cx="1516594"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200" dirty="0">
                <a:solidFill>
                  <a:srgbClr val="234B67"/>
                </a:solidFill>
                <a:latin typeface="Arial" charset="0"/>
              </a:rPr>
              <a:t>трансляция</a:t>
            </a:r>
          </a:p>
          <a:p>
            <a:pPr defTabSz="932962" fontAlgn="base">
              <a:spcBef>
                <a:spcPct val="0"/>
              </a:spcBef>
              <a:spcAft>
                <a:spcPct val="0"/>
              </a:spcAft>
            </a:pPr>
            <a:r>
              <a:rPr lang="ru-RU" sz="1200" dirty="0">
                <a:solidFill>
                  <a:srgbClr val="234B67"/>
                </a:solidFill>
                <a:latin typeface="Arial" charset="0"/>
              </a:rPr>
              <a:t>(механизм «шаблонов операций»)</a:t>
            </a:r>
          </a:p>
        </p:txBody>
      </p:sp>
      <p:sp>
        <p:nvSpPr>
          <p:cNvPr id="37" name="TextBox 70"/>
          <p:cNvSpPr txBox="1"/>
          <p:nvPr/>
        </p:nvSpPr>
        <p:spPr>
          <a:xfrm>
            <a:off x="3662774" y="3250216"/>
            <a:ext cx="769169"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200" dirty="0">
                <a:solidFill>
                  <a:srgbClr val="234B67"/>
                </a:solidFill>
                <a:latin typeface="Arial" charset="0"/>
              </a:rPr>
              <a:t>трансляция</a:t>
            </a:r>
          </a:p>
        </p:txBody>
      </p:sp>
      <p:sp>
        <p:nvSpPr>
          <p:cNvPr id="39" name="Заголовок 1"/>
          <p:cNvSpPr txBox="1">
            <a:spLocks/>
          </p:cNvSpPr>
          <p:nvPr/>
        </p:nvSpPr>
        <p:spPr>
          <a:xfrm>
            <a:off x="1624656" y="364300"/>
            <a:ext cx="6241710" cy="760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lnSpc>
                <a:spcPct val="80000"/>
              </a:lnSpc>
              <a:defRPr b="1">
                <a:solidFill>
                  <a:srgbClr val="D20000"/>
                </a:solidFill>
                <a:latin typeface="+mj-lt"/>
                <a:ea typeface="+mj-ea"/>
                <a:cs typeface="+mj-cs"/>
              </a:defRPr>
            </a:lvl1pPr>
            <a:lvl2pPr eaLnBrk="0" hangingPunct="0">
              <a:lnSpc>
                <a:spcPct val="80000"/>
              </a:lnSpc>
              <a:defRPr b="1">
                <a:solidFill>
                  <a:srgbClr val="D20000"/>
                </a:solidFill>
              </a:defRPr>
            </a:lvl2pPr>
            <a:lvl3pPr eaLnBrk="0" hangingPunct="0">
              <a:lnSpc>
                <a:spcPct val="80000"/>
              </a:lnSpc>
              <a:defRPr b="1">
                <a:solidFill>
                  <a:srgbClr val="D20000"/>
                </a:solidFill>
              </a:defRPr>
            </a:lvl3pPr>
            <a:lvl4pPr eaLnBrk="0" hangingPunct="0">
              <a:lnSpc>
                <a:spcPct val="80000"/>
              </a:lnSpc>
              <a:defRPr b="1">
                <a:solidFill>
                  <a:srgbClr val="D20000"/>
                </a:solidFill>
              </a:defRPr>
            </a:lvl4pPr>
            <a:lvl5pPr eaLnBrk="0" hangingPunct="0">
              <a:lnSpc>
                <a:spcPct val="80000"/>
              </a:lnSpc>
              <a:defRPr b="1">
                <a:solidFill>
                  <a:srgbClr val="D20000"/>
                </a:solidFill>
              </a:defRPr>
            </a:lvl5pPr>
            <a:lvl6pPr marL="457200" fontAlgn="base">
              <a:lnSpc>
                <a:spcPct val="80000"/>
              </a:lnSpc>
              <a:spcBef>
                <a:spcPct val="0"/>
              </a:spcBef>
              <a:spcAft>
                <a:spcPct val="0"/>
              </a:spcAft>
              <a:defRPr b="1">
                <a:solidFill>
                  <a:srgbClr val="E2271E"/>
                </a:solidFill>
              </a:defRPr>
            </a:lvl6pPr>
            <a:lvl7pPr marL="914400" fontAlgn="base">
              <a:lnSpc>
                <a:spcPct val="80000"/>
              </a:lnSpc>
              <a:spcBef>
                <a:spcPct val="0"/>
              </a:spcBef>
              <a:spcAft>
                <a:spcPct val="0"/>
              </a:spcAft>
              <a:defRPr b="1">
                <a:solidFill>
                  <a:srgbClr val="E2271E"/>
                </a:solidFill>
              </a:defRPr>
            </a:lvl7pPr>
            <a:lvl8pPr marL="1371600" fontAlgn="base">
              <a:lnSpc>
                <a:spcPct val="80000"/>
              </a:lnSpc>
              <a:spcBef>
                <a:spcPct val="0"/>
              </a:spcBef>
              <a:spcAft>
                <a:spcPct val="0"/>
              </a:spcAft>
              <a:defRPr b="1">
                <a:solidFill>
                  <a:srgbClr val="E2271E"/>
                </a:solidFill>
              </a:defRPr>
            </a:lvl8pPr>
            <a:lvl9pPr marL="1828800" fontAlgn="base">
              <a:lnSpc>
                <a:spcPct val="80000"/>
              </a:lnSpc>
              <a:spcBef>
                <a:spcPct val="0"/>
              </a:spcBef>
              <a:spcAft>
                <a:spcPct val="0"/>
              </a:spcAft>
              <a:defRPr b="1">
                <a:solidFill>
                  <a:srgbClr val="E2271E"/>
                </a:solidFill>
              </a:defRPr>
            </a:lvl9pPr>
          </a:lstStyle>
          <a:p>
            <a:r>
              <a:rPr lang="ru-RU" altLang="ru-RU" dirty="0"/>
              <a:t>1. ОБЗОР СИСТЕМЫ. ПРОЦЕСС ПОДГОТОВКИ ДАННЫХ ОТЧЁТНОСТИ МСФО В </a:t>
            </a:r>
            <a:r>
              <a:rPr lang="en-US" altLang="ru-RU" dirty="0"/>
              <a:t>1C</a:t>
            </a:r>
            <a:r>
              <a:rPr lang="ru-RU" altLang="ru-RU" dirty="0"/>
              <a:t> </a:t>
            </a:r>
            <a:r>
              <a:rPr lang="en-US" altLang="ru-RU" dirty="0"/>
              <a:t> </a:t>
            </a:r>
            <a:r>
              <a:rPr lang="ru-RU" altLang="ru-RU" dirty="0"/>
              <a:t>УХ</a:t>
            </a:r>
            <a:r>
              <a:rPr lang="en-US" altLang="ru-RU" dirty="0"/>
              <a:t> </a:t>
            </a:r>
            <a:r>
              <a:rPr lang="ru-RU" altLang="ru-RU" dirty="0"/>
              <a:t>ТРАНЗАКЦИОННАЯ МОДЕЛЬ</a:t>
            </a:r>
          </a:p>
        </p:txBody>
      </p:sp>
      <p:sp>
        <p:nvSpPr>
          <p:cNvPr id="34" name="Номер слайда 3"/>
          <p:cNvSpPr>
            <a:spLocks noGrp="1"/>
          </p:cNvSpPr>
          <p:nvPr>
            <p:ph type="sldNum" sz="quarter" idx="11"/>
          </p:nvPr>
        </p:nvSpPr>
        <p:spPr>
          <a:xfrm>
            <a:off x="8243888" y="6597650"/>
            <a:ext cx="766762" cy="260350"/>
          </a:xfrm>
        </p:spPr>
        <p:txBody>
          <a:bodyPr/>
          <a:lstStyle/>
          <a:p>
            <a:pPr>
              <a:defRPr/>
            </a:pPr>
            <a:fld id="{291CF282-6ACF-4085-9ADF-8D9C1CF6F6E3}" type="slidenum">
              <a:rPr lang="ru-RU" altLang="ru-RU" smtClean="0"/>
              <a:pPr>
                <a:defRPr/>
              </a:pPr>
              <a:t>4</a:t>
            </a:fld>
            <a:endParaRPr lang="ru-RU" altLang="ru-RU" dirty="0"/>
          </a:p>
        </p:txBody>
      </p:sp>
    </p:spTree>
    <p:extLst>
      <p:ext uri="{BB962C8B-B14F-4D97-AF65-F5344CB8AC3E}">
        <p14:creationId xmlns:p14="http://schemas.microsoft.com/office/powerpoint/2010/main" val="331220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1071480" y="946594"/>
            <a:ext cx="7425274" cy="3421404"/>
          </a:xfrm>
          <a:prstGeom prst="roundRect">
            <a:avLst>
              <a:gd name="adj" fmla="val 11746"/>
            </a:avLst>
          </a:prstGeom>
          <a:solidFill>
            <a:srgbClr val="FFFF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962" fontAlgn="base">
              <a:spcBef>
                <a:spcPct val="0"/>
              </a:spcBef>
              <a:spcAft>
                <a:spcPct val="0"/>
              </a:spcAft>
            </a:pPr>
            <a:endParaRPr lang="ru-RU" sz="1428" b="1" dirty="0">
              <a:solidFill>
                <a:srgbClr val="FFFF00"/>
              </a:solidFill>
              <a:latin typeface="Arial"/>
            </a:endParaRPr>
          </a:p>
        </p:txBody>
      </p:sp>
      <p:pic>
        <p:nvPicPr>
          <p:cNvPr id="7" name="Picture 724"/>
          <p:cNvPicPr>
            <a:picLocks noChangeAspect="1" noChangeArrowheads="1"/>
          </p:cNvPicPr>
          <p:nvPr/>
        </p:nvPicPr>
        <p:blipFill>
          <a:blip r:embed="rId3" cstate="print">
            <a:lum bright="14000"/>
            <a:grayscl/>
          </a:blip>
          <a:srcRect/>
          <a:stretch>
            <a:fillRect/>
          </a:stretch>
        </p:blipFill>
        <p:spPr bwMode="auto">
          <a:xfrm>
            <a:off x="5069761" y="2648884"/>
            <a:ext cx="855409" cy="952556"/>
          </a:xfrm>
          <a:prstGeom prst="rect">
            <a:avLst/>
          </a:prstGeom>
          <a:noFill/>
          <a:ln w="1270" algn="ctr">
            <a:noFill/>
            <a:miter lim="800000"/>
            <a:headEnd/>
            <a:tailEnd/>
          </a:ln>
          <a:effectLst/>
        </p:spPr>
      </p:pic>
      <p:sp>
        <p:nvSpPr>
          <p:cNvPr id="8" name="TextBox 70"/>
          <p:cNvSpPr txBox="1"/>
          <p:nvPr/>
        </p:nvSpPr>
        <p:spPr>
          <a:xfrm>
            <a:off x="5585407" y="2144336"/>
            <a:ext cx="813130" cy="53181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428" b="1" dirty="0">
                <a:solidFill>
                  <a:srgbClr val="234B67"/>
                </a:solidFill>
                <a:latin typeface="Arial" charset="0"/>
              </a:rPr>
              <a:t>АОСВ</a:t>
            </a:r>
          </a:p>
          <a:p>
            <a:pPr defTabSz="932962" fontAlgn="base">
              <a:spcBef>
                <a:spcPct val="0"/>
              </a:spcBef>
              <a:spcAft>
                <a:spcPct val="0"/>
              </a:spcAft>
            </a:pPr>
            <a:r>
              <a:rPr lang="ru-RU" sz="1428" b="1" dirty="0">
                <a:solidFill>
                  <a:srgbClr val="234B67"/>
                </a:solidFill>
                <a:latin typeface="Arial" charset="0"/>
              </a:rPr>
              <a:t>МСФО</a:t>
            </a:r>
          </a:p>
        </p:txBody>
      </p:sp>
      <p:cxnSp>
        <p:nvCxnSpPr>
          <p:cNvPr id="9" name="Прямая со стрелкой 8"/>
          <p:cNvCxnSpPr/>
          <p:nvPr/>
        </p:nvCxnSpPr>
        <p:spPr>
          <a:xfrm>
            <a:off x="5965872" y="3098043"/>
            <a:ext cx="865330" cy="6589"/>
          </a:xfrm>
          <a:prstGeom prst="straightConnector1">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Блок-схема: несколько документов 9"/>
          <p:cNvSpPr/>
          <p:nvPr/>
        </p:nvSpPr>
        <p:spPr>
          <a:xfrm>
            <a:off x="1624656" y="946593"/>
            <a:ext cx="2398399" cy="1892358"/>
          </a:xfrm>
          <a:prstGeom prst="flowChartMultidocumen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962" fontAlgn="base">
              <a:spcBef>
                <a:spcPct val="0"/>
              </a:spcBef>
              <a:spcAft>
                <a:spcPct val="0"/>
              </a:spcAft>
            </a:pPr>
            <a:r>
              <a:rPr lang="ru-RU" sz="1200" dirty="0">
                <a:solidFill>
                  <a:srgbClr val="000000"/>
                </a:solidFill>
                <a:latin typeface="Arial"/>
              </a:rPr>
              <a:t>Портал сверки ВГО</a:t>
            </a:r>
          </a:p>
          <a:p>
            <a:pPr algn="ctr" defTabSz="932962" fontAlgn="base">
              <a:spcBef>
                <a:spcPct val="0"/>
              </a:spcBef>
              <a:spcAft>
                <a:spcPct val="0"/>
              </a:spcAft>
            </a:pPr>
            <a:r>
              <a:rPr lang="ru-RU" sz="1200" dirty="0">
                <a:solidFill>
                  <a:srgbClr val="000000"/>
                </a:solidFill>
                <a:latin typeface="Arial"/>
              </a:rPr>
              <a:t>Элиминация ВГО, вкл. НРП</a:t>
            </a:r>
          </a:p>
          <a:p>
            <a:pPr algn="ctr" defTabSz="932962" fontAlgn="base">
              <a:spcBef>
                <a:spcPct val="0"/>
              </a:spcBef>
              <a:spcAft>
                <a:spcPct val="0"/>
              </a:spcAft>
            </a:pPr>
            <a:r>
              <a:rPr lang="ru-RU" sz="1200" dirty="0">
                <a:solidFill>
                  <a:srgbClr val="000000"/>
                </a:solidFill>
                <a:latin typeface="Arial"/>
              </a:rPr>
              <a:t>Консолидационные поправки на элиминирующей компании</a:t>
            </a:r>
          </a:p>
        </p:txBody>
      </p:sp>
      <p:cxnSp>
        <p:nvCxnSpPr>
          <p:cNvPr id="11" name="Соединительная линия уступом 10"/>
          <p:cNvCxnSpPr>
            <a:endCxn id="7" idx="0"/>
          </p:cNvCxnSpPr>
          <p:nvPr/>
        </p:nvCxnSpPr>
        <p:spPr>
          <a:xfrm>
            <a:off x="4023055" y="1764918"/>
            <a:ext cx="1474411" cy="883966"/>
          </a:xfrm>
          <a:prstGeom prst="bentConnector2">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164325" y="1491560"/>
            <a:ext cx="1404119" cy="461665"/>
          </a:xfrm>
          <a:prstGeom prst="rect">
            <a:avLst/>
          </a:prstGeom>
          <a:noFill/>
        </p:spPr>
        <p:txBody>
          <a:bodyPr wrap="square" rtlCol="0">
            <a:spAutoFit/>
          </a:bodyPr>
          <a:lstStyle/>
          <a:p>
            <a:r>
              <a:rPr lang="ru-RU" sz="2400" b="1" dirty="0"/>
              <a:t>1С:УХ</a:t>
            </a:r>
          </a:p>
        </p:txBody>
      </p:sp>
      <p:pic>
        <p:nvPicPr>
          <p:cNvPr id="15" name="Рисунок 37" descr="Mimetypes-application-vnd-sun-xml-calc-template-icon.png"/>
          <p:cNvPicPr>
            <a:picLocks noChangeAspect="1"/>
          </p:cNvPicPr>
          <p:nvPr/>
        </p:nvPicPr>
        <p:blipFill>
          <a:blip r:embed="rId4" cstate="print"/>
          <a:stretch>
            <a:fillRect/>
          </a:stretch>
        </p:blipFill>
        <p:spPr>
          <a:xfrm>
            <a:off x="7052825" y="2391502"/>
            <a:ext cx="393923" cy="525231"/>
          </a:xfrm>
          <a:prstGeom prst="rect">
            <a:avLst/>
          </a:prstGeom>
        </p:spPr>
      </p:pic>
      <p:pic>
        <p:nvPicPr>
          <p:cNvPr id="16" name="Рисунок 15" descr="Mimetypes-application-vnd-sun-xml-calc-template-icon.png"/>
          <p:cNvPicPr>
            <a:picLocks noChangeAspect="1"/>
          </p:cNvPicPr>
          <p:nvPr/>
        </p:nvPicPr>
        <p:blipFill>
          <a:blip r:embed="rId4" cstate="print"/>
          <a:stretch>
            <a:fillRect/>
          </a:stretch>
        </p:blipFill>
        <p:spPr>
          <a:xfrm>
            <a:off x="6803479" y="2307605"/>
            <a:ext cx="398510" cy="531346"/>
          </a:xfrm>
          <a:prstGeom prst="rect">
            <a:avLst/>
          </a:prstGeom>
        </p:spPr>
      </p:pic>
      <p:pic>
        <p:nvPicPr>
          <p:cNvPr id="17" name="Picture 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99267" y="2534355"/>
            <a:ext cx="520688" cy="694251"/>
          </a:xfrm>
          <a:prstGeom prst="rect">
            <a:avLst/>
          </a:prstGeom>
        </p:spPr>
      </p:pic>
      <p:sp>
        <p:nvSpPr>
          <p:cNvPr id="18" name="TextBox 70"/>
          <p:cNvSpPr txBox="1"/>
          <p:nvPr/>
        </p:nvSpPr>
        <p:spPr>
          <a:xfrm>
            <a:off x="6799266" y="3184414"/>
            <a:ext cx="1697488" cy="97129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428" b="1" dirty="0">
                <a:solidFill>
                  <a:srgbClr val="234B67"/>
                </a:solidFill>
                <a:latin typeface="Arial" charset="0"/>
              </a:rPr>
              <a:t>Пакет форм консолидированной отчетности</a:t>
            </a:r>
          </a:p>
          <a:p>
            <a:pPr defTabSz="932962" fontAlgn="base">
              <a:spcBef>
                <a:spcPct val="0"/>
              </a:spcBef>
              <a:spcAft>
                <a:spcPct val="0"/>
              </a:spcAft>
            </a:pPr>
            <a:r>
              <a:rPr lang="ru-RU" sz="1428" b="1" dirty="0">
                <a:solidFill>
                  <a:srgbClr val="234B67"/>
                </a:solidFill>
                <a:latin typeface="Arial" charset="0"/>
              </a:rPr>
              <a:t>МСФО</a:t>
            </a:r>
          </a:p>
        </p:txBody>
      </p:sp>
      <p:cxnSp>
        <p:nvCxnSpPr>
          <p:cNvPr id="19" name="Прямая со стрелкой 18"/>
          <p:cNvCxnSpPr/>
          <p:nvPr/>
        </p:nvCxnSpPr>
        <p:spPr>
          <a:xfrm>
            <a:off x="4098094" y="3184415"/>
            <a:ext cx="956747" cy="2661"/>
          </a:xfrm>
          <a:prstGeom prst="straightConnector1">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pic>
        <p:nvPicPr>
          <p:cNvPr id="20" name="Picture 31" descr="data001"/>
          <p:cNvPicPr>
            <a:picLocks noChangeAspect="1" noChangeArrowheads="1"/>
          </p:cNvPicPr>
          <p:nvPr/>
        </p:nvPicPr>
        <p:blipFill>
          <a:blip r:embed="rId6" cstate="print"/>
          <a:srcRect/>
          <a:stretch>
            <a:fillRect/>
          </a:stretch>
        </p:blipFill>
        <p:spPr bwMode="gray">
          <a:xfrm>
            <a:off x="2699792" y="2746283"/>
            <a:ext cx="1332279" cy="757494"/>
          </a:xfrm>
          <a:prstGeom prst="rect">
            <a:avLst/>
          </a:prstGeom>
          <a:noFill/>
        </p:spPr>
      </p:pic>
      <p:sp>
        <p:nvSpPr>
          <p:cNvPr id="21" name="TextBox 70"/>
          <p:cNvSpPr txBox="1"/>
          <p:nvPr/>
        </p:nvSpPr>
        <p:spPr>
          <a:xfrm>
            <a:off x="2887114" y="3019522"/>
            <a:ext cx="1065968" cy="5539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500" b="1" dirty="0">
                <a:solidFill>
                  <a:srgbClr val="234B67"/>
                </a:solidFill>
                <a:latin typeface="Arial" charset="0"/>
              </a:rPr>
              <a:t>Данные МСФО</a:t>
            </a:r>
          </a:p>
        </p:txBody>
      </p:sp>
      <p:sp>
        <p:nvSpPr>
          <p:cNvPr id="22" name="TextBox 70"/>
          <p:cNvSpPr txBox="1"/>
          <p:nvPr/>
        </p:nvSpPr>
        <p:spPr>
          <a:xfrm>
            <a:off x="4019107" y="3213015"/>
            <a:ext cx="1094189"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200" dirty="0">
                <a:solidFill>
                  <a:srgbClr val="234B67"/>
                </a:solidFill>
                <a:latin typeface="Arial" charset="0"/>
              </a:rPr>
              <a:t>правила сбора данных</a:t>
            </a:r>
          </a:p>
        </p:txBody>
      </p:sp>
      <p:sp>
        <p:nvSpPr>
          <p:cNvPr id="23" name="Заголовок 1"/>
          <p:cNvSpPr txBox="1">
            <a:spLocks/>
          </p:cNvSpPr>
          <p:nvPr/>
        </p:nvSpPr>
        <p:spPr>
          <a:xfrm>
            <a:off x="1624656" y="364301"/>
            <a:ext cx="6241710" cy="58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lnSpc>
                <a:spcPct val="80000"/>
              </a:lnSpc>
              <a:defRPr b="1">
                <a:solidFill>
                  <a:srgbClr val="D20000"/>
                </a:solidFill>
                <a:latin typeface="+mj-lt"/>
                <a:ea typeface="+mj-ea"/>
                <a:cs typeface="+mj-cs"/>
              </a:defRPr>
            </a:lvl1pPr>
            <a:lvl2pPr eaLnBrk="0" hangingPunct="0">
              <a:lnSpc>
                <a:spcPct val="80000"/>
              </a:lnSpc>
              <a:defRPr b="1">
                <a:solidFill>
                  <a:srgbClr val="D20000"/>
                </a:solidFill>
              </a:defRPr>
            </a:lvl2pPr>
            <a:lvl3pPr eaLnBrk="0" hangingPunct="0">
              <a:lnSpc>
                <a:spcPct val="80000"/>
              </a:lnSpc>
              <a:defRPr b="1">
                <a:solidFill>
                  <a:srgbClr val="D20000"/>
                </a:solidFill>
              </a:defRPr>
            </a:lvl3pPr>
            <a:lvl4pPr eaLnBrk="0" hangingPunct="0">
              <a:lnSpc>
                <a:spcPct val="80000"/>
              </a:lnSpc>
              <a:defRPr b="1">
                <a:solidFill>
                  <a:srgbClr val="D20000"/>
                </a:solidFill>
              </a:defRPr>
            </a:lvl4pPr>
            <a:lvl5pPr eaLnBrk="0" hangingPunct="0">
              <a:lnSpc>
                <a:spcPct val="80000"/>
              </a:lnSpc>
              <a:defRPr b="1">
                <a:solidFill>
                  <a:srgbClr val="D20000"/>
                </a:solidFill>
              </a:defRPr>
            </a:lvl5pPr>
            <a:lvl6pPr marL="457200" fontAlgn="base">
              <a:lnSpc>
                <a:spcPct val="80000"/>
              </a:lnSpc>
              <a:spcBef>
                <a:spcPct val="0"/>
              </a:spcBef>
              <a:spcAft>
                <a:spcPct val="0"/>
              </a:spcAft>
              <a:defRPr b="1">
                <a:solidFill>
                  <a:srgbClr val="E2271E"/>
                </a:solidFill>
              </a:defRPr>
            </a:lvl6pPr>
            <a:lvl7pPr marL="914400" fontAlgn="base">
              <a:lnSpc>
                <a:spcPct val="80000"/>
              </a:lnSpc>
              <a:spcBef>
                <a:spcPct val="0"/>
              </a:spcBef>
              <a:spcAft>
                <a:spcPct val="0"/>
              </a:spcAft>
              <a:defRPr b="1">
                <a:solidFill>
                  <a:srgbClr val="E2271E"/>
                </a:solidFill>
              </a:defRPr>
            </a:lvl7pPr>
            <a:lvl8pPr marL="1371600" fontAlgn="base">
              <a:lnSpc>
                <a:spcPct val="80000"/>
              </a:lnSpc>
              <a:spcBef>
                <a:spcPct val="0"/>
              </a:spcBef>
              <a:spcAft>
                <a:spcPct val="0"/>
              </a:spcAft>
              <a:defRPr b="1">
                <a:solidFill>
                  <a:srgbClr val="E2271E"/>
                </a:solidFill>
              </a:defRPr>
            </a:lvl8pPr>
            <a:lvl9pPr marL="1828800" fontAlgn="base">
              <a:lnSpc>
                <a:spcPct val="80000"/>
              </a:lnSpc>
              <a:spcBef>
                <a:spcPct val="0"/>
              </a:spcBef>
              <a:spcAft>
                <a:spcPct val="0"/>
              </a:spcAft>
              <a:defRPr b="1">
                <a:solidFill>
                  <a:srgbClr val="E2271E"/>
                </a:solidFill>
              </a:defRPr>
            </a:lvl9pPr>
          </a:lstStyle>
          <a:p>
            <a:r>
              <a:rPr lang="ru-RU" altLang="ru-RU" dirty="0"/>
              <a:t>4. КОНСОЛИДАЦИЯ ОТЧЁТНОСТИ. ПРОЦЕСС КОНСОЛИДАЦИИ ОТЧЕТНОСТИ МСФО В </a:t>
            </a:r>
            <a:r>
              <a:rPr lang="en-US" altLang="ru-RU" dirty="0"/>
              <a:t>1C</a:t>
            </a:r>
            <a:r>
              <a:rPr lang="ru-RU" altLang="ru-RU" dirty="0"/>
              <a:t> УХ</a:t>
            </a:r>
          </a:p>
        </p:txBody>
      </p:sp>
      <p:cxnSp>
        <p:nvCxnSpPr>
          <p:cNvPr id="24" name="Соединительная линия уступом 23"/>
          <p:cNvCxnSpPr/>
          <p:nvPr/>
        </p:nvCxnSpPr>
        <p:spPr>
          <a:xfrm rot="5400000" flipH="1" flipV="1">
            <a:off x="4798590" y="4068288"/>
            <a:ext cx="1064218" cy="2"/>
          </a:xfrm>
          <a:prstGeom prst="bentConnector3">
            <a:avLst>
              <a:gd name="adj1" fmla="val 50000"/>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TextBox 70"/>
          <p:cNvSpPr txBox="1"/>
          <p:nvPr/>
        </p:nvSpPr>
        <p:spPr>
          <a:xfrm>
            <a:off x="3429518" y="4501306"/>
            <a:ext cx="1718881"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200" b="1" dirty="0">
                <a:latin typeface="Arial" charset="0"/>
                <a:cs typeface="Arial" charset="0"/>
              </a:rPr>
              <a:t>Данные  МСФО  из других учётных систем</a:t>
            </a:r>
          </a:p>
        </p:txBody>
      </p:sp>
      <p:pic>
        <p:nvPicPr>
          <p:cNvPr id="27" name="Picture 6" descr="Картинки по запросу excel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8138" y="4367997"/>
            <a:ext cx="565154" cy="753539"/>
          </a:xfrm>
          <a:prstGeom prst="rect">
            <a:avLst/>
          </a:prstGeom>
          <a:noFill/>
          <a:extLst>
            <a:ext uri="{909E8E84-426E-40DD-AFC4-6F175D3DCCD1}">
              <a14:hiddenFill xmlns:a14="http://schemas.microsoft.com/office/drawing/2010/main">
                <a:solidFill>
                  <a:srgbClr val="FFFFFF"/>
                </a:solidFill>
              </a14:hiddenFill>
            </a:ext>
          </a:extLst>
        </p:spPr>
      </p:pic>
      <p:sp>
        <p:nvSpPr>
          <p:cNvPr id="28" name="AutoShape 5"/>
          <p:cNvSpPr>
            <a:spLocks noChangeArrowheads="1"/>
          </p:cNvSpPr>
          <p:nvPr/>
        </p:nvSpPr>
        <p:spPr bwMode="auto">
          <a:xfrm>
            <a:off x="514673" y="5870486"/>
            <a:ext cx="1624463" cy="500456"/>
          </a:xfrm>
          <a:prstGeom prst="chevron">
            <a:avLst>
              <a:gd name="adj" fmla="val 46147"/>
            </a:avLst>
          </a:prstGeom>
          <a:solidFill>
            <a:srgbClr val="CCFF99"/>
          </a:solidFill>
          <a:ln w="25400">
            <a:solidFill>
              <a:schemeClr val="bg2"/>
            </a:solidFill>
            <a:miter lim="800000"/>
            <a:headEnd/>
            <a:tailEnd/>
          </a:ln>
        </p:spPr>
        <p:txBody>
          <a:bodyPr wrap="none" lIns="144000" tIns="36000" rIns="18000" bIns="36000" anchor="ctr"/>
          <a:lstStyle/>
          <a:p>
            <a:pPr marL="177800" indent="-177800" algn="ctr"/>
            <a:r>
              <a:rPr lang="ru-RU" sz="1300" b="1" dirty="0"/>
              <a:t>Загрузка данных </a:t>
            </a:r>
          </a:p>
          <a:p>
            <a:pPr marL="177800" indent="-177800" algn="ctr"/>
            <a:r>
              <a:rPr lang="ru-RU" sz="1300" b="1" dirty="0"/>
              <a:t>компаний</a:t>
            </a:r>
          </a:p>
        </p:txBody>
      </p:sp>
      <p:sp>
        <p:nvSpPr>
          <p:cNvPr id="29" name="AutoShape 5"/>
          <p:cNvSpPr>
            <a:spLocks noChangeArrowheads="1"/>
          </p:cNvSpPr>
          <p:nvPr/>
        </p:nvSpPr>
        <p:spPr bwMode="auto">
          <a:xfrm>
            <a:off x="2139137" y="5867719"/>
            <a:ext cx="1916575" cy="500456"/>
          </a:xfrm>
          <a:prstGeom prst="chevron">
            <a:avLst>
              <a:gd name="adj" fmla="val 46147"/>
            </a:avLst>
          </a:prstGeom>
          <a:solidFill>
            <a:srgbClr val="CCFF99"/>
          </a:solidFill>
          <a:ln w="25400">
            <a:solidFill>
              <a:schemeClr val="bg2"/>
            </a:solidFill>
            <a:miter lim="800000"/>
            <a:headEnd/>
            <a:tailEnd/>
          </a:ln>
        </p:spPr>
        <p:txBody>
          <a:bodyPr wrap="none" lIns="144000" tIns="36000" rIns="18000" bIns="36000" anchor="ctr"/>
          <a:lstStyle/>
          <a:p>
            <a:pPr marL="177800" indent="-177800" algn="ctr"/>
            <a:r>
              <a:rPr lang="ru-RU" sz="1300" b="1" dirty="0"/>
              <a:t>Сверка и </a:t>
            </a:r>
          </a:p>
          <a:p>
            <a:pPr marL="177800" indent="-177800" algn="ctr"/>
            <a:r>
              <a:rPr lang="ru-RU" sz="1300" b="1" dirty="0"/>
              <a:t>Элиминация ВГО</a:t>
            </a:r>
          </a:p>
          <a:p>
            <a:pPr marL="177800" indent="-177800" algn="ctr"/>
            <a:endParaRPr lang="en-US" sz="1300" b="1" dirty="0"/>
          </a:p>
        </p:txBody>
      </p:sp>
      <p:sp>
        <p:nvSpPr>
          <p:cNvPr id="30" name="AutoShape 5"/>
          <p:cNvSpPr>
            <a:spLocks noChangeArrowheads="1"/>
          </p:cNvSpPr>
          <p:nvPr/>
        </p:nvSpPr>
        <p:spPr bwMode="auto">
          <a:xfrm>
            <a:off x="4055712" y="5867719"/>
            <a:ext cx="1624463" cy="500456"/>
          </a:xfrm>
          <a:prstGeom prst="chevron">
            <a:avLst>
              <a:gd name="adj" fmla="val 46147"/>
            </a:avLst>
          </a:prstGeom>
          <a:solidFill>
            <a:srgbClr val="CCFF99"/>
          </a:solidFill>
          <a:ln w="25400">
            <a:solidFill>
              <a:schemeClr val="bg2"/>
            </a:solidFill>
            <a:miter lim="800000"/>
            <a:headEnd/>
            <a:tailEnd/>
          </a:ln>
        </p:spPr>
        <p:txBody>
          <a:bodyPr wrap="none" lIns="144000" tIns="36000" rIns="18000" bIns="36000" anchor="ctr"/>
          <a:lstStyle/>
          <a:p>
            <a:pPr marL="177800" indent="-177800" algn="ctr"/>
            <a:r>
              <a:rPr lang="ru-RU" sz="1300" b="1" dirty="0"/>
              <a:t>Элиминация </a:t>
            </a:r>
          </a:p>
          <a:p>
            <a:pPr marL="177800" indent="-177800" algn="ctr"/>
            <a:r>
              <a:rPr lang="ru-RU" sz="1300" b="1" dirty="0"/>
              <a:t>инвестиций</a:t>
            </a:r>
          </a:p>
        </p:txBody>
      </p:sp>
      <p:sp>
        <p:nvSpPr>
          <p:cNvPr id="31" name="AutoShape 5"/>
          <p:cNvSpPr>
            <a:spLocks noChangeArrowheads="1"/>
          </p:cNvSpPr>
          <p:nvPr/>
        </p:nvSpPr>
        <p:spPr bwMode="auto">
          <a:xfrm>
            <a:off x="5728817" y="5868128"/>
            <a:ext cx="1589527" cy="500456"/>
          </a:xfrm>
          <a:prstGeom prst="chevron">
            <a:avLst>
              <a:gd name="adj" fmla="val 46147"/>
            </a:avLst>
          </a:prstGeom>
          <a:solidFill>
            <a:srgbClr val="CCFF99"/>
          </a:solidFill>
          <a:ln w="25400">
            <a:solidFill>
              <a:schemeClr val="bg2"/>
            </a:solidFill>
            <a:miter lim="800000"/>
            <a:headEnd/>
            <a:tailEnd/>
          </a:ln>
        </p:spPr>
        <p:txBody>
          <a:bodyPr wrap="none" lIns="144000" tIns="36000" rIns="18000" bIns="36000" anchor="ctr"/>
          <a:lstStyle/>
          <a:p>
            <a:pPr marL="177800" indent="-177800" algn="ctr"/>
            <a:r>
              <a:rPr lang="ru-RU" sz="1300" b="1" dirty="0"/>
              <a:t>Расчет НДУ</a:t>
            </a:r>
          </a:p>
          <a:p>
            <a:pPr marL="177800" indent="-177800" algn="ctr"/>
            <a:r>
              <a:rPr lang="ru-RU" sz="1300" b="1" dirty="0"/>
              <a:t> </a:t>
            </a:r>
            <a:r>
              <a:rPr lang="ru-RU" sz="1300" b="1" dirty="0" err="1"/>
              <a:t>Гудвила</a:t>
            </a:r>
            <a:endParaRPr lang="en-US" sz="1300" b="1" dirty="0"/>
          </a:p>
        </p:txBody>
      </p:sp>
      <p:sp>
        <p:nvSpPr>
          <p:cNvPr id="32" name="AutoShape 5"/>
          <p:cNvSpPr>
            <a:spLocks noChangeArrowheads="1"/>
          </p:cNvSpPr>
          <p:nvPr/>
        </p:nvSpPr>
        <p:spPr bwMode="auto">
          <a:xfrm>
            <a:off x="7291373" y="5893475"/>
            <a:ext cx="1589527" cy="500456"/>
          </a:xfrm>
          <a:prstGeom prst="chevron">
            <a:avLst>
              <a:gd name="adj" fmla="val 46147"/>
            </a:avLst>
          </a:prstGeom>
          <a:solidFill>
            <a:srgbClr val="CCFF99"/>
          </a:solidFill>
          <a:ln w="25400">
            <a:solidFill>
              <a:schemeClr val="bg2"/>
            </a:solidFill>
            <a:miter lim="800000"/>
            <a:headEnd/>
            <a:tailEnd/>
          </a:ln>
        </p:spPr>
        <p:txBody>
          <a:bodyPr wrap="none" lIns="144000" tIns="36000" rIns="18000" bIns="36000" anchor="ctr"/>
          <a:lstStyle/>
          <a:p>
            <a:pPr marL="177800" indent="-177800" algn="ctr"/>
            <a:r>
              <a:rPr lang="ru-RU" sz="1300" b="1" dirty="0"/>
              <a:t>Сбор отчетности</a:t>
            </a:r>
          </a:p>
        </p:txBody>
      </p:sp>
      <p:sp>
        <p:nvSpPr>
          <p:cNvPr id="33" name="Номер слайда 3"/>
          <p:cNvSpPr>
            <a:spLocks noGrp="1"/>
          </p:cNvSpPr>
          <p:nvPr>
            <p:ph type="sldNum" sz="quarter" idx="11"/>
          </p:nvPr>
        </p:nvSpPr>
        <p:spPr>
          <a:xfrm>
            <a:off x="8243888" y="6597650"/>
            <a:ext cx="766762" cy="260350"/>
          </a:xfrm>
        </p:spPr>
        <p:txBody>
          <a:bodyPr/>
          <a:lstStyle/>
          <a:p>
            <a:pPr>
              <a:defRPr/>
            </a:pPr>
            <a:fld id="{291CF282-6ACF-4085-9ADF-8D9C1CF6F6E3}" type="slidenum">
              <a:rPr lang="ru-RU" altLang="ru-RU" smtClean="0"/>
              <a:pPr>
                <a:defRPr/>
              </a:pPr>
              <a:t>40</a:t>
            </a:fld>
            <a:endParaRPr lang="ru-RU" altLang="ru-RU" dirty="0"/>
          </a:p>
        </p:txBody>
      </p:sp>
    </p:spTree>
    <p:extLst>
      <p:ext uri="{BB962C8B-B14F-4D97-AF65-F5344CB8AC3E}">
        <p14:creationId xmlns:p14="http://schemas.microsoft.com/office/powerpoint/2010/main" val="6743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3" name="Группа 40">
            <a:extLst>
              <a:ext uri="{FF2B5EF4-FFF2-40B4-BE49-F238E27FC236}">
                <a16:creationId xmlns:a16="http://schemas.microsoft.com/office/drawing/2014/main" id="{825FD848-5542-724B-0A2C-23E6898ECC8D}"/>
              </a:ext>
            </a:extLst>
          </p:cNvPr>
          <p:cNvGrpSpPr>
            <a:grpSpLocks/>
          </p:cNvGrpSpPr>
          <p:nvPr/>
        </p:nvGrpSpPr>
        <p:grpSpPr bwMode="auto">
          <a:xfrm>
            <a:off x="3532189" y="3890170"/>
            <a:ext cx="276225" cy="287337"/>
            <a:chOff x="3975931" y="5207443"/>
            <a:chExt cx="704850" cy="733425"/>
          </a:xfrm>
        </p:grpSpPr>
        <p:sp>
          <p:nvSpPr>
            <p:cNvPr id="74787" name="Полилиния 38">
              <a:extLst>
                <a:ext uri="{FF2B5EF4-FFF2-40B4-BE49-F238E27FC236}">
                  <a16:creationId xmlns:a16="http://schemas.microsoft.com/office/drawing/2014/main" id="{52B1018A-2DE0-66C8-504E-8D2DAF51B9A6}"/>
                </a:ext>
              </a:extLst>
            </p:cNvPr>
            <p:cNvSpPr>
              <a:spLocks/>
            </p:cNvSpPr>
            <p:nvPr/>
          </p:nvSpPr>
          <p:spPr bwMode="auto">
            <a:xfrm>
              <a:off x="3975931" y="5207443"/>
              <a:ext cx="704850" cy="733425"/>
            </a:xfrm>
            <a:custGeom>
              <a:avLst/>
              <a:gdLst>
                <a:gd name="T0" fmla="*/ 705060 w 704850"/>
                <a:gd name="T1" fmla="*/ 215171 h 733425"/>
                <a:gd name="T2" fmla="*/ 637375 w 704850"/>
                <a:gd name="T3" fmla="*/ 152201 h 733425"/>
                <a:gd name="T4" fmla="*/ 684295 w 704850"/>
                <a:gd name="T5" fmla="*/ 101776 h 733425"/>
                <a:gd name="T6" fmla="*/ 702164 w 704850"/>
                <a:gd name="T7" fmla="*/ 57961 h 733425"/>
                <a:gd name="T8" fmla="*/ 684638 w 704850"/>
                <a:gd name="T9" fmla="*/ 14584 h 733425"/>
                <a:gd name="T10" fmla="*/ 597770 w 704850"/>
                <a:gd name="T11" fmla="*/ 21147 h 733425"/>
                <a:gd name="T12" fmla="*/ 274882 w 704850"/>
                <a:gd name="T13" fmla="*/ 367933 h 733425"/>
                <a:gd name="T14" fmla="*/ 51645 w 704850"/>
                <a:gd name="T15" fmla="*/ 411243 h 733425"/>
                <a:gd name="T16" fmla="*/ 61389 w 704850"/>
                <a:gd name="T17" fmla="*/ 684058 h 733425"/>
                <a:gd name="T18" fmla="*/ 192805 w 704850"/>
                <a:gd name="T19" fmla="*/ 735836 h 733425"/>
                <a:gd name="T20" fmla="*/ 199844 w 704850"/>
                <a:gd name="T21" fmla="*/ 735712 h 733425"/>
                <a:gd name="T22" fmla="*/ 334185 w 704850"/>
                <a:gd name="T23" fmla="*/ 674333 h 733425"/>
                <a:gd name="T24" fmla="*/ 361455 w 704850"/>
                <a:gd name="T25" fmla="*/ 448543 h 733425"/>
                <a:gd name="T26" fmla="*/ 499844 w 704850"/>
                <a:gd name="T27" fmla="*/ 299896 h 733425"/>
                <a:gd name="T28" fmla="*/ 567509 w 704850"/>
                <a:gd name="T29" fmla="*/ 362913 h 733425"/>
                <a:gd name="T30" fmla="*/ 577758 w 704850"/>
                <a:gd name="T31" fmla="*/ 366733 h 733425"/>
                <a:gd name="T32" fmla="*/ 587712 w 704850"/>
                <a:gd name="T33" fmla="*/ 362180 h 733425"/>
                <a:gd name="T34" fmla="*/ 626850 w 704850"/>
                <a:gd name="T35" fmla="*/ 320060 h 733425"/>
                <a:gd name="T36" fmla="*/ 626126 w 704850"/>
                <a:gd name="T37" fmla="*/ 299877 h 733425"/>
                <a:gd name="T38" fmla="*/ 558461 w 704850"/>
                <a:gd name="T39" fmla="*/ 236869 h 733425"/>
                <a:gd name="T40" fmla="*/ 578711 w 704850"/>
                <a:gd name="T41" fmla="*/ 215162 h 733425"/>
                <a:gd name="T42" fmla="*/ 646357 w 704850"/>
                <a:gd name="T43" fmla="*/ 278217 h 733425"/>
                <a:gd name="T44" fmla="*/ 656597 w 704850"/>
                <a:gd name="T45" fmla="*/ 282046 h 733425"/>
                <a:gd name="T46" fmla="*/ 666550 w 704850"/>
                <a:gd name="T47" fmla="*/ 277503 h 733425"/>
                <a:gd name="T48" fmla="*/ 705765 w 704850"/>
                <a:gd name="T49" fmla="*/ 235383 h 733425"/>
                <a:gd name="T50" fmla="*/ 709584 w 704850"/>
                <a:gd name="T51" fmla="*/ 225134 h 733425"/>
                <a:gd name="T52" fmla="*/ 705060 w 704850"/>
                <a:gd name="T53" fmla="*/ 215171 h 733425"/>
                <a:gd name="T54" fmla="*/ 655397 w 704850"/>
                <a:gd name="T55" fmla="*/ 247556 h 733425"/>
                <a:gd name="T56" fmla="*/ 587760 w 704850"/>
                <a:gd name="T57" fmla="*/ 184510 h 733425"/>
                <a:gd name="T58" fmla="*/ 567576 w 704850"/>
                <a:gd name="T59" fmla="*/ 185215 h 733425"/>
                <a:gd name="T60" fmla="*/ 527828 w 704850"/>
                <a:gd name="T61" fmla="*/ 227830 h 733425"/>
                <a:gd name="T62" fmla="*/ 523999 w 704850"/>
                <a:gd name="T63" fmla="*/ 238079 h 733425"/>
                <a:gd name="T64" fmla="*/ 528543 w 704850"/>
                <a:gd name="T65" fmla="*/ 248032 h 733425"/>
                <a:gd name="T66" fmla="*/ 596218 w 704850"/>
                <a:gd name="T67" fmla="*/ 311059 h 733425"/>
                <a:gd name="T68" fmla="*/ 576539 w 704850"/>
                <a:gd name="T69" fmla="*/ 332243 h 733425"/>
                <a:gd name="T70" fmla="*/ 508874 w 704850"/>
                <a:gd name="T71" fmla="*/ 269235 h 733425"/>
                <a:gd name="T72" fmla="*/ 498625 w 704850"/>
                <a:gd name="T73" fmla="*/ 265415 h 733425"/>
                <a:gd name="T74" fmla="*/ 488680 w 704850"/>
                <a:gd name="T75" fmla="*/ 269959 h 733425"/>
                <a:gd name="T76" fmla="*/ 335585 w 704850"/>
                <a:gd name="T77" fmla="*/ 434389 h 733425"/>
                <a:gd name="T78" fmla="*/ 335442 w 704850"/>
                <a:gd name="T79" fmla="*/ 434484 h 733425"/>
                <a:gd name="T80" fmla="*/ 331442 w 704850"/>
                <a:gd name="T81" fmla="*/ 454020 h 733425"/>
                <a:gd name="T82" fmla="*/ 313278 w 704850"/>
                <a:gd name="T83" fmla="*/ 654855 h 733425"/>
                <a:gd name="T84" fmla="*/ 198835 w 704850"/>
                <a:gd name="T85" fmla="*/ 707147 h 733425"/>
                <a:gd name="T86" fmla="*/ 80868 w 704850"/>
                <a:gd name="T87" fmla="*/ 663141 h 733425"/>
                <a:gd name="T88" fmla="*/ 72552 w 704850"/>
                <a:gd name="T89" fmla="*/ 430712 h 733425"/>
                <a:gd name="T90" fmla="*/ 193053 w 704850"/>
                <a:gd name="T91" fmla="*/ 378230 h 733425"/>
                <a:gd name="T92" fmla="*/ 271587 w 704850"/>
                <a:gd name="T93" fmla="*/ 398289 h 733425"/>
                <a:gd name="T94" fmla="*/ 282512 w 704850"/>
                <a:gd name="T95" fmla="*/ 399442 h 733425"/>
                <a:gd name="T96" fmla="*/ 290999 w 704850"/>
                <a:gd name="T97" fmla="*/ 392536 h 733425"/>
                <a:gd name="T98" fmla="*/ 618659 w 704850"/>
                <a:gd name="T99" fmla="*/ 40606 h 733425"/>
                <a:gd name="T100" fmla="*/ 665179 w 704850"/>
                <a:gd name="T101" fmla="*/ 35511 h 733425"/>
                <a:gd name="T102" fmla="*/ 673580 w 704850"/>
                <a:gd name="T103" fmla="*/ 57266 h 733425"/>
                <a:gd name="T104" fmla="*/ 663350 w 704850"/>
                <a:gd name="T105" fmla="*/ 82297 h 733425"/>
                <a:gd name="T106" fmla="*/ 606705 w 704850"/>
                <a:gd name="T107" fmla="*/ 143181 h 733425"/>
                <a:gd name="T108" fmla="*/ 602895 w 704850"/>
                <a:gd name="T109" fmla="*/ 153430 h 733425"/>
                <a:gd name="T110" fmla="*/ 607448 w 704850"/>
                <a:gd name="T111" fmla="*/ 163374 h 733425"/>
                <a:gd name="T112" fmla="*/ 675132 w 704850"/>
                <a:gd name="T113" fmla="*/ 226344 h 733425"/>
                <a:gd name="T114" fmla="*/ 655397 w 704850"/>
                <a:gd name="T115" fmla="*/ 247556 h 7334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04850" h="733425">
                  <a:moveTo>
                    <a:pt x="705060" y="215171"/>
                  </a:moveTo>
                  <a:lnTo>
                    <a:pt x="637375" y="152201"/>
                  </a:lnTo>
                  <a:lnTo>
                    <a:pt x="684295" y="101776"/>
                  </a:lnTo>
                  <a:cubicBezTo>
                    <a:pt x="695259" y="89975"/>
                    <a:pt x="701774" y="74011"/>
                    <a:pt x="702164" y="57961"/>
                  </a:cubicBezTo>
                  <a:cubicBezTo>
                    <a:pt x="702574" y="40854"/>
                    <a:pt x="696354" y="25452"/>
                    <a:pt x="684638" y="14584"/>
                  </a:cubicBezTo>
                  <a:cubicBezTo>
                    <a:pt x="661159" y="-7209"/>
                    <a:pt x="621383" y="-4218"/>
                    <a:pt x="597770" y="21147"/>
                  </a:cubicBezTo>
                  <a:lnTo>
                    <a:pt x="274882" y="367933"/>
                  </a:lnTo>
                  <a:cubicBezTo>
                    <a:pt x="199482" y="332481"/>
                    <a:pt x="109204" y="349483"/>
                    <a:pt x="51645" y="411243"/>
                  </a:cubicBezTo>
                  <a:cubicBezTo>
                    <a:pt x="-20859" y="489148"/>
                    <a:pt x="-16487" y="611525"/>
                    <a:pt x="61389" y="684058"/>
                  </a:cubicBezTo>
                  <a:cubicBezTo>
                    <a:pt x="97432" y="717596"/>
                    <a:pt x="143856" y="735836"/>
                    <a:pt x="192805" y="735836"/>
                  </a:cubicBezTo>
                  <a:cubicBezTo>
                    <a:pt x="195149" y="735836"/>
                    <a:pt x="197492" y="735798"/>
                    <a:pt x="199844" y="735712"/>
                  </a:cubicBezTo>
                  <a:cubicBezTo>
                    <a:pt x="251384" y="733874"/>
                    <a:pt x="299095" y="712071"/>
                    <a:pt x="334185" y="674333"/>
                  </a:cubicBezTo>
                  <a:cubicBezTo>
                    <a:pt x="391687" y="612630"/>
                    <a:pt x="402222" y="521333"/>
                    <a:pt x="361455" y="448543"/>
                  </a:cubicBezTo>
                  <a:lnTo>
                    <a:pt x="499844" y="299896"/>
                  </a:lnTo>
                  <a:lnTo>
                    <a:pt x="567509" y="362913"/>
                  </a:lnTo>
                  <a:cubicBezTo>
                    <a:pt x="570281" y="365495"/>
                    <a:pt x="573958" y="366781"/>
                    <a:pt x="577758" y="366733"/>
                  </a:cubicBezTo>
                  <a:cubicBezTo>
                    <a:pt x="581549" y="366600"/>
                    <a:pt x="585131" y="364952"/>
                    <a:pt x="587712" y="362180"/>
                  </a:cubicBezTo>
                  <a:lnTo>
                    <a:pt x="626850" y="320060"/>
                  </a:lnTo>
                  <a:cubicBezTo>
                    <a:pt x="632213" y="314288"/>
                    <a:pt x="631889" y="305249"/>
                    <a:pt x="626126" y="299877"/>
                  </a:cubicBezTo>
                  <a:lnTo>
                    <a:pt x="558461" y="236869"/>
                  </a:lnTo>
                  <a:lnTo>
                    <a:pt x="578711" y="215162"/>
                  </a:lnTo>
                  <a:lnTo>
                    <a:pt x="646357" y="278217"/>
                  </a:lnTo>
                  <a:cubicBezTo>
                    <a:pt x="649120" y="280798"/>
                    <a:pt x="652730" y="282122"/>
                    <a:pt x="656597" y="282046"/>
                  </a:cubicBezTo>
                  <a:cubicBezTo>
                    <a:pt x="660388" y="281913"/>
                    <a:pt x="663960" y="280274"/>
                    <a:pt x="666550" y="277503"/>
                  </a:cubicBezTo>
                  <a:lnTo>
                    <a:pt x="705765" y="235383"/>
                  </a:lnTo>
                  <a:cubicBezTo>
                    <a:pt x="708346" y="232611"/>
                    <a:pt x="709727" y="228925"/>
                    <a:pt x="709584" y="225134"/>
                  </a:cubicBezTo>
                  <a:cubicBezTo>
                    <a:pt x="709470" y="221334"/>
                    <a:pt x="707841" y="217752"/>
                    <a:pt x="705060" y="215171"/>
                  </a:cubicBezTo>
                  <a:close/>
                  <a:moveTo>
                    <a:pt x="655397" y="247556"/>
                  </a:moveTo>
                  <a:lnTo>
                    <a:pt x="587760" y="184510"/>
                  </a:lnTo>
                  <a:cubicBezTo>
                    <a:pt x="581997" y="179138"/>
                    <a:pt x="572948" y="179443"/>
                    <a:pt x="567576" y="185215"/>
                  </a:cubicBezTo>
                  <a:lnTo>
                    <a:pt x="527828" y="227830"/>
                  </a:lnTo>
                  <a:cubicBezTo>
                    <a:pt x="525247" y="230602"/>
                    <a:pt x="523866" y="234288"/>
                    <a:pt x="523999" y="238079"/>
                  </a:cubicBezTo>
                  <a:cubicBezTo>
                    <a:pt x="524133" y="241870"/>
                    <a:pt x="525771" y="245451"/>
                    <a:pt x="528543" y="248032"/>
                  </a:cubicBezTo>
                  <a:lnTo>
                    <a:pt x="596218" y="311059"/>
                  </a:lnTo>
                  <a:lnTo>
                    <a:pt x="576539" y="332243"/>
                  </a:lnTo>
                  <a:lnTo>
                    <a:pt x="508874" y="269235"/>
                  </a:lnTo>
                  <a:cubicBezTo>
                    <a:pt x="506102" y="266654"/>
                    <a:pt x="502520" y="265215"/>
                    <a:pt x="498625" y="265415"/>
                  </a:cubicBezTo>
                  <a:cubicBezTo>
                    <a:pt x="494843" y="265549"/>
                    <a:pt x="491262" y="267187"/>
                    <a:pt x="488680" y="269959"/>
                  </a:cubicBezTo>
                  <a:lnTo>
                    <a:pt x="335585" y="434389"/>
                  </a:lnTo>
                  <a:lnTo>
                    <a:pt x="335442" y="434484"/>
                  </a:lnTo>
                  <a:cubicBezTo>
                    <a:pt x="329041" y="438837"/>
                    <a:pt x="327260" y="447495"/>
                    <a:pt x="331442" y="454020"/>
                  </a:cubicBezTo>
                  <a:cubicBezTo>
                    <a:pt x="371999" y="517276"/>
                    <a:pt x="364532" y="599857"/>
                    <a:pt x="313278" y="654855"/>
                  </a:cubicBezTo>
                  <a:cubicBezTo>
                    <a:pt x="283379" y="687011"/>
                    <a:pt x="242735" y="705575"/>
                    <a:pt x="198835" y="707147"/>
                  </a:cubicBezTo>
                  <a:cubicBezTo>
                    <a:pt x="155096" y="708595"/>
                    <a:pt x="113043" y="693069"/>
                    <a:pt x="80868" y="663141"/>
                  </a:cubicBezTo>
                  <a:cubicBezTo>
                    <a:pt x="14516" y="601353"/>
                    <a:pt x="10792" y="497073"/>
                    <a:pt x="72552" y="430712"/>
                  </a:cubicBezTo>
                  <a:cubicBezTo>
                    <a:pt x="104594" y="396346"/>
                    <a:pt x="148533" y="378230"/>
                    <a:pt x="193053" y="378230"/>
                  </a:cubicBezTo>
                  <a:cubicBezTo>
                    <a:pt x="219837" y="378230"/>
                    <a:pt x="246841" y="384783"/>
                    <a:pt x="271587" y="398289"/>
                  </a:cubicBezTo>
                  <a:cubicBezTo>
                    <a:pt x="274930" y="400118"/>
                    <a:pt x="278873" y="400528"/>
                    <a:pt x="282512" y="399442"/>
                  </a:cubicBezTo>
                  <a:cubicBezTo>
                    <a:pt x="286141" y="398356"/>
                    <a:pt x="289198" y="395870"/>
                    <a:pt x="290999" y="392536"/>
                  </a:cubicBezTo>
                  <a:lnTo>
                    <a:pt x="618659" y="40606"/>
                  </a:lnTo>
                  <a:cubicBezTo>
                    <a:pt x="631517" y="26814"/>
                    <a:pt x="653234" y="24433"/>
                    <a:pt x="665179" y="35511"/>
                  </a:cubicBezTo>
                  <a:cubicBezTo>
                    <a:pt x="670808" y="40730"/>
                    <a:pt x="673780" y="48455"/>
                    <a:pt x="673580" y="57266"/>
                  </a:cubicBezTo>
                  <a:cubicBezTo>
                    <a:pt x="673361" y="66419"/>
                    <a:pt x="669627" y="75544"/>
                    <a:pt x="663350" y="82297"/>
                  </a:cubicBezTo>
                  <a:lnTo>
                    <a:pt x="606705" y="143181"/>
                  </a:lnTo>
                  <a:cubicBezTo>
                    <a:pt x="604124" y="145962"/>
                    <a:pt x="602752" y="149649"/>
                    <a:pt x="602895" y="153430"/>
                  </a:cubicBezTo>
                  <a:cubicBezTo>
                    <a:pt x="603038" y="157211"/>
                    <a:pt x="604676" y="160793"/>
                    <a:pt x="607448" y="163374"/>
                  </a:cubicBezTo>
                  <a:lnTo>
                    <a:pt x="675132" y="226344"/>
                  </a:lnTo>
                  <a:lnTo>
                    <a:pt x="655397" y="247556"/>
                  </a:lnTo>
                  <a:close/>
                </a:path>
              </a:pathLst>
            </a:custGeom>
            <a:solidFill>
              <a:schemeClr val="accent1"/>
            </a:solidFill>
            <a:ln w="9525" cap="flat">
              <a:solidFill>
                <a:schemeClr val="tx1"/>
              </a:solidFill>
              <a:prstDash val="solid"/>
              <a:miter lim="800000"/>
              <a:headEnd/>
              <a:tailEnd/>
            </a:ln>
          </p:spPr>
          <p:txBody>
            <a:bodyPr anchor="ctr"/>
            <a:lstStyle/>
            <a:p>
              <a:endParaRPr lang="ru-RU"/>
            </a:p>
          </p:txBody>
        </p:sp>
        <p:sp>
          <p:nvSpPr>
            <p:cNvPr id="40" name="Полилиния 39">
              <a:extLst>
                <a:ext uri="{FF2B5EF4-FFF2-40B4-BE49-F238E27FC236}">
                  <a16:creationId xmlns:a16="http://schemas.microsoft.com/office/drawing/2014/main" id="{B8503193-B627-CD90-7154-33E5E99C013C}"/>
                </a:ext>
              </a:extLst>
            </p:cNvPr>
            <p:cNvSpPr/>
            <p:nvPr/>
          </p:nvSpPr>
          <p:spPr>
            <a:xfrm>
              <a:off x="4101506" y="5681535"/>
              <a:ext cx="133680" cy="133720"/>
            </a:xfrm>
            <a:custGeom>
              <a:avLst/>
              <a:gdLst>
                <a:gd name="connsiteX0" fmla="*/ 65693 w 133350"/>
                <a:gd name="connsiteY0" fmla="*/ 0 h 133350"/>
                <a:gd name="connsiteX1" fmla="*/ 18802 w 133350"/>
                <a:gd name="connsiteY1" fmla="*/ 20336 h 133350"/>
                <a:gd name="connsiteX2" fmla="*/ 9 w 133350"/>
                <a:gd name="connsiteY2" fmla="*/ 67856 h 133350"/>
                <a:gd name="connsiteX3" fmla="*/ 66770 w 133350"/>
                <a:gd name="connsiteY3" fmla="*/ 133541 h 133350"/>
                <a:gd name="connsiteX4" fmla="*/ 67874 w 133350"/>
                <a:gd name="connsiteY4" fmla="*/ 133531 h 133350"/>
                <a:gd name="connsiteX5" fmla="*/ 114766 w 133350"/>
                <a:gd name="connsiteY5" fmla="*/ 113205 h 133350"/>
                <a:gd name="connsiteX6" fmla="*/ 133549 w 133350"/>
                <a:gd name="connsiteY6" fmla="*/ 65675 h 133350"/>
                <a:gd name="connsiteX7" fmla="*/ 113213 w 133350"/>
                <a:gd name="connsiteY7" fmla="*/ 18783 h 133350"/>
                <a:gd name="connsiteX8" fmla="*/ 65693 w 133350"/>
                <a:gd name="connsiteY8" fmla="*/ 0 h 133350"/>
                <a:gd name="connsiteX9" fmla="*/ 94240 w 133350"/>
                <a:gd name="connsiteY9" fmla="*/ 93326 h 133350"/>
                <a:gd name="connsiteX10" fmla="*/ 67417 w 133350"/>
                <a:gd name="connsiteY10" fmla="*/ 104956 h 133350"/>
                <a:gd name="connsiteX11" fmla="*/ 66779 w 133350"/>
                <a:gd name="connsiteY11" fmla="*/ 104966 h 133350"/>
                <a:gd name="connsiteX12" fmla="*/ 28584 w 133350"/>
                <a:gd name="connsiteY12" fmla="*/ 67399 h 133350"/>
                <a:gd name="connsiteX13" fmla="*/ 39328 w 133350"/>
                <a:gd name="connsiteY13" fmla="*/ 40215 h 133350"/>
                <a:gd name="connsiteX14" fmla="*/ 66160 w 133350"/>
                <a:gd name="connsiteY14" fmla="*/ 28584 h 133350"/>
                <a:gd name="connsiteX15" fmla="*/ 66798 w 133350"/>
                <a:gd name="connsiteY15" fmla="*/ 28575 h 133350"/>
                <a:gd name="connsiteX16" fmla="*/ 93354 w 133350"/>
                <a:gd name="connsiteY16" fmla="*/ 39329 h 133350"/>
                <a:gd name="connsiteX17" fmla="*/ 104984 w 133350"/>
                <a:gd name="connsiteY17" fmla="*/ 66142 h 133350"/>
                <a:gd name="connsiteX18" fmla="*/ 94240 w 133350"/>
                <a:gd name="connsiteY18" fmla="*/ 9332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350" h="133350">
                  <a:moveTo>
                    <a:pt x="65693" y="0"/>
                  </a:moveTo>
                  <a:cubicBezTo>
                    <a:pt x="47853" y="295"/>
                    <a:pt x="31203" y="7515"/>
                    <a:pt x="18802" y="20336"/>
                  </a:cubicBezTo>
                  <a:cubicBezTo>
                    <a:pt x="6391" y="33157"/>
                    <a:pt x="-277" y="50025"/>
                    <a:pt x="9" y="67856"/>
                  </a:cubicBezTo>
                  <a:cubicBezTo>
                    <a:pt x="609" y="104299"/>
                    <a:pt x="30451" y="133541"/>
                    <a:pt x="66770" y="133541"/>
                  </a:cubicBezTo>
                  <a:cubicBezTo>
                    <a:pt x="67141" y="133541"/>
                    <a:pt x="67512" y="133531"/>
                    <a:pt x="67874" y="133531"/>
                  </a:cubicBezTo>
                  <a:cubicBezTo>
                    <a:pt x="85715" y="133236"/>
                    <a:pt x="102364" y="126016"/>
                    <a:pt x="114766" y="113205"/>
                  </a:cubicBezTo>
                  <a:cubicBezTo>
                    <a:pt x="127168" y="100384"/>
                    <a:pt x="133835" y="83506"/>
                    <a:pt x="133549" y="65675"/>
                  </a:cubicBezTo>
                  <a:cubicBezTo>
                    <a:pt x="133254" y="47844"/>
                    <a:pt x="126034" y="31185"/>
                    <a:pt x="113213" y="18783"/>
                  </a:cubicBezTo>
                  <a:cubicBezTo>
                    <a:pt x="100393" y="6382"/>
                    <a:pt x="83524" y="95"/>
                    <a:pt x="65693" y="0"/>
                  </a:cubicBezTo>
                  <a:close/>
                  <a:moveTo>
                    <a:pt x="94240" y="93326"/>
                  </a:moveTo>
                  <a:cubicBezTo>
                    <a:pt x="87144" y="100660"/>
                    <a:pt x="77619" y="104784"/>
                    <a:pt x="67417" y="104956"/>
                  </a:cubicBezTo>
                  <a:cubicBezTo>
                    <a:pt x="67208" y="104966"/>
                    <a:pt x="66998" y="104966"/>
                    <a:pt x="66779" y="104966"/>
                  </a:cubicBezTo>
                  <a:cubicBezTo>
                    <a:pt x="46005" y="104966"/>
                    <a:pt x="28927" y="88240"/>
                    <a:pt x="28584" y="67399"/>
                  </a:cubicBezTo>
                  <a:cubicBezTo>
                    <a:pt x="28412" y="57198"/>
                    <a:pt x="32232" y="47549"/>
                    <a:pt x="39328" y="40215"/>
                  </a:cubicBezTo>
                  <a:cubicBezTo>
                    <a:pt x="46424" y="32880"/>
                    <a:pt x="55959" y="28756"/>
                    <a:pt x="66160" y="28584"/>
                  </a:cubicBezTo>
                  <a:cubicBezTo>
                    <a:pt x="66369" y="28575"/>
                    <a:pt x="66589" y="28575"/>
                    <a:pt x="66798" y="28575"/>
                  </a:cubicBezTo>
                  <a:cubicBezTo>
                    <a:pt x="76761" y="28575"/>
                    <a:pt x="86172" y="32375"/>
                    <a:pt x="93354" y="39329"/>
                  </a:cubicBezTo>
                  <a:cubicBezTo>
                    <a:pt x="100688" y="46425"/>
                    <a:pt x="104822" y="55940"/>
                    <a:pt x="104984" y="66142"/>
                  </a:cubicBezTo>
                  <a:cubicBezTo>
                    <a:pt x="105155" y="76343"/>
                    <a:pt x="101336" y="86001"/>
                    <a:pt x="94240" y="93326"/>
                  </a:cubicBezTo>
                  <a:close/>
                </a:path>
              </a:pathLst>
            </a:custGeom>
            <a:solidFill>
              <a:schemeClr val="accent5"/>
            </a:solidFill>
            <a:ln w="9525" cap="flat">
              <a:solidFill>
                <a:schemeClr val="tx1"/>
              </a:solidFill>
              <a:prstDash val="solid"/>
              <a:miter/>
            </a:ln>
          </p:spPr>
          <p:txBody>
            <a:bodyPr anchor="ctr"/>
            <a:lstStyle/>
            <a:p>
              <a:pPr>
                <a:defRPr/>
              </a:pPr>
              <a:endParaRPr lang="ru-RU"/>
            </a:p>
          </p:txBody>
        </p:sp>
      </p:grpSp>
      <p:grpSp>
        <p:nvGrpSpPr>
          <p:cNvPr id="74754" name="Группа 26">
            <a:extLst>
              <a:ext uri="{FF2B5EF4-FFF2-40B4-BE49-F238E27FC236}">
                <a16:creationId xmlns:a16="http://schemas.microsoft.com/office/drawing/2014/main" id="{2955F31A-977E-AF64-7394-C27966538629}"/>
              </a:ext>
            </a:extLst>
          </p:cNvPr>
          <p:cNvGrpSpPr>
            <a:grpSpLocks/>
          </p:cNvGrpSpPr>
          <p:nvPr/>
        </p:nvGrpSpPr>
        <p:grpSpPr bwMode="auto">
          <a:xfrm>
            <a:off x="3532188" y="1829595"/>
            <a:ext cx="265112" cy="263525"/>
            <a:chOff x="4385199" y="4539147"/>
            <a:chExt cx="839332" cy="839332"/>
          </a:xfrm>
        </p:grpSpPr>
        <p:sp>
          <p:nvSpPr>
            <p:cNvPr id="74781" name="Полилиния 20">
              <a:extLst>
                <a:ext uri="{FF2B5EF4-FFF2-40B4-BE49-F238E27FC236}">
                  <a16:creationId xmlns:a16="http://schemas.microsoft.com/office/drawing/2014/main" id="{85CEF59B-CF81-E00C-A85E-8260DEC0198C}"/>
                </a:ext>
              </a:extLst>
            </p:cNvPr>
            <p:cNvSpPr>
              <a:spLocks/>
            </p:cNvSpPr>
            <p:nvPr/>
          </p:nvSpPr>
          <p:spPr bwMode="auto">
            <a:xfrm>
              <a:off x="4385199" y="4539147"/>
              <a:ext cx="839332" cy="839332"/>
            </a:xfrm>
            <a:custGeom>
              <a:avLst/>
              <a:gdLst>
                <a:gd name="T0" fmla="*/ 419681 w 839331"/>
                <a:gd name="T1" fmla="*/ 0 h 839331"/>
                <a:gd name="T2" fmla="*/ 0 w 839331"/>
                <a:gd name="T3" fmla="*/ 419681 h 839331"/>
                <a:gd name="T4" fmla="*/ 419681 w 839331"/>
                <a:gd name="T5" fmla="*/ 839347 h 839331"/>
                <a:gd name="T6" fmla="*/ 839347 w 839331"/>
                <a:gd name="T7" fmla="*/ 419681 h 839331"/>
                <a:gd name="T8" fmla="*/ 419681 w 839331"/>
                <a:gd name="T9" fmla="*/ 0 h 839331"/>
                <a:gd name="T10" fmla="*/ 419681 w 839331"/>
                <a:gd name="T11" fmla="*/ 811055 h 839331"/>
                <a:gd name="T12" fmla="*/ 28292 w 839331"/>
                <a:gd name="T13" fmla="*/ 419681 h 839331"/>
                <a:gd name="T14" fmla="*/ 419681 w 839331"/>
                <a:gd name="T15" fmla="*/ 28292 h 839331"/>
                <a:gd name="T16" fmla="*/ 811055 w 839331"/>
                <a:gd name="T17" fmla="*/ 419681 h 839331"/>
                <a:gd name="T18" fmla="*/ 419681 w 839331"/>
                <a:gd name="T19" fmla="*/ 811055 h 8393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39331" h="839331">
                  <a:moveTo>
                    <a:pt x="419666" y="0"/>
                  </a:moveTo>
                  <a:cubicBezTo>
                    <a:pt x="187891" y="0"/>
                    <a:pt x="0" y="187891"/>
                    <a:pt x="0" y="419666"/>
                  </a:cubicBezTo>
                  <a:cubicBezTo>
                    <a:pt x="0" y="651441"/>
                    <a:pt x="187891" y="839332"/>
                    <a:pt x="419666" y="839332"/>
                  </a:cubicBezTo>
                  <a:cubicBezTo>
                    <a:pt x="651441" y="839332"/>
                    <a:pt x="839332" y="651441"/>
                    <a:pt x="839332" y="419666"/>
                  </a:cubicBezTo>
                  <a:cubicBezTo>
                    <a:pt x="839072" y="187999"/>
                    <a:pt x="651333" y="260"/>
                    <a:pt x="419666" y="0"/>
                  </a:cubicBezTo>
                  <a:close/>
                  <a:moveTo>
                    <a:pt x="419666" y="811040"/>
                  </a:moveTo>
                  <a:cubicBezTo>
                    <a:pt x="203516" y="811040"/>
                    <a:pt x="28292" y="635816"/>
                    <a:pt x="28292" y="419666"/>
                  </a:cubicBezTo>
                  <a:cubicBezTo>
                    <a:pt x="28292" y="203516"/>
                    <a:pt x="203516" y="28292"/>
                    <a:pt x="419666" y="28292"/>
                  </a:cubicBezTo>
                  <a:cubicBezTo>
                    <a:pt x="635816" y="28292"/>
                    <a:pt x="811040" y="203516"/>
                    <a:pt x="811040" y="419666"/>
                  </a:cubicBezTo>
                  <a:cubicBezTo>
                    <a:pt x="810780" y="635708"/>
                    <a:pt x="635708" y="810780"/>
                    <a:pt x="419666" y="811040"/>
                  </a:cubicBezTo>
                  <a:close/>
                </a:path>
              </a:pathLst>
            </a:custGeom>
            <a:solidFill>
              <a:schemeClr val="accent1"/>
            </a:solidFill>
            <a:ln w="9431" cap="flat">
              <a:solidFill>
                <a:schemeClr val="tx1"/>
              </a:solidFill>
              <a:prstDash val="solid"/>
              <a:miter lim="800000"/>
              <a:headEnd/>
              <a:tailEnd/>
            </a:ln>
          </p:spPr>
          <p:txBody>
            <a:bodyPr anchor="ctr"/>
            <a:lstStyle/>
            <a:p>
              <a:endParaRPr lang="ru-RU"/>
            </a:p>
          </p:txBody>
        </p:sp>
        <p:sp>
          <p:nvSpPr>
            <p:cNvPr id="22" name="Полилиния 21">
              <a:extLst>
                <a:ext uri="{FF2B5EF4-FFF2-40B4-BE49-F238E27FC236}">
                  <a16:creationId xmlns:a16="http://schemas.microsoft.com/office/drawing/2014/main" id="{4BF88A9A-75FB-D268-23B3-74C4BBA0E970}"/>
                </a:ext>
              </a:extLst>
            </p:cNvPr>
            <p:cNvSpPr/>
            <p:nvPr/>
          </p:nvSpPr>
          <p:spPr>
            <a:xfrm>
              <a:off x="4792299" y="4594764"/>
              <a:ext cx="25131" cy="85957"/>
            </a:xfrm>
            <a:custGeom>
              <a:avLst/>
              <a:gdLst>
                <a:gd name="connsiteX0" fmla="*/ 14146 w 28292"/>
                <a:gd name="connsiteY0" fmla="*/ 0 h 84876"/>
                <a:gd name="connsiteX1" fmla="*/ 0 w 28292"/>
                <a:gd name="connsiteY1" fmla="*/ 14146 h 84876"/>
                <a:gd name="connsiteX2" fmla="*/ 0 w 28292"/>
                <a:gd name="connsiteY2" fmla="*/ 70730 h 84876"/>
                <a:gd name="connsiteX3" fmla="*/ 14146 w 28292"/>
                <a:gd name="connsiteY3" fmla="*/ 84876 h 84876"/>
                <a:gd name="connsiteX4" fmla="*/ 28292 w 28292"/>
                <a:gd name="connsiteY4" fmla="*/ 70730 h 84876"/>
                <a:gd name="connsiteX5" fmla="*/ 28292 w 28292"/>
                <a:gd name="connsiteY5" fmla="*/ 14146 h 84876"/>
                <a:gd name="connsiteX6" fmla="*/ 14146 w 28292"/>
                <a:gd name="connsiteY6" fmla="*/ 0 h 8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92" h="84876">
                  <a:moveTo>
                    <a:pt x="14146" y="0"/>
                  </a:moveTo>
                  <a:cubicBezTo>
                    <a:pt x="6333" y="0"/>
                    <a:pt x="0" y="6333"/>
                    <a:pt x="0" y="14146"/>
                  </a:cubicBezTo>
                  <a:lnTo>
                    <a:pt x="0" y="70730"/>
                  </a:lnTo>
                  <a:cubicBezTo>
                    <a:pt x="0" y="78543"/>
                    <a:pt x="6333" y="84876"/>
                    <a:pt x="14146" y="84876"/>
                  </a:cubicBezTo>
                  <a:cubicBezTo>
                    <a:pt x="21959" y="84876"/>
                    <a:pt x="28292" y="78543"/>
                    <a:pt x="28292" y="70730"/>
                  </a:cubicBezTo>
                  <a:lnTo>
                    <a:pt x="28292" y="14146"/>
                  </a:lnTo>
                  <a:cubicBezTo>
                    <a:pt x="28292" y="6333"/>
                    <a:pt x="21959" y="0"/>
                    <a:pt x="14146" y="0"/>
                  </a:cubicBezTo>
                  <a:close/>
                </a:path>
              </a:pathLst>
            </a:custGeom>
            <a:solidFill>
              <a:schemeClr val="accent5"/>
            </a:solidFill>
            <a:ln w="9431" cap="flat">
              <a:solidFill>
                <a:schemeClr val="tx1"/>
              </a:solidFill>
              <a:prstDash val="solid"/>
              <a:miter/>
            </a:ln>
          </p:spPr>
          <p:txBody>
            <a:bodyPr anchor="ctr"/>
            <a:lstStyle/>
            <a:p>
              <a:pPr>
                <a:defRPr/>
              </a:pPr>
              <a:endParaRPr lang="ru-RU"/>
            </a:p>
          </p:txBody>
        </p:sp>
        <p:sp>
          <p:nvSpPr>
            <p:cNvPr id="23" name="Полилиния 22">
              <a:extLst>
                <a:ext uri="{FF2B5EF4-FFF2-40B4-BE49-F238E27FC236}">
                  <a16:creationId xmlns:a16="http://schemas.microsoft.com/office/drawing/2014/main" id="{3E1688BC-7060-3FEB-0533-3D13A5BE72B3}"/>
                </a:ext>
              </a:extLst>
            </p:cNvPr>
            <p:cNvSpPr/>
            <p:nvPr/>
          </p:nvSpPr>
          <p:spPr>
            <a:xfrm>
              <a:off x="4792299" y="5236905"/>
              <a:ext cx="25131" cy="85954"/>
            </a:xfrm>
            <a:custGeom>
              <a:avLst/>
              <a:gdLst>
                <a:gd name="connsiteX0" fmla="*/ 14146 w 28292"/>
                <a:gd name="connsiteY0" fmla="*/ 0 h 84876"/>
                <a:gd name="connsiteX1" fmla="*/ 0 w 28292"/>
                <a:gd name="connsiteY1" fmla="*/ 14146 h 84876"/>
                <a:gd name="connsiteX2" fmla="*/ 0 w 28292"/>
                <a:gd name="connsiteY2" fmla="*/ 70730 h 84876"/>
                <a:gd name="connsiteX3" fmla="*/ 14146 w 28292"/>
                <a:gd name="connsiteY3" fmla="*/ 84876 h 84876"/>
                <a:gd name="connsiteX4" fmla="*/ 28292 w 28292"/>
                <a:gd name="connsiteY4" fmla="*/ 70730 h 84876"/>
                <a:gd name="connsiteX5" fmla="*/ 28292 w 28292"/>
                <a:gd name="connsiteY5" fmla="*/ 14146 h 84876"/>
                <a:gd name="connsiteX6" fmla="*/ 14146 w 28292"/>
                <a:gd name="connsiteY6" fmla="*/ 0 h 8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92" h="84876">
                  <a:moveTo>
                    <a:pt x="14146" y="0"/>
                  </a:moveTo>
                  <a:cubicBezTo>
                    <a:pt x="6333" y="0"/>
                    <a:pt x="0" y="6333"/>
                    <a:pt x="0" y="14146"/>
                  </a:cubicBezTo>
                  <a:lnTo>
                    <a:pt x="0" y="70730"/>
                  </a:lnTo>
                  <a:cubicBezTo>
                    <a:pt x="0" y="78543"/>
                    <a:pt x="6333" y="84876"/>
                    <a:pt x="14146" y="84876"/>
                  </a:cubicBezTo>
                  <a:cubicBezTo>
                    <a:pt x="21959" y="84876"/>
                    <a:pt x="28292" y="78543"/>
                    <a:pt x="28292" y="70730"/>
                  </a:cubicBezTo>
                  <a:lnTo>
                    <a:pt x="28292" y="14146"/>
                  </a:lnTo>
                  <a:cubicBezTo>
                    <a:pt x="28292" y="6333"/>
                    <a:pt x="21959" y="0"/>
                    <a:pt x="14146" y="0"/>
                  </a:cubicBezTo>
                  <a:close/>
                </a:path>
              </a:pathLst>
            </a:custGeom>
            <a:solidFill>
              <a:schemeClr val="accent5"/>
            </a:solidFill>
            <a:ln w="9431" cap="flat">
              <a:solidFill>
                <a:schemeClr val="tx1"/>
              </a:solidFill>
              <a:prstDash val="solid"/>
              <a:miter/>
            </a:ln>
          </p:spPr>
          <p:txBody>
            <a:bodyPr anchor="ctr"/>
            <a:lstStyle/>
            <a:p>
              <a:pPr>
                <a:defRPr/>
              </a:pPr>
              <a:endParaRPr lang="ru-RU"/>
            </a:p>
          </p:txBody>
        </p:sp>
        <p:sp>
          <p:nvSpPr>
            <p:cNvPr id="24" name="Полилиния 23">
              <a:extLst>
                <a:ext uri="{FF2B5EF4-FFF2-40B4-BE49-F238E27FC236}">
                  <a16:creationId xmlns:a16="http://schemas.microsoft.com/office/drawing/2014/main" id="{F591B274-5C61-39DA-7349-D6981457C9C7}"/>
                </a:ext>
              </a:extLst>
            </p:cNvPr>
            <p:cNvSpPr/>
            <p:nvPr/>
          </p:nvSpPr>
          <p:spPr>
            <a:xfrm>
              <a:off x="5083804" y="4943644"/>
              <a:ext cx="85443" cy="30337"/>
            </a:xfrm>
            <a:custGeom>
              <a:avLst/>
              <a:gdLst>
                <a:gd name="connsiteX0" fmla="*/ 70730 w 84876"/>
                <a:gd name="connsiteY0" fmla="*/ 0 h 28292"/>
                <a:gd name="connsiteX1" fmla="*/ 14146 w 84876"/>
                <a:gd name="connsiteY1" fmla="*/ 0 h 28292"/>
                <a:gd name="connsiteX2" fmla="*/ 0 w 84876"/>
                <a:gd name="connsiteY2" fmla="*/ 14146 h 28292"/>
                <a:gd name="connsiteX3" fmla="*/ 14146 w 84876"/>
                <a:gd name="connsiteY3" fmla="*/ 28292 h 28292"/>
                <a:gd name="connsiteX4" fmla="*/ 70730 w 84876"/>
                <a:gd name="connsiteY4" fmla="*/ 28292 h 28292"/>
                <a:gd name="connsiteX5" fmla="*/ 84876 w 84876"/>
                <a:gd name="connsiteY5" fmla="*/ 14146 h 28292"/>
                <a:gd name="connsiteX6" fmla="*/ 70730 w 84876"/>
                <a:gd name="connsiteY6" fmla="*/ 0 h 2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76" h="28292">
                  <a:moveTo>
                    <a:pt x="70730" y="0"/>
                  </a:moveTo>
                  <a:lnTo>
                    <a:pt x="14146" y="0"/>
                  </a:lnTo>
                  <a:cubicBezTo>
                    <a:pt x="6333" y="0"/>
                    <a:pt x="0" y="6333"/>
                    <a:pt x="0" y="14146"/>
                  </a:cubicBezTo>
                  <a:cubicBezTo>
                    <a:pt x="0" y="21959"/>
                    <a:pt x="6333" y="28292"/>
                    <a:pt x="14146" y="28292"/>
                  </a:cubicBezTo>
                  <a:lnTo>
                    <a:pt x="70730" y="28292"/>
                  </a:lnTo>
                  <a:cubicBezTo>
                    <a:pt x="78543" y="28292"/>
                    <a:pt x="84876" y="21959"/>
                    <a:pt x="84876" y="14146"/>
                  </a:cubicBezTo>
                  <a:cubicBezTo>
                    <a:pt x="84876" y="6333"/>
                    <a:pt x="78543" y="0"/>
                    <a:pt x="70730" y="0"/>
                  </a:cubicBezTo>
                  <a:close/>
                </a:path>
              </a:pathLst>
            </a:custGeom>
            <a:solidFill>
              <a:schemeClr val="accent5"/>
            </a:solidFill>
            <a:ln w="9431" cap="flat">
              <a:solidFill>
                <a:schemeClr val="tx1"/>
              </a:solidFill>
              <a:prstDash val="solid"/>
              <a:miter/>
            </a:ln>
          </p:spPr>
          <p:txBody>
            <a:bodyPr anchor="ctr"/>
            <a:lstStyle/>
            <a:p>
              <a:pPr>
                <a:defRPr/>
              </a:pPr>
              <a:endParaRPr lang="ru-RU"/>
            </a:p>
          </p:txBody>
        </p:sp>
        <p:sp>
          <p:nvSpPr>
            <p:cNvPr id="25" name="Полилиния 24">
              <a:extLst>
                <a:ext uri="{FF2B5EF4-FFF2-40B4-BE49-F238E27FC236}">
                  <a16:creationId xmlns:a16="http://schemas.microsoft.com/office/drawing/2014/main" id="{959A4391-AAD1-C10C-CEBD-894B962AA1A9}"/>
                </a:ext>
              </a:extLst>
            </p:cNvPr>
            <p:cNvSpPr/>
            <p:nvPr/>
          </p:nvSpPr>
          <p:spPr>
            <a:xfrm>
              <a:off x="4440483" y="4943644"/>
              <a:ext cx="85443" cy="30337"/>
            </a:xfrm>
            <a:custGeom>
              <a:avLst/>
              <a:gdLst>
                <a:gd name="connsiteX0" fmla="*/ 70730 w 84876"/>
                <a:gd name="connsiteY0" fmla="*/ 0 h 28292"/>
                <a:gd name="connsiteX1" fmla="*/ 14146 w 84876"/>
                <a:gd name="connsiteY1" fmla="*/ 0 h 28292"/>
                <a:gd name="connsiteX2" fmla="*/ 0 w 84876"/>
                <a:gd name="connsiteY2" fmla="*/ 14146 h 28292"/>
                <a:gd name="connsiteX3" fmla="*/ 14146 w 84876"/>
                <a:gd name="connsiteY3" fmla="*/ 28292 h 28292"/>
                <a:gd name="connsiteX4" fmla="*/ 70730 w 84876"/>
                <a:gd name="connsiteY4" fmla="*/ 28292 h 28292"/>
                <a:gd name="connsiteX5" fmla="*/ 84876 w 84876"/>
                <a:gd name="connsiteY5" fmla="*/ 14146 h 28292"/>
                <a:gd name="connsiteX6" fmla="*/ 70730 w 84876"/>
                <a:gd name="connsiteY6" fmla="*/ 0 h 2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76" h="28292">
                  <a:moveTo>
                    <a:pt x="70730" y="0"/>
                  </a:moveTo>
                  <a:lnTo>
                    <a:pt x="14146" y="0"/>
                  </a:lnTo>
                  <a:cubicBezTo>
                    <a:pt x="6333" y="0"/>
                    <a:pt x="0" y="6333"/>
                    <a:pt x="0" y="14146"/>
                  </a:cubicBezTo>
                  <a:cubicBezTo>
                    <a:pt x="0" y="21959"/>
                    <a:pt x="6333" y="28292"/>
                    <a:pt x="14146" y="28292"/>
                  </a:cubicBezTo>
                  <a:lnTo>
                    <a:pt x="70730" y="28292"/>
                  </a:lnTo>
                  <a:cubicBezTo>
                    <a:pt x="78543" y="28292"/>
                    <a:pt x="84876" y="21959"/>
                    <a:pt x="84876" y="14146"/>
                  </a:cubicBezTo>
                  <a:cubicBezTo>
                    <a:pt x="84876" y="6333"/>
                    <a:pt x="78543" y="0"/>
                    <a:pt x="70730" y="0"/>
                  </a:cubicBezTo>
                  <a:close/>
                </a:path>
              </a:pathLst>
            </a:custGeom>
            <a:solidFill>
              <a:schemeClr val="accent5"/>
            </a:solidFill>
            <a:ln w="9431" cap="flat">
              <a:solidFill>
                <a:schemeClr val="tx1"/>
              </a:solidFill>
              <a:prstDash val="solid"/>
              <a:miter/>
            </a:ln>
          </p:spPr>
          <p:txBody>
            <a:bodyPr anchor="ctr"/>
            <a:lstStyle/>
            <a:p>
              <a:pPr>
                <a:defRPr/>
              </a:pPr>
              <a:endParaRPr lang="ru-RU"/>
            </a:p>
          </p:txBody>
        </p:sp>
        <p:sp>
          <p:nvSpPr>
            <p:cNvPr id="26" name="Полилиния 25">
              <a:extLst>
                <a:ext uri="{FF2B5EF4-FFF2-40B4-BE49-F238E27FC236}">
                  <a16:creationId xmlns:a16="http://schemas.microsoft.com/office/drawing/2014/main" id="{02F94F4F-2B88-4C64-C79B-4B9C1C8CC046}"/>
                </a:ext>
              </a:extLst>
            </p:cNvPr>
            <p:cNvSpPr/>
            <p:nvPr/>
          </p:nvSpPr>
          <p:spPr>
            <a:xfrm>
              <a:off x="4792299" y="4736338"/>
              <a:ext cx="25131" cy="247756"/>
            </a:xfrm>
            <a:custGeom>
              <a:avLst/>
              <a:gdLst>
                <a:gd name="connsiteX0" fmla="*/ 14146 w 28292"/>
                <a:gd name="connsiteY0" fmla="*/ 0 h 245198"/>
                <a:gd name="connsiteX1" fmla="*/ 0 w 28292"/>
                <a:gd name="connsiteY1" fmla="*/ 14146 h 245198"/>
                <a:gd name="connsiteX2" fmla="*/ 0 w 28292"/>
                <a:gd name="connsiteY2" fmla="*/ 231052 h 245198"/>
                <a:gd name="connsiteX3" fmla="*/ 14146 w 28292"/>
                <a:gd name="connsiteY3" fmla="*/ 245198 h 245198"/>
                <a:gd name="connsiteX4" fmla="*/ 28292 w 28292"/>
                <a:gd name="connsiteY4" fmla="*/ 231052 h 245198"/>
                <a:gd name="connsiteX5" fmla="*/ 28292 w 28292"/>
                <a:gd name="connsiteY5" fmla="*/ 14146 h 245198"/>
                <a:gd name="connsiteX6" fmla="*/ 14146 w 28292"/>
                <a:gd name="connsiteY6" fmla="*/ 0 h 24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92" h="245198">
                  <a:moveTo>
                    <a:pt x="14146" y="0"/>
                  </a:moveTo>
                  <a:cubicBezTo>
                    <a:pt x="6333" y="0"/>
                    <a:pt x="0" y="6333"/>
                    <a:pt x="0" y="14146"/>
                  </a:cubicBezTo>
                  <a:lnTo>
                    <a:pt x="0" y="231052"/>
                  </a:lnTo>
                  <a:cubicBezTo>
                    <a:pt x="0" y="238865"/>
                    <a:pt x="6333" y="245198"/>
                    <a:pt x="14146" y="245198"/>
                  </a:cubicBezTo>
                  <a:cubicBezTo>
                    <a:pt x="21959" y="245198"/>
                    <a:pt x="28292" y="238865"/>
                    <a:pt x="28292" y="231052"/>
                  </a:cubicBezTo>
                  <a:lnTo>
                    <a:pt x="28292" y="14146"/>
                  </a:lnTo>
                  <a:cubicBezTo>
                    <a:pt x="28292" y="6333"/>
                    <a:pt x="21959" y="0"/>
                    <a:pt x="14146" y="0"/>
                  </a:cubicBezTo>
                  <a:close/>
                </a:path>
              </a:pathLst>
            </a:custGeom>
            <a:solidFill>
              <a:schemeClr val="accent5"/>
            </a:solidFill>
            <a:ln w="9431" cap="flat">
              <a:solidFill>
                <a:schemeClr val="tx1"/>
              </a:solidFill>
              <a:prstDash val="solid"/>
              <a:miter/>
            </a:ln>
          </p:spPr>
          <p:txBody>
            <a:bodyPr anchor="ctr"/>
            <a:lstStyle/>
            <a:p>
              <a:pPr>
                <a:defRPr/>
              </a:pPr>
              <a:endParaRPr lang="ru-RU"/>
            </a:p>
          </p:txBody>
        </p:sp>
      </p:grpSp>
      <p:sp>
        <p:nvSpPr>
          <p:cNvPr id="74755" name="Номер слайда 3">
            <a:extLst>
              <a:ext uri="{FF2B5EF4-FFF2-40B4-BE49-F238E27FC236}">
                <a16:creationId xmlns:a16="http://schemas.microsoft.com/office/drawing/2014/main" id="{D8B0B011-9A51-2E7F-935B-16999EE27305}"/>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spcBef>
                <a:spcPct val="0"/>
              </a:spcBef>
              <a:spcAft>
                <a:spcPct val="0"/>
              </a:spcAft>
              <a:buClrTx/>
              <a:buSzTx/>
              <a:buFontTx/>
              <a:buNone/>
            </a:pPr>
            <a:fld id="{9F1B38D0-CB3D-41E1-904B-2187D3D24F25}" type="slidenum">
              <a:rPr lang="ru-RU" altLang="ru-RU" sz="1000"/>
              <a:pPr>
                <a:spcBef>
                  <a:spcPct val="0"/>
                </a:spcBef>
                <a:spcAft>
                  <a:spcPct val="0"/>
                </a:spcAft>
                <a:buClrTx/>
                <a:buSzTx/>
                <a:buFontTx/>
                <a:buNone/>
              </a:pPr>
              <a:t>41</a:t>
            </a:fld>
            <a:endParaRPr lang="ru-RU" altLang="ru-RU" sz="1000"/>
          </a:p>
        </p:txBody>
      </p:sp>
      <p:sp>
        <p:nvSpPr>
          <p:cNvPr id="74756" name="Прямоугольник 4">
            <a:extLst>
              <a:ext uri="{FF2B5EF4-FFF2-40B4-BE49-F238E27FC236}">
                <a16:creationId xmlns:a16="http://schemas.microsoft.com/office/drawing/2014/main" id="{B6E2958D-5E15-1C61-E446-0B10675948E1}"/>
              </a:ext>
            </a:extLst>
          </p:cNvPr>
          <p:cNvSpPr>
            <a:spLocks noChangeArrowheads="1"/>
          </p:cNvSpPr>
          <p:nvPr/>
        </p:nvSpPr>
        <p:spPr bwMode="auto">
          <a:xfrm>
            <a:off x="222250" y="2537620"/>
            <a:ext cx="2935288"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4290" rIns="68580" bIns="34290"/>
          <a:lstStyle>
            <a:lvl1pPr defTabSz="342900">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defTabSz="34290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defTabSz="3429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defTabSz="3429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defTabSz="3429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spcBef>
                <a:spcPct val="0"/>
              </a:spcBef>
              <a:spcAft>
                <a:spcPct val="0"/>
              </a:spcAft>
              <a:buClrTx/>
              <a:buSzTx/>
              <a:buFontTx/>
              <a:buNone/>
            </a:pPr>
            <a:r>
              <a:rPr lang="ru-RU" altLang="ru-RU" sz="2100" b="1">
                <a:solidFill>
                  <a:srgbClr val="661900"/>
                </a:solidFill>
                <a:ea typeface="Gotham Pro Medium"/>
                <a:cs typeface="Gotham Pro Medium"/>
              </a:rPr>
              <a:t>Метод полной консолидации</a:t>
            </a:r>
          </a:p>
          <a:p>
            <a:pPr>
              <a:spcBef>
                <a:spcPct val="0"/>
              </a:spcBef>
              <a:spcAft>
                <a:spcPct val="0"/>
              </a:spcAft>
              <a:buClrTx/>
              <a:buSzTx/>
              <a:buFontTx/>
              <a:buNone/>
            </a:pPr>
            <a:endParaRPr lang="ru-RU" altLang="ru-RU" sz="2100" b="1">
              <a:solidFill>
                <a:srgbClr val="661900"/>
              </a:solidFill>
              <a:ea typeface="Gotham Pro Medium"/>
              <a:cs typeface="Gotham Pro Medium"/>
            </a:endParaRPr>
          </a:p>
          <a:p>
            <a:pPr marL="0" lvl="1" algn="just">
              <a:spcBef>
                <a:spcPct val="0"/>
              </a:spcBef>
              <a:spcAft>
                <a:spcPts val="900"/>
              </a:spcAft>
              <a:buClrTx/>
              <a:buNone/>
            </a:pPr>
            <a:r>
              <a:rPr lang="ru-RU" altLang="ru-RU" sz="1600">
                <a:solidFill>
                  <a:srgbClr val="890000"/>
                </a:solidFill>
                <a:ea typeface="Gotham Pro Light"/>
                <a:cs typeface="Gotham Pro Light"/>
              </a:rPr>
              <a:t>соответствует требованиям п.</a:t>
            </a:r>
            <a:r>
              <a:rPr lang="en-US" altLang="ru-RU" sz="1600">
                <a:solidFill>
                  <a:srgbClr val="890000"/>
                </a:solidFill>
                <a:ea typeface="Gotham Pro Light"/>
                <a:cs typeface="Gotham Pro Light"/>
              </a:rPr>
              <a:t>B86</a:t>
            </a:r>
            <a:r>
              <a:rPr lang="ru-RU" altLang="ru-RU" sz="1600">
                <a:solidFill>
                  <a:srgbClr val="890000"/>
                </a:solidFill>
                <a:ea typeface="Gotham Pro Light"/>
                <a:cs typeface="Gotham Pro Light"/>
              </a:rPr>
              <a:t> </a:t>
            </a:r>
          </a:p>
          <a:p>
            <a:pPr marL="0" lvl="1" algn="just">
              <a:spcBef>
                <a:spcPct val="0"/>
              </a:spcBef>
              <a:spcAft>
                <a:spcPts val="900"/>
              </a:spcAft>
              <a:buClrTx/>
              <a:buNone/>
            </a:pPr>
            <a:r>
              <a:rPr lang="en-US" altLang="ru-RU" sz="1600">
                <a:solidFill>
                  <a:srgbClr val="890000"/>
                </a:solidFill>
                <a:ea typeface="Gotham Pro Light"/>
                <a:cs typeface="Gotham Pro Light"/>
              </a:rPr>
              <a:t>IFRS 10 </a:t>
            </a:r>
            <a:r>
              <a:rPr lang="ru-RU" altLang="ru-RU" sz="1600">
                <a:solidFill>
                  <a:srgbClr val="890000"/>
                </a:solidFill>
                <a:ea typeface="Gotham Pro Light"/>
                <a:cs typeface="Gotham Pro Light"/>
              </a:rPr>
              <a:t>«Консолидированная финансовая отчетность».</a:t>
            </a:r>
          </a:p>
        </p:txBody>
      </p:sp>
      <p:sp>
        <p:nvSpPr>
          <p:cNvPr id="6" name="Прямоугольник 5">
            <a:extLst>
              <a:ext uri="{FF2B5EF4-FFF2-40B4-BE49-F238E27FC236}">
                <a16:creationId xmlns:a16="http://schemas.microsoft.com/office/drawing/2014/main" id="{59F333A8-D301-1E25-8131-6E41F15E6AE1}"/>
              </a:ext>
            </a:extLst>
          </p:cNvPr>
          <p:cNvSpPr/>
          <p:nvPr/>
        </p:nvSpPr>
        <p:spPr>
          <a:xfrm>
            <a:off x="3376614" y="4448970"/>
            <a:ext cx="1944687" cy="1069975"/>
          </a:xfrm>
          <a:prstGeom prst="rect">
            <a:avLst/>
          </a:prstGeom>
          <a:noFill/>
        </p:spPr>
        <p:txBody>
          <a:bodyPr lIns="0" tIns="34290" rIns="68580" bIns="34290">
            <a:spAutoFit/>
          </a:bodyPr>
          <a:lstStyle/>
          <a:p>
            <a:pPr defTabSz="342900" fontAlgn="auto">
              <a:spcBef>
                <a:spcPts val="0"/>
              </a:spcBef>
              <a:spcAft>
                <a:spcPts val="277"/>
              </a:spcAft>
              <a:defRPr/>
            </a:pPr>
            <a:r>
              <a:rPr lang="ru-RU" sz="1400" b="1" dirty="0">
                <a:solidFill>
                  <a:srgbClr val="000000"/>
                </a:solidFill>
                <a:latin typeface="+mj-lt"/>
                <a:cs typeface="Arial" panose="020B0604020202020204" pitchFamily="34" charset="0"/>
              </a:rPr>
              <a:t>Неконтролирующая доля участия</a:t>
            </a:r>
            <a:endParaRPr lang="ru-RU" sz="800" b="1" dirty="0">
              <a:solidFill>
                <a:srgbClr val="000000"/>
              </a:solidFill>
              <a:latin typeface="+mj-lt"/>
              <a:cs typeface="Arial" panose="020B0604020202020204" pitchFamily="34" charset="0"/>
            </a:endParaRPr>
          </a:p>
          <a:p>
            <a:pPr marL="85725" indent="-85725" defTabSz="342900">
              <a:spcAft>
                <a:spcPts val="277"/>
              </a:spcAft>
              <a:buFont typeface="Arial" panose="020B0604020202020204" pitchFamily="34" charset="0"/>
              <a:buChar char="•"/>
              <a:defRPr/>
            </a:pPr>
            <a:r>
              <a:rPr lang="ru-RU" sz="800" dirty="0">
                <a:solidFill>
                  <a:schemeClr val="tx2">
                    <a:lumMod val="75000"/>
                  </a:schemeClr>
                </a:solidFill>
                <a:cs typeface="Arial" panose="020B0604020202020204" pitchFamily="34" charset="0"/>
              </a:rPr>
              <a:t>выделение в отчетности доли финансового результата </a:t>
            </a:r>
            <a:endParaRPr lang="en-US" sz="800" dirty="0">
              <a:solidFill>
                <a:schemeClr val="tx2">
                  <a:lumMod val="75000"/>
                </a:schemeClr>
              </a:solidFill>
              <a:cs typeface="Arial" panose="020B0604020202020204" pitchFamily="34" charset="0"/>
            </a:endParaRPr>
          </a:p>
          <a:p>
            <a:pPr marL="85725" indent="-85725" defTabSz="342900">
              <a:spcAft>
                <a:spcPts val="277"/>
              </a:spcAft>
              <a:buFont typeface="Arial" panose="020B0604020202020204" pitchFamily="34" charset="0"/>
              <a:buChar char="•"/>
              <a:defRPr/>
            </a:pPr>
            <a:r>
              <a:rPr lang="ru-RU" sz="800" dirty="0">
                <a:solidFill>
                  <a:schemeClr val="tx2">
                    <a:lumMod val="75000"/>
                  </a:schemeClr>
                </a:solidFill>
                <a:cs typeface="Arial" panose="020B0604020202020204" pitchFamily="34" charset="0"/>
              </a:rPr>
              <a:t>и уставного капитала, относящегося к </a:t>
            </a:r>
            <a:r>
              <a:rPr lang="en-US" sz="800" dirty="0">
                <a:solidFill>
                  <a:schemeClr val="tx2">
                    <a:lumMod val="75000"/>
                  </a:schemeClr>
                </a:solidFill>
                <a:cs typeface="Arial" panose="020B0604020202020204" pitchFamily="34" charset="0"/>
              </a:rPr>
              <a:t>NCI</a:t>
            </a:r>
            <a:endParaRPr lang="ru-RU" sz="800" dirty="0">
              <a:solidFill>
                <a:schemeClr val="tx2">
                  <a:lumMod val="75000"/>
                </a:schemeClr>
              </a:solidFill>
              <a:cs typeface="Arial" panose="020B0604020202020204" pitchFamily="34" charset="0"/>
            </a:endParaRPr>
          </a:p>
        </p:txBody>
      </p:sp>
      <p:sp>
        <p:nvSpPr>
          <p:cNvPr id="7" name="Прямоугольник 6">
            <a:extLst>
              <a:ext uri="{FF2B5EF4-FFF2-40B4-BE49-F238E27FC236}">
                <a16:creationId xmlns:a16="http://schemas.microsoft.com/office/drawing/2014/main" id="{64CE3CCA-3B02-76E8-DF67-1312AFE5D54C}"/>
              </a:ext>
            </a:extLst>
          </p:cNvPr>
          <p:cNvSpPr/>
          <p:nvPr/>
        </p:nvSpPr>
        <p:spPr>
          <a:xfrm>
            <a:off x="3409950" y="2537619"/>
            <a:ext cx="1944688" cy="1300162"/>
          </a:xfrm>
          <a:prstGeom prst="rect">
            <a:avLst/>
          </a:prstGeom>
          <a:noFill/>
        </p:spPr>
        <p:txBody>
          <a:bodyPr lIns="0" tIns="34290" rIns="68580" bIns="34290">
            <a:spAutoFit/>
          </a:bodyPr>
          <a:lstStyle/>
          <a:p>
            <a:pPr defTabSz="342900" fontAlgn="auto">
              <a:spcBef>
                <a:spcPts val="0"/>
              </a:spcBef>
              <a:spcAft>
                <a:spcPts val="277"/>
              </a:spcAft>
              <a:defRPr/>
            </a:pPr>
            <a:r>
              <a:rPr lang="ru-RU" sz="1400" b="1" dirty="0">
                <a:solidFill>
                  <a:srgbClr val="000000"/>
                </a:solidFill>
                <a:latin typeface="+mj-lt"/>
                <a:cs typeface="Arial" panose="020B0604020202020204" pitchFamily="34" charset="0"/>
              </a:rPr>
              <a:t>Элиминация</a:t>
            </a:r>
            <a:endParaRPr lang="ru-RU" sz="800" b="1" dirty="0">
              <a:solidFill>
                <a:srgbClr val="000000"/>
              </a:solidFill>
              <a:latin typeface="+mj-lt"/>
              <a:cs typeface="Arial" panose="020B0604020202020204" pitchFamily="34" charset="0"/>
            </a:endParaRPr>
          </a:p>
          <a:p>
            <a:pPr marL="85725" indent="-85725" defTabSz="342900">
              <a:spcAft>
                <a:spcPts val="277"/>
              </a:spcAft>
              <a:buFont typeface="Arial" panose="020B0604020202020204" pitchFamily="34" charset="0"/>
              <a:buChar char="•"/>
              <a:defRPr/>
            </a:pPr>
            <a:r>
              <a:rPr lang="ru-RU" sz="800" dirty="0">
                <a:solidFill>
                  <a:schemeClr val="tx2">
                    <a:lumMod val="75000"/>
                  </a:schemeClr>
                </a:solidFill>
                <a:cs typeface="Arial" panose="020B0604020202020204" pitchFamily="34" charset="0"/>
              </a:rPr>
              <a:t>Дебиторская задолженность </a:t>
            </a:r>
            <a:r>
              <a:rPr lang="ru-RU" sz="800" dirty="0" err="1">
                <a:solidFill>
                  <a:schemeClr val="tx2">
                    <a:lumMod val="75000"/>
                  </a:schemeClr>
                </a:solidFill>
                <a:cs typeface="Arial" panose="020B0604020202020204" pitchFamily="34" charset="0"/>
              </a:rPr>
              <a:t>vs</a:t>
            </a:r>
            <a:r>
              <a:rPr lang="ru-RU" sz="800" dirty="0">
                <a:solidFill>
                  <a:schemeClr val="tx2">
                    <a:lumMod val="75000"/>
                  </a:schemeClr>
                </a:solidFill>
                <a:cs typeface="Arial" panose="020B0604020202020204" pitchFamily="34" charset="0"/>
              </a:rPr>
              <a:t> Кредиторской задолженности</a:t>
            </a:r>
          </a:p>
          <a:p>
            <a:pPr marL="85725" indent="-85725" defTabSz="342900">
              <a:spcAft>
                <a:spcPts val="277"/>
              </a:spcAft>
              <a:buFont typeface="Arial" panose="020B0604020202020204" pitchFamily="34" charset="0"/>
              <a:buChar char="•"/>
              <a:defRPr/>
            </a:pPr>
            <a:r>
              <a:rPr lang="ru-RU" sz="800" dirty="0">
                <a:solidFill>
                  <a:schemeClr val="tx2">
                    <a:lumMod val="75000"/>
                  </a:schemeClr>
                </a:solidFill>
                <a:cs typeface="Arial" panose="020B0604020202020204" pitchFamily="34" charset="0"/>
              </a:rPr>
              <a:t>Выручка </a:t>
            </a:r>
            <a:r>
              <a:rPr lang="ru-RU" sz="800" dirty="0" err="1">
                <a:solidFill>
                  <a:schemeClr val="tx2">
                    <a:lumMod val="75000"/>
                  </a:schemeClr>
                </a:solidFill>
                <a:cs typeface="Arial" panose="020B0604020202020204" pitchFamily="34" charset="0"/>
              </a:rPr>
              <a:t>vs</a:t>
            </a:r>
            <a:r>
              <a:rPr lang="ru-RU" sz="800" dirty="0">
                <a:solidFill>
                  <a:schemeClr val="tx2">
                    <a:lumMod val="75000"/>
                  </a:schemeClr>
                </a:solidFill>
                <a:cs typeface="Arial" panose="020B0604020202020204" pitchFamily="34" charset="0"/>
              </a:rPr>
              <a:t> Себестоимости (услуги)</a:t>
            </a:r>
          </a:p>
          <a:p>
            <a:pPr marL="85725" indent="-85725" defTabSz="342900">
              <a:spcAft>
                <a:spcPts val="277"/>
              </a:spcAft>
              <a:buFont typeface="Arial" panose="020B0604020202020204" pitchFamily="34" charset="0"/>
              <a:buChar char="•"/>
              <a:defRPr/>
            </a:pPr>
            <a:r>
              <a:rPr lang="ru-RU" sz="800" dirty="0">
                <a:solidFill>
                  <a:schemeClr val="tx2">
                    <a:lumMod val="75000"/>
                  </a:schemeClr>
                </a:solidFill>
                <a:cs typeface="Arial" panose="020B0604020202020204" pitchFamily="34" charset="0"/>
              </a:rPr>
              <a:t>НРП по Запасам и ОС</a:t>
            </a:r>
          </a:p>
          <a:p>
            <a:pPr marL="85725" indent="-85725" defTabSz="342900">
              <a:spcAft>
                <a:spcPts val="277"/>
              </a:spcAft>
              <a:buFont typeface="Arial" panose="020B0604020202020204" pitchFamily="34" charset="0"/>
              <a:buChar char="•"/>
              <a:defRPr/>
            </a:pPr>
            <a:r>
              <a:rPr lang="ru-RU" sz="800" dirty="0">
                <a:solidFill>
                  <a:schemeClr val="tx2">
                    <a:lumMod val="75000"/>
                  </a:schemeClr>
                </a:solidFill>
                <a:cs typeface="Arial" panose="020B0604020202020204" pitchFamily="34" charset="0"/>
              </a:rPr>
              <a:t>Корректировки, возникшие при урегулировании расхождений по ВГО операциям</a:t>
            </a:r>
          </a:p>
        </p:txBody>
      </p:sp>
      <p:sp>
        <p:nvSpPr>
          <p:cNvPr id="8" name="Прямоугольник 7">
            <a:extLst>
              <a:ext uri="{FF2B5EF4-FFF2-40B4-BE49-F238E27FC236}">
                <a16:creationId xmlns:a16="http://schemas.microsoft.com/office/drawing/2014/main" id="{A1B16D26-FBB9-242E-29F6-D917A00142AD}"/>
              </a:ext>
            </a:extLst>
          </p:cNvPr>
          <p:cNvSpPr/>
          <p:nvPr/>
        </p:nvSpPr>
        <p:spPr>
          <a:xfrm>
            <a:off x="5251450" y="2532856"/>
            <a:ext cx="1703388" cy="692150"/>
          </a:xfrm>
          <a:prstGeom prst="rect">
            <a:avLst/>
          </a:prstGeom>
          <a:noFill/>
        </p:spPr>
        <p:txBody>
          <a:bodyPr lIns="0" tIns="34290" rIns="68580" bIns="34290">
            <a:spAutoFit/>
          </a:bodyPr>
          <a:lstStyle/>
          <a:p>
            <a:pPr defTabSz="342900" fontAlgn="auto">
              <a:spcBef>
                <a:spcPts val="0"/>
              </a:spcBef>
              <a:spcAft>
                <a:spcPts val="277"/>
              </a:spcAft>
              <a:defRPr/>
            </a:pPr>
            <a:r>
              <a:rPr lang="ru-RU" sz="1400" b="1" dirty="0" err="1">
                <a:solidFill>
                  <a:srgbClr val="000000"/>
                </a:solidFill>
                <a:latin typeface="+mj-lt"/>
                <a:cs typeface="Arial" panose="020B0604020202020204" pitchFamily="34" charset="0"/>
              </a:rPr>
              <a:t>Гудвилл</a:t>
            </a:r>
            <a:endParaRPr lang="ru-RU" sz="1400" b="1" dirty="0">
              <a:solidFill>
                <a:srgbClr val="000000"/>
              </a:solidFill>
              <a:latin typeface="+mj-lt"/>
              <a:cs typeface="Arial" panose="020B0604020202020204" pitchFamily="34" charset="0"/>
            </a:endParaRPr>
          </a:p>
          <a:p>
            <a:pPr marL="85725" indent="-85725" defTabSz="342900">
              <a:spcAft>
                <a:spcPts val="277"/>
              </a:spcAft>
              <a:buFont typeface="Arial" panose="020B0604020202020204" pitchFamily="34" charset="0"/>
              <a:buChar char="•"/>
              <a:defRPr/>
            </a:pPr>
            <a:r>
              <a:rPr lang="ru-RU" sz="800" dirty="0">
                <a:solidFill>
                  <a:schemeClr val="tx2">
                    <a:lumMod val="75000"/>
                  </a:schemeClr>
                </a:solidFill>
                <a:cs typeface="Arial" panose="020B0604020202020204" pitchFamily="34" charset="0"/>
              </a:rPr>
              <a:t>Элиминация Капитала </a:t>
            </a:r>
            <a:r>
              <a:rPr lang="ru-RU" sz="800" dirty="0" err="1">
                <a:solidFill>
                  <a:schemeClr val="tx2">
                    <a:lumMod val="75000"/>
                  </a:schemeClr>
                </a:solidFill>
                <a:cs typeface="Arial" panose="020B0604020202020204" pitchFamily="34" charset="0"/>
              </a:rPr>
              <a:t>vs</a:t>
            </a:r>
            <a:r>
              <a:rPr lang="ru-RU" sz="800" dirty="0">
                <a:solidFill>
                  <a:schemeClr val="tx2">
                    <a:lumMod val="75000"/>
                  </a:schemeClr>
                </a:solidFill>
                <a:cs typeface="Arial" panose="020B0604020202020204" pitchFamily="34" charset="0"/>
              </a:rPr>
              <a:t> Инвестиций с расчетом величины </a:t>
            </a:r>
            <a:r>
              <a:rPr lang="ru-RU" sz="800" dirty="0" err="1">
                <a:solidFill>
                  <a:schemeClr val="tx2">
                    <a:lumMod val="75000"/>
                  </a:schemeClr>
                </a:solidFill>
                <a:cs typeface="Arial" panose="020B0604020202020204" pitchFamily="34" charset="0"/>
              </a:rPr>
              <a:t>Гудвилл</a:t>
            </a:r>
            <a:endParaRPr lang="ru-RU" sz="800" dirty="0">
              <a:solidFill>
                <a:schemeClr val="tx2">
                  <a:lumMod val="75000"/>
                </a:schemeClr>
              </a:solidFill>
              <a:cs typeface="Arial" panose="020B0604020202020204" pitchFamily="34" charset="0"/>
            </a:endParaRPr>
          </a:p>
        </p:txBody>
      </p:sp>
      <p:cxnSp>
        <p:nvCxnSpPr>
          <p:cNvPr id="11" name="Прямая соединительная линия 10">
            <a:extLst>
              <a:ext uri="{FF2B5EF4-FFF2-40B4-BE49-F238E27FC236}">
                <a16:creationId xmlns:a16="http://schemas.microsoft.com/office/drawing/2014/main" id="{BDFC524D-0589-D28A-5FE3-52207C1537D4}"/>
              </a:ext>
            </a:extLst>
          </p:cNvPr>
          <p:cNvCxnSpPr>
            <a:cxnSpLocks/>
          </p:cNvCxnSpPr>
          <p:nvPr/>
        </p:nvCxnSpPr>
        <p:spPr>
          <a:xfrm>
            <a:off x="3409951" y="2364581"/>
            <a:ext cx="1274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7">
            <a:extLst>
              <a:ext uri="{FF2B5EF4-FFF2-40B4-BE49-F238E27FC236}">
                <a16:creationId xmlns:a16="http://schemas.microsoft.com/office/drawing/2014/main" id="{62F33F01-0AEF-F8F8-5BB0-4DED6B091FBA}"/>
              </a:ext>
            </a:extLst>
          </p:cNvPr>
          <p:cNvCxnSpPr>
            <a:cxnSpLocks/>
          </p:cNvCxnSpPr>
          <p:nvPr/>
        </p:nvCxnSpPr>
        <p:spPr>
          <a:xfrm>
            <a:off x="5162551" y="2364581"/>
            <a:ext cx="1274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7">
            <a:extLst>
              <a:ext uri="{FF2B5EF4-FFF2-40B4-BE49-F238E27FC236}">
                <a16:creationId xmlns:a16="http://schemas.microsoft.com/office/drawing/2014/main" id="{B14052C5-E347-17B5-35E6-7CC56A40D620}"/>
              </a:ext>
            </a:extLst>
          </p:cNvPr>
          <p:cNvCxnSpPr>
            <a:cxnSpLocks/>
          </p:cNvCxnSpPr>
          <p:nvPr/>
        </p:nvCxnSpPr>
        <p:spPr>
          <a:xfrm>
            <a:off x="3409951" y="4348956"/>
            <a:ext cx="1274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7">
            <a:extLst>
              <a:ext uri="{FF2B5EF4-FFF2-40B4-BE49-F238E27FC236}">
                <a16:creationId xmlns:a16="http://schemas.microsoft.com/office/drawing/2014/main" id="{9B9853D7-0616-7B38-9452-EF9D85C41C7D}"/>
              </a:ext>
            </a:extLst>
          </p:cNvPr>
          <p:cNvCxnSpPr>
            <a:cxnSpLocks/>
          </p:cNvCxnSpPr>
          <p:nvPr/>
        </p:nvCxnSpPr>
        <p:spPr>
          <a:xfrm>
            <a:off x="5343526" y="4348956"/>
            <a:ext cx="1274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4764" name="Группа 34">
            <a:extLst>
              <a:ext uri="{FF2B5EF4-FFF2-40B4-BE49-F238E27FC236}">
                <a16:creationId xmlns:a16="http://schemas.microsoft.com/office/drawing/2014/main" id="{2C5C70F3-6FE2-4098-4720-2E6AB9D4D03E}"/>
              </a:ext>
            </a:extLst>
          </p:cNvPr>
          <p:cNvGrpSpPr>
            <a:grpSpLocks/>
          </p:cNvGrpSpPr>
          <p:nvPr/>
        </p:nvGrpSpPr>
        <p:grpSpPr bwMode="auto">
          <a:xfrm>
            <a:off x="5167313" y="1829595"/>
            <a:ext cx="304800" cy="230187"/>
            <a:chOff x="3911356" y="5050391"/>
            <a:chExt cx="781050" cy="590207"/>
          </a:xfrm>
        </p:grpSpPr>
        <p:sp>
          <p:nvSpPr>
            <p:cNvPr id="74777" name="Полилиния 30">
              <a:extLst>
                <a:ext uri="{FF2B5EF4-FFF2-40B4-BE49-F238E27FC236}">
                  <a16:creationId xmlns:a16="http://schemas.microsoft.com/office/drawing/2014/main" id="{9DDF7A2C-4302-BAF7-EA62-192E910FB580}"/>
                </a:ext>
              </a:extLst>
            </p:cNvPr>
            <p:cNvSpPr>
              <a:spLocks/>
            </p:cNvSpPr>
            <p:nvPr/>
          </p:nvSpPr>
          <p:spPr bwMode="auto">
            <a:xfrm>
              <a:off x="4247426" y="5526298"/>
              <a:ext cx="114300" cy="114300"/>
            </a:xfrm>
            <a:custGeom>
              <a:avLst/>
              <a:gdLst>
                <a:gd name="T0" fmla="*/ 119034 w 114300"/>
                <a:gd name="T1" fmla="*/ 59484 h 114300"/>
                <a:gd name="T2" fmla="*/ 59474 w 114300"/>
                <a:gd name="T3" fmla="*/ 118958 h 114300"/>
                <a:gd name="T4" fmla="*/ 0 w 114300"/>
                <a:gd name="T5" fmla="*/ 59484 h 114300"/>
                <a:gd name="T6" fmla="*/ 59474 w 114300"/>
                <a:gd name="T7" fmla="*/ 0 h 114300"/>
                <a:gd name="T8" fmla="*/ 119034 w 114300"/>
                <a:gd name="T9" fmla="*/ 59484 h 1143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300" h="114300">
                  <a:moveTo>
                    <a:pt x="119034" y="59484"/>
                  </a:moveTo>
                  <a:cubicBezTo>
                    <a:pt x="119034" y="92373"/>
                    <a:pt x="92450" y="118958"/>
                    <a:pt x="59474" y="118958"/>
                  </a:cubicBezTo>
                  <a:cubicBezTo>
                    <a:pt x="26622" y="118958"/>
                    <a:pt x="0" y="92364"/>
                    <a:pt x="0" y="59484"/>
                  </a:cubicBezTo>
                  <a:cubicBezTo>
                    <a:pt x="0" y="26594"/>
                    <a:pt x="26632" y="0"/>
                    <a:pt x="59474" y="0"/>
                  </a:cubicBezTo>
                  <a:cubicBezTo>
                    <a:pt x="92450" y="0"/>
                    <a:pt x="119034" y="26594"/>
                    <a:pt x="119034" y="59484"/>
                  </a:cubicBezTo>
                  <a:close/>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p>
              <a:endParaRPr lang="ru-RU"/>
            </a:p>
          </p:txBody>
        </p:sp>
        <p:sp>
          <p:nvSpPr>
            <p:cNvPr id="74778" name="Полилиния 31">
              <a:extLst>
                <a:ext uri="{FF2B5EF4-FFF2-40B4-BE49-F238E27FC236}">
                  <a16:creationId xmlns:a16="http://schemas.microsoft.com/office/drawing/2014/main" id="{F4903625-4202-B0CC-186C-5755E2FFBE94}"/>
                </a:ext>
              </a:extLst>
            </p:cNvPr>
            <p:cNvSpPr>
              <a:spLocks/>
            </p:cNvSpPr>
            <p:nvPr/>
          </p:nvSpPr>
          <p:spPr bwMode="auto">
            <a:xfrm>
              <a:off x="4121944" y="5344675"/>
              <a:ext cx="361950" cy="85725"/>
            </a:xfrm>
            <a:custGeom>
              <a:avLst/>
              <a:gdLst>
                <a:gd name="T0" fmla="*/ 0 w 361950"/>
                <a:gd name="T1" fmla="*/ 93536 h 85725"/>
                <a:gd name="T2" fmla="*/ 184966 w 361950"/>
                <a:gd name="T3" fmla="*/ 0 h 85725"/>
                <a:gd name="T4" fmla="*/ 364760 w 361950"/>
                <a:gd name="T5" fmla="*/ 86773 h 85725"/>
                <a:gd name="T6" fmla="*/ 0 60000 65536"/>
                <a:gd name="T7" fmla="*/ 0 60000 65536"/>
                <a:gd name="T8" fmla="*/ 0 60000 65536"/>
              </a:gdLst>
              <a:ahLst/>
              <a:cxnLst>
                <a:cxn ang="T6">
                  <a:pos x="T0" y="T1"/>
                </a:cxn>
                <a:cxn ang="T7">
                  <a:pos x="T2" y="T3"/>
                </a:cxn>
                <a:cxn ang="T8">
                  <a:pos x="T4" y="T5"/>
                </a:cxn>
              </a:cxnLst>
              <a:rect l="0" t="0" r="r" b="b"/>
              <a:pathLst>
                <a:path w="361950" h="85725">
                  <a:moveTo>
                    <a:pt x="0" y="93536"/>
                  </a:moveTo>
                  <a:cubicBezTo>
                    <a:pt x="41872" y="36814"/>
                    <a:pt x="109090" y="0"/>
                    <a:pt x="184966" y="0"/>
                  </a:cubicBezTo>
                  <a:cubicBezTo>
                    <a:pt x="257899" y="0"/>
                    <a:pt x="322736" y="33976"/>
                    <a:pt x="364760" y="86773"/>
                  </a:cubicBez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p>
              <a:endParaRPr lang="ru-RU"/>
            </a:p>
          </p:txBody>
        </p:sp>
        <p:sp>
          <p:nvSpPr>
            <p:cNvPr id="74779" name="Полилиния 32">
              <a:extLst>
                <a:ext uri="{FF2B5EF4-FFF2-40B4-BE49-F238E27FC236}">
                  <a16:creationId xmlns:a16="http://schemas.microsoft.com/office/drawing/2014/main" id="{4947BAE6-8DD4-C8D2-1BBF-F0DDD8D42E0A}"/>
                </a:ext>
              </a:extLst>
            </p:cNvPr>
            <p:cNvSpPr>
              <a:spLocks/>
            </p:cNvSpPr>
            <p:nvPr/>
          </p:nvSpPr>
          <p:spPr bwMode="auto">
            <a:xfrm>
              <a:off x="4009282" y="5188713"/>
              <a:ext cx="581025" cy="133350"/>
            </a:xfrm>
            <a:custGeom>
              <a:avLst/>
              <a:gdLst>
                <a:gd name="T0" fmla="*/ 0 w 581025"/>
                <a:gd name="T1" fmla="*/ 140303 h 133350"/>
                <a:gd name="T2" fmla="*/ 297618 w 581025"/>
                <a:gd name="T3" fmla="*/ 0 h 133350"/>
                <a:gd name="T4" fmla="*/ 589026 w 581025"/>
                <a:gd name="T5" fmla="*/ 132998 h 133350"/>
                <a:gd name="T6" fmla="*/ 0 60000 65536"/>
                <a:gd name="T7" fmla="*/ 0 60000 65536"/>
                <a:gd name="T8" fmla="*/ 0 60000 65536"/>
              </a:gdLst>
              <a:ahLst/>
              <a:cxnLst>
                <a:cxn ang="T6">
                  <a:pos x="T0" y="T1"/>
                </a:cxn>
                <a:cxn ang="T7">
                  <a:pos x="T2" y="T3"/>
                </a:cxn>
                <a:cxn ang="T8">
                  <a:pos x="T4" y="T5"/>
                </a:cxn>
              </a:cxnLst>
              <a:rect l="0" t="0" r="r" b="b"/>
              <a:pathLst>
                <a:path w="581025" h="133350">
                  <a:moveTo>
                    <a:pt x="0" y="140303"/>
                  </a:moveTo>
                  <a:cubicBezTo>
                    <a:pt x="70828" y="54664"/>
                    <a:pt x="177851" y="0"/>
                    <a:pt x="297618" y="0"/>
                  </a:cubicBezTo>
                  <a:cubicBezTo>
                    <a:pt x="414128" y="0"/>
                    <a:pt x="518351" y="51511"/>
                    <a:pt x="589026" y="132998"/>
                  </a:cubicBez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p>
              <a:endParaRPr lang="ru-RU"/>
            </a:p>
          </p:txBody>
        </p:sp>
        <p:sp>
          <p:nvSpPr>
            <p:cNvPr id="74780" name="Полилиния 33">
              <a:extLst>
                <a:ext uri="{FF2B5EF4-FFF2-40B4-BE49-F238E27FC236}">
                  <a16:creationId xmlns:a16="http://schemas.microsoft.com/office/drawing/2014/main" id="{74DC43B9-FDA5-2596-15AF-CBDBD2B53C9E}"/>
                </a:ext>
              </a:extLst>
            </p:cNvPr>
            <p:cNvSpPr>
              <a:spLocks/>
            </p:cNvSpPr>
            <p:nvPr/>
          </p:nvSpPr>
          <p:spPr bwMode="auto">
            <a:xfrm>
              <a:off x="3911356" y="5050391"/>
              <a:ext cx="781050" cy="171450"/>
            </a:xfrm>
            <a:custGeom>
              <a:avLst/>
              <a:gdLst>
                <a:gd name="T0" fmla="*/ 0 w 781050"/>
                <a:gd name="T1" fmla="*/ 180461 h 171450"/>
                <a:gd name="T2" fmla="*/ 395554 w 781050"/>
                <a:gd name="T3" fmla="*/ 0 h 171450"/>
                <a:gd name="T4" fmla="*/ 785813 w 781050"/>
                <a:gd name="T5" fmla="*/ 174279 h 171450"/>
                <a:gd name="T6" fmla="*/ 0 60000 65536"/>
                <a:gd name="T7" fmla="*/ 0 60000 65536"/>
                <a:gd name="T8" fmla="*/ 0 60000 65536"/>
              </a:gdLst>
              <a:ahLst/>
              <a:cxnLst>
                <a:cxn ang="T6">
                  <a:pos x="T0" y="T1"/>
                </a:cxn>
                <a:cxn ang="T7">
                  <a:pos x="T2" y="T3"/>
                </a:cxn>
                <a:cxn ang="T8">
                  <a:pos x="T4" y="T5"/>
                </a:cxn>
              </a:cxnLst>
              <a:rect l="0" t="0" r="r" b="b"/>
              <a:pathLst>
                <a:path w="781050" h="171450">
                  <a:moveTo>
                    <a:pt x="0" y="180461"/>
                  </a:moveTo>
                  <a:cubicBezTo>
                    <a:pt x="96022" y="69866"/>
                    <a:pt x="237563" y="0"/>
                    <a:pt x="395554" y="0"/>
                  </a:cubicBezTo>
                  <a:cubicBezTo>
                    <a:pt x="550621" y="0"/>
                    <a:pt x="689877" y="67332"/>
                    <a:pt x="785813" y="174279"/>
                  </a:cubicBez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p>
              <a:endParaRPr lang="ru-RU"/>
            </a:p>
          </p:txBody>
        </p:sp>
      </p:grpSp>
      <p:grpSp>
        <p:nvGrpSpPr>
          <p:cNvPr id="74765" name="Группа 53">
            <a:extLst>
              <a:ext uri="{FF2B5EF4-FFF2-40B4-BE49-F238E27FC236}">
                <a16:creationId xmlns:a16="http://schemas.microsoft.com/office/drawing/2014/main" id="{B3CEEE29-A9C8-F2F0-2781-3E2EF7C8A993}"/>
              </a:ext>
            </a:extLst>
          </p:cNvPr>
          <p:cNvGrpSpPr>
            <a:grpSpLocks/>
          </p:cNvGrpSpPr>
          <p:nvPr/>
        </p:nvGrpSpPr>
        <p:grpSpPr bwMode="auto">
          <a:xfrm>
            <a:off x="5343526" y="3947319"/>
            <a:ext cx="303213" cy="311150"/>
            <a:chOff x="3260725" y="4992430"/>
            <a:chExt cx="809625" cy="828675"/>
          </a:xfrm>
        </p:grpSpPr>
        <p:sp>
          <p:nvSpPr>
            <p:cNvPr id="74768" name="Полилиния 44">
              <a:extLst>
                <a:ext uri="{FF2B5EF4-FFF2-40B4-BE49-F238E27FC236}">
                  <a16:creationId xmlns:a16="http://schemas.microsoft.com/office/drawing/2014/main" id="{DD72BE33-B874-4269-A3A0-613876BC1AB9}"/>
                </a:ext>
              </a:extLst>
            </p:cNvPr>
            <p:cNvSpPr>
              <a:spLocks/>
            </p:cNvSpPr>
            <p:nvPr/>
          </p:nvSpPr>
          <p:spPr bwMode="auto">
            <a:xfrm>
              <a:off x="3413138" y="4992430"/>
              <a:ext cx="504825" cy="828675"/>
            </a:xfrm>
            <a:custGeom>
              <a:avLst/>
              <a:gdLst>
                <a:gd name="T0" fmla="*/ 513194 w 504825"/>
                <a:gd name="T1" fmla="*/ 413044 h 828675"/>
                <a:gd name="T2" fmla="*/ 500050 w 504825"/>
                <a:gd name="T3" fmla="*/ 404281 h 828675"/>
                <a:gd name="T4" fmla="*/ 335553 w 504825"/>
                <a:gd name="T5" fmla="*/ 404281 h 828675"/>
                <a:gd name="T6" fmla="*/ 430803 w 504825"/>
                <a:gd name="T7" fmla="*/ 17375 h 828675"/>
                <a:gd name="T8" fmla="*/ 419941 w 504825"/>
                <a:gd name="T9" fmla="*/ 338 h 828675"/>
                <a:gd name="T10" fmla="*/ 406705 w 504825"/>
                <a:gd name="T11" fmla="*/ 4231 h 828675"/>
                <a:gd name="T12" fmla="*/ 4178 w 504825"/>
                <a:gd name="T13" fmla="*/ 408472 h 828675"/>
                <a:gd name="T14" fmla="*/ 4191 w 504825"/>
                <a:gd name="T15" fmla="*/ 428677 h 828675"/>
                <a:gd name="T16" fmla="*/ 14275 w 504825"/>
                <a:gd name="T17" fmla="*/ 432856 h 828675"/>
                <a:gd name="T18" fmla="*/ 178772 w 504825"/>
                <a:gd name="T19" fmla="*/ 432856 h 828675"/>
                <a:gd name="T20" fmla="*/ 83522 w 504825"/>
                <a:gd name="T21" fmla="*/ 819761 h 828675"/>
                <a:gd name="T22" fmla="*/ 94384 w 504825"/>
                <a:gd name="T23" fmla="*/ 836799 h 828675"/>
                <a:gd name="T24" fmla="*/ 107620 w 504825"/>
                <a:gd name="T25" fmla="*/ 832906 h 828675"/>
                <a:gd name="T26" fmla="*/ 510146 w 504825"/>
                <a:gd name="T27" fmla="*/ 428665 h 828675"/>
                <a:gd name="T28" fmla="*/ 513194 w 504825"/>
                <a:gd name="T29" fmla="*/ 413044 h 828675"/>
                <a:gd name="T30" fmla="*/ 123812 w 504825"/>
                <a:gd name="T31" fmla="*/ 776613 h 828675"/>
                <a:gd name="T32" fmla="*/ 211061 w 504825"/>
                <a:gd name="T33" fmla="*/ 421997 h 828675"/>
                <a:gd name="T34" fmla="*/ 200621 w 504825"/>
                <a:gd name="T35" fmla="*/ 404698 h 828675"/>
                <a:gd name="T36" fmla="*/ 197060 w 504825"/>
                <a:gd name="T37" fmla="*/ 404281 h 828675"/>
                <a:gd name="T38" fmla="*/ 48660 w 504825"/>
                <a:gd name="T39" fmla="*/ 404281 h 828675"/>
                <a:gd name="T40" fmla="*/ 390512 w 504825"/>
                <a:gd name="T41" fmla="*/ 60523 h 828675"/>
                <a:gd name="T42" fmla="*/ 303454 w 504825"/>
                <a:gd name="T43" fmla="*/ 415139 h 828675"/>
                <a:gd name="T44" fmla="*/ 313895 w 504825"/>
                <a:gd name="T45" fmla="*/ 432438 h 828675"/>
                <a:gd name="T46" fmla="*/ 317265 w 504825"/>
                <a:gd name="T47" fmla="*/ 432856 h 828675"/>
                <a:gd name="T48" fmla="*/ 465665 w 504825"/>
                <a:gd name="T49" fmla="*/ 432856 h 8286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04825" h="828675">
                  <a:moveTo>
                    <a:pt x="513194" y="413044"/>
                  </a:moveTo>
                  <a:cubicBezTo>
                    <a:pt x="510973" y="407746"/>
                    <a:pt x="505795" y="404294"/>
                    <a:pt x="500050" y="404281"/>
                  </a:cubicBezTo>
                  <a:lnTo>
                    <a:pt x="335553" y="404281"/>
                  </a:lnTo>
                  <a:lnTo>
                    <a:pt x="430803" y="17375"/>
                  </a:lnTo>
                  <a:cubicBezTo>
                    <a:pt x="432508" y="9671"/>
                    <a:pt x="427645" y="2043"/>
                    <a:pt x="419941" y="338"/>
                  </a:cubicBezTo>
                  <a:cubicBezTo>
                    <a:pt x="415153" y="-722"/>
                    <a:pt x="410157" y="748"/>
                    <a:pt x="406705" y="4231"/>
                  </a:cubicBezTo>
                  <a:lnTo>
                    <a:pt x="4178" y="408472"/>
                  </a:lnTo>
                  <a:cubicBezTo>
                    <a:pt x="-1398" y="414055"/>
                    <a:pt x="-1392" y="423101"/>
                    <a:pt x="4191" y="428677"/>
                  </a:cubicBezTo>
                  <a:cubicBezTo>
                    <a:pt x="6867" y="431350"/>
                    <a:pt x="10493" y="432852"/>
                    <a:pt x="14275" y="432856"/>
                  </a:cubicBezTo>
                  <a:lnTo>
                    <a:pt x="178772" y="432856"/>
                  </a:lnTo>
                  <a:lnTo>
                    <a:pt x="83522" y="819761"/>
                  </a:lnTo>
                  <a:cubicBezTo>
                    <a:pt x="81817" y="827466"/>
                    <a:pt x="86680" y="835093"/>
                    <a:pt x="94384" y="836799"/>
                  </a:cubicBezTo>
                  <a:cubicBezTo>
                    <a:pt x="99172" y="837858"/>
                    <a:pt x="104168" y="836389"/>
                    <a:pt x="107620" y="832906"/>
                  </a:cubicBezTo>
                  <a:lnTo>
                    <a:pt x="510146" y="428665"/>
                  </a:lnTo>
                  <a:cubicBezTo>
                    <a:pt x="514237" y="424558"/>
                    <a:pt x="515441" y="418387"/>
                    <a:pt x="513194" y="413044"/>
                  </a:cubicBezTo>
                  <a:close/>
                  <a:moveTo>
                    <a:pt x="123812" y="776613"/>
                  </a:moveTo>
                  <a:lnTo>
                    <a:pt x="211061" y="421997"/>
                  </a:lnTo>
                  <a:cubicBezTo>
                    <a:pt x="212956" y="414337"/>
                    <a:pt x="208281" y="406592"/>
                    <a:pt x="200621" y="404698"/>
                  </a:cubicBezTo>
                  <a:cubicBezTo>
                    <a:pt x="199456" y="404410"/>
                    <a:pt x="198260" y="404270"/>
                    <a:pt x="197060" y="404281"/>
                  </a:cubicBezTo>
                  <a:lnTo>
                    <a:pt x="48660" y="404281"/>
                  </a:lnTo>
                  <a:lnTo>
                    <a:pt x="390512" y="60523"/>
                  </a:lnTo>
                  <a:lnTo>
                    <a:pt x="303454" y="415139"/>
                  </a:lnTo>
                  <a:cubicBezTo>
                    <a:pt x="301560" y="422799"/>
                    <a:pt x="306235" y="430544"/>
                    <a:pt x="313895" y="432438"/>
                  </a:cubicBezTo>
                  <a:cubicBezTo>
                    <a:pt x="314998" y="432711"/>
                    <a:pt x="316129" y="432851"/>
                    <a:pt x="317265" y="432856"/>
                  </a:cubicBezTo>
                  <a:lnTo>
                    <a:pt x="465665" y="432856"/>
                  </a:lnTo>
                  <a:lnTo>
                    <a:pt x="123812" y="776613"/>
                  </a:lnTo>
                  <a:close/>
                </a:path>
              </a:pathLst>
            </a:custGeom>
            <a:solidFill>
              <a:schemeClr val="accent1"/>
            </a:solidFill>
            <a:ln w="9525" cap="flat">
              <a:solidFill>
                <a:schemeClr val="tx1"/>
              </a:solidFill>
              <a:prstDash val="solid"/>
              <a:miter lim="800000"/>
              <a:headEnd/>
              <a:tailEnd/>
            </a:ln>
          </p:spPr>
          <p:txBody>
            <a:bodyPr anchor="ctr"/>
            <a:lstStyle/>
            <a:p>
              <a:endParaRPr lang="ru-RU"/>
            </a:p>
          </p:txBody>
        </p:sp>
        <p:sp>
          <p:nvSpPr>
            <p:cNvPr id="46" name="Полилиния 45">
              <a:extLst>
                <a:ext uri="{FF2B5EF4-FFF2-40B4-BE49-F238E27FC236}">
                  <a16:creationId xmlns:a16="http://schemas.microsoft.com/office/drawing/2014/main" id="{E0E20EE8-414E-741B-A2CF-3D7A535F9150}"/>
                </a:ext>
              </a:extLst>
            </p:cNvPr>
            <p:cNvSpPr/>
            <p:nvPr/>
          </p:nvSpPr>
          <p:spPr>
            <a:xfrm>
              <a:off x="3845689" y="5584341"/>
              <a:ext cx="135644" cy="131065"/>
            </a:xfrm>
            <a:custGeom>
              <a:avLst/>
              <a:gdLst>
                <a:gd name="connsiteX0" fmla="*/ 24028 w 133350"/>
                <a:gd name="connsiteY0" fmla="*/ 3835 h 133350"/>
                <a:gd name="connsiteX1" fmla="*/ 3835 w 133350"/>
                <a:gd name="connsiteY1" fmla="*/ 4547 h 133350"/>
                <a:gd name="connsiteX2" fmla="*/ 3835 w 133350"/>
                <a:gd name="connsiteY2" fmla="*/ 24028 h 133350"/>
                <a:gd name="connsiteX3" fmla="*/ 118135 w 133350"/>
                <a:gd name="connsiteY3" fmla="*/ 138328 h 133350"/>
                <a:gd name="connsiteX4" fmla="*/ 138328 w 133350"/>
                <a:gd name="connsiteY4" fmla="*/ 137615 h 133350"/>
                <a:gd name="connsiteX5" fmla="*/ 138328 w 133350"/>
                <a:gd name="connsiteY5" fmla="*/ 118135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50" h="133350">
                  <a:moveTo>
                    <a:pt x="24028" y="3835"/>
                  </a:moveTo>
                  <a:cubicBezTo>
                    <a:pt x="18255" y="-1545"/>
                    <a:pt x="9214" y="-1226"/>
                    <a:pt x="3835" y="4547"/>
                  </a:cubicBezTo>
                  <a:cubicBezTo>
                    <a:pt x="-1278" y="10034"/>
                    <a:pt x="-1278" y="18541"/>
                    <a:pt x="3835" y="24028"/>
                  </a:cubicBezTo>
                  <a:lnTo>
                    <a:pt x="118135" y="138328"/>
                  </a:lnTo>
                  <a:cubicBezTo>
                    <a:pt x="123908" y="143707"/>
                    <a:pt x="132948" y="143388"/>
                    <a:pt x="138328" y="137615"/>
                  </a:cubicBezTo>
                  <a:cubicBezTo>
                    <a:pt x="143441" y="132128"/>
                    <a:pt x="143441" y="123622"/>
                    <a:pt x="138328" y="118135"/>
                  </a:cubicBezTo>
                  <a:close/>
                </a:path>
              </a:pathLst>
            </a:custGeom>
            <a:solidFill>
              <a:schemeClr val="accent5"/>
            </a:solidFill>
            <a:ln w="9525" cap="flat">
              <a:solidFill>
                <a:schemeClr val="tx1"/>
              </a:solidFill>
              <a:prstDash val="solid"/>
              <a:miter/>
            </a:ln>
          </p:spPr>
          <p:txBody>
            <a:bodyPr anchor="ctr"/>
            <a:lstStyle/>
            <a:p>
              <a:pPr>
                <a:defRPr/>
              </a:pPr>
              <a:endParaRPr lang="ru-RU"/>
            </a:p>
          </p:txBody>
        </p:sp>
        <p:sp>
          <p:nvSpPr>
            <p:cNvPr id="47" name="Полилиния 46">
              <a:extLst>
                <a:ext uri="{FF2B5EF4-FFF2-40B4-BE49-F238E27FC236}">
                  <a16:creationId xmlns:a16="http://schemas.microsoft.com/office/drawing/2014/main" id="{9EA5DD58-038C-8777-A4A2-DE8CF7037666}"/>
                </a:ext>
              </a:extLst>
            </p:cNvPr>
            <p:cNvSpPr/>
            <p:nvPr/>
          </p:nvSpPr>
          <p:spPr>
            <a:xfrm>
              <a:off x="3332787" y="5076989"/>
              <a:ext cx="131404" cy="135294"/>
            </a:xfrm>
            <a:custGeom>
              <a:avLst/>
              <a:gdLst>
                <a:gd name="connsiteX0" fmla="*/ 128231 w 133350"/>
                <a:gd name="connsiteY0" fmla="*/ 142519 h 133350"/>
                <a:gd name="connsiteX1" fmla="*/ 142506 w 133350"/>
                <a:gd name="connsiteY1" fmla="*/ 128219 h 133350"/>
                <a:gd name="connsiteX2" fmla="*/ 138328 w 133350"/>
                <a:gd name="connsiteY2" fmla="*/ 118135 h 133350"/>
                <a:gd name="connsiteX3" fmla="*/ 24028 w 133350"/>
                <a:gd name="connsiteY3" fmla="*/ 3835 h 133350"/>
                <a:gd name="connsiteX4" fmla="*/ 3835 w 133350"/>
                <a:gd name="connsiteY4" fmla="*/ 4547 h 133350"/>
                <a:gd name="connsiteX5" fmla="*/ 3835 w 133350"/>
                <a:gd name="connsiteY5" fmla="*/ 24028 h 133350"/>
                <a:gd name="connsiteX6" fmla="*/ 118135 w 133350"/>
                <a:gd name="connsiteY6" fmla="*/ 138328 h 133350"/>
                <a:gd name="connsiteX7" fmla="*/ 128231 w 133350"/>
                <a:gd name="connsiteY7" fmla="*/ 142519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133350">
                  <a:moveTo>
                    <a:pt x="128231" y="142519"/>
                  </a:moveTo>
                  <a:cubicBezTo>
                    <a:pt x="136122" y="142512"/>
                    <a:pt x="142513" y="136109"/>
                    <a:pt x="142506" y="128219"/>
                  </a:cubicBezTo>
                  <a:cubicBezTo>
                    <a:pt x="142503" y="124437"/>
                    <a:pt x="141000" y="120811"/>
                    <a:pt x="138328" y="118135"/>
                  </a:cubicBezTo>
                  <a:lnTo>
                    <a:pt x="24028" y="3835"/>
                  </a:lnTo>
                  <a:cubicBezTo>
                    <a:pt x="18255" y="-1545"/>
                    <a:pt x="9214" y="-1226"/>
                    <a:pt x="3835" y="4547"/>
                  </a:cubicBezTo>
                  <a:cubicBezTo>
                    <a:pt x="-1278" y="10034"/>
                    <a:pt x="-1278" y="18541"/>
                    <a:pt x="3835" y="24028"/>
                  </a:cubicBezTo>
                  <a:lnTo>
                    <a:pt x="118135" y="138328"/>
                  </a:lnTo>
                  <a:cubicBezTo>
                    <a:pt x="120811" y="141008"/>
                    <a:pt x="124443" y="142515"/>
                    <a:pt x="128231" y="142519"/>
                  </a:cubicBezTo>
                  <a:close/>
                </a:path>
              </a:pathLst>
            </a:custGeom>
            <a:solidFill>
              <a:schemeClr val="accent5"/>
            </a:solidFill>
            <a:ln w="9525" cap="flat">
              <a:solidFill>
                <a:schemeClr val="tx1"/>
              </a:solidFill>
              <a:prstDash val="solid"/>
              <a:miter/>
            </a:ln>
          </p:spPr>
          <p:txBody>
            <a:bodyPr anchor="ctr"/>
            <a:lstStyle/>
            <a:p>
              <a:pPr>
                <a:defRPr/>
              </a:pPr>
              <a:endParaRPr lang="ru-RU"/>
            </a:p>
          </p:txBody>
        </p:sp>
        <p:sp>
          <p:nvSpPr>
            <p:cNvPr id="48" name="Полилиния 47">
              <a:extLst>
                <a:ext uri="{FF2B5EF4-FFF2-40B4-BE49-F238E27FC236}">
                  <a16:creationId xmlns:a16="http://schemas.microsoft.com/office/drawing/2014/main" id="{594C19FD-F048-75D4-F93D-6E8497C1F3C1}"/>
                </a:ext>
              </a:extLst>
            </p:cNvPr>
            <p:cNvSpPr/>
            <p:nvPr/>
          </p:nvSpPr>
          <p:spPr>
            <a:xfrm>
              <a:off x="3841451" y="5072759"/>
              <a:ext cx="135644" cy="135294"/>
            </a:xfrm>
            <a:custGeom>
              <a:avLst/>
              <a:gdLst>
                <a:gd name="connsiteX0" fmla="*/ 4178 w 133350"/>
                <a:gd name="connsiteY0" fmla="*/ 138328 h 133350"/>
                <a:gd name="connsiteX1" fmla="*/ 24371 w 133350"/>
                <a:gd name="connsiteY1" fmla="*/ 138328 h 133350"/>
                <a:gd name="connsiteX2" fmla="*/ 138671 w 133350"/>
                <a:gd name="connsiteY2" fmla="*/ 24028 h 133350"/>
                <a:gd name="connsiteX3" fmla="*/ 137959 w 133350"/>
                <a:gd name="connsiteY3" fmla="*/ 3835 h 133350"/>
                <a:gd name="connsiteX4" fmla="*/ 118478 w 133350"/>
                <a:gd name="connsiteY4" fmla="*/ 3835 h 133350"/>
                <a:gd name="connsiteX5" fmla="*/ 4178 w 133350"/>
                <a:gd name="connsiteY5" fmla="*/ 118135 h 133350"/>
                <a:gd name="connsiteX6" fmla="*/ 4178 w 133350"/>
                <a:gd name="connsiteY6" fmla="*/ 13832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50" h="133350">
                  <a:moveTo>
                    <a:pt x="4178" y="138328"/>
                  </a:moveTo>
                  <a:cubicBezTo>
                    <a:pt x="9757" y="143899"/>
                    <a:pt x="18793" y="143899"/>
                    <a:pt x="24371" y="138328"/>
                  </a:cubicBezTo>
                  <a:lnTo>
                    <a:pt x="138671" y="24028"/>
                  </a:lnTo>
                  <a:cubicBezTo>
                    <a:pt x="144051" y="18255"/>
                    <a:pt x="143732" y="9214"/>
                    <a:pt x="137959" y="3835"/>
                  </a:cubicBezTo>
                  <a:cubicBezTo>
                    <a:pt x="132472" y="-1278"/>
                    <a:pt x="123965" y="-1278"/>
                    <a:pt x="118478" y="3835"/>
                  </a:cubicBezTo>
                  <a:lnTo>
                    <a:pt x="4178" y="118135"/>
                  </a:lnTo>
                  <a:cubicBezTo>
                    <a:pt x="-1393" y="123713"/>
                    <a:pt x="-1393" y="132749"/>
                    <a:pt x="4178" y="138328"/>
                  </a:cubicBezTo>
                  <a:close/>
                </a:path>
              </a:pathLst>
            </a:custGeom>
            <a:solidFill>
              <a:schemeClr val="accent5"/>
            </a:solidFill>
            <a:ln w="9525" cap="flat">
              <a:solidFill>
                <a:schemeClr val="tx1"/>
              </a:solidFill>
              <a:prstDash val="solid"/>
              <a:miter/>
            </a:ln>
          </p:spPr>
          <p:txBody>
            <a:bodyPr anchor="ctr"/>
            <a:lstStyle/>
            <a:p>
              <a:pPr>
                <a:defRPr/>
              </a:pPr>
              <a:endParaRPr lang="ru-RU"/>
            </a:p>
          </p:txBody>
        </p:sp>
        <p:sp>
          <p:nvSpPr>
            <p:cNvPr id="49" name="Полилиния 48">
              <a:extLst>
                <a:ext uri="{FF2B5EF4-FFF2-40B4-BE49-F238E27FC236}">
                  <a16:creationId xmlns:a16="http://schemas.microsoft.com/office/drawing/2014/main" id="{BF147031-8096-20F3-252C-343A7D8BB75E}"/>
                </a:ext>
              </a:extLst>
            </p:cNvPr>
            <p:cNvSpPr/>
            <p:nvPr/>
          </p:nvSpPr>
          <p:spPr>
            <a:xfrm>
              <a:off x="3337025" y="5588567"/>
              <a:ext cx="144121" cy="143750"/>
            </a:xfrm>
            <a:custGeom>
              <a:avLst/>
              <a:gdLst>
                <a:gd name="connsiteX0" fmla="*/ 118847 w 142875"/>
                <a:gd name="connsiteY0" fmla="*/ 3835 h 142875"/>
                <a:gd name="connsiteX1" fmla="*/ 4547 w 142875"/>
                <a:gd name="connsiteY1" fmla="*/ 118135 h 142875"/>
                <a:gd name="connsiteX2" fmla="*/ 3835 w 142875"/>
                <a:gd name="connsiteY2" fmla="*/ 138328 h 142875"/>
                <a:gd name="connsiteX3" fmla="*/ 24028 w 142875"/>
                <a:gd name="connsiteY3" fmla="*/ 139041 h 142875"/>
                <a:gd name="connsiteX4" fmla="*/ 24740 w 142875"/>
                <a:gd name="connsiteY4" fmla="*/ 138328 h 142875"/>
                <a:gd name="connsiteX5" fmla="*/ 139040 w 142875"/>
                <a:gd name="connsiteY5" fmla="*/ 24028 h 142875"/>
                <a:gd name="connsiteX6" fmla="*/ 138328 w 142875"/>
                <a:gd name="connsiteY6" fmla="*/ 3835 h 142875"/>
                <a:gd name="connsiteX7" fmla="*/ 118847 w 142875"/>
                <a:gd name="connsiteY7" fmla="*/ 383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75" h="142875">
                  <a:moveTo>
                    <a:pt x="118847" y="3835"/>
                  </a:moveTo>
                  <a:lnTo>
                    <a:pt x="4547" y="118135"/>
                  </a:lnTo>
                  <a:cubicBezTo>
                    <a:pt x="-1226" y="123514"/>
                    <a:pt x="-1545" y="132555"/>
                    <a:pt x="3835" y="138328"/>
                  </a:cubicBezTo>
                  <a:cubicBezTo>
                    <a:pt x="9214" y="144101"/>
                    <a:pt x="18255" y="144420"/>
                    <a:pt x="24028" y="139041"/>
                  </a:cubicBezTo>
                  <a:cubicBezTo>
                    <a:pt x="24274" y="138811"/>
                    <a:pt x="24511" y="138574"/>
                    <a:pt x="24740" y="138328"/>
                  </a:cubicBezTo>
                  <a:lnTo>
                    <a:pt x="139040" y="24028"/>
                  </a:lnTo>
                  <a:cubicBezTo>
                    <a:pt x="144420" y="18255"/>
                    <a:pt x="144101" y="9214"/>
                    <a:pt x="138328" y="3835"/>
                  </a:cubicBezTo>
                  <a:cubicBezTo>
                    <a:pt x="132841" y="-1278"/>
                    <a:pt x="124334" y="-1278"/>
                    <a:pt x="118847" y="3835"/>
                  </a:cubicBezTo>
                  <a:close/>
                </a:path>
              </a:pathLst>
            </a:custGeom>
            <a:solidFill>
              <a:schemeClr val="accent5"/>
            </a:solidFill>
            <a:ln w="9525" cap="flat">
              <a:solidFill>
                <a:schemeClr val="tx1"/>
              </a:solidFill>
              <a:prstDash val="solid"/>
              <a:miter/>
            </a:ln>
          </p:spPr>
          <p:txBody>
            <a:bodyPr anchor="ctr"/>
            <a:lstStyle/>
            <a:p>
              <a:pPr>
                <a:defRPr/>
              </a:pPr>
              <a:endParaRPr lang="ru-RU"/>
            </a:p>
          </p:txBody>
        </p:sp>
        <p:sp>
          <p:nvSpPr>
            <p:cNvPr id="50" name="Полилиния 49">
              <a:extLst>
                <a:ext uri="{FF2B5EF4-FFF2-40B4-BE49-F238E27FC236}">
                  <a16:creationId xmlns:a16="http://schemas.microsoft.com/office/drawing/2014/main" id="{6C98952E-E089-5585-8552-B8526E5A694F}"/>
                </a:ext>
              </a:extLst>
            </p:cNvPr>
            <p:cNvSpPr/>
            <p:nvPr/>
          </p:nvSpPr>
          <p:spPr>
            <a:xfrm>
              <a:off x="3345502" y="5499782"/>
              <a:ext cx="46629" cy="50735"/>
            </a:xfrm>
            <a:custGeom>
              <a:avLst/>
              <a:gdLst>
                <a:gd name="connsiteX0" fmla="*/ 47625 w 47625"/>
                <a:gd name="connsiteY0" fmla="*/ 23813 h 47625"/>
                <a:gd name="connsiteX1" fmla="*/ 23813 w 47625"/>
                <a:gd name="connsiteY1" fmla="*/ 47625 h 47625"/>
                <a:gd name="connsiteX2" fmla="*/ 0 w 47625"/>
                <a:gd name="connsiteY2" fmla="*/ 23813 h 47625"/>
                <a:gd name="connsiteX3" fmla="*/ 23813 w 47625"/>
                <a:gd name="connsiteY3" fmla="*/ 0 h 47625"/>
                <a:gd name="connsiteX4" fmla="*/ 47625 w 47625"/>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625" y="23813"/>
                  </a:moveTo>
                  <a:cubicBezTo>
                    <a:pt x="47625" y="36964"/>
                    <a:pt x="36964" y="47625"/>
                    <a:pt x="23813" y="47625"/>
                  </a:cubicBezTo>
                  <a:cubicBezTo>
                    <a:pt x="10661" y="47625"/>
                    <a:pt x="0" y="36964"/>
                    <a:pt x="0" y="23813"/>
                  </a:cubicBezTo>
                  <a:cubicBezTo>
                    <a:pt x="0" y="10661"/>
                    <a:pt x="10661" y="0"/>
                    <a:pt x="23813" y="0"/>
                  </a:cubicBezTo>
                  <a:cubicBezTo>
                    <a:pt x="36964" y="0"/>
                    <a:pt x="47625" y="10661"/>
                    <a:pt x="47625" y="23813"/>
                  </a:cubicBezTo>
                  <a:close/>
                </a:path>
              </a:pathLst>
            </a:custGeom>
            <a:solidFill>
              <a:schemeClr val="accent5"/>
            </a:solidFill>
            <a:ln w="9525" cap="flat">
              <a:solidFill>
                <a:schemeClr val="tx1"/>
              </a:solidFill>
              <a:prstDash val="solid"/>
              <a:miter/>
            </a:ln>
          </p:spPr>
          <p:txBody>
            <a:bodyPr anchor="ctr"/>
            <a:lstStyle/>
            <a:p>
              <a:pPr>
                <a:defRPr/>
              </a:pPr>
              <a:endParaRPr lang="ru-RU"/>
            </a:p>
          </p:txBody>
        </p:sp>
        <p:sp>
          <p:nvSpPr>
            <p:cNvPr id="74774" name="Полилиния 50">
              <a:extLst>
                <a:ext uri="{FF2B5EF4-FFF2-40B4-BE49-F238E27FC236}">
                  <a16:creationId xmlns:a16="http://schemas.microsoft.com/office/drawing/2014/main" id="{17A5CA73-BED7-E9D1-DF1E-2B44B629D4D2}"/>
                </a:ext>
              </a:extLst>
            </p:cNvPr>
            <p:cNvSpPr>
              <a:spLocks/>
            </p:cNvSpPr>
            <p:nvPr/>
          </p:nvSpPr>
          <p:spPr bwMode="auto">
            <a:xfrm>
              <a:off x="3260725" y="5434811"/>
              <a:ext cx="47625" cy="47625"/>
            </a:xfrm>
            <a:custGeom>
              <a:avLst/>
              <a:gdLst>
                <a:gd name="T0" fmla="*/ 47625 w 47625"/>
                <a:gd name="T1" fmla="*/ 23813 h 47625"/>
                <a:gd name="T2" fmla="*/ 23813 w 47625"/>
                <a:gd name="T3" fmla="*/ 47625 h 47625"/>
                <a:gd name="T4" fmla="*/ 0 w 47625"/>
                <a:gd name="T5" fmla="*/ 23813 h 47625"/>
                <a:gd name="T6" fmla="*/ 23813 w 47625"/>
                <a:gd name="T7" fmla="*/ 0 h 47625"/>
                <a:gd name="T8" fmla="*/ 47625 w 47625"/>
                <a:gd name="T9" fmla="*/ 23813 h 47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25" h="47625">
                  <a:moveTo>
                    <a:pt x="47625" y="23813"/>
                  </a:moveTo>
                  <a:cubicBezTo>
                    <a:pt x="47625" y="36964"/>
                    <a:pt x="36964" y="47625"/>
                    <a:pt x="23813" y="47625"/>
                  </a:cubicBezTo>
                  <a:cubicBezTo>
                    <a:pt x="10661" y="47625"/>
                    <a:pt x="0" y="36964"/>
                    <a:pt x="0" y="23813"/>
                  </a:cubicBezTo>
                  <a:cubicBezTo>
                    <a:pt x="0" y="10661"/>
                    <a:pt x="10661" y="0"/>
                    <a:pt x="23813" y="0"/>
                  </a:cubicBezTo>
                  <a:cubicBezTo>
                    <a:pt x="36964" y="0"/>
                    <a:pt x="47625" y="10661"/>
                    <a:pt x="47625" y="23813"/>
                  </a:cubicBezTo>
                  <a:close/>
                </a:path>
              </a:pathLst>
            </a:custGeom>
            <a:solidFill>
              <a:schemeClr val="accent1"/>
            </a:solidFill>
            <a:ln w="9525" cap="flat">
              <a:solidFill>
                <a:schemeClr val="tx1"/>
              </a:solidFill>
              <a:prstDash val="solid"/>
              <a:miter lim="800000"/>
              <a:headEnd/>
              <a:tailEnd/>
            </a:ln>
          </p:spPr>
          <p:txBody>
            <a:bodyPr anchor="ctr"/>
            <a:lstStyle/>
            <a:p>
              <a:endParaRPr lang="ru-RU"/>
            </a:p>
          </p:txBody>
        </p:sp>
        <p:sp>
          <p:nvSpPr>
            <p:cNvPr id="74775" name="Полилиния 51">
              <a:extLst>
                <a:ext uri="{FF2B5EF4-FFF2-40B4-BE49-F238E27FC236}">
                  <a16:creationId xmlns:a16="http://schemas.microsoft.com/office/drawing/2014/main" id="{7A7DC254-BB9F-646C-66D1-763F27650624}"/>
                </a:ext>
              </a:extLst>
            </p:cNvPr>
            <p:cNvSpPr>
              <a:spLocks/>
            </p:cNvSpPr>
            <p:nvPr/>
          </p:nvSpPr>
          <p:spPr bwMode="auto">
            <a:xfrm>
              <a:off x="4022725" y="5310986"/>
              <a:ext cx="47625" cy="47625"/>
            </a:xfrm>
            <a:custGeom>
              <a:avLst/>
              <a:gdLst>
                <a:gd name="T0" fmla="*/ 47625 w 47625"/>
                <a:gd name="T1" fmla="*/ 23813 h 47625"/>
                <a:gd name="T2" fmla="*/ 23813 w 47625"/>
                <a:gd name="T3" fmla="*/ 47625 h 47625"/>
                <a:gd name="T4" fmla="*/ 0 w 47625"/>
                <a:gd name="T5" fmla="*/ 23813 h 47625"/>
                <a:gd name="T6" fmla="*/ 23813 w 47625"/>
                <a:gd name="T7" fmla="*/ 0 h 47625"/>
                <a:gd name="T8" fmla="*/ 47625 w 47625"/>
                <a:gd name="T9" fmla="*/ 23813 h 47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25" h="47625">
                  <a:moveTo>
                    <a:pt x="47625" y="23813"/>
                  </a:moveTo>
                  <a:cubicBezTo>
                    <a:pt x="47625" y="36964"/>
                    <a:pt x="36964" y="47625"/>
                    <a:pt x="23813" y="47625"/>
                  </a:cubicBezTo>
                  <a:cubicBezTo>
                    <a:pt x="10661" y="47625"/>
                    <a:pt x="0" y="36964"/>
                    <a:pt x="0" y="23813"/>
                  </a:cubicBezTo>
                  <a:cubicBezTo>
                    <a:pt x="0" y="10661"/>
                    <a:pt x="10661" y="0"/>
                    <a:pt x="23813" y="0"/>
                  </a:cubicBezTo>
                  <a:cubicBezTo>
                    <a:pt x="36964" y="0"/>
                    <a:pt x="47625" y="10661"/>
                    <a:pt x="47625" y="23813"/>
                  </a:cubicBezTo>
                  <a:close/>
                </a:path>
              </a:pathLst>
            </a:custGeom>
            <a:solidFill>
              <a:schemeClr val="accent1"/>
            </a:solidFill>
            <a:ln w="9525" cap="flat">
              <a:solidFill>
                <a:schemeClr val="tx1"/>
              </a:solidFill>
              <a:prstDash val="solid"/>
              <a:miter lim="800000"/>
              <a:headEnd/>
              <a:tailEnd/>
            </a:ln>
          </p:spPr>
          <p:txBody>
            <a:bodyPr anchor="ctr"/>
            <a:lstStyle/>
            <a:p>
              <a:endParaRPr lang="ru-RU"/>
            </a:p>
          </p:txBody>
        </p:sp>
        <p:sp>
          <p:nvSpPr>
            <p:cNvPr id="53" name="Полилиния 52">
              <a:extLst>
                <a:ext uri="{FF2B5EF4-FFF2-40B4-BE49-F238E27FC236}">
                  <a16:creationId xmlns:a16="http://schemas.microsoft.com/office/drawing/2014/main" id="{499AE534-FCCD-4F1C-33F7-5775294C4891}"/>
                </a:ext>
              </a:extLst>
            </p:cNvPr>
            <p:cNvSpPr/>
            <p:nvPr/>
          </p:nvSpPr>
          <p:spPr>
            <a:xfrm>
              <a:off x="3468431" y="5072759"/>
              <a:ext cx="50866" cy="46509"/>
            </a:xfrm>
            <a:custGeom>
              <a:avLst/>
              <a:gdLst>
                <a:gd name="connsiteX0" fmla="*/ 47625 w 47625"/>
                <a:gd name="connsiteY0" fmla="*/ 23813 h 47625"/>
                <a:gd name="connsiteX1" fmla="*/ 23813 w 47625"/>
                <a:gd name="connsiteY1" fmla="*/ 47625 h 47625"/>
                <a:gd name="connsiteX2" fmla="*/ 0 w 47625"/>
                <a:gd name="connsiteY2" fmla="*/ 23813 h 47625"/>
                <a:gd name="connsiteX3" fmla="*/ 23813 w 47625"/>
                <a:gd name="connsiteY3" fmla="*/ 0 h 47625"/>
                <a:gd name="connsiteX4" fmla="*/ 47625 w 47625"/>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625" y="23813"/>
                  </a:moveTo>
                  <a:cubicBezTo>
                    <a:pt x="47625" y="36964"/>
                    <a:pt x="36964" y="47625"/>
                    <a:pt x="23813" y="47625"/>
                  </a:cubicBezTo>
                  <a:cubicBezTo>
                    <a:pt x="10661" y="47625"/>
                    <a:pt x="0" y="36964"/>
                    <a:pt x="0" y="23813"/>
                  </a:cubicBezTo>
                  <a:cubicBezTo>
                    <a:pt x="0" y="10661"/>
                    <a:pt x="10661" y="0"/>
                    <a:pt x="23813" y="0"/>
                  </a:cubicBezTo>
                  <a:cubicBezTo>
                    <a:pt x="36964" y="0"/>
                    <a:pt x="47625" y="10661"/>
                    <a:pt x="47625" y="23813"/>
                  </a:cubicBezTo>
                  <a:close/>
                </a:path>
              </a:pathLst>
            </a:custGeom>
            <a:solidFill>
              <a:schemeClr val="accent5"/>
            </a:solidFill>
            <a:ln w="9525" cap="flat">
              <a:solidFill>
                <a:schemeClr val="tx1"/>
              </a:solidFill>
              <a:prstDash val="solid"/>
              <a:miter/>
            </a:ln>
          </p:spPr>
          <p:txBody>
            <a:bodyPr anchor="ctr"/>
            <a:lstStyle/>
            <a:p>
              <a:pPr>
                <a:defRPr/>
              </a:pPr>
              <a:endParaRPr lang="ru-RU"/>
            </a:p>
          </p:txBody>
        </p:sp>
      </p:grpSp>
      <p:sp>
        <p:nvSpPr>
          <p:cNvPr id="38" name="Прямоугольник 37">
            <a:extLst>
              <a:ext uri="{FF2B5EF4-FFF2-40B4-BE49-F238E27FC236}">
                <a16:creationId xmlns:a16="http://schemas.microsoft.com/office/drawing/2014/main" id="{A4AF97C7-F09B-8306-194A-82FAE6151223}"/>
              </a:ext>
            </a:extLst>
          </p:cNvPr>
          <p:cNvSpPr/>
          <p:nvPr/>
        </p:nvSpPr>
        <p:spPr>
          <a:xfrm>
            <a:off x="5327650" y="4441031"/>
            <a:ext cx="1703388" cy="1276350"/>
          </a:xfrm>
          <a:prstGeom prst="rect">
            <a:avLst/>
          </a:prstGeom>
          <a:noFill/>
        </p:spPr>
        <p:txBody>
          <a:bodyPr lIns="0" tIns="34290" rIns="68580" bIns="34290">
            <a:spAutoFit/>
          </a:bodyPr>
          <a:lstStyle/>
          <a:p>
            <a:pPr defTabSz="342900" fontAlgn="auto">
              <a:spcBef>
                <a:spcPts val="0"/>
              </a:spcBef>
              <a:spcAft>
                <a:spcPts val="277"/>
              </a:spcAft>
              <a:defRPr/>
            </a:pPr>
            <a:r>
              <a:rPr lang="ru-RU" sz="1400" b="1" dirty="0">
                <a:solidFill>
                  <a:srgbClr val="000000"/>
                </a:solidFill>
                <a:latin typeface="+mj-lt"/>
                <a:cs typeface="Arial" panose="020B0604020202020204" pitchFamily="34" charset="0"/>
              </a:rPr>
              <a:t>Валюта представления</a:t>
            </a:r>
          </a:p>
          <a:p>
            <a:pPr marL="85725" indent="-85725">
              <a:buFont typeface="Arial" panose="020B0604020202020204" pitchFamily="34" charset="0"/>
              <a:buChar char="•"/>
              <a:defRPr/>
            </a:pPr>
            <a:r>
              <a:rPr lang="ru-RU" sz="800" dirty="0">
                <a:solidFill>
                  <a:schemeClr val="tx2">
                    <a:lumMod val="75000"/>
                  </a:schemeClr>
                </a:solidFill>
                <a:cs typeface="Arial" panose="020B0604020202020204" pitchFamily="34" charset="0"/>
              </a:rPr>
              <a:t>Пересчет в валюту представления осуществляется по IAS 21</a:t>
            </a:r>
          </a:p>
          <a:p>
            <a:pPr marL="85725" indent="-85725">
              <a:buFont typeface="Arial" panose="020B0604020202020204" pitchFamily="34" charset="0"/>
              <a:buChar char="•"/>
              <a:defRPr/>
            </a:pPr>
            <a:r>
              <a:rPr lang="ru-RU" sz="800" dirty="0">
                <a:solidFill>
                  <a:schemeClr val="tx2">
                    <a:lumMod val="75000"/>
                  </a:schemeClr>
                </a:solidFill>
                <a:cs typeface="Arial" panose="020B0604020202020204" pitchFamily="34" charset="0"/>
              </a:rPr>
              <a:t>выделение трансляционного резерва</a:t>
            </a:r>
          </a:p>
          <a:p>
            <a:pPr defTabSz="342900">
              <a:spcAft>
                <a:spcPts val="277"/>
              </a:spcAft>
              <a:defRPr/>
            </a:pPr>
            <a:endParaRPr lang="ru-RU" sz="800" dirty="0">
              <a:solidFill>
                <a:schemeClr val="tx2">
                  <a:lumMod val="75000"/>
                </a:schemeClr>
              </a:solidFill>
              <a:cs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Номер слайда 3">
            <a:extLst>
              <a:ext uri="{FF2B5EF4-FFF2-40B4-BE49-F238E27FC236}">
                <a16:creationId xmlns:a16="http://schemas.microsoft.com/office/drawing/2014/main" id="{F68D08C5-2270-F50E-E4A4-A85BF7A19DCC}"/>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85800">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defTabSz="68580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defTabSz="6858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defTabSz="6858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defTabSz="6858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defTabSz="6858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defTabSz="6858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defTabSz="6858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defTabSz="6858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spcBef>
                <a:spcPct val="0"/>
              </a:spcBef>
              <a:spcAft>
                <a:spcPct val="0"/>
              </a:spcAft>
              <a:buClrTx/>
              <a:buSzTx/>
              <a:buFontTx/>
              <a:buNone/>
            </a:pPr>
            <a:fld id="{DFDDBC38-AFE7-45CE-88F8-A4C1BB5D4F81}" type="slidenum">
              <a:rPr lang="ru-RU" altLang="ru-RU" sz="900" b="0">
                <a:solidFill>
                  <a:srgbClr val="BCBCBC"/>
                </a:solidFill>
                <a:latin typeface="Open Sans" panose="020B0606030504020204" pitchFamily="34" charset="0"/>
              </a:rPr>
              <a:pPr>
                <a:spcBef>
                  <a:spcPct val="0"/>
                </a:spcBef>
                <a:spcAft>
                  <a:spcPct val="0"/>
                </a:spcAft>
                <a:buClrTx/>
                <a:buSzTx/>
                <a:buFontTx/>
                <a:buNone/>
              </a:pPr>
              <a:t>42</a:t>
            </a:fld>
            <a:endParaRPr lang="ru-RU" altLang="ru-RU" sz="900" b="0">
              <a:solidFill>
                <a:srgbClr val="BCBCBC"/>
              </a:solidFill>
              <a:latin typeface="Open Sans" panose="020B0606030504020204" pitchFamily="34" charset="0"/>
            </a:endParaRPr>
          </a:p>
        </p:txBody>
      </p:sp>
      <p:sp>
        <p:nvSpPr>
          <p:cNvPr id="75778" name="Заголовок 3">
            <a:extLst>
              <a:ext uri="{FF2B5EF4-FFF2-40B4-BE49-F238E27FC236}">
                <a16:creationId xmlns:a16="http://schemas.microsoft.com/office/drawing/2014/main" id="{08899124-47FB-3BC0-0C1C-70AA80DAC90F}"/>
              </a:ext>
            </a:extLst>
          </p:cNvPr>
          <p:cNvSpPr txBox="1">
            <a:spLocks noChangeArrowheads="1"/>
          </p:cNvSpPr>
          <p:nvPr/>
        </p:nvSpPr>
        <p:spPr bwMode="auto">
          <a:xfrm>
            <a:off x="2200275" y="538957"/>
            <a:ext cx="54356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nSpc>
                <a:spcPct val="80000"/>
              </a:lnSpc>
              <a:spcBef>
                <a:spcPct val="0"/>
              </a:spcBef>
              <a:spcAft>
                <a:spcPct val="0"/>
              </a:spcAft>
              <a:buClrTx/>
              <a:buSzTx/>
              <a:buFontTx/>
              <a:buNone/>
            </a:pPr>
            <a:r>
              <a:rPr lang="ru-RU" altLang="ru-RU" sz="2000" b="1" dirty="0">
                <a:solidFill>
                  <a:srgbClr val="D20000"/>
                </a:solidFill>
              </a:rPr>
              <a:t>4. КОНСОЛИДАЦИЯ. ВАРИАНТЫ ЭЛИМИНАЦИИ</a:t>
            </a:r>
          </a:p>
        </p:txBody>
      </p:sp>
      <p:sp>
        <p:nvSpPr>
          <p:cNvPr id="75779" name="Номер слайда 3">
            <a:extLst>
              <a:ext uri="{FF2B5EF4-FFF2-40B4-BE49-F238E27FC236}">
                <a16:creationId xmlns:a16="http://schemas.microsoft.com/office/drawing/2014/main" id="{3B7734A9-9C01-5B73-2221-5419AF5B85CE}"/>
              </a:ext>
            </a:extLst>
          </p:cNvPr>
          <p:cNvSpPr txBox="1">
            <a:spLocks/>
          </p:cNvSpPr>
          <p:nvPr/>
        </p:nvSpPr>
        <p:spPr bwMode="auto">
          <a:xfrm>
            <a:off x="7400926" y="5780882"/>
            <a:ext cx="7667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85800">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defTabSz="68580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defTabSz="6858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defTabSz="6858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defTabSz="6858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defTabSz="6858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defTabSz="6858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defTabSz="6858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defTabSz="6858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r" eaLnBrk="1" hangingPunct="1">
              <a:spcBef>
                <a:spcPct val="0"/>
              </a:spcBef>
              <a:spcAft>
                <a:spcPct val="0"/>
              </a:spcAft>
              <a:buClrTx/>
              <a:buSzTx/>
              <a:buFontTx/>
              <a:buNone/>
            </a:pPr>
            <a:fld id="{7E0D755D-138F-498B-86B2-D4AD993B1DA0}" type="slidenum">
              <a:rPr lang="ru-RU" altLang="ru-RU" sz="900">
                <a:solidFill>
                  <a:srgbClr val="BCBCBC"/>
                </a:solidFill>
                <a:latin typeface="Open Sans" panose="020B0606030504020204" pitchFamily="34" charset="0"/>
              </a:rPr>
              <a:pPr algn="r" eaLnBrk="1" hangingPunct="1">
                <a:spcBef>
                  <a:spcPct val="0"/>
                </a:spcBef>
                <a:spcAft>
                  <a:spcPct val="0"/>
                </a:spcAft>
                <a:buClrTx/>
                <a:buSzTx/>
                <a:buFontTx/>
                <a:buNone/>
              </a:pPr>
              <a:t>42</a:t>
            </a:fld>
            <a:endParaRPr lang="ru-RU" altLang="ru-RU" sz="900">
              <a:solidFill>
                <a:srgbClr val="BCBCBC"/>
              </a:solidFill>
              <a:latin typeface="Open Sans" panose="020B0606030504020204" pitchFamily="34" charset="0"/>
            </a:endParaRPr>
          </a:p>
        </p:txBody>
      </p:sp>
      <p:sp>
        <p:nvSpPr>
          <p:cNvPr id="51" name="Овал 44">
            <a:extLst>
              <a:ext uri="{FF2B5EF4-FFF2-40B4-BE49-F238E27FC236}">
                <a16:creationId xmlns:a16="http://schemas.microsoft.com/office/drawing/2014/main" id="{8A7D8F5A-4BE7-E7E0-FEAC-BEB7DDB38EFE}"/>
              </a:ext>
            </a:extLst>
          </p:cNvPr>
          <p:cNvSpPr/>
          <p:nvPr/>
        </p:nvSpPr>
        <p:spPr>
          <a:xfrm>
            <a:off x="3132139" y="3105944"/>
            <a:ext cx="1476375" cy="1477962"/>
          </a:xfrm>
          <a:prstGeom prst="ellipse">
            <a:avLst/>
          </a:prstGeom>
          <a:ln w="12700">
            <a:solidFill>
              <a:schemeClr val="tx2"/>
            </a:solidFill>
            <a:prstDash val="sysDash"/>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defTabSz="557213" fontAlgn="auto">
              <a:spcBef>
                <a:spcPts val="0"/>
              </a:spcBef>
              <a:spcAft>
                <a:spcPts val="0"/>
              </a:spcAft>
              <a:defRPr/>
            </a:pPr>
            <a:endParaRPr lang="ru-RU" sz="1100">
              <a:solidFill>
                <a:srgbClr val="FFFFFF"/>
              </a:solidFill>
              <a:latin typeface="Open Sans"/>
            </a:endParaRPr>
          </a:p>
        </p:txBody>
      </p:sp>
      <p:sp>
        <p:nvSpPr>
          <p:cNvPr id="52" name="Овал 16">
            <a:extLst>
              <a:ext uri="{FF2B5EF4-FFF2-40B4-BE49-F238E27FC236}">
                <a16:creationId xmlns:a16="http://schemas.microsoft.com/office/drawing/2014/main" id="{FD23AFA6-66D4-0069-8541-086A0CB7A6FC}"/>
              </a:ext>
            </a:extLst>
          </p:cNvPr>
          <p:cNvSpPr/>
          <p:nvPr/>
        </p:nvSpPr>
        <p:spPr>
          <a:xfrm>
            <a:off x="2571750" y="2547144"/>
            <a:ext cx="2597150" cy="2597150"/>
          </a:xfrm>
          <a:prstGeom prst="ellipse">
            <a:avLst/>
          </a:prstGeom>
          <a:ln w="12700">
            <a:solidFill>
              <a:schemeClr val="tx2"/>
            </a:solidFill>
            <a:prstDash val="sysDash"/>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defTabSz="557213" fontAlgn="auto">
              <a:spcBef>
                <a:spcPts val="0"/>
              </a:spcBef>
              <a:spcAft>
                <a:spcPts val="0"/>
              </a:spcAft>
              <a:defRPr/>
            </a:pPr>
            <a:endParaRPr lang="ru-RU" sz="1100">
              <a:solidFill>
                <a:srgbClr val="FFFFFF"/>
              </a:solidFill>
              <a:latin typeface="Open Sans"/>
            </a:endParaRPr>
          </a:p>
        </p:txBody>
      </p:sp>
      <p:sp>
        <p:nvSpPr>
          <p:cNvPr id="53" name="Прямоугольник 25">
            <a:extLst>
              <a:ext uri="{FF2B5EF4-FFF2-40B4-BE49-F238E27FC236}">
                <a16:creationId xmlns:a16="http://schemas.microsoft.com/office/drawing/2014/main" id="{74A753BC-D23E-F6B9-14FF-53C4E31880FE}"/>
              </a:ext>
            </a:extLst>
          </p:cNvPr>
          <p:cNvSpPr/>
          <p:nvPr/>
        </p:nvSpPr>
        <p:spPr>
          <a:xfrm>
            <a:off x="179388" y="4207670"/>
            <a:ext cx="2163762" cy="554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marL="271" algn="r" defTabSz="557213">
              <a:spcBef>
                <a:spcPts val="0"/>
              </a:spcBef>
              <a:spcAft>
                <a:spcPts val="0"/>
              </a:spcAft>
              <a:buClr>
                <a:schemeClr val="bg1">
                  <a:lumMod val="50000"/>
                </a:schemeClr>
              </a:buClr>
              <a:buSzPct val="60000"/>
              <a:defRPr/>
            </a:pPr>
            <a:r>
              <a:rPr lang="ru-RU" sz="1200" b="1" spc="-1" dirty="0">
                <a:solidFill>
                  <a:schemeClr val="tx1">
                    <a:lumMod val="95000"/>
                    <a:lumOff val="5000"/>
                  </a:schemeClr>
                </a:solidFill>
              </a:rPr>
              <a:t>Простая элиминация</a:t>
            </a:r>
          </a:p>
          <a:p>
            <a:pPr marL="271" algn="r" defTabSz="557213">
              <a:spcBef>
                <a:spcPts val="0"/>
              </a:spcBef>
              <a:spcAft>
                <a:spcPts val="0"/>
              </a:spcAft>
              <a:buClr>
                <a:schemeClr val="bg1">
                  <a:lumMod val="50000"/>
                </a:schemeClr>
              </a:buClr>
              <a:buSzPct val="60000"/>
              <a:defRPr/>
            </a:pPr>
            <a:r>
              <a:rPr lang="ru-RU" sz="1200" b="1" spc="-1" dirty="0">
                <a:solidFill>
                  <a:schemeClr val="tx1">
                    <a:lumMod val="95000"/>
                    <a:lumOff val="5000"/>
                  </a:schemeClr>
                </a:solidFill>
              </a:rPr>
              <a:t> (по показателям) </a:t>
            </a:r>
          </a:p>
          <a:p>
            <a:pPr marL="271" algn="r" defTabSz="557213">
              <a:spcBef>
                <a:spcPts val="0"/>
              </a:spcBef>
              <a:spcAft>
                <a:spcPts val="0"/>
              </a:spcAft>
              <a:buClr>
                <a:schemeClr val="bg1">
                  <a:lumMod val="50000"/>
                </a:schemeClr>
              </a:buClr>
              <a:buSzPct val="60000"/>
              <a:defRPr/>
            </a:pPr>
            <a:r>
              <a:rPr lang="ru-RU" sz="1200" b="1" spc="-1" dirty="0">
                <a:solidFill>
                  <a:schemeClr val="tx1">
                    <a:lumMod val="95000"/>
                    <a:lumOff val="5000"/>
                  </a:schemeClr>
                </a:solidFill>
              </a:rPr>
              <a:t>самая простая</a:t>
            </a:r>
          </a:p>
        </p:txBody>
      </p:sp>
      <p:sp>
        <p:nvSpPr>
          <p:cNvPr id="54" name="Прямоугольник 6">
            <a:extLst>
              <a:ext uri="{FF2B5EF4-FFF2-40B4-BE49-F238E27FC236}">
                <a16:creationId xmlns:a16="http://schemas.microsoft.com/office/drawing/2014/main" id="{25BA971E-9E3F-03FB-6660-51834AC42BCD}"/>
              </a:ext>
            </a:extLst>
          </p:cNvPr>
          <p:cNvSpPr/>
          <p:nvPr/>
        </p:nvSpPr>
        <p:spPr>
          <a:xfrm>
            <a:off x="5400676" y="4207670"/>
            <a:ext cx="1890713" cy="554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marL="271">
              <a:spcBef>
                <a:spcPts val="270"/>
              </a:spcBef>
              <a:spcAft>
                <a:spcPts val="675"/>
              </a:spcAft>
              <a:buClr>
                <a:schemeClr val="bg1">
                  <a:lumMod val="50000"/>
                </a:schemeClr>
              </a:buClr>
              <a:buSzPct val="60000"/>
              <a:defRPr/>
            </a:pPr>
            <a:r>
              <a:rPr lang="ru-RU" sz="1200" b="1" spc="-1" dirty="0">
                <a:solidFill>
                  <a:schemeClr val="tx1">
                    <a:lumMod val="95000"/>
                    <a:lumOff val="5000"/>
                  </a:schemeClr>
                </a:solidFill>
              </a:rPr>
              <a:t>Гибкий конструктор элиминации и сверки ВГО</a:t>
            </a:r>
          </a:p>
        </p:txBody>
      </p:sp>
      <p:sp>
        <p:nvSpPr>
          <p:cNvPr id="55" name="Прямоугольник 54">
            <a:extLst>
              <a:ext uri="{FF2B5EF4-FFF2-40B4-BE49-F238E27FC236}">
                <a16:creationId xmlns:a16="http://schemas.microsoft.com/office/drawing/2014/main" id="{A3E6F92F-9F7A-C867-2E61-50B4C3FD10DC}"/>
              </a:ext>
            </a:extLst>
          </p:cNvPr>
          <p:cNvSpPr/>
          <p:nvPr/>
        </p:nvSpPr>
        <p:spPr>
          <a:xfrm>
            <a:off x="2887663" y="1742281"/>
            <a:ext cx="2030412" cy="554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marL="271" algn="ctr" defTabSz="557213">
              <a:spcBef>
                <a:spcPts val="0"/>
              </a:spcBef>
              <a:spcAft>
                <a:spcPts val="0"/>
              </a:spcAft>
              <a:buClr>
                <a:schemeClr val="bg1">
                  <a:lumMod val="50000"/>
                </a:schemeClr>
              </a:buClr>
              <a:buSzPct val="60000"/>
              <a:defRPr/>
            </a:pPr>
            <a:r>
              <a:rPr lang="ru-RU" sz="1200" b="1" spc="-1" dirty="0">
                <a:solidFill>
                  <a:schemeClr val="tx1">
                    <a:lumMod val="95000"/>
                    <a:lumOff val="5000"/>
                  </a:schemeClr>
                </a:solidFill>
              </a:rPr>
              <a:t>По проводкам МСФО (текущей базы) </a:t>
            </a:r>
          </a:p>
          <a:p>
            <a:pPr marL="271" algn="ctr" defTabSz="557213">
              <a:spcBef>
                <a:spcPts val="0"/>
              </a:spcBef>
              <a:spcAft>
                <a:spcPts val="0"/>
              </a:spcAft>
              <a:buClr>
                <a:schemeClr val="bg1">
                  <a:lumMod val="50000"/>
                </a:schemeClr>
              </a:buClr>
              <a:buSzPct val="60000"/>
              <a:defRPr/>
            </a:pPr>
            <a:r>
              <a:rPr lang="ru-RU" sz="1200" b="1" spc="-1" dirty="0">
                <a:solidFill>
                  <a:schemeClr val="tx1">
                    <a:lumMod val="95000"/>
                    <a:lumOff val="5000"/>
                  </a:schemeClr>
                </a:solidFill>
              </a:rPr>
              <a:t> самая точная</a:t>
            </a:r>
          </a:p>
        </p:txBody>
      </p:sp>
      <p:sp>
        <p:nvSpPr>
          <p:cNvPr id="56" name="Овал 77">
            <a:extLst>
              <a:ext uri="{FF2B5EF4-FFF2-40B4-BE49-F238E27FC236}">
                <a16:creationId xmlns:a16="http://schemas.microsoft.com/office/drawing/2014/main" id="{1FF76DC0-3F8A-87F7-B732-938E52D4BC9B}"/>
              </a:ext>
            </a:extLst>
          </p:cNvPr>
          <p:cNvSpPr/>
          <p:nvPr/>
        </p:nvSpPr>
        <p:spPr>
          <a:xfrm>
            <a:off x="3622676" y="2315370"/>
            <a:ext cx="498475" cy="498475"/>
          </a:xfrm>
          <a:prstGeom prst="ellipse">
            <a:avLst/>
          </a:prstGeom>
          <a:solidFill>
            <a:schemeClr val="bg1"/>
          </a:solidFill>
          <a:ln w="12700">
            <a:solidFill>
              <a:schemeClr val="tx2">
                <a:lumMod val="75000"/>
              </a:schemeClr>
            </a:solidFill>
            <a:prstDash val="solid"/>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defTabSz="557213" fontAlgn="auto">
              <a:spcBef>
                <a:spcPts val="0"/>
              </a:spcBef>
              <a:spcAft>
                <a:spcPts val="0"/>
              </a:spcAft>
              <a:defRPr/>
            </a:pPr>
            <a:endParaRPr lang="ru-RU" sz="1100">
              <a:solidFill>
                <a:srgbClr val="FFFFFF"/>
              </a:solidFill>
              <a:latin typeface="Open Sans"/>
            </a:endParaRPr>
          </a:p>
        </p:txBody>
      </p:sp>
      <p:sp>
        <p:nvSpPr>
          <p:cNvPr id="57" name="Овал 78">
            <a:extLst>
              <a:ext uri="{FF2B5EF4-FFF2-40B4-BE49-F238E27FC236}">
                <a16:creationId xmlns:a16="http://schemas.microsoft.com/office/drawing/2014/main" id="{490E947B-8293-D815-3135-D6A45D4CDCE0}"/>
              </a:ext>
            </a:extLst>
          </p:cNvPr>
          <p:cNvSpPr/>
          <p:nvPr/>
        </p:nvSpPr>
        <p:spPr>
          <a:xfrm>
            <a:off x="4762501" y="4234657"/>
            <a:ext cx="498475" cy="500063"/>
          </a:xfrm>
          <a:prstGeom prst="ellipse">
            <a:avLst/>
          </a:prstGeom>
          <a:solidFill>
            <a:schemeClr val="bg1"/>
          </a:solidFill>
          <a:ln w="12700">
            <a:solidFill>
              <a:schemeClr val="tx2"/>
            </a:solidFill>
            <a:prstDash val="solid"/>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defTabSz="557213" fontAlgn="auto">
              <a:spcBef>
                <a:spcPts val="0"/>
              </a:spcBef>
              <a:spcAft>
                <a:spcPts val="0"/>
              </a:spcAft>
              <a:defRPr/>
            </a:pPr>
            <a:endParaRPr lang="ru-RU" sz="1100">
              <a:solidFill>
                <a:srgbClr val="FFFFFF"/>
              </a:solidFill>
              <a:latin typeface="Open Sans"/>
            </a:endParaRPr>
          </a:p>
        </p:txBody>
      </p:sp>
      <p:sp>
        <p:nvSpPr>
          <p:cNvPr id="58" name="Овал 84">
            <a:extLst>
              <a:ext uri="{FF2B5EF4-FFF2-40B4-BE49-F238E27FC236}">
                <a16:creationId xmlns:a16="http://schemas.microsoft.com/office/drawing/2014/main" id="{B49C1261-879D-CBB7-1E63-29C23EAC8ED6}"/>
              </a:ext>
            </a:extLst>
          </p:cNvPr>
          <p:cNvSpPr/>
          <p:nvPr/>
        </p:nvSpPr>
        <p:spPr>
          <a:xfrm>
            <a:off x="2481263" y="4234657"/>
            <a:ext cx="500062" cy="500063"/>
          </a:xfrm>
          <a:prstGeom prst="ellipse">
            <a:avLst/>
          </a:prstGeom>
          <a:solidFill>
            <a:schemeClr val="bg1"/>
          </a:solidFill>
          <a:ln w="12700">
            <a:solidFill>
              <a:schemeClr val="tx2"/>
            </a:solidFill>
            <a:prstDash val="solid"/>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defTabSz="557213" fontAlgn="auto">
              <a:spcBef>
                <a:spcPts val="0"/>
              </a:spcBef>
              <a:spcAft>
                <a:spcPts val="0"/>
              </a:spcAft>
              <a:defRPr/>
            </a:pPr>
            <a:endParaRPr lang="ru-RU" sz="1100">
              <a:solidFill>
                <a:srgbClr val="FFFFFF"/>
              </a:solidFill>
              <a:latin typeface="Open Sans"/>
            </a:endParaRPr>
          </a:p>
        </p:txBody>
      </p:sp>
      <p:grpSp>
        <p:nvGrpSpPr>
          <p:cNvPr id="59" name="Группа 29">
            <a:extLst>
              <a:ext uri="{FF2B5EF4-FFF2-40B4-BE49-F238E27FC236}">
                <a16:creationId xmlns:a16="http://schemas.microsoft.com/office/drawing/2014/main" id="{BDF50FDF-86B4-3C48-61A3-AE1ED8EC35EF}"/>
              </a:ext>
            </a:extLst>
          </p:cNvPr>
          <p:cNvGrpSpPr/>
          <p:nvPr/>
        </p:nvGrpSpPr>
        <p:grpSpPr>
          <a:xfrm>
            <a:off x="3727784" y="2420527"/>
            <a:ext cx="287927" cy="288014"/>
            <a:chOff x="1207396" y="1717406"/>
            <a:chExt cx="474855" cy="474855"/>
          </a:xfrm>
          <a:solidFill>
            <a:schemeClr val="accent1"/>
          </a:solidFill>
        </p:grpSpPr>
        <p:sp>
          <p:nvSpPr>
            <p:cNvPr id="60" name="Полилиния 50">
              <a:extLst>
                <a:ext uri="{FF2B5EF4-FFF2-40B4-BE49-F238E27FC236}">
                  <a16:creationId xmlns:a16="http://schemas.microsoft.com/office/drawing/2014/main" id="{B1DEA6AD-446C-C7D3-83FF-79A5C00F5E2B}"/>
                </a:ext>
              </a:extLst>
            </p:cNvPr>
            <p:cNvSpPr/>
            <p:nvPr/>
          </p:nvSpPr>
          <p:spPr>
            <a:xfrm>
              <a:off x="1207396" y="1717406"/>
              <a:ext cx="474855" cy="474855"/>
            </a:xfrm>
            <a:custGeom>
              <a:avLst/>
              <a:gdLst>
                <a:gd name="connsiteX0" fmla="*/ 419666 w 839331"/>
                <a:gd name="connsiteY0" fmla="*/ 0 h 839331"/>
                <a:gd name="connsiteX1" fmla="*/ 0 w 839331"/>
                <a:gd name="connsiteY1" fmla="*/ 419666 h 839331"/>
                <a:gd name="connsiteX2" fmla="*/ 419666 w 839331"/>
                <a:gd name="connsiteY2" fmla="*/ 839332 h 839331"/>
                <a:gd name="connsiteX3" fmla="*/ 839332 w 839331"/>
                <a:gd name="connsiteY3" fmla="*/ 419666 h 839331"/>
                <a:gd name="connsiteX4" fmla="*/ 419666 w 839331"/>
                <a:gd name="connsiteY4" fmla="*/ 0 h 839331"/>
                <a:gd name="connsiteX5" fmla="*/ 419666 w 839331"/>
                <a:gd name="connsiteY5" fmla="*/ 811040 h 839331"/>
                <a:gd name="connsiteX6" fmla="*/ 28292 w 839331"/>
                <a:gd name="connsiteY6" fmla="*/ 419666 h 839331"/>
                <a:gd name="connsiteX7" fmla="*/ 419666 w 839331"/>
                <a:gd name="connsiteY7" fmla="*/ 28292 h 839331"/>
                <a:gd name="connsiteX8" fmla="*/ 811040 w 839331"/>
                <a:gd name="connsiteY8" fmla="*/ 419666 h 839331"/>
                <a:gd name="connsiteX9" fmla="*/ 419666 w 839331"/>
                <a:gd name="connsiteY9" fmla="*/ 811040 h 83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9331" h="839331">
                  <a:moveTo>
                    <a:pt x="419666" y="0"/>
                  </a:moveTo>
                  <a:cubicBezTo>
                    <a:pt x="187891" y="0"/>
                    <a:pt x="0" y="187891"/>
                    <a:pt x="0" y="419666"/>
                  </a:cubicBezTo>
                  <a:cubicBezTo>
                    <a:pt x="0" y="651441"/>
                    <a:pt x="187891" y="839332"/>
                    <a:pt x="419666" y="839332"/>
                  </a:cubicBezTo>
                  <a:cubicBezTo>
                    <a:pt x="651441" y="839332"/>
                    <a:pt x="839332" y="651441"/>
                    <a:pt x="839332" y="419666"/>
                  </a:cubicBezTo>
                  <a:cubicBezTo>
                    <a:pt x="839072" y="187999"/>
                    <a:pt x="651333" y="260"/>
                    <a:pt x="419666" y="0"/>
                  </a:cubicBezTo>
                  <a:close/>
                  <a:moveTo>
                    <a:pt x="419666" y="811040"/>
                  </a:moveTo>
                  <a:cubicBezTo>
                    <a:pt x="203516" y="811040"/>
                    <a:pt x="28292" y="635816"/>
                    <a:pt x="28292" y="419666"/>
                  </a:cubicBezTo>
                  <a:cubicBezTo>
                    <a:pt x="28292" y="203516"/>
                    <a:pt x="203516" y="28292"/>
                    <a:pt x="419666" y="28292"/>
                  </a:cubicBezTo>
                  <a:cubicBezTo>
                    <a:pt x="635816" y="28292"/>
                    <a:pt x="811040" y="203516"/>
                    <a:pt x="811040" y="419666"/>
                  </a:cubicBezTo>
                  <a:cubicBezTo>
                    <a:pt x="810780" y="635708"/>
                    <a:pt x="635708" y="810780"/>
                    <a:pt x="419666" y="811040"/>
                  </a:cubicBezTo>
                  <a:close/>
                </a:path>
              </a:pathLst>
            </a:custGeom>
            <a:grpFill/>
            <a:ln w="9431" cap="flat">
              <a:solidFill>
                <a:schemeClr val="tx2">
                  <a:lumMod val="75000"/>
                </a:schemeClr>
              </a:solidFill>
              <a:prstDash val="solid"/>
              <a:miter/>
            </a:ln>
          </p:spPr>
          <p:txBody>
            <a:bodyPr anchor="ctr"/>
            <a:lstStyle/>
            <a:p>
              <a:pPr defTabSz="685800" fontAlgn="auto">
                <a:spcBef>
                  <a:spcPts val="0"/>
                </a:spcBef>
                <a:spcAft>
                  <a:spcPts val="0"/>
                </a:spcAft>
                <a:defRPr/>
              </a:pPr>
              <a:endParaRPr lang="ru-RU" sz="1400">
                <a:solidFill>
                  <a:srgbClr val="1568E8"/>
                </a:solidFill>
                <a:latin typeface="Open Sans"/>
              </a:endParaRPr>
            </a:p>
          </p:txBody>
        </p:sp>
        <p:sp>
          <p:nvSpPr>
            <p:cNvPr id="61" name="Полилиния 57">
              <a:extLst>
                <a:ext uri="{FF2B5EF4-FFF2-40B4-BE49-F238E27FC236}">
                  <a16:creationId xmlns:a16="http://schemas.microsoft.com/office/drawing/2014/main" id="{893F902A-DDEC-8EF2-3969-37CECCFF5A12}"/>
                </a:ext>
              </a:extLst>
            </p:cNvPr>
            <p:cNvSpPr/>
            <p:nvPr/>
          </p:nvSpPr>
          <p:spPr>
            <a:xfrm>
              <a:off x="1436821" y="1749419"/>
              <a:ext cx="16006" cy="48019"/>
            </a:xfrm>
            <a:custGeom>
              <a:avLst/>
              <a:gdLst>
                <a:gd name="connsiteX0" fmla="*/ 14146 w 28292"/>
                <a:gd name="connsiteY0" fmla="*/ 0 h 84876"/>
                <a:gd name="connsiteX1" fmla="*/ 0 w 28292"/>
                <a:gd name="connsiteY1" fmla="*/ 14146 h 84876"/>
                <a:gd name="connsiteX2" fmla="*/ 0 w 28292"/>
                <a:gd name="connsiteY2" fmla="*/ 70730 h 84876"/>
                <a:gd name="connsiteX3" fmla="*/ 14146 w 28292"/>
                <a:gd name="connsiteY3" fmla="*/ 84876 h 84876"/>
                <a:gd name="connsiteX4" fmla="*/ 28292 w 28292"/>
                <a:gd name="connsiteY4" fmla="*/ 70730 h 84876"/>
                <a:gd name="connsiteX5" fmla="*/ 28292 w 28292"/>
                <a:gd name="connsiteY5" fmla="*/ 14146 h 84876"/>
                <a:gd name="connsiteX6" fmla="*/ 14146 w 28292"/>
                <a:gd name="connsiteY6" fmla="*/ 0 h 8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92" h="84876">
                  <a:moveTo>
                    <a:pt x="14146" y="0"/>
                  </a:moveTo>
                  <a:cubicBezTo>
                    <a:pt x="6333" y="0"/>
                    <a:pt x="0" y="6333"/>
                    <a:pt x="0" y="14146"/>
                  </a:cubicBezTo>
                  <a:lnTo>
                    <a:pt x="0" y="70730"/>
                  </a:lnTo>
                  <a:cubicBezTo>
                    <a:pt x="0" y="78543"/>
                    <a:pt x="6333" y="84876"/>
                    <a:pt x="14146" y="84876"/>
                  </a:cubicBezTo>
                  <a:cubicBezTo>
                    <a:pt x="21959" y="84876"/>
                    <a:pt x="28292" y="78543"/>
                    <a:pt x="28292" y="70730"/>
                  </a:cubicBezTo>
                  <a:lnTo>
                    <a:pt x="28292" y="14146"/>
                  </a:lnTo>
                  <a:cubicBezTo>
                    <a:pt x="28292" y="6333"/>
                    <a:pt x="21959" y="0"/>
                    <a:pt x="14146" y="0"/>
                  </a:cubicBezTo>
                  <a:close/>
                </a:path>
              </a:pathLst>
            </a:custGeom>
            <a:grpFill/>
            <a:ln w="9431" cap="flat">
              <a:solidFill>
                <a:schemeClr val="tx2">
                  <a:lumMod val="75000"/>
                </a:schemeClr>
              </a:solidFill>
              <a:prstDash val="solid"/>
              <a:miter/>
            </a:ln>
          </p:spPr>
          <p:txBody>
            <a:bodyPr anchor="ctr"/>
            <a:lstStyle/>
            <a:p>
              <a:pPr defTabSz="685800" fontAlgn="auto">
                <a:spcBef>
                  <a:spcPts val="0"/>
                </a:spcBef>
                <a:spcAft>
                  <a:spcPts val="0"/>
                </a:spcAft>
                <a:defRPr/>
              </a:pPr>
              <a:endParaRPr lang="ru-RU" sz="1400">
                <a:solidFill>
                  <a:srgbClr val="1568E8"/>
                </a:solidFill>
                <a:latin typeface="Open Sans"/>
              </a:endParaRPr>
            </a:p>
          </p:txBody>
        </p:sp>
        <p:sp>
          <p:nvSpPr>
            <p:cNvPr id="62" name="Полилиния 58">
              <a:extLst>
                <a:ext uri="{FF2B5EF4-FFF2-40B4-BE49-F238E27FC236}">
                  <a16:creationId xmlns:a16="http://schemas.microsoft.com/office/drawing/2014/main" id="{C2B9C9F9-5C5A-7C5D-05DE-20573FAAE4BC}"/>
                </a:ext>
              </a:extLst>
            </p:cNvPr>
            <p:cNvSpPr/>
            <p:nvPr/>
          </p:nvSpPr>
          <p:spPr>
            <a:xfrm>
              <a:off x="1436821" y="2112229"/>
              <a:ext cx="16006" cy="48019"/>
            </a:xfrm>
            <a:custGeom>
              <a:avLst/>
              <a:gdLst>
                <a:gd name="connsiteX0" fmla="*/ 14146 w 28292"/>
                <a:gd name="connsiteY0" fmla="*/ 0 h 84876"/>
                <a:gd name="connsiteX1" fmla="*/ 0 w 28292"/>
                <a:gd name="connsiteY1" fmla="*/ 14146 h 84876"/>
                <a:gd name="connsiteX2" fmla="*/ 0 w 28292"/>
                <a:gd name="connsiteY2" fmla="*/ 70730 h 84876"/>
                <a:gd name="connsiteX3" fmla="*/ 14146 w 28292"/>
                <a:gd name="connsiteY3" fmla="*/ 84876 h 84876"/>
                <a:gd name="connsiteX4" fmla="*/ 28292 w 28292"/>
                <a:gd name="connsiteY4" fmla="*/ 70730 h 84876"/>
                <a:gd name="connsiteX5" fmla="*/ 28292 w 28292"/>
                <a:gd name="connsiteY5" fmla="*/ 14146 h 84876"/>
                <a:gd name="connsiteX6" fmla="*/ 14146 w 28292"/>
                <a:gd name="connsiteY6" fmla="*/ 0 h 8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92" h="84876">
                  <a:moveTo>
                    <a:pt x="14146" y="0"/>
                  </a:moveTo>
                  <a:cubicBezTo>
                    <a:pt x="6333" y="0"/>
                    <a:pt x="0" y="6333"/>
                    <a:pt x="0" y="14146"/>
                  </a:cubicBezTo>
                  <a:lnTo>
                    <a:pt x="0" y="70730"/>
                  </a:lnTo>
                  <a:cubicBezTo>
                    <a:pt x="0" y="78543"/>
                    <a:pt x="6333" y="84876"/>
                    <a:pt x="14146" y="84876"/>
                  </a:cubicBezTo>
                  <a:cubicBezTo>
                    <a:pt x="21959" y="84876"/>
                    <a:pt x="28292" y="78543"/>
                    <a:pt x="28292" y="70730"/>
                  </a:cubicBezTo>
                  <a:lnTo>
                    <a:pt x="28292" y="14146"/>
                  </a:lnTo>
                  <a:cubicBezTo>
                    <a:pt x="28292" y="6333"/>
                    <a:pt x="21959" y="0"/>
                    <a:pt x="14146" y="0"/>
                  </a:cubicBezTo>
                  <a:close/>
                </a:path>
              </a:pathLst>
            </a:custGeom>
            <a:grpFill/>
            <a:ln w="9431" cap="flat">
              <a:solidFill>
                <a:schemeClr val="tx2">
                  <a:lumMod val="75000"/>
                </a:schemeClr>
              </a:solidFill>
              <a:prstDash val="solid"/>
              <a:miter/>
            </a:ln>
          </p:spPr>
          <p:txBody>
            <a:bodyPr anchor="ctr"/>
            <a:lstStyle/>
            <a:p>
              <a:pPr defTabSz="685800" fontAlgn="auto">
                <a:spcBef>
                  <a:spcPts val="0"/>
                </a:spcBef>
                <a:spcAft>
                  <a:spcPts val="0"/>
                </a:spcAft>
                <a:defRPr/>
              </a:pPr>
              <a:endParaRPr lang="ru-RU" sz="1400">
                <a:solidFill>
                  <a:srgbClr val="1568E8"/>
                </a:solidFill>
                <a:latin typeface="Open Sans"/>
              </a:endParaRPr>
            </a:p>
          </p:txBody>
        </p:sp>
        <p:sp>
          <p:nvSpPr>
            <p:cNvPr id="63" name="Полилиния 59">
              <a:extLst>
                <a:ext uri="{FF2B5EF4-FFF2-40B4-BE49-F238E27FC236}">
                  <a16:creationId xmlns:a16="http://schemas.microsoft.com/office/drawing/2014/main" id="{A39170B3-6B64-99DB-9A45-35651E972CDE}"/>
                </a:ext>
              </a:extLst>
            </p:cNvPr>
            <p:cNvSpPr/>
            <p:nvPr/>
          </p:nvSpPr>
          <p:spPr>
            <a:xfrm>
              <a:off x="1602219" y="1946831"/>
              <a:ext cx="48019" cy="16006"/>
            </a:xfrm>
            <a:custGeom>
              <a:avLst/>
              <a:gdLst>
                <a:gd name="connsiteX0" fmla="*/ 70730 w 84876"/>
                <a:gd name="connsiteY0" fmla="*/ 0 h 28292"/>
                <a:gd name="connsiteX1" fmla="*/ 14146 w 84876"/>
                <a:gd name="connsiteY1" fmla="*/ 0 h 28292"/>
                <a:gd name="connsiteX2" fmla="*/ 0 w 84876"/>
                <a:gd name="connsiteY2" fmla="*/ 14146 h 28292"/>
                <a:gd name="connsiteX3" fmla="*/ 14146 w 84876"/>
                <a:gd name="connsiteY3" fmla="*/ 28292 h 28292"/>
                <a:gd name="connsiteX4" fmla="*/ 70730 w 84876"/>
                <a:gd name="connsiteY4" fmla="*/ 28292 h 28292"/>
                <a:gd name="connsiteX5" fmla="*/ 84876 w 84876"/>
                <a:gd name="connsiteY5" fmla="*/ 14146 h 28292"/>
                <a:gd name="connsiteX6" fmla="*/ 70730 w 84876"/>
                <a:gd name="connsiteY6" fmla="*/ 0 h 2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76" h="28292">
                  <a:moveTo>
                    <a:pt x="70730" y="0"/>
                  </a:moveTo>
                  <a:lnTo>
                    <a:pt x="14146" y="0"/>
                  </a:lnTo>
                  <a:cubicBezTo>
                    <a:pt x="6333" y="0"/>
                    <a:pt x="0" y="6333"/>
                    <a:pt x="0" y="14146"/>
                  </a:cubicBezTo>
                  <a:cubicBezTo>
                    <a:pt x="0" y="21959"/>
                    <a:pt x="6333" y="28292"/>
                    <a:pt x="14146" y="28292"/>
                  </a:cubicBezTo>
                  <a:lnTo>
                    <a:pt x="70730" y="28292"/>
                  </a:lnTo>
                  <a:cubicBezTo>
                    <a:pt x="78543" y="28292"/>
                    <a:pt x="84876" y="21959"/>
                    <a:pt x="84876" y="14146"/>
                  </a:cubicBezTo>
                  <a:cubicBezTo>
                    <a:pt x="84876" y="6333"/>
                    <a:pt x="78543" y="0"/>
                    <a:pt x="70730" y="0"/>
                  </a:cubicBezTo>
                  <a:close/>
                </a:path>
              </a:pathLst>
            </a:custGeom>
            <a:grpFill/>
            <a:ln w="9431" cap="flat">
              <a:solidFill>
                <a:schemeClr val="tx2">
                  <a:lumMod val="75000"/>
                </a:schemeClr>
              </a:solidFill>
              <a:prstDash val="solid"/>
              <a:miter/>
            </a:ln>
          </p:spPr>
          <p:txBody>
            <a:bodyPr anchor="ctr"/>
            <a:lstStyle/>
            <a:p>
              <a:pPr defTabSz="685800" fontAlgn="auto">
                <a:spcBef>
                  <a:spcPts val="0"/>
                </a:spcBef>
                <a:spcAft>
                  <a:spcPts val="0"/>
                </a:spcAft>
                <a:defRPr/>
              </a:pPr>
              <a:endParaRPr lang="ru-RU" sz="1400">
                <a:solidFill>
                  <a:srgbClr val="1568E8"/>
                </a:solidFill>
                <a:latin typeface="Open Sans"/>
              </a:endParaRPr>
            </a:p>
          </p:txBody>
        </p:sp>
        <p:sp>
          <p:nvSpPr>
            <p:cNvPr id="64" name="Полилиния 60">
              <a:extLst>
                <a:ext uri="{FF2B5EF4-FFF2-40B4-BE49-F238E27FC236}">
                  <a16:creationId xmlns:a16="http://schemas.microsoft.com/office/drawing/2014/main" id="{AE9FC119-C749-59B2-6150-1E64A61CFE46}"/>
                </a:ext>
              </a:extLst>
            </p:cNvPr>
            <p:cNvSpPr/>
            <p:nvPr/>
          </p:nvSpPr>
          <p:spPr>
            <a:xfrm>
              <a:off x="1239409" y="1946831"/>
              <a:ext cx="48019" cy="16006"/>
            </a:xfrm>
            <a:custGeom>
              <a:avLst/>
              <a:gdLst>
                <a:gd name="connsiteX0" fmla="*/ 70730 w 84876"/>
                <a:gd name="connsiteY0" fmla="*/ 0 h 28292"/>
                <a:gd name="connsiteX1" fmla="*/ 14146 w 84876"/>
                <a:gd name="connsiteY1" fmla="*/ 0 h 28292"/>
                <a:gd name="connsiteX2" fmla="*/ 0 w 84876"/>
                <a:gd name="connsiteY2" fmla="*/ 14146 h 28292"/>
                <a:gd name="connsiteX3" fmla="*/ 14146 w 84876"/>
                <a:gd name="connsiteY3" fmla="*/ 28292 h 28292"/>
                <a:gd name="connsiteX4" fmla="*/ 70730 w 84876"/>
                <a:gd name="connsiteY4" fmla="*/ 28292 h 28292"/>
                <a:gd name="connsiteX5" fmla="*/ 84876 w 84876"/>
                <a:gd name="connsiteY5" fmla="*/ 14146 h 28292"/>
                <a:gd name="connsiteX6" fmla="*/ 70730 w 84876"/>
                <a:gd name="connsiteY6" fmla="*/ 0 h 2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76" h="28292">
                  <a:moveTo>
                    <a:pt x="70730" y="0"/>
                  </a:moveTo>
                  <a:lnTo>
                    <a:pt x="14146" y="0"/>
                  </a:lnTo>
                  <a:cubicBezTo>
                    <a:pt x="6333" y="0"/>
                    <a:pt x="0" y="6333"/>
                    <a:pt x="0" y="14146"/>
                  </a:cubicBezTo>
                  <a:cubicBezTo>
                    <a:pt x="0" y="21959"/>
                    <a:pt x="6333" y="28292"/>
                    <a:pt x="14146" y="28292"/>
                  </a:cubicBezTo>
                  <a:lnTo>
                    <a:pt x="70730" y="28292"/>
                  </a:lnTo>
                  <a:cubicBezTo>
                    <a:pt x="78543" y="28292"/>
                    <a:pt x="84876" y="21959"/>
                    <a:pt x="84876" y="14146"/>
                  </a:cubicBezTo>
                  <a:cubicBezTo>
                    <a:pt x="84876" y="6333"/>
                    <a:pt x="78543" y="0"/>
                    <a:pt x="70730" y="0"/>
                  </a:cubicBezTo>
                  <a:close/>
                </a:path>
              </a:pathLst>
            </a:custGeom>
            <a:grpFill/>
            <a:ln w="9431" cap="flat">
              <a:solidFill>
                <a:schemeClr val="tx2">
                  <a:lumMod val="75000"/>
                </a:schemeClr>
              </a:solidFill>
              <a:prstDash val="solid"/>
              <a:miter/>
            </a:ln>
          </p:spPr>
          <p:txBody>
            <a:bodyPr anchor="ctr"/>
            <a:lstStyle/>
            <a:p>
              <a:pPr defTabSz="685800" fontAlgn="auto">
                <a:spcBef>
                  <a:spcPts val="0"/>
                </a:spcBef>
                <a:spcAft>
                  <a:spcPts val="0"/>
                </a:spcAft>
                <a:defRPr/>
              </a:pPr>
              <a:endParaRPr lang="ru-RU" sz="1400">
                <a:solidFill>
                  <a:srgbClr val="1568E8"/>
                </a:solidFill>
                <a:latin typeface="Open Sans"/>
              </a:endParaRPr>
            </a:p>
          </p:txBody>
        </p:sp>
        <p:sp>
          <p:nvSpPr>
            <p:cNvPr id="65" name="Полилиния 61">
              <a:extLst>
                <a:ext uri="{FF2B5EF4-FFF2-40B4-BE49-F238E27FC236}">
                  <a16:creationId xmlns:a16="http://schemas.microsoft.com/office/drawing/2014/main" id="{DA61BFBE-1CD7-B1DA-36F9-9A0B48A4E1B6}"/>
                </a:ext>
              </a:extLst>
            </p:cNvPr>
            <p:cNvSpPr/>
            <p:nvPr/>
          </p:nvSpPr>
          <p:spPr>
            <a:xfrm>
              <a:off x="1436821" y="1829451"/>
              <a:ext cx="16006" cy="138722"/>
            </a:xfrm>
            <a:custGeom>
              <a:avLst/>
              <a:gdLst>
                <a:gd name="connsiteX0" fmla="*/ 14146 w 28292"/>
                <a:gd name="connsiteY0" fmla="*/ 0 h 245198"/>
                <a:gd name="connsiteX1" fmla="*/ 0 w 28292"/>
                <a:gd name="connsiteY1" fmla="*/ 14146 h 245198"/>
                <a:gd name="connsiteX2" fmla="*/ 0 w 28292"/>
                <a:gd name="connsiteY2" fmla="*/ 231052 h 245198"/>
                <a:gd name="connsiteX3" fmla="*/ 14146 w 28292"/>
                <a:gd name="connsiteY3" fmla="*/ 245198 h 245198"/>
                <a:gd name="connsiteX4" fmla="*/ 28292 w 28292"/>
                <a:gd name="connsiteY4" fmla="*/ 231052 h 245198"/>
                <a:gd name="connsiteX5" fmla="*/ 28292 w 28292"/>
                <a:gd name="connsiteY5" fmla="*/ 14146 h 245198"/>
                <a:gd name="connsiteX6" fmla="*/ 14146 w 28292"/>
                <a:gd name="connsiteY6" fmla="*/ 0 h 24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92" h="245198">
                  <a:moveTo>
                    <a:pt x="14146" y="0"/>
                  </a:moveTo>
                  <a:cubicBezTo>
                    <a:pt x="6333" y="0"/>
                    <a:pt x="0" y="6333"/>
                    <a:pt x="0" y="14146"/>
                  </a:cubicBezTo>
                  <a:lnTo>
                    <a:pt x="0" y="231052"/>
                  </a:lnTo>
                  <a:cubicBezTo>
                    <a:pt x="0" y="238865"/>
                    <a:pt x="6333" y="245198"/>
                    <a:pt x="14146" y="245198"/>
                  </a:cubicBezTo>
                  <a:cubicBezTo>
                    <a:pt x="21959" y="245198"/>
                    <a:pt x="28292" y="238865"/>
                    <a:pt x="28292" y="231052"/>
                  </a:cubicBezTo>
                  <a:lnTo>
                    <a:pt x="28292" y="14146"/>
                  </a:lnTo>
                  <a:cubicBezTo>
                    <a:pt x="28292" y="6333"/>
                    <a:pt x="21959" y="0"/>
                    <a:pt x="14146" y="0"/>
                  </a:cubicBezTo>
                  <a:close/>
                </a:path>
              </a:pathLst>
            </a:custGeom>
            <a:grpFill/>
            <a:ln w="9431" cap="flat">
              <a:solidFill>
                <a:schemeClr val="tx2">
                  <a:lumMod val="75000"/>
                </a:schemeClr>
              </a:solidFill>
              <a:prstDash val="solid"/>
              <a:miter/>
            </a:ln>
          </p:spPr>
          <p:txBody>
            <a:bodyPr anchor="ctr"/>
            <a:lstStyle/>
            <a:p>
              <a:pPr defTabSz="685800" fontAlgn="auto">
                <a:spcBef>
                  <a:spcPts val="0"/>
                </a:spcBef>
                <a:spcAft>
                  <a:spcPts val="0"/>
                </a:spcAft>
                <a:defRPr/>
              </a:pPr>
              <a:endParaRPr lang="ru-RU" sz="1400">
                <a:solidFill>
                  <a:srgbClr val="1568E8"/>
                </a:solidFill>
                <a:latin typeface="Open Sans"/>
              </a:endParaRPr>
            </a:p>
          </p:txBody>
        </p:sp>
      </p:grpSp>
      <p:grpSp>
        <p:nvGrpSpPr>
          <p:cNvPr id="66" name="Группа 36">
            <a:extLst>
              <a:ext uri="{FF2B5EF4-FFF2-40B4-BE49-F238E27FC236}">
                <a16:creationId xmlns:a16="http://schemas.microsoft.com/office/drawing/2014/main" id="{BCBD5204-2822-0B52-08B2-8A23265999CC}"/>
              </a:ext>
            </a:extLst>
          </p:cNvPr>
          <p:cNvGrpSpPr/>
          <p:nvPr/>
        </p:nvGrpSpPr>
        <p:grpSpPr>
          <a:xfrm>
            <a:off x="4872647" y="4342202"/>
            <a:ext cx="278952" cy="285603"/>
            <a:chOff x="1216347" y="4508184"/>
            <a:chExt cx="460054" cy="470878"/>
          </a:xfrm>
          <a:solidFill>
            <a:schemeClr val="accent1"/>
          </a:solidFill>
        </p:grpSpPr>
        <p:sp>
          <p:nvSpPr>
            <p:cNvPr id="67" name="Полилиния 63">
              <a:extLst>
                <a:ext uri="{FF2B5EF4-FFF2-40B4-BE49-F238E27FC236}">
                  <a16:creationId xmlns:a16="http://schemas.microsoft.com/office/drawing/2014/main" id="{ED1FD676-FB02-53F7-436B-CFAAA3C478EF}"/>
                </a:ext>
              </a:extLst>
            </p:cNvPr>
            <p:cNvSpPr/>
            <p:nvPr/>
          </p:nvSpPr>
          <p:spPr>
            <a:xfrm>
              <a:off x="1302953" y="4508184"/>
              <a:ext cx="286857" cy="470878"/>
            </a:xfrm>
            <a:custGeom>
              <a:avLst/>
              <a:gdLst>
                <a:gd name="connsiteX0" fmla="*/ 513194 w 504825"/>
                <a:gd name="connsiteY0" fmla="*/ 413044 h 828675"/>
                <a:gd name="connsiteX1" fmla="*/ 500050 w 504825"/>
                <a:gd name="connsiteY1" fmla="*/ 404281 h 828675"/>
                <a:gd name="connsiteX2" fmla="*/ 335553 w 504825"/>
                <a:gd name="connsiteY2" fmla="*/ 404281 h 828675"/>
                <a:gd name="connsiteX3" fmla="*/ 430803 w 504825"/>
                <a:gd name="connsiteY3" fmla="*/ 17375 h 828675"/>
                <a:gd name="connsiteX4" fmla="*/ 419941 w 504825"/>
                <a:gd name="connsiteY4" fmla="*/ 338 h 828675"/>
                <a:gd name="connsiteX5" fmla="*/ 406705 w 504825"/>
                <a:gd name="connsiteY5" fmla="*/ 4231 h 828675"/>
                <a:gd name="connsiteX6" fmla="*/ 4178 w 504825"/>
                <a:gd name="connsiteY6" fmla="*/ 408472 h 828675"/>
                <a:gd name="connsiteX7" fmla="*/ 4191 w 504825"/>
                <a:gd name="connsiteY7" fmla="*/ 428677 h 828675"/>
                <a:gd name="connsiteX8" fmla="*/ 14275 w 504825"/>
                <a:gd name="connsiteY8" fmla="*/ 432856 h 828675"/>
                <a:gd name="connsiteX9" fmla="*/ 178772 w 504825"/>
                <a:gd name="connsiteY9" fmla="*/ 432856 h 828675"/>
                <a:gd name="connsiteX10" fmla="*/ 83522 w 504825"/>
                <a:gd name="connsiteY10" fmla="*/ 819761 h 828675"/>
                <a:gd name="connsiteX11" fmla="*/ 94384 w 504825"/>
                <a:gd name="connsiteY11" fmla="*/ 836799 h 828675"/>
                <a:gd name="connsiteX12" fmla="*/ 107620 w 504825"/>
                <a:gd name="connsiteY12" fmla="*/ 832906 h 828675"/>
                <a:gd name="connsiteX13" fmla="*/ 510146 w 504825"/>
                <a:gd name="connsiteY13" fmla="*/ 428665 h 828675"/>
                <a:gd name="connsiteX14" fmla="*/ 513194 w 504825"/>
                <a:gd name="connsiteY14" fmla="*/ 413044 h 828675"/>
                <a:gd name="connsiteX15" fmla="*/ 123812 w 504825"/>
                <a:gd name="connsiteY15" fmla="*/ 776613 h 828675"/>
                <a:gd name="connsiteX16" fmla="*/ 211061 w 504825"/>
                <a:gd name="connsiteY16" fmla="*/ 421997 h 828675"/>
                <a:gd name="connsiteX17" fmla="*/ 200621 w 504825"/>
                <a:gd name="connsiteY17" fmla="*/ 404698 h 828675"/>
                <a:gd name="connsiteX18" fmla="*/ 197060 w 504825"/>
                <a:gd name="connsiteY18" fmla="*/ 404281 h 828675"/>
                <a:gd name="connsiteX19" fmla="*/ 48660 w 504825"/>
                <a:gd name="connsiteY19" fmla="*/ 404281 h 828675"/>
                <a:gd name="connsiteX20" fmla="*/ 390512 w 504825"/>
                <a:gd name="connsiteY20" fmla="*/ 60523 h 828675"/>
                <a:gd name="connsiteX21" fmla="*/ 303454 w 504825"/>
                <a:gd name="connsiteY21" fmla="*/ 415139 h 828675"/>
                <a:gd name="connsiteX22" fmla="*/ 313895 w 504825"/>
                <a:gd name="connsiteY22" fmla="*/ 432438 h 828675"/>
                <a:gd name="connsiteX23" fmla="*/ 317265 w 504825"/>
                <a:gd name="connsiteY23" fmla="*/ 432856 h 828675"/>
                <a:gd name="connsiteX24" fmla="*/ 465665 w 504825"/>
                <a:gd name="connsiteY24" fmla="*/ 432856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825" h="828675">
                  <a:moveTo>
                    <a:pt x="513194" y="413044"/>
                  </a:moveTo>
                  <a:cubicBezTo>
                    <a:pt x="510973" y="407746"/>
                    <a:pt x="505795" y="404294"/>
                    <a:pt x="500050" y="404281"/>
                  </a:cubicBezTo>
                  <a:lnTo>
                    <a:pt x="335553" y="404281"/>
                  </a:lnTo>
                  <a:lnTo>
                    <a:pt x="430803" y="17375"/>
                  </a:lnTo>
                  <a:cubicBezTo>
                    <a:pt x="432508" y="9671"/>
                    <a:pt x="427645" y="2043"/>
                    <a:pt x="419941" y="338"/>
                  </a:cubicBezTo>
                  <a:cubicBezTo>
                    <a:pt x="415153" y="-722"/>
                    <a:pt x="410157" y="748"/>
                    <a:pt x="406705" y="4231"/>
                  </a:cubicBezTo>
                  <a:lnTo>
                    <a:pt x="4178" y="408472"/>
                  </a:lnTo>
                  <a:cubicBezTo>
                    <a:pt x="-1398" y="414055"/>
                    <a:pt x="-1392" y="423101"/>
                    <a:pt x="4191" y="428677"/>
                  </a:cubicBezTo>
                  <a:cubicBezTo>
                    <a:pt x="6867" y="431350"/>
                    <a:pt x="10493" y="432852"/>
                    <a:pt x="14275" y="432856"/>
                  </a:cubicBezTo>
                  <a:lnTo>
                    <a:pt x="178772" y="432856"/>
                  </a:lnTo>
                  <a:lnTo>
                    <a:pt x="83522" y="819761"/>
                  </a:lnTo>
                  <a:cubicBezTo>
                    <a:pt x="81817" y="827466"/>
                    <a:pt x="86680" y="835093"/>
                    <a:pt x="94384" y="836799"/>
                  </a:cubicBezTo>
                  <a:cubicBezTo>
                    <a:pt x="99172" y="837858"/>
                    <a:pt x="104168" y="836389"/>
                    <a:pt x="107620" y="832906"/>
                  </a:cubicBezTo>
                  <a:lnTo>
                    <a:pt x="510146" y="428665"/>
                  </a:lnTo>
                  <a:cubicBezTo>
                    <a:pt x="514237" y="424558"/>
                    <a:pt x="515441" y="418387"/>
                    <a:pt x="513194" y="413044"/>
                  </a:cubicBezTo>
                  <a:close/>
                  <a:moveTo>
                    <a:pt x="123812" y="776613"/>
                  </a:moveTo>
                  <a:lnTo>
                    <a:pt x="211061" y="421997"/>
                  </a:lnTo>
                  <a:cubicBezTo>
                    <a:pt x="212956" y="414337"/>
                    <a:pt x="208281" y="406592"/>
                    <a:pt x="200621" y="404698"/>
                  </a:cubicBezTo>
                  <a:cubicBezTo>
                    <a:pt x="199456" y="404410"/>
                    <a:pt x="198260" y="404270"/>
                    <a:pt x="197060" y="404281"/>
                  </a:cubicBezTo>
                  <a:lnTo>
                    <a:pt x="48660" y="404281"/>
                  </a:lnTo>
                  <a:lnTo>
                    <a:pt x="390512" y="60523"/>
                  </a:lnTo>
                  <a:lnTo>
                    <a:pt x="303454" y="415139"/>
                  </a:lnTo>
                  <a:cubicBezTo>
                    <a:pt x="301560" y="422799"/>
                    <a:pt x="306235" y="430544"/>
                    <a:pt x="313895" y="432438"/>
                  </a:cubicBezTo>
                  <a:cubicBezTo>
                    <a:pt x="314998" y="432711"/>
                    <a:pt x="316129" y="432851"/>
                    <a:pt x="317265" y="432856"/>
                  </a:cubicBezTo>
                  <a:lnTo>
                    <a:pt x="465665" y="432856"/>
                  </a:lnTo>
                  <a:close/>
                </a:path>
              </a:pathLst>
            </a:custGeom>
            <a:grpFill/>
            <a:ln w="9525" cap="flat">
              <a:solidFill>
                <a:schemeClr val="tx2">
                  <a:lumMod val="75000"/>
                </a:schemeClr>
              </a:solidFill>
              <a:prstDash val="solid"/>
              <a:miter/>
            </a:ln>
          </p:spPr>
          <p:txBody>
            <a:bodyPr anchor="ctr"/>
            <a:lstStyle/>
            <a:p>
              <a:pPr defTabSz="685800" fontAlgn="auto">
                <a:spcBef>
                  <a:spcPts val="0"/>
                </a:spcBef>
                <a:spcAft>
                  <a:spcPts val="0"/>
                </a:spcAft>
                <a:defRPr/>
              </a:pPr>
              <a:endParaRPr lang="ru-RU" sz="1400">
                <a:solidFill>
                  <a:srgbClr val="1568E8"/>
                </a:solidFill>
                <a:latin typeface="Open Sans"/>
              </a:endParaRPr>
            </a:p>
          </p:txBody>
        </p:sp>
        <p:sp>
          <p:nvSpPr>
            <p:cNvPr id="68" name="Полилиния 64">
              <a:extLst>
                <a:ext uri="{FF2B5EF4-FFF2-40B4-BE49-F238E27FC236}">
                  <a16:creationId xmlns:a16="http://schemas.microsoft.com/office/drawing/2014/main" id="{4BB9A434-3C1E-7B4B-41E5-67D0AD52A96C}"/>
                </a:ext>
              </a:extLst>
            </p:cNvPr>
            <p:cNvSpPr/>
            <p:nvPr/>
          </p:nvSpPr>
          <p:spPr>
            <a:xfrm>
              <a:off x="1549412" y="4843653"/>
              <a:ext cx="75773" cy="75773"/>
            </a:xfrm>
            <a:custGeom>
              <a:avLst/>
              <a:gdLst>
                <a:gd name="connsiteX0" fmla="*/ 24028 w 133350"/>
                <a:gd name="connsiteY0" fmla="*/ 3835 h 133350"/>
                <a:gd name="connsiteX1" fmla="*/ 3835 w 133350"/>
                <a:gd name="connsiteY1" fmla="*/ 4547 h 133350"/>
                <a:gd name="connsiteX2" fmla="*/ 3835 w 133350"/>
                <a:gd name="connsiteY2" fmla="*/ 24028 h 133350"/>
                <a:gd name="connsiteX3" fmla="*/ 118135 w 133350"/>
                <a:gd name="connsiteY3" fmla="*/ 138328 h 133350"/>
                <a:gd name="connsiteX4" fmla="*/ 138328 w 133350"/>
                <a:gd name="connsiteY4" fmla="*/ 137615 h 133350"/>
                <a:gd name="connsiteX5" fmla="*/ 138328 w 133350"/>
                <a:gd name="connsiteY5" fmla="*/ 118135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50" h="133350">
                  <a:moveTo>
                    <a:pt x="24028" y="3835"/>
                  </a:moveTo>
                  <a:cubicBezTo>
                    <a:pt x="18255" y="-1545"/>
                    <a:pt x="9214" y="-1226"/>
                    <a:pt x="3835" y="4547"/>
                  </a:cubicBezTo>
                  <a:cubicBezTo>
                    <a:pt x="-1278" y="10034"/>
                    <a:pt x="-1278" y="18541"/>
                    <a:pt x="3835" y="24028"/>
                  </a:cubicBezTo>
                  <a:lnTo>
                    <a:pt x="118135" y="138328"/>
                  </a:lnTo>
                  <a:cubicBezTo>
                    <a:pt x="123908" y="143707"/>
                    <a:pt x="132948" y="143388"/>
                    <a:pt x="138328" y="137615"/>
                  </a:cubicBezTo>
                  <a:cubicBezTo>
                    <a:pt x="143441" y="132128"/>
                    <a:pt x="143441" y="123622"/>
                    <a:pt x="138328" y="118135"/>
                  </a:cubicBezTo>
                  <a:close/>
                </a:path>
              </a:pathLst>
            </a:custGeom>
            <a:grpFill/>
            <a:ln w="9525" cap="flat">
              <a:solidFill>
                <a:schemeClr val="tx2">
                  <a:lumMod val="75000"/>
                </a:schemeClr>
              </a:solidFill>
              <a:prstDash val="solid"/>
              <a:miter/>
            </a:ln>
          </p:spPr>
          <p:txBody>
            <a:bodyPr anchor="ctr"/>
            <a:lstStyle/>
            <a:p>
              <a:pPr defTabSz="685800" fontAlgn="auto">
                <a:spcBef>
                  <a:spcPts val="0"/>
                </a:spcBef>
                <a:spcAft>
                  <a:spcPts val="0"/>
                </a:spcAft>
                <a:defRPr/>
              </a:pPr>
              <a:endParaRPr lang="ru-RU" sz="1400">
                <a:solidFill>
                  <a:srgbClr val="1568E8"/>
                </a:solidFill>
                <a:latin typeface="Open Sans"/>
              </a:endParaRPr>
            </a:p>
          </p:txBody>
        </p:sp>
        <p:sp>
          <p:nvSpPr>
            <p:cNvPr id="69" name="Полилиния 65">
              <a:extLst>
                <a:ext uri="{FF2B5EF4-FFF2-40B4-BE49-F238E27FC236}">
                  <a16:creationId xmlns:a16="http://schemas.microsoft.com/office/drawing/2014/main" id="{60F2DBA1-12DE-43D3-B27F-0D7CAD1F5AEC}"/>
                </a:ext>
              </a:extLst>
            </p:cNvPr>
            <p:cNvSpPr/>
            <p:nvPr/>
          </p:nvSpPr>
          <p:spPr>
            <a:xfrm>
              <a:off x="1257143" y="4556796"/>
              <a:ext cx="75773" cy="75773"/>
            </a:xfrm>
            <a:custGeom>
              <a:avLst/>
              <a:gdLst>
                <a:gd name="connsiteX0" fmla="*/ 128231 w 133350"/>
                <a:gd name="connsiteY0" fmla="*/ 142519 h 133350"/>
                <a:gd name="connsiteX1" fmla="*/ 142506 w 133350"/>
                <a:gd name="connsiteY1" fmla="*/ 128219 h 133350"/>
                <a:gd name="connsiteX2" fmla="*/ 138328 w 133350"/>
                <a:gd name="connsiteY2" fmla="*/ 118135 h 133350"/>
                <a:gd name="connsiteX3" fmla="*/ 24028 w 133350"/>
                <a:gd name="connsiteY3" fmla="*/ 3835 h 133350"/>
                <a:gd name="connsiteX4" fmla="*/ 3835 w 133350"/>
                <a:gd name="connsiteY4" fmla="*/ 4547 h 133350"/>
                <a:gd name="connsiteX5" fmla="*/ 3835 w 133350"/>
                <a:gd name="connsiteY5" fmla="*/ 24028 h 133350"/>
                <a:gd name="connsiteX6" fmla="*/ 118135 w 133350"/>
                <a:gd name="connsiteY6" fmla="*/ 138328 h 133350"/>
                <a:gd name="connsiteX7" fmla="*/ 128231 w 133350"/>
                <a:gd name="connsiteY7" fmla="*/ 142519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133350">
                  <a:moveTo>
                    <a:pt x="128231" y="142519"/>
                  </a:moveTo>
                  <a:cubicBezTo>
                    <a:pt x="136122" y="142512"/>
                    <a:pt x="142513" y="136109"/>
                    <a:pt x="142506" y="128219"/>
                  </a:cubicBezTo>
                  <a:cubicBezTo>
                    <a:pt x="142503" y="124437"/>
                    <a:pt x="141000" y="120811"/>
                    <a:pt x="138328" y="118135"/>
                  </a:cubicBezTo>
                  <a:lnTo>
                    <a:pt x="24028" y="3835"/>
                  </a:lnTo>
                  <a:cubicBezTo>
                    <a:pt x="18255" y="-1545"/>
                    <a:pt x="9214" y="-1226"/>
                    <a:pt x="3835" y="4547"/>
                  </a:cubicBezTo>
                  <a:cubicBezTo>
                    <a:pt x="-1278" y="10034"/>
                    <a:pt x="-1278" y="18541"/>
                    <a:pt x="3835" y="24028"/>
                  </a:cubicBezTo>
                  <a:lnTo>
                    <a:pt x="118135" y="138328"/>
                  </a:lnTo>
                  <a:cubicBezTo>
                    <a:pt x="120811" y="141008"/>
                    <a:pt x="124443" y="142515"/>
                    <a:pt x="128231" y="142519"/>
                  </a:cubicBezTo>
                  <a:close/>
                </a:path>
              </a:pathLst>
            </a:custGeom>
            <a:grpFill/>
            <a:ln w="9525" cap="flat">
              <a:solidFill>
                <a:schemeClr val="tx2">
                  <a:lumMod val="75000"/>
                </a:schemeClr>
              </a:solidFill>
              <a:prstDash val="solid"/>
              <a:miter/>
            </a:ln>
          </p:spPr>
          <p:txBody>
            <a:bodyPr anchor="ctr"/>
            <a:lstStyle/>
            <a:p>
              <a:pPr defTabSz="685800" fontAlgn="auto">
                <a:spcBef>
                  <a:spcPts val="0"/>
                </a:spcBef>
                <a:spcAft>
                  <a:spcPts val="0"/>
                </a:spcAft>
                <a:defRPr/>
              </a:pPr>
              <a:endParaRPr lang="ru-RU" sz="1400">
                <a:solidFill>
                  <a:srgbClr val="1568E8"/>
                </a:solidFill>
                <a:latin typeface="Open Sans"/>
              </a:endParaRPr>
            </a:p>
          </p:txBody>
        </p:sp>
        <p:sp>
          <p:nvSpPr>
            <p:cNvPr id="70" name="Полилиния 66">
              <a:extLst>
                <a:ext uri="{FF2B5EF4-FFF2-40B4-BE49-F238E27FC236}">
                  <a16:creationId xmlns:a16="http://schemas.microsoft.com/office/drawing/2014/main" id="{1F2A7A16-D2E9-D605-1119-B608B406AB2A}"/>
                </a:ext>
              </a:extLst>
            </p:cNvPr>
            <p:cNvSpPr/>
            <p:nvPr/>
          </p:nvSpPr>
          <p:spPr>
            <a:xfrm>
              <a:off x="1546511" y="4554090"/>
              <a:ext cx="75773" cy="75773"/>
            </a:xfrm>
            <a:custGeom>
              <a:avLst/>
              <a:gdLst>
                <a:gd name="connsiteX0" fmla="*/ 4178 w 133350"/>
                <a:gd name="connsiteY0" fmla="*/ 138328 h 133350"/>
                <a:gd name="connsiteX1" fmla="*/ 24371 w 133350"/>
                <a:gd name="connsiteY1" fmla="*/ 138328 h 133350"/>
                <a:gd name="connsiteX2" fmla="*/ 138671 w 133350"/>
                <a:gd name="connsiteY2" fmla="*/ 24028 h 133350"/>
                <a:gd name="connsiteX3" fmla="*/ 137959 w 133350"/>
                <a:gd name="connsiteY3" fmla="*/ 3835 h 133350"/>
                <a:gd name="connsiteX4" fmla="*/ 118478 w 133350"/>
                <a:gd name="connsiteY4" fmla="*/ 3835 h 133350"/>
                <a:gd name="connsiteX5" fmla="*/ 4178 w 133350"/>
                <a:gd name="connsiteY5" fmla="*/ 118135 h 133350"/>
                <a:gd name="connsiteX6" fmla="*/ 4178 w 133350"/>
                <a:gd name="connsiteY6" fmla="*/ 13832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50" h="133350">
                  <a:moveTo>
                    <a:pt x="4178" y="138328"/>
                  </a:moveTo>
                  <a:cubicBezTo>
                    <a:pt x="9757" y="143899"/>
                    <a:pt x="18793" y="143899"/>
                    <a:pt x="24371" y="138328"/>
                  </a:cubicBezTo>
                  <a:lnTo>
                    <a:pt x="138671" y="24028"/>
                  </a:lnTo>
                  <a:cubicBezTo>
                    <a:pt x="144051" y="18255"/>
                    <a:pt x="143732" y="9214"/>
                    <a:pt x="137959" y="3835"/>
                  </a:cubicBezTo>
                  <a:cubicBezTo>
                    <a:pt x="132472" y="-1278"/>
                    <a:pt x="123965" y="-1278"/>
                    <a:pt x="118478" y="3835"/>
                  </a:cubicBezTo>
                  <a:lnTo>
                    <a:pt x="4178" y="118135"/>
                  </a:lnTo>
                  <a:cubicBezTo>
                    <a:pt x="-1393" y="123713"/>
                    <a:pt x="-1393" y="132749"/>
                    <a:pt x="4178" y="138328"/>
                  </a:cubicBezTo>
                  <a:close/>
                </a:path>
              </a:pathLst>
            </a:custGeom>
            <a:grpFill/>
            <a:ln w="9525" cap="flat">
              <a:solidFill>
                <a:schemeClr val="tx2">
                  <a:lumMod val="75000"/>
                </a:schemeClr>
              </a:solidFill>
              <a:prstDash val="solid"/>
              <a:miter/>
            </a:ln>
          </p:spPr>
          <p:txBody>
            <a:bodyPr anchor="ctr"/>
            <a:lstStyle/>
            <a:p>
              <a:pPr defTabSz="685800" fontAlgn="auto">
                <a:spcBef>
                  <a:spcPts val="0"/>
                </a:spcBef>
                <a:spcAft>
                  <a:spcPts val="0"/>
                </a:spcAft>
                <a:defRPr/>
              </a:pPr>
              <a:endParaRPr lang="ru-RU" sz="1400">
                <a:solidFill>
                  <a:srgbClr val="1568E8"/>
                </a:solidFill>
                <a:latin typeface="Open Sans"/>
              </a:endParaRPr>
            </a:p>
          </p:txBody>
        </p:sp>
        <p:sp>
          <p:nvSpPr>
            <p:cNvPr id="71" name="Полилиния 67">
              <a:extLst>
                <a:ext uri="{FF2B5EF4-FFF2-40B4-BE49-F238E27FC236}">
                  <a16:creationId xmlns:a16="http://schemas.microsoft.com/office/drawing/2014/main" id="{C50CC673-1122-86C1-5658-F15ED79B895C}"/>
                </a:ext>
              </a:extLst>
            </p:cNvPr>
            <p:cNvSpPr/>
            <p:nvPr/>
          </p:nvSpPr>
          <p:spPr>
            <a:xfrm>
              <a:off x="1259444" y="4846358"/>
              <a:ext cx="81186" cy="81186"/>
            </a:xfrm>
            <a:custGeom>
              <a:avLst/>
              <a:gdLst>
                <a:gd name="connsiteX0" fmla="*/ 118847 w 142875"/>
                <a:gd name="connsiteY0" fmla="*/ 3835 h 142875"/>
                <a:gd name="connsiteX1" fmla="*/ 4547 w 142875"/>
                <a:gd name="connsiteY1" fmla="*/ 118135 h 142875"/>
                <a:gd name="connsiteX2" fmla="*/ 3835 w 142875"/>
                <a:gd name="connsiteY2" fmla="*/ 138328 h 142875"/>
                <a:gd name="connsiteX3" fmla="*/ 24028 w 142875"/>
                <a:gd name="connsiteY3" fmla="*/ 139041 h 142875"/>
                <a:gd name="connsiteX4" fmla="*/ 24740 w 142875"/>
                <a:gd name="connsiteY4" fmla="*/ 138328 h 142875"/>
                <a:gd name="connsiteX5" fmla="*/ 139040 w 142875"/>
                <a:gd name="connsiteY5" fmla="*/ 24028 h 142875"/>
                <a:gd name="connsiteX6" fmla="*/ 138328 w 142875"/>
                <a:gd name="connsiteY6" fmla="*/ 3835 h 142875"/>
                <a:gd name="connsiteX7" fmla="*/ 118847 w 142875"/>
                <a:gd name="connsiteY7" fmla="*/ 383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75" h="142875">
                  <a:moveTo>
                    <a:pt x="118847" y="3835"/>
                  </a:moveTo>
                  <a:lnTo>
                    <a:pt x="4547" y="118135"/>
                  </a:lnTo>
                  <a:cubicBezTo>
                    <a:pt x="-1226" y="123514"/>
                    <a:pt x="-1545" y="132555"/>
                    <a:pt x="3835" y="138328"/>
                  </a:cubicBezTo>
                  <a:cubicBezTo>
                    <a:pt x="9214" y="144101"/>
                    <a:pt x="18255" y="144420"/>
                    <a:pt x="24028" y="139041"/>
                  </a:cubicBezTo>
                  <a:cubicBezTo>
                    <a:pt x="24274" y="138811"/>
                    <a:pt x="24511" y="138574"/>
                    <a:pt x="24740" y="138328"/>
                  </a:cubicBezTo>
                  <a:lnTo>
                    <a:pt x="139040" y="24028"/>
                  </a:lnTo>
                  <a:cubicBezTo>
                    <a:pt x="144420" y="18255"/>
                    <a:pt x="144101" y="9214"/>
                    <a:pt x="138328" y="3835"/>
                  </a:cubicBezTo>
                  <a:cubicBezTo>
                    <a:pt x="132841" y="-1278"/>
                    <a:pt x="124334" y="-1278"/>
                    <a:pt x="118847" y="3835"/>
                  </a:cubicBezTo>
                  <a:close/>
                </a:path>
              </a:pathLst>
            </a:custGeom>
            <a:grpFill/>
            <a:ln w="9525" cap="flat">
              <a:solidFill>
                <a:schemeClr val="tx2">
                  <a:lumMod val="75000"/>
                </a:schemeClr>
              </a:solidFill>
              <a:prstDash val="solid"/>
              <a:miter/>
            </a:ln>
          </p:spPr>
          <p:txBody>
            <a:bodyPr anchor="ctr"/>
            <a:lstStyle/>
            <a:p>
              <a:pPr defTabSz="685800" fontAlgn="auto">
                <a:spcBef>
                  <a:spcPts val="0"/>
                </a:spcBef>
                <a:spcAft>
                  <a:spcPts val="0"/>
                </a:spcAft>
                <a:defRPr/>
              </a:pPr>
              <a:endParaRPr lang="ru-RU" sz="1400">
                <a:solidFill>
                  <a:srgbClr val="1568E8"/>
                </a:solidFill>
                <a:latin typeface="Open Sans"/>
              </a:endParaRPr>
            </a:p>
          </p:txBody>
        </p:sp>
        <p:sp>
          <p:nvSpPr>
            <p:cNvPr id="72" name="Полилиния 68">
              <a:extLst>
                <a:ext uri="{FF2B5EF4-FFF2-40B4-BE49-F238E27FC236}">
                  <a16:creationId xmlns:a16="http://schemas.microsoft.com/office/drawing/2014/main" id="{6E40E48D-91D3-5BE1-C82F-8CCBF7242E85}"/>
                </a:ext>
              </a:extLst>
            </p:cNvPr>
            <p:cNvSpPr/>
            <p:nvPr/>
          </p:nvSpPr>
          <p:spPr>
            <a:xfrm>
              <a:off x="1265058" y="4797445"/>
              <a:ext cx="27062" cy="27062"/>
            </a:xfrm>
            <a:custGeom>
              <a:avLst/>
              <a:gdLst>
                <a:gd name="connsiteX0" fmla="*/ 47625 w 47625"/>
                <a:gd name="connsiteY0" fmla="*/ 23813 h 47625"/>
                <a:gd name="connsiteX1" fmla="*/ 23813 w 47625"/>
                <a:gd name="connsiteY1" fmla="*/ 47625 h 47625"/>
                <a:gd name="connsiteX2" fmla="*/ 0 w 47625"/>
                <a:gd name="connsiteY2" fmla="*/ 23813 h 47625"/>
                <a:gd name="connsiteX3" fmla="*/ 23813 w 47625"/>
                <a:gd name="connsiteY3" fmla="*/ 0 h 47625"/>
                <a:gd name="connsiteX4" fmla="*/ 47625 w 47625"/>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625" y="23813"/>
                  </a:moveTo>
                  <a:cubicBezTo>
                    <a:pt x="47625" y="36964"/>
                    <a:pt x="36964" y="47625"/>
                    <a:pt x="23813" y="47625"/>
                  </a:cubicBezTo>
                  <a:cubicBezTo>
                    <a:pt x="10661" y="47625"/>
                    <a:pt x="0" y="36964"/>
                    <a:pt x="0" y="23813"/>
                  </a:cubicBezTo>
                  <a:cubicBezTo>
                    <a:pt x="0" y="10661"/>
                    <a:pt x="10661" y="0"/>
                    <a:pt x="23813" y="0"/>
                  </a:cubicBezTo>
                  <a:cubicBezTo>
                    <a:pt x="36964" y="0"/>
                    <a:pt x="47625" y="10661"/>
                    <a:pt x="47625" y="23813"/>
                  </a:cubicBezTo>
                  <a:close/>
                </a:path>
              </a:pathLst>
            </a:custGeom>
            <a:grpFill/>
            <a:ln w="9525" cap="flat">
              <a:noFill/>
              <a:prstDash val="solid"/>
              <a:miter/>
            </a:ln>
          </p:spPr>
          <p:txBody>
            <a:bodyPr anchor="ctr"/>
            <a:lstStyle/>
            <a:p>
              <a:pPr defTabSz="685800" fontAlgn="auto">
                <a:spcBef>
                  <a:spcPts val="0"/>
                </a:spcBef>
                <a:spcAft>
                  <a:spcPts val="0"/>
                </a:spcAft>
                <a:defRPr/>
              </a:pPr>
              <a:endParaRPr lang="ru-RU" sz="1400">
                <a:solidFill>
                  <a:srgbClr val="1568E8"/>
                </a:solidFill>
                <a:latin typeface="Open Sans"/>
              </a:endParaRPr>
            </a:p>
          </p:txBody>
        </p:sp>
        <p:sp>
          <p:nvSpPr>
            <p:cNvPr id="73" name="Полилиния 69">
              <a:extLst>
                <a:ext uri="{FF2B5EF4-FFF2-40B4-BE49-F238E27FC236}">
                  <a16:creationId xmlns:a16="http://schemas.microsoft.com/office/drawing/2014/main" id="{BCF15E2C-8093-D257-8D00-4C6780E7E437}"/>
                </a:ext>
              </a:extLst>
            </p:cNvPr>
            <p:cNvSpPr/>
            <p:nvPr/>
          </p:nvSpPr>
          <p:spPr>
            <a:xfrm>
              <a:off x="1216347" y="4759558"/>
              <a:ext cx="27062" cy="27062"/>
            </a:xfrm>
            <a:custGeom>
              <a:avLst/>
              <a:gdLst>
                <a:gd name="connsiteX0" fmla="*/ 47625 w 47625"/>
                <a:gd name="connsiteY0" fmla="*/ 23813 h 47625"/>
                <a:gd name="connsiteX1" fmla="*/ 23813 w 47625"/>
                <a:gd name="connsiteY1" fmla="*/ 47625 h 47625"/>
                <a:gd name="connsiteX2" fmla="*/ 0 w 47625"/>
                <a:gd name="connsiteY2" fmla="*/ 23813 h 47625"/>
                <a:gd name="connsiteX3" fmla="*/ 23813 w 47625"/>
                <a:gd name="connsiteY3" fmla="*/ 0 h 47625"/>
                <a:gd name="connsiteX4" fmla="*/ 47625 w 47625"/>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625" y="23813"/>
                  </a:moveTo>
                  <a:cubicBezTo>
                    <a:pt x="47625" y="36964"/>
                    <a:pt x="36964" y="47625"/>
                    <a:pt x="23813" y="47625"/>
                  </a:cubicBezTo>
                  <a:cubicBezTo>
                    <a:pt x="10661" y="47625"/>
                    <a:pt x="0" y="36964"/>
                    <a:pt x="0" y="23813"/>
                  </a:cubicBezTo>
                  <a:cubicBezTo>
                    <a:pt x="0" y="10661"/>
                    <a:pt x="10661" y="0"/>
                    <a:pt x="23813" y="0"/>
                  </a:cubicBezTo>
                  <a:cubicBezTo>
                    <a:pt x="36964" y="0"/>
                    <a:pt x="47625" y="10661"/>
                    <a:pt x="47625" y="23813"/>
                  </a:cubicBezTo>
                  <a:close/>
                </a:path>
              </a:pathLst>
            </a:custGeom>
            <a:grpFill/>
            <a:ln w="9525" cap="flat">
              <a:noFill/>
              <a:prstDash val="solid"/>
              <a:miter/>
            </a:ln>
          </p:spPr>
          <p:txBody>
            <a:bodyPr anchor="ctr"/>
            <a:lstStyle/>
            <a:p>
              <a:pPr defTabSz="685800" fontAlgn="auto">
                <a:spcBef>
                  <a:spcPts val="0"/>
                </a:spcBef>
                <a:spcAft>
                  <a:spcPts val="0"/>
                </a:spcAft>
                <a:defRPr/>
              </a:pPr>
              <a:endParaRPr lang="ru-RU" sz="1400">
                <a:solidFill>
                  <a:srgbClr val="1568E8"/>
                </a:solidFill>
                <a:latin typeface="Open Sans"/>
              </a:endParaRPr>
            </a:p>
          </p:txBody>
        </p:sp>
        <p:sp>
          <p:nvSpPr>
            <p:cNvPr id="74" name="Полилиния 70">
              <a:extLst>
                <a:ext uri="{FF2B5EF4-FFF2-40B4-BE49-F238E27FC236}">
                  <a16:creationId xmlns:a16="http://schemas.microsoft.com/office/drawing/2014/main" id="{289E8A87-9EA7-BCF1-541D-68C1F33BFF71}"/>
                </a:ext>
              </a:extLst>
            </p:cNvPr>
            <p:cNvSpPr/>
            <p:nvPr/>
          </p:nvSpPr>
          <p:spPr>
            <a:xfrm>
              <a:off x="1649339" y="4689197"/>
              <a:ext cx="27062" cy="27062"/>
            </a:xfrm>
            <a:custGeom>
              <a:avLst/>
              <a:gdLst>
                <a:gd name="connsiteX0" fmla="*/ 47625 w 47625"/>
                <a:gd name="connsiteY0" fmla="*/ 23813 h 47625"/>
                <a:gd name="connsiteX1" fmla="*/ 23813 w 47625"/>
                <a:gd name="connsiteY1" fmla="*/ 47625 h 47625"/>
                <a:gd name="connsiteX2" fmla="*/ 0 w 47625"/>
                <a:gd name="connsiteY2" fmla="*/ 23813 h 47625"/>
                <a:gd name="connsiteX3" fmla="*/ 23813 w 47625"/>
                <a:gd name="connsiteY3" fmla="*/ 0 h 47625"/>
                <a:gd name="connsiteX4" fmla="*/ 47625 w 47625"/>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625" y="23813"/>
                  </a:moveTo>
                  <a:cubicBezTo>
                    <a:pt x="47625" y="36964"/>
                    <a:pt x="36964" y="47625"/>
                    <a:pt x="23813" y="47625"/>
                  </a:cubicBezTo>
                  <a:cubicBezTo>
                    <a:pt x="10661" y="47625"/>
                    <a:pt x="0" y="36964"/>
                    <a:pt x="0" y="23813"/>
                  </a:cubicBezTo>
                  <a:cubicBezTo>
                    <a:pt x="0" y="10661"/>
                    <a:pt x="10661" y="0"/>
                    <a:pt x="23813" y="0"/>
                  </a:cubicBezTo>
                  <a:cubicBezTo>
                    <a:pt x="36964" y="0"/>
                    <a:pt x="47625" y="10661"/>
                    <a:pt x="47625" y="23813"/>
                  </a:cubicBezTo>
                  <a:close/>
                </a:path>
              </a:pathLst>
            </a:custGeom>
            <a:grpFill/>
            <a:ln w="9525" cap="flat">
              <a:noFill/>
              <a:prstDash val="solid"/>
              <a:miter/>
            </a:ln>
          </p:spPr>
          <p:txBody>
            <a:bodyPr anchor="ctr"/>
            <a:lstStyle/>
            <a:p>
              <a:pPr defTabSz="685800" fontAlgn="auto">
                <a:spcBef>
                  <a:spcPts val="0"/>
                </a:spcBef>
                <a:spcAft>
                  <a:spcPts val="0"/>
                </a:spcAft>
                <a:defRPr/>
              </a:pPr>
              <a:endParaRPr lang="ru-RU" sz="1400">
                <a:solidFill>
                  <a:srgbClr val="1568E8"/>
                </a:solidFill>
                <a:latin typeface="Open Sans"/>
              </a:endParaRPr>
            </a:p>
          </p:txBody>
        </p:sp>
        <p:sp>
          <p:nvSpPr>
            <p:cNvPr id="75" name="Полилиния 71">
              <a:extLst>
                <a:ext uri="{FF2B5EF4-FFF2-40B4-BE49-F238E27FC236}">
                  <a16:creationId xmlns:a16="http://schemas.microsoft.com/office/drawing/2014/main" id="{E7774919-EB5E-54D8-556B-B01409B1C37F}"/>
                </a:ext>
              </a:extLst>
            </p:cNvPr>
            <p:cNvSpPr/>
            <p:nvPr/>
          </p:nvSpPr>
          <p:spPr>
            <a:xfrm>
              <a:off x="1335420" y="4553887"/>
              <a:ext cx="27062" cy="27062"/>
            </a:xfrm>
            <a:custGeom>
              <a:avLst/>
              <a:gdLst>
                <a:gd name="connsiteX0" fmla="*/ 47625 w 47625"/>
                <a:gd name="connsiteY0" fmla="*/ 23813 h 47625"/>
                <a:gd name="connsiteX1" fmla="*/ 23813 w 47625"/>
                <a:gd name="connsiteY1" fmla="*/ 47625 h 47625"/>
                <a:gd name="connsiteX2" fmla="*/ 0 w 47625"/>
                <a:gd name="connsiteY2" fmla="*/ 23813 h 47625"/>
                <a:gd name="connsiteX3" fmla="*/ 23813 w 47625"/>
                <a:gd name="connsiteY3" fmla="*/ 0 h 47625"/>
                <a:gd name="connsiteX4" fmla="*/ 47625 w 47625"/>
                <a:gd name="connsiteY4" fmla="*/ 238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625" y="23813"/>
                  </a:moveTo>
                  <a:cubicBezTo>
                    <a:pt x="47625" y="36964"/>
                    <a:pt x="36964" y="47625"/>
                    <a:pt x="23813" y="47625"/>
                  </a:cubicBezTo>
                  <a:cubicBezTo>
                    <a:pt x="10661" y="47625"/>
                    <a:pt x="0" y="36964"/>
                    <a:pt x="0" y="23813"/>
                  </a:cubicBezTo>
                  <a:cubicBezTo>
                    <a:pt x="0" y="10661"/>
                    <a:pt x="10661" y="0"/>
                    <a:pt x="23813" y="0"/>
                  </a:cubicBezTo>
                  <a:cubicBezTo>
                    <a:pt x="36964" y="0"/>
                    <a:pt x="47625" y="10661"/>
                    <a:pt x="47625" y="23813"/>
                  </a:cubicBezTo>
                  <a:close/>
                </a:path>
              </a:pathLst>
            </a:custGeom>
            <a:grpFill/>
            <a:ln w="9525" cap="flat">
              <a:noFill/>
              <a:prstDash val="solid"/>
              <a:miter/>
            </a:ln>
          </p:spPr>
          <p:txBody>
            <a:bodyPr anchor="ctr"/>
            <a:lstStyle/>
            <a:p>
              <a:pPr defTabSz="685800" fontAlgn="auto">
                <a:spcBef>
                  <a:spcPts val="0"/>
                </a:spcBef>
                <a:spcAft>
                  <a:spcPts val="0"/>
                </a:spcAft>
                <a:defRPr/>
              </a:pPr>
              <a:endParaRPr lang="ru-RU" sz="1400">
                <a:solidFill>
                  <a:srgbClr val="1568E8"/>
                </a:solidFill>
                <a:latin typeface="Open Sans"/>
              </a:endParaRPr>
            </a:p>
          </p:txBody>
        </p:sp>
      </p:grpSp>
      <p:grpSp>
        <p:nvGrpSpPr>
          <p:cNvPr id="76" name="Группа 46">
            <a:extLst>
              <a:ext uri="{FF2B5EF4-FFF2-40B4-BE49-F238E27FC236}">
                <a16:creationId xmlns:a16="http://schemas.microsoft.com/office/drawing/2014/main" id="{51797DD0-CB05-1FBD-E66E-8B78D4572B9B}"/>
              </a:ext>
            </a:extLst>
          </p:cNvPr>
          <p:cNvGrpSpPr/>
          <p:nvPr/>
        </p:nvGrpSpPr>
        <p:grpSpPr>
          <a:xfrm>
            <a:off x="2593016" y="4340996"/>
            <a:ext cx="276708" cy="288014"/>
            <a:chOff x="1218584" y="3152859"/>
            <a:chExt cx="456354" cy="474855"/>
          </a:xfrm>
          <a:solidFill>
            <a:schemeClr val="accent1"/>
          </a:solidFill>
        </p:grpSpPr>
        <p:sp>
          <p:nvSpPr>
            <p:cNvPr id="77" name="Полилиния 73">
              <a:extLst>
                <a:ext uri="{FF2B5EF4-FFF2-40B4-BE49-F238E27FC236}">
                  <a16:creationId xmlns:a16="http://schemas.microsoft.com/office/drawing/2014/main" id="{3A296955-E42B-740A-82CB-E192E5297C0E}"/>
                </a:ext>
              </a:extLst>
            </p:cNvPr>
            <p:cNvSpPr/>
            <p:nvPr/>
          </p:nvSpPr>
          <p:spPr>
            <a:xfrm>
              <a:off x="1218584" y="3152859"/>
              <a:ext cx="456354" cy="474855"/>
            </a:xfrm>
            <a:custGeom>
              <a:avLst/>
              <a:gdLst>
                <a:gd name="connsiteX0" fmla="*/ 705060 w 704850"/>
                <a:gd name="connsiteY0" fmla="*/ 215171 h 733425"/>
                <a:gd name="connsiteX1" fmla="*/ 637375 w 704850"/>
                <a:gd name="connsiteY1" fmla="*/ 152201 h 733425"/>
                <a:gd name="connsiteX2" fmla="*/ 684295 w 704850"/>
                <a:gd name="connsiteY2" fmla="*/ 101776 h 733425"/>
                <a:gd name="connsiteX3" fmla="*/ 702164 w 704850"/>
                <a:gd name="connsiteY3" fmla="*/ 57961 h 733425"/>
                <a:gd name="connsiteX4" fmla="*/ 684638 w 704850"/>
                <a:gd name="connsiteY4" fmla="*/ 14584 h 733425"/>
                <a:gd name="connsiteX5" fmla="*/ 597770 w 704850"/>
                <a:gd name="connsiteY5" fmla="*/ 21147 h 733425"/>
                <a:gd name="connsiteX6" fmla="*/ 274882 w 704850"/>
                <a:gd name="connsiteY6" fmla="*/ 367933 h 733425"/>
                <a:gd name="connsiteX7" fmla="*/ 51645 w 704850"/>
                <a:gd name="connsiteY7" fmla="*/ 411243 h 733425"/>
                <a:gd name="connsiteX8" fmla="*/ 61389 w 704850"/>
                <a:gd name="connsiteY8" fmla="*/ 684058 h 733425"/>
                <a:gd name="connsiteX9" fmla="*/ 192805 w 704850"/>
                <a:gd name="connsiteY9" fmla="*/ 735836 h 733425"/>
                <a:gd name="connsiteX10" fmla="*/ 199844 w 704850"/>
                <a:gd name="connsiteY10" fmla="*/ 735712 h 733425"/>
                <a:gd name="connsiteX11" fmla="*/ 334185 w 704850"/>
                <a:gd name="connsiteY11" fmla="*/ 674333 h 733425"/>
                <a:gd name="connsiteX12" fmla="*/ 361455 w 704850"/>
                <a:gd name="connsiteY12" fmla="*/ 448543 h 733425"/>
                <a:gd name="connsiteX13" fmla="*/ 499844 w 704850"/>
                <a:gd name="connsiteY13" fmla="*/ 299896 h 733425"/>
                <a:gd name="connsiteX14" fmla="*/ 567509 w 704850"/>
                <a:gd name="connsiteY14" fmla="*/ 362913 h 733425"/>
                <a:gd name="connsiteX15" fmla="*/ 577758 w 704850"/>
                <a:gd name="connsiteY15" fmla="*/ 366733 h 733425"/>
                <a:gd name="connsiteX16" fmla="*/ 587712 w 704850"/>
                <a:gd name="connsiteY16" fmla="*/ 362180 h 733425"/>
                <a:gd name="connsiteX17" fmla="*/ 626850 w 704850"/>
                <a:gd name="connsiteY17" fmla="*/ 320060 h 733425"/>
                <a:gd name="connsiteX18" fmla="*/ 626126 w 704850"/>
                <a:gd name="connsiteY18" fmla="*/ 299877 h 733425"/>
                <a:gd name="connsiteX19" fmla="*/ 558461 w 704850"/>
                <a:gd name="connsiteY19" fmla="*/ 236869 h 733425"/>
                <a:gd name="connsiteX20" fmla="*/ 578711 w 704850"/>
                <a:gd name="connsiteY20" fmla="*/ 215162 h 733425"/>
                <a:gd name="connsiteX21" fmla="*/ 646357 w 704850"/>
                <a:gd name="connsiteY21" fmla="*/ 278217 h 733425"/>
                <a:gd name="connsiteX22" fmla="*/ 656597 w 704850"/>
                <a:gd name="connsiteY22" fmla="*/ 282046 h 733425"/>
                <a:gd name="connsiteX23" fmla="*/ 666550 w 704850"/>
                <a:gd name="connsiteY23" fmla="*/ 277503 h 733425"/>
                <a:gd name="connsiteX24" fmla="*/ 705765 w 704850"/>
                <a:gd name="connsiteY24" fmla="*/ 235383 h 733425"/>
                <a:gd name="connsiteX25" fmla="*/ 709584 w 704850"/>
                <a:gd name="connsiteY25" fmla="*/ 225134 h 733425"/>
                <a:gd name="connsiteX26" fmla="*/ 705060 w 704850"/>
                <a:gd name="connsiteY26" fmla="*/ 215171 h 733425"/>
                <a:gd name="connsiteX27" fmla="*/ 655397 w 704850"/>
                <a:gd name="connsiteY27" fmla="*/ 247556 h 733425"/>
                <a:gd name="connsiteX28" fmla="*/ 587760 w 704850"/>
                <a:gd name="connsiteY28" fmla="*/ 184510 h 733425"/>
                <a:gd name="connsiteX29" fmla="*/ 567576 w 704850"/>
                <a:gd name="connsiteY29" fmla="*/ 185215 h 733425"/>
                <a:gd name="connsiteX30" fmla="*/ 527828 w 704850"/>
                <a:gd name="connsiteY30" fmla="*/ 227830 h 733425"/>
                <a:gd name="connsiteX31" fmla="*/ 523999 w 704850"/>
                <a:gd name="connsiteY31" fmla="*/ 238079 h 733425"/>
                <a:gd name="connsiteX32" fmla="*/ 528543 w 704850"/>
                <a:gd name="connsiteY32" fmla="*/ 248032 h 733425"/>
                <a:gd name="connsiteX33" fmla="*/ 596218 w 704850"/>
                <a:gd name="connsiteY33" fmla="*/ 311059 h 733425"/>
                <a:gd name="connsiteX34" fmla="*/ 576539 w 704850"/>
                <a:gd name="connsiteY34" fmla="*/ 332243 h 733425"/>
                <a:gd name="connsiteX35" fmla="*/ 508874 w 704850"/>
                <a:gd name="connsiteY35" fmla="*/ 269235 h 733425"/>
                <a:gd name="connsiteX36" fmla="*/ 498625 w 704850"/>
                <a:gd name="connsiteY36" fmla="*/ 265415 h 733425"/>
                <a:gd name="connsiteX37" fmla="*/ 488680 w 704850"/>
                <a:gd name="connsiteY37" fmla="*/ 269959 h 733425"/>
                <a:gd name="connsiteX38" fmla="*/ 335585 w 704850"/>
                <a:gd name="connsiteY38" fmla="*/ 434389 h 733425"/>
                <a:gd name="connsiteX39" fmla="*/ 335442 w 704850"/>
                <a:gd name="connsiteY39" fmla="*/ 434484 h 733425"/>
                <a:gd name="connsiteX40" fmla="*/ 331442 w 704850"/>
                <a:gd name="connsiteY40" fmla="*/ 454020 h 733425"/>
                <a:gd name="connsiteX41" fmla="*/ 313278 w 704850"/>
                <a:gd name="connsiteY41" fmla="*/ 654855 h 733425"/>
                <a:gd name="connsiteX42" fmla="*/ 198835 w 704850"/>
                <a:gd name="connsiteY42" fmla="*/ 707147 h 733425"/>
                <a:gd name="connsiteX43" fmla="*/ 80868 w 704850"/>
                <a:gd name="connsiteY43" fmla="*/ 663141 h 733425"/>
                <a:gd name="connsiteX44" fmla="*/ 72552 w 704850"/>
                <a:gd name="connsiteY44" fmla="*/ 430712 h 733425"/>
                <a:gd name="connsiteX45" fmla="*/ 193053 w 704850"/>
                <a:gd name="connsiteY45" fmla="*/ 378230 h 733425"/>
                <a:gd name="connsiteX46" fmla="*/ 271587 w 704850"/>
                <a:gd name="connsiteY46" fmla="*/ 398289 h 733425"/>
                <a:gd name="connsiteX47" fmla="*/ 282512 w 704850"/>
                <a:gd name="connsiteY47" fmla="*/ 399442 h 733425"/>
                <a:gd name="connsiteX48" fmla="*/ 290999 w 704850"/>
                <a:gd name="connsiteY48" fmla="*/ 392536 h 733425"/>
                <a:gd name="connsiteX49" fmla="*/ 618659 w 704850"/>
                <a:gd name="connsiteY49" fmla="*/ 40606 h 733425"/>
                <a:gd name="connsiteX50" fmla="*/ 665179 w 704850"/>
                <a:gd name="connsiteY50" fmla="*/ 35511 h 733425"/>
                <a:gd name="connsiteX51" fmla="*/ 673580 w 704850"/>
                <a:gd name="connsiteY51" fmla="*/ 57266 h 733425"/>
                <a:gd name="connsiteX52" fmla="*/ 663350 w 704850"/>
                <a:gd name="connsiteY52" fmla="*/ 82297 h 733425"/>
                <a:gd name="connsiteX53" fmla="*/ 606705 w 704850"/>
                <a:gd name="connsiteY53" fmla="*/ 143181 h 733425"/>
                <a:gd name="connsiteX54" fmla="*/ 602895 w 704850"/>
                <a:gd name="connsiteY54" fmla="*/ 153430 h 733425"/>
                <a:gd name="connsiteX55" fmla="*/ 607448 w 704850"/>
                <a:gd name="connsiteY55" fmla="*/ 163374 h 733425"/>
                <a:gd name="connsiteX56" fmla="*/ 675132 w 704850"/>
                <a:gd name="connsiteY56" fmla="*/ 226344 h 733425"/>
                <a:gd name="connsiteX57" fmla="*/ 655397 w 704850"/>
                <a:gd name="connsiteY57" fmla="*/ 247556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04850" h="733425">
                  <a:moveTo>
                    <a:pt x="705060" y="215171"/>
                  </a:moveTo>
                  <a:lnTo>
                    <a:pt x="637375" y="152201"/>
                  </a:lnTo>
                  <a:lnTo>
                    <a:pt x="684295" y="101776"/>
                  </a:lnTo>
                  <a:cubicBezTo>
                    <a:pt x="695259" y="89975"/>
                    <a:pt x="701774" y="74011"/>
                    <a:pt x="702164" y="57961"/>
                  </a:cubicBezTo>
                  <a:cubicBezTo>
                    <a:pt x="702574" y="40854"/>
                    <a:pt x="696354" y="25452"/>
                    <a:pt x="684638" y="14584"/>
                  </a:cubicBezTo>
                  <a:cubicBezTo>
                    <a:pt x="661159" y="-7209"/>
                    <a:pt x="621383" y="-4218"/>
                    <a:pt x="597770" y="21147"/>
                  </a:cubicBezTo>
                  <a:lnTo>
                    <a:pt x="274882" y="367933"/>
                  </a:lnTo>
                  <a:cubicBezTo>
                    <a:pt x="199482" y="332481"/>
                    <a:pt x="109204" y="349483"/>
                    <a:pt x="51645" y="411243"/>
                  </a:cubicBezTo>
                  <a:cubicBezTo>
                    <a:pt x="-20859" y="489148"/>
                    <a:pt x="-16487" y="611525"/>
                    <a:pt x="61389" y="684058"/>
                  </a:cubicBezTo>
                  <a:cubicBezTo>
                    <a:pt x="97432" y="717596"/>
                    <a:pt x="143856" y="735836"/>
                    <a:pt x="192805" y="735836"/>
                  </a:cubicBezTo>
                  <a:cubicBezTo>
                    <a:pt x="195149" y="735836"/>
                    <a:pt x="197492" y="735798"/>
                    <a:pt x="199844" y="735712"/>
                  </a:cubicBezTo>
                  <a:cubicBezTo>
                    <a:pt x="251384" y="733874"/>
                    <a:pt x="299095" y="712071"/>
                    <a:pt x="334185" y="674333"/>
                  </a:cubicBezTo>
                  <a:cubicBezTo>
                    <a:pt x="391687" y="612630"/>
                    <a:pt x="402222" y="521333"/>
                    <a:pt x="361455" y="448543"/>
                  </a:cubicBezTo>
                  <a:lnTo>
                    <a:pt x="499844" y="299896"/>
                  </a:lnTo>
                  <a:lnTo>
                    <a:pt x="567509" y="362913"/>
                  </a:lnTo>
                  <a:cubicBezTo>
                    <a:pt x="570281" y="365495"/>
                    <a:pt x="573958" y="366781"/>
                    <a:pt x="577758" y="366733"/>
                  </a:cubicBezTo>
                  <a:cubicBezTo>
                    <a:pt x="581549" y="366600"/>
                    <a:pt x="585131" y="364952"/>
                    <a:pt x="587712" y="362180"/>
                  </a:cubicBezTo>
                  <a:lnTo>
                    <a:pt x="626850" y="320060"/>
                  </a:lnTo>
                  <a:cubicBezTo>
                    <a:pt x="632213" y="314288"/>
                    <a:pt x="631889" y="305249"/>
                    <a:pt x="626126" y="299877"/>
                  </a:cubicBezTo>
                  <a:lnTo>
                    <a:pt x="558461" y="236869"/>
                  </a:lnTo>
                  <a:lnTo>
                    <a:pt x="578711" y="215162"/>
                  </a:lnTo>
                  <a:lnTo>
                    <a:pt x="646357" y="278217"/>
                  </a:lnTo>
                  <a:cubicBezTo>
                    <a:pt x="649120" y="280798"/>
                    <a:pt x="652730" y="282122"/>
                    <a:pt x="656597" y="282046"/>
                  </a:cubicBezTo>
                  <a:cubicBezTo>
                    <a:pt x="660388" y="281913"/>
                    <a:pt x="663960" y="280274"/>
                    <a:pt x="666550" y="277503"/>
                  </a:cubicBezTo>
                  <a:lnTo>
                    <a:pt x="705765" y="235383"/>
                  </a:lnTo>
                  <a:cubicBezTo>
                    <a:pt x="708346" y="232611"/>
                    <a:pt x="709727" y="228925"/>
                    <a:pt x="709584" y="225134"/>
                  </a:cubicBezTo>
                  <a:cubicBezTo>
                    <a:pt x="709470" y="221334"/>
                    <a:pt x="707841" y="217752"/>
                    <a:pt x="705060" y="215171"/>
                  </a:cubicBezTo>
                  <a:close/>
                  <a:moveTo>
                    <a:pt x="655397" y="247556"/>
                  </a:moveTo>
                  <a:lnTo>
                    <a:pt x="587760" y="184510"/>
                  </a:lnTo>
                  <a:cubicBezTo>
                    <a:pt x="581997" y="179138"/>
                    <a:pt x="572948" y="179443"/>
                    <a:pt x="567576" y="185215"/>
                  </a:cubicBezTo>
                  <a:lnTo>
                    <a:pt x="527828" y="227830"/>
                  </a:lnTo>
                  <a:cubicBezTo>
                    <a:pt x="525247" y="230602"/>
                    <a:pt x="523866" y="234288"/>
                    <a:pt x="523999" y="238079"/>
                  </a:cubicBezTo>
                  <a:cubicBezTo>
                    <a:pt x="524133" y="241870"/>
                    <a:pt x="525771" y="245451"/>
                    <a:pt x="528543" y="248032"/>
                  </a:cubicBezTo>
                  <a:lnTo>
                    <a:pt x="596218" y="311059"/>
                  </a:lnTo>
                  <a:lnTo>
                    <a:pt x="576539" y="332243"/>
                  </a:lnTo>
                  <a:lnTo>
                    <a:pt x="508874" y="269235"/>
                  </a:lnTo>
                  <a:cubicBezTo>
                    <a:pt x="506102" y="266654"/>
                    <a:pt x="502520" y="265215"/>
                    <a:pt x="498625" y="265415"/>
                  </a:cubicBezTo>
                  <a:cubicBezTo>
                    <a:pt x="494843" y="265549"/>
                    <a:pt x="491262" y="267187"/>
                    <a:pt x="488680" y="269959"/>
                  </a:cubicBezTo>
                  <a:lnTo>
                    <a:pt x="335585" y="434389"/>
                  </a:lnTo>
                  <a:lnTo>
                    <a:pt x="335442" y="434484"/>
                  </a:lnTo>
                  <a:cubicBezTo>
                    <a:pt x="329041" y="438837"/>
                    <a:pt x="327260" y="447495"/>
                    <a:pt x="331442" y="454020"/>
                  </a:cubicBezTo>
                  <a:cubicBezTo>
                    <a:pt x="371999" y="517276"/>
                    <a:pt x="364532" y="599857"/>
                    <a:pt x="313278" y="654855"/>
                  </a:cubicBezTo>
                  <a:cubicBezTo>
                    <a:pt x="283379" y="687011"/>
                    <a:pt x="242735" y="705575"/>
                    <a:pt x="198835" y="707147"/>
                  </a:cubicBezTo>
                  <a:cubicBezTo>
                    <a:pt x="155096" y="708595"/>
                    <a:pt x="113043" y="693069"/>
                    <a:pt x="80868" y="663141"/>
                  </a:cubicBezTo>
                  <a:cubicBezTo>
                    <a:pt x="14516" y="601353"/>
                    <a:pt x="10792" y="497073"/>
                    <a:pt x="72552" y="430712"/>
                  </a:cubicBezTo>
                  <a:cubicBezTo>
                    <a:pt x="104594" y="396346"/>
                    <a:pt x="148533" y="378230"/>
                    <a:pt x="193053" y="378230"/>
                  </a:cubicBezTo>
                  <a:cubicBezTo>
                    <a:pt x="219837" y="378230"/>
                    <a:pt x="246841" y="384783"/>
                    <a:pt x="271587" y="398289"/>
                  </a:cubicBezTo>
                  <a:cubicBezTo>
                    <a:pt x="274930" y="400118"/>
                    <a:pt x="278873" y="400528"/>
                    <a:pt x="282512" y="399442"/>
                  </a:cubicBezTo>
                  <a:cubicBezTo>
                    <a:pt x="286141" y="398356"/>
                    <a:pt x="289198" y="395870"/>
                    <a:pt x="290999" y="392536"/>
                  </a:cubicBezTo>
                  <a:lnTo>
                    <a:pt x="618659" y="40606"/>
                  </a:lnTo>
                  <a:cubicBezTo>
                    <a:pt x="631517" y="26814"/>
                    <a:pt x="653234" y="24433"/>
                    <a:pt x="665179" y="35511"/>
                  </a:cubicBezTo>
                  <a:cubicBezTo>
                    <a:pt x="670808" y="40730"/>
                    <a:pt x="673780" y="48455"/>
                    <a:pt x="673580" y="57266"/>
                  </a:cubicBezTo>
                  <a:cubicBezTo>
                    <a:pt x="673361" y="66419"/>
                    <a:pt x="669627" y="75544"/>
                    <a:pt x="663350" y="82297"/>
                  </a:cubicBezTo>
                  <a:lnTo>
                    <a:pt x="606705" y="143181"/>
                  </a:lnTo>
                  <a:cubicBezTo>
                    <a:pt x="604124" y="145962"/>
                    <a:pt x="602752" y="149649"/>
                    <a:pt x="602895" y="153430"/>
                  </a:cubicBezTo>
                  <a:cubicBezTo>
                    <a:pt x="603038" y="157211"/>
                    <a:pt x="604676" y="160793"/>
                    <a:pt x="607448" y="163374"/>
                  </a:cubicBezTo>
                  <a:lnTo>
                    <a:pt x="675132" y="226344"/>
                  </a:lnTo>
                  <a:lnTo>
                    <a:pt x="655397" y="247556"/>
                  </a:lnTo>
                  <a:close/>
                </a:path>
              </a:pathLst>
            </a:custGeom>
            <a:grpFill/>
            <a:ln w="9525" cap="flat">
              <a:solidFill>
                <a:schemeClr val="tx2">
                  <a:lumMod val="75000"/>
                </a:schemeClr>
              </a:solidFill>
              <a:prstDash val="solid"/>
              <a:miter/>
            </a:ln>
          </p:spPr>
          <p:txBody>
            <a:bodyPr anchor="ctr"/>
            <a:lstStyle/>
            <a:p>
              <a:pPr defTabSz="685800" fontAlgn="auto">
                <a:spcBef>
                  <a:spcPts val="0"/>
                </a:spcBef>
                <a:spcAft>
                  <a:spcPts val="0"/>
                </a:spcAft>
                <a:defRPr/>
              </a:pPr>
              <a:endParaRPr lang="ru-RU" sz="1400">
                <a:solidFill>
                  <a:srgbClr val="1568E8"/>
                </a:solidFill>
                <a:latin typeface="Open Sans"/>
              </a:endParaRPr>
            </a:p>
          </p:txBody>
        </p:sp>
        <p:sp>
          <p:nvSpPr>
            <p:cNvPr id="78" name="Полилиния 74">
              <a:extLst>
                <a:ext uri="{FF2B5EF4-FFF2-40B4-BE49-F238E27FC236}">
                  <a16:creationId xmlns:a16="http://schemas.microsoft.com/office/drawing/2014/main" id="{F087B7B8-BB8B-375D-0895-560E8BD2FAA3}"/>
                </a:ext>
              </a:extLst>
            </p:cNvPr>
            <p:cNvSpPr/>
            <p:nvPr/>
          </p:nvSpPr>
          <p:spPr>
            <a:xfrm>
              <a:off x="1300901" y="3460357"/>
              <a:ext cx="86337" cy="86337"/>
            </a:xfrm>
            <a:custGeom>
              <a:avLst/>
              <a:gdLst>
                <a:gd name="connsiteX0" fmla="*/ 65693 w 133350"/>
                <a:gd name="connsiteY0" fmla="*/ 0 h 133350"/>
                <a:gd name="connsiteX1" fmla="*/ 18802 w 133350"/>
                <a:gd name="connsiteY1" fmla="*/ 20336 h 133350"/>
                <a:gd name="connsiteX2" fmla="*/ 9 w 133350"/>
                <a:gd name="connsiteY2" fmla="*/ 67856 h 133350"/>
                <a:gd name="connsiteX3" fmla="*/ 66770 w 133350"/>
                <a:gd name="connsiteY3" fmla="*/ 133541 h 133350"/>
                <a:gd name="connsiteX4" fmla="*/ 67874 w 133350"/>
                <a:gd name="connsiteY4" fmla="*/ 133531 h 133350"/>
                <a:gd name="connsiteX5" fmla="*/ 114766 w 133350"/>
                <a:gd name="connsiteY5" fmla="*/ 113205 h 133350"/>
                <a:gd name="connsiteX6" fmla="*/ 133549 w 133350"/>
                <a:gd name="connsiteY6" fmla="*/ 65675 h 133350"/>
                <a:gd name="connsiteX7" fmla="*/ 113213 w 133350"/>
                <a:gd name="connsiteY7" fmla="*/ 18783 h 133350"/>
                <a:gd name="connsiteX8" fmla="*/ 65693 w 133350"/>
                <a:gd name="connsiteY8" fmla="*/ 0 h 133350"/>
                <a:gd name="connsiteX9" fmla="*/ 94240 w 133350"/>
                <a:gd name="connsiteY9" fmla="*/ 93326 h 133350"/>
                <a:gd name="connsiteX10" fmla="*/ 67417 w 133350"/>
                <a:gd name="connsiteY10" fmla="*/ 104956 h 133350"/>
                <a:gd name="connsiteX11" fmla="*/ 66779 w 133350"/>
                <a:gd name="connsiteY11" fmla="*/ 104966 h 133350"/>
                <a:gd name="connsiteX12" fmla="*/ 28584 w 133350"/>
                <a:gd name="connsiteY12" fmla="*/ 67399 h 133350"/>
                <a:gd name="connsiteX13" fmla="*/ 39328 w 133350"/>
                <a:gd name="connsiteY13" fmla="*/ 40215 h 133350"/>
                <a:gd name="connsiteX14" fmla="*/ 66160 w 133350"/>
                <a:gd name="connsiteY14" fmla="*/ 28584 h 133350"/>
                <a:gd name="connsiteX15" fmla="*/ 66798 w 133350"/>
                <a:gd name="connsiteY15" fmla="*/ 28575 h 133350"/>
                <a:gd name="connsiteX16" fmla="*/ 93354 w 133350"/>
                <a:gd name="connsiteY16" fmla="*/ 39329 h 133350"/>
                <a:gd name="connsiteX17" fmla="*/ 104984 w 133350"/>
                <a:gd name="connsiteY17" fmla="*/ 66142 h 133350"/>
                <a:gd name="connsiteX18" fmla="*/ 94240 w 133350"/>
                <a:gd name="connsiteY18" fmla="*/ 9332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350" h="133350">
                  <a:moveTo>
                    <a:pt x="65693" y="0"/>
                  </a:moveTo>
                  <a:cubicBezTo>
                    <a:pt x="47853" y="295"/>
                    <a:pt x="31203" y="7515"/>
                    <a:pt x="18802" y="20336"/>
                  </a:cubicBezTo>
                  <a:cubicBezTo>
                    <a:pt x="6391" y="33157"/>
                    <a:pt x="-277" y="50025"/>
                    <a:pt x="9" y="67856"/>
                  </a:cubicBezTo>
                  <a:cubicBezTo>
                    <a:pt x="609" y="104299"/>
                    <a:pt x="30451" y="133541"/>
                    <a:pt x="66770" y="133541"/>
                  </a:cubicBezTo>
                  <a:cubicBezTo>
                    <a:pt x="67141" y="133541"/>
                    <a:pt x="67512" y="133531"/>
                    <a:pt x="67874" y="133531"/>
                  </a:cubicBezTo>
                  <a:cubicBezTo>
                    <a:pt x="85715" y="133236"/>
                    <a:pt x="102364" y="126016"/>
                    <a:pt x="114766" y="113205"/>
                  </a:cubicBezTo>
                  <a:cubicBezTo>
                    <a:pt x="127168" y="100384"/>
                    <a:pt x="133835" y="83506"/>
                    <a:pt x="133549" y="65675"/>
                  </a:cubicBezTo>
                  <a:cubicBezTo>
                    <a:pt x="133254" y="47844"/>
                    <a:pt x="126034" y="31185"/>
                    <a:pt x="113213" y="18783"/>
                  </a:cubicBezTo>
                  <a:cubicBezTo>
                    <a:pt x="100393" y="6382"/>
                    <a:pt x="83524" y="95"/>
                    <a:pt x="65693" y="0"/>
                  </a:cubicBezTo>
                  <a:close/>
                  <a:moveTo>
                    <a:pt x="94240" y="93326"/>
                  </a:moveTo>
                  <a:cubicBezTo>
                    <a:pt x="87144" y="100660"/>
                    <a:pt x="77619" y="104784"/>
                    <a:pt x="67417" y="104956"/>
                  </a:cubicBezTo>
                  <a:cubicBezTo>
                    <a:pt x="67208" y="104966"/>
                    <a:pt x="66998" y="104966"/>
                    <a:pt x="66779" y="104966"/>
                  </a:cubicBezTo>
                  <a:cubicBezTo>
                    <a:pt x="46005" y="104966"/>
                    <a:pt x="28927" y="88240"/>
                    <a:pt x="28584" y="67399"/>
                  </a:cubicBezTo>
                  <a:cubicBezTo>
                    <a:pt x="28412" y="57198"/>
                    <a:pt x="32232" y="47549"/>
                    <a:pt x="39328" y="40215"/>
                  </a:cubicBezTo>
                  <a:cubicBezTo>
                    <a:pt x="46424" y="32880"/>
                    <a:pt x="55959" y="28756"/>
                    <a:pt x="66160" y="28584"/>
                  </a:cubicBezTo>
                  <a:cubicBezTo>
                    <a:pt x="66369" y="28575"/>
                    <a:pt x="66589" y="28575"/>
                    <a:pt x="66798" y="28575"/>
                  </a:cubicBezTo>
                  <a:cubicBezTo>
                    <a:pt x="76761" y="28575"/>
                    <a:pt x="86172" y="32375"/>
                    <a:pt x="93354" y="39329"/>
                  </a:cubicBezTo>
                  <a:cubicBezTo>
                    <a:pt x="100688" y="46425"/>
                    <a:pt x="104822" y="55940"/>
                    <a:pt x="104984" y="66142"/>
                  </a:cubicBezTo>
                  <a:cubicBezTo>
                    <a:pt x="105155" y="76343"/>
                    <a:pt x="101336" y="86001"/>
                    <a:pt x="94240" y="93326"/>
                  </a:cubicBezTo>
                  <a:close/>
                </a:path>
              </a:pathLst>
            </a:custGeom>
            <a:grpFill/>
            <a:ln w="9525" cap="flat">
              <a:solidFill>
                <a:schemeClr val="tx2">
                  <a:lumMod val="75000"/>
                </a:schemeClr>
              </a:solidFill>
              <a:prstDash val="solid"/>
              <a:miter/>
            </a:ln>
          </p:spPr>
          <p:txBody>
            <a:bodyPr anchor="ctr"/>
            <a:lstStyle/>
            <a:p>
              <a:pPr defTabSz="685800" fontAlgn="auto">
                <a:spcBef>
                  <a:spcPts val="0"/>
                </a:spcBef>
                <a:spcAft>
                  <a:spcPts val="0"/>
                </a:spcAft>
                <a:defRPr/>
              </a:pPr>
              <a:endParaRPr lang="ru-RU" sz="1400">
                <a:solidFill>
                  <a:srgbClr val="1568E8"/>
                </a:solidFill>
                <a:latin typeface="Open Sans"/>
              </a:endParaRPr>
            </a:p>
          </p:txBody>
        </p:sp>
      </p:grpSp>
      <p:sp>
        <p:nvSpPr>
          <p:cNvPr id="11" name="Прямоугольник 10">
            <a:extLst>
              <a:ext uri="{FF2B5EF4-FFF2-40B4-BE49-F238E27FC236}">
                <a16:creationId xmlns:a16="http://schemas.microsoft.com/office/drawing/2014/main" id="{2D61FD90-E363-AE88-ED25-8D6D9F9D9BBD}"/>
              </a:ext>
            </a:extLst>
          </p:cNvPr>
          <p:cNvSpPr/>
          <p:nvPr/>
        </p:nvSpPr>
        <p:spPr>
          <a:xfrm>
            <a:off x="4646613" y="1958182"/>
            <a:ext cx="1941512" cy="830263"/>
          </a:xfrm>
          <a:prstGeom prst="rect">
            <a:avLst/>
          </a:prstGeom>
        </p:spPr>
        <p:txBody>
          <a:bodyPr>
            <a:spAutoFit/>
          </a:bodyPr>
          <a:lstStyle/>
          <a:p>
            <a:pPr marL="85725" lvl="1" indent="-85725">
              <a:spcBef>
                <a:spcPts val="0"/>
              </a:spcBef>
              <a:spcAft>
                <a:spcPts val="0"/>
              </a:spcAft>
              <a:buClr>
                <a:schemeClr val="bg1">
                  <a:lumMod val="50000"/>
                </a:schemeClr>
              </a:buClr>
              <a:buFont typeface="Wingdings" charset="2"/>
              <a:buChar char=""/>
              <a:defRPr/>
            </a:pPr>
            <a:r>
              <a:rPr lang="ru-RU" sz="800" spc="-1" dirty="0">
                <a:solidFill>
                  <a:schemeClr val="tx1">
                    <a:lumMod val="95000"/>
                    <a:lumOff val="5000"/>
                  </a:schemeClr>
                </a:solidFill>
                <a:latin typeface="Arial"/>
              </a:rPr>
              <a:t>Компании группы в текущей базе</a:t>
            </a:r>
          </a:p>
          <a:p>
            <a:pPr marL="85725" lvl="1" indent="-85725">
              <a:spcBef>
                <a:spcPts val="0"/>
              </a:spcBef>
              <a:spcAft>
                <a:spcPts val="0"/>
              </a:spcAft>
              <a:buClr>
                <a:schemeClr val="bg1">
                  <a:lumMod val="50000"/>
                </a:schemeClr>
              </a:buClr>
              <a:buFont typeface="Wingdings" charset="2"/>
              <a:buChar char=""/>
              <a:defRPr/>
            </a:pPr>
            <a:r>
              <a:rPr lang="ru-RU" sz="800" spc="-1" dirty="0" err="1">
                <a:solidFill>
                  <a:schemeClr val="tx1">
                    <a:lumMod val="95000"/>
                    <a:lumOff val="5000"/>
                  </a:schemeClr>
                </a:solidFill>
                <a:latin typeface="Arial"/>
              </a:rPr>
              <a:t>По-документная</a:t>
            </a:r>
            <a:r>
              <a:rPr lang="ru-RU" sz="800" spc="-1" dirty="0">
                <a:solidFill>
                  <a:schemeClr val="tx1">
                    <a:lumMod val="95000"/>
                    <a:lumOff val="5000"/>
                  </a:schemeClr>
                </a:solidFill>
                <a:latin typeface="Arial"/>
              </a:rPr>
              <a:t> трансляция</a:t>
            </a:r>
          </a:p>
          <a:p>
            <a:pPr marL="85725" lvl="1" indent="-85725">
              <a:spcBef>
                <a:spcPts val="0"/>
              </a:spcBef>
              <a:spcAft>
                <a:spcPts val="0"/>
              </a:spcAft>
              <a:buClr>
                <a:schemeClr val="bg1">
                  <a:lumMod val="50000"/>
                </a:schemeClr>
              </a:buClr>
              <a:buFont typeface="Wingdings" charset="2"/>
              <a:buChar char=""/>
              <a:defRPr/>
            </a:pPr>
            <a:r>
              <a:rPr lang="ru-RU" sz="800" spc="-1" dirty="0" err="1">
                <a:solidFill>
                  <a:schemeClr val="tx1">
                    <a:lumMod val="95000"/>
                    <a:lumOff val="5000"/>
                  </a:schemeClr>
                </a:solidFill>
                <a:latin typeface="Arial"/>
              </a:rPr>
              <a:t>По-документная</a:t>
            </a:r>
            <a:r>
              <a:rPr lang="ru-RU" sz="800" spc="-1" dirty="0">
                <a:solidFill>
                  <a:schemeClr val="tx1">
                    <a:lumMod val="95000"/>
                    <a:lumOff val="5000"/>
                  </a:schemeClr>
                </a:solidFill>
                <a:latin typeface="Arial"/>
              </a:rPr>
              <a:t> элиминация</a:t>
            </a:r>
          </a:p>
          <a:p>
            <a:pPr marL="85725" lvl="1" indent="-85725">
              <a:spcBef>
                <a:spcPts val="0"/>
              </a:spcBef>
              <a:spcAft>
                <a:spcPts val="0"/>
              </a:spcAft>
              <a:buClr>
                <a:schemeClr val="bg1">
                  <a:lumMod val="50000"/>
                </a:schemeClr>
              </a:buClr>
              <a:buFont typeface="Wingdings" charset="2"/>
              <a:buChar char=""/>
              <a:defRPr/>
            </a:pPr>
            <a:r>
              <a:rPr lang="ru-RU" sz="800" spc="-1" dirty="0">
                <a:solidFill>
                  <a:schemeClr val="tx1">
                    <a:lumMod val="95000"/>
                    <a:lumOff val="5000"/>
                  </a:schemeClr>
                </a:solidFill>
                <a:latin typeface="Arial"/>
              </a:rPr>
              <a:t>НРП по документам с помощью элиминирующей корректировки стоимости запасов,  затрат и ВНА</a:t>
            </a:r>
          </a:p>
        </p:txBody>
      </p:sp>
      <p:sp>
        <p:nvSpPr>
          <p:cNvPr id="12" name="Прямоугольник 11">
            <a:extLst>
              <a:ext uri="{FF2B5EF4-FFF2-40B4-BE49-F238E27FC236}">
                <a16:creationId xmlns:a16="http://schemas.microsoft.com/office/drawing/2014/main" id="{B14D5040-A526-1688-1DD2-D6F96AB03BF4}"/>
              </a:ext>
            </a:extLst>
          </p:cNvPr>
          <p:cNvSpPr/>
          <p:nvPr/>
        </p:nvSpPr>
        <p:spPr>
          <a:xfrm>
            <a:off x="179388" y="4760120"/>
            <a:ext cx="2392362" cy="338137"/>
          </a:xfrm>
          <a:prstGeom prst="rect">
            <a:avLst/>
          </a:prstGeom>
        </p:spPr>
        <p:txBody>
          <a:bodyPr>
            <a:spAutoFit/>
          </a:bodyPr>
          <a:lstStyle/>
          <a:p>
            <a:pPr marL="85725" lvl="1" indent="-85725">
              <a:spcBef>
                <a:spcPts val="0"/>
              </a:spcBef>
              <a:spcAft>
                <a:spcPts val="0"/>
              </a:spcAft>
              <a:buClr>
                <a:schemeClr val="bg1">
                  <a:lumMod val="50000"/>
                </a:schemeClr>
              </a:buClr>
              <a:buFont typeface="Wingdings" charset="2"/>
              <a:buChar char=""/>
              <a:defRPr/>
            </a:pPr>
            <a:r>
              <a:rPr lang="ru-RU" sz="800" spc="-1" dirty="0">
                <a:solidFill>
                  <a:schemeClr val="tx1">
                    <a:lumMod val="95000"/>
                    <a:lumOff val="5000"/>
                  </a:schemeClr>
                </a:solidFill>
                <a:latin typeface="Arial"/>
              </a:rPr>
              <a:t>Исключение показателей отчетных форм</a:t>
            </a:r>
          </a:p>
          <a:p>
            <a:pPr marL="85725" lvl="1" indent="-85725">
              <a:spcBef>
                <a:spcPts val="0"/>
              </a:spcBef>
              <a:spcAft>
                <a:spcPts val="0"/>
              </a:spcAft>
              <a:buClr>
                <a:schemeClr val="bg1">
                  <a:lumMod val="50000"/>
                </a:schemeClr>
              </a:buClr>
              <a:buFont typeface="Wingdings" charset="2"/>
              <a:buChar char=""/>
              <a:defRPr/>
            </a:pPr>
            <a:r>
              <a:rPr lang="ru-RU" sz="800" spc="-1" dirty="0">
                <a:solidFill>
                  <a:schemeClr val="tx1">
                    <a:lumMod val="95000"/>
                    <a:lumOff val="5000"/>
                  </a:schemeClr>
                </a:solidFill>
                <a:latin typeface="Arial"/>
              </a:rPr>
              <a:t>Данные внешних систем и текущей базы</a:t>
            </a:r>
          </a:p>
        </p:txBody>
      </p:sp>
      <p:sp>
        <p:nvSpPr>
          <p:cNvPr id="13" name="Прямоугольник 12">
            <a:extLst>
              <a:ext uri="{FF2B5EF4-FFF2-40B4-BE49-F238E27FC236}">
                <a16:creationId xmlns:a16="http://schemas.microsoft.com/office/drawing/2014/main" id="{56F9C3D7-BF16-DA70-2E49-D4F0D87BF492}"/>
              </a:ext>
            </a:extLst>
          </p:cNvPr>
          <p:cNvSpPr/>
          <p:nvPr/>
        </p:nvSpPr>
        <p:spPr>
          <a:xfrm>
            <a:off x="5346701" y="4734720"/>
            <a:ext cx="3294063" cy="954087"/>
          </a:xfrm>
          <a:prstGeom prst="rect">
            <a:avLst/>
          </a:prstGeom>
        </p:spPr>
        <p:txBody>
          <a:bodyPr>
            <a:spAutoFit/>
          </a:bodyPr>
          <a:lstStyle/>
          <a:p>
            <a:pPr marL="85725" lvl="1" indent="-85725">
              <a:spcBef>
                <a:spcPts val="0"/>
              </a:spcBef>
              <a:spcAft>
                <a:spcPts val="0"/>
              </a:spcAft>
              <a:buClr>
                <a:schemeClr val="bg1">
                  <a:lumMod val="50000"/>
                </a:schemeClr>
              </a:buClr>
              <a:buFont typeface="Wingdings" charset="2"/>
              <a:buChar char=""/>
              <a:defRPr/>
            </a:pPr>
            <a:r>
              <a:rPr lang="ru-RU" sz="800" spc="-1" dirty="0">
                <a:solidFill>
                  <a:schemeClr val="tx1">
                    <a:lumMod val="95000"/>
                    <a:lumOff val="5000"/>
                  </a:schemeClr>
                </a:solidFill>
                <a:latin typeface="Arial"/>
              </a:rPr>
              <a:t>Дебиторская задолженность </a:t>
            </a:r>
            <a:r>
              <a:rPr lang="en-US" sz="800" spc="-1" dirty="0" err="1">
                <a:solidFill>
                  <a:schemeClr val="tx1">
                    <a:lumMod val="95000"/>
                    <a:lumOff val="5000"/>
                  </a:schemeClr>
                </a:solidFill>
                <a:latin typeface="Arial"/>
              </a:rPr>
              <a:t>vs</a:t>
            </a:r>
            <a:r>
              <a:rPr lang="en-US" sz="800" spc="-1" dirty="0">
                <a:solidFill>
                  <a:schemeClr val="tx1">
                    <a:lumMod val="95000"/>
                    <a:lumOff val="5000"/>
                  </a:schemeClr>
                </a:solidFill>
                <a:latin typeface="Arial"/>
              </a:rPr>
              <a:t> </a:t>
            </a:r>
            <a:r>
              <a:rPr lang="ru-RU" sz="800" spc="-1" dirty="0">
                <a:solidFill>
                  <a:schemeClr val="tx1">
                    <a:lumMod val="95000"/>
                    <a:lumOff val="5000"/>
                  </a:schemeClr>
                </a:solidFill>
                <a:latin typeface="Arial"/>
              </a:rPr>
              <a:t>Кредиторской задолженности</a:t>
            </a:r>
          </a:p>
          <a:p>
            <a:pPr marL="85725" lvl="1" indent="-85725">
              <a:spcBef>
                <a:spcPts val="0"/>
              </a:spcBef>
              <a:spcAft>
                <a:spcPts val="0"/>
              </a:spcAft>
              <a:buClr>
                <a:schemeClr val="bg1">
                  <a:lumMod val="50000"/>
                </a:schemeClr>
              </a:buClr>
              <a:buFont typeface="Wingdings" charset="2"/>
              <a:buChar char=""/>
              <a:defRPr/>
            </a:pPr>
            <a:r>
              <a:rPr lang="ru-RU" sz="800" spc="-1" dirty="0">
                <a:solidFill>
                  <a:schemeClr val="tx1">
                    <a:lumMod val="95000"/>
                    <a:lumOff val="5000"/>
                  </a:schemeClr>
                </a:solidFill>
                <a:latin typeface="Arial"/>
              </a:rPr>
              <a:t>Выручка </a:t>
            </a:r>
            <a:r>
              <a:rPr lang="en-US" sz="800" spc="-1" dirty="0" err="1">
                <a:solidFill>
                  <a:schemeClr val="tx1">
                    <a:lumMod val="95000"/>
                    <a:lumOff val="5000"/>
                  </a:schemeClr>
                </a:solidFill>
                <a:latin typeface="Arial"/>
              </a:rPr>
              <a:t>vs</a:t>
            </a:r>
            <a:r>
              <a:rPr lang="en-US" sz="800" spc="-1" dirty="0">
                <a:solidFill>
                  <a:schemeClr val="tx1">
                    <a:lumMod val="95000"/>
                    <a:lumOff val="5000"/>
                  </a:schemeClr>
                </a:solidFill>
                <a:latin typeface="Arial"/>
              </a:rPr>
              <a:t> </a:t>
            </a:r>
            <a:r>
              <a:rPr lang="ru-RU" sz="800" spc="-1" dirty="0">
                <a:solidFill>
                  <a:schemeClr val="tx1">
                    <a:lumMod val="95000"/>
                    <a:lumOff val="5000"/>
                  </a:schemeClr>
                </a:solidFill>
                <a:latin typeface="Arial"/>
              </a:rPr>
              <a:t>Себестоимость(услуги)</a:t>
            </a:r>
          </a:p>
          <a:p>
            <a:pPr marL="85725" lvl="1" indent="-85725">
              <a:spcBef>
                <a:spcPts val="0"/>
              </a:spcBef>
              <a:spcAft>
                <a:spcPts val="0"/>
              </a:spcAft>
              <a:buClr>
                <a:schemeClr val="bg1">
                  <a:lumMod val="50000"/>
                </a:schemeClr>
              </a:buClr>
              <a:buFont typeface="Wingdings" charset="2"/>
              <a:buChar char=""/>
              <a:defRPr/>
            </a:pPr>
            <a:r>
              <a:rPr lang="ru-RU" sz="800" spc="-1" dirty="0">
                <a:solidFill>
                  <a:schemeClr val="tx1">
                    <a:lumMod val="95000"/>
                    <a:lumOff val="5000"/>
                  </a:schemeClr>
                </a:solidFill>
                <a:latin typeface="Arial"/>
              </a:rPr>
              <a:t>НРП по Запасам и ОС(сообщенная себестоимость или нормативная маржа)</a:t>
            </a:r>
          </a:p>
          <a:p>
            <a:pPr marL="85725" lvl="1" indent="-85725">
              <a:spcBef>
                <a:spcPts val="0"/>
              </a:spcBef>
              <a:spcAft>
                <a:spcPts val="0"/>
              </a:spcAft>
              <a:buClr>
                <a:schemeClr val="bg1">
                  <a:lumMod val="50000"/>
                </a:schemeClr>
              </a:buClr>
              <a:buFont typeface="Wingdings" charset="2"/>
              <a:buChar char=""/>
              <a:defRPr/>
            </a:pPr>
            <a:r>
              <a:rPr lang="ru-RU" sz="800" spc="-1" dirty="0">
                <a:solidFill>
                  <a:schemeClr val="tx1">
                    <a:lumMod val="95000"/>
                    <a:lumOff val="5000"/>
                  </a:schemeClr>
                </a:solidFill>
                <a:latin typeface="Arial"/>
              </a:rPr>
              <a:t>Показатели отчетности</a:t>
            </a:r>
          </a:p>
          <a:p>
            <a:pPr marL="85725" lvl="1" indent="-85725">
              <a:spcBef>
                <a:spcPts val="0"/>
              </a:spcBef>
              <a:spcAft>
                <a:spcPts val="0"/>
              </a:spcAft>
              <a:buClr>
                <a:schemeClr val="bg1">
                  <a:lumMod val="50000"/>
                </a:schemeClr>
              </a:buClr>
              <a:buFont typeface="Wingdings" charset="2"/>
              <a:buChar char=""/>
              <a:defRPr/>
            </a:pPr>
            <a:r>
              <a:rPr lang="ru-RU" sz="800" spc="-1" dirty="0">
                <a:solidFill>
                  <a:schemeClr val="tx1">
                    <a:lumMod val="95000"/>
                    <a:lumOff val="5000"/>
                  </a:schemeClr>
                </a:solidFill>
                <a:latin typeface="Arial"/>
              </a:rPr>
              <a:t>Портал сверки ВГО</a:t>
            </a:r>
          </a:p>
          <a:p>
            <a:pPr marL="85725" lvl="1" indent="-85725">
              <a:spcBef>
                <a:spcPts val="0"/>
              </a:spcBef>
              <a:spcAft>
                <a:spcPts val="0"/>
              </a:spcAft>
              <a:buClr>
                <a:schemeClr val="bg1">
                  <a:lumMod val="50000"/>
                </a:schemeClr>
              </a:buClr>
              <a:buFont typeface="Wingdings" charset="2"/>
              <a:buChar char=""/>
              <a:defRPr/>
            </a:pPr>
            <a:r>
              <a:rPr lang="ru-RU" sz="800" spc="-1" dirty="0">
                <a:solidFill>
                  <a:schemeClr val="tx1">
                    <a:lumMod val="95000"/>
                    <a:lumOff val="5000"/>
                  </a:schemeClr>
                </a:solidFill>
                <a:latin typeface="Arial"/>
              </a:rPr>
              <a:t>Данные внешних систем и текущей базы</a:t>
            </a:r>
          </a:p>
        </p:txBody>
      </p:sp>
      <p:pic>
        <p:nvPicPr>
          <p:cNvPr id="75794" name="Picture 44">
            <a:extLst>
              <a:ext uri="{FF2B5EF4-FFF2-40B4-BE49-F238E27FC236}">
                <a16:creationId xmlns:a16="http://schemas.microsoft.com/office/drawing/2014/main" id="{6C2BB91B-1738-F7C5-6802-4794C66698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7725" y="3305969"/>
            <a:ext cx="977900" cy="984250"/>
          </a:xfrm>
          <a:prstGeom prst="rect">
            <a:avLst/>
          </a:prstGeom>
          <a:noFill/>
          <a:ln>
            <a:noFill/>
          </a:ln>
          <a:effectLst/>
          <a:extLst>
            <a:ext uri="{909E8E84-426E-40DD-AFC4-6F175D3DCCD1}">
              <a14:hiddenFill xmlns:a14="http://schemas.microsoft.com/office/drawing/2010/main">
                <a:solidFill>
                  <a:srgbClr val="F9E383">
                    <a:alpha val="50195"/>
                  </a:srgbClr>
                </a:solidFill>
              </a14:hiddenFill>
            </a:ext>
            <a:ext uri="{91240B29-F687-4F45-9708-019B960494DF}">
              <a14:hiddenLine xmlns:a14="http://schemas.microsoft.com/office/drawing/2010/main" w="44450" algn="ctr">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Shape 1">
            <a:extLst>
              <a:ext uri="{FF2B5EF4-FFF2-40B4-BE49-F238E27FC236}">
                <a16:creationId xmlns:a16="http://schemas.microsoft.com/office/drawing/2014/main" id="{DCD4155A-E89B-682E-89F3-2FB615E9585E}"/>
              </a:ext>
            </a:extLst>
          </p:cNvPr>
          <p:cNvSpPr txBox="1">
            <a:spLocks noChangeArrowheads="1"/>
          </p:cNvSpPr>
          <p:nvPr/>
        </p:nvSpPr>
        <p:spPr bwMode="auto">
          <a:xfrm>
            <a:off x="2195736" y="332656"/>
            <a:ext cx="6443663"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7" rIns="68576" bIns="34287" anchor="ct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nSpc>
                <a:spcPct val="80000"/>
              </a:lnSpc>
              <a:spcBef>
                <a:spcPct val="50000"/>
              </a:spcBef>
              <a:spcAft>
                <a:spcPct val="0"/>
              </a:spcAft>
              <a:buClrTx/>
              <a:buSzTx/>
              <a:buFontTx/>
              <a:buNone/>
            </a:pPr>
            <a:r>
              <a:rPr lang="ru-RU" altLang="ru-RU" sz="2000" b="1" dirty="0">
                <a:solidFill>
                  <a:srgbClr val="D20000"/>
                </a:solidFill>
              </a:rPr>
              <a:t>4. КОНСОЛИДАЦИЯ. ПЕРИМЕТРЫ КОНСОЛИДАЦИИ</a:t>
            </a:r>
          </a:p>
        </p:txBody>
      </p:sp>
      <p:sp>
        <p:nvSpPr>
          <p:cNvPr id="309" name="TextShape 2">
            <a:extLst>
              <a:ext uri="{FF2B5EF4-FFF2-40B4-BE49-F238E27FC236}">
                <a16:creationId xmlns:a16="http://schemas.microsoft.com/office/drawing/2014/main" id="{44798643-A020-8B55-7CA9-A41D2F92B6F5}"/>
              </a:ext>
            </a:extLst>
          </p:cNvPr>
          <p:cNvSpPr txBox="1"/>
          <p:nvPr/>
        </p:nvSpPr>
        <p:spPr>
          <a:xfrm>
            <a:off x="250826" y="1340645"/>
            <a:ext cx="8569325" cy="4537075"/>
          </a:xfrm>
          <a:prstGeom prst="rect">
            <a:avLst/>
          </a:prstGeom>
          <a:noFill/>
          <a:ln>
            <a:noFill/>
          </a:ln>
        </p:spPr>
        <p:txBody>
          <a:bodyPr lIns="68576" tIns="34287" rIns="68576" bIns="34287"/>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ts val="275"/>
              </a:spcBef>
              <a:spcAft>
                <a:spcPts val="675"/>
              </a:spcAft>
              <a:defRPr/>
            </a:pPr>
            <a:r>
              <a:rPr lang="ru-RU" altLang="ru-RU" sz="1400" b="1" dirty="0">
                <a:solidFill>
                  <a:srgbClr val="0D0D0D"/>
                </a:solidFill>
                <a:cs typeface="Arial" panose="020B0604020202020204" pitchFamily="34" charset="0"/>
              </a:rPr>
              <a:t>Варианты ведения периметра:</a:t>
            </a:r>
          </a:p>
          <a:p>
            <a:pPr marL="285750" indent="-285750">
              <a:spcBef>
                <a:spcPts val="275"/>
              </a:spcBef>
              <a:spcAft>
                <a:spcPts val="675"/>
              </a:spcAft>
              <a:buClr>
                <a:srgbClr val="C00000"/>
              </a:buClr>
              <a:buSzPct val="100000"/>
              <a:buFont typeface="Arial" panose="020B0604020202020204" pitchFamily="34" charset="0"/>
              <a:buChar char="•"/>
              <a:defRPr/>
            </a:pPr>
            <a:r>
              <a:rPr lang="ru-RU" altLang="ru-RU" sz="1400" dirty="0">
                <a:solidFill>
                  <a:srgbClr val="0D0D0D"/>
                </a:solidFill>
                <a:cs typeface="Arial" panose="020B0604020202020204" pitchFamily="34" charset="0"/>
              </a:rPr>
              <a:t>Без указания долей участия(100% владения)</a:t>
            </a:r>
          </a:p>
          <a:p>
            <a:pPr marL="285750" indent="-285750">
              <a:spcBef>
                <a:spcPts val="275"/>
              </a:spcBef>
              <a:spcAft>
                <a:spcPts val="675"/>
              </a:spcAft>
              <a:buClr>
                <a:srgbClr val="C00000"/>
              </a:buClr>
              <a:buSzPct val="100000"/>
              <a:buFont typeface="Arial" panose="020B0604020202020204" pitchFamily="34" charset="0"/>
              <a:buChar char="•"/>
              <a:defRPr/>
            </a:pPr>
            <a:r>
              <a:rPr lang="ru-RU" altLang="ru-RU" sz="1400" dirty="0">
                <a:solidFill>
                  <a:srgbClr val="0D0D0D"/>
                </a:solidFill>
                <a:cs typeface="Arial" panose="020B0604020202020204" pitchFamily="34" charset="0"/>
              </a:rPr>
              <a:t>С указанием эффективных долей участия и степени контроля</a:t>
            </a:r>
          </a:p>
          <a:p>
            <a:pPr marL="285750" indent="-285750">
              <a:spcBef>
                <a:spcPts val="275"/>
              </a:spcBef>
              <a:spcAft>
                <a:spcPts val="675"/>
              </a:spcAft>
              <a:buClr>
                <a:srgbClr val="C00000"/>
              </a:buClr>
              <a:buSzPct val="100000"/>
              <a:buFont typeface="Arial" panose="020B0604020202020204" pitchFamily="34" charset="0"/>
              <a:buChar char="•"/>
              <a:defRPr/>
            </a:pPr>
            <a:r>
              <a:rPr lang="ru-RU" altLang="ru-RU" sz="1400" dirty="0">
                <a:solidFill>
                  <a:srgbClr val="0D0D0D"/>
                </a:solidFill>
                <a:cs typeface="Arial" panose="020B0604020202020204" pitchFamily="34" charset="0"/>
              </a:rPr>
              <a:t>С расчетом эффективных долей участия по документам поступления/выбытия инвестиций</a:t>
            </a:r>
          </a:p>
          <a:p>
            <a:pPr>
              <a:spcBef>
                <a:spcPts val="275"/>
              </a:spcBef>
              <a:spcAft>
                <a:spcPts val="675"/>
              </a:spcAft>
              <a:buClr>
                <a:srgbClr val="7F7F7F"/>
              </a:buClr>
              <a:defRPr/>
            </a:pPr>
            <a:endParaRPr lang="ru-RU" altLang="ru-RU" sz="1400" dirty="0">
              <a:solidFill>
                <a:srgbClr val="0D0D0D"/>
              </a:solidFill>
              <a:cs typeface="Arial" panose="020B0604020202020204" pitchFamily="34" charset="0"/>
            </a:endParaRPr>
          </a:p>
          <a:p>
            <a:pPr>
              <a:spcBef>
                <a:spcPts val="275"/>
              </a:spcBef>
              <a:spcAft>
                <a:spcPts val="675"/>
              </a:spcAft>
              <a:buClr>
                <a:srgbClr val="7F7F7F"/>
              </a:buClr>
              <a:defRPr/>
            </a:pPr>
            <a:r>
              <a:rPr lang="ru-RU" altLang="ru-RU" sz="1400" b="1" dirty="0">
                <a:solidFill>
                  <a:srgbClr val="0D0D0D"/>
                </a:solidFill>
                <a:cs typeface="Arial" panose="020B0604020202020204" pitchFamily="34" charset="0"/>
              </a:rPr>
              <a:t>Возможные варианты периметров:</a:t>
            </a:r>
          </a:p>
          <a:p>
            <a:pPr marL="285750" indent="-285750">
              <a:spcBef>
                <a:spcPts val="275"/>
              </a:spcBef>
              <a:spcAft>
                <a:spcPts val="675"/>
              </a:spcAft>
              <a:buClr>
                <a:srgbClr val="C00000"/>
              </a:buClr>
              <a:buSzPct val="100000"/>
              <a:buFont typeface="Arial" panose="020B0604020202020204" pitchFamily="34" charset="0"/>
              <a:buChar char="•"/>
              <a:defRPr/>
            </a:pPr>
            <a:r>
              <a:rPr lang="ru-RU" altLang="ru-RU" sz="1400" dirty="0">
                <a:solidFill>
                  <a:srgbClr val="0D0D0D"/>
                </a:solidFill>
                <a:cs typeface="Arial" panose="020B0604020202020204" pitchFamily="34" charset="0"/>
              </a:rPr>
              <a:t>Компания с ЦФО </a:t>
            </a:r>
            <a:r>
              <a:rPr lang="en-US" altLang="ru-RU" sz="1400" dirty="0">
                <a:solidFill>
                  <a:srgbClr val="0D0D0D"/>
                </a:solidFill>
                <a:cs typeface="Arial" panose="020B0604020202020204" pitchFamily="34" charset="0"/>
              </a:rPr>
              <a:t>(</a:t>
            </a:r>
            <a:r>
              <a:rPr lang="ru-RU" altLang="ru-RU" sz="1400" dirty="0">
                <a:solidFill>
                  <a:srgbClr val="0D0D0D"/>
                </a:solidFill>
                <a:cs typeface="Arial" panose="020B0604020202020204" pitchFamily="34" charset="0"/>
              </a:rPr>
              <a:t>компания состоит из ЦФО</a:t>
            </a:r>
            <a:r>
              <a:rPr lang="en-US" altLang="ru-RU" sz="1400" dirty="0">
                <a:solidFill>
                  <a:srgbClr val="0D0D0D"/>
                </a:solidFill>
                <a:cs typeface="Arial" panose="020B0604020202020204" pitchFamily="34" charset="0"/>
              </a:rPr>
              <a:t>)</a:t>
            </a:r>
            <a:endParaRPr lang="ru-RU" altLang="ru-RU" sz="1400" dirty="0">
              <a:solidFill>
                <a:srgbClr val="0D0D0D"/>
              </a:solidFill>
              <a:cs typeface="Arial" panose="020B0604020202020204" pitchFamily="34" charset="0"/>
            </a:endParaRPr>
          </a:p>
          <a:p>
            <a:pPr marL="285750" indent="-285750">
              <a:spcBef>
                <a:spcPts val="275"/>
              </a:spcBef>
              <a:spcAft>
                <a:spcPts val="675"/>
              </a:spcAft>
              <a:buClr>
                <a:srgbClr val="C00000"/>
              </a:buClr>
              <a:buSzPct val="100000"/>
              <a:buFont typeface="Arial" panose="020B0604020202020204" pitchFamily="34" charset="0"/>
              <a:buChar char="•"/>
              <a:defRPr/>
            </a:pPr>
            <a:r>
              <a:rPr lang="ru-RU" altLang="ru-RU" sz="1400" dirty="0">
                <a:solidFill>
                  <a:srgbClr val="0D0D0D"/>
                </a:solidFill>
                <a:cs typeface="Arial" panose="020B0604020202020204" pitchFamily="34" charset="0"/>
              </a:rPr>
              <a:t>Холдинг (состоит из материнской и дочек)</a:t>
            </a:r>
          </a:p>
          <a:p>
            <a:pPr marL="285750" indent="-285750">
              <a:spcBef>
                <a:spcPts val="275"/>
              </a:spcBef>
              <a:spcAft>
                <a:spcPts val="675"/>
              </a:spcAft>
              <a:buClr>
                <a:srgbClr val="C00000"/>
              </a:buClr>
              <a:buSzPct val="100000"/>
              <a:buFont typeface="Arial" panose="020B0604020202020204" pitchFamily="34" charset="0"/>
              <a:buChar char="•"/>
              <a:defRPr/>
            </a:pPr>
            <a:r>
              <a:rPr lang="ru-RU" altLang="ru-RU" sz="1400" dirty="0">
                <a:solidFill>
                  <a:srgbClr val="0D0D0D"/>
                </a:solidFill>
                <a:cs typeface="Arial" panose="020B0604020202020204" pitchFamily="34" charset="0"/>
              </a:rPr>
              <a:t>Холдинг с субхолдингами (холдинг = </a:t>
            </a:r>
            <a:r>
              <a:rPr lang="en-US" altLang="ru-RU" sz="1400" dirty="0" err="1">
                <a:solidFill>
                  <a:srgbClr val="0D0D0D"/>
                </a:solidFill>
                <a:cs typeface="Arial" panose="020B0604020202020204" pitchFamily="34" charset="0"/>
              </a:rPr>
              <a:t>материнская</a:t>
            </a:r>
            <a:r>
              <a:rPr lang="ru-RU" altLang="ru-RU" sz="1400" dirty="0">
                <a:solidFill>
                  <a:srgbClr val="0D0D0D"/>
                </a:solidFill>
                <a:cs typeface="Arial" panose="020B0604020202020204" pitchFamily="34" charset="0"/>
              </a:rPr>
              <a:t> + </a:t>
            </a:r>
            <a:r>
              <a:rPr lang="en-US" altLang="ru-RU" sz="1400" dirty="0" err="1">
                <a:solidFill>
                  <a:srgbClr val="0D0D0D"/>
                </a:solidFill>
                <a:cs typeface="Arial" panose="020B0604020202020204" pitchFamily="34" charset="0"/>
              </a:rPr>
              <a:t>дочерние</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субхолдинги</a:t>
            </a:r>
            <a:r>
              <a:rPr lang="ru-RU"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которые</a:t>
            </a:r>
            <a:r>
              <a:rPr lang="en-US" altLang="ru-RU" sz="1400" dirty="0">
                <a:solidFill>
                  <a:srgbClr val="0D0D0D"/>
                </a:solidFill>
                <a:cs typeface="Arial" panose="020B0604020202020204" pitchFamily="34" charset="0"/>
              </a:rPr>
              <a:t> в </a:t>
            </a:r>
            <a:r>
              <a:rPr lang="en-US" altLang="ru-RU" sz="1400" dirty="0" err="1">
                <a:solidFill>
                  <a:srgbClr val="0D0D0D"/>
                </a:solidFill>
                <a:cs typeface="Arial" panose="020B0604020202020204" pitchFamily="34" charset="0"/>
              </a:rPr>
              <a:t>свою</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очередь</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состоят</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из</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материнских</a:t>
            </a:r>
            <a:r>
              <a:rPr lang="en-US" altLang="ru-RU" sz="1400" dirty="0">
                <a:solidFill>
                  <a:srgbClr val="0D0D0D"/>
                </a:solidFill>
                <a:cs typeface="Arial" panose="020B0604020202020204" pitchFamily="34" charset="0"/>
              </a:rPr>
              <a:t> с </a:t>
            </a:r>
            <a:r>
              <a:rPr lang="en-US" altLang="ru-RU" sz="1400" dirty="0" err="1">
                <a:solidFill>
                  <a:srgbClr val="0D0D0D"/>
                </a:solidFill>
                <a:cs typeface="Arial" panose="020B0604020202020204" pitchFamily="34" charset="0"/>
              </a:rPr>
              <a:t>дочками</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для</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головной</a:t>
            </a:r>
            <a:r>
              <a:rPr lang="en-US" altLang="ru-RU" sz="1400" dirty="0">
                <a:solidFill>
                  <a:srgbClr val="0D0D0D"/>
                </a:solidFill>
                <a:cs typeface="Arial" panose="020B0604020202020204" pitchFamily="34" charset="0"/>
              </a:rPr>
              <a:t> </a:t>
            </a:r>
            <a:r>
              <a:rPr lang="en-US" altLang="ru-RU" sz="1400" dirty="0" err="1">
                <a:solidFill>
                  <a:srgbClr val="0D0D0D"/>
                </a:solidFill>
                <a:cs typeface="Arial" panose="020B0604020202020204" pitchFamily="34" charset="0"/>
              </a:rPr>
              <a:t>материнской</a:t>
            </a:r>
            <a:r>
              <a:rPr lang="en-US" altLang="ru-RU" sz="1400" dirty="0">
                <a:solidFill>
                  <a:srgbClr val="0D0D0D"/>
                </a:solidFill>
                <a:cs typeface="Arial" panose="020B0604020202020204" pitchFamily="34" charset="0"/>
              </a:rPr>
              <a:t> - </a:t>
            </a:r>
            <a:r>
              <a:rPr lang="en-US" altLang="ru-RU" sz="1400" dirty="0" err="1">
                <a:solidFill>
                  <a:srgbClr val="0D0D0D"/>
                </a:solidFill>
                <a:cs typeface="Arial" panose="020B0604020202020204" pitchFamily="34" charset="0"/>
              </a:rPr>
              <a:t>внучки</a:t>
            </a:r>
            <a:r>
              <a:rPr lang="en-US" altLang="ru-RU" sz="1400" dirty="0">
                <a:solidFill>
                  <a:srgbClr val="0D0D0D"/>
                </a:solidFill>
                <a:cs typeface="Arial" panose="020B0604020202020204" pitchFamily="34" charset="0"/>
              </a:rPr>
              <a:t>)</a:t>
            </a:r>
            <a:endParaRPr lang="ru-RU" altLang="ru-RU" sz="1400" dirty="0">
              <a:solidFill>
                <a:srgbClr val="0D0D0D"/>
              </a:solidFill>
              <a:cs typeface="Arial" panose="020B0604020202020204" pitchFamily="34" charset="0"/>
            </a:endParaRPr>
          </a:p>
          <a:p>
            <a:pPr marL="285750" indent="-285750">
              <a:spcBef>
                <a:spcPts val="275"/>
              </a:spcBef>
              <a:spcAft>
                <a:spcPts val="675"/>
              </a:spcAft>
              <a:buClr>
                <a:srgbClr val="C00000"/>
              </a:buClr>
              <a:buSzPct val="100000"/>
              <a:buFont typeface="Arial" panose="020B0604020202020204" pitchFamily="34" charset="0"/>
              <a:buChar char="•"/>
              <a:defRPr/>
            </a:pPr>
            <a:r>
              <a:rPr lang="ru-RU" altLang="ru-RU" sz="1400" dirty="0">
                <a:solidFill>
                  <a:srgbClr val="0D0D0D"/>
                </a:solidFill>
                <a:cs typeface="Arial" panose="020B0604020202020204" pitchFamily="34" charset="0"/>
              </a:rPr>
              <a:t>Несколько периметров под разных потребителей </a:t>
            </a:r>
            <a:r>
              <a:rPr lang="en-US" altLang="ru-RU" sz="1400" dirty="0" err="1">
                <a:solidFill>
                  <a:srgbClr val="0D0D0D"/>
                </a:solidFill>
                <a:cs typeface="Arial" panose="020B0604020202020204" pitchFamily="34" charset="0"/>
              </a:rPr>
              <a:t>одновременно</a:t>
            </a:r>
            <a:endParaRPr lang="ru-RU" altLang="ru-RU" sz="1400" dirty="0">
              <a:solidFill>
                <a:srgbClr val="0D0D0D"/>
              </a:solidFill>
              <a:cs typeface="Arial" panose="020B0604020202020204" pitchFamily="34" charset="0"/>
            </a:endParaRPr>
          </a:p>
          <a:p>
            <a:pPr marL="285750" indent="-285750">
              <a:spcBef>
                <a:spcPts val="275"/>
              </a:spcBef>
              <a:spcAft>
                <a:spcPts val="675"/>
              </a:spcAft>
              <a:buClr>
                <a:srgbClr val="C00000"/>
              </a:buClr>
              <a:buSzPct val="100000"/>
              <a:buFont typeface="Arial" panose="020B0604020202020204" pitchFamily="34" charset="0"/>
              <a:buChar char="•"/>
              <a:defRPr/>
            </a:pPr>
            <a:r>
              <a:rPr lang="ru-RU" altLang="ru-RU" sz="1400" dirty="0">
                <a:solidFill>
                  <a:srgbClr val="0D0D0D"/>
                </a:solidFill>
                <a:cs typeface="Arial" panose="020B0604020202020204" pitchFamily="34" charset="0"/>
              </a:rPr>
              <a:t>Комбинация выше перечисленных</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984994" y="1095072"/>
            <a:ext cx="8136396" cy="646331"/>
          </a:xfrm>
          <a:prstGeom prst="rect">
            <a:avLst/>
          </a:prstGeom>
        </p:spPr>
        <p:txBody>
          <a:bodyPr wrap="square">
            <a:spAutoFit/>
          </a:bodyPr>
          <a:lstStyle/>
          <a:p>
            <a:pPr marL="285750" indent="-285750">
              <a:buClr>
                <a:srgbClr val="58C1C9"/>
              </a:buClr>
              <a:buFont typeface="Wingdings" panose="05000000000000000000" pitchFamily="2" charset="2"/>
              <a:buChar char="q"/>
            </a:pPr>
            <a:r>
              <a:rPr lang="ru-RU" sz="1800" dirty="0"/>
              <a:t>Построение периметра консолидации с помощью документов поступление/выбытие инвестиций</a:t>
            </a:r>
          </a:p>
        </p:txBody>
      </p:sp>
      <p:sp>
        <p:nvSpPr>
          <p:cNvPr id="9" name="Заголовок 1"/>
          <p:cNvSpPr txBox="1">
            <a:spLocks/>
          </p:cNvSpPr>
          <p:nvPr/>
        </p:nvSpPr>
        <p:spPr>
          <a:xfrm>
            <a:off x="1624657" y="364301"/>
            <a:ext cx="7195816" cy="58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lnSpc>
                <a:spcPct val="80000"/>
              </a:lnSpc>
              <a:defRPr b="1">
                <a:solidFill>
                  <a:srgbClr val="D20000"/>
                </a:solidFill>
                <a:latin typeface="+mj-lt"/>
                <a:ea typeface="+mj-ea"/>
                <a:cs typeface="+mj-cs"/>
              </a:defRPr>
            </a:lvl1pPr>
            <a:lvl2pPr eaLnBrk="0" hangingPunct="0">
              <a:lnSpc>
                <a:spcPct val="80000"/>
              </a:lnSpc>
              <a:defRPr b="1">
                <a:solidFill>
                  <a:srgbClr val="D20000"/>
                </a:solidFill>
              </a:defRPr>
            </a:lvl2pPr>
            <a:lvl3pPr eaLnBrk="0" hangingPunct="0">
              <a:lnSpc>
                <a:spcPct val="80000"/>
              </a:lnSpc>
              <a:defRPr b="1">
                <a:solidFill>
                  <a:srgbClr val="D20000"/>
                </a:solidFill>
              </a:defRPr>
            </a:lvl3pPr>
            <a:lvl4pPr eaLnBrk="0" hangingPunct="0">
              <a:lnSpc>
                <a:spcPct val="80000"/>
              </a:lnSpc>
              <a:defRPr b="1">
                <a:solidFill>
                  <a:srgbClr val="D20000"/>
                </a:solidFill>
              </a:defRPr>
            </a:lvl4pPr>
            <a:lvl5pPr eaLnBrk="0" hangingPunct="0">
              <a:lnSpc>
                <a:spcPct val="80000"/>
              </a:lnSpc>
              <a:defRPr b="1">
                <a:solidFill>
                  <a:srgbClr val="D20000"/>
                </a:solidFill>
              </a:defRPr>
            </a:lvl5pPr>
            <a:lvl6pPr marL="457200" fontAlgn="base">
              <a:lnSpc>
                <a:spcPct val="80000"/>
              </a:lnSpc>
              <a:spcBef>
                <a:spcPct val="0"/>
              </a:spcBef>
              <a:spcAft>
                <a:spcPct val="0"/>
              </a:spcAft>
              <a:defRPr b="1">
                <a:solidFill>
                  <a:srgbClr val="E2271E"/>
                </a:solidFill>
              </a:defRPr>
            </a:lvl6pPr>
            <a:lvl7pPr marL="914400" fontAlgn="base">
              <a:lnSpc>
                <a:spcPct val="80000"/>
              </a:lnSpc>
              <a:spcBef>
                <a:spcPct val="0"/>
              </a:spcBef>
              <a:spcAft>
                <a:spcPct val="0"/>
              </a:spcAft>
              <a:defRPr b="1">
                <a:solidFill>
                  <a:srgbClr val="E2271E"/>
                </a:solidFill>
              </a:defRPr>
            </a:lvl7pPr>
            <a:lvl8pPr marL="1371600" fontAlgn="base">
              <a:lnSpc>
                <a:spcPct val="80000"/>
              </a:lnSpc>
              <a:spcBef>
                <a:spcPct val="0"/>
              </a:spcBef>
              <a:spcAft>
                <a:spcPct val="0"/>
              </a:spcAft>
              <a:defRPr b="1">
                <a:solidFill>
                  <a:srgbClr val="E2271E"/>
                </a:solidFill>
              </a:defRPr>
            </a:lvl8pPr>
            <a:lvl9pPr marL="1828800" fontAlgn="base">
              <a:lnSpc>
                <a:spcPct val="80000"/>
              </a:lnSpc>
              <a:spcBef>
                <a:spcPct val="0"/>
              </a:spcBef>
              <a:spcAft>
                <a:spcPct val="0"/>
              </a:spcAft>
              <a:defRPr b="1">
                <a:solidFill>
                  <a:srgbClr val="E2271E"/>
                </a:solidFill>
              </a:defRPr>
            </a:lvl9pPr>
          </a:lstStyle>
          <a:p>
            <a:r>
              <a:rPr lang="ru-RU" altLang="ru-RU" dirty="0"/>
              <a:t>4. КОНСОЛИДАЦИЯ. ПОСТРОЕНИЕ ПЕРИМЕТРА ЧЕРЕЗ ОПЕРАЦИИ С ИНВЕСТИЦИЯМИ</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6078" b="12213"/>
          <a:stretch/>
        </p:blipFill>
        <p:spPr bwMode="auto">
          <a:xfrm>
            <a:off x="323529" y="1770251"/>
            <a:ext cx="5772472" cy="4431725"/>
          </a:xfrm>
          <a:prstGeom prst="rect">
            <a:avLst/>
          </a:prstGeom>
          <a:noFill/>
          <a:ln w="9525">
            <a:solidFill>
              <a:schemeClr val="tx1"/>
            </a:solidFill>
            <a:miter lim="800000"/>
            <a:headEnd/>
            <a:tailEnd/>
          </a:ln>
          <a:effectLst>
            <a:outerShdw blurRad="342900" dist="50800" dir="5400000" algn="ctr" rotWithShape="0">
              <a:srgbClr val="000000">
                <a:alpha val="59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574" r="16497" b="7246"/>
          <a:stretch/>
        </p:blipFill>
        <p:spPr bwMode="auto">
          <a:xfrm>
            <a:off x="3410273" y="1916832"/>
            <a:ext cx="5410200" cy="4461565"/>
          </a:xfrm>
          <a:prstGeom prst="rect">
            <a:avLst/>
          </a:prstGeom>
          <a:noFill/>
          <a:ln w="9525">
            <a:solidFill>
              <a:schemeClr val="tx1"/>
            </a:solidFill>
            <a:miter lim="800000"/>
            <a:headEnd/>
            <a:tailEnd/>
          </a:ln>
          <a:effectLst>
            <a:outerShdw blurRad="292100" dist="139700" dir="2700000" algn="ctr" rotWithShape="0">
              <a:srgbClr val="000000">
                <a:alpha val="65000"/>
              </a:srgbClr>
            </a:outerShdw>
          </a:effectLst>
          <a:extLst>
            <a:ext uri="{909E8E84-426E-40DD-AFC4-6F175D3DCCD1}">
              <a14:hiddenFill xmlns:a14="http://schemas.microsoft.com/office/drawing/2010/main">
                <a:solidFill>
                  <a:schemeClr val="accent1"/>
                </a:solidFill>
              </a14:hiddenFill>
            </a:ext>
          </a:extLst>
        </p:spPr>
      </p:pic>
      <p:sp>
        <p:nvSpPr>
          <p:cNvPr id="6" name="Номер слайда 3"/>
          <p:cNvSpPr>
            <a:spLocks noGrp="1"/>
          </p:cNvSpPr>
          <p:nvPr>
            <p:ph type="sldNum" sz="quarter" idx="11"/>
          </p:nvPr>
        </p:nvSpPr>
        <p:spPr>
          <a:xfrm>
            <a:off x="8243888" y="6597650"/>
            <a:ext cx="766762" cy="260350"/>
          </a:xfrm>
        </p:spPr>
        <p:txBody>
          <a:bodyPr/>
          <a:lstStyle/>
          <a:p>
            <a:pPr>
              <a:defRPr/>
            </a:pPr>
            <a:fld id="{291CF282-6ACF-4085-9ADF-8D9C1CF6F6E3}" type="slidenum">
              <a:rPr lang="ru-RU" altLang="ru-RU" smtClean="0"/>
              <a:pPr>
                <a:defRPr/>
              </a:pPr>
              <a:t>44</a:t>
            </a:fld>
            <a:endParaRPr lang="ru-RU" altLang="ru-RU" dirty="0"/>
          </a:p>
        </p:txBody>
      </p:sp>
    </p:spTree>
    <p:extLst>
      <p:ext uri="{BB962C8B-B14F-4D97-AF65-F5344CB8AC3E}">
        <p14:creationId xmlns:p14="http://schemas.microsoft.com/office/powerpoint/2010/main" val="15988822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340768"/>
            <a:ext cx="7632848" cy="5360691"/>
          </a:xfrm>
          <a:prstGeom prst="rect">
            <a:avLst/>
          </a:prstGeom>
        </p:spPr>
      </p:pic>
      <p:sp>
        <p:nvSpPr>
          <p:cNvPr id="2" name="Заголовок 1"/>
          <p:cNvSpPr>
            <a:spLocks noGrp="1"/>
          </p:cNvSpPr>
          <p:nvPr>
            <p:ph type="title"/>
          </p:nvPr>
        </p:nvSpPr>
        <p:spPr>
          <a:xfrm>
            <a:off x="1692276" y="152400"/>
            <a:ext cx="6552132" cy="1081088"/>
          </a:xfrm>
        </p:spPr>
        <p:txBody>
          <a:bodyPr/>
          <a:lstStyle/>
          <a:p>
            <a:r>
              <a:rPr lang="ru-RU" altLang="en-US" dirty="0"/>
              <a:t>4. КОНСОЛИДАЦИЯ. КОНСОЛИДАЦИЯ ДАННЫХ: ПЕРИМЕТР КОНСОЛИДАЦИИ И ЕГО ИЗМЕНЕНИЕ</a:t>
            </a:r>
            <a:endParaRPr lang="ru-RU" dirty="0"/>
          </a:p>
        </p:txBody>
      </p:sp>
      <p:sp>
        <p:nvSpPr>
          <p:cNvPr id="6" name="Прямоугольник 5"/>
          <p:cNvSpPr/>
          <p:nvPr/>
        </p:nvSpPr>
        <p:spPr bwMode="auto">
          <a:xfrm>
            <a:off x="6849909" y="1644559"/>
            <a:ext cx="1924902" cy="1712433"/>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lvl="1"/>
            <a:r>
              <a:rPr lang="ru-RU" sz="1200" dirty="0">
                <a:solidFill>
                  <a:schemeClr val="tx1"/>
                </a:solidFill>
              </a:rPr>
              <a:t>В 1С.УХ автоматически рассчитывается эффективная доля участия для периметра компаний, включающего элементы косвенного и перекрестного владения</a:t>
            </a:r>
            <a:endParaRPr lang="ru-RU" altLang="ru-RU" sz="1200" dirty="0">
              <a:solidFill>
                <a:schemeClr val="tx1"/>
              </a:solidFill>
            </a:endParaRPr>
          </a:p>
        </p:txBody>
      </p:sp>
      <p:sp>
        <p:nvSpPr>
          <p:cNvPr id="15" name="Номер слайда 3"/>
          <p:cNvSpPr>
            <a:spLocks noGrp="1"/>
          </p:cNvSpPr>
          <p:nvPr>
            <p:ph type="sldNum" sz="quarter" idx="11"/>
          </p:nvPr>
        </p:nvSpPr>
        <p:spPr>
          <a:xfrm>
            <a:off x="8244408" y="6441109"/>
            <a:ext cx="766762" cy="260350"/>
          </a:xfrm>
        </p:spPr>
        <p:txBody>
          <a:bodyPr/>
          <a:lstStyle/>
          <a:p>
            <a:pPr>
              <a:defRPr/>
            </a:pPr>
            <a:fld id="{C590AB3C-DAE9-4B7E-9BE0-6E242061DBED}" type="slidenum">
              <a:rPr lang="ru-RU" altLang="ru-RU" smtClean="0"/>
              <a:pPr>
                <a:defRPr/>
              </a:pPr>
              <a:t>45</a:t>
            </a:fld>
            <a:endParaRPr lang="ru-RU" altLang="ru-RU" dirty="0"/>
          </a:p>
        </p:txBody>
      </p:sp>
      <p:pic>
        <p:nvPicPr>
          <p:cNvPr id="9" name="Рисунок 2"/>
          <p:cNvPicPr>
            <a:picLocks noChangeAspect="1"/>
          </p:cNvPicPr>
          <p:nvPr/>
        </p:nvPicPr>
        <p:blipFill rotWithShape="1">
          <a:blip r:embed="rId4"/>
          <a:srcRect r="17793"/>
          <a:stretch/>
        </p:blipFill>
        <p:spPr bwMode="auto">
          <a:xfrm>
            <a:off x="5475263" y="3356992"/>
            <a:ext cx="3392488" cy="3013075"/>
          </a:xfrm>
          <a:prstGeom prst="rect">
            <a:avLst/>
          </a:prstGeom>
          <a:ln>
            <a:noFill/>
          </a:ln>
          <a:effectLst>
            <a:softEdge rad="112500"/>
          </a:effectLst>
        </p:spPr>
      </p:pic>
    </p:spTree>
    <p:extLst>
      <p:ext uri="{BB962C8B-B14F-4D97-AF65-F5344CB8AC3E}">
        <p14:creationId xmlns:p14="http://schemas.microsoft.com/office/powerpoint/2010/main" val="14647474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1692275" y="152400"/>
            <a:ext cx="6408117" cy="1081088"/>
          </a:xfrm>
        </p:spPr>
        <p:txBody>
          <a:bodyPr/>
          <a:lstStyle/>
          <a:p>
            <a:r>
              <a:rPr lang="ru-RU" altLang="ru-RU" dirty="0"/>
              <a:t>4. КОНСОЛИДАЦИЯ ОТЧЁТНОСТИ. ЗАГРУЗКА, СВЕРКА, УРЕГУЛИРОВАНИЕ ДАННЫХ ВГО. </a:t>
            </a:r>
          </a:p>
        </p:txBody>
      </p:sp>
      <p:sp>
        <p:nvSpPr>
          <p:cNvPr id="4" name="Номер слайда 3"/>
          <p:cNvSpPr>
            <a:spLocks noGrp="1"/>
          </p:cNvSpPr>
          <p:nvPr>
            <p:ph type="sldNum" sz="quarter" idx="11"/>
          </p:nvPr>
        </p:nvSpPr>
        <p:spPr/>
        <p:txBody>
          <a:bodyPr/>
          <a:lstStyle/>
          <a:p>
            <a:pPr>
              <a:defRPr/>
            </a:pPr>
            <a:fld id="{C590AB3C-DAE9-4B7E-9BE0-6E242061DBED}" type="slidenum">
              <a:rPr lang="ru-RU" altLang="ru-RU" smtClean="0"/>
              <a:pPr>
                <a:defRPr/>
              </a:pPr>
              <a:t>46</a:t>
            </a:fld>
            <a:endParaRPr lang="ru-RU" altLang="ru-RU" dirty="0"/>
          </a:p>
        </p:txBody>
      </p:sp>
      <p:sp>
        <p:nvSpPr>
          <p:cNvPr id="12" name="Прямоугольник 11"/>
          <p:cNvSpPr/>
          <p:nvPr/>
        </p:nvSpPr>
        <p:spPr bwMode="auto">
          <a:xfrm>
            <a:off x="522358" y="1814300"/>
            <a:ext cx="1666276" cy="990132"/>
          </a:xfrm>
          <a:prstGeom prst="rect">
            <a:avLst/>
          </a:prstGeom>
          <a:solidFill>
            <a:schemeClr val="accent5"/>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a:solidFill>
                  <a:schemeClr val="tx1"/>
                </a:solidFill>
                <a:latin typeface="Arial" charset="0"/>
              </a:rPr>
              <a:t>Первичная загрузка данных по ВГО</a:t>
            </a:r>
            <a:endParaRPr kumimoji="0" lang="ru-RU" sz="1300" b="1" i="0" u="none" strike="noStrike" cap="none" normalizeH="0" baseline="0" dirty="0">
              <a:ln>
                <a:noFill/>
              </a:ln>
              <a:solidFill>
                <a:schemeClr val="tx1"/>
              </a:solidFill>
              <a:effectLst/>
              <a:latin typeface="Arial" charset="0"/>
            </a:endParaRPr>
          </a:p>
        </p:txBody>
      </p:sp>
      <p:sp>
        <p:nvSpPr>
          <p:cNvPr id="13" name="Прямоугольник 12"/>
          <p:cNvSpPr/>
          <p:nvPr/>
        </p:nvSpPr>
        <p:spPr bwMode="auto">
          <a:xfrm>
            <a:off x="5004047" y="1814300"/>
            <a:ext cx="1666276" cy="990132"/>
          </a:xfrm>
          <a:prstGeom prst="rect">
            <a:avLst/>
          </a:prstGeom>
          <a:solidFill>
            <a:schemeClr val="accent5"/>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a:solidFill>
                  <a:schemeClr val="tx1"/>
                </a:solidFill>
                <a:latin typeface="Arial" charset="0"/>
              </a:rPr>
              <a:t>Повторная загрузка уточненных данных по ВГО</a:t>
            </a:r>
            <a:endParaRPr kumimoji="0" lang="ru-RU" sz="1300" b="1" i="0" u="none" strike="noStrike" cap="none" normalizeH="0" baseline="0" dirty="0">
              <a:ln>
                <a:noFill/>
              </a:ln>
              <a:solidFill>
                <a:schemeClr val="tx1"/>
              </a:solidFill>
              <a:effectLst/>
              <a:latin typeface="Arial" charset="0"/>
            </a:endParaRPr>
          </a:p>
        </p:txBody>
      </p:sp>
      <p:sp>
        <p:nvSpPr>
          <p:cNvPr id="14" name="Прямоугольник 13"/>
          <p:cNvSpPr/>
          <p:nvPr/>
        </p:nvSpPr>
        <p:spPr bwMode="auto">
          <a:xfrm>
            <a:off x="2835820" y="1814300"/>
            <a:ext cx="1666276" cy="990132"/>
          </a:xfrm>
          <a:prstGeom prst="rect">
            <a:avLst/>
          </a:prstGeom>
          <a:solidFill>
            <a:schemeClr val="accent5"/>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a:solidFill>
                  <a:schemeClr val="tx1"/>
                </a:solidFill>
                <a:latin typeface="Arial" charset="0"/>
              </a:rPr>
              <a:t>Сверка и ввод комментариев</a:t>
            </a:r>
            <a:endParaRPr kumimoji="0" lang="ru-RU" sz="1300" b="1" i="0" u="none" strike="noStrike" cap="none" normalizeH="0" baseline="0" dirty="0">
              <a:ln>
                <a:noFill/>
              </a:ln>
              <a:solidFill>
                <a:schemeClr val="tx1"/>
              </a:solidFill>
              <a:effectLst/>
              <a:latin typeface="Arial" charset="0"/>
            </a:endParaRPr>
          </a:p>
        </p:txBody>
      </p:sp>
      <p:sp>
        <p:nvSpPr>
          <p:cNvPr id="15" name="Прямоугольник 14"/>
          <p:cNvSpPr/>
          <p:nvPr/>
        </p:nvSpPr>
        <p:spPr bwMode="auto">
          <a:xfrm>
            <a:off x="7178351" y="1814300"/>
            <a:ext cx="1666276" cy="990132"/>
          </a:xfrm>
          <a:prstGeom prst="rect">
            <a:avLst/>
          </a:prstGeom>
          <a:solidFill>
            <a:schemeClr val="accent5"/>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a:solidFill>
                  <a:schemeClr val="tx1"/>
                </a:solidFill>
                <a:latin typeface="Arial" charset="0"/>
              </a:rPr>
              <a:t>Анализ отчета  «Ход сверки»</a:t>
            </a:r>
            <a:endParaRPr kumimoji="0" lang="ru-RU" sz="1300" b="1" i="0" u="none" strike="noStrike" cap="none" normalizeH="0" baseline="0" dirty="0">
              <a:ln>
                <a:noFill/>
              </a:ln>
              <a:solidFill>
                <a:schemeClr val="tx1"/>
              </a:solidFill>
              <a:effectLst/>
              <a:latin typeface="Arial" charset="0"/>
            </a:endParaRPr>
          </a:p>
        </p:txBody>
      </p:sp>
      <p:sp>
        <p:nvSpPr>
          <p:cNvPr id="16" name="Прямоугольник 15"/>
          <p:cNvSpPr/>
          <p:nvPr/>
        </p:nvSpPr>
        <p:spPr bwMode="auto">
          <a:xfrm>
            <a:off x="522359" y="3357757"/>
            <a:ext cx="1666276" cy="2301857"/>
          </a:xfrm>
          <a:prstGeom prst="rect">
            <a:avLst/>
          </a:prstGeom>
          <a:solidFill>
            <a:schemeClr val="bg2">
              <a:lumMod val="20000"/>
              <a:lumOff val="80000"/>
            </a:schemeClr>
          </a:solidFill>
          <a:ln>
            <a:noFill/>
            <a:headEnd type="none" w="med" len="med"/>
            <a:tailEnd type="none" w="med" len="med"/>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a:solidFill>
                  <a:schemeClr val="tx1"/>
                </a:solidFill>
                <a:latin typeface="Arial" charset="0"/>
              </a:rPr>
              <a:t>Автоматический импорт или ручной ввод данных в формы сбора данных о ВГО</a:t>
            </a:r>
            <a:endParaRPr kumimoji="0" lang="ru-RU" sz="1300" b="1" i="0" u="none" strike="noStrike" cap="none" normalizeH="0" baseline="0" dirty="0">
              <a:ln>
                <a:noFill/>
              </a:ln>
              <a:solidFill>
                <a:schemeClr val="tx1"/>
              </a:solidFill>
              <a:effectLst/>
              <a:latin typeface="Arial" charset="0"/>
            </a:endParaRPr>
          </a:p>
        </p:txBody>
      </p:sp>
      <p:sp>
        <p:nvSpPr>
          <p:cNvPr id="17" name="Прямоугольник 16"/>
          <p:cNvSpPr/>
          <p:nvPr/>
        </p:nvSpPr>
        <p:spPr bwMode="auto">
          <a:xfrm>
            <a:off x="2838102" y="3357784"/>
            <a:ext cx="1666276" cy="2301857"/>
          </a:xfrm>
          <a:prstGeom prst="rect">
            <a:avLst/>
          </a:prstGeom>
          <a:solidFill>
            <a:schemeClr val="bg2">
              <a:lumMod val="20000"/>
              <a:lumOff val="80000"/>
            </a:schemeClr>
          </a:solidFill>
          <a:ln>
            <a:noFill/>
            <a:headEnd type="none" w="med" len="med"/>
            <a:tailEnd type="none" w="med" len="med"/>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a:solidFill>
                  <a:schemeClr val="tx1"/>
                </a:solidFill>
                <a:latin typeface="Arial" charset="0"/>
              </a:rPr>
              <a:t>Ввод комментариев по возникшим расхождениям в «Портале сверки ВГО»</a:t>
            </a:r>
            <a:endParaRPr kumimoji="0" lang="ru-RU" sz="1300" b="1" i="0" u="none" strike="noStrike" cap="none" normalizeH="0" baseline="0" dirty="0">
              <a:ln>
                <a:noFill/>
              </a:ln>
              <a:solidFill>
                <a:schemeClr val="tx1"/>
              </a:solidFill>
              <a:effectLst/>
              <a:latin typeface="Arial" charset="0"/>
            </a:endParaRPr>
          </a:p>
        </p:txBody>
      </p:sp>
      <p:sp>
        <p:nvSpPr>
          <p:cNvPr id="18" name="Прямоугольник 17"/>
          <p:cNvSpPr/>
          <p:nvPr/>
        </p:nvSpPr>
        <p:spPr bwMode="auto">
          <a:xfrm>
            <a:off x="5004048" y="3356992"/>
            <a:ext cx="1666276" cy="2301857"/>
          </a:xfrm>
          <a:prstGeom prst="rect">
            <a:avLst/>
          </a:prstGeom>
          <a:solidFill>
            <a:schemeClr val="bg2">
              <a:lumMod val="20000"/>
              <a:lumOff val="80000"/>
            </a:schemeClr>
          </a:solidFill>
          <a:ln>
            <a:noFill/>
            <a:headEnd type="none" w="med" len="med"/>
            <a:tailEnd type="none" w="med" len="med"/>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a:solidFill>
                  <a:schemeClr val="tx1"/>
                </a:solidFill>
                <a:latin typeface="Arial" charset="0"/>
              </a:rPr>
              <a:t>Корректировка введенных данных в формах сбора данных о ВГО и перерасчет расхождений</a:t>
            </a:r>
            <a:endParaRPr kumimoji="0" lang="ru-RU" sz="1300" b="1" i="0" u="none" strike="noStrike" cap="none" normalizeH="0" baseline="0" dirty="0">
              <a:ln>
                <a:noFill/>
              </a:ln>
              <a:solidFill>
                <a:schemeClr val="tx1"/>
              </a:solidFill>
              <a:effectLst/>
              <a:latin typeface="Arial" charset="0"/>
            </a:endParaRPr>
          </a:p>
        </p:txBody>
      </p:sp>
      <p:sp>
        <p:nvSpPr>
          <p:cNvPr id="19" name="Прямоугольник 18"/>
          <p:cNvSpPr/>
          <p:nvPr/>
        </p:nvSpPr>
        <p:spPr bwMode="auto">
          <a:xfrm>
            <a:off x="7179819" y="3357758"/>
            <a:ext cx="1666276" cy="2301857"/>
          </a:xfrm>
          <a:prstGeom prst="rect">
            <a:avLst/>
          </a:prstGeom>
          <a:solidFill>
            <a:schemeClr val="bg2">
              <a:lumMod val="20000"/>
              <a:lumOff val="80000"/>
            </a:schemeClr>
          </a:solidFill>
          <a:ln>
            <a:noFill/>
            <a:headEnd type="none" w="med" len="med"/>
            <a:tailEnd type="none" w="med" len="med"/>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1" dirty="0">
                <a:solidFill>
                  <a:schemeClr val="tx1"/>
                </a:solidFill>
                <a:latin typeface="Arial" charset="0"/>
              </a:rPr>
              <a:t>Сводный анализ всех расхождений в разрезе контрагентов и счетов в одном отчете</a:t>
            </a:r>
            <a:endParaRPr kumimoji="0" lang="ru-RU" sz="1300" b="1" i="0" u="none" strike="noStrike" cap="none" normalizeH="0" baseline="0" dirty="0">
              <a:ln>
                <a:noFill/>
              </a:ln>
              <a:solidFill>
                <a:schemeClr val="tx1"/>
              </a:solidFill>
              <a:effectLst/>
              <a:latin typeface="Arial" charset="0"/>
            </a:endParaRPr>
          </a:p>
        </p:txBody>
      </p:sp>
      <p:cxnSp>
        <p:nvCxnSpPr>
          <p:cNvPr id="20" name="Соединительная линия уступом 19"/>
          <p:cNvCxnSpPr>
            <a:stCxn id="12" idx="2"/>
            <a:endCxn id="16" idx="0"/>
          </p:cNvCxnSpPr>
          <p:nvPr/>
        </p:nvCxnSpPr>
        <p:spPr bwMode="auto">
          <a:xfrm rot="16200000" flipH="1">
            <a:off x="1078834" y="3081093"/>
            <a:ext cx="553325" cy="1"/>
          </a:xfrm>
          <a:prstGeom prst="bentConnector3">
            <a:avLst>
              <a:gd name="adj1" fmla="val 50000"/>
            </a:avLst>
          </a:prstGeom>
          <a:ln>
            <a:headEnd type="none" w="med" len="med"/>
            <a:tailEnd type="arrow"/>
          </a:ln>
        </p:spPr>
        <p:style>
          <a:lnRef idx="1">
            <a:schemeClr val="accent5"/>
          </a:lnRef>
          <a:fillRef idx="0">
            <a:schemeClr val="accent5"/>
          </a:fillRef>
          <a:effectRef idx="0">
            <a:schemeClr val="accent5"/>
          </a:effectRef>
          <a:fontRef idx="minor">
            <a:schemeClr val="tx1"/>
          </a:fontRef>
        </p:style>
      </p:cxnSp>
      <p:cxnSp>
        <p:nvCxnSpPr>
          <p:cNvPr id="23" name="Соединительная линия уступом 22"/>
          <p:cNvCxnSpPr>
            <a:stCxn id="14" idx="2"/>
            <a:endCxn id="17" idx="0"/>
          </p:cNvCxnSpPr>
          <p:nvPr/>
        </p:nvCxnSpPr>
        <p:spPr bwMode="auto">
          <a:xfrm rot="16200000" flipH="1">
            <a:off x="3393423" y="3079967"/>
            <a:ext cx="553352" cy="2282"/>
          </a:xfrm>
          <a:prstGeom prst="bentConnector3">
            <a:avLst>
              <a:gd name="adj1" fmla="val 50000"/>
            </a:avLst>
          </a:prstGeom>
          <a:ln>
            <a:headEnd type="none" w="med" len="med"/>
            <a:tailEnd type="arrow"/>
          </a:ln>
        </p:spPr>
        <p:style>
          <a:lnRef idx="1">
            <a:schemeClr val="accent5"/>
          </a:lnRef>
          <a:fillRef idx="0">
            <a:schemeClr val="accent5"/>
          </a:fillRef>
          <a:effectRef idx="0">
            <a:schemeClr val="accent5"/>
          </a:effectRef>
          <a:fontRef idx="minor">
            <a:schemeClr val="tx1"/>
          </a:fontRef>
        </p:style>
      </p:cxnSp>
      <p:cxnSp>
        <p:nvCxnSpPr>
          <p:cNvPr id="28" name="Соединительная линия уступом 27"/>
          <p:cNvCxnSpPr>
            <a:stCxn id="13" idx="2"/>
            <a:endCxn id="18" idx="0"/>
          </p:cNvCxnSpPr>
          <p:nvPr/>
        </p:nvCxnSpPr>
        <p:spPr bwMode="auto">
          <a:xfrm rot="16200000" flipH="1">
            <a:off x="5560905" y="3080711"/>
            <a:ext cx="552560" cy="1"/>
          </a:xfrm>
          <a:prstGeom prst="bentConnector3">
            <a:avLst>
              <a:gd name="adj1" fmla="val 50000"/>
            </a:avLst>
          </a:prstGeom>
          <a:ln>
            <a:headEnd type="none" w="med" len="med"/>
            <a:tailEnd type="arrow"/>
          </a:ln>
        </p:spPr>
        <p:style>
          <a:lnRef idx="1">
            <a:schemeClr val="accent5"/>
          </a:lnRef>
          <a:fillRef idx="0">
            <a:schemeClr val="accent5"/>
          </a:fillRef>
          <a:effectRef idx="0">
            <a:schemeClr val="accent5"/>
          </a:effectRef>
          <a:fontRef idx="minor">
            <a:schemeClr val="tx1"/>
          </a:fontRef>
        </p:style>
      </p:cxnSp>
      <p:cxnSp>
        <p:nvCxnSpPr>
          <p:cNvPr id="31" name="Соединительная линия уступом 30"/>
          <p:cNvCxnSpPr>
            <a:stCxn id="15" idx="2"/>
            <a:endCxn id="19" idx="0"/>
          </p:cNvCxnSpPr>
          <p:nvPr/>
        </p:nvCxnSpPr>
        <p:spPr bwMode="auto">
          <a:xfrm rot="16200000" flipH="1">
            <a:off x="7735560" y="3080361"/>
            <a:ext cx="553326" cy="1468"/>
          </a:xfrm>
          <a:prstGeom prst="bentConnector3">
            <a:avLst>
              <a:gd name="adj1" fmla="val 50000"/>
            </a:avLst>
          </a:prstGeom>
          <a:ln>
            <a:headEnd type="none" w="med" len="med"/>
            <a:tailEnd type="arrow"/>
          </a:ln>
        </p:spPr>
        <p:style>
          <a:lnRef idx="1">
            <a:schemeClr val="accent5"/>
          </a:lnRef>
          <a:fillRef idx="0">
            <a:schemeClr val="accent5"/>
          </a:fillRef>
          <a:effectRef idx="0">
            <a:schemeClr val="accent5"/>
          </a:effectRef>
          <a:fontRef idx="minor">
            <a:schemeClr val="tx1"/>
          </a:fontRef>
        </p:style>
      </p:cxnSp>
      <p:cxnSp>
        <p:nvCxnSpPr>
          <p:cNvPr id="56" name="Прямая со стрелкой 55"/>
          <p:cNvCxnSpPr>
            <a:stCxn id="12" idx="3"/>
            <a:endCxn id="14" idx="1"/>
          </p:cNvCxnSpPr>
          <p:nvPr/>
        </p:nvCxnSpPr>
        <p:spPr bwMode="auto">
          <a:xfrm>
            <a:off x="2188634" y="2309366"/>
            <a:ext cx="647186" cy="0"/>
          </a:xfrm>
          <a:prstGeom prst="straightConnector1">
            <a:avLst/>
          </a:prstGeom>
          <a:ln>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59" name="Прямая со стрелкой 58"/>
          <p:cNvCxnSpPr>
            <a:stCxn id="14" idx="3"/>
            <a:endCxn id="13" idx="1"/>
          </p:cNvCxnSpPr>
          <p:nvPr/>
        </p:nvCxnSpPr>
        <p:spPr bwMode="auto">
          <a:xfrm>
            <a:off x="4502096" y="2309366"/>
            <a:ext cx="501951" cy="0"/>
          </a:xfrm>
          <a:prstGeom prst="straightConnector1">
            <a:avLst/>
          </a:prstGeom>
          <a:ln>
            <a:headEnd type="none" w="med" len="me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6343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215662"/>
            <a:ext cx="6510836" cy="3168352"/>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bwMode="auto">
          <a:xfrm>
            <a:off x="1493659" y="4496740"/>
            <a:ext cx="1276262" cy="1831491"/>
          </a:xfrm>
          <a:prstGeom prst="rect">
            <a:avLst/>
          </a:prstGeom>
          <a:solidFill>
            <a:schemeClr val="accent5"/>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В портале сверки ВГО предусмотрены фильтры, позволяющие делать отбор расхождений по определенным условиям</a:t>
            </a:r>
            <a:endParaRPr kumimoji="0" lang="ru-RU" sz="1300" b="0" i="0" u="none" strike="noStrike" cap="none" normalizeH="0" baseline="0" dirty="0">
              <a:ln>
                <a:noFill/>
              </a:ln>
              <a:solidFill>
                <a:schemeClr val="tx1"/>
              </a:solidFill>
              <a:effectLst/>
              <a:latin typeface="Arial" charset="0"/>
            </a:endParaRPr>
          </a:p>
        </p:txBody>
      </p:sp>
      <p:sp>
        <p:nvSpPr>
          <p:cNvPr id="8" name="Прямоугольник 7"/>
          <p:cNvSpPr/>
          <p:nvPr/>
        </p:nvSpPr>
        <p:spPr bwMode="auto">
          <a:xfrm>
            <a:off x="3098518" y="4451018"/>
            <a:ext cx="1345589" cy="1862865"/>
          </a:xfrm>
          <a:prstGeom prst="rect">
            <a:avLst/>
          </a:prstGeom>
          <a:solidFill>
            <a:schemeClr val="accent5"/>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Можно вывести расхождения, которые не прокомментированы и при этом выше определенного порога</a:t>
            </a:r>
            <a:endParaRPr kumimoji="0" lang="ru-RU" sz="1300" b="0" i="0" u="none" strike="noStrike" cap="none" normalizeH="0" baseline="0" dirty="0">
              <a:ln>
                <a:noFill/>
              </a:ln>
              <a:solidFill>
                <a:schemeClr val="tx1"/>
              </a:solidFill>
              <a:effectLst/>
              <a:latin typeface="Arial" charset="0"/>
            </a:endParaRPr>
          </a:p>
        </p:txBody>
      </p:sp>
      <p:sp>
        <p:nvSpPr>
          <p:cNvPr id="9" name="Прямоугольник 8"/>
          <p:cNvSpPr/>
          <p:nvPr/>
        </p:nvSpPr>
        <p:spPr bwMode="auto">
          <a:xfrm>
            <a:off x="4822148" y="4441675"/>
            <a:ext cx="1242138" cy="1862865"/>
          </a:xfrm>
          <a:prstGeom prst="rect">
            <a:avLst/>
          </a:prstGeom>
          <a:solidFill>
            <a:schemeClr val="accent5"/>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Можно отобразить расхождения, по которым стороны не согласны друг с другом (спор), или сделать другой отбор</a:t>
            </a:r>
            <a:endParaRPr kumimoji="0" lang="ru-RU" sz="1300" b="0" i="0" u="none" strike="noStrike" cap="none" normalizeH="0" baseline="0" dirty="0">
              <a:ln>
                <a:noFill/>
              </a:ln>
              <a:solidFill>
                <a:schemeClr val="tx1"/>
              </a:solidFill>
              <a:effectLst/>
              <a:latin typeface="Arial" charset="0"/>
            </a:endParaRPr>
          </a:p>
        </p:txBody>
      </p:sp>
      <p:sp>
        <p:nvSpPr>
          <p:cNvPr id="10" name="Прямоугольник 9"/>
          <p:cNvSpPr/>
          <p:nvPr/>
        </p:nvSpPr>
        <p:spPr bwMode="auto">
          <a:xfrm>
            <a:off x="6431505" y="4437112"/>
            <a:ext cx="1242138" cy="1867428"/>
          </a:xfrm>
          <a:prstGeom prst="rect">
            <a:avLst/>
          </a:prstGeom>
          <a:solidFill>
            <a:schemeClr val="accent5"/>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Все расхождения  можно списать на отдельный счет, заданный в настройках шаблона сверки.</a:t>
            </a:r>
            <a:endParaRPr kumimoji="0" lang="ru-RU" sz="1300" b="0" i="0" u="none" strike="noStrike" cap="none" normalizeH="0" baseline="0" dirty="0">
              <a:ln>
                <a:noFill/>
              </a:ln>
              <a:solidFill>
                <a:schemeClr val="tx1"/>
              </a:solidFill>
              <a:effectLst/>
              <a:latin typeface="Arial" charset="0"/>
            </a:endParaRPr>
          </a:p>
        </p:txBody>
      </p:sp>
      <p:cxnSp>
        <p:nvCxnSpPr>
          <p:cNvPr id="11" name="Прямая со стрелкой 10"/>
          <p:cNvCxnSpPr>
            <a:stCxn id="7" idx="3"/>
            <a:endCxn id="8" idx="1"/>
          </p:cNvCxnSpPr>
          <p:nvPr/>
        </p:nvCxnSpPr>
        <p:spPr bwMode="auto">
          <a:xfrm flipV="1">
            <a:off x="2769920" y="5382451"/>
            <a:ext cx="328598" cy="30035"/>
          </a:xfrm>
          <a:prstGeom prst="straightConnector1">
            <a:avLst/>
          </a:prstGeom>
          <a:ln>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8" idx="3"/>
            <a:endCxn id="9" idx="1"/>
          </p:cNvCxnSpPr>
          <p:nvPr/>
        </p:nvCxnSpPr>
        <p:spPr bwMode="auto">
          <a:xfrm flipV="1">
            <a:off x="4444106" y="5373108"/>
            <a:ext cx="378042" cy="9343"/>
          </a:xfrm>
          <a:prstGeom prst="straightConnector1">
            <a:avLst/>
          </a:prstGeom>
          <a:ln>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9" idx="3"/>
            <a:endCxn id="10" idx="1"/>
          </p:cNvCxnSpPr>
          <p:nvPr/>
        </p:nvCxnSpPr>
        <p:spPr bwMode="auto">
          <a:xfrm flipV="1">
            <a:off x="6064287" y="5370827"/>
            <a:ext cx="367219" cy="2281"/>
          </a:xfrm>
          <a:prstGeom prst="straightConnector1">
            <a:avLst/>
          </a:prstGeom>
          <a:ln>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5" name="Заголовок 1"/>
          <p:cNvSpPr txBox="1">
            <a:spLocks/>
          </p:cNvSpPr>
          <p:nvPr/>
        </p:nvSpPr>
        <p:spPr>
          <a:xfrm>
            <a:off x="1624656" y="364301"/>
            <a:ext cx="8518161" cy="58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lnSpc>
                <a:spcPct val="80000"/>
              </a:lnSpc>
              <a:defRPr b="1">
                <a:solidFill>
                  <a:srgbClr val="D20000"/>
                </a:solidFill>
                <a:latin typeface="+mj-lt"/>
                <a:ea typeface="+mj-ea"/>
                <a:cs typeface="+mj-cs"/>
              </a:defRPr>
            </a:lvl1pPr>
            <a:lvl2pPr eaLnBrk="0" hangingPunct="0">
              <a:lnSpc>
                <a:spcPct val="80000"/>
              </a:lnSpc>
              <a:defRPr b="1">
                <a:solidFill>
                  <a:srgbClr val="D20000"/>
                </a:solidFill>
              </a:defRPr>
            </a:lvl2pPr>
            <a:lvl3pPr eaLnBrk="0" hangingPunct="0">
              <a:lnSpc>
                <a:spcPct val="80000"/>
              </a:lnSpc>
              <a:defRPr b="1">
                <a:solidFill>
                  <a:srgbClr val="D20000"/>
                </a:solidFill>
              </a:defRPr>
            </a:lvl3pPr>
            <a:lvl4pPr eaLnBrk="0" hangingPunct="0">
              <a:lnSpc>
                <a:spcPct val="80000"/>
              </a:lnSpc>
              <a:defRPr b="1">
                <a:solidFill>
                  <a:srgbClr val="D20000"/>
                </a:solidFill>
              </a:defRPr>
            </a:lvl4pPr>
            <a:lvl5pPr eaLnBrk="0" hangingPunct="0">
              <a:lnSpc>
                <a:spcPct val="80000"/>
              </a:lnSpc>
              <a:defRPr b="1">
                <a:solidFill>
                  <a:srgbClr val="D20000"/>
                </a:solidFill>
              </a:defRPr>
            </a:lvl5pPr>
            <a:lvl6pPr marL="457200" fontAlgn="base">
              <a:lnSpc>
                <a:spcPct val="80000"/>
              </a:lnSpc>
              <a:spcBef>
                <a:spcPct val="0"/>
              </a:spcBef>
              <a:spcAft>
                <a:spcPct val="0"/>
              </a:spcAft>
              <a:defRPr b="1">
                <a:solidFill>
                  <a:srgbClr val="E2271E"/>
                </a:solidFill>
              </a:defRPr>
            </a:lvl6pPr>
            <a:lvl7pPr marL="914400" fontAlgn="base">
              <a:lnSpc>
                <a:spcPct val="80000"/>
              </a:lnSpc>
              <a:spcBef>
                <a:spcPct val="0"/>
              </a:spcBef>
              <a:spcAft>
                <a:spcPct val="0"/>
              </a:spcAft>
              <a:defRPr b="1">
                <a:solidFill>
                  <a:srgbClr val="E2271E"/>
                </a:solidFill>
              </a:defRPr>
            </a:lvl7pPr>
            <a:lvl8pPr marL="1371600" fontAlgn="base">
              <a:lnSpc>
                <a:spcPct val="80000"/>
              </a:lnSpc>
              <a:spcBef>
                <a:spcPct val="0"/>
              </a:spcBef>
              <a:spcAft>
                <a:spcPct val="0"/>
              </a:spcAft>
              <a:defRPr b="1">
                <a:solidFill>
                  <a:srgbClr val="E2271E"/>
                </a:solidFill>
              </a:defRPr>
            </a:lvl8pPr>
            <a:lvl9pPr marL="1828800" fontAlgn="base">
              <a:lnSpc>
                <a:spcPct val="80000"/>
              </a:lnSpc>
              <a:spcBef>
                <a:spcPct val="0"/>
              </a:spcBef>
              <a:spcAft>
                <a:spcPct val="0"/>
              </a:spcAft>
              <a:defRPr b="1">
                <a:solidFill>
                  <a:srgbClr val="E2271E"/>
                </a:solidFill>
              </a:defRPr>
            </a:lvl9pPr>
          </a:lstStyle>
          <a:p>
            <a:r>
              <a:rPr lang="ru-RU" altLang="en-US" dirty="0"/>
              <a:t>4. КОНСОЛИДАЦИЯ ОТЧЁТНОСТИ. ПОРТАЛ СВЕРКИ ВГО.</a:t>
            </a:r>
            <a:endParaRPr lang="ru-RU" altLang="ru-RU" dirty="0"/>
          </a:p>
        </p:txBody>
      </p:sp>
      <p:sp>
        <p:nvSpPr>
          <p:cNvPr id="14" name="Номер слайда 3"/>
          <p:cNvSpPr>
            <a:spLocks noGrp="1"/>
          </p:cNvSpPr>
          <p:nvPr>
            <p:ph type="sldNum" sz="quarter" idx="11"/>
          </p:nvPr>
        </p:nvSpPr>
        <p:spPr>
          <a:xfrm>
            <a:off x="8243888" y="6597650"/>
            <a:ext cx="766762" cy="260350"/>
          </a:xfrm>
        </p:spPr>
        <p:txBody>
          <a:bodyPr/>
          <a:lstStyle/>
          <a:p>
            <a:pPr>
              <a:defRPr/>
            </a:pPr>
            <a:fld id="{291CF282-6ACF-4085-9ADF-8D9C1CF6F6E3}" type="slidenum">
              <a:rPr lang="ru-RU" altLang="ru-RU" smtClean="0"/>
              <a:pPr>
                <a:defRPr/>
              </a:pPr>
              <a:t>47</a:t>
            </a:fld>
            <a:endParaRPr lang="ru-RU" altLang="ru-RU" dirty="0"/>
          </a:p>
        </p:txBody>
      </p:sp>
    </p:spTree>
    <p:extLst>
      <p:ext uri="{BB962C8B-B14F-4D97-AF65-F5344CB8AC3E}">
        <p14:creationId xmlns:p14="http://schemas.microsoft.com/office/powerpoint/2010/main" val="18169566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Номер слайда 1">
            <a:extLst>
              <a:ext uri="{FF2B5EF4-FFF2-40B4-BE49-F238E27FC236}">
                <a16:creationId xmlns:a16="http://schemas.microsoft.com/office/drawing/2014/main" id="{485F3DED-D85C-A0C6-AB02-D38E8F876BA0}"/>
              </a:ext>
            </a:extLst>
          </p:cNvPr>
          <p:cNvSpPr txBox="1">
            <a:spLocks noGrp="1"/>
          </p:cNvSpPr>
          <p:nvPr/>
        </p:nvSpPr>
        <p:spPr bwMode="auto">
          <a:xfrm>
            <a:off x="8101013" y="5753894"/>
            <a:ext cx="766762" cy="19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r" eaLnBrk="1" hangingPunct="1">
              <a:spcBef>
                <a:spcPct val="0"/>
              </a:spcBef>
              <a:spcAft>
                <a:spcPct val="0"/>
              </a:spcAft>
              <a:buClrTx/>
              <a:buSzTx/>
              <a:buFontTx/>
              <a:buNone/>
            </a:pPr>
            <a:fld id="{C6FB59CC-7766-4A2B-AE19-2070C0492038}" type="slidenum">
              <a:rPr lang="ru-RU" altLang="ru-RU" sz="1000" b="1"/>
              <a:pPr algn="r" eaLnBrk="1" hangingPunct="1">
                <a:spcBef>
                  <a:spcPct val="0"/>
                </a:spcBef>
                <a:spcAft>
                  <a:spcPct val="0"/>
                </a:spcAft>
                <a:buClrTx/>
                <a:buSzTx/>
                <a:buFontTx/>
                <a:buNone/>
              </a:pPr>
              <a:t>48</a:t>
            </a:fld>
            <a:endParaRPr lang="ru-RU" altLang="ru-RU" sz="1000" b="1"/>
          </a:p>
        </p:txBody>
      </p:sp>
      <p:sp>
        <p:nvSpPr>
          <p:cNvPr id="78850" name="TextShape 1">
            <a:extLst>
              <a:ext uri="{FF2B5EF4-FFF2-40B4-BE49-F238E27FC236}">
                <a16:creationId xmlns:a16="http://schemas.microsoft.com/office/drawing/2014/main" id="{91E2F4BF-A1F7-1488-D04E-F81D15021A61}"/>
              </a:ext>
            </a:extLst>
          </p:cNvPr>
          <p:cNvSpPr txBox="1">
            <a:spLocks noChangeArrowheads="1"/>
          </p:cNvSpPr>
          <p:nvPr/>
        </p:nvSpPr>
        <p:spPr bwMode="auto">
          <a:xfrm>
            <a:off x="1763688" y="751681"/>
            <a:ext cx="57531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7" rIns="68576" bIns="34287" anchor="ct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nSpc>
                <a:spcPct val="80000"/>
              </a:lnSpc>
              <a:spcBef>
                <a:spcPct val="50000"/>
              </a:spcBef>
              <a:spcAft>
                <a:spcPct val="0"/>
              </a:spcAft>
              <a:buClrTx/>
              <a:buSzTx/>
              <a:buFontTx/>
              <a:buNone/>
            </a:pPr>
            <a:r>
              <a:rPr lang="ru-RU" altLang="en-US" sz="2000" b="1" dirty="0">
                <a:solidFill>
                  <a:srgbClr val="D20000"/>
                </a:solidFill>
              </a:rPr>
              <a:t>4. КОНСОЛИДАЦИЯ ОТЧЁТНОСТИ. </a:t>
            </a:r>
            <a:r>
              <a:rPr lang="ru-RU" altLang="ru-RU" sz="2000" b="1" dirty="0">
                <a:solidFill>
                  <a:srgbClr val="D20000"/>
                </a:solidFill>
              </a:rPr>
              <a:t>УРЕГУЛИРОВАНИЕ ИЗ СВЕРКИ</a:t>
            </a:r>
          </a:p>
        </p:txBody>
      </p:sp>
      <p:sp>
        <p:nvSpPr>
          <p:cNvPr id="78851" name="AutoShape 57">
            <a:extLst>
              <a:ext uri="{FF2B5EF4-FFF2-40B4-BE49-F238E27FC236}">
                <a16:creationId xmlns:a16="http://schemas.microsoft.com/office/drawing/2014/main" id="{8422A124-7332-02CB-E891-5625BF39E64B}"/>
              </a:ext>
            </a:extLst>
          </p:cNvPr>
          <p:cNvSpPr>
            <a:spLocks noChangeArrowheads="1"/>
          </p:cNvSpPr>
          <p:nvPr/>
        </p:nvSpPr>
        <p:spPr bwMode="auto">
          <a:xfrm>
            <a:off x="6965950" y="2888456"/>
            <a:ext cx="2166938" cy="877888"/>
          </a:xfrm>
          <a:prstGeom prst="roundRect">
            <a:avLst>
              <a:gd name="adj" fmla="val 16667"/>
            </a:avLst>
          </a:prstGeom>
          <a:gradFill rotWithShape="1">
            <a:gsLst>
              <a:gs pos="0">
                <a:srgbClr val="FFFF00">
                  <a:alpha val="60001"/>
                </a:srgbClr>
              </a:gs>
              <a:gs pos="100000">
                <a:srgbClr val="FFCC00">
                  <a:alpha val="60001"/>
                </a:srgbClr>
              </a:gs>
            </a:gsLst>
            <a:lin ang="5400000" scaled="1"/>
          </a:gradFill>
          <a:ln w="9525">
            <a:solidFill>
              <a:srgbClr val="D27D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ctr" eaLnBrk="1" hangingPunct="1">
              <a:spcBef>
                <a:spcPct val="0"/>
              </a:spcBef>
              <a:spcAft>
                <a:spcPct val="0"/>
              </a:spcAft>
              <a:buClrTx/>
              <a:buSzTx/>
              <a:buFontTx/>
              <a:buNone/>
            </a:pPr>
            <a:r>
              <a:rPr lang="ru-RU" altLang="ru-RU" sz="1800" b="1">
                <a:solidFill>
                  <a:srgbClr val="D27D00"/>
                </a:solidFill>
              </a:rPr>
              <a:t>«зеркалирование»</a:t>
            </a:r>
          </a:p>
          <a:p>
            <a:pPr algn="ctr" eaLnBrk="1" hangingPunct="1">
              <a:spcBef>
                <a:spcPct val="0"/>
              </a:spcBef>
              <a:spcAft>
                <a:spcPct val="0"/>
              </a:spcAft>
              <a:buClrTx/>
              <a:buSzTx/>
              <a:buFontTx/>
              <a:buNone/>
            </a:pPr>
            <a:r>
              <a:rPr lang="ru-RU" altLang="ru-RU" sz="1800" b="1">
                <a:solidFill>
                  <a:srgbClr val="D27D00"/>
                </a:solidFill>
              </a:rPr>
              <a:t>в РСБУ / МСФО</a:t>
            </a:r>
          </a:p>
        </p:txBody>
      </p:sp>
      <p:sp>
        <p:nvSpPr>
          <p:cNvPr id="78852" name="AutoShape 137">
            <a:extLst>
              <a:ext uri="{FF2B5EF4-FFF2-40B4-BE49-F238E27FC236}">
                <a16:creationId xmlns:a16="http://schemas.microsoft.com/office/drawing/2014/main" id="{29C06299-FD6B-2ED7-FE32-B6E9F4A9C56D}"/>
              </a:ext>
            </a:extLst>
          </p:cNvPr>
          <p:cNvSpPr>
            <a:spLocks noChangeArrowheads="1"/>
          </p:cNvSpPr>
          <p:nvPr/>
        </p:nvSpPr>
        <p:spPr bwMode="auto">
          <a:xfrm>
            <a:off x="6965950" y="3848894"/>
            <a:ext cx="2166938" cy="1022350"/>
          </a:xfrm>
          <a:prstGeom prst="roundRect">
            <a:avLst>
              <a:gd name="adj" fmla="val 16667"/>
            </a:avLst>
          </a:prstGeom>
          <a:gradFill rotWithShape="0">
            <a:gsLst>
              <a:gs pos="0">
                <a:srgbClr val="99CC00">
                  <a:alpha val="50000"/>
                </a:srgbClr>
              </a:gs>
              <a:gs pos="100000">
                <a:srgbClr val="CCFF33">
                  <a:alpha val="50000"/>
                </a:srgbClr>
              </a:gs>
            </a:gsLst>
            <a:lin ang="5400000" scaled="1"/>
          </a:gradFill>
          <a:ln w="15875" algn="ctr">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ctr">
              <a:spcBef>
                <a:spcPct val="0"/>
              </a:spcBef>
              <a:spcAft>
                <a:spcPct val="0"/>
              </a:spcAft>
              <a:buClrTx/>
              <a:buSzTx/>
              <a:buFontTx/>
              <a:buNone/>
            </a:pPr>
            <a:r>
              <a:rPr lang="ru-RU" altLang="ru-RU" sz="1800" b="1">
                <a:solidFill>
                  <a:srgbClr val="006600"/>
                </a:solidFill>
              </a:rPr>
              <a:t>урегулирование ВГО </a:t>
            </a:r>
          </a:p>
          <a:p>
            <a:pPr algn="ctr">
              <a:spcBef>
                <a:spcPct val="0"/>
              </a:spcBef>
              <a:spcAft>
                <a:spcPct val="0"/>
              </a:spcAft>
              <a:buClrTx/>
              <a:buSzTx/>
              <a:buFontTx/>
              <a:buNone/>
            </a:pPr>
            <a:r>
              <a:rPr lang="ru-RU" altLang="ru-RU" sz="1800" b="1">
                <a:solidFill>
                  <a:srgbClr val="006600"/>
                </a:solidFill>
              </a:rPr>
              <a:t>в РСБУ/МСФО</a:t>
            </a:r>
          </a:p>
        </p:txBody>
      </p:sp>
      <p:sp>
        <p:nvSpPr>
          <p:cNvPr id="28678" name="AutoShape 270">
            <a:extLst>
              <a:ext uri="{FF2B5EF4-FFF2-40B4-BE49-F238E27FC236}">
                <a16:creationId xmlns:a16="http://schemas.microsoft.com/office/drawing/2014/main" id="{6F7265B4-F22E-D7D0-EBF1-332A2FA720B7}"/>
              </a:ext>
            </a:extLst>
          </p:cNvPr>
          <p:cNvSpPr>
            <a:spLocks noChangeArrowheads="1"/>
          </p:cNvSpPr>
          <p:nvPr/>
        </p:nvSpPr>
        <p:spPr bwMode="auto">
          <a:xfrm>
            <a:off x="6499226" y="3510756"/>
            <a:ext cx="466725" cy="647700"/>
          </a:xfrm>
          <a:prstGeom prst="rightArrow">
            <a:avLst>
              <a:gd name="adj1" fmla="val 62037"/>
              <a:gd name="adj2" fmla="val 51981"/>
            </a:avLst>
          </a:prstGeom>
          <a:solidFill>
            <a:schemeClr val="accent4">
              <a:lumMod val="10000"/>
              <a:lumOff val="90000"/>
            </a:schemeClr>
          </a:solidFill>
          <a:ln w="25400" algn="ctr">
            <a:solidFill>
              <a:schemeClr val="accent4">
                <a:lumMod val="10000"/>
                <a:lumOff val="90000"/>
              </a:schemeClr>
            </a:solidFill>
            <a:miter lim="800000"/>
            <a:headEnd/>
            <a:tailEnd/>
          </a:ln>
          <a:effectLst/>
        </p:spPr>
        <p:txBody>
          <a:bodyPr anchor="ctr">
            <a:spAutoFit/>
          </a:bodyP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nSpc>
                <a:spcPct val="110000"/>
              </a:lnSpc>
              <a:spcBef>
                <a:spcPct val="50000"/>
              </a:spcBef>
              <a:spcAft>
                <a:spcPct val="0"/>
              </a:spcAft>
              <a:buClrTx/>
              <a:buSzTx/>
              <a:buFontTx/>
              <a:buNone/>
              <a:defRPr/>
            </a:pPr>
            <a:endParaRPr lang="ru-RU" altLang="ru-RU" sz="2000" dirty="0">
              <a:solidFill>
                <a:schemeClr val="tx1"/>
              </a:solidFill>
            </a:endParaRPr>
          </a:p>
        </p:txBody>
      </p:sp>
      <p:pic>
        <p:nvPicPr>
          <p:cNvPr id="28679" name="Рисунок 12">
            <a:extLst>
              <a:ext uri="{FF2B5EF4-FFF2-40B4-BE49-F238E27FC236}">
                <a16:creationId xmlns:a16="http://schemas.microsoft.com/office/drawing/2014/main" id="{E18AAF92-ABC1-EAC1-98AB-1A980694D6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1" y="1629569"/>
            <a:ext cx="6073775" cy="3935412"/>
          </a:xfrm>
          <a:prstGeom prst="rect">
            <a:avLst/>
          </a:prstGeom>
          <a:solidFill>
            <a:srgbClr val="F9E383">
              <a:alpha val="50195"/>
            </a:srgbClr>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1692275" y="152400"/>
            <a:ext cx="6048077" cy="1081088"/>
          </a:xfrm>
        </p:spPr>
        <p:txBody>
          <a:bodyPr/>
          <a:lstStyle/>
          <a:p>
            <a:r>
              <a:rPr lang="ru-RU" altLang="en-US" dirty="0"/>
              <a:t>4. КОНСОЛИДАЦИЯ ОТЧЁТНОСТИ. МАСТЕР УРЕГУЛИРОВАНИЯ.</a:t>
            </a:r>
            <a:endParaRPr lang="ru-RU" altLang="ru-RU" dirty="0"/>
          </a:p>
        </p:txBody>
      </p:sp>
      <p:sp>
        <p:nvSpPr>
          <p:cNvPr id="39" name="Прямоугольник 38"/>
          <p:cNvSpPr/>
          <p:nvPr/>
        </p:nvSpPr>
        <p:spPr bwMode="auto">
          <a:xfrm>
            <a:off x="221801" y="4765861"/>
            <a:ext cx="1944216" cy="1831491"/>
          </a:xfrm>
          <a:prstGeom prst="rect">
            <a:avLst/>
          </a:prstGeom>
          <a:solidFill>
            <a:schemeClr val="accent5"/>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kumimoji="0" lang="ru-RU" sz="1300" b="0" i="0" u="none" strike="noStrike" cap="none" normalizeH="0" baseline="0" dirty="0">
                <a:ln>
                  <a:noFill/>
                </a:ln>
                <a:solidFill>
                  <a:schemeClr val="tx1"/>
                </a:solidFill>
                <a:effectLst/>
                <a:latin typeface="Arial" charset="0"/>
              </a:rPr>
              <a:t>Мастер урегулирования</a:t>
            </a:r>
            <a:r>
              <a:rPr kumimoji="0" lang="ru-RU" sz="1300" b="0" i="0" u="none" strike="noStrike" cap="none" normalizeH="0" dirty="0">
                <a:ln>
                  <a:noFill/>
                </a:ln>
                <a:solidFill>
                  <a:schemeClr val="tx1"/>
                </a:solidFill>
                <a:effectLst/>
                <a:latin typeface="Arial" charset="0"/>
              </a:rPr>
              <a:t> ВГО проводит принудительное урегулирование расхождений, сумма которых ниже порога существенности</a:t>
            </a:r>
            <a:endParaRPr kumimoji="0" lang="ru-RU" sz="1300" b="0" i="0" u="none" strike="noStrike" cap="none" normalizeH="0" baseline="0" dirty="0">
              <a:ln>
                <a:noFill/>
              </a:ln>
              <a:solidFill>
                <a:schemeClr val="tx1"/>
              </a:solidFill>
              <a:effectLst/>
              <a:latin typeface="Arial" charset="0"/>
            </a:endParaRPr>
          </a:p>
        </p:txBody>
      </p:sp>
      <p:sp>
        <p:nvSpPr>
          <p:cNvPr id="42" name="Прямоугольник 41"/>
          <p:cNvSpPr/>
          <p:nvPr/>
        </p:nvSpPr>
        <p:spPr bwMode="auto">
          <a:xfrm>
            <a:off x="2431024" y="4742651"/>
            <a:ext cx="2016224" cy="1862865"/>
          </a:xfrm>
          <a:prstGeom prst="rect">
            <a:avLst/>
          </a:prstGeom>
          <a:solidFill>
            <a:schemeClr val="accent5"/>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kumimoji="0" lang="ru-RU" sz="1300" b="0" i="0" u="none" strike="noStrike" cap="none" normalizeH="0" baseline="0" dirty="0">
                <a:ln>
                  <a:noFill/>
                </a:ln>
                <a:solidFill>
                  <a:schemeClr val="tx1"/>
                </a:solidFill>
                <a:effectLst/>
                <a:latin typeface="Arial" charset="0"/>
              </a:rPr>
              <a:t>Порог существенности</a:t>
            </a:r>
            <a:r>
              <a:rPr kumimoji="0" lang="ru-RU" sz="1300" b="0" i="0" u="none" strike="noStrike" cap="none" normalizeH="0" dirty="0">
                <a:ln>
                  <a:noFill/>
                </a:ln>
                <a:solidFill>
                  <a:schemeClr val="tx1"/>
                </a:solidFill>
                <a:effectLst/>
                <a:latin typeface="Arial" charset="0"/>
              </a:rPr>
              <a:t> устанавливается как процент от средней величины операций на вкладке «Автоматическое урегулирование» в «Шаблоне сверки»</a:t>
            </a:r>
            <a:endParaRPr kumimoji="0" lang="ru-RU" sz="1300" b="0" i="0" u="none" strike="noStrike" cap="none" normalizeH="0" baseline="0" dirty="0">
              <a:ln>
                <a:noFill/>
              </a:ln>
              <a:solidFill>
                <a:schemeClr val="tx1"/>
              </a:solidFill>
              <a:effectLst/>
              <a:latin typeface="Arial" charset="0"/>
            </a:endParaRPr>
          </a:p>
        </p:txBody>
      </p:sp>
      <p:sp>
        <p:nvSpPr>
          <p:cNvPr id="43" name="Прямоугольник 42"/>
          <p:cNvSpPr/>
          <p:nvPr/>
        </p:nvSpPr>
        <p:spPr bwMode="auto">
          <a:xfrm>
            <a:off x="4799124" y="4733308"/>
            <a:ext cx="1872208" cy="1862865"/>
          </a:xfrm>
          <a:prstGeom prst="rect">
            <a:avLst/>
          </a:prstGeom>
          <a:solidFill>
            <a:schemeClr val="accent5"/>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kumimoji="0" lang="ru-RU" sz="1300" b="0" i="0" u="none" strike="noStrike" cap="none" normalizeH="0" baseline="0" dirty="0">
                <a:ln>
                  <a:noFill/>
                </a:ln>
                <a:solidFill>
                  <a:schemeClr val="tx1"/>
                </a:solidFill>
                <a:effectLst/>
                <a:latin typeface="Arial" charset="0"/>
              </a:rPr>
              <a:t>Способ урегулирования определяет</a:t>
            </a:r>
            <a:r>
              <a:rPr kumimoji="0" lang="ru-RU" sz="1300" b="0" i="0" u="none" strike="noStrike" cap="none" normalizeH="0" dirty="0">
                <a:ln>
                  <a:noFill/>
                </a:ln>
                <a:solidFill>
                  <a:schemeClr val="tx1"/>
                </a:solidFill>
                <a:effectLst/>
                <a:latin typeface="Arial" charset="0"/>
              </a:rPr>
              <a:t> в каком обществе проводится операция по доначислению внутригрупповых операций</a:t>
            </a:r>
            <a:endParaRPr kumimoji="0" lang="ru-RU" sz="1300" b="0" i="0" u="none" strike="noStrike" cap="none" normalizeH="0" baseline="0" dirty="0">
              <a:ln>
                <a:noFill/>
              </a:ln>
              <a:solidFill>
                <a:schemeClr val="tx1"/>
              </a:solidFill>
              <a:effectLst/>
              <a:latin typeface="Arial" charset="0"/>
            </a:endParaRPr>
          </a:p>
        </p:txBody>
      </p:sp>
      <p:sp>
        <p:nvSpPr>
          <p:cNvPr id="45" name="Прямоугольник 44"/>
          <p:cNvSpPr/>
          <p:nvPr/>
        </p:nvSpPr>
        <p:spPr bwMode="auto">
          <a:xfrm>
            <a:off x="6976120" y="4720582"/>
            <a:ext cx="1886640" cy="1867428"/>
          </a:xfrm>
          <a:prstGeom prst="rect">
            <a:avLst/>
          </a:prstGeom>
          <a:solidFill>
            <a:schemeClr val="accent5"/>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kumimoji="0" lang="ru-RU" sz="1300" b="0" i="0" u="none" strike="noStrike" cap="none" normalizeH="0" baseline="0" dirty="0">
                <a:ln>
                  <a:noFill/>
                </a:ln>
                <a:solidFill>
                  <a:schemeClr val="tx1"/>
                </a:solidFill>
                <a:effectLst/>
                <a:latin typeface="Arial" charset="0"/>
              </a:rPr>
              <a:t>При выборе способа «По максимальному значению»</a:t>
            </a:r>
            <a:r>
              <a:rPr kumimoji="0" lang="ru-RU" sz="1300" b="0" i="0" u="none" strike="noStrike" cap="none" normalizeH="0" dirty="0">
                <a:ln>
                  <a:noFill/>
                </a:ln>
                <a:solidFill>
                  <a:schemeClr val="tx1"/>
                </a:solidFill>
                <a:effectLst/>
                <a:latin typeface="Arial" charset="0"/>
              </a:rPr>
              <a:t> сумма ВГО в обществе с максимальным значением считается верной, а в другом обществе проводится доначисление</a:t>
            </a:r>
            <a:endParaRPr kumimoji="0" lang="ru-RU" sz="1300" b="0" i="0" u="none" strike="noStrike" cap="none" normalizeH="0" baseline="0" dirty="0">
              <a:ln>
                <a:noFill/>
              </a:ln>
              <a:solidFill>
                <a:schemeClr val="tx1"/>
              </a:solidFill>
              <a:effectLst/>
              <a:latin typeface="Arial" charset="0"/>
            </a:endParaRPr>
          </a:p>
        </p:txBody>
      </p:sp>
      <p:cxnSp>
        <p:nvCxnSpPr>
          <p:cNvPr id="46" name="Прямая со стрелкой 45"/>
          <p:cNvCxnSpPr>
            <a:stCxn id="39" idx="3"/>
            <a:endCxn id="42" idx="1"/>
          </p:cNvCxnSpPr>
          <p:nvPr/>
        </p:nvCxnSpPr>
        <p:spPr bwMode="auto">
          <a:xfrm flipV="1">
            <a:off x="2166017" y="5674084"/>
            <a:ext cx="265007" cy="7523"/>
          </a:xfrm>
          <a:prstGeom prst="straightConnector1">
            <a:avLst/>
          </a:prstGeom>
          <a:ln>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a:stCxn id="42" idx="3"/>
            <a:endCxn id="43" idx="1"/>
          </p:cNvCxnSpPr>
          <p:nvPr/>
        </p:nvCxnSpPr>
        <p:spPr bwMode="auto">
          <a:xfrm flipV="1">
            <a:off x="4447248" y="5664741"/>
            <a:ext cx="351876" cy="9343"/>
          </a:xfrm>
          <a:prstGeom prst="straightConnector1">
            <a:avLst/>
          </a:prstGeom>
          <a:ln>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a:stCxn id="43" idx="3"/>
            <a:endCxn id="45" idx="1"/>
          </p:cNvCxnSpPr>
          <p:nvPr/>
        </p:nvCxnSpPr>
        <p:spPr bwMode="auto">
          <a:xfrm flipV="1">
            <a:off x="6671332" y="5654296"/>
            <a:ext cx="304788" cy="10445"/>
          </a:xfrm>
          <a:prstGeom prst="straightConnector1">
            <a:avLst/>
          </a:prstGeom>
          <a:ln>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2" name="Номер слайда 3"/>
          <p:cNvSpPr>
            <a:spLocks noGrp="1"/>
          </p:cNvSpPr>
          <p:nvPr>
            <p:ph type="sldNum" sz="quarter" idx="11"/>
          </p:nvPr>
        </p:nvSpPr>
        <p:spPr>
          <a:xfrm>
            <a:off x="8243888" y="6597650"/>
            <a:ext cx="766762" cy="260350"/>
          </a:xfrm>
        </p:spPr>
        <p:txBody>
          <a:bodyPr/>
          <a:lstStyle/>
          <a:p>
            <a:pPr>
              <a:defRPr/>
            </a:pPr>
            <a:fld id="{C590AB3C-DAE9-4B7E-9BE0-6E242061DBED}" type="slidenum">
              <a:rPr lang="ru-RU" altLang="ru-RU" smtClean="0"/>
              <a:pPr>
                <a:defRPr/>
              </a:pPr>
              <a:t>49</a:t>
            </a:fld>
            <a:endParaRPr lang="ru-RU" altLang="ru-RU"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583" y="1052736"/>
            <a:ext cx="5887949" cy="3537823"/>
          </a:xfrm>
          <a:prstGeom prst="rect">
            <a:avLst/>
          </a:prstGeom>
        </p:spPr>
      </p:pic>
    </p:spTree>
    <p:extLst>
      <p:ext uri="{BB962C8B-B14F-4D97-AF65-F5344CB8AC3E}">
        <p14:creationId xmlns:p14="http://schemas.microsoft.com/office/powerpoint/2010/main" val="2581634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359532" y="1628801"/>
            <a:ext cx="7088085" cy="3503275"/>
          </a:xfrm>
          <a:prstGeom prst="roundRect">
            <a:avLst>
              <a:gd name="adj" fmla="val 11746"/>
            </a:avLst>
          </a:prstGeom>
          <a:solidFill>
            <a:srgbClr val="FFFF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962" fontAlgn="base">
              <a:spcBef>
                <a:spcPct val="0"/>
              </a:spcBef>
              <a:spcAft>
                <a:spcPct val="0"/>
              </a:spcAft>
            </a:pPr>
            <a:endParaRPr lang="ru-RU" sz="1428" b="1" dirty="0">
              <a:solidFill>
                <a:srgbClr val="FFFFFF"/>
              </a:solidFill>
              <a:latin typeface="Arial"/>
            </a:endParaRPr>
          </a:p>
        </p:txBody>
      </p:sp>
      <p:cxnSp>
        <p:nvCxnSpPr>
          <p:cNvPr id="7" name="Прямая со стрелкой 6"/>
          <p:cNvCxnSpPr/>
          <p:nvPr/>
        </p:nvCxnSpPr>
        <p:spPr>
          <a:xfrm flipV="1">
            <a:off x="5467079" y="3756992"/>
            <a:ext cx="1249692" cy="30913"/>
          </a:xfrm>
          <a:prstGeom prst="straightConnector1">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Блок-схема: несколько документов 7"/>
          <p:cNvSpPr/>
          <p:nvPr/>
        </p:nvSpPr>
        <p:spPr>
          <a:xfrm>
            <a:off x="1716054" y="1740995"/>
            <a:ext cx="2084101" cy="816738"/>
          </a:xfrm>
          <a:prstGeom prst="flowChartMultidocument">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962" fontAlgn="base">
              <a:spcBef>
                <a:spcPct val="0"/>
              </a:spcBef>
              <a:spcAft>
                <a:spcPct val="0"/>
              </a:spcAft>
            </a:pPr>
            <a:r>
              <a:rPr lang="ru-RU" sz="1428" dirty="0">
                <a:solidFill>
                  <a:srgbClr val="000000"/>
                </a:solidFill>
                <a:latin typeface="Arial"/>
              </a:rPr>
              <a:t>Параллельный учет </a:t>
            </a:r>
            <a:r>
              <a:rPr lang="en-US" sz="1428" dirty="0">
                <a:solidFill>
                  <a:srgbClr val="000000"/>
                </a:solidFill>
                <a:latin typeface="Arial"/>
              </a:rPr>
              <a:t>16 </a:t>
            </a:r>
            <a:r>
              <a:rPr lang="ru-RU" sz="1428" dirty="0">
                <a:solidFill>
                  <a:srgbClr val="000000"/>
                </a:solidFill>
                <a:latin typeface="Arial"/>
              </a:rPr>
              <a:t>объектов учёта</a:t>
            </a:r>
          </a:p>
        </p:txBody>
      </p:sp>
      <p:cxnSp>
        <p:nvCxnSpPr>
          <p:cNvPr id="9" name="Соединительная линия уступом 8"/>
          <p:cNvCxnSpPr>
            <a:endCxn id="53" idx="0"/>
          </p:cNvCxnSpPr>
          <p:nvPr/>
        </p:nvCxnSpPr>
        <p:spPr>
          <a:xfrm>
            <a:off x="3846957" y="2018326"/>
            <a:ext cx="1163878" cy="1216925"/>
          </a:xfrm>
          <a:prstGeom prst="bentConnector2">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922151" y="1632057"/>
            <a:ext cx="1525466" cy="461665"/>
          </a:xfrm>
          <a:prstGeom prst="rect">
            <a:avLst/>
          </a:prstGeom>
          <a:noFill/>
        </p:spPr>
        <p:txBody>
          <a:bodyPr wrap="square" rtlCol="0">
            <a:spAutoFit/>
          </a:bodyPr>
          <a:lstStyle/>
          <a:p>
            <a:r>
              <a:rPr lang="ru-RU" sz="2400" b="1" dirty="0"/>
              <a:t>1С: УХ</a:t>
            </a:r>
          </a:p>
        </p:txBody>
      </p:sp>
      <p:pic>
        <p:nvPicPr>
          <p:cNvPr id="14" name="Рисунок 37" descr="Mimetypes-application-vnd-sun-xml-calc-template-icon.png"/>
          <p:cNvPicPr>
            <a:picLocks noChangeAspect="1"/>
          </p:cNvPicPr>
          <p:nvPr/>
        </p:nvPicPr>
        <p:blipFill>
          <a:blip r:embed="rId3" cstate="print"/>
          <a:stretch>
            <a:fillRect/>
          </a:stretch>
        </p:blipFill>
        <p:spPr>
          <a:xfrm>
            <a:off x="6941424" y="3388033"/>
            <a:ext cx="393923" cy="525231"/>
          </a:xfrm>
          <a:prstGeom prst="rect">
            <a:avLst/>
          </a:prstGeom>
        </p:spPr>
      </p:pic>
      <p:pic>
        <p:nvPicPr>
          <p:cNvPr id="15" name="Рисунок 14" descr="Mimetypes-application-vnd-sun-xml-calc-template-icon.png"/>
          <p:cNvPicPr>
            <a:picLocks noChangeAspect="1"/>
          </p:cNvPicPr>
          <p:nvPr/>
        </p:nvPicPr>
        <p:blipFill>
          <a:blip r:embed="rId3" cstate="print"/>
          <a:stretch>
            <a:fillRect/>
          </a:stretch>
        </p:blipFill>
        <p:spPr>
          <a:xfrm>
            <a:off x="6692077" y="3304136"/>
            <a:ext cx="398510" cy="531346"/>
          </a:xfrm>
          <a:prstGeom prst="rect">
            <a:avLst/>
          </a:prstGeom>
        </p:spPr>
      </p:pic>
      <p:pic>
        <p:nvPicPr>
          <p:cNvPr id="16" name="Picture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0685" y="3493556"/>
            <a:ext cx="520688" cy="694251"/>
          </a:xfrm>
          <a:prstGeom prst="rect">
            <a:avLst/>
          </a:prstGeom>
        </p:spPr>
      </p:pic>
      <p:sp>
        <p:nvSpPr>
          <p:cNvPr id="17" name="TextBox 70"/>
          <p:cNvSpPr txBox="1"/>
          <p:nvPr/>
        </p:nvSpPr>
        <p:spPr>
          <a:xfrm>
            <a:off x="6164389" y="4040659"/>
            <a:ext cx="974009" cy="11910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32962" fontAlgn="base">
              <a:spcBef>
                <a:spcPct val="0"/>
              </a:spcBef>
              <a:spcAft>
                <a:spcPct val="0"/>
              </a:spcAft>
            </a:pPr>
            <a:r>
              <a:rPr lang="ru-RU" sz="1428" b="1" dirty="0">
                <a:solidFill>
                  <a:srgbClr val="234B67"/>
                </a:solidFill>
                <a:latin typeface="Arial" charset="0"/>
              </a:rPr>
              <a:t>Пакет индивидуальной отчетности</a:t>
            </a:r>
          </a:p>
        </p:txBody>
      </p:sp>
      <p:pic>
        <p:nvPicPr>
          <p:cNvPr id="40" name="Picture 31" descr="data001"/>
          <p:cNvPicPr>
            <a:picLocks noChangeAspect="1" noChangeArrowheads="1"/>
          </p:cNvPicPr>
          <p:nvPr/>
        </p:nvPicPr>
        <p:blipFill>
          <a:blip r:embed="rId5" cstate="print"/>
          <a:srcRect/>
          <a:stretch>
            <a:fillRect/>
          </a:stretch>
        </p:blipFill>
        <p:spPr bwMode="gray">
          <a:xfrm>
            <a:off x="1473694" y="5672184"/>
            <a:ext cx="1154090" cy="1007146"/>
          </a:xfrm>
          <a:prstGeom prst="rect">
            <a:avLst/>
          </a:prstGeom>
          <a:noFill/>
        </p:spPr>
      </p:pic>
      <p:sp>
        <p:nvSpPr>
          <p:cNvPr id="41" name="Text Box 156"/>
          <p:cNvSpPr txBox="1">
            <a:spLocks noChangeArrowheads="1"/>
          </p:cNvSpPr>
          <p:nvPr/>
        </p:nvSpPr>
        <p:spPr bwMode="gray">
          <a:xfrm>
            <a:off x="1439653" y="5877272"/>
            <a:ext cx="1230722" cy="835460"/>
          </a:xfrm>
          <a:prstGeom prst="rect">
            <a:avLst/>
          </a:prstGeom>
          <a:noFill/>
          <a:ln w="9525" algn="ctr">
            <a:noFill/>
            <a:miter lim="800000"/>
            <a:headEnd/>
            <a:tailEnd/>
          </a:ln>
        </p:spPr>
        <p:txBody>
          <a:bodyPr lIns="89995" tIns="46798" rIns="89995" bIns="0" anchor="ctr"/>
          <a:lstStyle/>
          <a:p>
            <a:pPr algn="ctr" defTabSz="995082" eaLnBrk="0" fontAlgn="base" hangingPunct="0">
              <a:spcBef>
                <a:spcPct val="30000"/>
              </a:spcBef>
              <a:spcAft>
                <a:spcPct val="0"/>
              </a:spcAft>
            </a:pPr>
            <a:r>
              <a:rPr lang="ru-RU" sz="1200" b="1" dirty="0">
                <a:solidFill>
                  <a:srgbClr val="000000"/>
                </a:solidFill>
                <a:latin typeface="Tahoma" panose="020B0604030504040204" pitchFamily="34" charset="0"/>
                <a:ea typeface="Tahoma" panose="020B0604030504040204" pitchFamily="34" charset="0"/>
                <a:cs typeface="Tahoma" panose="020B0604030504040204" pitchFamily="34" charset="0"/>
              </a:rPr>
              <a:t>Внешние учетные системы (не 1С)</a:t>
            </a:r>
            <a:endParaRPr lang="en-US" sz="12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pic>
        <p:nvPicPr>
          <p:cNvPr id="42" name="Picture 724"/>
          <p:cNvPicPr>
            <a:picLocks noChangeAspect="1" noChangeArrowheads="1"/>
          </p:cNvPicPr>
          <p:nvPr/>
        </p:nvPicPr>
        <p:blipFill>
          <a:blip r:embed="rId6" cstate="print">
            <a:lum bright="14000"/>
            <a:grayscl/>
          </a:blip>
          <a:srcRect/>
          <a:stretch>
            <a:fillRect/>
          </a:stretch>
        </p:blipFill>
        <p:spPr bwMode="auto">
          <a:xfrm>
            <a:off x="2770709" y="3339466"/>
            <a:ext cx="855409" cy="952556"/>
          </a:xfrm>
          <a:prstGeom prst="rect">
            <a:avLst/>
          </a:prstGeom>
          <a:noFill/>
          <a:ln w="1270" algn="ctr">
            <a:noFill/>
            <a:miter lim="800000"/>
            <a:headEnd/>
            <a:tailEnd/>
          </a:ln>
          <a:effectLst/>
        </p:spPr>
      </p:pic>
      <p:sp>
        <p:nvSpPr>
          <p:cNvPr id="43" name="TextBox 70"/>
          <p:cNvSpPr txBox="1"/>
          <p:nvPr/>
        </p:nvSpPr>
        <p:spPr>
          <a:xfrm>
            <a:off x="2908575" y="2856221"/>
            <a:ext cx="747594" cy="53181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428" b="1" dirty="0">
                <a:solidFill>
                  <a:srgbClr val="234B67"/>
                </a:solidFill>
                <a:latin typeface="Arial" charset="0"/>
              </a:rPr>
              <a:t>АОСВ</a:t>
            </a:r>
          </a:p>
          <a:p>
            <a:pPr defTabSz="932962" fontAlgn="base">
              <a:spcBef>
                <a:spcPct val="0"/>
              </a:spcBef>
              <a:spcAft>
                <a:spcPct val="0"/>
              </a:spcAft>
            </a:pPr>
            <a:r>
              <a:rPr lang="ru-RU" sz="1428" b="1" dirty="0">
                <a:solidFill>
                  <a:srgbClr val="234B67"/>
                </a:solidFill>
                <a:latin typeface="Arial" charset="0"/>
              </a:rPr>
              <a:t>РСБУ </a:t>
            </a:r>
          </a:p>
        </p:txBody>
      </p:sp>
      <p:pic>
        <p:nvPicPr>
          <p:cNvPr id="44"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71555" y="3405213"/>
            <a:ext cx="359494" cy="479325"/>
          </a:xfrm>
          <a:prstGeom prst="rect">
            <a:avLst/>
          </a:prstGeom>
        </p:spPr>
      </p:pic>
      <p:pic>
        <p:nvPicPr>
          <p:cNvPr id="45" name="Picture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04516" y="3569310"/>
            <a:ext cx="359494" cy="479325"/>
          </a:xfrm>
          <a:prstGeom prst="rect">
            <a:avLst/>
          </a:prstGeom>
        </p:spPr>
      </p:pic>
      <p:pic>
        <p:nvPicPr>
          <p:cNvPr id="46" name="Pictur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92743" y="3687242"/>
            <a:ext cx="359494" cy="479325"/>
          </a:xfrm>
          <a:prstGeom prst="rect">
            <a:avLst/>
          </a:prstGeom>
        </p:spPr>
      </p:pic>
      <p:sp>
        <p:nvSpPr>
          <p:cNvPr id="47" name="TextBox 70"/>
          <p:cNvSpPr txBox="1"/>
          <p:nvPr/>
        </p:nvSpPr>
        <p:spPr>
          <a:xfrm>
            <a:off x="433208" y="3110615"/>
            <a:ext cx="1310759" cy="53181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428" b="1" dirty="0">
                <a:solidFill>
                  <a:srgbClr val="234B67"/>
                </a:solidFill>
                <a:latin typeface="Arial" charset="0"/>
              </a:rPr>
              <a:t>ФСД</a:t>
            </a:r>
            <a:r>
              <a:rPr lang="en-US" sz="1428" b="1" dirty="0">
                <a:solidFill>
                  <a:srgbClr val="234B67"/>
                </a:solidFill>
                <a:latin typeface="Arial" charset="0"/>
              </a:rPr>
              <a:t> </a:t>
            </a:r>
            <a:r>
              <a:rPr lang="ru-RU" sz="1428" b="1" dirty="0">
                <a:solidFill>
                  <a:srgbClr val="234B67"/>
                </a:solidFill>
                <a:latin typeface="Arial" charset="0"/>
              </a:rPr>
              <a:t>в системе</a:t>
            </a:r>
          </a:p>
        </p:txBody>
      </p:sp>
      <p:cxnSp>
        <p:nvCxnSpPr>
          <p:cNvPr id="48" name="Соединительная линия уступом 47"/>
          <p:cNvCxnSpPr>
            <a:stCxn id="41" idx="1"/>
            <a:endCxn id="46" idx="2"/>
          </p:cNvCxnSpPr>
          <p:nvPr/>
        </p:nvCxnSpPr>
        <p:spPr>
          <a:xfrm rot="10800000">
            <a:off x="1372489" y="4166566"/>
            <a:ext cx="67163" cy="2128436"/>
          </a:xfrm>
          <a:prstGeom prst="bentConnector2">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Соединительная линия уступом 48"/>
          <p:cNvCxnSpPr>
            <a:stCxn id="57" idx="3"/>
            <a:endCxn id="46" idx="2"/>
          </p:cNvCxnSpPr>
          <p:nvPr/>
        </p:nvCxnSpPr>
        <p:spPr>
          <a:xfrm flipV="1">
            <a:off x="1121215" y="4166566"/>
            <a:ext cx="251275" cy="1573472"/>
          </a:xfrm>
          <a:prstGeom prst="bentConnector2">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a:off x="1735150" y="3837775"/>
            <a:ext cx="956747" cy="2661"/>
          </a:xfrm>
          <a:prstGeom prst="straightConnector1">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51" name="TextBox 70"/>
          <p:cNvSpPr txBox="1"/>
          <p:nvPr/>
        </p:nvSpPr>
        <p:spPr>
          <a:xfrm>
            <a:off x="308809" y="5211216"/>
            <a:ext cx="1094189"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200" dirty="0">
                <a:latin typeface="Arial" charset="0"/>
                <a:cs typeface="Arial" charset="0"/>
              </a:rPr>
              <a:t>ФСД по РСБУ</a:t>
            </a:r>
          </a:p>
        </p:txBody>
      </p:sp>
      <p:sp>
        <p:nvSpPr>
          <p:cNvPr id="52" name="TextBox 70"/>
          <p:cNvSpPr txBox="1"/>
          <p:nvPr/>
        </p:nvSpPr>
        <p:spPr>
          <a:xfrm>
            <a:off x="1743967" y="3831255"/>
            <a:ext cx="1094189"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200" dirty="0">
                <a:solidFill>
                  <a:srgbClr val="234B67"/>
                </a:solidFill>
                <a:latin typeface="Arial" charset="0"/>
              </a:rPr>
              <a:t>правила сбора данных</a:t>
            </a:r>
          </a:p>
        </p:txBody>
      </p:sp>
      <p:pic>
        <p:nvPicPr>
          <p:cNvPr id="53" name="Picture 724"/>
          <p:cNvPicPr>
            <a:picLocks noChangeAspect="1" noChangeArrowheads="1"/>
          </p:cNvPicPr>
          <p:nvPr/>
        </p:nvPicPr>
        <p:blipFill>
          <a:blip r:embed="rId6" cstate="print">
            <a:lum bright="14000"/>
            <a:grayscl/>
          </a:blip>
          <a:srcRect/>
          <a:stretch>
            <a:fillRect/>
          </a:stretch>
        </p:blipFill>
        <p:spPr bwMode="auto">
          <a:xfrm>
            <a:off x="4583130" y="3235250"/>
            <a:ext cx="855409" cy="952556"/>
          </a:xfrm>
          <a:prstGeom prst="rect">
            <a:avLst/>
          </a:prstGeom>
          <a:noFill/>
          <a:ln w="1270" algn="ctr">
            <a:noFill/>
            <a:miter lim="800000"/>
            <a:headEnd/>
            <a:tailEnd/>
          </a:ln>
          <a:effectLst/>
        </p:spPr>
      </p:pic>
      <p:sp>
        <p:nvSpPr>
          <p:cNvPr id="54" name="TextBox 70"/>
          <p:cNvSpPr txBox="1"/>
          <p:nvPr/>
        </p:nvSpPr>
        <p:spPr>
          <a:xfrm>
            <a:off x="5207764" y="2703438"/>
            <a:ext cx="884161" cy="53181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428" b="1" dirty="0">
                <a:solidFill>
                  <a:srgbClr val="234B67"/>
                </a:solidFill>
                <a:latin typeface="Arial" charset="0"/>
              </a:rPr>
              <a:t>АОСВ</a:t>
            </a:r>
          </a:p>
          <a:p>
            <a:pPr defTabSz="932962" fontAlgn="base">
              <a:spcBef>
                <a:spcPct val="0"/>
              </a:spcBef>
              <a:spcAft>
                <a:spcPct val="0"/>
              </a:spcAft>
            </a:pPr>
            <a:r>
              <a:rPr lang="ru-RU" sz="1428" b="1" dirty="0">
                <a:solidFill>
                  <a:srgbClr val="234B67"/>
                </a:solidFill>
                <a:latin typeface="Arial" charset="0"/>
              </a:rPr>
              <a:t>МСФО</a:t>
            </a:r>
          </a:p>
        </p:txBody>
      </p:sp>
      <p:cxnSp>
        <p:nvCxnSpPr>
          <p:cNvPr id="55" name="Прямая со стрелкой 54"/>
          <p:cNvCxnSpPr/>
          <p:nvPr/>
        </p:nvCxnSpPr>
        <p:spPr>
          <a:xfrm>
            <a:off x="3642993" y="3787905"/>
            <a:ext cx="956747" cy="2661"/>
          </a:xfrm>
          <a:prstGeom prst="straightConnector1">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56" name="TextBox 70"/>
          <p:cNvSpPr txBox="1"/>
          <p:nvPr/>
        </p:nvSpPr>
        <p:spPr>
          <a:xfrm>
            <a:off x="3656169" y="3788404"/>
            <a:ext cx="1094189"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200" dirty="0">
                <a:solidFill>
                  <a:srgbClr val="234B67"/>
                </a:solidFill>
                <a:latin typeface="Arial" charset="0"/>
              </a:rPr>
              <a:t>трансляция</a:t>
            </a:r>
          </a:p>
        </p:txBody>
      </p:sp>
      <p:pic>
        <p:nvPicPr>
          <p:cNvPr id="57" name="Picture 6" descr="Картинки по запросу excel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6061" y="5363269"/>
            <a:ext cx="565154" cy="753539"/>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Соединительная линия уступом 60"/>
          <p:cNvCxnSpPr>
            <a:stCxn id="63" idx="1"/>
          </p:cNvCxnSpPr>
          <p:nvPr/>
        </p:nvCxnSpPr>
        <p:spPr>
          <a:xfrm rot="10800000">
            <a:off x="3108889" y="4269219"/>
            <a:ext cx="80179" cy="1641457"/>
          </a:xfrm>
          <a:prstGeom prst="bentConnector2">
            <a:avLst/>
          </a:prstGeom>
          <a:ln w="3175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pic>
        <p:nvPicPr>
          <p:cNvPr id="62" name="Picture 31" descr="data001"/>
          <p:cNvPicPr>
            <a:picLocks noChangeAspect="1" noChangeArrowheads="1"/>
          </p:cNvPicPr>
          <p:nvPr/>
        </p:nvPicPr>
        <p:blipFill>
          <a:blip r:embed="rId5" cstate="print"/>
          <a:srcRect/>
          <a:stretch>
            <a:fillRect/>
          </a:stretch>
        </p:blipFill>
        <p:spPr bwMode="gray">
          <a:xfrm>
            <a:off x="3223109" y="5287856"/>
            <a:ext cx="1154090" cy="1007146"/>
          </a:xfrm>
          <a:prstGeom prst="rect">
            <a:avLst/>
          </a:prstGeom>
          <a:noFill/>
        </p:spPr>
      </p:pic>
      <p:sp>
        <p:nvSpPr>
          <p:cNvPr id="63" name="Text Box 156"/>
          <p:cNvSpPr txBox="1">
            <a:spLocks noChangeArrowheads="1"/>
          </p:cNvSpPr>
          <p:nvPr/>
        </p:nvSpPr>
        <p:spPr bwMode="gray">
          <a:xfrm>
            <a:off x="3189067" y="5492944"/>
            <a:ext cx="1230722" cy="835460"/>
          </a:xfrm>
          <a:prstGeom prst="rect">
            <a:avLst/>
          </a:prstGeom>
          <a:noFill/>
          <a:ln w="9525" algn="ctr">
            <a:noFill/>
            <a:miter lim="800000"/>
            <a:headEnd/>
            <a:tailEnd/>
          </a:ln>
        </p:spPr>
        <p:txBody>
          <a:bodyPr lIns="89995" tIns="46798" rIns="89995" bIns="0" anchor="ctr"/>
          <a:lstStyle/>
          <a:p>
            <a:pPr algn="ctr" defTabSz="995082" eaLnBrk="0" fontAlgn="base" hangingPunct="0">
              <a:spcBef>
                <a:spcPct val="30000"/>
              </a:spcBef>
              <a:spcAft>
                <a:spcPct val="0"/>
              </a:spcAft>
            </a:pPr>
            <a:r>
              <a:rPr lang="ru-RU" sz="1200" b="1" dirty="0">
                <a:solidFill>
                  <a:srgbClr val="000000"/>
                </a:solidFill>
                <a:latin typeface="Tahoma" panose="020B0604030504040204" pitchFamily="34" charset="0"/>
                <a:ea typeface="Tahoma" panose="020B0604030504040204" pitchFamily="34" charset="0"/>
                <a:cs typeface="Tahoma" panose="020B0604030504040204" pitchFamily="34" charset="0"/>
              </a:rPr>
              <a:t>Внешние учетные системы (1С)</a:t>
            </a:r>
            <a:endParaRPr lang="en-US" sz="12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65" name="TextBox 70"/>
          <p:cNvSpPr txBox="1"/>
          <p:nvPr/>
        </p:nvSpPr>
        <p:spPr>
          <a:xfrm>
            <a:off x="2374545" y="4639296"/>
            <a:ext cx="1094189"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32962" fontAlgn="base">
              <a:spcBef>
                <a:spcPct val="0"/>
              </a:spcBef>
              <a:spcAft>
                <a:spcPct val="0"/>
              </a:spcAft>
            </a:pPr>
            <a:r>
              <a:rPr lang="ru-RU" sz="1200" dirty="0">
                <a:solidFill>
                  <a:srgbClr val="234B67"/>
                </a:solidFill>
                <a:latin typeface="Arial" charset="0"/>
              </a:rPr>
              <a:t>бесшовная интеграция</a:t>
            </a:r>
          </a:p>
        </p:txBody>
      </p:sp>
      <p:sp>
        <p:nvSpPr>
          <p:cNvPr id="67" name="Прямоугольник 66"/>
          <p:cNvSpPr/>
          <p:nvPr/>
        </p:nvSpPr>
        <p:spPr>
          <a:xfrm>
            <a:off x="4655777" y="5493781"/>
            <a:ext cx="4229814" cy="1015663"/>
          </a:xfrm>
          <a:prstGeom prst="rect">
            <a:avLst/>
          </a:prstGeom>
        </p:spPr>
        <p:txBody>
          <a:bodyPr wrap="square">
            <a:spAutoFit/>
          </a:bodyPr>
          <a:lstStyle/>
          <a:p>
            <a:pPr marL="285750" indent="-285750">
              <a:buClr>
                <a:srgbClr val="58C1C9"/>
              </a:buClr>
              <a:buFont typeface="Wingdings" panose="05000000000000000000" pitchFamily="2" charset="2"/>
              <a:buChar char="q"/>
            </a:pPr>
            <a:r>
              <a:rPr lang="ru-RU" sz="1200" dirty="0"/>
              <a:t>К сформированной модели данных АОСВ МСФО применяются корректировки и </a:t>
            </a:r>
            <a:r>
              <a:rPr lang="ru-RU" sz="1200" dirty="0" err="1"/>
              <a:t>реклассы</a:t>
            </a:r>
            <a:r>
              <a:rPr lang="ru-RU" sz="1200" dirty="0"/>
              <a:t>  МСФО (аналогично тому, как было представлено в транзакционной модели + повтор корректировок прошлого периода).</a:t>
            </a:r>
          </a:p>
        </p:txBody>
      </p:sp>
      <p:sp>
        <p:nvSpPr>
          <p:cNvPr id="58" name="Заголовок 1"/>
          <p:cNvSpPr txBox="1">
            <a:spLocks/>
          </p:cNvSpPr>
          <p:nvPr/>
        </p:nvSpPr>
        <p:spPr>
          <a:xfrm>
            <a:off x="1624656" y="364301"/>
            <a:ext cx="6241710" cy="58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lnSpc>
                <a:spcPct val="80000"/>
              </a:lnSpc>
              <a:defRPr b="1">
                <a:solidFill>
                  <a:srgbClr val="D20000"/>
                </a:solidFill>
                <a:latin typeface="+mj-lt"/>
                <a:ea typeface="+mj-ea"/>
                <a:cs typeface="+mj-cs"/>
              </a:defRPr>
            </a:lvl1pPr>
            <a:lvl2pPr eaLnBrk="0" hangingPunct="0">
              <a:lnSpc>
                <a:spcPct val="80000"/>
              </a:lnSpc>
              <a:defRPr b="1">
                <a:solidFill>
                  <a:srgbClr val="D20000"/>
                </a:solidFill>
              </a:defRPr>
            </a:lvl2pPr>
            <a:lvl3pPr eaLnBrk="0" hangingPunct="0">
              <a:lnSpc>
                <a:spcPct val="80000"/>
              </a:lnSpc>
              <a:defRPr b="1">
                <a:solidFill>
                  <a:srgbClr val="D20000"/>
                </a:solidFill>
              </a:defRPr>
            </a:lvl3pPr>
            <a:lvl4pPr eaLnBrk="0" hangingPunct="0">
              <a:lnSpc>
                <a:spcPct val="80000"/>
              </a:lnSpc>
              <a:defRPr b="1">
                <a:solidFill>
                  <a:srgbClr val="D20000"/>
                </a:solidFill>
              </a:defRPr>
            </a:lvl4pPr>
            <a:lvl5pPr eaLnBrk="0" hangingPunct="0">
              <a:lnSpc>
                <a:spcPct val="80000"/>
              </a:lnSpc>
              <a:defRPr b="1">
                <a:solidFill>
                  <a:srgbClr val="D20000"/>
                </a:solidFill>
              </a:defRPr>
            </a:lvl5pPr>
            <a:lvl6pPr marL="457200" fontAlgn="base">
              <a:lnSpc>
                <a:spcPct val="80000"/>
              </a:lnSpc>
              <a:spcBef>
                <a:spcPct val="0"/>
              </a:spcBef>
              <a:spcAft>
                <a:spcPct val="0"/>
              </a:spcAft>
              <a:defRPr b="1">
                <a:solidFill>
                  <a:srgbClr val="E2271E"/>
                </a:solidFill>
              </a:defRPr>
            </a:lvl6pPr>
            <a:lvl7pPr marL="914400" fontAlgn="base">
              <a:lnSpc>
                <a:spcPct val="80000"/>
              </a:lnSpc>
              <a:spcBef>
                <a:spcPct val="0"/>
              </a:spcBef>
              <a:spcAft>
                <a:spcPct val="0"/>
              </a:spcAft>
              <a:defRPr b="1">
                <a:solidFill>
                  <a:srgbClr val="E2271E"/>
                </a:solidFill>
              </a:defRPr>
            </a:lvl7pPr>
            <a:lvl8pPr marL="1371600" fontAlgn="base">
              <a:lnSpc>
                <a:spcPct val="80000"/>
              </a:lnSpc>
              <a:spcBef>
                <a:spcPct val="0"/>
              </a:spcBef>
              <a:spcAft>
                <a:spcPct val="0"/>
              </a:spcAft>
              <a:defRPr b="1">
                <a:solidFill>
                  <a:srgbClr val="E2271E"/>
                </a:solidFill>
              </a:defRPr>
            </a:lvl8pPr>
            <a:lvl9pPr marL="1828800" fontAlgn="base">
              <a:lnSpc>
                <a:spcPct val="80000"/>
              </a:lnSpc>
              <a:spcBef>
                <a:spcPct val="0"/>
              </a:spcBef>
              <a:spcAft>
                <a:spcPct val="0"/>
              </a:spcAft>
              <a:defRPr b="1">
                <a:solidFill>
                  <a:srgbClr val="E2271E"/>
                </a:solidFill>
              </a:defRPr>
            </a:lvl9pPr>
          </a:lstStyle>
          <a:p>
            <a:r>
              <a:rPr lang="ru-RU" altLang="ru-RU" dirty="0"/>
              <a:t>2. ОБЗОР СИСТЕМЫ. ПРОЦЕСС ПОДГОТОВКИ ПАКЕТА СБОРА ДАННЫХ МСФО </a:t>
            </a:r>
          </a:p>
          <a:p>
            <a:r>
              <a:rPr lang="ru-RU" altLang="ru-RU" dirty="0"/>
              <a:t>В </a:t>
            </a:r>
            <a:r>
              <a:rPr lang="en-US" altLang="ru-RU" dirty="0"/>
              <a:t>1C</a:t>
            </a:r>
            <a:r>
              <a:rPr lang="ru-RU" altLang="ru-RU" dirty="0"/>
              <a:t> </a:t>
            </a:r>
            <a:r>
              <a:rPr lang="en-US" altLang="ru-RU" dirty="0"/>
              <a:t>ERP </a:t>
            </a:r>
            <a:r>
              <a:rPr lang="ru-RU" altLang="ru-RU" dirty="0"/>
              <a:t>УХ</a:t>
            </a:r>
          </a:p>
          <a:p>
            <a:r>
              <a:rPr lang="ru-RU" altLang="ru-RU" dirty="0"/>
              <a:t> ТРАНСФОРМАЦИОННАЯ МОДЕЛЬ</a:t>
            </a:r>
          </a:p>
        </p:txBody>
      </p:sp>
      <p:sp>
        <p:nvSpPr>
          <p:cNvPr id="35" name="Номер слайда 3"/>
          <p:cNvSpPr>
            <a:spLocks noGrp="1"/>
          </p:cNvSpPr>
          <p:nvPr>
            <p:ph type="sldNum" sz="quarter" idx="11"/>
          </p:nvPr>
        </p:nvSpPr>
        <p:spPr>
          <a:xfrm>
            <a:off x="8243888" y="6597650"/>
            <a:ext cx="766762" cy="260350"/>
          </a:xfrm>
        </p:spPr>
        <p:txBody>
          <a:bodyPr/>
          <a:lstStyle/>
          <a:p>
            <a:pPr>
              <a:defRPr/>
            </a:pPr>
            <a:fld id="{291CF282-6ACF-4085-9ADF-8D9C1CF6F6E3}" type="slidenum">
              <a:rPr lang="ru-RU" altLang="ru-RU" smtClean="0"/>
              <a:pPr>
                <a:defRPr/>
              </a:pPr>
              <a:t>5</a:t>
            </a:fld>
            <a:endParaRPr lang="ru-RU" altLang="ru-RU" dirty="0"/>
          </a:p>
        </p:txBody>
      </p:sp>
    </p:spTree>
    <p:extLst>
      <p:ext uri="{BB962C8B-B14F-4D97-AF65-F5344CB8AC3E}">
        <p14:creationId xmlns:p14="http://schemas.microsoft.com/office/powerpoint/2010/main" val="16176688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bwMode="auto">
          <a:xfrm>
            <a:off x="3943459" y="1207316"/>
            <a:ext cx="1249706" cy="990132"/>
          </a:xfrm>
          <a:prstGeom prst="rect">
            <a:avLst/>
          </a:prstGeom>
          <a:solidFill>
            <a:schemeClr val="accent5"/>
          </a:solidFill>
          <a:ln>
            <a:solidFill>
              <a:schemeClr val="accent5">
                <a:lumMod val="90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b="0" dirty="0">
                <a:solidFill>
                  <a:schemeClr val="tx1"/>
                </a:solidFill>
                <a:latin typeface="Arial" charset="0"/>
              </a:rPr>
              <a:t>Методы расчета нереализованной прибыли (НРП)</a:t>
            </a:r>
            <a:endParaRPr kumimoji="0" lang="ru-RU" sz="1300" b="0" i="0" u="none" strike="noStrike" cap="none" normalizeH="0" baseline="0" dirty="0">
              <a:ln>
                <a:noFill/>
              </a:ln>
              <a:solidFill>
                <a:schemeClr val="tx1"/>
              </a:solidFill>
              <a:effectLst/>
              <a:latin typeface="Arial" charset="0"/>
            </a:endParaRPr>
          </a:p>
        </p:txBody>
      </p:sp>
      <p:sp>
        <p:nvSpPr>
          <p:cNvPr id="7" name="Прямоугольник 6"/>
          <p:cNvSpPr/>
          <p:nvPr/>
        </p:nvSpPr>
        <p:spPr bwMode="auto">
          <a:xfrm>
            <a:off x="1455939" y="1878047"/>
            <a:ext cx="1182197" cy="990132"/>
          </a:xfrm>
          <a:prstGeom prst="rect">
            <a:avLst/>
          </a:prstGeom>
          <a:solidFill>
            <a:schemeClr val="accent5"/>
          </a:solidFill>
          <a:ln>
            <a:solidFill>
              <a:schemeClr val="accent5">
                <a:lumMod val="90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kumimoji="0" lang="ru-RU" sz="1300" b="0" i="0" u="none" strike="noStrike" cap="none" normalizeH="0" baseline="0" dirty="0">
                <a:ln>
                  <a:noFill/>
                </a:ln>
                <a:solidFill>
                  <a:schemeClr val="tx1"/>
                </a:solidFill>
                <a:effectLst/>
                <a:latin typeface="Arial" charset="0"/>
              </a:rPr>
              <a:t>Нормативная маржа</a:t>
            </a:r>
          </a:p>
        </p:txBody>
      </p:sp>
      <p:sp>
        <p:nvSpPr>
          <p:cNvPr id="8" name="Прямоугольник 7"/>
          <p:cNvSpPr/>
          <p:nvPr/>
        </p:nvSpPr>
        <p:spPr bwMode="auto">
          <a:xfrm>
            <a:off x="6390497" y="1880202"/>
            <a:ext cx="1182197" cy="987978"/>
          </a:xfrm>
          <a:prstGeom prst="rect">
            <a:avLst/>
          </a:prstGeom>
          <a:solidFill>
            <a:schemeClr val="accent5"/>
          </a:solidFill>
          <a:ln>
            <a:solidFill>
              <a:schemeClr val="accent5">
                <a:lumMod val="90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kumimoji="0" lang="ru-RU" sz="1300" b="0" i="0" u="none" strike="noStrike" cap="none" normalizeH="0" baseline="0" dirty="0">
                <a:ln>
                  <a:noFill/>
                </a:ln>
                <a:solidFill>
                  <a:schemeClr val="tx1"/>
                </a:solidFill>
                <a:effectLst/>
                <a:latin typeface="Arial" charset="0"/>
              </a:rPr>
              <a:t>Сообщенная себестоимость</a:t>
            </a:r>
          </a:p>
        </p:txBody>
      </p:sp>
      <p:sp>
        <p:nvSpPr>
          <p:cNvPr id="9" name="Прямоугольник 8"/>
          <p:cNvSpPr/>
          <p:nvPr/>
        </p:nvSpPr>
        <p:spPr bwMode="auto">
          <a:xfrm>
            <a:off x="6384154" y="4977408"/>
            <a:ext cx="1201985" cy="1410074"/>
          </a:xfrm>
          <a:prstGeom prst="rect">
            <a:avLst/>
          </a:prstGeom>
          <a:solidFill>
            <a:schemeClr val="accent5"/>
          </a:solidFill>
          <a:ln>
            <a:solidFill>
              <a:schemeClr val="accent5">
                <a:lumMod val="90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ct val="90000"/>
              </a:lnSpc>
              <a:spcBef>
                <a:spcPct val="50000"/>
              </a:spcBef>
            </a:pPr>
            <a:r>
              <a:rPr lang="ru-RU" sz="1300" dirty="0">
                <a:solidFill>
                  <a:schemeClr val="tx1"/>
                </a:solidFill>
                <a:latin typeface="Arial" charset="0"/>
              </a:rPr>
              <a:t> Определяется вводом информации в формы сбора данных (ФСД)</a:t>
            </a:r>
          </a:p>
          <a:p>
            <a:pPr marR="0" algn="ctr" defTabSz="914400" rtl="0" eaLnBrk="1" fontAlgn="base" latinLnBrk="0" hangingPunct="1">
              <a:lnSpc>
                <a:spcPct val="90000"/>
              </a:lnSpc>
              <a:spcBef>
                <a:spcPct val="50000"/>
              </a:spcBef>
              <a:spcAft>
                <a:spcPct val="0"/>
              </a:spcAft>
              <a:buClrTx/>
              <a:buSzTx/>
              <a:tabLst/>
            </a:pPr>
            <a:endParaRPr kumimoji="0" lang="ru-RU" sz="1300" b="0" i="0" u="none" strike="noStrike" cap="none" normalizeH="0" baseline="0" dirty="0">
              <a:ln>
                <a:noFill/>
              </a:ln>
              <a:solidFill>
                <a:schemeClr val="tx1"/>
              </a:solidFill>
              <a:effectLst/>
              <a:latin typeface="Arial" charset="0"/>
            </a:endParaRPr>
          </a:p>
        </p:txBody>
      </p:sp>
      <p:sp>
        <p:nvSpPr>
          <p:cNvPr id="10" name="Прямоугольник 9"/>
          <p:cNvSpPr/>
          <p:nvPr/>
        </p:nvSpPr>
        <p:spPr bwMode="auto">
          <a:xfrm>
            <a:off x="1442494" y="3172926"/>
            <a:ext cx="1209088" cy="1332165"/>
          </a:xfrm>
          <a:prstGeom prst="rect">
            <a:avLst/>
          </a:prstGeom>
          <a:solidFill>
            <a:schemeClr val="accent5"/>
          </a:solidFill>
          <a:ln>
            <a:solidFill>
              <a:schemeClr val="accent5">
                <a:lumMod val="90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ct val="90000"/>
              </a:lnSpc>
              <a:spcBef>
                <a:spcPct val="50000"/>
              </a:spcBef>
            </a:pPr>
            <a:r>
              <a:rPr lang="ru-RU" sz="1300" dirty="0">
                <a:solidFill>
                  <a:schemeClr val="tx1"/>
                </a:solidFill>
                <a:latin typeface="Arial" charset="0"/>
              </a:rPr>
              <a:t>Установить флаг «Определять себестоимость по нормативной марже»</a:t>
            </a:r>
            <a:endParaRPr kumimoji="0" lang="ru-RU" sz="1300" b="0" i="0" u="none" strike="noStrike" cap="none" normalizeH="0" baseline="0" dirty="0">
              <a:ln>
                <a:noFill/>
              </a:ln>
              <a:solidFill>
                <a:schemeClr val="tx1"/>
              </a:solidFill>
              <a:effectLst/>
              <a:latin typeface="Arial" charset="0"/>
            </a:endParaRPr>
          </a:p>
        </p:txBody>
      </p:sp>
      <p:sp>
        <p:nvSpPr>
          <p:cNvPr id="11" name="Прямоугольник 10"/>
          <p:cNvSpPr/>
          <p:nvPr/>
        </p:nvSpPr>
        <p:spPr bwMode="auto">
          <a:xfrm>
            <a:off x="1442495" y="4977408"/>
            <a:ext cx="1209088" cy="1410074"/>
          </a:xfrm>
          <a:prstGeom prst="rect">
            <a:avLst/>
          </a:prstGeom>
          <a:solidFill>
            <a:schemeClr val="accent5"/>
          </a:solidFill>
          <a:ln>
            <a:solidFill>
              <a:schemeClr val="accent5">
                <a:lumMod val="90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ct val="90000"/>
              </a:lnSpc>
              <a:spcBef>
                <a:spcPct val="50000"/>
              </a:spcBef>
            </a:pPr>
            <a:r>
              <a:rPr lang="ru-RU" sz="1300" dirty="0">
                <a:solidFill>
                  <a:schemeClr val="tx1"/>
                </a:solidFill>
                <a:latin typeface="Arial" charset="0"/>
              </a:rPr>
              <a:t>Определяется косвенным по данным компании путем определения от выручки </a:t>
            </a:r>
            <a:endParaRPr kumimoji="0" lang="ru-RU" sz="1300" b="0" i="0" u="none" strike="noStrike" cap="none" normalizeH="0" baseline="0" dirty="0">
              <a:ln>
                <a:noFill/>
              </a:ln>
              <a:solidFill>
                <a:schemeClr val="tx1"/>
              </a:solidFill>
              <a:effectLst/>
              <a:latin typeface="Arial" charset="0"/>
            </a:endParaRPr>
          </a:p>
        </p:txBody>
      </p:sp>
      <p:sp>
        <p:nvSpPr>
          <p:cNvPr id="12" name="Прямоугольник 11"/>
          <p:cNvSpPr/>
          <p:nvPr/>
        </p:nvSpPr>
        <p:spPr bwMode="auto">
          <a:xfrm>
            <a:off x="6377051" y="3172925"/>
            <a:ext cx="1209088" cy="1332168"/>
          </a:xfrm>
          <a:prstGeom prst="rect">
            <a:avLst/>
          </a:prstGeom>
          <a:solidFill>
            <a:schemeClr val="accent5"/>
          </a:solidFill>
          <a:ln>
            <a:solidFill>
              <a:schemeClr val="accent5">
                <a:lumMod val="90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ct val="90000"/>
              </a:lnSpc>
              <a:spcBef>
                <a:spcPct val="50000"/>
              </a:spcBef>
            </a:pPr>
            <a:r>
              <a:rPr lang="ru-RU" sz="1300" dirty="0">
                <a:solidFill>
                  <a:schemeClr val="tx1"/>
                </a:solidFill>
                <a:latin typeface="Arial" charset="0"/>
              </a:rPr>
              <a:t>Снят флаг «Определять себестоимость продавца по нормативной марже» </a:t>
            </a:r>
            <a:endParaRPr kumimoji="0" lang="ru-RU" sz="1300" b="0" i="0" u="none" strike="noStrike" cap="none" normalizeH="0" baseline="0" dirty="0">
              <a:ln>
                <a:noFill/>
              </a:ln>
              <a:solidFill>
                <a:schemeClr val="tx1"/>
              </a:solidFill>
              <a:effectLst/>
              <a:latin typeface="Arial" charset="0"/>
            </a:endParaRPr>
          </a:p>
        </p:txBody>
      </p:sp>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1584" y="2309581"/>
            <a:ext cx="3576600" cy="4391025"/>
          </a:xfrm>
          <a:prstGeom prst="rect">
            <a:avLst/>
          </a:prstGeom>
          <a:ln>
            <a:noFill/>
          </a:ln>
          <a:effectLst>
            <a:outerShdw blurRad="292100" dist="139700" dir="2700000" algn="tl" rotWithShape="0">
              <a:srgbClr val="333333">
                <a:alpha val="65000"/>
              </a:srgbClr>
            </a:outerShdw>
          </a:effectLst>
        </p:spPr>
      </p:pic>
      <p:cxnSp>
        <p:nvCxnSpPr>
          <p:cNvPr id="14" name="Соединительная линия уступом 13"/>
          <p:cNvCxnSpPr>
            <a:stCxn id="7" idx="2"/>
            <a:endCxn id="10" idx="0"/>
          </p:cNvCxnSpPr>
          <p:nvPr/>
        </p:nvCxnSpPr>
        <p:spPr bwMode="auto">
          <a:xfrm rot="16200000" flipH="1">
            <a:off x="1894664" y="3020552"/>
            <a:ext cx="304746" cy="1"/>
          </a:xfrm>
          <a:prstGeom prst="bentConnector3">
            <a:avLst>
              <a:gd name="adj1" fmla="val 50000"/>
            </a:avLst>
          </a:prstGeom>
          <a:ln>
            <a:headEnd type="none" w="med" len="med"/>
            <a:tailEnd type="arrow"/>
          </a:ln>
        </p:spPr>
        <p:style>
          <a:lnRef idx="1">
            <a:schemeClr val="accent5"/>
          </a:lnRef>
          <a:fillRef idx="0">
            <a:schemeClr val="accent5"/>
          </a:fillRef>
          <a:effectRef idx="0">
            <a:schemeClr val="accent5"/>
          </a:effectRef>
          <a:fontRef idx="minor">
            <a:schemeClr val="tx1"/>
          </a:fontRef>
        </p:style>
      </p:cxnSp>
      <p:cxnSp>
        <p:nvCxnSpPr>
          <p:cNvPr id="15" name="Соединительная линия уступом 14"/>
          <p:cNvCxnSpPr>
            <a:stCxn id="10" idx="2"/>
            <a:endCxn id="11" idx="0"/>
          </p:cNvCxnSpPr>
          <p:nvPr/>
        </p:nvCxnSpPr>
        <p:spPr bwMode="auto">
          <a:xfrm rot="16200000" flipH="1">
            <a:off x="1810879" y="4741249"/>
            <a:ext cx="472318" cy="1"/>
          </a:xfrm>
          <a:prstGeom prst="bentConnector3">
            <a:avLst>
              <a:gd name="adj1" fmla="val 50000"/>
            </a:avLst>
          </a:prstGeom>
          <a:ln>
            <a:headEnd type="none" w="med" len="med"/>
            <a:tailEnd type="arrow"/>
          </a:ln>
        </p:spPr>
        <p:style>
          <a:lnRef idx="1">
            <a:schemeClr val="accent5"/>
          </a:lnRef>
          <a:fillRef idx="0">
            <a:schemeClr val="accent5"/>
          </a:fillRef>
          <a:effectRef idx="0">
            <a:schemeClr val="accent5"/>
          </a:effectRef>
          <a:fontRef idx="minor">
            <a:schemeClr val="tx1"/>
          </a:fontRef>
        </p:style>
      </p:cxnSp>
      <p:cxnSp>
        <p:nvCxnSpPr>
          <p:cNvPr id="16" name="Соединительная линия уступом 15"/>
          <p:cNvCxnSpPr>
            <a:stCxn id="12" idx="2"/>
            <a:endCxn id="9" idx="0"/>
          </p:cNvCxnSpPr>
          <p:nvPr/>
        </p:nvCxnSpPr>
        <p:spPr bwMode="auto">
          <a:xfrm rot="16200000" flipH="1">
            <a:off x="6747213" y="4739475"/>
            <a:ext cx="472315" cy="3551"/>
          </a:xfrm>
          <a:prstGeom prst="bentConnector3">
            <a:avLst>
              <a:gd name="adj1" fmla="val 50000"/>
            </a:avLst>
          </a:prstGeom>
          <a:ln>
            <a:headEnd type="none" w="med" len="med"/>
            <a:tailEnd type="arrow"/>
          </a:ln>
        </p:spPr>
        <p:style>
          <a:lnRef idx="1">
            <a:schemeClr val="accent5"/>
          </a:lnRef>
          <a:fillRef idx="0">
            <a:schemeClr val="accent5"/>
          </a:fillRef>
          <a:effectRef idx="0">
            <a:schemeClr val="accent5"/>
          </a:effectRef>
          <a:fontRef idx="minor">
            <a:schemeClr val="tx1"/>
          </a:fontRef>
        </p:style>
      </p:cxnSp>
      <p:cxnSp>
        <p:nvCxnSpPr>
          <p:cNvPr id="17" name="Соединительная линия уступом 16"/>
          <p:cNvCxnSpPr>
            <a:stCxn id="8" idx="2"/>
            <a:endCxn id="12" idx="0"/>
          </p:cNvCxnSpPr>
          <p:nvPr/>
        </p:nvCxnSpPr>
        <p:spPr bwMode="auto">
          <a:xfrm rot="5400000">
            <a:off x="6829224" y="3020553"/>
            <a:ext cx="304745" cy="1"/>
          </a:xfrm>
          <a:prstGeom prst="bentConnector3">
            <a:avLst>
              <a:gd name="adj1" fmla="val 50000"/>
            </a:avLst>
          </a:prstGeom>
          <a:ln>
            <a:headEnd type="none" w="med" len="med"/>
            <a:tailEnd type="arrow"/>
          </a:ln>
        </p:spPr>
        <p:style>
          <a:lnRef idx="1">
            <a:schemeClr val="accent5"/>
          </a:lnRef>
          <a:fillRef idx="0">
            <a:schemeClr val="accent5"/>
          </a:fillRef>
          <a:effectRef idx="0">
            <a:schemeClr val="accent5"/>
          </a:effectRef>
          <a:fontRef idx="minor">
            <a:schemeClr val="tx1"/>
          </a:fontRef>
        </p:style>
      </p:cxnSp>
      <p:cxnSp>
        <p:nvCxnSpPr>
          <p:cNvPr id="18" name="Соединительная линия уступом 17"/>
          <p:cNvCxnSpPr>
            <a:stCxn id="6" idx="1"/>
            <a:endCxn id="7" idx="0"/>
          </p:cNvCxnSpPr>
          <p:nvPr/>
        </p:nvCxnSpPr>
        <p:spPr bwMode="auto">
          <a:xfrm rot="10800000" flipV="1">
            <a:off x="2047037" y="1702382"/>
            <a:ext cx="1896422" cy="175665"/>
          </a:xfrm>
          <a:prstGeom prst="bentConnector2">
            <a:avLst/>
          </a:prstGeom>
          <a:ln>
            <a:headEnd type="none" w="med" len="med"/>
            <a:tailEnd type="arrow"/>
          </a:ln>
        </p:spPr>
        <p:style>
          <a:lnRef idx="1">
            <a:schemeClr val="accent5"/>
          </a:lnRef>
          <a:fillRef idx="0">
            <a:schemeClr val="accent5"/>
          </a:fillRef>
          <a:effectRef idx="0">
            <a:schemeClr val="accent5"/>
          </a:effectRef>
          <a:fontRef idx="minor">
            <a:schemeClr val="tx1"/>
          </a:fontRef>
        </p:style>
      </p:cxnSp>
      <p:cxnSp>
        <p:nvCxnSpPr>
          <p:cNvPr id="19" name="Соединительная линия уступом 18"/>
          <p:cNvCxnSpPr>
            <a:stCxn id="6" idx="3"/>
            <a:endCxn id="8" idx="0"/>
          </p:cNvCxnSpPr>
          <p:nvPr/>
        </p:nvCxnSpPr>
        <p:spPr bwMode="auto">
          <a:xfrm>
            <a:off x="5193165" y="1702382"/>
            <a:ext cx="1788431" cy="177820"/>
          </a:xfrm>
          <a:prstGeom prst="bentConnector2">
            <a:avLst/>
          </a:prstGeom>
          <a:ln>
            <a:headEnd type="none" w="med" len="med"/>
            <a:tailEnd type="arrow"/>
          </a:ln>
        </p:spPr>
        <p:style>
          <a:lnRef idx="1">
            <a:schemeClr val="accent5"/>
          </a:lnRef>
          <a:fillRef idx="0">
            <a:schemeClr val="accent5"/>
          </a:fillRef>
          <a:effectRef idx="0">
            <a:schemeClr val="accent5"/>
          </a:effectRef>
          <a:fontRef idx="minor">
            <a:schemeClr val="tx1"/>
          </a:fontRef>
        </p:style>
      </p:cxnSp>
      <p:pic>
        <p:nvPicPr>
          <p:cNvPr id="21" name="Picture 2"/>
          <p:cNvPicPr>
            <a:picLocks noChangeAspect="1" noChangeArrowheads="1"/>
          </p:cNvPicPr>
          <p:nvPr/>
        </p:nvPicPr>
        <p:blipFill>
          <a:blip r:embed="rId4" cstate="print">
            <a:clrChange>
              <a:clrFrom>
                <a:srgbClr val="FFFFFF"/>
              </a:clrFrom>
              <a:clrTo>
                <a:srgbClr val="FFFFFF">
                  <a:alpha val="0"/>
                </a:srgbClr>
              </a:clrTo>
            </a:clrChange>
            <a:grayscl/>
          </a:blip>
          <a:srcRect/>
          <a:stretch>
            <a:fillRect/>
          </a:stretch>
        </p:blipFill>
        <p:spPr bwMode="auto">
          <a:xfrm>
            <a:off x="1382374" y="3017882"/>
            <a:ext cx="147129" cy="258293"/>
          </a:xfrm>
          <a:prstGeom prst="rect">
            <a:avLst/>
          </a:prstGeom>
          <a:noFill/>
          <a:ln w="9525">
            <a:noFill/>
            <a:miter lim="800000"/>
            <a:headEnd/>
            <a:tailEnd/>
          </a:ln>
        </p:spPr>
      </p:pic>
      <p:pic>
        <p:nvPicPr>
          <p:cNvPr id="22" name="Picture 2"/>
          <p:cNvPicPr>
            <a:picLocks noChangeAspect="1" noChangeArrowheads="1"/>
          </p:cNvPicPr>
          <p:nvPr/>
        </p:nvPicPr>
        <p:blipFill>
          <a:blip r:embed="rId4" cstate="print">
            <a:clrChange>
              <a:clrFrom>
                <a:srgbClr val="FFFFFF"/>
              </a:clrFrom>
              <a:clrTo>
                <a:srgbClr val="FFFFFF">
                  <a:alpha val="0"/>
                </a:srgbClr>
              </a:clrTo>
            </a:clrChange>
            <a:grayscl/>
          </a:blip>
          <a:srcRect/>
          <a:stretch>
            <a:fillRect/>
          </a:stretch>
        </p:blipFill>
        <p:spPr bwMode="auto">
          <a:xfrm>
            <a:off x="6316932" y="3043779"/>
            <a:ext cx="147129" cy="258293"/>
          </a:xfrm>
          <a:prstGeom prst="rect">
            <a:avLst/>
          </a:prstGeom>
          <a:noFill/>
          <a:ln w="9525">
            <a:noFill/>
            <a:miter lim="800000"/>
            <a:headEnd/>
            <a:tailEnd/>
          </a:ln>
        </p:spPr>
      </p:pic>
      <p:sp>
        <p:nvSpPr>
          <p:cNvPr id="24" name="Заголовок 1"/>
          <p:cNvSpPr txBox="1">
            <a:spLocks/>
          </p:cNvSpPr>
          <p:nvPr/>
        </p:nvSpPr>
        <p:spPr>
          <a:xfrm>
            <a:off x="1624657" y="364301"/>
            <a:ext cx="7051800" cy="58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lnSpc>
                <a:spcPct val="80000"/>
              </a:lnSpc>
              <a:defRPr b="1">
                <a:solidFill>
                  <a:srgbClr val="D20000"/>
                </a:solidFill>
                <a:latin typeface="+mj-lt"/>
                <a:ea typeface="+mj-ea"/>
                <a:cs typeface="+mj-cs"/>
              </a:defRPr>
            </a:lvl1pPr>
            <a:lvl2pPr eaLnBrk="0" hangingPunct="0">
              <a:lnSpc>
                <a:spcPct val="80000"/>
              </a:lnSpc>
              <a:defRPr b="1">
                <a:solidFill>
                  <a:srgbClr val="D20000"/>
                </a:solidFill>
              </a:defRPr>
            </a:lvl2pPr>
            <a:lvl3pPr eaLnBrk="0" hangingPunct="0">
              <a:lnSpc>
                <a:spcPct val="80000"/>
              </a:lnSpc>
              <a:defRPr b="1">
                <a:solidFill>
                  <a:srgbClr val="D20000"/>
                </a:solidFill>
              </a:defRPr>
            </a:lvl3pPr>
            <a:lvl4pPr eaLnBrk="0" hangingPunct="0">
              <a:lnSpc>
                <a:spcPct val="80000"/>
              </a:lnSpc>
              <a:defRPr b="1">
                <a:solidFill>
                  <a:srgbClr val="D20000"/>
                </a:solidFill>
              </a:defRPr>
            </a:lvl4pPr>
            <a:lvl5pPr eaLnBrk="0" hangingPunct="0">
              <a:lnSpc>
                <a:spcPct val="80000"/>
              </a:lnSpc>
              <a:defRPr b="1">
                <a:solidFill>
                  <a:srgbClr val="D20000"/>
                </a:solidFill>
              </a:defRPr>
            </a:lvl5pPr>
            <a:lvl6pPr marL="457200" fontAlgn="base">
              <a:lnSpc>
                <a:spcPct val="80000"/>
              </a:lnSpc>
              <a:spcBef>
                <a:spcPct val="0"/>
              </a:spcBef>
              <a:spcAft>
                <a:spcPct val="0"/>
              </a:spcAft>
              <a:defRPr b="1">
                <a:solidFill>
                  <a:srgbClr val="E2271E"/>
                </a:solidFill>
              </a:defRPr>
            </a:lvl6pPr>
            <a:lvl7pPr marL="914400" fontAlgn="base">
              <a:lnSpc>
                <a:spcPct val="80000"/>
              </a:lnSpc>
              <a:spcBef>
                <a:spcPct val="0"/>
              </a:spcBef>
              <a:spcAft>
                <a:spcPct val="0"/>
              </a:spcAft>
              <a:defRPr b="1">
                <a:solidFill>
                  <a:srgbClr val="E2271E"/>
                </a:solidFill>
              </a:defRPr>
            </a:lvl7pPr>
            <a:lvl8pPr marL="1371600" fontAlgn="base">
              <a:lnSpc>
                <a:spcPct val="80000"/>
              </a:lnSpc>
              <a:spcBef>
                <a:spcPct val="0"/>
              </a:spcBef>
              <a:spcAft>
                <a:spcPct val="0"/>
              </a:spcAft>
              <a:defRPr b="1">
                <a:solidFill>
                  <a:srgbClr val="E2271E"/>
                </a:solidFill>
              </a:defRPr>
            </a:lvl8pPr>
            <a:lvl9pPr marL="1828800" fontAlgn="base">
              <a:lnSpc>
                <a:spcPct val="80000"/>
              </a:lnSpc>
              <a:spcBef>
                <a:spcPct val="0"/>
              </a:spcBef>
              <a:spcAft>
                <a:spcPct val="0"/>
              </a:spcAft>
              <a:defRPr b="1">
                <a:solidFill>
                  <a:srgbClr val="E2271E"/>
                </a:solidFill>
              </a:defRPr>
            </a:lvl9pPr>
          </a:lstStyle>
          <a:p>
            <a:r>
              <a:rPr lang="ru-RU" altLang="en-US" dirty="0"/>
              <a:t>4. КОНСОЛИДАЦИЯ. ИСКЛЮЧЕНИЕ НРП ПРИ ЭЛИМИНАЦИИ ПО ПОКАЗАТЕЛЯМ.</a:t>
            </a:r>
            <a:endParaRPr lang="ru-RU" altLang="ru-RU" dirty="0"/>
          </a:p>
        </p:txBody>
      </p:sp>
      <p:sp>
        <p:nvSpPr>
          <p:cNvPr id="20" name="Номер слайда 3"/>
          <p:cNvSpPr>
            <a:spLocks noGrp="1"/>
          </p:cNvSpPr>
          <p:nvPr>
            <p:ph type="sldNum" sz="quarter" idx="11"/>
          </p:nvPr>
        </p:nvSpPr>
        <p:spPr>
          <a:xfrm>
            <a:off x="8243888" y="6597650"/>
            <a:ext cx="766762" cy="260350"/>
          </a:xfrm>
        </p:spPr>
        <p:txBody>
          <a:bodyPr/>
          <a:lstStyle/>
          <a:p>
            <a:pPr>
              <a:defRPr/>
            </a:pPr>
            <a:fld id="{291CF282-6ACF-4085-9ADF-8D9C1CF6F6E3}" type="slidenum">
              <a:rPr lang="ru-RU" altLang="ru-RU" smtClean="0"/>
              <a:pPr>
                <a:defRPr/>
              </a:pPr>
              <a:t>50</a:t>
            </a:fld>
            <a:endParaRPr lang="ru-RU" altLang="ru-RU" dirty="0"/>
          </a:p>
        </p:txBody>
      </p:sp>
    </p:spTree>
    <p:extLst>
      <p:ext uri="{BB962C8B-B14F-4D97-AF65-F5344CB8AC3E}">
        <p14:creationId xmlns:p14="http://schemas.microsoft.com/office/powerpoint/2010/main" val="26157864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0296" y="116632"/>
            <a:ext cx="6504112" cy="792088"/>
          </a:xfrm>
        </p:spPr>
        <p:txBody>
          <a:bodyPr/>
          <a:lstStyle/>
          <a:p>
            <a:r>
              <a:rPr lang="ru-RU" dirty="0"/>
              <a:t>4. КОНСОЛИДАЦИЯ. СВЕРКА ВГО И  ЭЛИМИНАЦИЯ ПО ПРОВОДКАМ.</a:t>
            </a:r>
          </a:p>
        </p:txBody>
      </p:sp>
      <p:sp>
        <p:nvSpPr>
          <p:cNvPr id="4" name="Номер слайда 3"/>
          <p:cNvSpPr>
            <a:spLocks noGrp="1"/>
          </p:cNvSpPr>
          <p:nvPr>
            <p:ph type="sldNum" sz="quarter" idx="11"/>
          </p:nvPr>
        </p:nvSpPr>
        <p:spPr/>
        <p:txBody>
          <a:bodyPr/>
          <a:lstStyle/>
          <a:p>
            <a:pPr>
              <a:defRPr/>
            </a:pPr>
            <a:fld id="{4F4ADC1B-B552-4102-91FF-E730DF1A4AF8}" type="slidenum">
              <a:rPr lang="ru-RU" altLang="ru-RU" smtClean="0"/>
              <a:pPr>
                <a:defRPr/>
              </a:pPr>
              <a:t>51</a:t>
            </a:fld>
            <a:endParaRPr lang="ru-RU" altLang="ru-RU" dirty="0"/>
          </a:p>
        </p:txBody>
      </p:sp>
      <p:sp>
        <p:nvSpPr>
          <p:cNvPr id="12" name="TextBox 11"/>
          <p:cNvSpPr txBox="1"/>
          <p:nvPr/>
        </p:nvSpPr>
        <p:spPr>
          <a:xfrm>
            <a:off x="1740297" y="1029849"/>
            <a:ext cx="3250452" cy="310919"/>
          </a:xfrm>
          <a:prstGeom prst="rect">
            <a:avLst/>
          </a:prstGeom>
          <a:noFill/>
        </p:spPr>
        <p:txBody>
          <a:bodyPr wrap="square" rtlCol="0">
            <a:spAutoFit/>
          </a:bodyPr>
          <a:lstStyle/>
          <a:p>
            <a:pPr algn="ctr"/>
            <a:r>
              <a:rPr lang="ru-RU" sz="1400" b="1" dirty="0"/>
              <a:t>Реализация процесса в системе</a:t>
            </a:r>
          </a:p>
        </p:txBody>
      </p:sp>
      <p:cxnSp>
        <p:nvCxnSpPr>
          <p:cNvPr id="13" name="Соединительная линия уступом 12"/>
          <p:cNvCxnSpPr/>
          <p:nvPr/>
        </p:nvCxnSpPr>
        <p:spPr bwMode="auto">
          <a:xfrm rot="16200000" flipV="1">
            <a:off x="3636803" y="3817625"/>
            <a:ext cx="5184576" cy="1812"/>
          </a:xfrm>
          <a:prstGeom prst="bentConnector3">
            <a:avLst>
              <a:gd name="adj1" fmla="val 50000"/>
            </a:avLst>
          </a:prstGeom>
          <a:ln w="19050">
            <a:solidFill>
              <a:schemeClr val="bg2"/>
            </a:solidFill>
            <a:prstDash val="dash"/>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34" name="Прямоугольник 33"/>
          <p:cNvSpPr/>
          <p:nvPr/>
        </p:nvSpPr>
        <p:spPr bwMode="auto">
          <a:xfrm>
            <a:off x="1190596" y="3556700"/>
            <a:ext cx="3960440" cy="710086"/>
          </a:xfrm>
          <a:prstGeom prst="rect">
            <a:avLst/>
          </a:prstGeom>
          <a:ln w="25400">
            <a:solidFill>
              <a:schemeClr val="tx1">
                <a:lumMod val="50000"/>
                <a:lumOff val="50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eaLnBrk="1" hangingPunct="1">
              <a:lnSpc>
                <a:spcPct val="90000"/>
              </a:lnSpc>
            </a:pPr>
            <a:r>
              <a:rPr lang="ru-RU" sz="1400" b="1" dirty="0">
                <a:solidFill>
                  <a:schemeClr val="tx1"/>
                </a:solidFill>
                <a:latin typeface="Arial" charset="0"/>
              </a:rPr>
              <a:t>Отчёт о сверке ВГО</a:t>
            </a:r>
          </a:p>
        </p:txBody>
      </p:sp>
      <p:sp>
        <p:nvSpPr>
          <p:cNvPr id="35" name="Прямоугольник 34"/>
          <p:cNvSpPr/>
          <p:nvPr/>
        </p:nvSpPr>
        <p:spPr bwMode="auto">
          <a:xfrm>
            <a:off x="1190596" y="4798626"/>
            <a:ext cx="3960440" cy="497744"/>
          </a:xfrm>
          <a:prstGeom prst="rect">
            <a:avLst/>
          </a:prstGeom>
          <a:solidFill>
            <a:schemeClr val="bg1">
              <a:lumMod val="85000"/>
            </a:schemeClr>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eaLnBrk="1" hangingPunct="1">
              <a:lnSpc>
                <a:spcPct val="90000"/>
              </a:lnSpc>
            </a:pPr>
            <a:r>
              <a:rPr lang="ru-RU" sz="1400" dirty="0" err="1">
                <a:solidFill>
                  <a:srgbClr val="FF0000"/>
                </a:solidFill>
                <a:latin typeface="Arial" charset="0"/>
              </a:rPr>
              <a:t>Сторнировочные</a:t>
            </a:r>
            <a:r>
              <a:rPr lang="ru-RU" sz="1400" dirty="0">
                <a:solidFill>
                  <a:srgbClr val="FF0000"/>
                </a:solidFill>
                <a:latin typeface="Arial" charset="0"/>
              </a:rPr>
              <a:t> проводки на элиминирующей компании</a:t>
            </a:r>
          </a:p>
        </p:txBody>
      </p:sp>
      <p:cxnSp>
        <p:nvCxnSpPr>
          <p:cNvPr id="36" name="Прямая со стрелкой 35"/>
          <p:cNvCxnSpPr/>
          <p:nvPr/>
        </p:nvCxnSpPr>
        <p:spPr bwMode="auto">
          <a:xfrm flipH="1">
            <a:off x="4248721" y="2492123"/>
            <a:ext cx="823893" cy="1064577"/>
          </a:xfrm>
          <a:prstGeom prst="straightConnector1">
            <a:avLst/>
          </a:prstGeom>
          <a:solidFill>
            <a:srgbClr val="F9E383">
              <a:alpha val="50000"/>
            </a:srgbClr>
          </a:solidFill>
          <a:ln w="22225"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Прямая со стрелкой 38"/>
          <p:cNvCxnSpPr/>
          <p:nvPr/>
        </p:nvCxnSpPr>
        <p:spPr bwMode="auto">
          <a:xfrm>
            <a:off x="3096592" y="4266786"/>
            <a:ext cx="0" cy="531840"/>
          </a:xfrm>
          <a:prstGeom prst="straightConnector1">
            <a:avLst/>
          </a:prstGeom>
          <a:solidFill>
            <a:srgbClr val="F9E383">
              <a:alpha val="50000"/>
            </a:srgbClr>
          </a:solidFill>
          <a:ln w="22225"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Объект 2"/>
          <p:cNvSpPr txBox="1">
            <a:spLocks/>
          </p:cNvSpPr>
          <p:nvPr/>
        </p:nvSpPr>
        <p:spPr bwMode="auto">
          <a:xfrm>
            <a:off x="2283979" y="2263739"/>
            <a:ext cx="1625226" cy="386153"/>
          </a:xfrm>
          <a:prstGeom prst="rect">
            <a:avLst/>
          </a:prstGeom>
          <a:noFill/>
          <a:ln cmpd="sng">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50000"/>
              </a:spcAft>
              <a:buClr>
                <a:srgbClr val="CC0000"/>
              </a:buClr>
              <a:buSzPct val="60000"/>
              <a:buFont typeface="Wingdings" pitchFamily="2" charset="2"/>
              <a:buChar char="n"/>
              <a:defRPr sz="2200">
                <a:solidFill>
                  <a:srgbClr val="5B0917"/>
                </a:solidFill>
                <a:latin typeface="+mn-lt"/>
                <a:ea typeface="+mn-ea"/>
                <a:cs typeface="+mn-cs"/>
              </a:defRPr>
            </a:lvl1pPr>
            <a:lvl2pPr marL="742950" indent="-285750" algn="l" rtl="0" eaLnBrk="0" fontAlgn="base" hangingPunct="0">
              <a:spcBef>
                <a:spcPct val="20000"/>
              </a:spcBef>
              <a:spcAft>
                <a:spcPct val="30000"/>
              </a:spcAft>
              <a:buClr>
                <a:srgbClr val="CC0000"/>
              </a:buClr>
              <a:buFont typeface="Wingdings" pitchFamily="2" charset="2"/>
              <a:buChar char="§"/>
              <a:defRPr sz="2000">
                <a:solidFill>
                  <a:srgbClr val="5B0917"/>
                </a:solidFill>
                <a:latin typeface="+mn-lt"/>
              </a:defRPr>
            </a:lvl2pPr>
            <a:lvl3pPr marL="1143000" indent="-228600" algn="l" rtl="0" eaLnBrk="0" fontAlgn="base" hangingPunct="0">
              <a:spcBef>
                <a:spcPct val="20000"/>
              </a:spcBef>
              <a:spcAft>
                <a:spcPct val="20000"/>
              </a:spcAft>
              <a:buClr>
                <a:srgbClr val="CC0000"/>
              </a:buClr>
              <a:buSzPct val="80000"/>
              <a:buFont typeface="Wingdings" pitchFamily="2" charset="2"/>
              <a:buChar char="§"/>
              <a:defRPr>
                <a:solidFill>
                  <a:srgbClr val="5B0917"/>
                </a:solidFill>
                <a:latin typeface="+mn-lt"/>
              </a:defRPr>
            </a:lvl3pPr>
            <a:lvl4pPr marL="1600200" indent="-228600" algn="l" rtl="0" eaLnBrk="0" fontAlgn="base" hangingPunct="0">
              <a:spcBef>
                <a:spcPct val="20000"/>
              </a:spcBef>
              <a:spcAft>
                <a:spcPct val="20000"/>
              </a:spcAft>
              <a:buClr>
                <a:srgbClr val="CC0000"/>
              </a:buClr>
              <a:buFont typeface="Times New Roman" pitchFamily="18" charset="0"/>
              <a:buChar char="▪"/>
              <a:defRPr sz="1600">
                <a:solidFill>
                  <a:srgbClr val="5B0917"/>
                </a:solidFill>
                <a:latin typeface="+mn-lt"/>
              </a:defRPr>
            </a:lvl4pPr>
            <a:lvl5pPr marL="2057400" indent="-228600" algn="l" rtl="0" eaLnBrk="0" fontAlgn="base" hangingPunct="0">
              <a:spcBef>
                <a:spcPct val="20000"/>
              </a:spcBef>
              <a:spcAft>
                <a:spcPct val="0"/>
              </a:spcAft>
              <a:buClr>
                <a:srgbClr val="CC0000"/>
              </a:buClr>
              <a:buFont typeface="Arial" charset="0"/>
              <a:buChar char="∙"/>
              <a:defRPr sz="1400">
                <a:solidFill>
                  <a:srgbClr val="5B0917"/>
                </a:solidFill>
                <a:latin typeface="+mn-lt"/>
              </a:defRPr>
            </a:lvl5pPr>
            <a:lvl6pPr marL="2514600" indent="-228600" algn="l" rtl="0" fontAlgn="base">
              <a:spcBef>
                <a:spcPct val="20000"/>
              </a:spcBef>
              <a:spcAft>
                <a:spcPct val="0"/>
              </a:spcAft>
              <a:buClr>
                <a:srgbClr val="CC0000"/>
              </a:buClr>
              <a:buFont typeface="Arial" charset="0"/>
              <a:buChar char="∙"/>
              <a:defRPr sz="1400">
                <a:solidFill>
                  <a:srgbClr val="5B0917"/>
                </a:solidFill>
                <a:latin typeface="+mn-lt"/>
              </a:defRPr>
            </a:lvl6pPr>
            <a:lvl7pPr marL="2971800" indent="-228600" algn="l" rtl="0" fontAlgn="base">
              <a:spcBef>
                <a:spcPct val="20000"/>
              </a:spcBef>
              <a:spcAft>
                <a:spcPct val="0"/>
              </a:spcAft>
              <a:buClr>
                <a:srgbClr val="CC0000"/>
              </a:buClr>
              <a:buFont typeface="Arial" charset="0"/>
              <a:buChar char="∙"/>
              <a:defRPr sz="1400">
                <a:solidFill>
                  <a:srgbClr val="5B0917"/>
                </a:solidFill>
                <a:latin typeface="+mn-lt"/>
              </a:defRPr>
            </a:lvl7pPr>
            <a:lvl8pPr marL="3429000" indent="-228600" algn="l" rtl="0" fontAlgn="base">
              <a:spcBef>
                <a:spcPct val="20000"/>
              </a:spcBef>
              <a:spcAft>
                <a:spcPct val="0"/>
              </a:spcAft>
              <a:buClr>
                <a:srgbClr val="CC0000"/>
              </a:buClr>
              <a:buFont typeface="Arial" charset="0"/>
              <a:buChar char="∙"/>
              <a:defRPr sz="1400">
                <a:solidFill>
                  <a:srgbClr val="5B0917"/>
                </a:solidFill>
                <a:latin typeface="+mn-lt"/>
              </a:defRPr>
            </a:lvl8pPr>
            <a:lvl9pPr marL="3886200" indent="-228600" algn="l" rtl="0" fontAlgn="base">
              <a:spcBef>
                <a:spcPct val="20000"/>
              </a:spcBef>
              <a:spcAft>
                <a:spcPct val="0"/>
              </a:spcAft>
              <a:buClr>
                <a:srgbClr val="CC0000"/>
              </a:buClr>
              <a:buFont typeface="Arial" charset="0"/>
              <a:buChar char="∙"/>
              <a:defRPr sz="1400">
                <a:solidFill>
                  <a:srgbClr val="5B0917"/>
                </a:solidFill>
                <a:latin typeface="+mn-lt"/>
              </a:defRPr>
            </a:lvl9pPr>
          </a:lstStyle>
          <a:p>
            <a:pPr marL="0" indent="0" algn="ctr" eaLnBrk="1" hangingPunct="1">
              <a:lnSpc>
                <a:spcPct val="100000"/>
              </a:lnSpc>
              <a:buFont typeface="Wingdings" pitchFamily="2" charset="2"/>
              <a:buNone/>
            </a:pPr>
            <a:r>
              <a:rPr lang="ru-RU" sz="1200" b="1" i="1" kern="0" dirty="0">
                <a:latin typeface="Arial (Основной текст)"/>
              </a:rPr>
              <a:t>Трансляция </a:t>
            </a:r>
          </a:p>
        </p:txBody>
      </p:sp>
      <p:sp>
        <p:nvSpPr>
          <p:cNvPr id="40" name="Прямоугольник 39"/>
          <p:cNvSpPr/>
          <p:nvPr/>
        </p:nvSpPr>
        <p:spPr bwMode="auto">
          <a:xfrm>
            <a:off x="1190596" y="5870740"/>
            <a:ext cx="3960440" cy="497744"/>
          </a:xfrm>
          <a:prstGeom prst="rect">
            <a:avLst/>
          </a:prstGeom>
          <a:solidFill>
            <a:schemeClr val="bg1">
              <a:lumMod val="85000"/>
            </a:schemeClr>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eaLnBrk="1" hangingPunct="1">
              <a:lnSpc>
                <a:spcPct val="90000"/>
              </a:lnSpc>
            </a:pPr>
            <a:r>
              <a:rPr lang="ru-RU" sz="1400" b="1" dirty="0">
                <a:solidFill>
                  <a:schemeClr val="tx1"/>
                </a:solidFill>
                <a:latin typeface="Arial" charset="0"/>
              </a:rPr>
              <a:t>Консолидированные данные без ВГО</a:t>
            </a:r>
          </a:p>
        </p:txBody>
      </p:sp>
      <p:cxnSp>
        <p:nvCxnSpPr>
          <p:cNvPr id="41" name="Прямая со стрелкой 40"/>
          <p:cNvCxnSpPr/>
          <p:nvPr/>
        </p:nvCxnSpPr>
        <p:spPr bwMode="auto">
          <a:xfrm>
            <a:off x="3077663" y="5296370"/>
            <a:ext cx="0" cy="574370"/>
          </a:xfrm>
          <a:prstGeom prst="straightConnector1">
            <a:avLst/>
          </a:prstGeom>
          <a:solidFill>
            <a:srgbClr val="F9E383">
              <a:alpha val="50000"/>
            </a:srgbClr>
          </a:solidFill>
          <a:ln w="22225"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2" name="Группа 51"/>
          <p:cNvGrpSpPr/>
          <p:nvPr/>
        </p:nvGrpSpPr>
        <p:grpSpPr>
          <a:xfrm>
            <a:off x="278188" y="1772816"/>
            <a:ext cx="5636809" cy="684001"/>
            <a:chOff x="3131840" y="2828531"/>
            <a:chExt cx="5636809" cy="684001"/>
          </a:xfrm>
        </p:grpSpPr>
        <p:sp>
          <p:nvSpPr>
            <p:cNvPr id="15" name="Прямоугольник 14"/>
            <p:cNvSpPr/>
            <p:nvPr/>
          </p:nvSpPr>
          <p:spPr bwMode="auto">
            <a:xfrm>
              <a:off x="3131840" y="2828532"/>
              <a:ext cx="1666276" cy="684000"/>
            </a:xfrm>
            <a:prstGeom prst="rect">
              <a:avLst/>
            </a:prstGeom>
            <a:solidFill>
              <a:schemeClr val="bg1">
                <a:lumMod val="85000"/>
              </a:schemeClr>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400" dirty="0">
                  <a:solidFill>
                    <a:schemeClr val="tx1"/>
                  </a:solidFill>
                  <a:latin typeface="Arial" charset="0"/>
                </a:rPr>
                <a:t>Регистр бухгалтерии РСБУ</a:t>
              </a:r>
              <a:endParaRPr kumimoji="0" lang="ru-RU" sz="1400" b="0" i="0" u="none" strike="noStrike" cap="none" normalizeH="0" baseline="0" dirty="0">
                <a:ln>
                  <a:noFill/>
                </a:ln>
                <a:solidFill>
                  <a:schemeClr val="tx1"/>
                </a:solidFill>
                <a:effectLst/>
                <a:latin typeface="Arial" charset="0"/>
              </a:endParaRPr>
            </a:p>
          </p:txBody>
        </p:sp>
        <p:sp>
          <p:nvSpPr>
            <p:cNvPr id="16" name="Прямоугольник 15"/>
            <p:cNvSpPr/>
            <p:nvPr/>
          </p:nvSpPr>
          <p:spPr bwMode="auto">
            <a:xfrm>
              <a:off x="7102373" y="2828531"/>
              <a:ext cx="1666276" cy="684000"/>
            </a:xfrm>
            <a:prstGeom prst="rect">
              <a:avLst/>
            </a:prstGeom>
            <a:solidFill>
              <a:schemeClr val="bg1">
                <a:lumMod val="85000"/>
              </a:schemeClr>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eaLnBrk="1" hangingPunct="1">
                <a:lnSpc>
                  <a:spcPct val="90000"/>
                </a:lnSpc>
              </a:pPr>
              <a:r>
                <a:rPr lang="ru-RU" sz="1400" dirty="0">
                  <a:solidFill>
                    <a:schemeClr val="tx1"/>
                  </a:solidFill>
                  <a:latin typeface="Arial" charset="0"/>
                </a:rPr>
                <a:t>Регистр бухгалтерии МСФО</a:t>
              </a:r>
            </a:p>
          </p:txBody>
        </p:sp>
        <p:cxnSp>
          <p:nvCxnSpPr>
            <p:cNvPr id="42" name="Прямая со стрелкой 41"/>
            <p:cNvCxnSpPr>
              <a:stCxn id="15" idx="3"/>
              <a:endCxn id="16" idx="1"/>
            </p:cNvCxnSpPr>
            <p:nvPr/>
          </p:nvCxnSpPr>
          <p:spPr bwMode="auto">
            <a:xfrm flipV="1">
              <a:off x="4798116" y="3170531"/>
              <a:ext cx="2304257" cy="1"/>
            </a:xfrm>
            <a:prstGeom prst="straightConnector1">
              <a:avLst/>
            </a:prstGeom>
            <a:solidFill>
              <a:srgbClr val="F9E383">
                <a:alpha val="50000"/>
              </a:srgbClr>
            </a:solidFill>
            <a:ln w="22225"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4" name="Прямоугольник 23"/>
          <p:cNvSpPr/>
          <p:nvPr/>
        </p:nvSpPr>
        <p:spPr>
          <a:xfrm>
            <a:off x="6444208" y="1487320"/>
            <a:ext cx="2491203" cy="5050613"/>
          </a:xfrm>
          <a:prstGeom prst="rect">
            <a:avLst/>
          </a:prstGeom>
        </p:spPr>
        <p:txBody>
          <a:bodyPr wrap="square">
            <a:spAutoFit/>
          </a:bodyPr>
          <a:lstStyle/>
          <a:p>
            <a:pPr marL="285750" indent="-285750" algn="just">
              <a:buClr>
                <a:schemeClr val="tx2"/>
              </a:buClr>
              <a:buFont typeface="Wingdings" panose="05000000000000000000" pitchFamily="2" charset="2"/>
              <a:buChar char="q"/>
            </a:pPr>
            <a:r>
              <a:rPr lang="ru-RU" sz="1400" dirty="0"/>
              <a:t>Отражать данные учёта о внутригрупповых остатках/оборотах в режиме реального времени;</a:t>
            </a:r>
          </a:p>
          <a:p>
            <a:pPr marL="285750" indent="-285750" algn="just">
              <a:buClr>
                <a:schemeClr val="tx2"/>
              </a:buClr>
              <a:buFont typeface="Wingdings" panose="05000000000000000000" pitchFamily="2" charset="2"/>
              <a:buChar char="q"/>
            </a:pPr>
            <a:r>
              <a:rPr lang="ru-RU" sz="1400" dirty="0"/>
              <a:t>Проведение сверки ВГО в момент закрытия отчётного периода, для оперативной правки бухгалтерских записей и исключения расхождений</a:t>
            </a:r>
            <a:r>
              <a:rPr lang="ru-RU" sz="1600" dirty="0"/>
              <a:t>;</a:t>
            </a:r>
          </a:p>
          <a:p>
            <a:pPr marL="285750" indent="-285750" algn="just">
              <a:buClr>
                <a:schemeClr val="tx2"/>
              </a:buClr>
              <a:buFont typeface="Wingdings" panose="05000000000000000000" pitchFamily="2" charset="2"/>
              <a:buChar char="q"/>
            </a:pPr>
            <a:r>
              <a:rPr lang="ru-RU" sz="1400" dirty="0"/>
              <a:t>Сторнирование операций ВГО для исключения их из данных консолидированной отчётности;</a:t>
            </a:r>
          </a:p>
          <a:p>
            <a:pPr marL="285750" indent="-285750" algn="just">
              <a:buClr>
                <a:schemeClr val="tx2"/>
              </a:buClr>
              <a:buFont typeface="Wingdings" panose="05000000000000000000" pitchFamily="2" charset="2"/>
              <a:buChar char="q"/>
            </a:pPr>
            <a:endParaRPr lang="ru-RU" sz="1800" dirty="0"/>
          </a:p>
        </p:txBody>
      </p:sp>
      <p:cxnSp>
        <p:nvCxnSpPr>
          <p:cNvPr id="27" name="Прямая со стрелкой 26"/>
          <p:cNvCxnSpPr/>
          <p:nvPr/>
        </p:nvCxnSpPr>
        <p:spPr bwMode="auto">
          <a:xfrm>
            <a:off x="1053891" y="2510941"/>
            <a:ext cx="1230088" cy="1045759"/>
          </a:xfrm>
          <a:prstGeom prst="straightConnector1">
            <a:avLst/>
          </a:prstGeom>
          <a:solidFill>
            <a:srgbClr val="F9E383">
              <a:alpha val="50000"/>
            </a:srgbClr>
          </a:solidFill>
          <a:ln w="22225" cap="flat" cmpd="sng" algn="ctr">
            <a:solidFill>
              <a:schemeClr val="bg2"/>
            </a:solidFill>
            <a:prstDash val="sys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Объект 2"/>
          <p:cNvSpPr txBox="1">
            <a:spLocks/>
          </p:cNvSpPr>
          <p:nvPr/>
        </p:nvSpPr>
        <p:spPr bwMode="auto">
          <a:xfrm>
            <a:off x="478424" y="2906618"/>
            <a:ext cx="2381021" cy="272034"/>
          </a:xfrm>
          <a:prstGeom prst="rect">
            <a:avLst/>
          </a:prstGeom>
          <a:noFill/>
          <a:ln cmpd="sng">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50000"/>
              </a:spcAft>
              <a:buClr>
                <a:srgbClr val="CC0000"/>
              </a:buClr>
              <a:buSzPct val="60000"/>
              <a:buFont typeface="Wingdings" pitchFamily="2" charset="2"/>
              <a:buChar char="n"/>
              <a:defRPr sz="2200">
                <a:solidFill>
                  <a:srgbClr val="5B0917"/>
                </a:solidFill>
                <a:latin typeface="+mn-lt"/>
                <a:ea typeface="+mn-ea"/>
                <a:cs typeface="+mn-cs"/>
              </a:defRPr>
            </a:lvl1pPr>
            <a:lvl2pPr marL="742950" indent="-285750" algn="l" rtl="0" eaLnBrk="0" fontAlgn="base" hangingPunct="0">
              <a:spcBef>
                <a:spcPct val="20000"/>
              </a:spcBef>
              <a:spcAft>
                <a:spcPct val="30000"/>
              </a:spcAft>
              <a:buClr>
                <a:srgbClr val="CC0000"/>
              </a:buClr>
              <a:buFont typeface="Wingdings" pitchFamily="2" charset="2"/>
              <a:buChar char="§"/>
              <a:defRPr sz="2000">
                <a:solidFill>
                  <a:srgbClr val="5B0917"/>
                </a:solidFill>
                <a:latin typeface="+mn-lt"/>
              </a:defRPr>
            </a:lvl2pPr>
            <a:lvl3pPr marL="1143000" indent="-228600" algn="l" rtl="0" eaLnBrk="0" fontAlgn="base" hangingPunct="0">
              <a:spcBef>
                <a:spcPct val="20000"/>
              </a:spcBef>
              <a:spcAft>
                <a:spcPct val="20000"/>
              </a:spcAft>
              <a:buClr>
                <a:srgbClr val="CC0000"/>
              </a:buClr>
              <a:buSzPct val="80000"/>
              <a:buFont typeface="Wingdings" pitchFamily="2" charset="2"/>
              <a:buChar char="§"/>
              <a:defRPr>
                <a:solidFill>
                  <a:srgbClr val="5B0917"/>
                </a:solidFill>
                <a:latin typeface="+mn-lt"/>
              </a:defRPr>
            </a:lvl3pPr>
            <a:lvl4pPr marL="1600200" indent="-228600" algn="l" rtl="0" eaLnBrk="0" fontAlgn="base" hangingPunct="0">
              <a:spcBef>
                <a:spcPct val="20000"/>
              </a:spcBef>
              <a:spcAft>
                <a:spcPct val="20000"/>
              </a:spcAft>
              <a:buClr>
                <a:srgbClr val="CC0000"/>
              </a:buClr>
              <a:buFont typeface="Times New Roman" pitchFamily="18" charset="0"/>
              <a:buChar char="▪"/>
              <a:defRPr sz="1600">
                <a:solidFill>
                  <a:srgbClr val="5B0917"/>
                </a:solidFill>
                <a:latin typeface="+mn-lt"/>
              </a:defRPr>
            </a:lvl4pPr>
            <a:lvl5pPr marL="2057400" indent="-228600" algn="l" rtl="0" eaLnBrk="0" fontAlgn="base" hangingPunct="0">
              <a:spcBef>
                <a:spcPct val="20000"/>
              </a:spcBef>
              <a:spcAft>
                <a:spcPct val="0"/>
              </a:spcAft>
              <a:buClr>
                <a:srgbClr val="CC0000"/>
              </a:buClr>
              <a:buFont typeface="Arial" charset="0"/>
              <a:buChar char="∙"/>
              <a:defRPr sz="1400">
                <a:solidFill>
                  <a:srgbClr val="5B0917"/>
                </a:solidFill>
                <a:latin typeface="+mn-lt"/>
              </a:defRPr>
            </a:lvl5pPr>
            <a:lvl6pPr marL="2514600" indent="-228600" algn="l" rtl="0" fontAlgn="base">
              <a:spcBef>
                <a:spcPct val="20000"/>
              </a:spcBef>
              <a:spcAft>
                <a:spcPct val="0"/>
              </a:spcAft>
              <a:buClr>
                <a:srgbClr val="CC0000"/>
              </a:buClr>
              <a:buFont typeface="Arial" charset="0"/>
              <a:buChar char="∙"/>
              <a:defRPr sz="1400">
                <a:solidFill>
                  <a:srgbClr val="5B0917"/>
                </a:solidFill>
                <a:latin typeface="+mn-lt"/>
              </a:defRPr>
            </a:lvl6pPr>
            <a:lvl7pPr marL="2971800" indent="-228600" algn="l" rtl="0" fontAlgn="base">
              <a:spcBef>
                <a:spcPct val="20000"/>
              </a:spcBef>
              <a:spcAft>
                <a:spcPct val="0"/>
              </a:spcAft>
              <a:buClr>
                <a:srgbClr val="CC0000"/>
              </a:buClr>
              <a:buFont typeface="Arial" charset="0"/>
              <a:buChar char="∙"/>
              <a:defRPr sz="1400">
                <a:solidFill>
                  <a:srgbClr val="5B0917"/>
                </a:solidFill>
                <a:latin typeface="+mn-lt"/>
              </a:defRPr>
            </a:lvl7pPr>
            <a:lvl8pPr marL="3429000" indent="-228600" algn="l" rtl="0" fontAlgn="base">
              <a:spcBef>
                <a:spcPct val="20000"/>
              </a:spcBef>
              <a:spcAft>
                <a:spcPct val="0"/>
              </a:spcAft>
              <a:buClr>
                <a:srgbClr val="CC0000"/>
              </a:buClr>
              <a:buFont typeface="Arial" charset="0"/>
              <a:buChar char="∙"/>
              <a:defRPr sz="1400">
                <a:solidFill>
                  <a:srgbClr val="5B0917"/>
                </a:solidFill>
                <a:latin typeface="+mn-lt"/>
              </a:defRPr>
            </a:lvl8pPr>
            <a:lvl9pPr marL="3886200" indent="-228600" algn="l" rtl="0" fontAlgn="base">
              <a:spcBef>
                <a:spcPct val="20000"/>
              </a:spcBef>
              <a:spcAft>
                <a:spcPct val="0"/>
              </a:spcAft>
              <a:buClr>
                <a:srgbClr val="CC0000"/>
              </a:buClr>
              <a:buFont typeface="Arial" charset="0"/>
              <a:buChar char="∙"/>
              <a:defRPr sz="1400">
                <a:solidFill>
                  <a:srgbClr val="5B0917"/>
                </a:solidFill>
                <a:latin typeface="+mn-lt"/>
              </a:defRPr>
            </a:lvl9pPr>
          </a:lstStyle>
          <a:p>
            <a:pPr marL="0" indent="0" algn="ctr" eaLnBrk="1" hangingPunct="1">
              <a:lnSpc>
                <a:spcPct val="100000"/>
              </a:lnSpc>
              <a:buFont typeface="Wingdings" pitchFamily="2" charset="2"/>
              <a:buNone/>
            </a:pPr>
            <a:r>
              <a:rPr lang="ru-RU" sz="1400" i="1" kern="0" dirty="0">
                <a:solidFill>
                  <a:srgbClr val="FF0000"/>
                </a:solidFill>
                <a:latin typeface="Arial (Основной текст)"/>
              </a:rPr>
              <a:t>Возможно </a:t>
            </a:r>
            <a:r>
              <a:rPr lang="ru-RU" sz="1400" i="1" kern="0" dirty="0">
                <a:latin typeface="Arial (Основной текст)"/>
              </a:rPr>
              <a:t> </a:t>
            </a:r>
          </a:p>
        </p:txBody>
      </p:sp>
    </p:spTree>
    <p:extLst>
      <p:ext uri="{BB962C8B-B14F-4D97-AF65-F5344CB8AC3E}">
        <p14:creationId xmlns:p14="http://schemas.microsoft.com/office/powerpoint/2010/main" val="115467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250" y="116632"/>
            <a:ext cx="5833070" cy="792088"/>
          </a:xfrm>
        </p:spPr>
        <p:txBody>
          <a:bodyPr/>
          <a:lstStyle/>
          <a:p>
            <a:r>
              <a:rPr lang="ru-RU" dirty="0"/>
              <a:t>4. КОНСОЛИДАЦИЯ. СВЕРКА ВГО И ЭЛИМИНАЦИЯ ПО ПРОВОДКАМ.</a:t>
            </a:r>
          </a:p>
        </p:txBody>
      </p:sp>
      <p:sp>
        <p:nvSpPr>
          <p:cNvPr id="4" name="Номер слайда 3"/>
          <p:cNvSpPr>
            <a:spLocks noGrp="1"/>
          </p:cNvSpPr>
          <p:nvPr>
            <p:ph type="sldNum" sz="quarter" idx="11"/>
          </p:nvPr>
        </p:nvSpPr>
        <p:spPr/>
        <p:txBody>
          <a:bodyPr/>
          <a:lstStyle/>
          <a:p>
            <a:pPr>
              <a:defRPr/>
            </a:pPr>
            <a:fld id="{4F4ADC1B-B552-4102-91FF-E730DF1A4AF8}" type="slidenum">
              <a:rPr lang="ru-RU" altLang="ru-RU" smtClean="0"/>
              <a:pPr>
                <a:defRPr/>
              </a:pPr>
              <a:t>52</a:t>
            </a:fld>
            <a:endParaRPr lang="ru-RU" altLang="ru-RU" dirty="0"/>
          </a:p>
        </p:txBody>
      </p:sp>
      <p:sp>
        <p:nvSpPr>
          <p:cNvPr id="6" name="Прямоугольник 5"/>
          <p:cNvSpPr/>
          <p:nvPr/>
        </p:nvSpPr>
        <p:spPr>
          <a:xfrm>
            <a:off x="2195736" y="5492198"/>
            <a:ext cx="2004367" cy="1040285"/>
          </a:xfrm>
          <a:prstGeom prst="rect">
            <a:avLst/>
          </a:prstGeom>
        </p:spPr>
        <p:txBody>
          <a:bodyPr wrap="square">
            <a:spAutoFit/>
          </a:bodyPr>
          <a:lstStyle/>
          <a:p>
            <a:pPr marL="285750" indent="-285750">
              <a:buClr>
                <a:schemeClr val="tx2"/>
              </a:buClr>
              <a:buFont typeface="Wingdings" panose="05000000000000000000" pitchFamily="2" charset="2"/>
              <a:buChar char="q"/>
            </a:pPr>
            <a:r>
              <a:rPr lang="ru-RU" sz="1400" dirty="0"/>
              <a:t>Отражает данные в разрезе счетов учёта РСБУ/МСФО;</a:t>
            </a:r>
          </a:p>
        </p:txBody>
      </p:sp>
      <p:pic>
        <p:nvPicPr>
          <p:cNvPr id="7" name="Рисунок 6"/>
          <p:cNvPicPr>
            <a:picLocks noChangeAspect="1"/>
          </p:cNvPicPr>
          <p:nvPr/>
        </p:nvPicPr>
        <p:blipFill rotWithShape="1">
          <a:blip r:embed="rId3">
            <a:extLst>
              <a:ext uri="{28A0092B-C50C-407E-A947-70E740481C1C}">
                <a14:useLocalDpi xmlns:a14="http://schemas.microsoft.com/office/drawing/2010/main" val="0"/>
              </a:ext>
            </a:extLst>
          </a:blip>
          <a:srcRect l="15727" b="38740"/>
          <a:stretch/>
        </p:blipFill>
        <p:spPr>
          <a:xfrm>
            <a:off x="251520" y="1340768"/>
            <a:ext cx="7705956" cy="3938434"/>
          </a:xfrm>
          <a:prstGeom prst="rect">
            <a:avLst/>
          </a:prstGeom>
          <a:effectLst>
            <a:outerShdw blurRad="292100" dist="139700" dir="2700000" algn="ctr" rotWithShape="0">
              <a:srgbClr val="000000">
                <a:alpha val="65000"/>
              </a:srgbClr>
            </a:outerShdw>
          </a:effectLst>
        </p:spPr>
      </p:pic>
      <p:sp>
        <p:nvSpPr>
          <p:cNvPr id="9" name="Прямоугольник 8"/>
          <p:cNvSpPr/>
          <p:nvPr/>
        </p:nvSpPr>
        <p:spPr>
          <a:xfrm>
            <a:off x="4089268" y="5546396"/>
            <a:ext cx="3024336" cy="566309"/>
          </a:xfrm>
          <a:prstGeom prst="rect">
            <a:avLst/>
          </a:prstGeom>
        </p:spPr>
        <p:txBody>
          <a:bodyPr wrap="square">
            <a:spAutoFit/>
          </a:bodyPr>
          <a:lstStyle/>
          <a:p>
            <a:pPr marL="285750" indent="-285750">
              <a:buClr>
                <a:schemeClr val="tx2"/>
              </a:buClr>
              <a:buFont typeface="Wingdings" panose="05000000000000000000" pitchFamily="2" charset="2"/>
              <a:buChar char="q"/>
            </a:pPr>
            <a:r>
              <a:rPr lang="ru-RU" sz="1400" dirty="0"/>
              <a:t>Выводит суммы по Дт/Кт каждого из участников сверки;</a:t>
            </a:r>
          </a:p>
        </p:txBody>
      </p:sp>
      <p:sp>
        <p:nvSpPr>
          <p:cNvPr id="10" name="Прямоугольник 9"/>
          <p:cNvSpPr/>
          <p:nvPr/>
        </p:nvSpPr>
        <p:spPr>
          <a:xfrm>
            <a:off x="7084607" y="5490435"/>
            <a:ext cx="1742908" cy="547907"/>
          </a:xfrm>
          <a:prstGeom prst="rect">
            <a:avLst/>
          </a:prstGeom>
        </p:spPr>
        <p:txBody>
          <a:bodyPr wrap="square">
            <a:spAutoFit/>
          </a:bodyPr>
          <a:lstStyle/>
          <a:p>
            <a:pPr marL="285750" indent="-285750">
              <a:buClr>
                <a:schemeClr val="tx2"/>
              </a:buClr>
              <a:buFont typeface="Wingdings" panose="05000000000000000000" pitchFamily="2" charset="2"/>
              <a:buChar char="q"/>
            </a:pPr>
            <a:r>
              <a:rPr lang="ru-RU" sz="1400" dirty="0"/>
              <a:t>Рассчитывает расхождение. </a:t>
            </a:r>
            <a:endParaRPr lang="ru-RU" sz="1800" dirty="0"/>
          </a:p>
        </p:txBody>
      </p:sp>
      <p:sp>
        <p:nvSpPr>
          <p:cNvPr id="11" name="Объект 2"/>
          <p:cNvSpPr>
            <a:spLocks noGrp="1"/>
          </p:cNvSpPr>
          <p:nvPr>
            <p:ph idx="1"/>
          </p:nvPr>
        </p:nvSpPr>
        <p:spPr>
          <a:xfrm>
            <a:off x="2662593" y="908720"/>
            <a:ext cx="3075020" cy="571273"/>
          </a:xfrm>
          <a:ln cmpd="sng"/>
        </p:spPr>
        <p:txBody>
          <a:bodyPr/>
          <a:lstStyle/>
          <a:p>
            <a:pPr marL="0" indent="0" algn="ctr" eaLnBrk="1" hangingPunct="1">
              <a:buNone/>
            </a:pPr>
            <a:r>
              <a:rPr lang="ru-RU" sz="2000" b="1" dirty="0">
                <a:solidFill>
                  <a:srgbClr val="D20000"/>
                </a:solidFill>
                <a:latin typeface="+mj-lt"/>
                <a:ea typeface="+mj-ea"/>
                <a:cs typeface="+mj-cs"/>
              </a:rPr>
              <a:t>ОТЧЁТ О СВЕРКЕ ВГО</a:t>
            </a:r>
          </a:p>
        </p:txBody>
      </p:sp>
      <p:sp>
        <p:nvSpPr>
          <p:cNvPr id="13" name="Прямоугольник 12"/>
          <p:cNvSpPr/>
          <p:nvPr/>
        </p:nvSpPr>
        <p:spPr>
          <a:xfrm>
            <a:off x="55737" y="5546396"/>
            <a:ext cx="2284015" cy="1040285"/>
          </a:xfrm>
          <a:prstGeom prst="rect">
            <a:avLst/>
          </a:prstGeom>
        </p:spPr>
        <p:txBody>
          <a:bodyPr wrap="square">
            <a:spAutoFit/>
          </a:bodyPr>
          <a:lstStyle/>
          <a:p>
            <a:pPr marL="285750" indent="-285750">
              <a:buClr>
                <a:schemeClr val="tx2"/>
              </a:buClr>
              <a:buFont typeface="Wingdings" panose="05000000000000000000" pitchFamily="2" charset="2"/>
              <a:buChar char="q"/>
            </a:pPr>
            <a:r>
              <a:rPr lang="ru-RU" sz="1400" dirty="0"/>
              <a:t>Группировка по паре компаний, разделу сверки(Остатки/Обороты);</a:t>
            </a:r>
          </a:p>
        </p:txBody>
      </p:sp>
    </p:spTree>
    <p:extLst>
      <p:ext uri="{BB962C8B-B14F-4D97-AF65-F5344CB8AC3E}">
        <p14:creationId xmlns:p14="http://schemas.microsoft.com/office/powerpoint/2010/main" val="5409638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250" y="116632"/>
            <a:ext cx="5545038" cy="792088"/>
          </a:xfrm>
        </p:spPr>
        <p:txBody>
          <a:bodyPr/>
          <a:lstStyle/>
          <a:p>
            <a:r>
              <a:rPr lang="ru-RU" dirty="0"/>
              <a:t>4. КОНСОЛИДАЦИЯ. ЭЛИМИНАЦИЯ ПРОВОДОК.</a:t>
            </a:r>
            <a:br>
              <a:rPr lang="ru-RU" dirty="0"/>
            </a:br>
            <a:endParaRPr lang="ru-RU" dirty="0"/>
          </a:p>
        </p:txBody>
      </p:sp>
      <p:sp>
        <p:nvSpPr>
          <p:cNvPr id="4" name="Номер слайда 3"/>
          <p:cNvSpPr>
            <a:spLocks noGrp="1"/>
          </p:cNvSpPr>
          <p:nvPr>
            <p:ph type="sldNum" sz="quarter" idx="11"/>
          </p:nvPr>
        </p:nvSpPr>
        <p:spPr/>
        <p:txBody>
          <a:bodyPr/>
          <a:lstStyle/>
          <a:p>
            <a:pPr>
              <a:defRPr/>
            </a:pPr>
            <a:fld id="{4F4ADC1B-B552-4102-91FF-E730DF1A4AF8}" type="slidenum">
              <a:rPr lang="ru-RU" altLang="ru-RU" smtClean="0"/>
              <a:pPr>
                <a:defRPr/>
              </a:pPr>
              <a:t>53</a:t>
            </a:fld>
            <a:endParaRPr lang="ru-RU" altLang="ru-RU" dirty="0"/>
          </a:p>
        </p:txBody>
      </p:sp>
      <p:sp>
        <p:nvSpPr>
          <p:cNvPr id="9" name="Прямоугольник 8"/>
          <p:cNvSpPr/>
          <p:nvPr/>
        </p:nvSpPr>
        <p:spPr>
          <a:xfrm>
            <a:off x="6877050" y="1772816"/>
            <a:ext cx="2159447" cy="4025717"/>
          </a:xfrm>
          <a:prstGeom prst="rect">
            <a:avLst/>
          </a:prstGeom>
        </p:spPr>
        <p:txBody>
          <a:bodyPr wrap="square">
            <a:spAutoFit/>
          </a:bodyPr>
          <a:lstStyle/>
          <a:p>
            <a:pPr marL="285750" indent="-285750" algn="ctr">
              <a:buClr>
                <a:schemeClr val="tx2"/>
              </a:buClr>
              <a:buFont typeface="Wingdings" panose="05000000000000000000" pitchFamily="2" charset="2"/>
              <a:buChar char="q"/>
            </a:pPr>
            <a:r>
              <a:rPr lang="ru-RU" sz="1800" dirty="0"/>
              <a:t>Документы элиминации по каждой паре контрагентов создаются мастером;</a:t>
            </a:r>
          </a:p>
          <a:p>
            <a:pPr marL="285750" indent="-285750" algn="ctr">
              <a:buClr>
                <a:schemeClr val="tx2"/>
              </a:buClr>
              <a:buFont typeface="Wingdings" panose="05000000000000000000" pitchFamily="2" charset="2"/>
              <a:buChar char="q"/>
            </a:pPr>
            <a:r>
              <a:rPr lang="ru-RU" sz="1800" dirty="0"/>
              <a:t>Возможность просмотра проводок по документу элиминации.</a:t>
            </a:r>
          </a:p>
          <a:p>
            <a:pPr marL="285750" indent="-285750">
              <a:buClr>
                <a:schemeClr val="tx2"/>
              </a:buClr>
              <a:buFont typeface="Wingdings" panose="05000000000000000000" pitchFamily="2" charset="2"/>
              <a:buChar char="q"/>
            </a:pPr>
            <a:endParaRPr lang="ru-RU" sz="1800" dirty="0"/>
          </a:p>
        </p:txBody>
      </p: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417" r="25551" b="50000"/>
          <a:stretch/>
        </p:blipFill>
        <p:spPr>
          <a:xfrm>
            <a:off x="107504" y="1124745"/>
            <a:ext cx="6769546" cy="1785514"/>
          </a:xfrm>
          <a:prstGeom prst="rect">
            <a:avLst/>
          </a:prstGeom>
          <a:effectLst>
            <a:outerShdw blurRad="292100" dist="139700" dir="2700000" algn="ctr" rotWithShape="0">
              <a:srgbClr val="000000">
                <a:alpha val="65000"/>
              </a:srgbClr>
            </a:outerShdw>
          </a:effectLst>
        </p:spPr>
      </p:pic>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r="19864" b="30492"/>
          <a:stretch/>
        </p:blipFill>
        <p:spPr>
          <a:xfrm>
            <a:off x="107505" y="1562932"/>
            <a:ext cx="6769546" cy="2628068"/>
          </a:xfrm>
          <a:prstGeom prst="rect">
            <a:avLst/>
          </a:prstGeom>
          <a:effectLst>
            <a:outerShdw blurRad="292100" dist="139700" dir="2700000" algn="ctr" rotWithShape="0">
              <a:srgbClr val="000000">
                <a:alpha val="65000"/>
              </a:srgbClr>
            </a:outerShdw>
          </a:effectLst>
        </p:spPr>
      </p:pic>
      <p:pic>
        <p:nvPicPr>
          <p:cNvPr id="7" name="Рисунок 6"/>
          <p:cNvPicPr>
            <a:picLocks noChangeAspect="1"/>
          </p:cNvPicPr>
          <p:nvPr/>
        </p:nvPicPr>
        <p:blipFill rotWithShape="1">
          <a:blip r:embed="rId5">
            <a:extLst>
              <a:ext uri="{28A0092B-C50C-407E-A947-70E740481C1C}">
                <a14:useLocalDpi xmlns:a14="http://schemas.microsoft.com/office/drawing/2010/main" val="0"/>
              </a:ext>
            </a:extLst>
          </a:blip>
          <a:srcRect l="16146" r="14896"/>
          <a:stretch/>
        </p:blipFill>
        <p:spPr>
          <a:xfrm>
            <a:off x="107505" y="2072854"/>
            <a:ext cx="6769546" cy="3149375"/>
          </a:xfrm>
          <a:prstGeom prst="rect">
            <a:avLst/>
          </a:prstGeom>
          <a:effectLst>
            <a:outerShdw blurRad="292100" dist="139700" dir="1380000" algn="ctr" rotWithShape="0">
              <a:srgbClr val="000000">
                <a:alpha val="65000"/>
              </a:srgbClr>
            </a:outerShdw>
          </a:effectLst>
        </p:spPr>
      </p:pic>
      <p:pic>
        <p:nvPicPr>
          <p:cNvPr id="10" name="Рисунок 9"/>
          <p:cNvPicPr>
            <a:picLocks noChangeAspect="1"/>
          </p:cNvPicPr>
          <p:nvPr/>
        </p:nvPicPr>
        <p:blipFill rotWithShape="1">
          <a:blip r:embed="rId6">
            <a:extLst>
              <a:ext uri="{28A0092B-C50C-407E-A947-70E740481C1C}">
                <a14:useLocalDpi xmlns:a14="http://schemas.microsoft.com/office/drawing/2010/main" val="0"/>
              </a:ext>
            </a:extLst>
          </a:blip>
          <a:srcRect r="13574" b="46609"/>
          <a:stretch/>
        </p:blipFill>
        <p:spPr>
          <a:xfrm>
            <a:off x="127299" y="2920206"/>
            <a:ext cx="6749751" cy="3661569"/>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252419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250" y="116632"/>
            <a:ext cx="5545038" cy="792088"/>
          </a:xfrm>
        </p:spPr>
        <p:txBody>
          <a:bodyPr/>
          <a:lstStyle/>
          <a:p>
            <a:r>
              <a:rPr lang="ru-RU" dirty="0"/>
              <a:t>4. КОНСОЛИДАЦИЯ. ЭЛИМИНАЦИЯ ПРОВОДОК В ТОМ ЧИСЛЕ ДЛЯ НРП.</a:t>
            </a:r>
            <a:br>
              <a:rPr lang="ru-RU" dirty="0"/>
            </a:br>
            <a:endParaRPr lang="ru-RU" dirty="0"/>
          </a:p>
        </p:txBody>
      </p:sp>
      <p:sp>
        <p:nvSpPr>
          <p:cNvPr id="4" name="Номер слайда 3"/>
          <p:cNvSpPr>
            <a:spLocks noGrp="1"/>
          </p:cNvSpPr>
          <p:nvPr>
            <p:ph type="sldNum" sz="quarter" idx="11"/>
          </p:nvPr>
        </p:nvSpPr>
        <p:spPr/>
        <p:txBody>
          <a:bodyPr/>
          <a:lstStyle/>
          <a:p>
            <a:pPr>
              <a:defRPr/>
            </a:pPr>
            <a:fld id="{4F4ADC1B-B552-4102-91FF-E730DF1A4AF8}" type="slidenum">
              <a:rPr lang="ru-RU" altLang="ru-RU" smtClean="0"/>
              <a:pPr>
                <a:defRPr/>
              </a:pPr>
              <a:t>54</a:t>
            </a:fld>
            <a:endParaRPr lang="ru-RU" altLang="ru-RU" dirty="0"/>
          </a:p>
        </p:txBody>
      </p:sp>
      <p:sp>
        <p:nvSpPr>
          <p:cNvPr id="9" name="Прямоугольник 8"/>
          <p:cNvSpPr/>
          <p:nvPr/>
        </p:nvSpPr>
        <p:spPr>
          <a:xfrm>
            <a:off x="6877050" y="394692"/>
            <a:ext cx="2159447" cy="6740307"/>
          </a:xfrm>
          <a:prstGeom prst="rect">
            <a:avLst/>
          </a:prstGeom>
        </p:spPr>
        <p:txBody>
          <a:bodyPr wrap="square">
            <a:spAutoFit/>
          </a:bodyPr>
          <a:lstStyle/>
          <a:p>
            <a:pPr marL="285750" indent="-285750" algn="ctr">
              <a:buClr>
                <a:schemeClr val="tx2"/>
              </a:buClr>
              <a:buFont typeface="Wingdings" panose="05000000000000000000" pitchFamily="2" charset="2"/>
              <a:buChar char="q"/>
            </a:pPr>
            <a:r>
              <a:rPr lang="ru-RU" sz="1800" dirty="0"/>
              <a:t>Возможно использование механизма элиминации по проводкам для элиминации НРП;</a:t>
            </a:r>
          </a:p>
          <a:p>
            <a:pPr marL="285750" indent="-285750" algn="ctr">
              <a:buClr>
                <a:schemeClr val="tx2"/>
              </a:buClr>
              <a:buFont typeface="Wingdings" panose="05000000000000000000" pitchFamily="2" charset="2"/>
              <a:buChar char="q"/>
            </a:pPr>
            <a:r>
              <a:rPr lang="ru-RU" sz="1800" dirty="0"/>
              <a:t>Для этого достаточно запустить механизм расчета себестоимости.</a:t>
            </a:r>
          </a:p>
          <a:p>
            <a:pPr marL="285750" indent="-285750" algn="ctr">
              <a:buClr>
                <a:schemeClr val="tx2"/>
              </a:buClr>
              <a:buFont typeface="Wingdings" panose="05000000000000000000" pitchFamily="2" charset="2"/>
              <a:buChar char="q"/>
            </a:pPr>
            <a:r>
              <a:rPr lang="ru-RU" sz="1800" dirty="0"/>
              <a:t>Расчет сформирует себестоимость реализуемых ТМЦ/ОС и сформируется сальдо НРП, которое будет элиминировано.</a:t>
            </a:r>
          </a:p>
          <a:p>
            <a:pPr marL="285750" indent="-285750">
              <a:buClr>
                <a:schemeClr val="tx2"/>
              </a:buClr>
              <a:buFont typeface="Wingdings" panose="05000000000000000000" pitchFamily="2" charset="2"/>
              <a:buChar char="q"/>
            </a:pPr>
            <a:endParaRPr lang="ru-RU" sz="1800"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 r="12561" b="9165"/>
          <a:stretch/>
        </p:blipFill>
        <p:spPr bwMode="auto">
          <a:xfrm>
            <a:off x="231439" y="1340768"/>
            <a:ext cx="6788833"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Рисунок 10"/>
          <p:cNvPicPr>
            <a:picLocks noChangeAspect="1"/>
          </p:cNvPicPr>
          <p:nvPr/>
        </p:nvPicPr>
        <p:blipFill rotWithShape="1">
          <a:blip r:embed="rId4">
            <a:extLst>
              <a:ext uri="{28A0092B-C50C-407E-A947-70E740481C1C}">
                <a14:useLocalDpi xmlns:a14="http://schemas.microsoft.com/office/drawing/2010/main" val="0"/>
              </a:ext>
            </a:extLst>
          </a:blip>
          <a:srcRect r="13022" b="30238"/>
          <a:stretch/>
        </p:blipFill>
        <p:spPr>
          <a:xfrm>
            <a:off x="231439" y="4869160"/>
            <a:ext cx="6788833" cy="1728192"/>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4540024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txBox="1">
            <a:spLocks/>
          </p:cNvSpPr>
          <p:nvPr/>
        </p:nvSpPr>
        <p:spPr>
          <a:xfrm>
            <a:off x="1624656" y="364301"/>
            <a:ext cx="5647644" cy="58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lnSpc>
                <a:spcPct val="80000"/>
              </a:lnSpc>
              <a:defRPr b="1">
                <a:solidFill>
                  <a:srgbClr val="D20000"/>
                </a:solidFill>
                <a:latin typeface="+mj-lt"/>
                <a:ea typeface="+mj-ea"/>
                <a:cs typeface="+mj-cs"/>
              </a:defRPr>
            </a:lvl1pPr>
            <a:lvl2pPr eaLnBrk="0" hangingPunct="0">
              <a:lnSpc>
                <a:spcPct val="80000"/>
              </a:lnSpc>
              <a:defRPr b="1">
                <a:solidFill>
                  <a:srgbClr val="D20000"/>
                </a:solidFill>
              </a:defRPr>
            </a:lvl2pPr>
            <a:lvl3pPr eaLnBrk="0" hangingPunct="0">
              <a:lnSpc>
                <a:spcPct val="80000"/>
              </a:lnSpc>
              <a:defRPr b="1">
                <a:solidFill>
                  <a:srgbClr val="D20000"/>
                </a:solidFill>
              </a:defRPr>
            </a:lvl3pPr>
            <a:lvl4pPr eaLnBrk="0" hangingPunct="0">
              <a:lnSpc>
                <a:spcPct val="80000"/>
              </a:lnSpc>
              <a:defRPr b="1">
                <a:solidFill>
                  <a:srgbClr val="D20000"/>
                </a:solidFill>
              </a:defRPr>
            </a:lvl4pPr>
            <a:lvl5pPr eaLnBrk="0" hangingPunct="0">
              <a:lnSpc>
                <a:spcPct val="80000"/>
              </a:lnSpc>
              <a:defRPr b="1">
                <a:solidFill>
                  <a:srgbClr val="D20000"/>
                </a:solidFill>
              </a:defRPr>
            </a:lvl5pPr>
            <a:lvl6pPr marL="457200" fontAlgn="base">
              <a:lnSpc>
                <a:spcPct val="80000"/>
              </a:lnSpc>
              <a:spcBef>
                <a:spcPct val="0"/>
              </a:spcBef>
              <a:spcAft>
                <a:spcPct val="0"/>
              </a:spcAft>
              <a:defRPr b="1">
                <a:solidFill>
                  <a:srgbClr val="E2271E"/>
                </a:solidFill>
              </a:defRPr>
            </a:lvl6pPr>
            <a:lvl7pPr marL="914400" fontAlgn="base">
              <a:lnSpc>
                <a:spcPct val="80000"/>
              </a:lnSpc>
              <a:spcBef>
                <a:spcPct val="0"/>
              </a:spcBef>
              <a:spcAft>
                <a:spcPct val="0"/>
              </a:spcAft>
              <a:defRPr b="1">
                <a:solidFill>
                  <a:srgbClr val="E2271E"/>
                </a:solidFill>
              </a:defRPr>
            </a:lvl7pPr>
            <a:lvl8pPr marL="1371600" fontAlgn="base">
              <a:lnSpc>
                <a:spcPct val="80000"/>
              </a:lnSpc>
              <a:spcBef>
                <a:spcPct val="0"/>
              </a:spcBef>
              <a:spcAft>
                <a:spcPct val="0"/>
              </a:spcAft>
              <a:defRPr b="1">
                <a:solidFill>
                  <a:srgbClr val="E2271E"/>
                </a:solidFill>
              </a:defRPr>
            </a:lvl8pPr>
            <a:lvl9pPr marL="1828800" fontAlgn="base">
              <a:lnSpc>
                <a:spcPct val="80000"/>
              </a:lnSpc>
              <a:spcBef>
                <a:spcPct val="0"/>
              </a:spcBef>
              <a:spcAft>
                <a:spcPct val="0"/>
              </a:spcAft>
              <a:defRPr b="1">
                <a:solidFill>
                  <a:srgbClr val="E2271E"/>
                </a:solidFill>
              </a:defRPr>
            </a:lvl9pPr>
          </a:lstStyle>
          <a:p>
            <a:r>
              <a:rPr lang="ru-RU" altLang="ru-RU" dirty="0"/>
              <a:t>4. КОНСОЛИДАЦИЯ. КОНСОЛИДАЦИОННЫЕ ПОПРАВКИ</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32" y="1551608"/>
            <a:ext cx="5724128" cy="3790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5" name="Прямоугольник 4"/>
          <p:cNvSpPr/>
          <p:nvPr/>
        </p:nvSpPr>
        <p:spPr>
          <a:xfrm>
            <a:off x="6012160" y="1198983"/>
            <a:ext cx="3109298" cy="1477328"/>
          </a:xfrm>
          <a:prstGeom prst="rect">
            <a:avLst/>
          </a:prstGeom>
        </p:spPr>
        <p:txBody>
          <a:bodyPr wrap="square">
            <a:spAutoFit/>
          </a:bodyPr>
          <a:lstStyle/>
          <a:p>
            <a:pPr>
              <a:buClr>
                <a:srgbClr val="58C1C9"/>
              </a:buClr>
            </a:pPr>
            <a:r>
              <a:rPr lang="ru-RU" sz="1800" dirty="0"/>
              <a:t>Автоматический расчет показателей Гудвилла и НДУ, формирование операций по элиминации Инвестиций </a:t>
            </a:r>
            <a:r>
              <a:rPr lang="en-US" sz="1800" dirty="0"/>
              <a:t>vs </a:t>
            </a:r>
            <a:r>
              <a:rPr lang="ru-RU" sz="1800" dirty="0"/>
              <a:t>Капитала.</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924945"/>
            <a:ext cx="7776864" cy="37444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48358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260648"/>
            <a:ext cx="7304112" cy="792088"/>
          </a:xfrm>
        </p:spPr>
        <p:txBody>
          <a:bodyPr/>
          <a:lstStyle/>
          <a:p>
            <a:r>
              <a:rPr lang="ru-RU" dirty="0"/>
              <a:t>5. СБОР ОТЧЕТНОСТИ. </a:t>
            </a:r>
          </a:p>
        </p:txBody>
      </p:sp>
      <p:pic>
        <p:nvPicPr>
          <p:cNvPr id="5" name="Picture 4" descr="C:\Users\mitrohin_s\Google Диск\Googldisk2\Маркетинг\БУКЛЕТЫ\МСФО\Выпуск отчетности.png">
            <a:extLst>
              <a:ext uri="{FF2B5EF4-FFF2-40B4-BE49-F238E27FC236}">
                <a16:creationId xmlns:a16="http://schemas.microsoft.com/office/drawing/2014/main" id="{8C443DCE-39F8-7038-F85C-0190D4823A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4550" y="3068960"/>
            <a:ext cx="5664582" cy="3312666"/>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C:\Users\mitrohin_s\Google Диск\Googldisk2\Маркетинг\2018\Конференции CFO\2018-08-15_16h22_22.png">
            <a:extLst>
              <a:ext uri="{FF2B5EF4-FFF2-40B4-BE49-F238E27FC236}">
                <a16:creationId xmlns:a16="http://schemas.microsoft.com/office/drawing/2014/main" id="{9AED9E11-C9FE-98E0-3CCB-CCA5D0B2A3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484784"/>
            <a:ext cx="5616624" cy="4378571"/>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60876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bwMode="auto">
          <a:xfrm>
            <a:off x="110563" y="3285201"/>
            <a:ext cx="1666276" cy="563450"/>
          </a:xfrm>
          <a:prstGeom prst="rect">
            <a:avLst/>
          </a:prstGeom>
          <a:solidFill>
            <a:srgbClr val="F9E9AC"/>
          </a:solidFill>
          <a:ln w="12700" cap="flat" cmpd="sng" algn="ctr">
            <a:solidFill>
              <a:srgbClr val="F6BB4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ru-RU" sz="1200" b="1" dirty="0"/>
              <a:t>Расшифровка по дочерним обществам</a:t>
            </a:r>
          </a:p>
        </p:txBody>
      </p:sp>
      <p:sp>
        <p:nvSpPr>
          <p:cNvPr id="9218" name="Заголовок 1"/>
          <p:cNvSpPr>
            <a:spLocks noGrp="1"/>
          </p:cNvSpPr>
          <p:nvPr>
            <p:ph type="title"/>
          </p:nvPr>
        </p:nvSpPr>
        <p:spPr>
          <a:xfrm>
            <a:off x="611560" y="-26583"/>
            <a:ext cx="7872124" cy="915915"/>
          </a:xfrm>
          <a:noFill/>
        </p:spPr>
        <p:txBody>
          <a:bodyPr/>
          <a:lstStyle/>
          <a:p>
            <a:pPr algn="ctr"/>
            <a:r>
              <a:rPr lang="ru-RU" altLang="ru-RU" sz="2400" dirty="0"/>
              <a:t>5. СБОР ОТЧЕТНОСТИ. РАСШИФРОВКА ДО ДОКУМЕНТА.</a:t>
            </a:r>
          </a:p>
        </p:txBody>
      </p:sp>
      <p:sp>
        <p:nvSpPr>
          <p:cNvPr id="16" name="Прямоугольник 15"/>
          <p:cNvSpPr/>
          <p:nvPr/>
        </p:nvSpPr>
        <p:spPr bwMode="auto">
          <a:xfrm>
            <a:off x="110563" y="1857555"/>
            <a:ext cx="1666276" cy="563450"/>
          </a:xfrm>
          <a:prstGeom prst="rect">
            <a:avLst/>
          </a:prstGeom>
          <a:solidFill>
            <a:srgbClr val="F9E9AC"/>
          </a:solidFill>
          <a:ln w="12700" cap="flat" cmpd="sng" algn="ctr">
            <a:solidFill>
              <a:srgbClr val="F6BB4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ru-RU" sz="1200" b="1" dirty="0">
                <a:latin typeface="Arial" charset="0"/>
                <a:cs typeface="Arial" charset="0"/>
              </a:rPr>
              <a:t>Консолидированная отчетность</a:t>
            </a:r>
          </a:p>
        </p:txBody>
      </p:sp>
      <p:sp>
        <p:nvSpPr>
          <p:cNvPr id="17" name="Прямоугольник 16"/>
          <p:cNvSpPr/>
          <p:nvPr/>
        </p:nvSpPr>
        <p:spPr bwMode="auto">
          <a:xfrm>
            <a:off x="107504" y="4691058"/>
            <a:ext cx="1666276" cy="563450"/>
          </a:xfrm>
          <a:prstGeom prst="rect">
            <a:avLst/>
          </a:prstGeom>
          <a:solidFill>
            <a:srgbClr val="F9E9AC"/>
          </a:solidFill>
          <a:ln w="12700" cap="flat" cmpd="sng" algn="ctr">
            <a:solidFill>
              <a:srgbClr val="F6BB4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ru-RU" sz="1200" b="1" dirty="0"/>
              <a:t>Отчетность по дочернему обществу</a:t>
            </a:r>
          </a:p>
        </p:txBody>
      </p:sp>
      <p:sp>
        <p:nvSpPr>
          <p:cNvPr id="35" name="Прямоугольник 34"/>
          <p:cNvSpPr/>
          <p:nvPr/>
        </p:nvSpPr>
        <p:spPr bwMode="auto">
          <a:xfrm>
            <a:off x="130202" y="6104308"/>
            <a:ext cx="1666276" cy="563450"/>
          </a:xfrm>
          <a:prstGeom prst="rect">
            <a:avLst/>
          </a:prstGeom>
          <a:solidFill>
            <a:srgbClr val="F9E9AC"/>
          </a:solidFill>
          <a:ln w="12700" cap="flat" cmpd="sng" algn="ctr">
            <a:solidFill>
              <a:srgbClr val="F6BB4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ru-RU" sz="1200" b="1" dirty="0">
                <a:latin typeface="Arial" charset="0"/>
                <a:cs typeface="Arial" charset="0"/>
              </a:rPr>
              <a:t>Расшифровка показателей отчета</a:t>
            </a:r>
          </a:p>
        </p:txBody>
      </p:sp>
      <p:cxnSp>
        <p:nvCxnSpPr>
          <p:cNvPr id="38" name="Прямая со стрелкой 37"/>
          <p:cNvCxnSpPr>
            <a:stCxn id="16" idx="2"/>
            <a:endCxn id="34" idx="0"/>
          </p:cNvCxnSpPr>
          <p:nvPr/>
        </p:nvCxnSpPr>
        <p:spPr bwMode="auto">
          <a:xfrm>
            <a:off x="943701" y="2421008"/>
            <a:ext cx="0" cy="864197"/>
          </a:xfrm>
          <a:prstGeom prst="straightConnector1">
            <a:avLst/>
          </a:prstGeom>
          <a:ln w="22225">
            <a:solidFill>
              <a:schemeClr val="bg1">
                <a:lumMod val="65000"/>
              </a:schemeClr>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40" name="Соединительная линия уступом 39"/>
          <p:cNvCxnSpPr>
            <a:stCxn id="34" idx="2"/>
            <a:endCxn id="17" idx="0"/>
          </p:cNvCxnSpPr>
          <p:nvPr/>
        </p:nvCxnSpPr>
        <p:spPr bwMode="auto">
          <a:xfrm rot="5400000">
            <a:off x="520969" y="4268329"/>
            <a:ext cx="842407" cy="3059"/>
          </a:xfrm>
          <a:prstGeom prst="bentConnector3">
            <a:avLst>
              <a:gd name="adj1" fmla="val 50000"/>
            </a:avLst>
          </a:prstGeom>
          <a:ln w="22225">
            <a:solidFill>
              <a:schemeClr val="bg1">
                <a:lumMod val="65000"/>
              </a:schemeClr>
            </a:solidFill>
            <a:headEnd type="none" w="med" len="med"/>
            <a:tailEnd type="arrow"/>
          </a:ln>
        </p:spPr>
        <p:style>
          <a:lnRef idx="1">
            <a:schemeClr val="accent5"/>
          </a:lnRef>
          <a:fillRef idx="0">
            <a:schemeClr val="accent5"/>
          </a:fillRef>
          <a:effectRef idx="0">
            <a:schemeClr val="accent5"/>
          </a:effectRef>
          <a:fontRef idx="minor">
            <a:schemeClr val="tx1"/>
          </a:fontRef>
        </p:style>
      </p:cxnSp>
      <p:cxnSp>
        <p:nvCxnSpPr>
          <p:cNvPr id="41" name="Прямая со стрелкой 40"/>
          <p:cNvCxnSpPr>
            <a:stCxn id="17" idx="2"/>
            <a:endCxn id="35" idx="0"/>
          </p:cNvCxnSpPr>
          <p:nvPr/>
        </p:nvCxnSpPr>
        <p:spPr bwMode="auto">
          <a:xfrm>
            <a:off x="940642" y="5254508"/>
            <a:ext cx="22698" cy="849800"/>
          </a:xfrm>
          <a:prstGeom prst="straightConnector1">
            <a:avLst/>
          </a:prstGeom>
          <a:ln w="22225">
            <a:solidFill>
              <a:schemeClr val="bg1">
                <a:lumMod val="65000"/>
              </a:schemeClr>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62" name="Прямая со стрелкой 61"/>
          <p:cNvCxnSpPr>
            <a:stCxn id="35" idx="3"/>
            <a:endCxn id="29" idx="1"/>
          </p:cNvCxnSpPr>
          <p:nvPr/>
        </p:nvCxnSpPr>
        <p:spPr bwMode="auto">
          <a:xfrm>
            <a:off x="1796478" y="6386033"/>
            <a:ext cx="548119" cy="852"/>
          </a:xfrm>
          <a:prstGeom prst="straightConnector1">
            <a:avLst/>
          </a:prstGeom>
          <a:ln w="22225">
            <a:solidFill>
              <a:schemeClr val="bg1">
                <a:lumMod val="65000"/>
              </a:schemeClr>
            </a:solidFill>
            <a:headEnd type="none" w="med" len="med"/>
            <a:tailEnd type="arrow"/>
          </a:ln>
        </p:spPr>
        <p:style>
          <a:lnRef idx="1">
            <a:schemeClr val="accent1"/>
          </a:lnRef>
          <a:fillRef idx="0">
            <a:schemeClr val="accent1"/>
          </a:fillRef>
          <a:effectRef idx="0">
            <a:schemeClr val="accent1"/>
          </a:effectRef>
          <a:fontRef idx="minor">
            <a:schemeClr val="tx1"/>
          </a:fontRef>
        </p:style>
      </p:cxnSp>
      <p:pic>
        <p:nvPicPr>
          <p:cNvPr id="50" name="Рисунок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0722" y="837312"/>
            <a:ext cx="5018779" cy="4186555"/>
          </a:xfrm>
          <a:prstGeom prst="rect">
            <a:avLst/>
          </a:prstGeom>
          <a:noFill/>
          <a:ln w="6350">
            <a:solidFill>
              <a:srgbClr val="3E5057"/>
            </a:solidFill>
            <a:miter lim="800000"/>
            <a:headEnd/>
            <a:tailEnd/>
          </a:ln>
          <a:effectLst>
            <a:outerShdw blurRad="254000" dist="50800" dir="5400000" algn="ctr" rotWithShape="0">
              <a:srgbClr val="000000">
                <a:alpha val="43137"/>
              </a:srgbClr>
            </a:outerShdw>
          </a:effectLst>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800" y="1484784"/>
            <a:ext cx="5098783" cy="3971789"/>
          </a:xfrm>
          <a:prstGeom prst="rect">
            <a:avLst/>
          </a:prstGeom>
          <a:noFill/>
          <a:ln w="6350">
            <a:solidFill>
              <a:srgbClr val="3E5057"/>
            </a:solidFill>
            <a:miter lim="800000"/>
            <a:headEnd/>
            <a:tailEnd/>
          </a:ln>
          <a:effectLst>
            <a:outerShdw blurRad="254000" dist="50800" dir="5400000" algn="ctr" rotWithShape="0">
              <a:srgbClr val="000000">
                <a:alpha val="43137"/>
              </a:srgbClr>
            </a:outerShdw>
          </a:effectLst>
        </p:spPr>
      </p:pic>
      <p:pic>
        <p:nvPicPr>
          <p:cNvPr id="3" name="Рисунок 2"/>
          <p:cNvPicPr>
            <a:picLocks noChangeAspect="1"/>
          </p:cNvPicPr>
          <p:nvPr/>
        </p:nvPicPr>
        <p:blipFill rotWithShape="1">
          <a:blip r:embed="rId5">
            <a:extLst>
              <a:ext uri="{28A0092B-C50C-407E-A947-70E740481C1C}">
                <a14:useLocalDpi xmlns:a14="http://schemas.microsoft.com/office/drawing/2010/main" val="0"/>
              </a:ext>
            </a:extLst>
          </a:blip>
          <a:srcRect r="45008"/>
          <a:stretch/>
        </p:blipFill>
        <p:spPr>
          <a:xfrm>
            <a:off x="5224429" y="1806033"/>
            <a:ext cx="3361251" cy="3873800"/>
          </a:xfrm>
          <a:prstGeom prst="rect">
            <a:avLst/>
          </a:prstGeom>
          <a:noFill/>
          <a:ln w="6350">
            <a:solidFill>
              <a:srgbClr val="3E5057"/>
            </a:solidFill>
            <a:miter lim="800000"/>
            <a:headEnd/>
            <a:tailEnd/>
          </a:ln>
          <a:effectLst>
            <a:outerShdw blurRad="254000" dist="50800" dir="5400000" algn="ctr" rotWithShape="0">
              <a:srgbClr val="000000">
                <a:alpha val="43137"/>
              </a:srgbClr>
            </a:outerShdw>
          </a:effectLst>
        </p:spPr>
      </p:pic>
      <p:sp>
        <p:nvSpPr>
          <p:cNvPr id="27" name="Прямоугольник 26"/>
          <p:cNvSpPr/>
          <p:nvPr/>
        </p:nvSpPr>
        <p:spPr bwMode="auto">
          <a:xfrm>
            <a:off x="4391291" y="6105160"/>
            <a:ext cx="1666276" cy="563450"/>
          </a:xfrm>
          <a:prstGeom prst="rect">
            <a:avLst/>
          </a:prstGeom>
          <a:solidFill>
            <a:schemeClr val="bg1">
              <a:lumMod val="8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eaLnBrk="1" hangingPunct="1">
              <a:lnSpc>
                <a:spcPct val="90000"/>
              </a:lnSpc>
              <a:spcBef>
                <a:spcPct val="50000"/>
              </a:spcBef>
            </a:pPr>
            <a:r>
              <a:rPr lang="ru-RU" sz="1300" b="1" dirty="0">
                <a:solidFill>
                  <a:schemeClr val="tx1"/>
                </a:solidFill>
              </a:rPr>
              <a:t>Карточка счета ВИБ</a:t>
            </a:r>
          </a:p>
        </p:txBody>
      </p:sp>
      <p:sp>
        <p:nvSpPr>
          <p:cNvPr id="28" name="Прямоугольник 27"/>
          <p:cNvSpPr/>
          <p:nvPr/>
        </p:nvSpPr>
        <p:spPr bwMode="auto">
          <a:xfrm>
            <a:off x="6618305" y="6104308"/>
            <a:ext cx="1666276" cy="563450"/>
          </a:xfrm>
          <a:prstGeom prst="rect">
            <a:avLst/>
          </a:prstGeom>
          <a:solidFill>
            <a:schemeClr val="bg1">
              <a:lumMod val="8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eaLnBrk="1" hangingPunct="1">
              <a:lnSpc>
                <a:spcPct val="90000"/>
              </a:lnSpc>
              <a:spcBef>
                <a:spcPct val="50000"/>
              </a:spcBef>
            </a:pPr>
            <a:r>
              <a:rPr lang="ru-RU" sz="1300" b="1" dirty="0">
                <a:solidFill>
                  <a:schemeClr val="tx1"/>
                </a:solidFill>
              </a:rPr>
              <a:t>Расшифровки до документа ВИБ</a:t>
            </a:r>
          </a:p>
        </p:txBody>
      </p:sp>
      <p:sp>
        <p:nvSpPr>
          <p:cNvPr id="29" name="Прямоугольник 28"/>
          <p:cNvSpPr/>
          <p:nvPr/>
        </p:nvSpPr>
        <p:spPr bwMode="auto">
          <a:xfrm>
            <a:off x="2344597" y="6105160"/>
            <a:ext cx="1666276" cy="563450"/>
          </a:xfrm>
          <a:prstGeom prst="rect">
            <a:avLst/>
          </a:prstGeom>
          <a:solidFill>
            <a:schemeClr val="bg1">
              <a:lumMod val="8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eaLnBrk="1" hangingPunct="1">
              <a:lnSpc>
                <a:spcPct val="90000"/>
              </a:lnSpc>
              <a:spcBef>
                <a:spcPct val="50000"/>
              </a:spcBef>
            </a:pPr>
            <a:r>
              <a:rPr lang="ru-RU" sz="1300" b="1" dirty="0">
                <a:solidFill>
                  <a:schemeClr val="tx1"/>
                </a:solidFill>
              </a:rPr>
              <a:t>ОСВ ВИБ</a:t>
            </a:r>
          </a:p>
        </p:txBody>
      </p:sp>
      <p:cxnSp>
        <p:nvCxnSpPr>
          <p:cNvPr id="66" name="Прямая со стрелкой 65"/>
          <p:cNvCxnSpPr>
            <a:stCxn id="29" idx="3"/>
            <a:endCxn id="27" idx="1"/>
          </p:cNvCxnSpPr>
          <p:nvPr/>
        </p:nvCxnSpPr>
        <p:spPr bwMode="auto">
          <a:xfrm>
            <a:off x="4010873" y="6386885"/>
            <a:ext cx="380418" cy="0"/>
          </a:xfrm>
          <a:prstGeom prst="straightConnector1">
            <a:avLst/>
          </a:prstGeom>
          <a:ln w="22225">
            <a:solidFill>
              <a:schemeClr val="bg1">
                <a:lumMod val="65000"/>
              </a:schemeClr>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69" name="Прямая со стрелкой 68"/>
          <p:cNvCxnSpPr>
            <a:stCxn id="27" idx="3"/>
            <a:endCxn id="28" idx="1"/>
          </p:cNvCxnSpPr>
          <p:nvPr/>
        </p:nvCxnSpPr>
        <p:spPr bwMode="auto">
          <a:xfrm flipV="1">
            <a:off x="6057567" y="6386033"/>
            <a:ext cx="560738" cy="852"/>
          </a:xfrm>
          <a:prstGeom prst="straightConnector1">
            <a:avLst/>
          </a:prstGeom>
          <a:ln w="22225">
            <a:solidFill>
              <a:schemeClr val="bg1">
                <a:lumMod val="65000"/>
              </a:schemeClr>
            </a:solidFill>
            <a:headEnd type="none" w="med" len="me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68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головок 1"/>
          <p:cNvSpPr>
            <a:spLocks noGrp="1"/>
          </p:cNvSpPr>
          <p:nvPr>
            <p:ph type="title"/>
          </p:nvPr>
        </p:nvSpPr>
        <p:spPr>
          <a:xfrm>
            <a:off x="1692285" y="152400"/>
            <a:ext cx="6048067" cy="1081088"/>
          </a:xfrm>
        </p:spPr>
        <p:txBody>
          <a:bodyPr/>
          <a:lstStyle/>
          <a:p>
            <a:r>
              <a:rPr lang="ru-RU" altLang="ru-RU" dirty="0"/>
              <a:t>5. КОНТРОЛЬ ПРОЦЕССА ЗАКРЫТИЯ. ДАШБОРД БЫСТРОГО ЗАКРЫТИЯ.</a:t>
            </a:r>
          </a:p>
        </p:txBody>
      </p:sp>
      <p:sp>
        <p:nvSpPr>
          <p:cNvPr id="45059" name="Номер слайда 3"/>
          <p:cNvSpPr>
            <a:spLocks noGrp="1"/>
          </p:cNvSpPr>
          <p:nvPr>
            <p:ph type="sldNum" sz="quarter" idx="11"/>
          </p:nvPr>
        </p:nvSpPr>
        <p:spPr>
          <a:noFill/>
        </p:spPr>
        <p:txBody>
          <a:bodyPr/>
          <a:lstStyle>
            <a:lvl1pPr>
              <a:spcBef>
                <a:spcPct val="20000"/>
              </a:spcBef>
              <a:spcAft>
                <a:spcPct val="50000"/>
              </a:spcAft>
              <a:buClr>
                <a:srgbClr val="CC0000"/>
              </a:buClr>
              <a:buSzPct val="60000"/>
              <a:buFont typeface="Wingdings" pitchFamily="2" charset="2"/>
              <a:buChar char="n"/>
              <a:defRPr sz="2200">
                <a:solidFill>
                  <a:srgbClr val="5B0917"/>
                </a:solidFill>
                <a:latin typeface="Arial" pitchFamily="34" charset="0"/>
              </a:defRPr>
            </a:lvl1pPr>
            <a:lvl2pPr marL="742950" indent="-285750">
              <a:spcBef>
                <a:spcPct val="20000"/>
              </a:spcBef>
              <a:spcAft>
                <a:spcPct val="30000"/>
              </a:spcAft>
              <a:buClr>
                <a:srgbClr val="CC0000"/>
              </a:buClr>
              <a:buFont typeface="Wingdings" pitchFamily="2" charset="2"/>
              <a:buChar char="§"/>
              <a:defRPr sz="2000">
                <a:solidFill>
                  <a:srgbClr val="5B0917"/>
                </a:solidFill>
                <a:latin typeface="Arial" pitchFamily="34" charset="0"/>
              </a:defRPr>
            </a:lvl2pPr>
            <a:lvl3pPr marL="1143000" indent="-228600">
              <a:spcBef>
                <a:spcPct val="20000"/>
              </a:spcBef>
              <a:spcAft>
                <a:spcPct val="20000"/>
              </a:spcAft>
              <a:buClr>
                <a:srgbClr val="CC0000"/>
              </a:buClr>
              <a:buSzPct val="80000"/>
              <a:buFont typeface="Wingdings" pitchFamily="2" charset="2"/>
              <a:buChar char="§"/>
              <a:defRPr>
                <a:solidFill>
                  <a:srgbClr val="5B0917"/>
                </a:solidFill>
                <a:latin typeface="Arial" pitchFamily="34" charset="0"/>
              </a:defRPr>
            </a:lvl3pPr>
            <a:lvl4pPr marL="1600200" indent="-228600">
              <a:spcBef>
                <a:spcPct val="20000"/>
              </a:spcBef>
              <a:spcAft>
                <a:spcPct val="20000"/>
              </a:spcAft>
              <a:buClr>
                <a:srgbClr val="CC0000"/>
              </a:buClr>
              <a:buFont typeface="Times New Roman" pitchFamily="18" charset="0"/>
              <a:buChar char="▪"/>
              <a:defRPr sz="1600">
                <a:solidFill>
                  <a:srgbClr val="5B0917"/>
                </a:solidFill>
                <a:latin typeface="Arial" pitchFamily="34" charset="0"/>
              </a:defRPr>
            </a:lvl4pPr>
            <a:lvl5pPr marL="2057400" indent="-228600">
              <a:spcBef>
                <a:spcPct val="20000"/>
              </a:spcBef>
              <a:buClr>
                <a:srgbClr val="CC0000"/>
              </a:buClr>
              <a:buFont typeface="Arial" pitchFamily="34" charset="0"/>
              <a:buChar char="∙"/>
              <a:defRPr sz="1400">
                <a:solidFill>
                  <a:srgbClr val="5B0917"/>
                </a:solidFill>
                <a:latin typeface="Arial" pitchFamily="34" charset="0"/>
              </a:defRPr>
            </a:lvl5pPr>
            <a:lvl6pPr marL="2514600" indent="-228600" eaLnBrk="0" fontAlgn="base" hangingPunct="0">
              <a:spcBef>
                <a:spcPct val="20000"/>
              </a:spcBef>
              <a:spcAft>
                <a:spcPct val="0"/>
              </a:spcAft>
              <a:buClr>
                <a:srgbClr val="CC0000"/>
              </a:buClr>
              <a:buFont typeface="Arial" pitchFamily="34" charset="0"/>
              <a:buChar char="∙"/>
              <a:defRPr sz="1400">
                <a:solidFill>
                  <a:srgbClr val="5B0917"/>
                </a:solidFill>
                <a:latin typeface="Arial" pitchFamily="34" charset="0"/>
              </a:defRPr>
            </a:lvl6pPr>
            <a:lvl7pPr marL="2971800" indent="-228600" eaLnBrk="0" fontAlgn="base" hangingPunct="0">
              <a:spcBef>
                <a:spcPct val="20000"/>
              </a:spcBef>
              <a:spcAft>
                <a:spcPct val="0"/>
              </a:spcAft>
              <a:buClr>
                <a:srgbClr val="CC0000"/>
              </a:buClr>
              <a:buFont typeface="Arial" pitchFamily="34" charset="0"/>
              <a:buChar char="∙"/>
              <a:defRPr sz="1400">
                <a:solidFill>
                  <a:srgbClr val="5B0917"/>
                </a:solidFill>
                <a:latin typeface="Arial" pitchFamily="34" charset="0"/>
              </a:defRPr>
            </a:lvl7pPr>
            <a:lvl8pPr marL="3429000" indent="-228600" eaLnBrk="0" fontAlgn="base" hangingPunct="0">
              <a:spcBef>
                <a:spcPct val="20000"/>
              </a:spcBef>
              <a:spcAft>
                <a:spcPct val="0"/>
              </a:spcAft>
              <a:buClr>
                <a:srgbClr val="CC0000"/>
              </a:buClr>
              <a:buFont typeface="Arial" pitchFamily="34" charset="0"/>
              <a:buChar char="∙"/>
              <a:defRPr sz="1400">
                <a:solidFill>
                  <a:srgbClr val="5B0917"/>
                </a:solidFill>
                <a:latin typeface="Arial" pitchFamily="34" charset="0"/>
              </a:defRPr>
            </a:lvl8pPr>
            <a:lvl9pPr marL="3886200" indent="-228600" eaLnBrk="0" fontAlgn="base" hangingPunct="0">
              <a:spcBef>
                <a:spcPct val="20000"/>
              </a:spcBef>
              <a:spcAft>
                <a:spcPct val="0"/>
              </a:spcAft>
              <a:buClr>
                <a:srgbClr val="CC0000"/>
              </a:buClr>
              <a:buFont typeface="Arial" pitchFamily="34" charset="0"/>
              <a:buChar char="∙"/>
              <a:defRPr sz="1400">
                <a:solidFill>
                  <a:srgbClr val="5B0917"/>
                </a:solidFill>
                <a:latin typeface="Arial" pitchFamily="34" charset="0"/>
              </a:defRPr>
            </a:lvl9pPr>
          </a:lstStyle>
          <a:p>
            <a:pPr>
              <a:spcBef>
                <a:spcPct val="0"/>
              </a:spcBef>
              <a:spcAft>
                <a:spcPct val="0"/>
              </a:spcAft>
              <a:buClrTx/>
              <a:buSzTx/>
              <a:buFontTx/>
              <a:buNone/>
            </a:pPr>
            <a:fld id="{43A8C9D2-44FD-426A-B822-E5F5D74C1DF1}" type="slidenum">
              <a:rPr lang="ru-RU" altLang="ru-RU" sz="1000" smtClean="0">
                <a:solidFill>
                  <a:srgbClr val="D20000"/>
                </a:solidFill>
              </a:rPr>
              <a:pPr>
                <a:spcBef>
                  <a:spcPct val="0"/>
                </a:spcBef>
                <a:spcAft>
                  <a:spcPct val="0"/>
                </a:spcAft>
                <a:buClrTx/>
                <a:buSzTx/>
                <a:buFontTx/>
                <a:buNone/>
              </a:pPr>
              <a:t>58</a:t>
            </a:fld>
            <a:endParaRPr lang="ru-RU" altLang="ru-RU" sz="1000">
              <a:solidFill>
                <a:srgbClr val="D20000"/>
              </a:solidFill>
            </a:endParaRPr>
          </a:p>
        </p:txBody>
      </p:sp>
      <p:pic>
        <p:nvPicPr>
          <p:cNvPr id="45060" name="Picture 2" descr="C:\Users\User\Desktop\Маркетинг\Весна-лето 2017\Сочи\Материалы\Закрытие\2017-06-01_16-49-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64" y="1556792"/>
            <a:ext cx="8352928" cy="5033540"/>
          </a:xfrm>
          <a:prstGeom prst="rect">
            <a:avLst/>
          </a:prstGeom>
          <a:noFill/>
          <a:ln>
            <a:noFill/>
          </a:ln>
          <a:effectLst>
            <a:outerShdw blurRad="482600" dist="190500" dir="5400000" algn="ctr" rotWithShape="0">
              <a:srgbClr val="000000">
                <a:alpha val="7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4238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4283968" y="1628800"/>
            <a:ext cx="43646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eaLnBrk="0" hangingPunct="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eaLnBrk="0" hangingPunct="0">
              <a:spcBef>
                <a:spcPct val="20000"/>
              </a:spcBef>
              <a:spcAft>
                <a:spcPct val="20000"/>
              </a:spcAft>
              <a:buClr>
                <a:srgbClr val="CC0000"/>
              </a:buClr>
              <a:buSzPct val="80000"/>
              <a:buFont typeface="Wingdings" pitchFamily="2" charset="2"/>
              <a:buChar char="§"/>
              <a:defRPr>
                <a:solidFill>
                  <a:srgbClr val="5B0917"/>
                </a:solidFill>
                <a:latin typeface="Arial" charset="0"/>
              </a:defRPr>
            </a:lvl3pPr>
            <a:lvl4pPr marL="1600200" indent="-228600" eaLnBrk="0" hangingPunct="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eaLnBrk="0" hangingPunct="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a:buFont typeface="Wingdings" pitchFamily="2" charset="2"/>
              <a:buNone/>
            </a:pPr>
            <a:r>
              <a:rPr lang="ru-RU" altLang="ru-RU" sz="2400" b="1" dirty="0">
                <a:solidFill>
                  <a:srgbClr val="FFFFFF"/>
                </a:solidFill>
              </a:rPr>
              <a:t>СПАСИБО ЗА ВНИМАНИЕ</a:t>
            </a:r>
          </a:p>
        </p:txBody>
      </p:sp>
      <p:sp>
        <p:nvSpPr>
          <p:cNvPr id="4" name="Rectangle 3"/>
          <p:cNvSpPr>
            <a:spLocks noChangeArrowheads="1"/>
          </p:cNvSpPr>
          <p:nvPr/>
        </p:nvSpPr>
        <p:spPr bwMode="auto">
          <a:xfrm>
            <a:off x="4724400" y="3437384"/>
            <a:ext cx="3924176"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eaLnBrk="0" hangingPunct="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eaLnBrk="0" hangingPunct="0">
              <a:spcBef>
                <a:spcPct val="20000"/>
              </a:spcBef>
              <a:spcAft>
                <a:spcPct val="20000"/>
              </a:spcAft>
              <a:buClr>
                <a:srgbClr val="CC0000"/>
              </a:buClr>
              <a:buSzPct val="80000"/>
              <a:buFont typeface="Wingdings" pitchFamily="2" charset="2"/>
              <a:buChar char="§"/>
              <a:defRPr>
                <a:solidFill>
                  <a:srgbClr val="5B0917"/>
                </a:solidFill>
                <a:latin typeface="Arial" charset="0"/>
              </a:defRPr>
            </a:lvl3pPr>
            <a:lvl4pPr marL="1600200" indent="-228600" eaLnBrk="0" hangingPunct="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eaLnBrk="0" hangingPunct="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a:buFont typeface="Wingdings" pitchFamily="2" charset="2"/>
              <a:buNone/>
            </a:pPr>
            <a:r>
              <a:rPr lang="ru-RU" dirty="0">
                <a:solidFill>
                  <a:srgbClr val="FFFFFF"/>
                </a:solidFill>
              </a:rPr>
              <a:t>Учет и отчетность МСФО «точно в срок» в «1С:Управление холдингом» учет внеоборотных активов, МСФО 9, 15, 16, инструменты </a:t>
            </a:r>
            <a:r>
              <a:rPr lang="ru-RU" dirty="0" err="1">
                <a:solidFill>
                  <a:srgbClr val="FFFFFF"/>
                </a:solidFill>
              </a:rPr>
              <a:t>Smart</a:t>
            </a:r>
            <a:r>
              <a:rPr lang="ru-RU" dirty="0">
                <a:solidFill>
                  <a:srgbClr val="FFFFFF"/>
                </a:solidFill>
              </a:rPr>
              <a:t> </a:t>
            </a:r>
            <a:r>
              <a:rPr lang="ru-RU" dirty="0" err="1">
                <a:solidFill>
                  <a:srgbClr val="FFFFFF"/>
                </a:solidFill>
              </a:rPr>
              <a:t>close</a:t>
            </a:r>
            <a:r>
              <a:rPr lang="ru-RU" dirty="0">
                <a:solidFill>
                  <a:srgbClr val="FFFFFF"/>
                </a:solidFill>
              </a:rPr>
              <a:t> и </a:t>
            </a:r>
            <a:r>
              <a:rPr lang="ru-RU" dirty="0" err="1">
                <a:solidFill>
                  <a:srgbClr val="FFFFFF"/>
                </a:solidFill>
              </a:rPr>
              <a:t>Disclosure</a:t>
            </a:r>
            <a:r>
              <a:rPr lang="ru-RU" dirty="0">
                <a:solidFill>
                  <a:srgbClr val="FFFFFF"/>
                </a:solidFill>
              </a:rPr>
              <a:t> </a:t>
            </a:r>
            <a:r>
              <a:rPr lang="ru-RU" dirty="0" err="1">
                <a:solidFill>
                  <a:srgbClr val="FFFFFF"/>
                </a:solidFill>
              </a:rPr>
              <a:t>management</a:t>
            </a:r>
            <a:r>
              <a:rPr lang="ru-RU" dirty="0">
                <a:solidFill>
                  <a:srgbClr val="FFFFFF"/>
                </a:solidFill>
              </a:rPr>
              <a:t>, консолидация отчетности</a:t>
            </a:r>
            <a:r>
              <a:rPr lang="ru-RU" sz="2400" dirty="0">
                <a:solidFill>
                  <a:srgbClr val="FFFFFF"/>
                </a:solidFill>
              </a:rPr>
              <a:t> </a:t>
            </a:r>
            <a:endParaRPr lang="ru-RU" altLang="ru-RU" sz="2400" dirty="0">
              <a:solidFill>
                <a:srgbClr val="FFFFFF"/>
              </a:solidFill>
            </a:endParaRPr>
          </a:p>
        </p:txBody>
      </p:sp>
    </p:spTree>
    <p:extLst>
      <p:ext uri="{BB962C8B-B14F-4D97-AF65-F5344CB8AC3E}">
        <p14:creationId xmlns:p14="http://schemas.microsoft.com/office/powerpoint/2010/main" val="1686603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8"/>
          <p:cNvSpPr>
            <a:spLocks noGrp="1" noChangeArrowheads="1"/>
          </p:cNvSpPr>
          <p:nvPr>
            <p:ph type="title"/>
          </p:nvPr>
        </p:nvSpPr>
        <p:spPr>
          <a:xfrm>
            <a:off x="1692275" y="152400"/>
            <a:ext cx="6883180" cy="1081088"/>
          </a:xfrm>
        </p:spPr>
        <p:txBody>
          <a:bodyPr/>
          <a:lstStyle/>
          <a:p>
            <a:pPr eaLnBrk="1" hangingPunct="1">
              <a:lnSpc>
                <a:spcPct val="90000"/>
              </a:lnSpc>
            </a:pPr>
            <a:r>
              <a:rPr lang="ru-RU" altLang="ru-RU" dirty="0">
                <a:solidFill>
                  <a:schemeClr val="tx2"/>
                </a:solidFill>
              </a:rPr>
              <a:t>2. ОБЗОР СИСТЕМЫ. СПОСОБЫ ОТРАЖЕНИЯ ОПЕРАЦИЙ В МСФО.</a:t>
            </a:r>
          </a:p>
        </p:txBody>
      </p:sp>
      <p:sp>
        <p:nvSpPr>
          <p:cNvPr id="42" name="Прямоугольник с двумя вырезанными противолежащими углами 41"/>
          <p:cNvSpPr/>
          <p:nvPr/>
        </p:nvSpPr>
        <p:spPr bwMode="auto">
          <a:xfrm>
            <a:off x="4582128" y="5301208"/>
            <a:ext cx="2114308" cy="677654"/>
          </a:xfrm>
          <a:prstGeom prst="snip2DiagRect">
            <a:avLst>
              <a:gd name="adj1" fmla="val 0"/>
              <a:gd name="adj2" fmla="val 0"/>
            </a:avLst>
          </a:prstGeom>
          <a:solidFill>
            <a:schemeClr val="accent3">
              <a:lumMod val="75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ru-RU" sz="1200" dirty="0"/>
              <a:t>Документы МСФО</a:t>
            </a:r>
          </a:p>
        </p:txBody>
      </p:sp>
      <p:sp>
        <p:nvSpPr>
          <p:cNvPr id="49" name="Номер слайда 3"/>
          <p:cNvSpPr>
            <a:spLocks noGrp="1"/>
          </p:cNvSpPr>
          <p:nvPr>
            <p:ph type="sldNum" sz="quarter" idx="11"/>
          </p:nvPr>
        </p:nvSpPr>
        <p:spPr>
          <a:xfrm>
            <a:off x="8243888" y="6597650"/>
            <a:ext cx="766762" cy="260350"/>
          </a:xfrm>
        </p:spPr>
        <p:txBody>
          <a:bodyPr/>
          <a:lstStyle/>
          <a:p>
            <a:pPr>
              <a:defRPr/>
            </a:pPr>
            <a:fld id="{C590AB3C-DAE9-4B7E-9BE0-6E242061DBED}" type="slidenum">
              <a:rPr lang="ru-RU" altLang="ru-RU" smtClean="0"/>
              <a:pPr>
                <a:defRPr/>
              </a:pPr>
              <a:t>6</a:t>
            </a:fld>
            <a:endParaRPr lang="ru-RU" altLang="ru-RU" dirty="0"/>
          </a:p>
        </p:txBody>
      </p:sp>
      <p:sp>
        <p:nvSpPr>
          <p:cNvPr id="22" name="Прямоугольник с двумя вырезанными противолежащими углами 21"/>
          <p:cNvSpPr/>
          <p:nvPr/>
        </p:nvSpPr>
        <p:spPr bwMode="auto">
          <a:xfrm>
            <a:off x="457416" y="1700808"/>
            <a:ext cx="1963299" cy="691255"/>
          </a:xfrm>
          <a:prstGeom prst="snip2DiagRect">
            <a:avLst>
              <a:gd name="adj1" fmla="val 0"/>
              <a:gd name="adj2" fmla="val 0"/>
            </a:avLst>
          </a:prstGeom>
          <a:solidFill>
            <a:schemeClr val="accent5">
              <a:lumMod val="75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ru-RU" sz="1200" dirty="0"/>
              <a:t>Формы сбора данных </a:t>
            </a:r>
          </a:p>
          <a:p>
            <a:pPr algn="ctr"/>
            <a:r>
              <a:rPr lang="ru-RU" sz="1200" dirty="0"/>
              <a:t>(</a:t>
            </a:r>
            <a:r>
              <a:rPr lang="ru-RU" sz="1200" dirty="0" err="1"/>
              <a:t>Оборотно</a:t>
            </a:r>
            <a:r>
              <a:rPr lang="ru-RU" sz="1200" dirty="0"/>
              <a:t>-Сальдовая Ведомость)</a:t>
            </a:r>
          </a:p>
        </p:txBody>
      </p:sp>
      <p:sp>
        <p:nvSpPr>
          <p:cNvPr id="23" name="Прямоугольник с двумя вырезанными противолежащими углами 22"/>
          <p:cNvSpPr/>
          <p:nvPr/>
        </p:nvSpPr>
        <p:spPr bwMode="auto">
          <a:xfrm>
            <a:off x="4598076" y="3406874"/>
            <a:ext cx="2088232" cy="652520"/>
          </a:xfrm>
          <a:prstGeom prst="snip2DiagRect">
            <a:avLst>
              <a:gd name="adj1" fmla="val 0"/>
              <a:gd name="adj2" fmla="val 0"/>
            </a:avLst>
          </a:prstGeom>
          <a:solidFill>
            <a:schemeClr val="accent3">
              <a:lumMod val="75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ru-RU" sz="1200" dirty="0"/>
              <a:t>Проводки МСФО</a:t>
            </a:r>
          </a:p>
        </p:txBody>
      </p:sp>
      <p:sp>
        <p:nvSpPr>
          <p:cNvPr id="26" name="Прямоугольник с двумя вырезанными противолежащими углами 25"/>
          <p:cNvSpPr/>
          <p:nvPr/>
        </p:nvSpPr>
        <p:spPr bwMode="auto">
          <a:xfrm>
            <a:off x="4589305" y="1700809"/>
            <a:ext cx="2097003" cy="686674"/>
          </a:xfrm>
          <a:prstGeom prst="snip2DiagRect">
            <a:avLst>
              <a:gd name="adj1" fmla="val 0"/>
              <a:gd name="adj2" fmla="val 0"/>
            </a:avLst>
          </a:prstGeom>
          <a:solidFill>
            <a:schemeClr val="accent3">
              <a:lumMod val="75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ru-RU" sz="1200" dirty="0"/>
              <a:t>Отчетные формы МСФО</a:t>
            </a:r>
          </a:p>
          <a:p>
            <a:pPr algn="ctr"/>
            <a:r>
              <a:rPr lang="ru-RU" sz="1200" dirty="0"/>
              <a:t>(</a:t>
            </a:r>
            <a:r>
              <a:rPr lang="ru-RU" sz="1200" dirty="0" err="1"/>
              <a:t>Оборотно</a:t>
            </a:r>
            <a:r>
              <a:rPr lang="ru-RU" sz="1200" dirty="0"/>
              <a:t>-Сальдовая Ведомость)</a:t>
            </a:r>
          </a:p>
        </p:txBody>
      </p:sp>
      <p:sp>
        <p:nvSpPr>
          <p:cNvPr id="27" name="Прямоугольник с двумя вырезанными противолежащими углами 26"/>
          <p:cNvSpPr/>
          <p:nvPr/>
        </p:nvSpPr>
        <p:spPr bwMode="auto">
          <a:xfrm>
            <a:off x="459481" y="2823524"/>
            <a:ext cx="1952579" cy="644110"/>
          </a:xfrm>
          <a:prstGeom prst="snip2DiagRect">
            <a:avLst>
              <a:gd name="adj1" fmla="val 0"/>
              <a:gd name="adj2" fmla="val 0"/>
            </a:avLst>
          </a:prstGeom>
          <a:solidFill>
            <a:schemeClr val="accent5">
              <a:lumMod val="75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ru-RU" sz="1200" dirty="0"/>
              <a:t>Проводки регламентированного учета</a:t>
            </a:r>
          </a:p>
        </p:txBody>
      </p:sp>
      <p:sp>
        <p:nvSpPr>
          <p:cNvPr id="29" name="TextBox 28"/>
          <p:cNvSpPr txBox="1"/>
          <p:nvPr/>
        </p:nvSpPr>
        <p:spPr>
          <a:xfrm>
            <a:off x="2926013" y="5709378"/>
            <a:ext cx="1471726" cy="461665"/>
          </a:xfrm>
          <a:prstGeom prst="rect">
            <a:avLst/>
          </a:prstGeom>
          <a:noFill/>
        </p:spPr>
        <p:txBody>
          <a:bodyPr wrap="square" rtlCol="0">
            <a:spAutoFit/>
          </a:bodyPr>
          <a:lstStyle/>
          <a:p>
            <a:r>
              <a:rPr lang="ru-RU" sz="1200" b="1" dirty="0"/>
              <a:t>Параллельный учет</a:t>
            </a:r>
          </a:p>
        </p:txBody>
      </p:sp>
      <p:sp>
        <p:nvSpPr>
          <p:cNvPr id="50" name="TextBox 49"/>
          <p:cNvSpPr txBox="1"/>
          <p:nvPr/>
        </p:nvSpPr>
        <p:spPr>
          <a:xfrm>
            <a:off x="2926013" y="3207217"/>
            <a:ext cx="1471726" cy="276999"/>
          </a:xfrm>
          <a:prstGeom prst="rect">
            <a:avLst/>
          </a:prstGeom>
          <a:noFill/>
        </p:spPr>
        <p:txBody>
          <a:bodyPr wrap="square" rtlCol="0">
            <a:spAutoFit/>
          </a:bodyPr>
          <a:lstStyle/>
          <a:p>
            <a:r>
              <a:rPr lang="ru-RU" sz="1200" b="1" dirty="0"/>
              <a:t>Трансляция</a:t>
            </a:r>
          </a:p>
        </p:txBody>
      </p:sp>
      <p:sp>
        <p:nvSpPr>
          <p:cNvPr id="59" name="TextBox 58"/>
          <p:cNvSpPr txBox="1"/>
          <p:nvPr/>
        </p:nvSpPr>
        <p:spPr>
          <a:xfrm>
            <a:off x="2926013" y="2110484"/>
            <a:ext cx="1471726" cy="276999"/>
          </a:xfrm>
          <a:prstGeom prst="rect">
            <a:avLst/>
          </a:prstGeom>
          <a:noFill/>
        </p:spPr>
        <p:txBody>
          <a:bodyPr wrap="square" rtlCol="0">
            <a:spAutoFit/>
          </a:bodyPr>
          <a:lstStyle/>
          <a:p>
            <a:r>
              <a:rPr lang="ru-RU" sz="1200" b="1" dirty="0"/>
              <a:t>Трансформация</a:t>
            </a:r>
          </a:p>
        </p:txBody>
      </p:sp>
      <p:sp>
        <p:nvSpPr>
          <p:cNvPr id="65" name="TextBox 64"/>
          <p:cNvSpPr txBox="1"/>
          <p:nvPr/>
        </p:nvSpPr>
        <p:spPr>
          <a:xfrm>
            <a:off x="2926013" y="4299043"/>
            <a:ext cx="1584176" cy="461665"/>
          </a:xfrm>
          <a:prstGeom prst="rect">
            <a:avLst/>
          </a:prstGeom>
          <a:noFill/>
        </p:spPr>
        <p:txBody>
          <a:bodyPr wrap="square" rtlCol="0">
            <a:spAutoFit/>
          </a:bodyPr>
          <a:lstStyle/>
          <a:p>
            <a:r>
              <a:rPr lang="ru-RU" sz="1200" b="1" dirty="0"/>
              <a:t>Корректировки</a:t>
            </a:r>
          </a:p>
          <a:p>
            <a:r>
              <a:rPr lang="ru-RU" sz="1200" b="1" dirty="0"/>
              <a:t>по шаблону</a:t>
            </a:r>
          </a:p>
        </p:txBody>
      </p:sp>
      <p:sp>
        <p:nvSpPr>
          <p:cNvPr id="57" name="Прямоугольник с двумя вырезанными противолежащими углами 56"/>
          <p:cNvSpPr/>
          <p:nvPr/>
        </p:nvSpPr>
        <p:spPr bwMode="auto">
          <a:xfrm>
            <a:off x="467544" y="5301208"/>
            <a:ext cx="1954344" cy="677655"/>
          </a:xfrm>
          <a:prstGeom prst="snip2DiagRect">
            <a:avLst>
              <a:gd name="adj1" fmla="val 0"/>
              <a:gd name="adj2" fmla="val 0"/>
            </a:avLst>
          </a:prstGeom>
          <a:solidFill>
            <a:schemeClr val="accent5">
              <a:lumMod val="75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ru-RU" sz="1200" dirty="0"/>
              <a:t>Документы РСБУ</a:t>
            </a:r>
          </a:p>
        </p:txBody>
      </p:sp>
      <p:sp>
        <p:nvSpPr>
          <p:cNvPr id="72" name="Прямоугольник с двумя вырезанными противолежащими углами 71"/>
          <p:cNvSpPr/>
          <p:nvPr/>
        </p:nvSpPr>
        <p:spPr bwMode="auto">
          <a:xfrm>
            <a:off x="467898" y="3972782"/>
            <a:ext cx="1945388" cy="652521"/>
          </a:xfrm>
          <a:prstGeom prst="snip2DiagRect">
            <a:avLst>
              <a:gd name="adj1" fmla="val 0"/>
              <a:gd name="adj2" fmla="val 0"/>
            </a:avLst>
          </a:prstGeom>
          <a:solidFill>
            <a:schemeClr val="accent5">
              <a:lumMod val="75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ru-RU" sz="1200" dirty="0"/>
              <a:t>Данные регистров оперативного учета</a:t>
            </a:r>
          </a:p>
        </p:txBody>
      </p:sp>
      <p:sp>
        <p:nvSpPr>
          <p:cNvPr id="133" name="Овал 132"/>
          <p:cNvSpPr/>
          <p:nvPr/>
        </p:nvSpPr>
        <p:spPr bwMode="auto">
          <a:xfrm>
            <a:off x="2627784" y="2132856"/>
            <a:ext cx="288032" cy="288032"/>
          </a:xfrm>
          <a:prstGeom prst="ellipse">
            <a:avLst/>
          </a:prstGeom>
          <a:solidFill>
            <a:schemeClr val="tx1">
              <a:lumMod val="25000"/>
              <a:lumOff val="75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r>
              <a:rPr lang="ru-RU" sz="1200" b="1" dirty="0"/>
              <a:t>1</a:t>
            </a:r>
            <a:endParaRPr kumimoji="0" lang="ru-RU" sz="1200" b="1" i="0" u="none" strike="noStrike" cap="none" normalizeH="0" baseline="0" dirty="0">
              <a:ln>
                <a:noFill/>
              </a:ln>
              <a:solidFill>
                <a:schemeClr val="tx1"/>
              </a:solidFill>
              <a:effectLst/>
            </a:endParaRPr>
          </a:p>
        </p:txBody>
      </p:sp>
      <p:sp>
        <p:nvSpPr>
          <p:cNvPr id="134" name="Овал 133"/>
          <p:cNvSpPr/>
          <p:nvPr/>
        </p:nvSpPr>
        <p:spPr bwMode="auto">
          <a:xfrm>
            <a:off x="2627784" y="5730014"/>
            <a:ext cx="288032" cy="288032"/>
          </a:xfrm>
          <a:prstGeom prst="ellipse">
            <a:avLst/>
          </a:prstGeom>
          <a:solidFill>
            <a:srgbClr val="00B0F0"/>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r>
              <a:rPr kumimoji="0" lang="ru-RU" sz="1200" b="1" i="0" u="none" strike="noStrike" cap="none" normalizeH="0" baseline="0" dirty="0">
                <a:ln>
                  <a:noFill/>
                </a:ln>
                <a:solidFill>
                  <a:schemeClr val="tx1"/>
                </a:solidFill>
                <a:effectLst/>
              </a:rPr>
              <a:t>4</a:t>
            </a:r>
          </a:p>
        </p:txBody>
      </p:sp>
      <p:sp>
        <p:nvSpPr>
          <p:cNvPr id="136" name="Овал 135"/>
          <p:cNvSpPr/>
          <p:nvPr/>
        </p:nvSpPr>
        <p:spPr bwMode="auto">
          <a:xfrm>
            <a:off x="2627784" y="3195246"/>
            <a:ext cx="288032" cy="288032"/>
          </a:xfrm>
          <a:prstGeom prst="ellipse">
            <a:avLst/>
          </a:prstGeom>
          <a:solidFill>
            <a:schemeClr val="accent2"/>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r>
              <a:rPr kumimoji="0" lang="ru-RU" sz="1200" b="1" i="0" u="none" strike="noStrike" cap="none" normalizeH="0" baseline="0" dirty="0">
                <a:ln>
                  <a:noFill/>
                </a:ln>
                <a:solidFill>
                  <a:schemeClr val="tx1"/>
                </a:solidFill>
                <a:effectLst/>
              </a:rPr>
              <a:t>2</a:t>
            </a:r>
          </a:p>
        </p:txBody>
      </p:sp>
      <p:sp>
        <p:nvSpPr>
          <p:cNvPr id="137" name="Овал 136"/>
          <p:cNvSpPr/>
          <p:nvPr/>
        </p:nvSpPr>
        <p:spPr bwMode="auto">
          <a:xfrm>
            <a:off x="2627784" y="4365104"/>
            <a:ext cx="288032" cy="288032"/>
          </a:xfrm>
          <a:prstGeom prst="ellipse">
            <a:avLst/>
          </a:prstGeom>
          <a:solidFill>
            <a:schemeClr val="accent1">
              <a:lumMod val="75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r>
              <a:rPr kumimoji="0" lang="ru-RU" sz="1200" b="1" i="0" u="none" strike="noStrike" cap="none" normalizeH="0" baseline="0" dirty="0">
                <a:ln>
                  <a:noFill/>
                </a:ln>
                <a:solidFill>
                  <a:schemeClr val="tx1"/>
                </a:solidFill>
                <a:effectLst/>
              </a:rPr>
              <a:t>3</a:t>
            </a:r>
          </a:p>
        </p:txBody>
      </p:sp>
      <p:sp>
        <p:nvSpPr>
          <p:cNvPr id="5" name="TextBox 4"/>
          <p:cNvSpPr txBox="1"/>
          <p:nvPr/>
        </p:nvSpPr>
        <p:spPr>
          <a:xfrm>
            <a:off x="292235" y="6155763"/>
            <a:ext cx="2287070" cy="523220"/>
          </a:xfrm>
          <a:prstGeom prst="rect">
            <a:avLst/>
          </a:prstGeom>
          <a:noFill/>
        </p:spPr>
        <p:txBody>
          <a:bodyPr wrap="square" rtlCol="0">
            <a:spAutoFit/>
          </a:bodyPr>
          <a:lstStyle/>
          <a:p>
            <a:pPr algn="ctr"/>
            <a:r>
              <a:rPr lang="ru-RU" sz="1400" i="1" dirty="0"/>
              <a:t>Источники данных </a:t>
            </a:r>
          </a:p>
          <a:p>
            <a:pPr algn="ctr"/>
            <a:r>
              <a:rPr lang="ru-RU" sz="1400" i="1" dirty="0"/>
              <a:t>РСБУ</a:t>
            </a:r>
          </a:p>
        </p:txBody>
      </p:sp>
      <p:cxnSp>
        <p:nvCxnSpPr>
          <p:cNvPr id="46" name="Соединительная линия уступом 45"/>
          <p:cNvCxnSpPr>
            <a:stCxn id="23" idx="2"/>
            <a:endCxn id="72" idx="0"/>
          </p:cNvCxnSpPr>
          <p:nvPr/>
        </p:nvCxnSpPr>
        <p:spPr bwMode="auto">
          <a:xfrm rot="10800000" flipV="1">
            <a:off x="2413286" y="3733133"/>
            <a:ext cx="2184790" cy="565909"/>
          </a:xfrm>
          <a:prstGeom prst="bentConnector3">
            <a:avLst>
              <a:gd name="adj1" fmla="val 25586"/>
            </a:avLst>
          </a:prstGeom>
          <a:ln w="25400">
            <a:solidFill>
              <a:schemeClr val="tx2">
                <a:lumMod val="60000"/>
                <a:lumOff val="40000"/>
              </a:schemeClr>
            </a:solidFill>
            <a:headEnd type="triangle" w="med" len="med"/>
            <a:tailEnd type="none"/>
          </a:ln>
        </p:spPr>
        <p:style>
          <a:lnRef idx="1">
            <a:schemeClr val="accent5"/>
          </a:lnRef>
          <a:fillRef idx="0">
            <a:schemeClr val="accent5"/>
          </a:fillRef>
          <a:effectRef idx="0">
            <a:schemeClr val="accent5"/>
          </a:effectRef>
          <a:fontRef idx="minor">
            <a:schemeClr val="tx1"/>
          </a:fontRef>
        </p:style>
      </p:cxnSp>
      <p:cxnSp>
        <p:nvCxnSpPr>
          <p:cNvPr id="53" name="Соединительная линия уступом 52"/>
          <p:cNvCxnSpPr>
            <a:stCxn id="23" idx="2"/>
            <a:endCxn id="27" idx="0"/>
          </p:cNvCxnSpPr>
          <p:nvPr/>
        </p:nvCxnSpPr>
        <p:spPr bwMode="auto">
          <a:xfrm rot="10800000">
            <a:off x="2412060" y="3145580"/>
            <a:ext cx="2186016" cy="587555"/>
          </a:xfrm>
          <a:prstGeom prst="bentConnector3">
            <a:avLst>
              <a:gd name="adj1" fmla="val 25599"/>
            </a:avLst>
          </a:prstGeom>
          <a:ln w="25400">
            <a:solidFill>
              <a:schemeClr val="tx2">
                <a:lumMod val="60000"/>
                <a:lumOff val="40000"/>
              </a:schemeClr>
            </a:solidFill>
            <a:headEnd type="triangle" w="med" len="med"/>
            <a:tailEnd type="none"/>
          </a:ln>
        </p:spPr>
        <p:style>
          <a:lnRef idx="1">
            <a:schemeClr val="accent5"/>
          </a:lnRef>
          <a:fillRef idx="0">
            <a:schemeClr val="accent5"/>
          </a:fillRef>
          <a:effectRef idx="0">
            <a:schemeClr val="accent5"/>
          </a:effectRef>
          <a:fontRef idx="minor">
            <a:schemeClr val="tx1"/>
          </a:fontRef>
        </p:style>
      </p:cxnSp>
      <p:cxnSp>
        <p:nvCxnSpPr>
          <p:cNvPr id="61" name="Соединительная линия уступом 60"/>
          <p:cNvCxnSpPr>
            <a:stCxn id="42" idx="2"/>
            <a:endCxn id="57" idx="0"/>
          </p:cNvCxnSpPr>
          <p:nvPr/>
        </p:nvCxnSpPr>
        <p:spPr bwMode="auto">
          <a:xfrm rot="10800000" flipV="1">
            <a:off x="2421888" y="5640034"/>
            <a:ext cx="2160240" cy="1"/>
          </a:xfrm>
          <a:prstGeom prst="bentConnector3">
            <a:avLst>
              <a:gd name="adj1" fmla="val 50000"/>
            </a:avLst>
          </a:prstGeom>
          <a:ln w="25400">
            <a:solidFill>
              <a:schemeClr val="tx2">
                <a:lumMod val="60000"/>
                <a:lumOff val="40000"/>
              </a:schemeClr>
            </a:solidFill>
            <a:headEnd type="triangle" w="med" len="med"/>
            <a:tailEnd type="none"/>
          </a:ln>
        </p:spPr>
        <p:style>
          <a:lnRef idx="1">
            <a:schemeClr val="accent5"/>
          </a:lnRef>
          <a:fillRef idx="0">
            <a:schemeClr val="accent5"/>
          </a:fillRef>
          <a:effectRef idx="0">
            <a:schemeClr val="accent5"/>
          </a:effectRef>
          <a:fontRef idx="minor">
            <a:schemeClr val="tx1"/>
          </a:fontRef>
        </p:style>
      </p:cxnSp>
      <p:cxnSp>
        <p:nvCxnSpPr>
          <p:cNvPr id="63" name="Соединительная линия уступом 62"/>
          <p:cNvCxnSpPr>
            <a:stCxn id="26" idx="2"/>
            <a:endCxn id="22" idx="0"/>
          </p:cNvCxnSpPr>
          <p:nvPr/>
        </p:nvCxnSpPr>
        <p:spPr bwMode="auto">
          <a:xfrm rot="10800000" flipV="1">
            <a:off x="2420715" y="2044146"/>
            <a:ext cx="2168590" cy="2290"/>
          </a:xfrm>
          <a:prstGeom prst="bentConnector3">
            <a:avLst>
              <a:gd name="adj1" fmla="val 50000"/>
            </a:avLst>
          </a:prstGeom>
          <a:ln w="25400">
            <a:solidFill>
              <a:schemeClr val="tx2">
                <a:lumMod val="60000"/>
                <a:lumOff val="40000"/>
              </a:schemeClr>
            </a:solidFill>
            <a:headEnd type="triangle" w="med" len="med"/>
            <a:tailEnd type="none"/>
          </a:ln>
        </p:spPr>
        <p:style>
          <a:lnRef idx="1">
            <a:schemeClr val="accent5"/>
          </a:lnRef>
          <a:fillRef idx="0">
            <a:schemeClr val="accent5"/>
          </a:fillRef>
          <a:effectRef idx="0">
            <a:schemeClr val="accent5"/>
          </a:effectRef>
          <a:fontRef idx="minor">
            <a:schemeClr val="tx1"/>
          </a:fontRef>
        </p:style>
      </p:cxnSp>
      <p:sp>
        <p:nvSpPr>
          <p:cNvPr id="37" name="Крест 36"/>
          <p:cNvSpPr/>
          <p:nvPr/>
        </p:nvSpPr>
        <p:spPr bwMode="auto">
          <a:xfrm>
            <a:off x="6804248" y="3471079"/>
            <a:ext cx="504056" cy="507024"/>
          </a:xfrm>
          <a:prstGeom prst="plus">
            <a:avLst>
              <a:gd name="adj" fmla="val 35582"/>
            </a:avLst>
          </a:prstGeom>
          <a:solidFill>
            <a:schemeClr val="tx1">
              <a:lumMod val="25000"/>
              <a:lumOff val="75000"/>
              <a:alpha val="50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a:ln>
                <a:noFill/>
              </a:ln>
              <a:solidFill>
                <a:schemeClr val="tx1"/>
              </a:solidFill>
              <a:effectLst/>
              <a:latin typeface="Arial" charset="0"/>
            </a:endParaRPr>
          </a:p>
        </p:txBody>
      </p:sp>
      <p:sp>
        <p:nvSpPr>
          <p:cNvPr id="79" name="Прямоугольник с двумя вырезанными противолежащими углами 78"/>
          <p:cNvSpPr/>
          <p:nvPr/>
        </p:nvSpPr>
        <p:spPr bwMode="auto">
          <a:xfrm>
            <a:off x="7444524" y="3406874"/>
            <a:ext cx="1447956" cy="652520"/>
          </a:xfrm>
          <a:prstGeom prst="snip2DiagRect">
            <a:avLst>
              <a:gd name="adj1" fmla="val 0"/>
              <a:gd name="adj2" fmla="val 0"/>
            </a:avLst>
          </a:prstGeom>
          <a:solidFill>
            <a:schemeClr val="accent4">
              <a:lumMod val="10000"/>
              <a:lumOff val="90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ru-RU" sz="1200" dirty="0"/>
              <a:t>Проводки МСФО</a:t>
            </a:r>
          </a:p>
        </p:txBody>
      </p:sp>
      <p:cxnSp>
        <p:nvCxnSpPr>
          <p:cNvPr id="80" name="Соединительная линия уступом 35"/>
          <p:cNvCxnSpPr>
            <a:stCxn id="26" idx="0"/>
            <a:endCxn id="79" idx="3"/>
          </p:cNvCxnSpPr>
          <p:nvPr/>
        </p:nvCxnSpPr>
        <p:spPr bwMode="auto">
          <a:xfrm>
            <a:off x="6686308" y="2044146"/>
            <a:ext cx="1482194" cy="1362728"/>
          </a:xfrm>
          <a:prstGeom prst="bentConnector2">
            <a:avLst/>
          </a:prstGeom>
          <a:ln w="25400">
            <a:solidFill>
              <a:schemeClr val="bg1">
                <a:lumMod val="50000"/>
              </a:schemeClr>
            </a:solidFill>
            <a:prstDash val="sysDash"/>
            <a:headEnd type="triangle" w="med" len="med"/>
            <a:tailEnd type="none"/>
          </a:ln>
        </p:spPr>
        <p:style>
          <a:lnRef idx="1">
            <a:schemeClr val="accent5"/>
          </a:lnRef>
          <a:fillRef idx="0">
            <a:schemeClr val="accent5"/>
          </a:fillRef>
          <a:effectRef idx="0">
            <a:schemeClr val="accent5"/>
          </a:effectRef>
          <a:fontRef idx="minor">
            <a:schemeClr val="tx1"/>
          </a:fontRef>
        </p:style>
      </p:cxnSp>
      <p:cxnSp>
        <p:nvCxnSpPr>
          <p:cNvPr id="84" name="Соединительная линия уступом 35"/>
          <p:cNvCxnSpPr>
            <a:stCxn id="23" idx="1"/>
            <a:endCxn id="42" idx="3"/>
          </p:cNvCxnSpPr>
          <p:nvPr/>
        </p:nvCxnSpPr>
        <p:spPr bwMode="auto">
          <a:xfrm rot="5400000">
            <a:off x="5019830" y="4678846"/>
            <a:ext cx="1241814" cy="2910"/>
          </a:xfrm>
          <a:prstGeom prst="bentConnector3">
            <a:avLst>
              <a:gd name="adj1" fmla="val 50000"/>
            </a:avLst>
          </a:prstGeom>
          <a:ln w="25400">
            <a:solidFill>
              <a:schemeClr val="bg1">
                <a:lumMod val="50000"/>
              </a:schemeClr>
            </a:solidFill>
            <a:prstDash val="sysDash"/>
            <a:headEnd type="triangle" w="med" len="med"/>
            <a:tailEnd type="none"/>
          </a:ln>
        </p:spPr>
        <p:style>
          <a:lnRef idx="1">
            <a:schemeClr val="accent5"/>
          </a:lnRef>
          <a:fillRef idx="0">
            <a:schemeClr val="accent5"/>
          </a:fillRef>
          <a:effectRef idx="0">
            <a:schemeClr val="accent5"/>
          </a:effectRef>
          <a:fontRef idx="minor">
            <a:schemeClr val="tx1"/>
          </a:fontRef>
        </p:style>
      </p:cxnSp>
      <p:cxnSp>
        <p:nvCxnSpPr>
          <p:cNvPr id="102" name="Соединительная линия уступом 35"/>
          <p:cNvCxnSpPr>
            <a:stCxn id="26" idx="1"/>
            <a:endCxn id="23" idx="3"/>
          </p:cNvCxnSpPr>
          <p:nvPr/>
        </p:nvCxnSpPr>
        <p:spPr bwMode="auto">
          <a:xfrm>
            <a:off x="5637807" y="2387483"/>
            <a:ext cx="4385" cy="1019391"/>
          </a:xfrm>
          <a:prstGeom prst="straightConnector1">
            <a:avLst/>
          </a:prstGeom>
          <a:ln w="25400">
            <a:solidFill>
              <a:schemeClr val="bg1">
                <a:lumMod val="50000"/>
              </a:schemeClr>
            </a:solidFill>
            <a:prstDash val="sysDash"/>
            <a:headEnd type="triangle" w="med" len="med"/>
            <a:tailEnd type="none"/>
          </a:ln>
        </p:spPr>
        <p:style>
          <a:lnRef idx="1">
            <a:schemeClr val="accent5"/>
          </a:lnRef>
          <a:fillRef idx="0">
            <a:schemeClr val="accent5"/>
          </a:fillRef>
          <a:effectRef idx="0">
            <a:schemeClr val="accent5"/>
          </a:effectRef>
          <a:fontRef idx="minor">
            <a:schemeClr val="tx1"/>
          </a:fontRef>
        </p:style>
      </p:cxnSp>
      <p:sp>
        <p:nvSpPr>
          <p:cNvPr id="111" name="TextBox 110"/>
          <p:cNvSpPr txBox="1"/>
          <p:nvPr/>
        </p:nvSpPr>
        <p:spPr>
          <a:xfrm>
            <a:off x="7024966" y="6093296"/>
            <a:ext cx="2287070" cy="523220"/>
          </a:xfrm>
          <a:prstGeom prst="rect">
            <a:avLst/>
          </a:prstGeom>
          <a:noFill/>
        </p:spPr>
        <p:txBody>
          <a:bodyPr wrap="square" rtlCol="0">
            <a:spAutoFit/>
          </a:bodyPr>
          <a:lstStyle/>
          <a:p>
            <a:pPr algn="ctr"/>
            <a:r>
              <a:rPr lang="ru-RU" sz="1400" i="1" dirty="0"/>
              <a:t>Дополнительные данные МСФО</a:t>
            </a:r>
          </a:p>
        </p:txBody>
      </p:sp>
      <p:sp>
        <p:nvSpPr>
          <p:cNvPr id="112" name="Прямоугольник с двумя вырезанными противолежащими углами 111"/>
          <p:cNvSpPr/>
          <p:nvPr/>
        </p:nvSpPr>
        <p:spPr bwMode="auto">
          <a:xfrm>
            <a:off x="7444524" y="5301208"/>
            <a:ext cx="1447955" cy="652520"/>
          </a:xfrm>
          <a:prstGeom prst="snip2DiagRect">
            <a:avLst>
              <a:gd name="adj1" fmla="val 0"/>
              <a:gd name="adj2" fmla="val 0"/>
            </a:avLst>
          </a:prstGeom>
          <a:solidFill>
            <a:schemeClr val="accent4">
              <a:lumMod val="10000"/>
              <a:lumOff val="90000"/>
            </a:schemeClr>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ru-RU" sz="1200" dirty="0"/>
              <a:t>Документы МСФО</a:t>
            </a:r>
          </a:p>
        </p:txBody>
      </p:sp>
      <p:cxnSp>
        <p:nvCxnSpPr>
          <p:cNvPr id="113" name="Соединительная линия уступом 35"/>
          <p:cNvCxnSpPr>
            <a:stCxn id="79" idx="1"/>
            <a:endCxn id="112" idx="3"/>
          </p:cNvCxnSpPr>
          <p:nvPr/>
        </p:nvCxnSpPr>
        <p:spPr bwMode="auto">
          <a:xfrm>
            <a:off x="8168502" y="4059394"/>
            <a:ext cx="0" cy="1241814"/>
          </a:xfrm>
          <a:prstGeom prst="straightConnector1">
            <a:avLst/>
          </a:prstGeom>
          <a:ln w="25400">
            <a:solidFill>
              <a:schemeClr val="bg1">
                <a:lumMod val="50000"/>
              </a:schemeClr>
            </a:solidFill>
            <a:prstDash val="sysDash"/>
            <a:headEnd type="triangle" w="med" len="med"/>
            <a:tailEnd type="non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729787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a:extLst>
              <a:ext uri="{FF2B5EF4-FFF2-40B4-BE49-F238E27FC236}">
                <a16:creationId xmlns:a16="http://schemas.microsoft.com/office/drawing/2014/main" id="{CB360CE9-C561-26A1-BC55-936104B6F46F}"/>
              </a:ext>
            </a:extLst>
          </p:cNvPr>
          <p:cNvSpPr/>
          <p:nvPr/>
        </p:nvSpPr>
        <p:spPr>
          <a:xfrm>
            <a:off x="206375" y="1674020"/>
            <a:ext cx="3028950" cy="224948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342900">
              <a:defRPr/>
            </a:pPr>
            <a:endParaRPr lang="ru-RU">
              <a:solidFill>
                <a:srgbClr val="FFFFFF"/>
              </a:solidFill>
            </a:endParaRPr>
          </a:p>
        </p:txBody>
      </p:sp>
      <p:grpSp>
        <p:nvGrpSpPr>
          <p:cNvPr id="33794" name="Группа 19">
            <a:extLst>
              <a:ext uri="{FF2B5EF4-FFF2-40B4-BE49-F238E27FC236}">
                <a16:creationId xmlns:a16="http://schemas.microsoft.com/office/drawing/2014/main" id="{3E95959B-789E-D85A-48D7-CC0E1A4854B0}"/>
              </a:ext>
            </a:extLst>
          </p:cNvPr>
          <p:cNvGrpSpPr>
            <a:grpSpLocks/>
          </p:cNvGrpSpPr>
          <p:nvPr/>
        </p:nvGrpSpPr>
        <p:grpSpPr bwMode="auto">
          <a:xfrm>
            <a:off x="625475" y="2191544"/>
            <a:ext cx="565150" cy="565150"/>
            <a:chOff x="982109" y="3382234"/>
            <a:chExt cx="369613" cy="369613"/>
          </a:xfrm>
        </p:grpSpPr>
        <p:sp>
          <p:nvSpPr>
            <p:cNvPr id="33812" name="Полилиния 13">
              <a:extLst>
                <a:ext uri="{FF2B5EF4-FFF2-40B4-BE49-F238E27FC236}">
                  <a16:creationId xmlns:a16="http://schemas.microsoft.com/office/drawing/2014/main" id="{329E27EC-B648-897F-DA30-9349FBC99E8F}"/>
                </a:ext>
              </a:extLst>
            </p:cNvPr>
            <p:cNvSpPr>
              <a:spLocks/>
            </p:cNvSpPr>
            <p:nvPr/>
          </p:nvSpPr>
          <p:spPr bwMode="auto">
            <a:xfrm>
              <a:off x="982109" y="3382234"/>
              <a:ext cx="369613" cy="369613"/>
            </a:xfrm>
            <a:custGeom>
              <a:avLst/>
              <a:gdLst>
                <a:gd name="T0" fmla="*/ 2 w 839331"/>
                <a:gd name="T1" fmla="*/ 0 h 839331"/>
                <a:gd name="T2" fmla="*/ 0 w 839331"/>
                <a:gd name="T3" fmla="*/ 2 h 839331"/>
                <a:gd name="T4" fmla="*/ 2 w 839331"/>
                <a:gd name="T5" fmla="*/ 4 h 839331"/>
                <a:gd name="T6" fmla="*/ 4 w 839331"/>
                <a:gd name="T7" fmla="*/ 2 h 839331"/>
                <a:gd name="T8" fmla="*/ 2 w 839331"/>
                <a:gd name="T9" fmla="*/ 0 h 839331"/>
                <a:gd name="T10" fmla="*/ 2 w 839331"/>
                <a:gd name="T11" fmla="*/ 4 h 839331"/>
                <a:gd name="T12" fmla="*/ 0 w 839331"/>
                <a:gd name="T13" fmla="*/ 2 h 839331"/>
                <a:gd name="T14" fmla="*/ 2 w 839331"/>
                <a:gd name="T15" fmla="*/ 0 h 839331"/>
                <a:gd name="T16" fmla="*/ 4 w 839331"/>
                <a:gd name="T17" fmla="*/ 2 h 839331"/>
                <a:gd name="T18" fmla="*/ 2 w 839331"/>
                <a:gd name="T19" fmla="*/ 4 h 8393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39331" h="839331">
                  <a:moveTo>
                    <a:pt x="419666" y="0"/>
                  </a:moveTo>
                  <a:cubicBezTo>
                    <a:pt x="187891" y="0"/>
                    <a:pt x="0" y="187891"/>
                    <a:pt x="0" y="419666"/>
                  </a:cubicBezTo>
                  <a:cubicBezTo>
                    <a:pt x="0" y="651441"/>
                    <a:pt x="187891" y="839332"/>
                    <a:pt x="419666" y="839332"/>
                  </a:cubicBezTo>
                  <a:cubicBezTo>
                    <a:pt x="651441" y="839332"/>
                    <a:pt x="839332" y="651441"/>
                    <a:pt x="839332" y="419666"/>
                  </a:cubicBezTo>
                  <a:cubicBezTo>
                    <a:pt x="839072" y="187999"/>
                    <a:pt x="651333" y="260"/>
                    <a:pt x="419666" y="0"/>
                  </a:cubicBezTo>
                  <a:close/>
                  <a:moveTo>
                    <a:pt x="419666" y="811040"/>
                  </a:moveTo>
                  <a:cubicBezTo>
                    <a:pt x="203516" y="811040"/>
                    <a:pt x="28292" y="635816"/>
                    <a:pt x="28292" y="419666"/>
                  </a:cubicBezTo>
                  <a:cubicBezTo>
                    <a:pt x="28292" y="203516"/>
                    <a:pt x="203516" y="28292"/>
                    <a:pt x="419666" y="28292"/>
                  </a:cubicBezTo>
                  <a:cubicBezTo>
                    <a:pt x="635816" y="28292"/>
                    <a:pt x="811040" y="203516"/>
                    <a:pt x="811040" y="419666"/>
                  </a:cubicBezTo>
                  <a:cubicBezTo>
                    <a:pt x="810780" y="635708"/>
                    <a:pt x="635708" y="810780"/>
                    <a:pt x="419666" y="811040"/>
                  </a:cubicBezTo>
                  <a:close/>
                </a:path>
              </a:pathLst>
            </a:custGeom>
            <a:solidFill>
              <a:schemeClr val="bg1"/>
            </a:solidFill>
            <a:ln>
              <a:noFill/>
            </a:ln>
            <a:extLst>
              <a:ext uri="{91240B29-F687-4F45-9708-019B960494DF}">
                <a14:hiddenLine xmlns:a14="http://schemas.microsoft.com/office/drawing/2010/main" w="9431" cap="flat">
                  <a:solidFill>
                    <a:srgbClr val="000000"/>
                  </a:solidFill>
                  <a:prstDash val="solid"/>
                  <a:miter lim="800000"/>
                  <a:headEnd/>
                  <a:tailEnd/>
                </a14:hiddenLine>
              </a:ext>
            </a:extLst>
          </p:spPr>
          <p:txBody>
            <a:bodyPr anchor="ctr"/>
            <a:lstStyle/>
            <a:p>
              <a:endParaRPr lang="ru-RU"/>
            </a:p>
          </p:txBody>
        </p:sp>
        <p:sp>
          <p:nvSpPr>
            <p:cNvPr id="33813" name="Полилиния 14">
              <a:extLst>
                <a:ext uri="{FF2B5EF4-FFF2-40B4-BE49-F238E27FC236}">
                  <a16:creationId xmlns:a16="http://schemas.microsoft.com/office/drawing/2014/main" id="{B88F5333-4A4C-6A7A-3870-B09518AA39EB}"/>
                </a:ext>
              </a:extLst>
            </p:cNvPr>
            <p:cNvSpPr>
              <a:spLocks/>
            </p:cNvSpPr>
            <p:nvPr/>
          </p:nvSpPr>
          <p:spPr bwMode="auto">
            <a:xfrm>
              <a:off x="1160687" y="3407152"/>
              <a:ext cx="12459" cy="37377"/>
            </a:xfrm>
            <a:custGeom>
              <a:avLst/>
              <a:gdLst>
                <a:gd name="T0" fmla="*/ 0 w 28292"/>
                <a:gd name="T1" fmla="*/ 0 h 84876"/>
                <a:gd name="T2" fmla="*/ 0 w 28292"/>
                <a:gd name="T3" fmla="*/ 0 h 84876"/>
                <a:gd name="T4" fmla="*/ 0 w 28292"/>
                <a:gd name="T5" fmla="*/ 0 h 84876"/>
                <a:gd name="T6" fmla="*/ 0 w 28292"/>
                <a:gd name="T7" fmla="*/ 0 h 84876"/>
                <a:gd name="T8" fmla="*/ 0 w 28292"/>
                <a:gd name="T9" fmla="*/ 0 h 84876"/>
                <a:gd name="T10" fmla="*/ 0 w 28292"/>
                <a:gd name="T11" fmla="*/ 0 h 84876"/>
                <a:gd name="T12" fmla="*/ 0 w 28292"/>
                <a:gd name="T13" fmla="*/ 0 h 848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292" h="84876">
                  <a:moveTo>
                    <a:pt x="14146" y="0"/>
                  </a:moveTo>
                  <a:cubicBezTo>
                    <a:pt x="6333" y="0"/>
                    <a:pt x="0" y="6333"/>
                    <a:pt x="0" y="14146"/>
                  </a:cubicBezTo>
                  <a:lnTo>
                    <a:pt x="0" y="70730"/>
                  </a:lnTo>
                  <a:cubicBezTo>
                    <a:pt x="0" y="78543"/>
                    <a:pt x="6333" y="84876"/>
                    <a:pt x="14146" y="84876"/>
                  </a:cubicBezTo>
                  <a:cubicBezTo>
                    <a:pt x="21959" y="84876"/>
                    <a:pt x="28292" y="78543"/>
                    <a:pt x="28292" y="70730"/>
                  </a:cubicBezTo>
                  <a:lnTo>
                    <a:pt x="28292" y="14146"/>
                  </a:lnTo>
                  <a:cubicBezTo>
                    <a:pt x="28292" y="6333"/>
                    <a:pt x="21959" y="0"/>
                    <a:pt x="14146" y="0"/>
                  </a:cubicBezTo>
                  <a:close/>
                </a:path>
              </a:pathLst>
            </a:custGeom>
            <a:solidFill>
              <a:schemeClr val="bg1">
                <a:alpha val="30196"/>
              </a:schemeClr>
            </a:solidFill>
            <a:ln>
              <a:noFill/>
            </a:ln>
            <a:extLst>
              <a:ext uri="{91240B29-F687-4F45-9708-019B960494DF}">
                <a14:hiddenLine xmlns:a14="http://schemas.microsoft.com/office/drawing/2010/main" w="9431" cap="flat">
                  <a:solidFill>
                    <a:srgbClr val="000000"/>
                  </a:solidFill>
                  <a:prstDash val="solid"/>
                  <a:miter lim="800000"/>
                  <a:headEnd/>
                  <a:tailEnd/>
                </a14:hiddenLine>
              </a:ext>
            </a:extLst>
          </p:spPr>
          <p:txBody>
            <a:bodyPr anchor="ctr"/>
            <a:lstStyle/>
            <a:p>
              <a:endParaRPr lang="ru-RU"/>
            </a:p>
          </p:txBody>
        </p:sp>
        <p:sp>
          <p:nvSpPr>
            <p:cNvPr id="33814" name="Полилиния 15">
              <a:extLst>
                <a:ext uri="{FF2B5EF4-FFF2-40B4-BE49-F238E27FC236}">
                  <a16:creationId xmlns:a16="http://schemas.microsoft.com/office/drawing/2014/main" id="{481F5B88-2721-66FE-7D25-9724C4D53C8C}"/>
                </a:ext>
              </a:extLst>
            </p:cNvPr>
            <p:cNvSpPr>
              <a:spLocks/>
            </p:cNvSpPr>
            <p:nvPr/>
          </p:nvSpPr>
          <p:spPr bwMode="auto">
            <a:xfrm>
              <a:off x="1160687" y="3689552"/>
              <a:ext cx="12459" cy="37377"/>
            </a:xfrm>
            <a:custGeom>
              <a:avLst/>
              <a:gdLst>
                <a:gd name="T0" fmla="*/ 0 w 28292"/>
                <a:gd name="T1" fmla="*/ 0 h 84876"/>
                <a:gd name="T2" fmla="*/ 0 w 28292"/>
                <a:gd name="T3" fmla="*/ 0 h 84876"/>
                <a:gd name="T4" fmla="*/ 0 w 28292"/>
                <a:gd name="T5" fmla="*/ 0 h 84876"/>
                <a:gd name="T6" fmla="*/ 0 w 28292"/>
                <a:gd name="T7" fmla="*/ 0 h 84876"/>
                <a:gd name="T8" fmla="*/ 0 w 28292"/>
                <a:gd name="T9" fmla="*/ 0 h 84876"/>
                <a:gd name="T10" fmla="*/ 0 w 28292"/>
                <a:gd name="T11" fmla="*/ 0 h 84876"/>
                <a:gd name="T12" fmla="*/ 0 w 28292"/>
                <a:gd name="T13" fmla="*/ 0 h 848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292" h="84876">
                  <a:moveTo>
                    <a:pt x="14146" y="0"/>
                  </a:moveTo>
                  <a:cubicBezTo>
                    <a:pt x="6333" y="0"/>
                    <a:pt x="0" y="6333"/>
                    <a:pt x="0" y="14146"/>
                  </a:cubicBezTo>
                  <a:lnTo>
                    <a:pt x="0" y="70730"/>
                  </a:lnTo>
                  <a:cubicBezTo>
                    <a:pt x="0" y="78543"/>
                    <a:pt x="6333" y="84876"/>
                    <a:pt x="14146" y="84876"/>
                  </a:cubicBezTo>
                  <a:cubicBezTo>
                    <a:pt x="21959" y="84876"/>
                    <a:pt x="28292" y="78543"/>
                    <a:pt x="28292" y="70730"/>
                  </a:cubicBezTo>
                  <a:lnTo>
                    <a:pt x="28292" y="14146"/>
                  </a:lnTo>
                  <a:cubicBezTo>
                    <a:pt x="28292" y="6333"/>
                    <a:pt x="21959" y="0"/>
                    <a:pt x="14146" y="0"/>
                  </a:cubicBezTo>
                  <a:close/>
                </a:path>
              </a:pathLst>
            </a:custGeom>
            <a:solidFill>
              <a:schemeClr val="bg1">
                <a:alpha val="30196"/>
              </a:schemeClr>
            </a:solidFill>
            <a:ln>
              <a:noFill/>
            </a:ln>
            <a:extLst>
              <a:ext uri="{91240B29-F687-4F45-9708-019B960494DF}">
                <a14:hiddenLine xmlns:a14="http://schemas.microsoft.com/office/drawing/2010/main" w="9431" cap="flat">
                  <a:solidFill>
                    <a:srgbClr val="000000"/>
                  </a:solidFill>
                  <a:prstDash val="solid"/>
                  <a:miter lim="800000"/>
                  <a:headEnd/>
                  <a:tailEnd/>
                </a14:hiddenLine>
              </a:ext>
            </a:extLst>
          </p:spPr>
          <p:txBody>
            <a:bodyPr anchor="ctr"/>
            <a:lstStyle/>
            <a:p>
              <a:endParaRPr lang="ru-RU"/>
            </a:p>
          </p:txBody>
        </p:sp>
        <p:sp>
          <p:nvSpPr>
            <p:cNvPr id="33815" name="Полилиния 16">
              <a:extLst>
                <a:ext uri="{FF2B5EF4-FFF2-40B4-BE49-F238E27FC236}">
                  <a16:creationId xmlns:a16="http://schemas.microsoft.com/office/drawing/2014/main" id="{146F2DC2-F34F-60D9-658B-C571929C9154}"/>
                </a:ext>
              </a:extLst>
            </p:cNvPr>
            <p:cNvSpPr>
              <a:spLocks/>
            </p:cNvSpPr>
            <p:nvPr/>
          </p:nvSpPr>
          <p:spPr bwMode="auto">
            <a:xfrm>
              <a:off x="1289427" y="3560812"/>
              <a:ext cx="37377" cy="12459"/>
            </a:xfrm>
            <a:custGeom>
              <a:avLst/>
              <a:gdLst>
                <a:gd name="T0" fmla="*/ 0 w 84876"/>
                <a:gd name="T1" fmla="*/ 0 h 28292"/>
                <a:gd name="T2" fmla="*/ 0 w 84876"/>
                <a:gd name="T3" fmla="*/ 0 h 28292"/>
                <a:gd name="T4" fmla="*/ 0 w 84876"/>
                <a:gd name="T5" fmla="*/ 0 h 28292"/>
                <a:gd name="T6" fmla="*/ 0 w 84876"/>
                <a:gd name="T7" fmla="*/ 0 h 28292"/>
                <a:gd name="T8" fmla="*/ 0 w 84876"/>
                <a:gd name="T9" fmla="*/ 0 h 28292"/>
                <a:gd name="T10" fmla="*/ 0 w 84876"/>
                <a:gd name="T11" fmla="*/ 0 h 28292"/>
                <a:gd name="T12" fmla="*/ 0 w 84876"/>
                <a:gd name="T13" fmla="*/ 0 h 282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876" h="28292">
                  <a:moveTo>
                    <a:pt x="70730" y="0"/>
                  </a:moveTo>
                  <a:lnTo>
                    <a:pt x="14146" y="0"/>
                  </a:lnTo>
                  <a:cubicBezTo>
                    <a:pt x="6333" y="0"/>
                    <a:pt x="0" y="6333"/>
                    <a:pt x="0" y="14146"/>
                  </a:cubicBezTo>
                  <a:cubicBezTo>
                    <a:pt x="0" y="21959"/>
                    <a:pt x="6333" y="28292"/>
                    <a:pt x="14146" y="28292"/>
                  </a:cubicBezTo>
                  <a:lnTo>
                    <a:pt x="70730" y="28292"/>
                  </a:lnTo>
                  <a:cubicBezTo>
                    <a:pt x="78543" y="28292"/>
                    <a:pt x="84876" y="21959"/>
                    <a:pt x="84876" y="14146"/>
                  </a:cubicBezTo>
                  <a:cubicBezTo>
                    <a:pt x="84876" y="6333"/>
                    <a:pt x="78543" y="0"/>
                    <a:pt x="70730" y="0"/>
                  </a:cubicBezTo>
                  <a:close/>
                </a:path>
              </a:pathLst>
            </a:custGeom>
            <a:solidFill>
              <a:schemeClr val="bg1">
                <a:alpha val="30196"/>
              </a:schemeClr>
            </a:solidFill>
            <a:ln>
              <a:noFill/>
            </a:ln>
            <a:extLst>
              <a:ext uri="{91240B29-F687-4F45-9708-019B960494DF}">
                <a14:hiddenLine xmlns:a14="http://schemas.microsoft.com/office/drawing/2010/main" w="9431" cap="flat">
                  <a:solidFill>
                    <a:srgbClr val="000000"/>
                  </a:solidFill>
                  <a:prstDash val="solid"/>
                  <a:miter lim="800000"/>
                  <a:headEnd/>
                  <a:tailEnd/>
                </a14:hiddenLine>
              </a:ext>
            </a:extLst>
          </p:spPr>
          <p:txBody>
            <a:bodyPr anchor="ctr"/>
            <a:lstStyle/>
            <a:p>
              <a:endParaRPr lang="ru-RU"/>
            </a:p>
          </p:txBody>
        </p:sp>
        <p:sp>
          <p:nvSpPr>
            <p:cNvPr id="33816" name="Полилиния 17">
              <a:extLst>
                <a:ext uri="{FF2B5EF4-FFF2-40B4-BE49-F238E27FC236}">
                  <a16:creationId xmlns:a16="http://schemas.microsoft.com/office/drawing/2014/main" id="{1151FBB1-DAE0-7C01-6968-DAAFA8F83992}"/>
                </a:ext>
              </a:extLst>
            </p:cNvPr>
            <p:cNvSpPr>
              <a:spLocks/>
            </p:cNvSpPr>
            <p:nvPr/>
          </p:nvSpPr>
          <p:spPr bwMode="auto">
            <a:xfrm>
              <a:off x="1007027" y="3560812"/>
              <a:ext cx="37377" cy="12459"/>
            </a:xfrm>
            <a:custGeom>
              <a:avLst/>
              <a:gdLst>
                <a:gd name="T0" fmla="*/ 0 w 84876"/>
                <a:gd name="T1" fmla="*/ 0 h 28292"/>
                <a:gd name="T2" fmla="*/ 0 w 84876"/>
                <a:gd name="T3" fmla="*/ 0 h 28292"/>
                <a:gd name="T4" fmla="*/ 0 w 84876"/>
                <a:gd name="T5" fmla="*/ 0 h 28292"/>
                <a:gd name="T6" fmla="*/ 0 w 84876"/>
                <a:gd name="T7" fmla="*/ 0 h 28292"/>
                <a:gd name="T8" fmla="*/ 0 w 84876"/>
                <a:gd name="T9" fmla="*/ 0 h 28292"/>
                <a:gd name="T10" fmla="*/ 0 w 84876"/>
                <a:gd name="T11" fmla="*/ 0 h 28292"/>
                <a:gd name="T12" fmla="*/ 0 w 84876"/>
                <a:gd name="T13" fmla="*/ 0 h 282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876" h="28292">
                  <a:moveTo>
                    <a:pt x="70730" y="0"/>
                  </a:moveTo>
                  <a:lnTo>
                    <a:pt x="14146" y="0"/>
                  </a:lnTo>
                  <a:cubicBezTo>
                    <a:pt x="6333" y="0"/>
                    <a:pt x="0" y="6333"/>
                    <a:pt x="0" y="14146"/>
                  </a:cubicBezTo>
                  <a:cubicBezTo>
                    <a:pt x="0" y="21959"/>
                    <a:pt x="6333" y="28292"/>
                    <a:pt x="14146" y="28292"/>
                  </a:cubicBezTo>
                  <a:lnTo>
                    <a:pt x="70730" y="28292"/>
                  </a:lnTo>
                  <a:cubicBezTo>
                    <a:pt x="78543" y="28292"/>
                    <a:pt x="84876" y="21959"/>
                    <a:pt x="84876" y="14146"/>
                  </a:cubicBezTo>
                  <a:cubicBezTo>
                    <a:pt x="84876" y="6333"/>
                    <a:pt x="78543" y="0"/>
                    <a:pt x="70730" y="0"/>
                  </a:cubicBezTo>
                  <a:close/>
                </a:path>
              </a:pathLst>
            </a:custGeom>
            <a:solidFill>
              <a:schemeClr val="bg1">
                <a:alpha val="30196"/>
              </a:schemeClr>
            </a:solidFill>
            <a:ln>
              <a:noFill/>
            </a:ln>
            <a:extLst>
              <a:ext uri="{91240B29-F687-4F45-9708-019B960494DF}">
                <a14:hiddenLine xmlns:a14="http://schemas.microsoft.com/office/drawing/2010/main" w="9431" cap="flat">
                  <a:solidFill>
                    <a:srgbClr val="000000"/>
                  </a:solidFill>
                  <a:prstDash val="solid"/>
                  <a:miter lim="800000"/>
                  <a:headEnd/>
                  <a:tailEnd/>
                </a14:hiddenLine>
              </a:ext>
            </a:extLst>
          </p:spPr>
          <p:txBody>
            <a:bodyPr anchor="ctr"/>
            <a:lstStyle/>
            <a:p>
              <a:endParaRPr lang="ru-RU"/>
            </a:p>
          </p:txBody>
        </p:sp>
        <p:sp>
          <p:nvSpPr>
            <p:cNvPr id="33817" name="Полилиния 18">
              <a:extLst>
                <a:ext uri="{FF2B5EF4-FFF2-40B4-BE49-F238E27FC236}">
                  <a16:creationId xmlns:a16="http://schemas.microsoft.com/office/drawing/2014/main" id="{58904BB4-8FF8-D0DD-E15D-8CA502B6AAB6}"/>
                </a:ext>
              </a:extLst>
            </p:cNvPr>
            <p:cNvSpPr>
              <a:spLocks/>
            </p:cNvSpPr>
            <p:nvPr/>
          </p:nvSpPr>
          <p:spPr bwMode="auto">
            <a:xfrm>
              <a:off x="1160687" y="3469446"/>
              <a:ext cx="12459" cy="107977"/>
            </a:xfrm>
            <a:custGeom>
              <a:avLst/>
              <a:gdLst>
                <a:gd name="T0" fmla="*/ 0 w 28292"/>
                <a:gd name="T1" fmla="*/ 0 h 245198"/>
                <a:gd name="T2" fmla="*/ 0 w 28292"/>
                <a:gd name="T3" fmla="*/ 0 h 245198"/>
                <a:gd name="T4" fmla="*/ 0 w 28292"/>
                <a:gd name="T5" fmla="*/ 1 h 245198"/>
                <a:gd name="T6" fmla="*/ 0 w 28292"/>
                <a:gd name="T7" fmla="*/ 1 h 245198"/>
                <a:gd name="T8" fmla="*/ 0 w 28292"/>
                <a:gd name="T9" fmla="*/ 1 h 245198"/>
                <a:gd name="T10" fmla="*/ 0 w 28292"/>
                <a:gd name="T11" fmla="*/ 0 h 245198"/>
                <a:gd name="T12" fmla="*/ 0 w 28292"/>
                <a:gd name="T13" fmla="*/ 0 h 2451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292" h="245198">
                  <a:moveTo>
                    <a:pt x="14146" y="0"/>
                  </a:moveTo>
                  <a:cubicBezTo>
                    <a:pt x="6333" y="0"/>
                    <a:pt x="0" y="6333"/>
                    <a:pt x="0" y="14146"/>
                  </a:cubicBezTo>
                  <a:lnTo>
                    <a:pt x="0" y="231052"/>
                  </a:lnTo>
                  <a:cubicBezTo>
                    <a:pt x="0" y="238865"/>
                    <a:pt x="6333" y="245198"/>
                    <a:pt x="14146" y="245198"/>
                  </a:cubicBezTo>
                  <a:cubicBezTo>
                    <a:pt x="21959" y="245198"/>
                    <a:pt x="28292" y="238865"/>
                    <a:pt x="28292" y="231052"/>
                  </a:cubicBezTo>
                  <a:lnTo>
                    <a:pt x="28292" y="14146"/>
                  </a:lnTo>
                  <a:cubicBezTo>
                    <a:pt x="28292" y="6333"/>
                    <a:pt x="21959" y="0"/>
                    <a:pt x="14146" y="0"/>
                  </a:cubicBezTo>
                  <a:close/>
                </a:path>
              </a:pathLst>
            </a:custGeom>
            <a:solidFill>
              <a:schemeClr val="bg1"/>
            </a:solidFill>
            <a:ln>
              <a:noFill/>
            </a:ln>
            <a:extLst>
              <a:ext uri="{91240B29-F687-4F45-9708-019B960494DF}">
                <a14:hiddenLine xmlns:a14="http://schemas.microsoft.com/office/drawing/2010/main" w="9431" cap="flat">
                  <a:solidFill>
                    <a:srgbClr val="000000"/>
                  </a:solidFill>
                  <a:prstDash val="solid"/>
                  <a:miter lim="800000"/>
                  <a:headEnd/>
                  <a:tailEnd/>
                </a14:hiddenLine>
              </a:ext>
            </a:extLst>
          </p:spPr>
          <p:txBody>
            <a:bodyPr anchor="ctr"/>
            <a:lstStyle/>
            <a:p>
              <a:endParaRPr lang="ru-RU"/>
            </a:p>
          </p:txBody>
        </p:sp>
      </p:grpSp>
      <p:sp>
        <p:nvSpPr>
          <p:cNvPr id="33795" name="Прямоугольник 11">
            <a:extLst>
              <a:ext uri="{FF2B5EF4-FFF2-40B4-BE49-F238E27FC236}">
                <a16:creationId xmlns:a16="http://schemas.microsoft.com/office/drawing/2014/main" id="{D3A3200B-FCD0-E47E-C804-BD24645A772D}"/>
              </a:ext>
            </a:extLst>
          </p:cNvPr>
          <p:cNvSpPr>
            <a:spLocks noChangeArrowheads="1"/>
          </p:cNvSpPr>
          <p:nvPr/>
        </p:nvSpPr>
        <p:spPr bwMode="auto">
          <a:xfrm>
            <a:off x="966789" y="1856581"/>
            <a:ext cx="2236787"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4290" rIns="68580" bIns="34290">
            <a:spAutoFit/>
          </a:bodyPr>
          <a:lstStyle>
            <a:lvl1pPr defTabSz="342900">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defTabSz="34290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defTabSz="3429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defTabSz="3429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defTabSz="3429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spcBef>
                <a:spcPct val="0"/>
              </a:spcBef>
              <a:spcAft>
                <a:spcPct val="0"/>
              </a:spcAft>
              <a:buClrTx/>
              <a:buSzTx/>
              <a:buFontTx/>
              <a:buNone/>
            </a:pPr>
            <a:r>
              <a:rPr lang="ru-RU" altLang="ru-RU" sz="2100" b="1">
                <a:solidFill>
                  <a:srgbClr val="661900"/>
                </a:solidFill>
                <a:ea typeface="Gotham Pro Medium"/>
                <a:cs typeface="Gotham Pro Medium"/>
              </a:rPr>
              <a:t>Подокументная </a:t>
            </a:r>
          </a:p>
          <a:p>
            <a:pPr>
              <a:spcBef>
                <a:spcPct val="0"/>
              </a:spcBef>
              <a:spcAft>
                <a:spcPct val="0"/>
              </a:spcAft>
              <a:buClrTx/>
              <a:buSzTx/>
              <a:buFontTx/>
              <a:buNone/>
            </a:pPr>
            <a:r>
              <a:rPr lang="ru-RU" altLang="ru-RU" sz="2100" b="1">
                <a:solidFill>
                  <a:srgbClr val="661900"/>
                </a:solidFill>
                <a:ea typeface="Gotham Pro Medium"/>
                <a:cs typeface="Gotham Pro Medium"/>
              </a:rPr>
              <a:t>трансляция</a:t>
            </a:r>
          </a:p>
        </p:txBody>
      </p:sp>
      <p:grpSp>
        <p:nvGrpSpPr>
          <p:cNvPr id="33796" name="Группа 20">
            <a:extLst>
              <a:ext uri="{FF2B5EF4-FFF2-40B4-BE49-F238E27FC236}">
                <a16:creationId xmlns:a16="http://schemas.microsoft.com/office/drawing/2014/main" id="{1C2D92A3-29E1-21B9-F1BC-F6D5352D42AC}"/>
              </a:ext>
            </a:extLst>
          </p:cNvPr>
          <p:cNvGrpSpPr>
            <a:grpSpLocks/>
          </p:cNvGrpSpPr>
          <p:nvPr/>
        </p:nvGrpSpPr>
        <p:grpSpPr bwMode="auto">
          <a:xfrm>
            <a:off x="385764" y="1897857"/>
            <a:ext cx="479425" cy="498475"/>
            <a:chOff x="1218584" y="3152859"/>
            <a:chExt cx="456354" cy="474855"/>
          </a:xfrm>
        </p:grpSpPr>
        <p:sp>
          <p:nvSpPr>
            <p:cNvPr id="22" name="Полилиния 21">
              <a:extLst>
                <a:ext uri="{FF2B5EF4-FFF2-40B4-BE49-F238E27FC236}">
                  <a16:creationId xmlns:a16="http://schemas.microsoft.com/office/drawing/2014/main" id="{E9D6A1F8-5EA5-311A-9938-CBAA414227F9}"/>
                </a:ext>
              </a:extLst>
            </p:cNvPr>
            <p:cNvSpPr/>
            <p:nvPr/>
          </p:nvSpPr>
          <p:spPr>
            <a:xfrm>
              <a:off x="1218584" y="3152859"/>
              <a:ext cx="456354" cy="474855"/>
            </a:xfrm>
            <a:custGeom>
              <a:avLst/>
              <a:gdLst>
                <a:gd name="connsiteX0" fmla="*/ 705060 w 704850"/>
                <a:gd name="connsiteY0" fmla="*/ 215171 h 733425"/>
                <a:gd name="connsiteX1" fmla="*/ 637375 w 704850"/>
                <a:gd name="connsiteY1" fmla="*/ 152201 h 733425"/>
                <a:gd name="connsiteX2" fmla="*/ 684295 w 704850"/>
                <a:gd name="connsiteY2" fmla="*/ 101776 h 733425"/>
                <a:gd name="connsiteX3" fmla="*/ 702164 w 704850"/>
                <a:gd name="connsiteY3" fmla="*/ 57961 h 733425"/>
                <a:gd name="connsiteX4" fmla="*/ 684638 w 704850"/>
                <a:gd name="connsiteY4" fmla="*/ 14584 h 733425"/>
                <a:gd name="connsiteX5" fmla="*/ 597770 w 704850"/>
                <a:gd name="connsiteY5" fmla="*/ 21147 h 733425"/>
                <a:gd name="connsiteX6" fmla="*/ 274882 w 704850"/>
                <a:gd name="connsiteY6" fmla="*/ 367933 h 733425"/>
                <a:gd name="connsiteX7" fmla="*/ 51645 w 704850"/>
                <a:gd name="connsiteY7" fmla="*/ 411243 h 733425"/>
                <a:gd name="connsiteX8" fmla="*/ 61389 w 704850"/>
                <a:gd name="connsiteY8" fmla="*/ 684058 h 733425"/>
                <a:gd name="connsiteX9" fmla="*/ 192805 w 704850"/>
                <a:gd name="connsiteY9" fmla="*/ 735836 h 733425"/>
                <a:gd name="connsiteX10" fmla="*/ 199844 w 704850"/>
                <a:gd name="connsiteY10" fmla="*/ 735712 h 733425"/>
                <a:gd name="connsiteX11" fmla="*/ 334185 w 704850"/>
                <a:gd name="connsiteY11" fmla="*/ 674333 h 733425"/>
                <a:gd name="connsiteX12" fmla="*/ 361455 w 704850"/>
                <a:gd name="connsiteY12" fmla="*/ 448543 h 733425"/>
                <a:gd name="connsiteX13" fmla="*/ 499844 w 704850"/>
                <a:gd name="connsiteY13" fmla="*/ 299896 h 733425"/>
                <a:gd name="connsiteX14" fmla="*/ 567509 w 704850"/>
                <a:gd name="connsiteY14" fmla="*/ 362913 h 733425"/>
                <a:gd name="connsiteX15" fmla="*/ 577758 w 704850"/>
                <a:gd name="connsiteY15" fmla="*/ 366733 h 733425"/>
                <a:gd name="connsiteX16" fmla="*/ 587712 w 704850"/>
                <a:gd name="connsiteY16" fmla="*/ 362180 h 733425"/>
                <a:gd name="connsiteX17" fmla="*/ 626850 w 704850"/>
                <a:gd name="connsiteY17" fmla="*/ 320060 h 733425"/>
                <a:gd name="connsiteX18" fmla="*/ 626126 w 704850"/>
                <a:gd name="connsiteY18" fmla="*/ 299877 h 733425"/>
                <a:gd name="connsiteX19" fmla="*/ 558461 w 704850"/>
                <a:gd name="connsiteY19" fmla="*/ 236869 h 733425"/>
                <a:gd name="connsiteX20" fmla="*/ 578711 w 704850"/>
                <a:gd name="connsiteY20" fmla="*/ 215162 h 733425"/>
                <a:gd name="connsiteX21" fmla="*/ 646357 w 704850"/>
                <a:gd name="connsiteY21" fmla="*/ 278217 h 733425"/>
                <a:gd name="connsiteX22" fmla="*/ 656597 w 704850"/>
                <a:gd name="connsiteY22" fmla="*/ 282046 h 733425"/>
                <a:gd name="connsiteX23" fmla="*/ 666550 w 704850"/>
                <a:gd name="connsiteY23" fmla="*/ 277503 h 733425"/>
                <a:gd name="connsiteX24" fmla="*/ 705765 w 704850"/>
                <a:gd name="connsiteY24" fmla="*/ 235383 h 733425"/>
                <a:gd name="connsiteX25" fmla="*/ 709584 w 704850"/>
                <a:gd name="connsiteY25" fmla="*/ 225134 h 733425"/>
                <a:gd name="connsiteX26" fmla="*/ 705060 w 704850"/>
                <a:gd name="connsiteY26" fmla="*/ 215171 h 733425"/>
                <a:gd name="connsiteX27" fmla="*/ 655397 w 704850"/>
                <a:gd name="connsiteY27" fmla="*/ 247556 h 733425"/>
                <a:gd name="connsiteX28" fmla="*/ 587760 w 704850"/>
                <a:gd name="connsiteY28" fmla="*/ 184510 h 733425"/>
                <a:gd name="connsiteX29" fmla="*/ 567576 w 704850"/>
                <a:gd name="connsiteY29" fmla="*/ 185215 h 733425"/>
                <a:gd name="connsiteX30" fmla="*/ 527828 w 704850"/>
                <a:gd name="connsiteY30" fmla="*/ 227830 h 733425"/>
                <a:gd name="connsiteX31" fmla="*/ 523999 w 704850"/>
                <a:gd name="connsiteY31" fmla="*/ 238079 h 733425"/>
                <a:gd name="connsiteX32" fmla="*/ 528543 w 704850"/>
                <a:gd name="connsiteY32" fmla="*/ 248032 h 733425"/>
                <a:gd name="connsiteX33" fmla="*/ 596218 w 704850"/>
                <a:gd name="connsiteY33" fmla="*/ 311059 h 733425"/>
                <a:gd name="connsiteX34" fmla="*/ 576539 w 704850"/>
                <a:gd name="connsiteY34" fmla="*/ 332243 h 733425"/>
                <a:gd name="connsiteX35" fmla="*/ 508874 w 704850"/>
                <a:gd name="connsiteY35" fmla="*/ 269235 h 733425"/>
                <a:gd name="connsiteX36" fmla="*/ 498625 w 704850"/>
                <a:gd name="connsiteY36" fmla="*/ 265415 h 733425"/>
                <a:gd name="connsiteX37" fmla="*/ 488680 w 704850"/>
                <a:gd name="connsiteY37" fmla="*/ 269959 h 733425"/>
                <a:gd name="connsiteX38" fmla="*/ 335585 w 704850"/>
                <a:gd name="connsiteY38" fmla="*/ 434389 h 733425"/>
                <a:gd name="connsiteX39" fmla="*/ 335442 w 704850"/>
                <a:gd name="connsiteY39" fmla="*/ 434484 h 733425"/>
                <a:gd name="connsiteX40" fmla="*/ 331442 w 704850"/>
                <a:gd name="connsiteY40" fmla="*/ 454020 h 733425"/>
                <a:gd name="connsiteX41" fmla="*/ 313278 w 704850"/>
                <a:gd name="connsiteY41" fmla="*/ 654855 h 733425"/>
                <a:gd name="connsiteX42" fmla="*/ 198835 w 704850"/>
                <a:gd name="connsiteY42" fmla="*/ 707147 h 733425"/>
                <a:gd name="connsiteX43" fmla="*/ 80868 w 704850"/>
                <a:gd name="connsiteY43" fmla="*/ 663141 h 733425"/>
                <a:gd name="connsiteX44" fmla="*/ 72552 w 704850"/>
                <a:gd name="connsiteY44" fmla="*/ 430712 h 733425"/>
                <a:gd name="connsiteX45" fmla="*/ 193053 w 704850"/>
                <a:gd name="connsiteY45" fmla="*/ 378230 h 733425"/>
                <a:gd name="connsiteX46" fmla="*/ 271587 w 704850"/>
                <a:gd name="connsiteY46" fmla="*/ 398289 h 733425"/>
                <a:gd name="connsiteX47" fmla="*/ 282512 w 704850"/>
                <a:gd name="connsiteY47" fmla="*/ 399442 h 733425"/>
                <a:gd name="connsiteX48" fmla="*/ 290999 w 704850"/>
                <a:gd name="connsiteY48" fmla="*/ 392536 h 733425"/>
                <a:gd name="connsiteX49" fmla="*/ 618659 w 704850"/>
                <a:gd name="connsiteY49" fmla="*/ 40606 h 733425"/>
                <a:gd name="connsiteX50" fmla="*/ 665179 w 704850"/>
                <a:gd name="connsiteY50" fmla="*/ 35511 h 733425"/>
                <a:gd name="connsiteX51" fmla="*/ 673580 w 704850"/>
                <a:gd name="connsiteY51" fmla="*/ 57266 h 733425"/>
                <a:gd name="connsiteX52" fmla="*/ 663350 w 704850"/>
                <a:gd name="connsiteY52" fmla="*/ 82297 h 733425"/>
                <a:gd name="connsiteX53" fmla="*/ 606705 w 704850"/>
                <a:gd name="connsiteY53" fmla="*/ 143181 h 733425"/>
                <a:gd name="connsiteX54" fmla="*/ 602895 w 704850"/>
                <a:gd name="connsiteY54" fmla="*/ 153430 h 733425"/>
                <a:gd name="connsiteX55" fmla="*/ 607448 w 704850"/>
                <a:gd name="connsiteY55" fmla="*/ 163374 h 733425"/>
                <a:gd name="connsiteX56" fmla="*/ 675132 w 704850"/>
                <a:gd name="connsiteY56" fmla="*/ 226344 h 733425"/>
                <a:gd name="connsiteX57" fmla="*/ 655397 w 704850"/>
                <a:gd name="connsiteY57" fmla="*/ 247556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04850" h="733425">
                  <a:moveTo>
                    <a:pt x="705060" y="215171"/>
                  </a:moveTo>
                  <a:lnTo>
                    <a:pt x="637375" y="152201"/>
                  </a:lnTo>
                  <a:lnTo>
                    <a:pt x="684295" y="101776"/>
                  </a:lnTo>
                  <a:cubicBezTo>
                    <a:pt x="695259" y="89975"/>
                    <a:pt x="701774" y="74011"/>
                    <a:pt x="702164" y="57961"/>
                  </a:cubicBezTo>
                  <a:cubicBezTo>
                    <a:pt x="702574" y="40854"/>
                    <a:pt x="696354" y="25452"/>
                    <a:pt x="684638" y="14584"/>
                  </a:cubicBezTo>
                  <a:cubicBezTo>
                    <a:pt x="661159" y="-7209"/>
                    <a:pt x="621383" y="-4218"/>
                    <a:pt x="597770" y="21147"/>
                  </a:cubicBezTo>
                  <a:lnTo>
                    <a:pt x="274882" y="367933"/>
                  </a:lnTo>
                  <a:cubicBezTo>
                    <a:pt x="199482" y="332481"/>
                    <a:pt x="109204" y="349483"/>
                    <a:pt x="51645" y="411243"/>
                  </a:cubicBezTo>
                  <a:cubicBezTo>
                    <a:pt x="-20859" y="489148"/>
                    <a:pt x="-16487" y="611525"/>
                    <a:pt x="61389" y="684058"/>
                  </a:cubicBezTo>
                  <a:cubicBezTo>
                    <a:pt x="97432" y="717596"/>
                    <a:pt x="143856" y="735836"/>
                    <a:pt x="192805" y="735836"/>
                  </a:cubicBezTo>
                  <a:cubicBezTo>
                    <a:pt x="195149" y="735836"/>
                    <a:pt x="197492" y="735798"/>
                    <a:pt x="199844" y="735712"/>
                  </a:cubicBezTo>
                  <a:cubicBezTo>
                    <a:pt x="251384" y="733874"/>
                    <a:pt x="299095" y="712071"/>
                    <a:pt x="334185" y="674333"/>
                  </a:cubicBezTo>
                  <a:cubicBezTo>
                    <a:pt x="391687" y="612630"/>
                    <a:pt x="402222" y="521333"/>
                    <a:pt x="361455" y="448543"/>
                  </a:cubicBezTo>
                  <a:lnTo>
                    <a:pt x="499844" y="299896"/>
                  </a:lnTo>
                  <a:lnTo>
                    <a:pt x="567509" y="362913"/>
                  </a:lnTo>
                  <a:cubicBezTo>
                    <a:pt x="570281" y="365495"/>
                    <a:pt x="573958" y="366781"/>
                    <a:pt x="577758" y="366733"/>
                  </a:cubicBezTo>
                  <a:cubicBezTo>
                    <a:pt x="581549" y="366600"/>
                    <a:pt x="585131" y="364952"/>
                    <a:pt x="587712" y="362180"/>
                  </a:cubicBezTo>
                  <a:lnTo>
                    <a:pt x="626850" y="320060"/>
                  </a:lnTo>
                  <a:cubicBezTo>
                    <a:pt x="632213" y="314288"/>
                    <a:pt x="631889" y="305249"/>
                    <a:pt x="626126" y="299877"/>
                  </a:cubicBezTo>
                  <a:lnTo>
                    <a:pt x="558461" y="236869"/>
                  </a:lnTo>
                  <a:lnTo>
                    <a:pt x="578711" y="215162"/>
                  </a:lnTo>
                  <a:lnTo>
                    <a:pt x="646357" y="278217"/>
                  </a:lnTo>
                  <a:cubicBezTo>
                    <a:pt x="649120" y="280798"/>
                    <a:pt x="652730" y="282122"/>
                    <a:pt x="656597" y="282046"/>
                  </a:cubicBezTo>
                  <a:cubicBezTo>
                    <a:pt x="660388" y="281913"/>
                    <a:pt x="663960" y="280274"/>
                    <a:pt x="666550" y="277503"/>
                  </a:cubicBezTo>
                  <a:lnTo>
                    <a:pt x="705765" y="235383"/>
                  </a:lnTo>
                  <a:cubicBezTo>
                    <a:pt x="708346" y="232611"/>
                    <a:pt x="709727" y="228925"/>
                    <a:pt x="709584" y="225134"/>
                  </a:cubicBezTo>
                  <a:cubicBezTo>
                    <a:pt x="709470" y="221334"/>
                    <a:pt x="707841" y="217752"/>
                    <a:pt x="705060" y="215171"/>
                  </a:cubicBezTo>
                  <a:close/>
                  <a:moveTo>
                    <a:pt x="655397" y="247556"/>
                  </a:moveTo>
                  <a:lnTo>
                    <a:pt x="587760" y="184510"/>
                  </a:lnTo>
                  <a:cubicBezTo>
                    <a:pt x="581997" y="179138"/>
                    <a:pt x="572948" y="179443"/>
                    <a:pt x="567576" y="185215"/>
                  </a:cubicBezTo>
                  <a:lnTo>
                    <a:pt x="527828" y="227830"/>
                  </a:lnTo>
                  <a:cubicBezTo>
                    <a:pt x="525247" y="230602"/>
                    <a:pt x="523866" y="234288"/>
                    <a:pt x="523999" y="238079"/>
                  </a:cubicBezTo>
                  <a:cubicBezTo>
                    <a:pt x="524133" y="241870"/>
                    <a:pt x="525771" y="245451"/>
                    <a:pt x="528543" y="248032"/>
                  </a:cubicBezTo>
                  <a:lnTo>
                    <a:pt x="596218" y="311059"/>
                  </a:lnTo>
                  <a:lnTo>
                    <a:pt x="576539" y="332243"/>
                  </a:lnTo>
                  <a:lnTo>
                    <a:pt x="508874" y="269235"/>
                  </a:lnTo>
                  <a:cubicBezTo>
                    <a:pt x="506102" y="266654"/>
                    <a:pt x="502520" y="265215"/>
                    <a:pt x="498625" y="265415"/>
                  </a:cubicBezTo>
                  <a:cubicBezTo>
                    <a:pt x="494843" y="265549"/>
                    <a:pt x="491262" y="267187"/>
                    <a:pt x="488680" y="269959"/>
                  </a:cubicBezTo>
                  <a:lnTo>
                    <a:pt x="335585" y="434389"/>
                  </a:lnTo>
                  <a:lnTo>
                    <a:pt x="335442" y="434484"/>
                  </a:lnTo>
                  <a:cubicBezTo>
                    <a:pt x="329041" y="438837"/>
                    <a:pt x="327260" y="447495"/>
                    <a:pt x="331442" y="454020"/>
                  </a:cubicBezTo>
                  <a:cubicBezTo>
                    <a:pt x="371999" y="517276"/>
                    <a:pt x="364532" y="599857"/>
                    <a:pt x="313278" y="654855"/>
                  </a:cubicBezTo>
                  <a:cubicBezTo>
                    <a:pt x="283379" y="687011"/>
                    <a:pt x="242735" y="705575"/>
                    <a:pt x="198835" y="707147"/>
                  </a:cubicBezTo>
                  <a:cubicBezTo>
                    <a:pt x="155096" y="708595"/>
                    <a:pt x="113043" y="693069"/>
                    <a:pt x="80868" y="663141"/>
                  </a:cubicBezTo>
                  <a:cubicBezTo>
                    <a:pt x="14516" y="601353"/>
                    <a:pt x="10792" y="497073"/>
                    <a:pt x="72552" y="430712"/>
                  </a:cubicBezTo>
                  <a:cubicBezTo>
                    <a:pt x="104594" y="396346"/>
                    <a:pt x="148533" y="378230"/>
                    <a:pt x="193053" y="378230"/>
                  </a:cubicBezTo>
                  <a:cubicBezTo>
                    <a:pt x="219837" y="378230"/>
                    <a:pt x="246841" y="384783"/>
                    <a:pt x="271587" y="398289"/>
                  </a:cubicBezTo>
                  <a:cubicBezTo>
                    <a:pt x="274930" y="400118"/>
                    <a:pt x="278873" y="400528"/>
                    <a:pt x="282512" y="399442"/>
                  </a:cubicBezTo>
                  <a:cubicBezTo>
                    <a:pt x="286141" y="398356"/>
                    <a:pt x="289198" y="395870"/>
                    <a:pt x="290999" y="392536"/>
                  </a:cubicBezTo>
                  <a:lnTo>
                    <a:pt x="618659" y="40606"/>
                  </a:lnTo>
                  <a:cubicBezTo>
                    <a:pt x="631517" y="26814"/>
                    <a:pt x="653234" y="24433"/>
                    <a:pt x="665179" y="35511"/>
                  </a:cubicBezTo>
                  <a:cubicBezTo>
                    <a:pt x="670808" y="40730"/>
                    <a:pt x="673780" y="48455"/>
                    <a:pt x="673580" y="57266"/>
                  </a:cubicBezTo>
                  <a:cubicBezTo>
                    <a:pt x="673361" y="66419"/>
                    <a:pt x="669627" y="75544"/>
                    <a:pt x="663350" y="82297"/>
                  </a:cubicBezTo>
                  <a:lnTo>
                    <a:pt x="606705" y="143181"/>
                  </a:lnTo>
                  <a:cubicBezTo>
                    <a:pt x="604124" y="145962"/>
                    <a:pt x="602752" y="149649"/>
                    <a:pt x="602895" y="153430"/>
                  </a:cubicBezTo>
                  <a:cubicBezTo>
                    <a:pt x="603038" y="157211"/>
                    <a:pt x="604676" y="160793"/>
                    <a:pt x="607448" y="163374"/>
                  </a:cubicBezTo>
                  <a:lnTo>
                    <a:pt x="675132" y="226344"/>
                  </a:lnTo>
                  <a:lnTo>
                    <a:pt x="655397" y="247556"/>
                  </a:lnTo>
                  <a:close/>
                </a:path>
              </a:pathLst>
            </a:custGeom>
            <a:solidFill>
              <a:schemeClr val="tx2">
                <a:lumMod val="75000"/>
              </a:schemeClr>
            </a:solidFill>
            <a:ln w="9525" cap="flat">
              <a:noFill/>
              <a:prstDash val="solid"/>
              <a:miter/>
            </a:ln>
          </p:spPr>
          <p:txBody>
            <a:bodyPr anchor="ctr"/>
            <a:lstStyle/>
            <a:p>
              <a:pPr>
                <a:defRPr/>
              </a:pPr>
              <a:endParaRPr lang="ru-RU"/>
            </a:p>
          </p:txBody>
        </p:sp>
        <p:sp>
          <p:nvSpPr>
            <p:cNvPr id="23" name="Полилиния 22">
              <a:extLst>
                <a:ext uri="{FF2B5EF4-FFF2-40B4-BE49-F238E27FC236}">
                  <a16:creationId xmlns:a16="http://schemas.microsoft.com/office/drawing/2014/main" id="{F7D06C6D-AB45-0F69-D43D-268624CABC5E}"/>
                </a:ext>
              </a:extLst>
            </p:cNvPr>
            <p:cNvSpPr/>
            <p:nvPr/>
          </p:nvSpPr>
          <p:spPr>
            <a:xfrm>
              <a:off x="1300184" y="3459852"/>
              <a:ext cx="87644" cy="86199"/>
            </a:xfrm>
            <a:custGeom>
              <a:avLst/>
              <a:gdLst>
                <a:gd name="connsiteX0" fmla="*/ 65693 w 133350"/>
                <a:gd name="connsiteY0" fmla="*/ 0 h 133350"/>
                <a:gd name="connsiteX1" fmla="*/ 18802 w 133350"/>
                <a:gd name="connsiteY1" fmla="*/ 20336 h 133350"/>
                <a:gd name="connsiteX2" fmla="*/ 9 w 133350"/>
                <a:gd name="connsiteY2" fmla="*/ 67856 h 133350"/>
                <a:gd name="connsiteX3" fmla="*/ 66770 w 133350"/>
                <a:gd name="connsiteY3" fmla="*/ 133541 h 133350"/>
                <a:gd name="connsiteX4" fmla="*/ 67874 w 133350"/>
                <a:gd name="connsiteY4" fmla="*/ 133531 h 133350"/>
                <a:gd name="connsiteX5" fmla="*/ 114766 w 133350"/>
                <a:gd name="connsiteY5" fmla="*/ 113205 h 133350"/>
                <a:gd name="connsiteX6" fmla="*/ 133549 w 133350"/>
                <a:gd name="connsiteY6" fmla="*/ 65675 h 133350"/>
                <a:gd name="connsiteX7" fmla="*/ 113213 w 133350"/>
                <a:gd name="connsiteY7" fmla="*/ 18783 h 133350"/>
                <a:gd name="connsiteX8" fmla="*/ 65693 w 133350"/>
                <a:gd name="connsiteY8" fmla="*/ 0 h 133350"/>
                <a:gd name="connsiteX9" fmla="*/ 94240 w 133350"/>
                <a:gd name="connsiteY9" fmla="*/ 93326 h 133350"/>
                <a:gd name="connsiteX10" fmla="*/ 67417 w 133350"/>
                <a:gd name="connsiteY10" fmla="*/ 104956 h 133350"/>
                <a:gd name="connsiteX11" fmla="*/ 66779 w 133350"/>
                <a:gd name="connsiteY11" fmla="*/ 104966 h 133350"/>
                <a:gd name="connsiteX12" fmla="*/ 28584 w 133350"/>
                <a:gd name="connsiteY12" fmla="*/ 67399 h 133350"/>
                <a:gd name="connsiteX13" fmla="*/ 39328 w 133350"/>
                <a:gd name="connsiteY13" fmla="*/ 40215 h 133350"/>
                <a:gd name="connsiteX14" fmla="*/ 66160 w 133350"/>
                <a:gd name="connsiteY14" fmla="*/ 28584 h 133350"/>
                <a:gd name="connsiteX15" fmla="*/ 66798 w 133350"/>
                <a:gd name="connsiteY15" fmla="*/ 28575 h 133350"/>
                <a:gd name="connsiteX16" fmla="*/ 93354 w 133350"/>
                <a:gd name="connsiteY16" fmla="*/ 39329 h 133350"/>
                <a:gd name="connsiteX17" fmla="*/ 104984 w 133350"/>
                <a:gd name="connsiteY17" fmla="*/ 66142 h 133350"/>
                <a:gd name="connsiteX18" fmla="*/ 94240 w 133350"/>
                <a:gd name="connsiteY18" fmla="*/ 9332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350" h="133350">
                  <a:moveTo>
                    <a:pt x="65693" y="0"/>
                  </a:moveTo>
                  <a:cubicBezTo>
                    <a:pt x="47853" y="295"/>
                    <a:pt x="31203" y="7515"/>
                    <a:pt x="18802" y="20336"/>
                  </a:cubicBezTo>
                  <a:cubicBezTo>
                    <a:pt x="6391" y="33157"/>
                    <a:pt x="-277" y="50025"/>
                    <a:pt x="9" y="67856"/>
                  </a:cubicBezTo>
                  <a:cubicBezTo>
                    <a:pt x="609" y="104299"/>
                    <a:pt x="30451" y="133541"/>
                    <a:pt x="66770" y="133541"/>
                  </a:cubicBezTo>
                  <a:cubicBezTo>
                    <a:pt x="67141" y="133541"/>
                    <a:pt x="67512" y="133531"/>
                    <a:pt x="67874" y="133531"/>
                  </a:cubicBezTo>
                  <a:cubicBezTo>
                    <a:pt x="85715" y="133236"/>
                    <a:pt x="102364" y="126016"/>
                    <a:pt x="114766" y="113205"/>
                  </a:cubicBezTo>
                  <a:cubicBezTo>
                    <a:pt x="127168" y="100384"/>
                    <a:pt x="133835" y="83506"/>
                    <a:pt x="133549" y="65675"/>
                  </a:cubicBezTo>
                  <a:cubicBezTo>
                    <a:pt x="133254" y="47844"/>
                    <a:pt x="126034" y="31185"/>
                    <a:pt x="113213" y="18783"/>
                  </a:cubicBezTo>
                  <a:cubicBezTo>
                    <a:pt x="100393" y="6382"/>
                    <a:pt x="83524" y="95"/>
                    <a:pt x="65693" y="0"/>
                  </a:cubicBezTo>
                  <a:close/>
                  <a:moveTo>
                    <a:pt x="94240" y="93326"/>
                  </a:moveTo>
                  <a:cubicBezTo>
                    <a:pt x="87144" y="100660"/>
                    <a:pt x="77619" y="104784"/>
                    <a:pt x="67417" y="104956"/>
                  </a:cubicBezTo>
                  <a:cubicBezTo>
                    <a:pt x="67208" y="104966"/>
                    <a:pt x="66998" y="104966"/>
                    <a:pt x="66779" y="104966"/>
                  </a:cubicBezTo>
                  <a:cubicBezTo>
                    <a:pt x="46005" y="104966"/>
                    <a:pt x="28927" y="88240"/>
                    <a:pt x="28584" y="67399"/>
                  </a:cubicBezTo>
                  <a:cubicBezTo>
                    <a:pt x="28412" y="57198"/>
                    <a:pt x="32232" y="47549"/>
                    <a:pt x="39328" y="40215"/>
                  </a:cubicBezTo>
                  <a:cubicBezTo>
                    <a:pt x="46424" y="32880"/>
                    <a:pt x="55959" y="28756"/>
                    <a:pt x="66160" y="28584"/>
                  </a:cubicBezTo>
                  <a:cubicBezTo>
                    <a:pt x="66369" y="28575"/>
                    <a:pt x="66589" y="28575"/>
                    <a:pt x="66798" y="28575"/>
                  </a:cubicBezTo>
                  <a:cubicBezTo>
                    <a:pt x="76761" y="28575"/>
                    <a:pt x="86172" y="32375"/>
                    <a:pt x="93354" y="39329"/>
                  </a:cubicBezTo>
                  <a:cubicBezTo>
                    <a:pt x="100688" y="46425"/>
                    <a:pt x="104822" y="55940"/>
                    <a:pt x="104984" y="66142"/>
                  </a:cubicBezTo>
                  <a:cubicBezTo>
                    <a:pt x="105155" y="76343"/>
                    <a:pt x="101336" y="86001"/>
                    <a:pt x="94240" y="93326"/>
                  </a:cubicBezTo>
                  <a:close/>
                </a:path>
              </a:pathLst>
            </a:custGeom>
            <a:solidFill>
              <a:schemeClr val="tx2">
                <a:lumMod val="75000"/>
                <a:alpha val="30000"/>
              </a:schemeClr>
            </a:solidFill>
            <a:ln w="9525" cap="flat">
              <a:noFill/>
              <a:prstDash val="solid"/>
              <a:miter/>
            </a:ln>
          </p:spPr>
          <p:txBody>
            <a:bodyPr anchor="ctr"/>
            <a:lstStyle/>
            <a:p>
              <a:pPr>
                <a:defRPr/>
              </a:pPr>
              <a:endParaRPr lang="ru-RU"/>
            </a:p>
          </p:txBody>
        </p:sp>
      </p:grpSp>
      <p:sp>
        <p:nvSpPr>
          <p:cNvPr id="33797" name="Прямоугольник 30">
            <a:extLst>
              <a:ext uri="{FF2B5EF4-FFF2-40B4-BE49-F238E27FC236}">
                <a16:creationId xmlns:a16="http://schemas.microsoft.com/office/drawing/2014/main" id="{D81132B8-1FC9-CF16-D415-F3FDB38A3C1F}"/>
              </a:ext>
            </a:extLst>
          </p:cNvPr>
          <p:cNvSpPr>
            <a:spLocks noChangeArrowheads="1"/>
          </p:cNvSpPr>
          <p:nvPr/>
        </p:nvSpPr>
        <p:spPr bwMode="auto">
          <a:xfrm>
            <a:off x="290513" y="2616994"/>
            <a:ext cx="29448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4290" rIns="68580" bIns="34290">
            <a:spAutoFit/>
          </a:bodyPr>
          <a:lstStyle>
            <a:lvl1pPr defTabSz="342900">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defTabSz="34290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defTabSz="3429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defTabSz="3429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defTabSz="3429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just">
              <a:spcBef>
                <a:spcPct val="0"/>
              </a:spcBef>
              <a:spcAft>
                <a:spcPts val="900"/>
              </a:spcAft>
              <a:buClrTx/>
              <a:buSzTx/>
              <a:buNone/>
            </a:pPr>
            <a:r>
              <a:rPr lang="ru-RU" altLang="ru-RU" sz="1100">
                <a:solidFill>
                  <a:srgbClr val="661900"/>
                </a:solidFill>
                <a:latin typeface="Gotham Pro Regular"/>
                <a:ea typeface="Gotham Pro Regular"/>
                <a:cs typeface="Gotham Pro Regular"/>
              </a:rPr>
              <a:t>Трансляция «проводка в проводку» предполагает  максимальную детализацию и расшифровку проводок (документов) НСБУ, т.к. имеет связь проводок МСФО с исходным документом РСБУ, удобен при двойном закрытии.</a:t>
            </a:r>
          </a:p>
        </p:txBody>
      </p:sp>
      <p:sp>
        <p:nvSpPr>
          <p:cNvPr id="32" name="Прямоугольник 31">
            <a:extLst>
              <a:ext uri="{FF2B5EF4-FFF2-40B4-BE49-F238E27FC236}">
                <a16:creationId xmlns:a16="http://schemas.microsoft.com/office/drawing/2014/main" id="{F3EC54B3-8CE0-228E-7EED-918C44EC71AD}"/>
              </a:ext>
            </a:extLst>
          </p:cNvPr>
          <p:cNvSpPr/>
          <p:nvPr/>
        </p:nvSpPr>
        <p:spPr>
          <a:xfrm>
            <a:off x="3556001" y="1674020"/>
            <a:ext cx="3051175" cy="224948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342900">
              <a:defRPr/>
            </a:pPr>
            <a:endParaRPr lang="ru-RU">
              <a:solidFill>
                <a:srgbClr val="FFFFFF"/>
              </a:solidFill>
            </a:endParaRPr>
          </a:p>
        </p:txBody>
      </p:sp>
      <p:sp>
        <p:nvSpPr>
          <p:cNvPr id="33799" name="Прямоугольник 32">
            <a:extLst>
              <a:ext uri="{FF2B5EF4-FFF2-40B4-BE49-F238E27FC236}">
                <a16:creationId xmlns:a16="http://schemas.microsoft.com/office/drawing/2014/main" id="{9AA7D905-AA3A-183C-A426-CB180E3B0056}"/>
              </a:ext>
            </a:extLst>
          </p:cNvPr>
          <p:cNvSpPr>
            <a:spLocks noChangeArrowheads="1"/>
          </p:cNvSpPr>
          <p:nvPr/>
        </p:nvSpPr>
        <p:spPr bwMode="auto">
          <a:xfrm>
            <a:off x="4419601" y="1834356"/>
            <a:ext cx="201612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4290" rIns="68580" bIns="34290">
            <a:spAutoFit/>
          </a:bodyPr>
          <a:lstStyle>
            <a:lvl1pPr defTabSz="342900">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defTabSz="34290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defTabSz="3429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defTabSz="3429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defTabSz="3429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spcBef>
                <a:spcPct val="0"/>
              </a:spcBef>
              <a:spcAft>
                <a:spcPct val="0"/>
              </a:spcAft>
              <a:buClrTx/>
              <a:buSzTx/>
              <a:buFontTx/>
              <a:buNone/>
            </a:pPr>
            <a:r>
              <a:rPr lang="ru-RU" altLang="ru-RU" sz="2100" b="1">
                <a:solidFill>
                  <a:srgbClr val="661900"/>
                </a:solidFill>
                <a:ea typeface="Gotham Pro Medium"/>
                <a:cs typeface="Gotham Pro Medium"/>
              </a:rPr>
              <a:t>Сводная</a:t>
            </a:r>
          </a:p>
          <a:p>
            <a:pPr>
              <a:spcBef>
                <a:spcPct val="0"/>
              </a:spcBef>
              <a:spcAft>
                <a:spcPct val="0"/>
              </a:spcAft>
              <a:buClrTx/>
              <a:buSzTx/>
              <a:buFontTx/>
              <a:buNone/>
            </a:pPr>
            <a:r>
              <a:rPr lang="ru-RU" altLang="ru-RU" sz="2100" b="1">
                <a:solidFill>
                  <a:srgbClr val="661900"/>
                </a:solidFill>
                <a:ea typeface="Gotham Pro Medium"/>
                <a:cs typeface="Gotham Pro Medium"/>
              </a:rPr>
              <a:t>трансляция</a:t>
            </a:r>
          </a:p>
        </p:txBody>
      </p:sp>
      <p:grpSp>
        <p:nvGrpSpPr>
          <p:cNvPr id="33800" name="Группа 33">
            <a:extLst>
              <a:ext uri="{FF2B5EF4-FFF2-40B4-BE49-F238E27FC236}">
                <a16:creationId xmlns:a16="http://schemas.microsoft.com/office/drawing/2014/main" id="{644E6FAA-974D-8BBC-FEF6-470345AB0D3D}"/>
              </a:ext>
            </a:extLst>
          </p:cNvPr>
          <p:cNvGrpSpPr>
            <a:grpSpLocks/>
          </p:cNvGrpSpPr>
          <p:nvPr/>
        </p:nvGrpSpPr>
        <p:grpSpPr bwMode="auto">
          <a:xfrm>
            <a:off x="3770314" y="1897857"/>
            <a:ext cx="479425" cy="498475"/>
            <a:chOff x="1218584" y="3152859"/>
            <a:chExt cx="456354" cy="474855"/>
          </a:xfrm>
        </p:grpSpPr>
        <p:sp>
          <p:nvSpPr>
            <p:cNvPr id="35" name="Полилиния 21">
              <a:extLst>
                <a:ext uri="{FF2B5EF4-FFF2-40B4-BE49-F238E27FC236}">
                  <a16:creationId xmlns:a16="http://schemas.microsoft.com/office/drawing/2014/main" id="{AC489BD3-5411-EB43-BB06-55BB7A522F6E}"/>
                </a:ext>
              </a:extLst>
            </p:cNvPr>
            <p:cNvSpPr/>
            <p:nvPr/>
          </p:nvSpPr>
          <p:spPr>
            <a:xfrm>
              <a:off x="1218584" y="3152859"/>
              <a:ext cx="456354" cy="474855"/>
            </a:xfrm>
            <a:custGeom>
              <a:avLst/>
              <a:gdLst>
                <a:gd name="connsiteX0" fmla="*/ 705060 w 704850"/>
                <a:gd name="connsiteY0" fmla="*/ 215171 h 733425"/>
                <a:gd name="connsiteX1" fmla="*/ 637375 w 704850"/>
                <a:gd name="connsiteY1" fmla="*/ 152201 h 733425"/>
                <a:gd name="connsiteX2" fmla="*/ 684295 w 704850"/>
                <a:gd name="connsiteY2" fmla="*/ 101776 h 733425"/>
                <a:gd name="connsiteX3" fmla="*/ 702164 w 704850"/>
                <a:gd name="connsiteY3" fmla="*/ 57961 h 733425"/>
                <a:gd name="connsiteX4" fmla="*/ 684638 w 704850"/>
                <a:gd name="connsiteY4" fmla="*/ 14584 h 733425"/>
                <a:gd name="connsiteX5" fmla="*/ 597770 w 704850"/>
                <a:gd name="connsiteY5" fmla="*/ 21147 h 733425"/>
                <a:gd name="connsiteX6" fmla="*/ 274882 w 704850"/>
                <a:gd name="connsiteY6" fmla="*/ 367933 h 733425"/>
                <a:gd name="connsiteX7" fmla="*/ 51645 w 704850"/>
                <a:gd name="connsiteY7" fmla="*/ 411243 h 733425"/>
                <a:gd name="connsiteX8" fmla="*/ 61389 w 704850"/>
                <a:gd name="connsiteY8" fmla="*/ 684058 h 733425"/>
                <a:gd name="connsiteX9" fmla="*/ 192805 w 704850"/>
                <a:gd name="connsiteY9" fmla="*/ 735836 h 733425"/>
                <a:gd name="connsiteX10" fmla="*/ 199844 w 704850"/>
                <a:gd name="connsiteY10" fmla="*/ 735712 h 733425"/>
                <a:gd name="connsiteX11" fmla="*/ 334185 w 704850"/>
                <a:gd name="connsiteY11" fmla="*/ 674333 h 733425"/>
                <a:gd name="connsiteX12" fmla="*/ 361455 w 704850"/>
                <a:gd name="connsiteY12" fmla="*/ 448543 h 733425"/>
                <a:gd name="connsiteX13" fmla="*/ 499844 w 704850"/>
                <a:gd name="connsiteY13" fmla="*/ 299896 h 733425"/>
                <a:gd name="connsiteX14" fmla="*/ 567509 w 704850"/>
                <a:gd name="connsiteY14" fmla="*/ 362913 h 733425"/>
                <a:gd name="connsiteX15" fmla="*/ 577758 w 704850"/>
                <a:gd name="connsiteY15" fmla="*/ 366733 h 733425"/>
                <a:gd name="connsiteX16" fmla="*/ 587712 w 704850"/>
                <a:gd name="connsiteY16" fmla="*/ 362180 h 733425"/>
                <a:gd name="connsiteX17" fmla="*/ 626850 w 704850"/>
                <a:gd name="connsiteY17" fmla="*/ 320060 h 733425"/>
                <a:gd name="connsiteX18" fmla="*/ 626126 w 704850"/>
                <a:gd name="connsiteY18" fmla="*/ 299877 h 733425"/>
                <a:gd name="connsiteX19" fmla="*/ 558461 w 704850"/>
                <a:gd name="connsiteY19" fmla="*/ 236869 h 733425"/>
                <a:gd name="connsiteX20" fmla="*/ 578711 w 704850"/>
                <a:gd name="connsiteY20" fmla="*/ 215162 h 733425"/>
                <a:gd name="connsiteX21" fmla="*/ 646357 w 704850"/>
                <a:gd name="connsiteY21" fmla="*/ 278217 h 733425"/>
                <a:gd name="connsiteX22" fmla="*/ 656597 w 704850"/>
                <a:gd name="connsiteY22" fmla="*/ 282046 h 733425"/>
                <a:gd name="connsiteX23" fmla="*/ 666550 w 704850"/>
                <a:gd name="connsiteY23" fmla="*/ 277503 h 733425"/>
                <a:gd name="connsiteX24" fmla="*/ 705765 w 704850"/>
                <a:gd name="connsiteY24" fmla="*/ 235383 h 733425"/>
                <a:gd name="connsiteX25" fmla="*/ 709584 w 704850"/>
                <a:gd name="connsiteY25" fmla="*/ 225134 h 733425"/>
                <a:gd name="connsiteX26" fmla="*/ 705060 w 704850"/>
                <a:gd name="connsiteY26" fmla="*/ 215171 h 733425"/>
                <a:gd name="connsiteX27" fmla="*/ 655397 w 704850"/>
                <a:gd name="connsiteY27" fmla="*/ 247556 h 733425"/>
                <a:gd name="connsiteX28" fmla="*/ 587760 w 704850"/>
                <a:gd name="connsiteY28" fmla="*/ 184510 h 733425"/>
                <a:gd name="connsiteX29" fmla="*/ 567576 w 704850"/>
                <a:gd name="connsiteY29" fmla="*/ 185215 h 733425"/>
                <a:gd name="connsiteX30" fmla="*/ 527828 w 704850"/>
                <a:gd name="connsiteY30" fmla="*/ 227830 h 733425"/>
                <a:gd name="connsiteX31" fmla="*/ 523999 w 704850"/>
                <a:gd name="connsiteY31" fmla="*/ 238079 h 733425"/>
                <a:gd name="connsiteX32" fmla="*/ 528543 w 704850"/>
                <a:gd name="connsiteY32" fmla="*/ 248032 h 733425"/>
                <a:gd name="connsiteX33" fmla="*/ 596218 w 704850"/>
                <a:gd name="connsiteY33" fmla="*/ 311059 h 733425"/>
                <a:gd name="connsiteX34" fmla="*/ 576539 w 704850"/>
                <a:gd name="connsiteY34" fmla="*/ 332243 h 733425"/>
                <a:gd name="connsiteX35" fmla="*/ 508874 w 704850"/>
                <a:gd name="connsiteY35" fmla="*/ 269235 h 733425"/>
                <a:gd name="connsiteX36" fmla="*/ 498625 w 704850"/>
                <a:gd name="connsiteY36" fmla="*/ 265415 h 733425"/>
                <a:gd name="connsiteX37" fmla="*/ 488680 w 704850"/>
                <a:gd name="connsiteY37" fmla="*/ 269959 h 733425"/>
                <a:gd name="connsiteX38" fmla="*/ 335585 w 704850"/>
                <a:gd name="connsiteY38" fmla="*/ 434389 h 733425"/>
                <a:gd name="connsiteX39" fmla="*/ 335442 w 704850"/>
                <a:gd name="connsiteY39" fmla="*/ 434484 h 733425"/>
                <a:gd name="connsiteX40" fmla="*/ 331442 w 704850"/>
                <a:gd name="connsiteY40" fmla="*/ 454020 h 733425"/>
                <a:gd name="connsiteX41" fmla="*/ 313278 w 704850"/>
                <a:gd name="connsiteY41" fmla="*/ 654855 h 733425"/>
                <a:gd name="connsiteX42" fmla="*/ 198835 w 704850"/>
                <a:gd name="connsiteY42" fmla="*/ 707147 h 733425"/>
                <a:gd name="connsiteX43" fmla="*/ 80868 w 704850"/>
                <a:gd name="connsiteY43" fmla="*/ 663141 h 733425"/>
                <a:gd name="connsiteX44" fmla="*/ 72552 w 704850"/>
                <a:gd name="connsiteY44" fmla="*/ 430712 h 733425"/>
                <a:gd name="connsiteX45" fmla="*/ 193053 w 704850"/>
                <a:gd name="connsiteY45" fmla="*/ 378230 h 733425"/>
                <a:gd name="connsiteX46" fmla="*/ 271587 w 704850"/>
                <a:gd name="connsiteY46" fmla="*/ 398289 h 733425"/>
                <a:gd name="connsiteX47" fmla="*/ 282512 w 704850"/>
                <a:gd name="connsiteY47" fmla="*/ 399442 h 733425"/>
                <a:gd name="connsiteX48" fmla="*/ 290999 w 704850"/>
                <a:gd name="connsiteY48" fmla="*/ 392536 h 733425"/>
                <a:gd name="connsiteX49" fmla="*/ 618659 w 704850"/>
                <a:gd name="connsiteY49" fmla="*/ 40606 h 733425"/>
                <a:gd name="connsiteX50" fmla="*/ 665179 w 704850"/>
                <a:gd name="connsiteY50" fmla="*/ 35511 h 733425"/>
                <a:gd name="connsiteX51" fmla="*/ 673580 w 704850"/>
                <a:gd name="connsiteY51" fmla="*/ 57266 h 733425"/>
                <a:gd name="connsiteX52" fmla="*/ 663350 w 704850"/>
                <a:gd name="connsiteY52" fmla="*/ 82297 h 733425"/>
                <a:gd name="connsiteX53" fmla="*/ 606705 w 704850"/>
                <a:gd name="connsiteY53" fmla="*/ 143181 h 733425"/>
                <a:gd name="connsiteX54" fmla="*/ 602895 w 704850"/>
                <a:gd name="connsiteY54" fmla="*/ 153430 h 733425"/>
                <a:gd name="connsiteX55" fmla="*/ 607448 w 704850"/>
                <a:gd name="connsiteY55" fmla="*/ 163374 h 733425"/>
                <a:gd name="connsiteX56" fmla="*/ 675132 w 704850"/>
                <a:gd name="connsiteY56" fmla="*/ 226344 h 733425"/>
                <a:gd name="connsiteX57" fmla="*/ 655397 w 704850"/>
                <a:gd name="connsiteY57" fmla="*/ 247556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04850" h="733425">
                  <a:moveTo>
                    <a:pt x="705060" y="215171"/>
                  </a:moveTo>
                  <a:lnTo>
                    <a:pt x="637375" y="152201"/>
                  </a:lnTo>
                  <a:lnTo>
                    <a:pt x="684295" y="101776"/>
                  </a:lnTo>
                  <a:cubicBezTo>
                    <a:pt x="695259" y="89975"/>
                    <a:pt x="701774" y="74011"/>
                    <a:pt x="702164" y="57961"/>
                  </a:cubicBezTo>
                  <a:cubicBezTo>
                    <a:pt x="702574" y="40854"/>
                    <a:pt x="696354" y="25452"/>
                    <a:pt x="684638" y="14584"/>
                  </a:cubicBezTo>
                  <a:cubicBezTo>
                    <a:pt x="661159" y="-7209"/>
                    <a:pt x="621383" y="-4218"/>
                    <a:pt x="597770" y="21147"/>
                  </a:cubicBezTo>
                  <a:lnTo>
                    <a:pt x="274882" y="367933"/>
                  </a:lnTo>
                  <a:cubicBezTo>
                    <a:pt x="199482" y="332481"/>
                    <a:pt x="109204" y="349483"/>
                    <a:pt x="51645" y="411243"/>
                  </a:cubicBezTo>
                  <a:cubicBezTo>
                    <a:pt x="-20859" y="489148"/>
                    <a:pt x="-16487" y="611525"/>
                    <a:pt x="61389" y="684058"/>
                  </a:cubicBezTo>
                  <a:cubicBezTo>
                    <a:pt x="97432" y="717596"/>
                    <a:pt x="143856" y="735836"/>
                    <a:pt x="192805" y="735836"/>
                  </a:cubicBezTo>
                  <a:cubicBezTo>
                    <a:pt x="195149" y="735836"/>
                    <a:pt x="197492" y="735798"/>
                    <a:pt x="199844" y="735712"/>
                  </a:cubicBezTo>
                  <a:cubicBezTo>
                    <a:pt x="251384" y="733874"/>
                    <a:pt x="299095" y="712071"/>
                    <a:pt x="334185" y="674333"/>
                  </a:cubicBezTo>
                  <a:cubicBezTo>
                    <a:pt x="391687" y="612630"/>
                    <a:pt x="402222" y="521333"/>
                    <a:pt x="361455" y="448543"/>
                  </a:cubicBezTo>
                  <a:lnTo>
                    <a:pt x="499844" y="299896"/>
                  </a:lnTo>
                  <a:lnTo>
                    <a:pt x="567509" y="362913"/>
                  </a:lnTo>
                  <a:cubicBezTo>
                    <a:pt x="570281" y="365495"/>
                    <a:pt x="573958" y="366781"/>
                    <a:pt x="577758" y="366733"/>
                  </a:cubicBezTo>
                  <a:cubicBezTo>
                    <a:pt x="581549" y="366600"/>
                    <a:pt x="585131" y="364952"/>
                    <a:pt x="587712" y="362180"/>
                  </a:cubicBezTo>
                  <a:lnTo>
                    <a:pt x="626850" y="320060"/>
                  </a:lnTo>
                  <a:cubicBezTo>
                    <a:pt x="632213" y="314288"/>
                    <a:pt x="631889" y="305249"/>
                    <a:pt x="626126" y="299877"/>
                  </a:cubicBezTo>
                  <a:lnTo>
                    <a:pt x="558461" y="236869"/>
                  </a:lnTo>
                  <a:lnTo>
                    <a:pt x="578711" y="215162"/>
                  </a:lnTo>
                  <a:lnTo>
                    <a:pt x="646357" y="278217"/>
                  </a:lnTo>
                  <a:cubicBezTo>
                    <a:pt x="649120" y="280798"/>
                    <a:pt x="652730" y="282122"/>
                    <a:pt x="656597" y="282046"/>
                  </a:cubicBezTo>
                  <a:cubicBezTo>
                    <a:pt x="660388" y="281913"/>
                    <a:pt x="663960" y="280274"/>
                    <a:pt x="666550" y="277503"/>
                  </a:cubicBezTo>
                  <a:lnTo>
                    <a:pt x="705765" y="235383"/>
                  </a:lnTo>
                  <a:cubicBezTo>
                    <a:pt x="708346" y="232611"/>
                    <a:pt x="709727" y="228925"/>
                    <a:pt x="709584" y="225134"/>
                  </a:cubicBezTo>
                  <a:cubicBezTo>
                    <a:pt x="709470" y="221334"/>
                    <a:pt x="707841" y="217752"/>
                    <a:pt x="705060" y="215171"/>
                  </a:cubicBezTo>
                  <a:close/>
                  <a:moveTo>
                    <a:pt x="655397" y="247556"/>
                  </a:moveTo>
                  <a:lnTo>
                    <a:pt x="587760" y="184510"/>
                  </a:lnTo>
                  <a:cubicBezTo>
                    <a:pt x="581997" y="179138"/>
                    <a:pt x="572948" y="179443"/>
                    <a:pt x="567576" y="185215"/>
                  </a:cubicBezTo>
                  <a:lnTo>
                    <a:pt x="527828" y="227830"/>
                  </a:lnTo>
                  <a:cubicBezTo>
                    <a:pt x="525247" y="230602"/>
                    <a:pt x="523866" y="234288"/>
                    <a:pt x="523999" y="238079"/>
                  </a:cubicBezTo>
                  <a:cubicBezTo>
                    <a:pt x="524133" y="241870"/>
                    <a:pt x="525771" y="245451"/>
                    <a:pt x="528543" y="248032"/>
                  </a:cubicBezTo>
                  <a:lnTo>
                    <a:pt x="596218" y="311059"/>
                  </a:lnTo>
                  <a:lnTo>
                    <a:pt x="576539" y="332243"/>
                  </a:lnTo>
                  <a:lnTo>
                    <a:pt x="508874" y="269235"/>
                  </a:lnTo>
                  <a:cubicBezTo>
                    <a:pt x="506102" y="266654"/>
                    <a:pt x="502520" y="265215"/>
                    <a:pt x="498625" y="265415"/>
                  </a:cubicBezTo>
                  <a:cubicBezTo>
                    <a:pt x="494843" y="265549"/>
                    <a:pt x="491262" y="267187"/>
                    <a:pt x="488680" y="269959"/>
                  </a:cubicBezTo>
                  <a:lnTo>
                    <a:pt x="335585" y="434389"/>
                  </a:lnTo>
                  <a:lnTo>
                    <a:pt x="335442" y="434484"/>
                  </a:lnTo>
                  <a:cubicBezTo>
                    <a:pt x="329041" y="438837"/>
                    <a:pt x="327260" y="447495"/>
                    <a:pt x="331442" y="454020"/>
                  </a:cubicBezTo>
                  <a:cubicBezTo>
                    <a:pt x="371999" y="517276"/>
                    <a:pt x="364532" y="599857"/>
                    <a:pt x="313278" y="654855"/>
                  </a:cubicBezTo>
                  <a:cubicBezTo>
                    <a:pt x="283379" y="687011"/>
                    <a:pt x="242735" y="705575"/>
                    <a:pt x="198835" y="707147"/>
                  </a:cubicBezTo>
                  <a:cubicBezTo>
                    <a:pt x="155096" y="708595"/>
                    <a:pt x="113043" y="693069"/>
                    <a:pt x="80868" y="663141"/>
                  </a:cubicBezTo>
                  <a:cubicBezTo>
                    <a:pt x="14516" y="601353"/>
                    <a:pt x="10792" y="497073"/>
                    <a:pt x="72552" y="430712"/>
                  </a:cubicBezTo>
                  <a:cubicBezTo>
                    <a:pt x="104594" y="396346"/>
                    <a:pt x="148533" y="378230"/>
                    <a:pt x="193053" y="378230"/>
                  </a:cubicBezTo>
                  <a:cubicBezTo>
                    <a:pt x="219837" y="378230"/>
                    <a:pt x="246841" y="384783"/>
                    <a:pt x="271587" y="398289"/>
                  </a:cubicBezTo>
                  <a:cubicBezTo>
                    <a:pt x="274930" y="400118"/>
                    <a:pt x="278873" y="400528"/>
                    <a:pt x="282512" y="399442"/>
                  </a:cubicBezTo>
                  <a:cubicBezTo>
                    <a:pt x="286141" y="398356"/>
                    <a:pt x="289198" y="395870"/>
                    <a:pt x="290999" y="392536"/>
                  </a:cubicBezTo>
                  <a:lnTo>
                    <a:pt x="618659" y="40606"/>
                  </a:lnTo>
                  <a:cubicBezTo>
                    <a:pt x="631517" y="26814"/>
                    <a:pt x="653234" y="24433"/>
                    <a:pt x="665179" y="35511"/>
                  </a:cubicBezTo>
                  <a:cubicBezTo>
                    <a:pt x="670808" y="40730"/>
                    <a:pt x="673780" y="48455"/>
                    <a:pt x="673580" y="57266"/>
                  </a:cubicBezTo>
                  <a:cubicBezTo>
                    <a:pt x="673361" y="66419"/>
                    <a:pt x="669627" y="75544"/>
                    <a:pt x="663350" y="82297"/>
                  </a:cubicBezTo>
                  <a:lnTo>
                    <a:pt x="606705" y="143181"/>
                  </a:lnTo>
                  <a:cubicBezTo>
                    <a:pt x="604124" y="145962"/>
                    <a:pt x="602752" y="149649"/>
                    <a:pt x="602895" y="153430"/>
                  </a:cubicBezTo>
                  <a:cubicBezTo>
                    <a:pt x="603038" y="157211"/>
                    <a:pt x="604676" y="160793"/>
                    <a:pt x="607448" y="163374"/>
                  </a:cubicBezTo>
                  <a:lnTo>
                    <a:pt x="675132" y="226344"/>
                  </a:lnTo>
                  <a:lnTo>
                    <a:pt x="655397" y="247556"/>
                  </a:lnTo>
                  <a:close/>
                </a:path>
              </a:pathLst>
            </a:custGeom>
            <a:solidFill>
              <a:schemeClr val="tx2">
                <a:lumMod val="75000"/>
              </a:schemeClr>
            </a:solidFill>
            <a:ln w="9525" cap="flat">
              <a:noFill/>
              <a:prstDash val="solid"/>
              <a:miter/>
            </a:ln>
          </p:spPr>
          <p:txBody>
            <a:bodyPr anchor="ctr"/>
            <a:lstStyle/>
            <a:p>
              <a:pPr>
                <a:defRPr/>
              </a:pPr>
              <a:endParaRPr lang="ru-RU"/>
            </a:p>
          </p:txBody>
        </p:sp>
        <p:sp>
          <p:nvSpPr>
            <p:cNvPr id="36" name="Полилиния 22">
              <a:extLst>
                <a:ext uri="{FF2B5EF4-FFF2-40B4-BE49-F238E27FC236}">
                  <a16:creationId xmlns:a16="http://schemas.microsoft.com/office/drawing/2014/main" id="{842ED372-35B1-E651-D86C-DC3D79280F71}"/>
                </a:ext>
              </a:extLst>
            </p:cNvPr>
            <p:cNvSpPr/>
            <p:nvPr/>
          </p:nvSpPr>
          <p:spPr>
            <a:xfrm>
              <a:off x="1300184" y="3459852"/>
              <a:ext cx="87644" cy="86199"/>
            </a:xfrm>
            <a:custGeom>
              <a:avLst/>
              <a:gdLst>
                <a:gd name="connsiteX0" fmla="*/ 65693 w 133350"/>
                <a:gd name="connsiteY0" fmla="*/ 0 h 133350"/>
                <a:gd name="connsiteX1" fmla="*/ 18802 w 133350"/>
                <a:gd name="connsiteY1" fmla="*/ 20336 h 133350"/>
                <a:gd name="connsiteX2" fmla="*/ 9 w 133350"/>
                <a:gd name="connsiteY2" fmla="*/ 67856 h 133350"/>
                <a:gd name="connsiteX3" fmla="*/ 66770 w 133350"/>
                <a:gd name="connsiteY3" fmla="*/ 133541 h 133350"/>
                <a:gd name="connsiteX4" fmla="*/ 67874 w 133350"/>
                <a:gd name="connsiteY4" fmla="*/ 133531 h 133350"/>
                <a:gd name="connsiteX5" fmla="*/ 114766 w 133350"/>
                <a:gd name="connsiteY5" fmla="*/ 113205 h 133350"/>
                <a:gd name="connsiteX6" fmla="*/ 133549 w 133350"/>
                <a:gd name="connsiteY6" fmla="*/ 65675 h 133350"/>
                <a:gd name="connsiteX7" fmla="*/ 113213 w 133350"/>
                <a:gd name="connsiteY7" fmla="*/ 18783 h 133350"/>
                <a:gd name="connsiteX8" fmla="*/ 65693 w 133350"/>
                <a:gd name="connsiteY8" fmla="*/ 0 h 133350"/>
                <a:gd name="connsiteX9" fmla="*/ 94240 w 133350"/>
                <a:gd name="connsiteY9" fmla="*/ 93326 h 133350"/>
                <a:gd name="connsiteX10" fmla="*/ 67417 w 133350"/>
                <a:gd name="connsiteY10" fmla="*/ 104956 h 133350"/>
                <a:gd name="connsiteX11" fmla="*/ 66779 w 133350"/>
                <a:gd name="connsiteY11" fmla="*/ 104966 h 133350"/>
                <a:gd name="connsiteX12" fmla="*/ 28584 w 133350"/>
                <a:gd name="connsiteY12" fmla="*/ 67399 h 133350"/>
                <a:gd name="connsiteX13" fmla="*/ 39328 w 133350"/>
                <a:gd name="connsiteY13" fmla="*/ 40215 h 133350"/>
                <a:gd name="connsiteX14" fmla="*/ 66160 w 133350"/>
                <a:gd name="connsiteY14" fmla="*/ 28584 h 133350"/>
                <a:gd name="connsiteX15" fmla="*/ 66798 w 133350"/>
                <a:gd name="connsiteY15" fmla="*/ 28575 h 133350"/>
                <a:gd name="connsiteX16" fmla="*/ 93354 w 133350"/>
                <a:gd name="connsiteY16" fmla="*/ 39329 h 133350"/>
                <a:gd name="connsiteX17" fmla="*/ 104984 w 133350"/>
                <a:gd name="connsiteY17" fmla="*/ 66142 h 133350"/>
                <a:gd name="connsiteX18" fmla="*/ 94240 w 133350"/>
                <a:gd name="connsiteY18" fmla="*/ 9332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350" h="133350">
                  <a:moveTo>
                    <a:pt x="65693" y="0"/>
                  </a:moveTo>
                  <a:cubicBezTo>
                    <a:pt x="47853" y="295"/>
                    <a:pt x="31203" y="7515"/>
                    <a:pt x="18802" y="20336"/>
                  </a:cubicBezTo>
                  <a:cubicBezTo>
                    <a:pt x="6391" y="33157"/>
                    <a:pt x="-277" y="50025"/>
                    <a:pt x="9" y="67856"/>
                  </a:cubicBezTo>
                  <a:cubicBezTo>
                    <a:pt x="609" y="104299"/>
                    <a:pt x="30451" y="133541"/>
                    <a:pt x="66770" y="133541"/>
                  </a:cubicBezTo>
                  <a:cubicBezTo>
                    <a:pt x="67141" y="133541"/>
                    <a:pt x="67512" y="133531"/>
                    <a:pt x="67874" y="133531"/>
                  </a:cubicBezTo>
                  <a:cubicBezTo>
                    <a:pt x="85715" y="133236"/>
                    <a:pt x="102364" y="126016"/>
                    <a:pt x="114766" y="113205"/>
                  </a:cubicBezTo>
                  <a:cubicBezTo>
                    <a:pt x="127168" y="100384"/>
                    <a:pt x="133835" y="83506"/>
                    <a:pt x="133549" y="65675"/>
                  </a:cubicBezTo>
                  <a:cubicBezTo>
                    <a:pt x="133254" y="47844"/>
                    <a:pt x="126034" y="31185"/>
                    <a:pt x="113213" y="18783"/>
                  </a:cubicBezTo>
                  <a:cubicBezTo>
                    <a:pt x="100393" y="6382"/>
                    <a:pt x="83524" y="95"/>
                    <a:pt x="65693" y="0"/>
                  </a:cubicBezTo>
                  <a:close/>
                  <a:moveTo>
                    <a:pt x="94240" y="93326"/>
                  </a:moveTo>
                  <a:cubicBezTo>
                    <a:pt x="87144" y="100660"/>
                    <a:pt x="77619" y="104784"/>
                    <a:pt x="67417" y="104956"/>
                  </a:cubicBezTo>
                  <a:cubicBezTo>
                    <a:pt x="67208" y="104966"/>
                    <a:pt x="66998" y="104966"/>
                    <a:pt x="66779" y="104966"/>
                  </a:cubicBezTo>
                  <a:cubicBezTo>
                    <a:pt x="46005" y="104966"/>
                    <a:pt x="28927" y="88240"/>
                    <a:pt x="28584" y="67399"/>
                  </a:cubicBezTo>
                  <a:cubicBezTo>
                    <a:pt x="28412" y="57198"/>
                    <a:pt x="32232" y="47549"/>
                    <a:pt x="39328" y="40215"/>
                  </a:cubicBezTo>
                  <a:cubicBezTo>
                    <a:pt x="46424" y="32880"/>
                    <a:pt x="55959" y="28756"/>
                    <a:pt x="66160" y="28584"/>
                  </a:cubicBezTo>
                  <a:cubicBezTo>
                    <a:pt x="66369" y="28575"/>
                    <a:pt x="66589" y="28575"/>
                    <a:pt x="66798" y="28575"/>
                  </a:cubicBezTo>
                  <a:cubicBezTo>
                    <a:pt x="76761" y="28575"/>
                    <a:pt x="86172" y="32375"/>
                    <a:pt x="93354" y="39329"/>
                  </a:cubicBezTo>
                  <a:cubicBezTo>
                    <a:pt x="100688" y="46425"/>
                    <a:pt x="104822" y="55940"/>
                    <a:pt x="104984" y="66142"/>
                  </a:cubicBezTo>
                  <a:cubicBezTo>
                    <a:pt x="105155" y="76343"/>
                    <a:pt x="101336" y="86001"/>
                    <a:pt x="94240" y="93326"/>
                  </a:cubicBezTo>
                  <a:close/>
                </a:path>
              </a:pathLst>
            </a:custGeom>
            <a:solidFill>
              <a:schemeClr val="tx2">
                <a:lumMod val="75000"/>
                <a:alpha val="30000"/>
              </a:schemeClr>
            </a:solidFill>
            <a:ln w="9525" cap="flat">
              <a:noFill/>
              <a:prstDash val="solid"/>
              <a:miter/>
            </a:ln>
          </p:spPr>
          <p:txBody>
            <a:bodyPr anchor="ctr"/>
            <a:lstStyle/>
            <a:p>
              <a:pPr>
                <a:defRPr/>
              </a:pPr>
              <a:endParaRPr lang="ru-RU"/>
            </a:p>
          </p:txBody>
        </p:sp>
      </p:grpSp>
      <p:sp>
        <p:nvSpPr>
          <p:cNvPr id="33801" name="Прямоугольник 36">
            <a:extLst>
              <a:ext uri="{FF2B5EF4-FFF2-40B4-BE49-F238E27FC236}">
                <a16:creationId xmlns:a16="http://schemas.microsoft.com/office/drawing/2014/main" id="{630BA76E-5635-FF8C-4149-17A33A15B2C8}"/>
              </a:ext>
            </a:extLst>
          </p:cNvPr>
          <p:cNvSpPr>
            <a:spLocks noChangeArrowheads="1"/>
          </p:cNvSpPr>
          <p:nvPr/>
        </p:nvSpPr>
        <p:spPr bwMode="auto">
          <a:xfrm>
            <a:off x="3616326" y="2591595"/>
            <a:ext cx="293052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4290" rIns="68580" bIns="34290">
            <a:spAutoFit/>
          </a:bodyPr>
          <a:lstStyle>
            <a:lvl1pPr defTabSz="342900">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defTabSz="34290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defTabSz="3429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defTabSz="3429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defTabSz="3429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defTabSz="3429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just">
              <a:spcBef>
                <a:spcPct val="0"/>
              </a:spcBef>
              <a:spcAft>
                <a:spcPts val="900"/>
              </a:spcAft>
              <a:buClrTx/>
              <a:buSzTx/>
              <a:buNone/>
            </a:pPr>
            <a:r>
              <a:rPr lang="ru-RU" altLang="ru-RU" sz="1100">
                <a:solidFill>
                  <a:srgbClr val="661900"/>
                </a:solidFill>
                <a:latin typeface="Gotham Pro Regular"/>
                <a:ea typeface="Gotham Pro Regular"/>
                <a:cs typeface="Gotham Pro Regular"/>
              </a:rPr>
              <a:t>Трансляция «обороты в обороты» (проводки сводно) исключает излишнюю детализацию для однотипных операций, обороты при трансляции группируются по счетам и субконто за период, чтобы избежать множества однотипных проводок МСФО (напр., при биллинге).</a:t>
            </a:r>
          </a:p>
        </p:txBody>
      </p:sp>
      <p:sp>
        <p:nvSpPr>
          <p:cNvPr id="33802" name="Номер слайда 3">
            <a:extLst>
              <a:ext uri="{FF2B5EF4-FFF2-40B4-BE49-F238E27FC236}">
                <a16:creationId xmlns:a16="http://schemas.microsoft.com/office/drawing/2014/main" id="{C15FAE84-78A8-479F-66D0-AEB6538AB92E}"/>
              </a:ext>
            </a:extLst>
          </p:cNvPr>
          <p:cNvSpPr>
            <a:spLocks noGrp="1"/>
          </p:cNvSpPr>
          <p:nvPr>
            <p:ph type="sldNum" sz="quarter" idx="11"/>
          </p:nvPr>
        </p:nvSpPr>
        <p:spPr>
          <a:xfrm>
            <a:off x="6673850" y="5676106"/>
            <a:ext cx="2057400" cy="2730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spcBef>
                <a:spcPct val="0"/>
              </a:spcBef>
              <a:spcAft>
                <a:spcPct val="0"/>
              </a:spcAft>
              <a:buClrTx/>
              <a:buSzTx/>
              <a:buFontTx/>
              <a:buNone/>
            </a:pPr>
            <a:fld id="{E20A7F09-F900-40BB-A321-5A6714853D2B}" type="slidenum">
              <a:rPr lang="ru-RU" altLang="ru-RU" sz="1000"/>
              <a:pPr>
                <a:spcBef>
                  <a:spcPct val="0"/>
                </a:spcBef>
                <a:spcAft>
                  <a:spcPct val="0"/>
                </a:spcAft>
                <a:buClrTx/>
                <a:buSzTx/>
                <a:buFontTx/>
                <a:buNone/>
              </a:pPr>
              <a:t>7</a:t>
            </a:fld>
            <a:endParaRPr lang="ru-RU" altLang="ru-RU" sz="1000"/>
          </a:p>
        </p:txBody>
      </p:sp>
      <p:sp>
        <p:nvSpPr>
          <p:cNvPr id="26" name="TextShape 1">
            <a:extLst>
              <a:ext uri="{FF2B5EF4-FFF2-40B4-BE49-F238E27FC236}">
                <a16:creationId xmlns:a16="http://schemas.microsoft.com/office/drawing/2014/main" id="{2DDFB9B6-7A52-D954-1A1C-9E9975B8A005}"/>
              </a:ext>
            </a:extLst>
          </p:cNvPr>
          <p:cNvSpPr txBox="1"/>
          <p:nvPr/>
        </p:nvSpPr>
        <p:spPr>
          <a:xfrm>
            <a:off x="1762919" y="503416"/>
            <a:ext cx="5284788" cy="600075"/>
          </a:xfrm>
          <a:prstGeom prst="rect">
            <a:avLst/>
          </a:prstGeom>
          <a:noFill/>
          <a:ln>
            <a:noFill/>
          </a:ln>
        </p:spPr>
        <p:txBody>
          <a:bodyPr lIns="68576" tIns="34287" rIns="68576" bIns="34287" anchor="ctr"/>
          <a:lstStyle/>
          <a:p>
            <a:pPr>
              <a:lnSpc>
                <a:spcPct val="80000"/>
              </a:lnSpc>
              <a:defRPr/>
            </a:pPr>
            <a:r>
              <a:rPr lang="ru-RU" altLang="ru-RU" b="1" dirty="0">
                <a:solidFill>
                  <a:srgbClr val="D20000"/>
                </a:solidFill>
                <a:latin typeface="+mj-lt"/>
                <a:ea typeface="+mj-ea"/>
                <a:cs typeface="+mj-cs"/>
              </a:rPr>
              <a:t>2. ОБЗОР СИСТЕМЫ. </a:t>
            </a:r>
            <a:r>
              <a:rPr lang="ru-RU" b="1" dirty="0">
                <a:solidFill>
                  <a:srgbClr val="D20000"/>
                </a:solidFill>
                <a:latin typeface="+mj-lt"/>
                <a:ea typeface="+mj-ea"/>
                <a:cs typeface="+mj-cs"/>
              </a:rPr>
              <a:t>Варианты трансляции данных РСБУ в МСФО </a:t>
            </a:r>
          </a:p>
        </p:txBody>
      </p:sp>
      <p:sp>
        <p:nvSpPr>
          <p:cNvPr id="33804" name="Прямоугольник 1">
            <a:extLst>
              <a:ext uri="{FF2B5EF4-FFF2-40B4-BE49-F238E27FC236}">
                <a16:creationId xmlns:a16="http://schemas.microsoft.com/office/drawing/2014/main" id="{348E8352-B714-FEFE-BD7F-AD98DCD2D934}"/>
              </a:ext>
            </a:extLst>
          </p:cNvPr>
          <p:cNvSpPr>
            <a:spLocks noChangeArrowheads="1"/>
          </p:cNvSpPr>
          <p:nvPr/>
        </p:nvSpPr>
        <p:spPr bwMode="auto">
          <a:xfrm>
            <a:off x="3556000" y="3923506"/>
            <a:ext cx="3168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marL="0" lvl="1">
              <a:spcBef>
                <a:spcPct val="0"/>
              </a:spcBef>
              <a:spcAft>
                <a:spcPct val="0"/>
              </a:spcAft>
              <a:buSzPct val="60000"/>
              <a:buNone/>
            </a:pPr>
            <a:r>
              <a:rPr lang="ru-RU" altLang="ru-RU" sz="1400" b="1">
                <a:solidFill>
                  <a:srgbClr val="D20000"/>
                </a:solidFill>
                <a:sym typeface="Symbol" panose="05050102010706020507" pitchFamily="18" charset="2"/>
              </a:rPr>
              <a:t> </a:t>
            </a:r>
            <a:r>
              <a:rPr lang="ru-RU" altLang="ru-RU" sz="1400" b="1">
                <a:solidFill>
                  <a:srgbClr val="D20000"/>
                </a:solidFill>
              </a:rPr>
              <a:t>«Сводные проводки по датам»</a:t>
            </a:r>
          </a:p>
        </p:txBody>
      </p:sp>
      <p:sp>
        <p:nvSpPr>
          <p:cNvPr id="33805" name="Прямоугольник 2">
            <a:extLst>
              <a:ext uri="{FF2B5EF4-FFF2-40B4-BE49-F238E27FC236}">
                <a16:creationId xmlns:a16="http://schemas.microsoft.com/office/drawing/2014/main" id="{1E684551-04EF-D28F-DABF-AF303016FAE3}"/>
              </a:ext>
            </a:extLst>
          </p:cNvPr>
          <p:cNvSpPr>
            <a:spLocks noChangeArrowheads="1"/>
          </p:cNvSpPr>
          <p:nvPr/>
        </p:nvSpPr>
        <p:spPr bwMode="auto">
          <a:xfrm>
            <a:off x="190501" y="3923506"/>
            <a:ext cx="3013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marL="0" lvl="1" algn="r">
              <a:spcBef>
                <a:spcPct val="0"/>
              </a:spcBef>
              <a:spcAft>
                <a:spcPct val="0"/>
              </a:spcAft>
              <a:buSzPct val="60000"/>
              <a:buNone/>
            </a:pPr>
            <a:r>
              <a:rPr lang="ru-RU" altLang="ru-RU" sz="1400" b="1">
                <a:solidFill>
                  <a:srgbClr val="D20000"/>
                </a:solidFill>
                <a:sym typeface="Symbol" panose="05050102010706020507" pitchFamily="18" charset="2"/>
              </a:rPr>
              <a:t> «По документам (в момент проведения)»</a:t>
            </a:r>
            <a:endParaRPr lang="ru-RU" altLang="ru-RU" sz="1400" b="1">
              <a:solidFill>
                <a:srgbClr val="D20000"/>
              </a:solidFill>
            </a:endParaRPr>
          </a:p>
        </p:txBody>
      </p:sp>
      <p:pic>
        <p:nvPicPr>
          <p:cNvPr id="4" name="Рисунок 3">
            <a:extLst>
              <a:ext uri="{FF2B5EF4-FFF2-40B4-BE49-F238E27FC236}">
                <a16:creationId xmlns:a16="http://schemas.microsoft.com/office/drawing/2014/main" id="{4D87F1DD-0811-839F-BCD2-C42B44E5847F}"/>
              </a:ext>
            </a:extLst>
          </p:cNvPr>
          <p:cNvPicPr>
            <a:picLocks noChangeAspect="1"/>
          </p:cNvPicPr>
          <p:nvPr/>
        </p:nvPicPr>
        <p:blipFill>
          <a:blip r:embed="rId2"/>
          <a:stretch>
            <a:fillRect/>
          </a:stretch>
        </p:blipFill>
        <p:spPr>
          <a:xfrm>
            <a:off x="206376" y="4445794"/>
            <a:ext cx="3025775" cy="965200"/>
          </a:xfrm>
          <a:prstGeom prst="rect">
            <a:avLst/>
          </a:prstGeom>
          <a:ln>
            <a:noFill/>
          </a:ln>
          <a:effectLst>
            <a:outerShdw blurRad="190500" algn="tl" rotWithShape="0">
              <a:srgbClr val="000000">
                <a:alpha val="70000"/>
              </a:srgbClr>
            </a:outerShdw>
          </a:effectLst>
        </p:spPr>
      </p:pic>
      <p:pic>
        <p:nvPicPr>
          <p:cNvPr id="5" name="Рисунок 4">
            <a:extLst>
              <a:ext uri="{FF2B5EF4-FFF2-40B4-BE49-F238E27FC236}">
                <a16:creationId xmlns:a16="http://schemas.microsoft.com/office/drawing/2014/main" id="{BC27AD9A-50E0-79B9-1555-96192AB7470D}"/>
              </a:ext>
            </a:extLst>
          </p:cNvPr>
          <p:cNvPicPr>
            <a:picLocks noChangeAspect="1"/>
          </p:cNvPicPr>
          <p:nvPr/>
        </p:nvPicPr>
        <p:blipFill>
          <a:blip r:embed="rId3"/>
          <a:stretch>
            <a:fillRect/>
          </a:stretch>
        </p:blipFill>
        <p:spPr>
          <a:xfrm>
            <a:off x="3556001" y="4452144"/>
            <a:ext cx="3051175" cy="96520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Заголовок 1">
            <a:extLst>
              <a:ext uri="{FF2B5EF4-FFF2-40B4-BE49-F238E27FC236}">
                <a16:creationId xmlns:a16="http://schemas.microsoft.com/office/drawing/2014/main" id="{96FDAF42-2F09-21DC-889B-E7963F784E1F}"/>
              </a:ext>
            </a:extLst>
          </p:cNvPr>
          <p:cNvSpPr>
            <a:spLocks noGrp="1"/>
          </p:cNvSpPr>
          <p:nvPr>
            <p:ph type="title" idx="4294967295"/>
          </p:nvPr>
        </p:nvSpPr>
        <p:spPr>
          <a:xfrm>
            <a:off x="1907704" y="332656"/>
            <a:ext cx="6762750" cy="407987"/>
          </a:xfrm>
        </p:spPr>
        <p:txBody>
          <a:bodyPr/>
          <a:lstStyle/>
          <a:p>
            <a:pPr>
              <a:defRPr/>
            </a:pPr>
            <a:r>
              <a:rPr lang="ru-RU" altLang="ru-RU" dirty="0">
                <a:ea typeface="+mn-ea"/>
                <a:cs typeface="+mn-cs"/>
              </a:rPr>
              <a:t>2. НАСТРОЙКА СИСТЕМЫ. УЧЕТНЫЕ ПОЛИТИКИ</a:t>
            </a:r>
          </a:p>
        </p:txBody>
      </p:sp>
      <p:pic>
        <p:nvPicPr>
          <p:cNvPr id="1026" name="Picture 2">
            <a:extLst>
              <a:ext uri="{FF2B5EF4-FFF2-40B4-BE49-F238E27FC236}">
                <a16:creationId xmlns:a16="http://schemas.microsoft.com/office/drawing/2014/main" id="{6022446D-D68F-4A41-BADA-EC24543D72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420144"/>
            <a:ext cx="8424862" cy="3194050"/>
          </a:xfrm>
          <a:prstGeom prst="rect">
            <a:avLst/>
          </a:prstGeom>
          <a:noFill/>
          <a:ln>
            <a:noFill/>
          </a:ln>
          <a:effectLst>
            <a:outerShdw blurRad="63500" sx="102000" sy="102000" algn="c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448530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E6269BF0-1E4E-FAD9-75BA-CBB9A1A944E8}"/>
              </a:ext>
            </a:extLst>
          </p:cNvPr>
          <p:cNvSpPr>
            <a:spLocks noGrp="1"/>
          </p:cNvSpPr>
          <p:nvPr>
            <p:ph type="sldNum" sz="quarter" idx="11"/>
          </p:nvPr>
        </p:nvSpPr>
        <p:spPr/>
        <p:txBody>
          <a:bodyPr/>
          <a:lstStyle/>
          <a:p>
            <a:pPr>
              <a:defRPr/>
            </a:pPr>
            <a:fld id="{F4BA2680-2B06-4C50-8E0F-BF1C5150923D}" type="slidenum">
              <a:rPr lang="ru-RU" altLang="ru-RU" smtClean="0">
                <a:solidFill>
                  <a:schemeClr val="bg1">
                    <a:lumMod val="50000"/>
                  </a:schemeClr>
                </a:solidFill>
              </a:rPr>
              <a:pPr>
                <a:defRPr/>
              </a:pPr>
              <a:t>9</a:t>
            </a:fld>
            <a:endParaRPr lang="ru-RU" altLang="ru-RU" dirty="0">
              <a:solidFill>
                <a:schemeClr val="bg1">
                  <a:lumMod val="50000"/>
                </a:schemeClr>
              </a:solidFill>
            </a:endParaRPr>
          </a:p>
        </p:txBody>
      </p:sp>
      <p:pic>
        <p:nvPicPr>
          <p:cNvPr id="6146" name="Picture 2">
            <a:extLst>
              <a:ext uri="{FF2B5EF4-FFF2-40B4-BE49-F238E27FC236}">
                <a16:creationId xmlns:a16="http://schemas.microsoft.com/office/drawing/2014/main" id="{41B721F6-C0E8-B2E7-637D-C20B5EF4F4D6}"/>
              </a:ext>
            </a:extLst>
          </p:cNvPr>
          <p:cNvPicPr>
            <a:picLocks noChangeAspect="1" noChangeArrowheads="1"/>
          </p:cNvPicPr>
          <p:nvPr/>
        </p:nvPicPr>
        <p:blipFill>
          <a:blip r:embed="rId3"/>
          <a:srcRect/>
          <a:stretch>
            <a:fillRect/>
          </a:stretch>
        </p:blipFill>
        <p:spPr bwMode="auto">
          <a:xfrm>
            <a:off x="1222375" y="1888331"/>
            <a:ext cx="6724650" cy="3702050"/>
          </a:xfrm>
          <a:prstGeom prst="rect">
            <a:avLst/>
          </a:prstGeom>
          <a:noFill/>
          <a:ln>
            <a:noFill/>
          </a:ln>
          <a:effectLst>
            <a:outerShdw blurRad="63500" sx="102000" sy="102000" algn="ctr" rotWithShape="0">
              <a:prstClr val="black">
                <a:alpha val="40000"/>
              </a:prstClr>
            </a:outerShdw>
          </a:effectLst>
        </p:spPr>
      </p:pic>
      <p:sp>
        <p:nvSpPr>
          <p:cNvPr id="5" name="Заголовок 1">
            <a:extLst>
              <a:ext uri="{FF2B5EF4-FFF2-40B4-BE49-F238E27FC236}">
                <a16:creationId xmlns:a16="http://schemas.microsoft.com/office/drawing/2014/main" id="{2F5BEB39-8AD0-BD2A-3A7E-ED065850A2B3}"/>
              </a:ext>
            </a:extLst>
          </p:cNvPr>
          <p:cNvSpPr txBox="1">
            <a:spLocks/>
          </p:cNvSpPr>
          <p:nvPr/>
        </p:nvSpPr>
        <p:spPr bwMode="auto">
          <a:xfrm>
            <a:off x="1907704" y="332656"/>
            <a:ext cx="676275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0000"/>
              </a:lnSpc>
              <a:spcBef>
                <a:spcPct val="0"/>
              </a:spcBef>
              <a:spcAft>
                <a:spcPct val="0"/>
              </a:spcAft>
              <a:defRPr sz="2000" b="1">
                <a:solidFill>
                  <a:srgbClr val="D20000"/>
                </a:solidFill>
                <a:latin typeface="+mj-lt"/>
                <a:ea typeface="+mj-ea"/>
                <a:cs typeface="+mj-cs"/>
              </a:defRPr>
            </a:lvl1pPr>
            <a:lvl2pPr algn="l" rtl="0" eaLnBrk="0" fontAlgn="base" hangingPunct="0">
              <a:lnSpc>
                <a:spcPct val="80000"/>
              </a:lnSpc>
              <a:spcBef>
                <a:spcPct val="0"/>
              </a:spcBef>
              <a:spcAft>
                <a:spcPct val="0"/>
              </a:spcAft>
              <a:defRPr sz="2000" b="1">
                <a:solidFill>
                  <a:srgbClr val="D20000"/>
                </a:solidFill>
                <a:latin typeface="Arial" charset="0"/>
              </a:defRPr>
            </a:lvl2pPr>
            <a:lvl3pPr algn="l" rtl="0" eaLnBrk="0" fontAlgn="base" hangingPunct="0">
              <a:lnSpc>
                <a:spcPct val="80000"/>
              </a:lnSpc>
              <a:spcBef>
                <a:spcPct val="0"/>
              </a:spcBef>
              <a:spcAft>
                <a:spcPct val="0"/>
              </a:spcAft>
              <a:defRPr sz="2000" b="1">
                <a:solidFill>
                  <a:srgbClr val="D20000"/>
                </a:solidFill>
                <a:latin typeface="Arial" charset="0"/>
              </a:defRPr>
            </a:lvl3pPr>
            <a:lvl4pPr algn="l" rtl="0" eaLnBrk="0" fontAlgn="base" hangingPunct="0">
              <a:lnSpc>
                <a:spcPct val="80000"/>
              </a:lnSpc>
              <a:spcBef>
                <a:spcPct val="0"/>
              </a:spcBef>
              <a:spcAft>
                <a:spcPct val="0"/>
              </a:spcAft>
              <a:defRPr sz="2000" b="1">
                <a:solidFill>
                  <a:srgbClr val="D20000"/>
                </a:solidFill>
                <a:latin typeface="Arial" charset="0"/>
              </a:defRPr>
            </a:lvl4pPr>
            <a:lvl5pPr algn="l" rtl="0" eaLnBrk="0" fontAlgn="base" hangingPunct="0">
              <a:lnSpc>
                <a:spcPct val="80000"/>
              </a:lnSpc>
              <a:spcBef>
                <a:spcPct val="0"/>
              </a:spcBef>
              <a:spcAft>
                <a:spcPct val="0"/>
              </a:spcAft>
              <a:defRPr sz="2000" b="1">
                <a:solidFill>
                  <a:srgbClr val="D20000"/>
                </a:solidFill>
                <a:latin typeface="Arial" charset="0"/>
              </a:defRPr>
            </a:lvl5pPr>
            <a:lvl6pPr marL="457200" algn="l" rtl="0" fontAlgn="base">
              <a:lnSpc>
                <a:spcPct val="80000"/>
              </a:lnSpc>
              <a:spcBef>
                <a:spcPct val="0"/>
              </a:spcBef>
              <a:spcAft>
                <a:spcPct val="0"/>
              </a:spcAft>
              <a:defRPr sz="2000" b="1">
                <a:solidFill>
                  <a:srgbClr val="E2271E"/>
                </a:solidFill>
                <a:latin typeface="Arial" charset="0"/>
              </a:defRPr>
            </a:lvl6pPr>
            <a:lvl7pPr marL="914400" algn="l" rtl="0" fontAlgn="base">
              <a:lnSpc>
                <a:spcPct val="80000"/>
              </a:lnSpc>
              <a:spcBef>
                <a:spcPct val="0"/>
              </a:spcBef>
              <a:spcAft>
                <a:spcPct val="0"/>
              </a:spcAft>
              <a:defRPr sz="2000" b="1">
                <a:solidFill>
                  <a:srgbClr val="E2271E"/>
                </a:solidFill>
                <a:latin typeface="Arial" charset="0"/>
              </a:defRPr>
            </a:lvl7pPr>
            <a:lvl8pPr marL="1371600" algn="l" rtl="0" fontAlgn="base">
              <a:lnSpc>
                <a:spcPct val="80000"/>
              </a:lnSpc>
              <a:spcBef>
                <a:spcPct val="0"/>
              </a:spcBef>
              <a:spcAft>
                <a:spcPct val="0"/>
              </a:spcAft>
              <a:defRPr sz="2000" b="1">
                <a:solidFill>
                  <a:srgbClr val="E2271E"/>
                </a:solidFill>
                <a:latin typeface="Arial" charset="0"/>
              </a:defRPr>
            </a:lvl8pPr>
            <a:lvl9pPr marL="1828800" algn="l" rtl="0" fontAlgn="base">
              <a:lnSpc>
                <a:spcPct val="80000"/>
              </a:lnSpc>
              <a:spcBef>
                <a:spcPct val="0"/>
              </a:spcBef>
              <a:spcAft>
                <a:spcPct val="0"/>
              </a:spcAft>
              <a:defRPr sz="2000" b="1">
                <a:solidFill>
                  <a:srgbClr val="E2271E"/>
                </a:solidFill>
                <a:latin typeface="Arial" charset="0"/>
              </a:defRPr>
            </a:lvl9pPr>
          </a:lstStyle>
          <a:p>
            <a:pPr>
              <a:defRPr/>
            </a:pPr>
            <a:r>
              <a:rPr lang="ru-RU" altLang="ru-RU" kern="0" dirty="0">
                <a:ea typeface="+mn-ea"/>
                <a:cs typeface="+mn-cs"/>
              </a:rPr>
              <a:t>2. НАСТРОЙКА СИСТЕМЫ. КОМПОНЕНТЫ УЧЕТНЫХ ПОЛИТИК</a:t>
            </a:r>
          </a:p>
        </p:txBody>
      </p:sp>
    </p:spTree>
    <p:extLst>
      <p:ext uri="{BB962C8B-B14F-4D97-AF65-F5344CB8AC3E}">
        <p14:creationId xmlns:p14="http://schemas.microsoft.com/office/powerpoint/2010/main" val="1443405549"/>
      </p:ext>
    </p:extLst>
  </p:cSld>
  <p:clrMapOvr>
    <a:masterClrMapping/>
  </p:clrMapOvr>
</p:sld>
</file>

<file path=ppt/theme/theme1.xml><?xml version="1.0" encoding="utf-8"?>
<a:theme xmlns:a="http://schemas.openxmlformats.org/drawingml/2006/main" name="1409_Шаблон">
  <a:themeElements>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fontScheme name="1409_Шаблон">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lnDef>
  </a:objectDefaults>
  <a:extraClrSchemeLst>
    <a:extraClrScheme>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1409_Шаблон">
  <a:themeElements>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fontScheme name="1409_Шаблон">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lnDef>
  </a:objectDefaults>
  <a:extraClrSchemeLst>
    <a:extraClrScheme>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1409_Шаблон">
  <a:themeElements>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fontScheme name="1409_Шаблон">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lnDef>
  </a:objectDefaults>
  <a:extraClrSchemeLst>
    <a:extraClrScheme>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80806</TotalTime>
  <Words>7057</Words>
  <Application>Microsoft Office PowerPoint</Application>
  <PresentationFormat>Экран (4:3)</PresentationFormat>
  <Paragraphs>730</Paragraphs>
  <Slides>59</Slides>
  <Notes>50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3</vt:i4>
      </vt:variant>
      <vt:variant>
        <vt:lpstr>Заголовки слайдов</vt:lpstr>
      </vt:variant>
      <vt:variant>
        <vt:i4>59</vt:i4>
      </vt:variant>
    </vt:vector>
  </HeadingPairs>
  <TitlesOfParts>
    <vt:vector size="72" baseType="lpstr">
      <vt:lpstr>Arial (Основной текст)</vt:lpstr>
      <vt:lpstr>Arial</vt:lpstr>
      <vt:lpstr>Gotham Pro Light</vt:lpstr>
      <vt:lpstr>Gotham Pro Medium</vt:lpstr>
      <vt:lpstr>Gotham Pro Regular</vt:lpstr>
      <vt:lpstr>Open Sans</vt:lpstr>
      <vt:lpstr>Symbol</vt:lpstr>
      <vt:lpstr>Tahoma</vt:lpstr>
      <vt:lpstr>Times New Roman</vt:lpstr>
      <vt:lpstr>Wingdings</vt:lpstr>
      <vt:lpstr>1409_Шаблон</vt:lpstr>
      <vt:lpstr>1_1409_Шаблон</vt:lpstr>
      <vt:lpstr>2_1409_Шаблон</vt:lpstr>
      <vt:lpstr>Презентация PowerPoint</vt:lpstr>
      <vt:lpstr>СОДЕРЖАНИЕ</vt:lpstr>
      <vt:lpstr>1. ОБЗОР СИСТЕМЫ. МСФО В 1C: УПРАВЛЕНИИ ХОЛДИНГОМ И ОБЗОР ВОЗМОЖНОСТЕЙ</vt:lpstr>
      <vt:lpstr>Презентация PowerPoint</vt:lpstr>
      <vt:lpstr>Презентация PowerPoint</vt:lpstr>
      <vt:lpstr>2. ОБЗОР СИСТЕМЫ. СПОСОБЫ ОТРАЖЕНИЯ ОПЕРАЦИЙ В МСФО.</vt:lpstr>
      <vt:lpstr>Презентация PowerPoint</vt:lpstr>
      <vt:lpstr>2. НАСТРОЙКА СИСТЕМЫ. УЧЕТНЫЕ ПОЛИТИКИ</vt:lpstr>
      <vt:lpstr>Презентация PowerPoint</vt:lpstr>
      <vt:lpstr>2. НАСТРОЙКА СИСТЕМЫ. БАЗОВЫЕ НАСТРОЙКИ. ЗАГРУЗКА ПЛАНА СЧЕТОВ.</vt:lpstr>
      <vt:lpstr>Презентация PowerPoint</vt:lpstr>
      <vt:lpstr>Презентация PowerPoint</vt:lpstr>
      <vt:lpstr>Презентация PowerPoint</vt:lpstr>
      <vt:lpstr>2. НАСТРОЙКА СИСТЕМЫ. ШАБЛОНЫ ФОРМИРОВАНИЯ ПРОВОДОК</vt:lpstr>
      <vt:lpstr>3. МСФО НА УРОВНЕ КОМПАНИИ. ОБЗОР РЕАЛИЗОВАННЫХ КОРРЕКТИРОВОК МСФО В ЧАСТИ ВНЕОБОРОТНЫХ АКТИВОВ</vt:lpstr>
      <vt:lpstr>3. МСФО НА УРОВНЕ КОМПАНИИ. ПАРАЛЕЛЬНЫЙ УЧЁТ ПО ВЫБОРОЧНЫМ ОБЪЕКТАМ</vt:lpstr>
      <vt:lpstr>Презентация PowerPoint</vt:lpstr>
      <vt:lpstr>3. МСФО НА УРОВНЕ КОМПАНИИ. КЛЮЧЕВЫЕ ВОЗМОЖНОСТИ ПАРАЛЛЕЛЬНОГО УЧЁТА ФИНАНСОВЫХ ИНСТРУМЕНТОВ.</vt:lpstr>
      <vt:lpstr>3. МСФО НА УРОВНЕ КОМПАНИИ. ВОЗМОЖНОСТЬ РЕКЛАССИФИКАЦИИ ЗАПАСОВ, РБП ИЛИ ЗАТРАТ В СОСТАВ ОБЪЕКТОВ ПАРАЛЕЛЬНОГО УЧЕТА ВНА.</vt:lpstr>
      <vt:lpstr>3. МСФО НА УРОВНЕ КОМПАНИИ. ВОЗМОЖНОСТЬ РЕКЛАССИФИКАЦИИ ЗАПАСОВ, РБП ИЛИ ЗАТРАТ В СОСТАВ ОБЪЕКТОВ ПАРАЛЕЛЬНОГО УЧЁТА ВНА.</vt:lpstr>
      <vt:lpstr>3. РЕКЛАССИФИКАЦИЯ ЗАПАСОВ ВО ВНЕОБОРОТНЫЕ АКТИВЫ ПО ПОРОГУ МАТЕРИАЛЬНОСТИ</vt:lpstr>
      <vt:lpstr>3. МСФО НА УРОВНЕ КОМПАНИИ. ПОДДЕРЖКА IFRS 15 «ДОГОВОРЫ С ПОКУПАТЕЛЯМИ»</vt:lpstr>
      <vt:lpstr>3. МСФО НА УРОВНЕ КОМПАНИИ. ПОДДЕРЖКА IFRS 15 «ДОГОВОРЫ С ПОКУПАТЕЛЯМИ».</vt:lpstr>
      <vt:lpstr>Презентация PowerPoint</vt:lpstr>
      <vt:lpstr>3. МСФО УЧЁТ НА УРОВНЕ КОМПАНИИ.  ПОДДЕРЖКА IFRS 9 и IFRS 16</vt:lpstr>
      <vt:lpstr>3. МСФО УЧЁТ НА УРОВНЕ КОМПАНИИ. ПОДДЕРЖКА IFRS 16 «АРЕНДА»</vt:lpstr>
      <vt:lpstr>3. МСФО УЧЁТ НА УРОВНЕ КОМПАНИИ. ПОДДЕРЖКА IFRS 16 «АРЕНДА»</vt:lpstr>
      <vt:lpstr>Презентация PowerPoint</vt:lpstr>
      <vt:lpstr>3. МСФО УЧЁТ НА УРОВНЕ КОМПАНИИ. НАЧИСЛЕНИЕ РЕЗЕРВА ПОД ОЖИДАЕМЫЕ КРЕДИТНЫЕ УБЫТКИ IFRS 9</vt:lpstr>
      <vt:lpstr>Презентация PowerPoint</vt:lpstr>
      <vt:lpstr>3. МСФО НА УРОВНЕ КОМПАНИИ. СТАНДАРТНЫЕ ОТЧЁТЫ </vt:lpstr>
      <vt:lpstr>3. МСФО УЧЁТ НА УРОВНЕ КОМПАНИИ. СТАНДАРТНЫЕ ОТЧЁТЫ.</vt:lpstr>
      <vt:lpstr>Презентация PowerPoint</vt:lpstr>
      <vt:lpstr>3. МСФО УЧЁТ НА УРОВНЕ КОМПАНИИ. РАСЧЁТ СЕБЕСТОИМОСТИ В РАМКАХ СТАНДАРТНОГО ЗАКРЫТИЯ </vt:lpstr>
      <vt:lpstr>Презентация PowerPoint</vt:lpstr>
      <vt:lpstr>3. МСФО УЧЁТ НА УРОВНЕ КОМПАНИИ. БЫСТРОЕ ЗАКРЫТИЕ И ТРИ СПОСОБА ВЫВОДА НАЧИСЛЕНИЙ.</vt:lpstr>
      <vt:lpstr>3. МСФО УЧЁТ НА УРОВНЕ КОМПАНИИ. ЗАКРЫТИЕ ПЕРИОДА.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4. КОНСОЛИДАЦИЯ. КОНСОЛИДАЦИЯ ДАННЫХ: ПЕРИМЕТР КОНСОЛИДАЦИИ И ЕГО ИЗМЕНЕНИЕ</vt:lpstr>
      <vt:lpstr>4. КОНСОЛИДАЦИЯ ОТЧЁТНОСТИ. ЗАГРУЗКА, СВЕРКА, УРЕГУЛИРОВАНИЕ ДАННЫХ ВГО. </vt:lpstr>
      <vt:lpstr>Презентация PowerPoint</vt:lpstr>
      <vt:lpstr>Презентация PowerPoint</vt:lpstr>
      <vt:lpstr>4. КОНСОЛИДАЦИЯ ОТЧЁТНОСТИ. МАСТЕР УРЕГУЛИРОВАНИЯ.</vt:lpstr>
      <vt:lpstr>Презентация PowerPoint</vt:lpstr>
      <vt:lpstr>4. КОНСОЛИДАЦИЯ. СВЕРКА ВГО И  ЭЛИМИНАЦИЯ ПО ПРОВОДКАМ.</vt:lpstr>
      <vt:lpstr>4. КОНСОЛИДАЦИЯ. СВЕРКА ВГО И ЭЛИМИНАЦИЯ ПО ПРОВОДКАМ.</vt:lpstr>
      <vt:lpstr>4. КОНСОЛИДАЦИЯ. ЭЛИМИНАЦИЯ ПРОВОДОК. </vt:lpstr>
      <vt:lpstr>4. КОНСОЛИДАЦИЯ. ЭЛИМИНАЦИЯ ПРОВОДОК В ТОМ ЧИСЛЕ ДЛЯ НРП. </vt:lpstr>
      <vt:lpstr>Презентация PowerPoint</vt:lpstr>
      <vt:lpstr>5. СБОР ОТЧЕТНОСТИ. </vt:lpstr>
      <vt:lpstr>5. СБОР ОТЧЕТНОСТИ. РАСШИФРОВКА ДО ДОКУМЕНТА.</vt:lpstr>
      <vt:lpstr>5. КОНТРОЛЬ ПРОЦЕССА ЗАКРЫТИЯ. ДАШБОРД БЫСТРОГО ЗАКРЫТИЯ.</vt:lpstr>
      <vt:lpstr>Презентация PowerPoint</vt:lpstr>
    </vt:vector>
  </TitlesOfParts>
  <Company>1C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Наименование доклада</dc:title>
  <dc:creator>admin</dc:creator>
  <cp:lastModifiedBy>Станислав Митрохин</cp:lastModifiedBy>
  <cp:revision>1737</cp:revision>
  <cp:lastPrinted>2016-10-27T11:13:39Z</cp:lastPrinted>
  <dcterms:created xsi:type="dcterms:W3CDTF">2014-08-20T11:28:12Z</dcterms:created>
  <dcterms:modified xsi:type="dcterms:W3CDTF">2024-08-26T14:55:33Z</dcterms:modified>
</cp:coreProperties>
</file>