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2" r:id="rId3"/>
    <p:sldId id="289" r:id="rId4"/>
    <p:sldId id="288" r:id="rId5"/>
    <p:sldId id="318" r:id="rId6"/>
    <p:sldId id="296" r:id="rId7"/>
    <p:sldId id="297" r:id="rId8"/>
    <p:sldId id="299" r:id="rId9"/>
    <p:sldId id="308" r:id="rId10"/>
    <p:sldId id="306" r:id="rId11"/>
    <p:sldId id="326" r:id="rId12"/>
    <p:sldId id="642" r:id="rId13"/>
    <p:sldId id="643" r:id="rId14"/>
    <p:sldId id="280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000"/>
    <a:srgbClr val="E2271E"/>
    <a:srgbClr val="FFCC00"/>
    <a:srgbClr val="B2B2B2"/>
    <a:srgbClr val="808080"/>
    <a:srgbClr val="CC9900"/>
    <a:srgbClr val="F6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80" autoAdjust="0"/>
    <p:restoredTop sz="77700" autoAdjust="0"/>
  </p:normalViewPr>
  <p:slideViewPr>
    <p:cSldViewPr>
      <p:cViewPr varScale="1">
        <p:scale>
          <a:sx n="71" d="100"/>
          <a:sy n="71" d="100"/>
        </p:scale>
        <p:origin x="159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4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F25C0FD-020C-477B-8E1A-1BC19672041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C69F726-5CE3-48B7-84E1-2C91B97794C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5EDD68A5-3BA0-4B26-A9CA-3DF85DDA7EE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AA1C9078-4840-4647-90EE-EAB9830F5BA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73330624-D591-47EF-BFC4-6A3988B7847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919FD3F-F475-4F3C-8F1A-D120A3A6C84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D166BD7-0DAB-48B7-90C6-BDE11A978B8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E14745F2-DF53-421B-B09A-A6203F167FC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378F052-CC9D-4DB6-882E-9376DB10DD7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4C29BD6F-925D-421E-990A-7479CBD6D62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6FD4FC43-5457-4FBB-840C-232506BAB2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420D9416-73AC-424B-ABE6-71B1DA141FE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F0ACC8F5-F75A-4982-9B51-8492F52093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B5A962-86F2-41F0-BA0C-B4D8666FEFAB}" type="slidenum">
              <a:rPr lang="ru-RU" altLang="ru-RU" sz="1200">
                <a:latin typeface="Times New Roman" panose="02020603050405020304" pitchFamily="18" charset="0"/>
              </a:rPr>
              <a:pPr/>
              <a:t>1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DDF14C34-1CE6-40F0-BBDB-DE4276BB7C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9787BBA1-3025-451C-B825-BBA16F3C8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>
            <a:extLst>
              <a:ext uri="{FF2B5EF4-FFF2-40B4-BE49-F238E27FC236}">
                <a16:creationId xmlns:a16="http://schemas.microsoft.com/office/drawing/2014/main" id="{E83B91D0-9FA4-4A5C-A24F-A68E83EBE1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>
            <a:extLst>
              <a:ext uri="{FF2B5EF4-FFF2-40B4-BE49-F238E27FC236}">
                <a16:creationId xmlns:a16="http://schemas.microsoft.com/office/drawing/2014/main" id="{8BC8D4C0-64ED-4909-8166-B63A3D5A3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54276" name="Номер слайда 3">
            <a:extLst>
              <a:ext uri="{FF2B5EF4-FFF2-40B4-BE49-F238E27FC236}">
                <a16:creationId xmlns:a16="http://schemas.microsoft.com/office/drawing/2014/main" id="{6969D44B-6570-40A7-9A32-A4810E9465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D169D8-193E-4432-8F97-64B5C6FB46D2}" type="slidenum">
              <a:rPr lang="ru-RU" altLang="ru-RU" sz="1200">
                <a:latin typeface="Times New Roman" panose="02020603050405020304" pitchFamily="18" charset="0"/>
              </a:rPr>
              <a:pPr/>
              <a:t>11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91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>
            <a:extLst>
              <a:ext uri="{FF2B5EF4-FFF2-40B4-BE49-F238E27FC236}">
                <a16:creationId xmlns:a16="http://schemas.microsoft.com/office/drawing/2014/main" id="{E83B91D0-9FA4-4A5C-A24F-A68E83EBE1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>
            <a:extLst>
              <a:ext uri="{FF2B5EF4-FFF2-40B4-BE49-F238E27FC236}">
                <a16:creationId xmlns:a16="http://schemas.microsoft.com/office/drawing/2014/main" id="{8BC8D4C0-64ED-4909-8166-B63A3D5A3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4276" name="Номер слайда 3">
            <a:extLst>
              <a:ext uri="{FF2B5EF4-FFF2-40B4-BE49-F238E27FC236}">
                <a16:creationId xmlns:a16="http://schemas.microsoft.com/office/drawing/2014/main" id="{6969D44B-6570-40A7-9A32-A4810E9465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D169D8-193E-4432-8F97-64B5C6FB46D2}" type="slidenum">
              <a:rPr lang="ru-RU" altLang="ru-RU" sz="1200">
                <a:latin typeface="Times New Roman" panose="02020603050405020304" pitchFamily="18" charset="0"/>
              </a:rPr>
              <a:pPr/>
              <a:t>12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50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>
            <a:extLst>
              <a:ext uri="{FF2B5EF4-FFF2-40B4-BE49-F238E27FC236}">
                <a16:creationId xmlns:a16="http://schemas.microsoft.com/office/drawing/2014/main" id="{DC14DE0D-64DE-4891-888A-74C8840180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>
            <a:extLst>
              <a:ext uri="{FF2B5EF4-FFF2-40B4-BE49-F238E27FC236}">
                <a16:creationId xmlns:a16="http://schemas.microsoft.com/office/drawing/2014/main" id="{9A829E21-4D36-4FDB-8AE6-676DFB223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6324" name="Номер слайда 3">
            <a:extLst>
              <a:ext uri="{FF2B5EF4-FFF2-40B4-BE49-F238E27FC236}">
                <a16:creationId xmlns:a16="http://schemas.microsoft.com/office/drawing/2014/main" id="{74D3E318-703F-4214-ABBD-BE91936ED2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0D5EA8-4443-4C1D-BDBB-A7D1A979A2BA}" type="slidenum">
              <a:rPr lang="ru-RU" altLang="ru-RU" sz="1200">
                <a:latin typeface="Times New Roman" panose="02020603050405020304" pitchFamily="18" charset="0"/>
              </a:rPr>
              <a:pPr/>
              <a:t>13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B9586B3-5398-42BF-AC6E-79064F72B8BB}" type="slidenum">
              <a:rPr lang="ru-RU" altLang="ru-RU" sz="1200" smtClean="0">
                <a:latin typeface="Times New Roman" pitchFamily="18" charset="0"/>
              </a:rPr>
              <a:pPr/>
              <a:t>14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>
            <a:extLst>
              <a:ext uri="{FF2B5EF4-FFF2-40B4-BE49-F238E27FC236}">
                <a16:creationId xmlns:a16="http://schemas.microsoft.com/office/drawing/2014/main" id="{05BB6D09-CE12-415B-81BB-6CCEB8D99A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>
            <a:extLst>
              <a:ext uri="{FF2B5EF4-FFF2-40B4-BE49-F238E27FC236}">
                <a16:creationId xmlns:a16="http://schemas.microsoft.com/office/drawing/2014/main" id="{96A9C281-ED75-4ED3-886E-E08BE9AB3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36868" name="Номер слайда 3">
            <a:extLst>
              <a:ext uri="{FF2B5EF4-FFF2-40B4-BE49-F238E27FC236}">
                <a16:creationId xmlns:a16="http://schemas.microsoft.com/office/drawing/2014/main" id="{5447E1DE-3A19-499E-B624-3086D8298A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79F68B-467E-42C6-98F9-E0C8E24CEBF0}" type="slidenum">
              <a:rPr lang="ru-RU" altLang="ru-RU" sz="1200">
                <a:latin typeface="Times New Roman" panose="02020603050405020304" pitchFamily="18" charset="0"/>
              </a:rPr>
              <a:pPr/>
              <a:t>2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>
            <a:extLst>
              <a:ext uri="{FF2B5EF4-FFF2-40B4-BE49-F238E27FC236}">
                <a16:creationId xmlns:a16="http://schemas.microsoft.com/office/drawing/2014/main" id="{45F4FFEB-069B-43C7-8513-8160010F65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>
            <a:extLst>
              <a:ext uri="{FF2B5EF4-FFF2-40B4-BE49-F238E27FC236}">
                <a16:creationId xmlns:a16="http://schemas.microsoft.com/office/drawing/2014/main" id="{DE225663-36F2-4787-BF5B-B76A1674A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39940" name="Номер слайда 3">
            <a:extLst>
              <a:ext uri="{FF2B5EF4-FFF2-40B4-BE49-F238E27FC236}">
                <a16:creationId xmlns:a16="http://schemas.microsoft.com/office/drawing/2014/main" id="{0BD2A95B-E96B-41C2-A5FA-C57449B4FF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6113A3-6EAD-422A-8BDF-6F237EFFCA25}" type="slidenum">
              <a:rPr lang="ru-RU" altLang="ru-RU" sz="1200">
                <a:latin typeface="Times New Roman" panose="02020603050405020304" pitchFamily="18" charset="0"/>
              </a:rPr>
              <a:pPr/>
              <a:t>3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>
            <a:extLst>
              <a:ext uri="{FF2B5EF4-FFF2-40B4-BE49-F238E27FC236}">
                <a16:creationId xmlns:a16="http://schemas.microsoft.com/office/drawing/2014/main" id="{1C1EB3A8-9BEA-4954-92DB-B2C6828B51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>
            <a:extLst>
              <a:ext uri="{FF2B5EF4-FFF2-40B4-BE49-F238E27FC236}">
                <a16:creationId xmlns:a16="http://schemas.microsoft.com/office/drawing/2014/main" id="{6727415F-AA25-4ED4-8D51-3231A759E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40964" name="Номер слайда 3">
            <a:extLst>
              <a:ext uri="{FF2B5EF4-FFF2-40B4-BE49-F238E27FC236}">
                <a16:creationId xmlns:a16="http://schemas.microsoft.com/office/drawing/2014/main" id="{4ED74303-D192-4AA0-8AC0-1C52476B0B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0A41F5-A114-45CF-9CA0-CDB427FE75DB}" type="slidenum">
              <a:rPr lang="ru-RU" altLang="ru-RU" sz="1200">
                <a:latin typeface="Times New Roman" panose="02020603050405020304" pitchFamily="18" charset="0"/>
              </a:rPr>
              <a:pPr/>
              <a:t>4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>
            <a:extLst>
              <a:ext uri="{FF2B5EF4-FFF2-40B4-BE49-F238E27FC236}">
                <a16:creationId xmlns:a16="http://schemas.microsoft.com/office/drawing/2014/main" id="{320C53D4-8EB9-4201-BB73-27638E07E2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>
            <a:extLst>
              <a:ext uri="{FF2B5EF4-FFF2-40B4-BE49-F238E27FC236}">
                <a16:creationId xmlns:a16="http://schemas.microsoft.com/office/drawing/2014/main" id="{8DC71EB0-779B-47E6-AB2D-B2F60FDA5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46084" name="Номер слайда 3">
            <a:extLst>
              <a:ext uri="{FF2B5EF4-FFF2-40B4-BE49-F238E27FC236}">
                <a16:creationId xmlns:a16="http://schemas.microsoft.com/office/drawing/2014/main" id="{0D8D0703-3913-4C54-B8E3-12174F6F2D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5FC6DD-A2BE-4FFA-862A-1967D28A36C7}" type="slidenum">
              <a:rPr lang="ru-RU" altLang="ru-RU" sz="1200">
                <a:latin typeface="Times New Roman" panose="02020603050405020304" pitchFamily="18" charset="0"/>
              </a:rPr>
              <a:pPr/>
              <a:t>6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929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>
            <a:extLst>
              <a:ext uri="{FF2B5EF4-FFF2-40B4-BE49-F238E27FC236}">
                <a16:creationId xmlns:a16="http://schemas.microsoft.com/office/drawing/2014/main" id="{648C2499-08A4-44E3-8691-5F5BDF36B1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>
            <a:extLst>
              <a:ext uri="{FF2B5EF4-FFF2-40B4-BE49-F238E27FC236}">
                <a16:creationId xmlns:a16="http://schemas.microsoft.com/office/drawing/2014/main" id="{891A5FB8-DA4A-42BA-BD87-F1BC8D1BB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47108" name="Номер слайда 3">
            <a:extLst>
              <a:ext uri="{FF2B5EF4-FFF2-40B4-BE49-F238E27FC236}">
                <a16:creationId xmlns:a16="http://schemas.microsoft.com/office/drawing/2014/main" id="{A293DEB3-8735-4687-BFCE-6D1F5BBF35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DA3B49-3BC2-4D4E-9AEA-E3CF7EC7A829}" type="slidenum">
              <a:rPr lang="ru-RU" altLang="ru-RU" sz="1200">
                <a:latin typeface="Times New Roman" panose="02020603050405020304" pitchFamily="18" charset="0"/>
              </a:rPr>
              <a:pPr/>
              <a:t>7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54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>
            <a:extLst>
              <a:ext uri="{FF2B5EF4-FFF2-40B4-BE49-F238E27FC236}">
                <a16:creationId xmlns:a16="http://schemas.microsoft.com/office/drawing/2014/main" id="{DA804288-80FC-4265-A7FC-6654B1565E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>
            <a:extLst>
              <a:ext uri="{FF2B5EF4-FFF2-40B4-BE49-F238E27FC236}">
                <a16:creationId xmlns:a16="http://schemas.microsoft.com/office/drawing/2014/main" id="{E29929FF-287E-49A5-8B44-4C9229C32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49156" name="Номер слайда 3">
            <a:extLst>
              <a:ext uri="{FF2B5EF4-FFF2-40B4-BE49-F238E27FC236}">
                <a16:creationId xmlns:a16="http://schemas.microsoft.com/office/drawing/2014/main" id="{174C1480-2FD3-4EE3-8DB8-48401658B7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8A920E-5B25-41A7-A17A-25741F420377}" type="slidenum">
              <a:rPr lang="ru-RU" altLang="ru-RU" sz="1200">
                <a:latin typeface="Times New Roman" panose="02020603050405020304" pitchFamily="18" charset="0"/>
              </a:rPr>
              <a:pPr/>
              <a:t>8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632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3ACA30-45E8-47B7-8012-F558C0198620}" type="slidenum">
              <a:rPr lang="ru-RU" altLang="ru-RU" sz="1200" smtClean="0">
                <a:latin typeface="Times New Roman" pitchFamily="18" charset="0"/>
              </a:rPr>
              <a:pPr/>
              <a:t>9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>
            <a:extLst>
              <a:ext uri="{FF2B5EF4-FFF2-40B4-BE49-F238E27FC236}">
                <a16:creationId xmlns:a16="http://schemas.microsoft.com/office/drawing/2014/main" id="{D031748F-4EB7-483E-B8D5-8EF174E1FB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>
            <a:extLst>
              <a:ext uri="{FF2B5EF4-FFF2-40B4-BE49-F238E27FC236}">
                <a16:creationId xmlns:a16="http://schemas.microsoft.com/office/drawing/2014/main" id="{6A6CD282-CED6-4C77-9465-6DD470A4C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53252" name="Номер слайда 3">
            <a:extLst>
              <a:ext uri="{FF2B5EF4-FFF2-40B4-BE49-F238E27FC236}">
                <a16:creationId xmlns:a16="http://schemas.microsoft.com/office/drawing/2014/main" id="{84B0A922-9F4D-4CE7-A2F0-52E7417024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94B897-A925-4AF5-B1CC-4E9BEC323FF9}" type="slidenum">
              <a:rPr lang="ru-RU" altLang="ru-RU" sz="1200">
                <a:latin typeface="Times New Roman" panose="02020603050405020304" pitchFamily="18" charset="0"/>
              </a:rPr>
              <a:pPr/>
              <a:t>10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77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>
            <a:extLst>
              <a:ext uri="{FF2B5EF4-FFF2-40B4-BE49-F238E27FC236}">
                <a16:creationId xmlns:a16="http://schemas.microsoft.com/office/drawing/2014/main" id="{D5962F73-D437-4372-94BB-59B82895D9CA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395288" y="5300663"/>
            <a:ext cx="8353425" cy="144462"/>
            <a:chOff x="295" y="1974"/>
            <a:chExt cx="5170" cy="5"/>
          </a:xfrm>
        </p:grpSpPr>
        <p:sp>
          <p:nvSpPr>
            <p:cNvPr id="4" name="Line 15">
              <a:extLst>
                <a:ext uri="{FF2B5EF4-FFF2-40B4-BE49-F238E27FC236}">
                  <a16:creationId xmlns:a16="http://schemas.microsoft.com/office/drawing/2014/main" id="{D53D4E9C-4282-4CA9-9E72-EA9BF8EFB2E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noFill/>
            <a:ln w="12699">
              <a:solidFill>
                <a:srgbClr val="FFFF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5" name="Line 16">
              <a:extLst>
                <a:ext uri="{FF2B5EF4-FFF2-40B4-BE49-F238E27FC236}">
                  <a16:creationId xmlns:a16="http://schemas.microsoft.com/office/drawing/2014/main" id="{35FE2F84-E100-4D10-9352-7D3B53696DE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noFill/>
            <a:ln w="12699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pic>
        <p:nvPicPr>
          <p:cNvPr id="6" name="Picture 40" descr="лого2">
            <a:extLst>
              <a:ext uri="{FF2B5EF4-FFF2-40B4-BE49-F238E27FC236}">
                <a16:creationId xmlns:a16="http://schemas.microsoft.com/office/drawing/2014/main" id="{93BC3B08-38BC-4368-A277-DD497A9BF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33375"/>
            <a:ext cx="8096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3645" name="Rectangle 45"/>
          <p:cNvSpPr>
            <a:spLocks noGrp="1" noChangeArrowheads="1"/>
          </p:cNvSpPr>
          <p:nvPr>
            <p:ph type="ctrTitle" sz="quarter"/>
          </p:nvPr>
        </p:nvSpPr>
        <p:spPr>
          <a:xfrm>
            <a:off x="395288" y="2535238"/>
            <a:ext cx="8353425" cy="1470025"/>
          </a:xfrm>
        </p:spPr>
        <p:txBody>
          <a:bodyPr/>
          <a:lstStyle>
            <a:lvl1pPr algn="ctr">
              <a:defRPr sz="42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3710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>
            <a:extLst>
              <a:ext uri="{FF2B5EF4-FFF2-40B4-BE49-F238E27FC236}">
                <a16:creationId xmlns:a16="http://schemas.microsoft.com/office/drawing/2014/main" id="{C6092A02-C5C5-428E-B865-68FE025CBE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A8B79A8D-794C-4226-9ADC-029CBF8C045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01511-94AB-4927-A677-03DA654ED8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676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-26988"/>
            <a:ext cx="2232025" cy="65516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-26988"/>
            <a:ext cx="6543675" cy="65516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>
            <a:extLst>
              <a:ext uri="{FF2B5EF4-FFF2-40B4-BE49-F238E27FC236}">
                <a16:creationId xmlns:a16="http://schemas.microsoft.com/office/drawing/2014/main" id="{8C9D587A-B871-4710-B443-9EBA72292AD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C248BEB0-54BF-4017-A075-1338091529C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B10E8B-97AB-4732-BE6E-B2D70CCCF9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8298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2">
            <a:extLst>
              <a:ext uri="{FF2B5EF4-FFF2-40B4-BE49-F238E27FC236}">
                <a16:creationId xmlns:a16="http://schemas.microsoft.com/office/drawing/2014/main" id="{618AAFB4-9937-40A2-9B11-C1A3BD94C2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>
            <a:extLst>
              <a:ext uri="{FF2B5EF4-FFF2-40B4-BE49-F238E27FC236}">
                <a16:creationId xmlns:a16="http://schemas.microsoft.com/office/drawing/2014/main" id="{0866B354-3B87-4B85-A545-DEAA23421AC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C10109-0EEC-4083-82B2-8C888929FA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1129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>
            <a:extLst>
              <a:ext uri="{FF2B5EF4-FFF2-40B4-BE49-F238E27FC236}">
                <a16:creationId xmlns:a16="http://schemas.microsoft.com/office/drawing/2014/main" id="{BE14EBBC-1519-4A15-9058-4BE30DB55AC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>
            <a:extLst>
              <a:ext uri="{FF2B5EF4-FFF2-40B4-BE49-F238E27FC236}">
                <a16:creationId xmlns:a16="http://schemas.microsoft.com/office/drawing/2014/main" id="{E665AAFA-0541-43F4-AFAC-506D647C0D7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30CB5-ADF9-41D9-954B-E091C246EC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794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>
            <a:extLst>
              <a:ext uri="{FF2B5EF4-FFF2-40B4-BE49-F238E27FC236}">
                <a16:creationId xmlns:a16="http://schemas.microsoft.com/office/drawing/2014/main" id="{1EF24977-B444-434B-8B34-D390A4FB64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F27B1DD6-F658-481E-A4C8-F39F67A852F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9EACF-B53F-4545-BD90-2C000870A8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877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>
            <a:extLst>
              <a:ext uri="{FF2B5EF4-FFF2-40B4-BE49-F238E27FC236}">
                <a16:creationId xmlns:a16="http://schemas.microsoft.com/office/drawing/2014/main" id="{322D9FAD-7419-44F2-8D43-6BBDB25DD6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BFD78384-A44D-4B1E-B2BC-DD4DF9D575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A5688E-68DD-4EF9-A010-2A99615773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916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>
            <a:extLst>
              <a:ext uri="{FF2B5EF4-FFF2-40B4-BE49-F238E27FC236}">
                <a16:creationId xmlns:a16="http://schemas.microsoft.com/office/drawing/2014/main" id="{86AE912B-D7BF-4804-913B-F88FFB243DB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>
            <a:extLst>
              <a:ext uri="{FF2B5EF4-FFF2-40B4-BE49-F238E27FC236}">
                <a16:creationId xmlns:a16="http://schemas.microsoft.com/office/drawing/2014/main" id="{68A7AD36-D467-4BD6-A64F-C3880295880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68292-ABD5-424D-BEBE-1E5315A762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393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>
            <a:extLst>
              <a:ext uri="{FF2B5EF4-FFF2-40B4-BE49-F238E27FC236}">
                <a16:creationId xmlns:a16="http://schemas.microsoft.com/office/drawing/2014/main" id="{88F3AD12-35E7-49EA-9C7C-37BD1E67191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>
            <a:extLst>
              <a:ext uri="{FF2B5EF4-FFF2-40B4-BE49-F238E27FC236}">
                <a16:creationId xmlns:a16="http://schemas.microsoft.com/office/drawing/2014/main" id="{47541263-24E5-49FE-9716-00932E8DD41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F25EC2-DCBA-4F1A-B068-ABB4C5FBCF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945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>
            <a:extLst>
              <a:ext uri="{FF2B5EF4-FFF2-40B4-BE49-F238E27FC236}">
                <a16:creationId xmlns:a16="http://schemas.microsoft.com/office/drawing/2014/main" id="{D2853053-88C5-442E-B543-7D8D2721555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4" name="Rectangle 55">
            <a:extLst>
              <a:ext uri="{FF2B5EF4-FFF2-40B4-BE49-F238E27FC236}">
                <a16:creationId xmlns:a16="http://schemas.microsoft.com/office/drawing/2014/main" id="{7722D3BE-7EFD-42E2-987B-3515BDAEACC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B8C51-7A8B-4973-8C2B-EDDA054B15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75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>
            <a:extLst>
              <a:ext uri="{FF2B5EF4-FFF2-40B4-BE49-F238E27FC236}">
                <a16:creationId xmlns:a16="http://schemas.microsoft.com/office/drawing/2014/main" id="{4DCB3710-68C1-4700-9057-CFF8BBE00F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3" name="Rectangle 55">
            <a:extLst>
              <a:ext uri="{FF2B5EF4-FFF2-40B4-BE49-F238E27FC236}">
                <a16:creationId xmlns:a16="http://schemas.microsoft.com/office/drawing/2014/main" id="{2F2A443E-4150-44B0-9572-46D76AD2F02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213BEF-5D18-4B6D-86A7-2118284F76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696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>
            <a:extLst>
              <a:ext uri="{FF2B5EF4-FFF2-40B4-BE49-F238E27FC236}">
                <a16:creationId xmlns:a16="http://schemas.microsoft.com/office/drawing/2014/main" id="{9C815FFA-6A1C-4095-99B1-ED2E9CFD1CF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>
            <a:extLst>
              <a:ext uri="{FF2B5EF4-FFF2-40B4-BE49-F238E27FC236}">
                <a16:creationId xmlns:a16="http://schemas.microsoft.com/office/drawing/2014/main" id="{F018CE30-21FB-4AC7-A43F-D63A2C3C998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432DC-EC33-4F39-89CF-341F7D60D8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337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>
            <a:extLst>
              <a:ext uri="{FF2B5EF4-FFF2-40B4-BE49-F238E27FC236}">
                <a16:creationId xmlns:a16="http://schemas.microsoft.com/office/drawing/2014/main" id="{3878F5F7-93B4-426D-B749-4238CA3EC2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>
            <a:extLst>
              <a:ext uri="{FF2B5EF4-FFF2-40B4-BE49-F238E27FC236}">
                <a16:creationId xmlns:a16="http://schemas.microsoft.com/office/drawing/2014/main" id="{6A5A4AD4-30A3-438D-88B3-5157E30D053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11F9C0-635C-4389-95DD-B0D5827F53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017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7" descr="1C_06_L">
            <a:extLst>
              <a:ext uri="{FF2B5EF4-FFF2-40B4-BE49-F238E27FC236}">
                <a16:creationId xmlns:a16="http://schemas.microsoft.com/office/drawing/2014/main" id="{AE07A0C8-E688-4734-8624-CBBFD902D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6700"/>
            <a:ext cx="91440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4" descr="лого2">
            <a:extLst>
              <a:ext uri="{FF2B5EF4-FFF2-40B4-BE49-F238E27FC236}">
                <a16:creationId xmlns:a16="http://schemas.microsoft.com/office/drawing/2014/main" id="{8001B290-DB1F-4A20-8173-30DAD64E3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33375"/>
            <a:ext cx="8096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6">
            <a:extLst>
              <a:ext uri="{FF2B5EF4-FFF2-40B4-BE49-F238E27FC236}">
                <a16:creationId xmlns:a16="http://schemas.microsoft.com/office/drawing/2014/main" id="{84996703-8C35-4BBB-9A7A-43F8103C9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-26988"/>
            <a:ext cx="4824413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9" name="Rectangle 48">
            <a:extLst>
              <a:ext uri="{FF2B5EF4-FFF2-40B4-BE49-F238E27FC236}">
                <a16:creationId xmlns:a16="http://schemas.microsoft.com/office/drawing/2014/main" id="{B35C49D5-599F-45DD-A8D8-A28B7E25CA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268413"/>
            <a:ext cx="8928100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>
            <a:extLst>
              <a:ext uri="{FF2B5EF4-FFF2-40B4-BE49-F238E27FC236}">
                <a16:creationId xmlns:a16="http://schemas.microsoft.com/office/drawing/2014/main" id="{F9904588-7B6C-4179-B94D-F0ECF79E8F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153655" name="Rectangle 55">
            <a:extLst>
              <a:ext uri="{FF2B5EF4-FFF2-40B4-BE49-F238E27FC236}">
                <a16:creationId xmlns:a16="http://schemas.microsoft.com/office/drawing/2014/main" id="{72E5EC44-B22E-4903-A639-869FB506C4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5B0917"/>
                </a:solidFill>
              </a:defRPr>
            </a:lvl1pPr>
          </a:lstStyle>
          <a:p>
            <a:fld id="{78E42FFB-BB4D-4DF4-BAC8-DEA450F5D0E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  <p:sldLayoutId id="2147484351" r:id="rId12"/>
    <p:sldLayoutId id="2147484352" r:id="rId13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anose="05000000000000000000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anose="05000000000000000000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anose="05000000000000000000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anose="02020603050405020304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panose="020B0604020202020204" pitchFamily="34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D157DC4-CC42-4463-B149-BB21B20C61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1773238"/>
            <a:ext cx="8353425" cy="2879725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ru-RU" altLang="ru-RU" sz="3600" b="0" dirty="0"/>
              <a:t>Простая </a:t>
            </a:r>
            <a:r>
              <a:rPr lang="en-US" altLang="ru-RU" sz="3600" b="0" dirty="0"/>
              <a:t>LMS</a:t>
            </a:r>
            <a:r>
              <a:rPr lang="ru-RU" altLang="ru-RU" sz="3600" b="0" dirty="0"/>
              <a:t> </a:t>
            </a:r>
            <a:br>
              <a:rPr lang="ru-RU" altLang="ru-RU" sz="3600" b="0" dirty="0"/>
            </a:br>
            <a:r>
              <a:rPr lang="ru-RU" altLang="ru-RU" sz="3600" b="0" dirty="0"/>
              <a:t>"1С:Электронное обучение. Экзаменатор"</a:t>
            </a:r>
            <a:br>
              <a:rPr lang="ru-RU" altLang="ru-RU" sz="3600" b="0" dirty="0"/>
            </a:br>
            <a:endParaRPr lang="ru-RU" altLang="ru-RU" sz="36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CD00A47-2A46-4F1A-83A0-BFEFF691B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671" y="188913"/>
            <a:ext cx="7344941" cy="719137"/>
          </a:xfrm>
        </p:spPr>
        <p:txBody>
          <a:bodyPr/>
          <a:lstStyle/>
          <a:p>
            <a:pPr eaLnBrk="1" hangingPunct="1"/>
            <a:r>
              <a:rPr lang="ru-RU" altLang="ru-RU" dirty="0"/>
              <a:t>Загрузка структуры предприятия, сотрудников </a:t>
            </a:r>
            <a:br>
              <a:rPr lang="ru-RU" altLang="ru-RU" dirty="0"/>
            </a:br>
            <a:r>
              <a:rPr lang="ru-RU" altLang="ru-RU" dirty="0"/>
              <a:t>и их состояний</a:t>
            </a:r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70A45B39-ECEC-48AE-B478-DEEB59B7E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341438"/>
            <a:ext cx="8785225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1800">
              <a:solidFill>
                <a:srgbClr val="000099"/>
              </a:solidFill>
            </a:endParaRPr>
          </a:p>
        </p:txBody>
      </p:sp>
      <p:pic>
        <p:nvPicPr>
          <p:cNvPr id="26628" name="Picture 6" descr="C:\Users\Fedorchenko_V\Desktop\Снимок.JPG">
            <a:extLst>
              <a:ext uri="{FF2B5EF4-FFF2-40B4-BE49-F238E27FC236}">
                <a16:creationId xmlns:a16="http://schemas.microsoft.com/office/drawing/2014/main" id="{2EF96552-8226-460C-AEB5-B9558A838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259138"/>
            <a:ext cx="54387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C:\Users\Fedorchenko_V\Desktop\Безымянный.png">
            <a:extLst>
              <a:ext uri="{FF2B5EF4-FFF2-40B4-BE49-F238E27FC236}">
                <a16:creationId xmlns:a16="http://schemas.microsoft.com/office/drawing/2014/main" id="{853AFF65-A81F-42D1-BF43-DE783EBDB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79513"/>
            <a:ext cx="2219325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7" descr="C:\Users\Fedorchenko_V\Documents\1C\Отдельные поручения\Разные клиенты\ВостокСервис\Мое выступление\Снимок2.JPG">
            <a:extLst>
              <a:ext uri="{FF2B5EF4-FFF2-40B4-BE49-F238E27FC236}">
                <a16:creationId xmlns:a16="http://schemas.microsoft.com/office/drawing/2014/main" id="{8DA9E38B-CDC5-49F9-BB26-5A1B72B02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957263"/>
            <a:ext cx="52863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C9ECDE40-1FE8-4438-A77A-2619EC888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-26988"/>
            <a:ext cx="5329238" cy="10810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/>
              <a:t>Массовая настройка доступа</a:t>
            </a:r>
          </a:p>
        </p:txBody>
      </p:sp>
      <p:sp>
        <p:nvSpPr>
          <p:cNvPr id="27651" name="Номер слайда 3">
            <a:extLst>
              <a:ext uri="{FF2B5EF4-FFF2-40B4-BE49-F238E27FC236}">
                <a16:creationId xmlns:a16="http://schemas.microsoft.com/office/drawing/2014/main" id="{C0B86E17-6C17-4C4A-A0BE-B9D069A8AD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4BDFEFD-9735-4166-8C76-0E8B8D039AA8}" type="slidenum">
              <a:rPr lang="ru-RU" altLang="ru-RU" sz="100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ru-RU" altLang="ru-RU" sz="10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C3607D-FFF0-492D-BB5B-82DBCCCA1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5" y="1246985"/>
            <a:ext cx="5977086" cy="51402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C9ECDE40-1FE8-4438-A77A-2619EC888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-26988"/>
            <a:ext cx="5329238" cy="10810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 dirty="0"/>
              <a:t>Гибкая настройка прав доступа</a:t>
            </a:r>
          </a:p>
        </p:txBody>
      </p:sp>
      <p:sp>
        <p:nvSpPr>
          <p:cNvPr id="27651" name="Номер слайда 3">
            <a:extLst>
              <a:ext uri="{FF2B5EF4-FFF2-40B4-BE49-F238E27FC236}">
                <a16:creationId xmlns:a16="http://schemas.microsoft.com/office/drawing/2014/main" id="{C0B86E17-6C17-4C4A-A0BE-B9D069A8AD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4BDFEFD-9735-4166-8C76-0E8B8D039AA8}" type="slidenum">
              <a:rPr lang="ru-RU" altLang="ru-RU" sz="100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ru-RU" altLang="ru-RU" sz="1000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497EEDE-6CAF-48A8-80E3-D336E1E72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24744"/>
            <a:ext cx="859318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Wingdings" pitchFamily="2" charset="2"/>
              <a:buNone/>
              <a:defRPr/>
            </a:pPr>
            <a:r>
              <a:rPr lang="ru-RU" altLang="ru-RU" sz="1800" b="1" kern="0" dirty="0"/>
              <a:t>	Типовые группы доступа:</a:t>
            </a:r>
            <a:endParaRPr lang="ru-RU" altLang="ru-RU" sz="1800" kern="0" dirty="0"/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Обучающийся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Преподаватель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Методист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Администратор обучения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Старший менеджер по обучению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Младший менеджер по обучению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Администратор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endParaRPr lang="ru-RU" altLang="ru-RU" sz="1800" kern="0" dirty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800" kern="0" dirty="0"/>
              <a:t>Поддерживается разделение доступа к данным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800" kern="0" dirty="0"/>
              <a:t>по Организациям или Менеджерам (</a:t>
            </a:r>
            <a:r>
              <a:rPr lang="en-US" altLang="ru-RU" sz="1800" kern="0" dirty="0"/>
              <a:t>RLS</a:t>
            </a:r>
            <a:r>
              <a:rPr lang="ru-RU" altLang="ru-RU" sz="1800" kern="0" dirty="0"/>
              <a:t>),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800" kern="0" dirty="0"/>
              <a:t>а также создание собственных профилей групп доступа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9ACA04-22CA-4954-AB9F-FCBCEFE15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68760"/>
            <a:ext cx="3321408" cy="41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10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00E4C155-FC77-4BCF-90DA-06EEEC765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-26988"/>
            <a:ext cx="7129463" cy="1081088"/>
          </a:xfrm>
        </p:spPr>
        <p:txBody>
          <a:bodyPr/>
          <a:lstStyle/>
          <a:p>
            <a:pPr eaLnBrk="1" hangingPunct="1"/>
            <a:r>
              <a:rPr lang="ru-RU" altLang="ru-RU" dirty="0"/>
              <a:t>Ознакомиться  легко:  все ссылки на </a:t>
            </a:r>
            <a:r>
              <a:rPr lang="en-US" altLang="ru-RU" dirty="0"/>
              <a:t>SDO.1C.RU</a:t>
            </a:r>
            <a:endParaRPr lang="ru-RU" altLang="ru-RU" dirty="0"/>
          </a:p>
        </p:txBody>
      </p:sp>
      <p:sp>
        <p:nvSpPr>
          <p:cNvPr id="29699" name="Номер слайда 3">
            <a:extLst>
              <a:ext uri="{FF2B5EF4-FFF2-40B4-BE49-F238E27FC236}">
                <a16:creationId xmlns:a16="http://schemas.microsoft.com/office/drawing/2014/main" id="{3D86134F-B70A-4474-AC3F-6C8A897C6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0E408E5-F5C6-4DB4-9BED-7EE6ECE40E28}" type="slidenum">
              <a:rPr lang="ru-RU" altLang="ru-RU" sz="100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ru-RU" altLang="ru-RU" sz="100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268B62B-1485-435E-9720-DBBECB73D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807" y="1254124"/>
            <a:ext cx="5332411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kern="0" dirty="0"/>
          </a:p>
          <a:p>
            <a:pPr eaLnBrk="1" hangingPunct="1">
              <a:lnSpc>
                <a:spcPct val="80000"/>
              </a:lnSpc>
              <a:defRPr/>
            </a:pPr>
            <a:endParaRPr lang="ru-RU" sz="2800" kern="0" dirty="0"/>
          </a:p>
          <a:p>
            <a:pPr eaLnBrk="1" hangingPunct="1">
              <a:lnSpc>
                <a:spcPct val="80000"/>
              </a:lnSpc>
              <a:defRPr/>
            </a:pPr>
            <a:endParaRPr lang="ru-RU" sz="2800" kern="0" dirty="0"/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ru-RU" sz="2000" kern="0" dirty="0"/>
              <a:t>Учебная версия для установки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800"/>
              </a:spcAft>
              <a:defRPr/>
            </a:pPr>
            <a:r>
              <a:rPr lang="ru-RU" sz="2000" kern="0" dirty="0"/>
              <a:t>Документация и вопросы-ответы на 1С:ИТС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800"/>
              </a:spcAft>
              <a:defRPr/>
            </a:pPr>
            <a:r>
              <a:rPr lang="ru-RU" sz="2000" kern="0" dirty="0"/>
              <a:t>Видеоролики на </a:t>
            </a:r>
            <a:r>
              <a:rPr lang="en-US" sz="2000" kern="0" dirty="0" err="1"/>
              <a:t>Youtube</a:t>
            </a:r>
            <a:r>
              <a:rPr lang="ru-RU" sz="2000" kern="0" dirty="0"/>
              <a:t> и </a:t>
            </a:r>
            <a:r>
              <a:rPr lang="en-US" sz="2000" kern="0" dirty="0"/>
              <a:t>v8.1c.ru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800"/>
              </a:spcAft>
              <a:defRPr/>
            </a:pPr>
            <a:r>
              <a:rPr lang="ru-RU" sz="2000" kern="0" dirty="0"/>
              <a:t>Реестр отечественного софта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800"/>
              </a:spcAft>
              <a:defRPr/>
            </a:pPr>
            <a:r>
              <a:rPr lang="ru-RU" sz="2000" kern="0" dirty="0"/>
              <a:t>Возможность аренды в сервисе 1</a:t>
            </a:r>
            <a:r>
              <a:rPr lang="en-US" sz="2000" kern="0" dirty="0"/>
              <a:t>C</a:t>
            </a:r>
            <a:r>
              <a:rPr lang="ru-RU" sz="2000" kern="0" dirty="0"/>
              <a:t>:Облачная инфраструктура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kern="0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B0266B0-DA60-41CF-8770-E9A4C753F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172440"/>
              </p:ext>
            </p:extLst>
          </p:nvPr>
        </p:nvGraphicFramePr>
        <p:xfrm>
          <a:off x="128806" y="1795067"/>
          <a:ext cx="5596681" cy="537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9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7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7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2900002137507</a:t>
                      </a:r>
                    </a:p>
                  </a:txBody>
                  <a:tcPr marL="68590" marR="68590" marT="36163" marB="361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1С:Электронное обучение. Экзаменатор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0" marR="68590" marT="36163" marB="3616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200 000 руб.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0" marR="68590" marT="36163" marB="36163" anchor="ctr">
                    <a:solidFill>
                      <a:srgbClr val="FE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719" name="Скругленный прямоугольник 3">
            <a:extLst>
              <a:ext uri="{FF2B5EF4-FFF2-40B4-BE49-F238E27FC236}">
                <a16:creationId xmlns:a16="http://schemas.microsoft.com/office/drawing/2014/main" id="{19C6010E-E18A-4CBE-A54A-276BCDFFE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461" y="982663"/>
            <a:ext cx="3438188" cy="5686697"/>
          </a:xfrm>
          <a:prstGeom prst="roundRect">
            <a:avLst>
              <a:gd name="adj" fmla="val 2951"/>
            </a:avLst>
          </a:prstGeom>
          <a:noFill/>
          <a:ln w="44450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6E91C9-18F8-4684-B5E2-C597626DB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949" y="1050925"/>
            <a:ext cx="3062433" cy="55467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1С:Электронное обучение</a:t>
            </a:r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89FAC81-6377-49E1-AA6B-1B359EA88981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ru-RU" altLang="ru-RU" sz="100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825" y="1125538"/>
            <a:ext cx="86423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kern="0" dirty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kern="0" dirty="0">
                <a:solidFill>
                  <a:srgbClr val="000099"/>
                </a:solidFill>
              </a:rPr>
              <a:t>Благодарим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AC8A52D3-0533-42A2-8E38-B71BD0782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3" y="-66675"/>
            <a:ext cx="7440761" cy="10810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 dirty="0"/>
              <a:t>Назначение </a:t>
            </a:r>
            <a:r>
              <a:rPr lang="en-US" altLang="ru-RU" dirty="0"/>
              <a:t>LMS </a:t>
            </a:r>
            <a:br>
              <a:rPr lang="ru-RU" altLang="ru-RU" dirty="0"/>
            </a:br>
            <a:r>
              <a:rPr lang="ru-RU" altLang="ru-RU" dirty="0"/>
              <a:t>«1С:Электронное обучение. Экзаменатор»</a:t>
            </a:r>
          </a:p>
        </p:txBody>
      </p:sp>
      <p:sp>
        <p:nvSpPr>
          <p:cNvPr id="8195" name="Номер слайда 3">
            <a:extLst>
              <a:ext uri="{FF2B5EF4-FFF2-40B4-BE49-F238E27FC236}">
                <a16:creationId xmlns:a16="http://schemas.microsoft.com/office/drawing/2014/main" id="{AFF23B19-30E5-4DAC-A4F7-321E9CE8FB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3215712-6155-4C7D-991F-756F01E04CDD}" type="slidenum">
              <a:rPr lang="ru-RU" altLang="ru-RU" sz="100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ru-RU" altLang="ru-RU" sz="1000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924987B4-954B-4137-BF02-36F63319A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27944"/>
            <a:ext cx="8316416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Wingdings" pitchFamily="2" charset="2"/>
              <a:buNone/>
              <a:defRPr/>
            </a:pPr>
            <a:r>
              <a:rPr lang="ru-RU" altLang="ru-RU" sz="1800" b="1" kern="0" dirty="0"/>
              <a:t>Система дистанционного обучения на платформе «1С:Предприятие 8»</a:t>
            </a:r>
            <a:endParaRPr lang="ru-RU" altLang="ru-RU" sz="1800" kern="0" dirty="0"/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Автоматизация электронного обучения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Разработка электронных учебных курсов и тестов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Импорт/экспорт электронных курсов в </a:t>
            </a:r>
            <a:r>
              <a:rPr lang="en-US" altLang="ru-RU" sz="1800" kern="0" dirty="0"/>
              <a:t>SCORM</a:t>
            </a:r>
            <a:r>
              <a:rPr lang="ru-RU" altLang="ru-RU" sz="1800" kern="0" dirty="0"/>
              <a:t>-2004</a:t>
            </a:r>
            <a:r>
              <a:rPr lang="en-US" altLang="ru-RU" sz="1800" kern="0" dirty="0"/>
              <a:t> </a:t>
            </a:r>
            <a:r>
              <a:rPr lang="ru-RU" altLang="ru-RU" sz="1800" kern="0" dirty="0"/>
              <a:t>и </a:t>
            </a:r>
            <a:r>
              <a:rPr lang="en-US" altLang="ru-RU" sz="1800" kern="0" dirty="0"/>
              <a:t>HTML</a:t>
            </a:r>
            <a:endParaRPr lang="ru-RU" altLang="ru-RU" sz="1800" kern="0" dirty="0"/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Новости, настраиваемые по видимости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Личные сообщения, ручные или автоматические рассылки персонифицированных сообщений на электронную почту или </a:t>
            </a:r>
            <a:r>
              <a:rPr lang="en-US" altLang="ru-RU" sz="1800" kern="0" dirty="0"/>
              <a:t>SMS</a:t>
            </a:r>
            <a:endParaRPr lang="ru-RU" altLang="ru-RU" sz="1800" kern="0" dirty="0"/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Разделение доступа к данным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Встроенная интеграция с 1С:Зарплата и управление персоналом: загрузка структуры предприятия и сотрудников</a:t>
            </a: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endParaRPr lang="ru-RU" altLang="ru-RU" sz="1800" kern="0" dirty="0"/>
          </a:p>
        </p:txBody>
      </p:sp>
      <p:pic>
        <p:nvPicPr>
          <p:cNvPr id="8197" name="Picture 16" descr="_pict_Конструктор_курсов_fragment">
            <a:extLst>
              <a:ext uri="{FF2B5EF4-FFF2-40B4-BE49-F238E27FC236}">
                <a16:creationId xmlns:a16="http://schemas.microsoft.com/office/drawing/2014/main" id="{60C156A2-9627-4A5A-BA25-77291E5AD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1614488"/>
            <a:ext cx="233362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58BAD17B-BB75-47C7-9E97-381A3731BF3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47813" y="115888"/>
            <a:ext cx="4968875" cy="793750"/>
          </a:xfrm>
        </p:spPr>
        <p:txBody>
          <a:bodyPr/>
          <a:lstStyle/>
          <a:p>
            <a:r>
              <a:rPr lang="ru-RU" altLang="ru-RU"/>
              <a:t>Создание электронного мультимедийного курса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2659272-AF5C-4B48-9098-829850DFB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557338"/>
            <a:ext cx="83534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7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1268" name="Text Box 12">
            <a:extLst>
              <a:ext uri="{FF2B5EF4-FFF2-40B4-BE49-F238E27FC236}">
                <a16:creationId xmlns:a16="http://schemas.microsoft.com/office/drawing/2014/main" id="{B84E87D0-C53D-45B6-8364-D76DB840B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0" y="4019550"/>
            <a:ext cx="191135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Видео и аудио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ролики</a:t>
            </a:r>
          </a:p>
        </p:txBody>
      </p:sp>
      <p:sp>
        <p:nvSpPr>
          <p:cNvPr id="11269" name="Rectangle 13">
            <a:extLst>
              <a:ext uri="{FF2B5EF4-FFF2-40B4-BE49-F238E27FC236}">
                <a16:creationId xmlns:a16="http://schemas.microsoft.com/office/drawing/2014/main" id="{B0AD7277-0A5F-4ED1-AD1A-89F8D2372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388" y="4800600"/>
            <a:ext cx="1439862" cy="158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11270" name="Text Box 14">
            <a:extLst>
              <a:ext uri="{FF2B5EF4-FFF2-40B4-BE49-F238E27FC236}">
                <a16:creationId xmlns:a16="http://schemas.microsoft.com/office/drawing/2014/main" id="{2A9F33F2-A801-4616-B296-1542F33AB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613" y="4400550"/>
            <a:ext cx="1216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3</a:t>
            </a:r>
            <a:r>
              <a:rPr lang="en-US" altLang="ru-RU" sz="2000">
                <a:solidFill>
                  <a:schemeClr val="tx1"/>
                </a:solidFill>
              </a:rPr>
              <a:t>D </a:t>
            </a:r>
            <a:r>
              <a:rPr lang="ru-RU" altLang="ru-RU" sz="2000">
                <a:solidFill>
                  <a:schemeClr val="tx1"/>
                </a:solidFill>
              </a:rPr>
              <a:t>модели</a:t>
            </a:r>
          </a:p>
        </p:txBody>
      </p:sp>
      <p:sp>
        <p:nvSpPr>
          <p:cNvPr id="11271" name="Rectangle 15">
            <a:extLst>
              <a:ext uri="{FF2B5EF4-FFF2-40B4-BE49-F238E27FC236}">
                <a16:creationId xmlns:a16="http://schemas.microsoft.com/office/drawing/2014/main" id="{480481F8-00FB-4220-9B5E-C2B2C1522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488" y="4832350"/>
            <a:ext cx="1438275" cy="158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11272" name="Text Box 16">
            <a:extLst>
              <a:ext uri="{FF2B5EF4-FFF2-40B4-BE49-F238E27FC236}">
                <a16:creationId xmlns:a16="http://schemas.microsoft.com/office/drawing/2014/main" id="{415CCCC5-0043-434F-A47F-62CDDF0A8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8" y="4797425"/>
            <a:ext cx="16033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Любое видео.</a:t>
            </a:r>
          </a:p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600">
                <a:solidFill>
                  <a:schemeClr val="tx1"/>
                </a:solidFill>
              </a:rPr>
              <a:t>mp3 </a:t>
            </a:r>
            <a:r>
              <a:rPr lang="ru-RU" altLang="ru-RU" sz="1600">
                <a:solidFill>
                  <a:schemeClr val="tx1"/>
                </a:solidFill>
              </a:rPr>
              <a:t>аудио</a:t>
            </a:r>
          </a:p>
        </p:txBody>
      </p:sp>
      <p:sp>
        <p:nvSpPr>
          <p:cNvPr id="11273" name="Text Box 17">
            <a:extLst>
              <a:ext uri="{FF2B5EF4-FFF2-40B4-BE49-F238E27FC236}">
                <a16:creationId xmlns:a16="http://schemas.microsoft.com/office/drawing/2014/main" id="{F6BBD46E-72C5-4547-9AE5-0625E7F9D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1038" y="4822825"/>
            <a:ext cx="14017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600">
                <a:solidFill>
                  <a:schemeClr val="tx1"/>
                </a:solidFill>
              </a:rPr>
              <a:t>html </a:t>
            </a:r>
            <a:r>
              <a:rPr lang="ru-RU" altLang="ru-RU" sz="1600">
                <a:solidFill>
                  <a:schemeClr val="tx1"/>
                </a:solidFill>
              </a:rPr>
              <a:t>файлы</a:t>
            </a:r>
          </a:p>
        </p:txBody>
      </p:sp>
      <p:pic>
        <p:nvPicPr>
          <p:cNvPr id="11274" name="Picture 18" descr="Снимок">
            <a:extLst>
              <a:ext uri="{FF2B5EF4-FFF2-40B4-BE49-F238E27FC236}">
                <a16:creationId xmlns:a16="http://schemas.microsoft.com/office/drawing/2014/main" id="{FAB81FC6-793E-49B3-9967-66D8B7831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5135563"/>
            <a:ext cx="129698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AutoShape 20">
            <a:extLst>
              <a:ext uri="{FF2B5EF4-FFF2-40B4-BE49-F238E27FC236}">
                <a16:creationId xmlns:a16="http://schemas.microsoft.com/office/drawing/2014/main" id="{16A2F48D-E5A5-43B5-8245-707D92666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628775"/>
            <a:ext cx="5545138" cy="230505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11276" name="Text Box 21">
            <a:extLst>
              <a:ext uri="{FF2B5EF4-FFF2-40B4-BE49-F238E27FC236}">
                <a16:creationId xmlns:a16="http://schemas.microsoft.com/office/drawing/2014/main" id="{AE160F64-BF82-4018-8EE4-980580793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1631950"/>
            <a:ext cx="544195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	Средствами </a:t>
            </a:r>
            <a:r>
              <a:rPr lang="en-US" altLang="ru-RU" sz="1800">
                <a:solidFill>
                  <a:schemeClr val="tx1"/>
                </a:solidFill>
              </a:rPr>
              <a:t>Word</a:t>
            </a:r>
            <a:r>
              <a:rPr lang="ru-RU" altLang="ru-RU" sz="180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1. Добавляем в текстовые </a:t>
            </a:r>
            <a:r>
              <a:rPr lang="en-US" altLang="ru-RU" sz="1800">
                <a:solidFill>
                  <a:schemeClr val="tx1"/>
                </a:solidFill>
              </a:rPr>
              <a:t>doc </a:t>
            </a:r>
            <a:r>
              <a:rPr lang="ru-RU" altLang="ru-RU" sz="1800">
                <a:solidFill>
                  <a:schemeClr val="tx1"/>
                </a:solidFill>
              </a:rPr>
              <a:t>файлы картинки, схемы, графики, таблицы, фото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2. Расставляем ссылки на видео, аудио и 3</a:t>
            </a:r>
            <a:r>
              <a:rPr lang="en-US" altLang="ru-RU" sz="1800">
                <a:solidFill>
                  <a:schemeClr val="tx1"/>
                </a:solidFill>
              </a:rPr>
              <a:t>D</a:t>
            </a:r>
            <a:endParaRPr lang="ru-RU" altLang="ru-RU" sz="180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3. Расставляем ссылки из одного </a:t>
            </a:r>
            <a:r>
              <a:rPr lang="en-US" altLang="ru-RU" sz="1800">
                <a:solidFill>
                  <a:schemeClr val="tx1"/>
                </a:solidFill>
              </a:rPr>
              <a:t>doc </a:t>
            </a:r>
            <a:r>
              <a:rPr lang="ru-RU" altLang="ru-RU" sz="1800">
                <a:solidFill>
                  <a:schemeClr val="tx1"/>
                </a:solidFill>
              </a:rPr>
              <a:t>файла на другие </a:t>
            </a:r>
            <a:r>
              <a:rPr lang="en-US" altLang="ru-RU" sz="1800">
                <a:solidFill>
                  <a:schemeClr val="tx1"/>
                </a:solidFill>
              </a:rPr>
              <a:t>doc </a:t>
            </a:r>
            <a:r>
              <a:rPr lang="ru-RU" altLang="ru-RU" sz="1800">
                <a:solidFill>
                  <a:schemeClr val="tx1"/>
                </a:solidFill>
              </a:rPr>
              <a:t>файлы</a:t>
            </a:r>
          </a:p>
        </p:txBody>
      </p:sp>
      <p:grpSp>
        <p:nvGrpSpPr>
          <p:cNvPr id="11277" name="Group 24">
            <a:extLst>
              <a:ext uri="{FF2B5EF4-FFF2-40B4-BE49-F238E27FC236}">
                <a16:creationId xmlns:a16="http://schemas.microsoft.com/office/drawing/2014/main" id="{4D1B3F0F-0CB5-459D-ABD7-78D39B921810}"/>
              </a:ext>
            </a:extLst>
          </p:cNvPr>
          <p:cNvGrpSpPr>
            <a:grpSpLocks/>
          </p:cNvGrpSpPr>
          <p:nvPr/>
        </p:nvGrpSpPr>
        <p:grpSpPr bwMode="auto">
          <a:xfrm>
            <a:off x="7164388" y="1700213"/>
            <a:ext cx="885825" cy="2219325"/>
            <a:chOff x="521" y="1207"/>
            <a:chExt cx="558" cy="1398"/>
          </a:xfrm>
        </p:grpSpPr>
        <p:sp>
          <p:nvSpPr>
            <p:cNvPr id="11300" name="Rectangle 25">
              <a:extLst>
                <a:ext uri="{FF2B5EF4-FFF2-40B4-BE49-F238E27FC236}">
                  <a16:creationId xmlns:a16="http://schemas.microsoft.com/office/drawing/2014/main" id="{8F0CEA60-A223-4BDC-9470-44D6EFD1E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1207"/>
              <a:ext cx="454" cy="13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ru-RU" altLang="ru-RU" sz="2000">
                <a:solidFill>
                  <a:schemeClr val="tx1"/>
                </a:solidFill>
              </a:endParaRPr>
            </a:p>
          </p:txBody>
        </p:sp>
        <p:pic>
          <p:nvPicPr>
            <p:cNvPr id="11301" name="Picture 26" descr="Снимок">
              <a:extLst>
                <a:ext uri="{FF2B5EF4-FFF2-40B4-BE49-F238E27FC236}">
                  <a16:creationId xmlns:a16="http://schemas.microsoft.com/office/drawing/2014/main" id="{591C77DD-E9E1-49E6-9F50-1A938766D9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207"/>
              <a:ext cx="336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02" name="Text Box 27">
              <a:extLst>
                <a:ext uri="{FF2B5EF4-FFF2-40B4-BE49-F238E27FC236}">
                  <a16:creationId xmlns:a16="http://schemas.microsoft.com/office/drawing/2014/main" id="{DBF5F11B-CD37-49F9-9A17-7AD4319E63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1595"/>
              <a:ext cx="467" cy="1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 текст, текст,</a:t>
              </a:r>
            </a:p>
            <a:p>
              <a:pPr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текст..,</a:t>
              </a:r>
            </a:p>
          </p:txBody>
        </p:sp>
      </p:grpSp>
      <p:grpSp>
        <p:nvGrpSpPr>
          <p:cNvPr id="11278" name="Group 32">
            <a:extLst>
              <a:ext uri="{FF2B5EF4-FFF2-40B4-BE49-F238E27FC236}">
                <a16:creationId xmlns:a16="http://schemas.microsoft.com/office/drawing/2014/main" id="{1751D2A3-6EA3-4D48-9081-3DF8415D32C3}"/>
              </a:ext>
            </a:extLst>
          </p:cNvPr>
          <p:cNvGrpSpPr>
            <a:grpSpLocks/>
          </p:cNvGrpSpPr>
          <p:nvPr/>
        </p:nvGrpSpPr>
        <p:grpSpPr bwMode="auto">
          <a:xfrm>
            <a:off x="8027988" y="4076700"/>
            <a:ext cx="885825" cy="2200275"/>
            <a:chOff x="521" y="1207"/>
            <a:chExt cx="558" cy="1386"/>
          </a:xfrm>
        </p:grpSpPr>
        <p:sp>
          <p:nvSpPr>
            <p:cNvPr id="11297" name="Rectangle 33">
              <a:extLst>
                <a:ext uri="{FF2B5EF4-FFF2-40B4-BE49-F238E27FC236}">
                  <a16:creationId xmlns:a16="http://schemas.microsoft.com/office/drawing/2014/main" id="{96ED2BFD-0187-446C-AD32-625B9D917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1207"/>
              <a:ext cx="454" cy="13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ru-RU" altLang="ru-RU" sz="2000">
                <a:solidFill>
                  <a:schemeClr val="tx1"/>
                </a:solidFill>
              </a:endParaRPr>
            </a:p>
          </p:txBody>
        </p:sp>
        <p:pic>
          <p:nvPicPr>
            <p:cNvPr id="11298" name="Picture 34" descr="Снимок">
              <a:extLst>
                <a:ext uri="{FF2B5EF4-FFF2-40B4-BE49-F238E27FC236}">
                  <a16:creationId xmlns:a16="http://schemas.microsoft.com/office/drawing/2014/main" id="{86C96583-99CE-405A-B730-1C4A10314B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207"/>
              <a:ext cx="336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9" name="Text Box 35">
              <a:extLst>
                <a:ext uri="{FF2B5EF4-FFF2-40B4-BE49-F238E27FC236}">
                  <a16:creationId xmlns:a16="http://schemas.microsoft.com/office/drawing/2014/main" id="{A4F2192E-6059-4F96-9F74-33E5480C54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1583"/>
              <a:ext cx="467" cy="1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 текст, текст,</a:t>
              </a:r>
            </a:p>
            <a:p>
              <a:pPr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текст..,</a:t>
              </a:r>
            </a:p>
          </p:txBody>
        </p:sp>
      </p:grpSp>
      <p:pic>
        <p:nvPicPr>
          <p:cNvPr id="11279" name="Picture 37" descr="Снимок">
            <a:extLst>
              <a:ext uri="{FF2B5EF4-FFF2-40B4-BE49-F238E27FC236}">
                <a16:creationId xmlns:a16="http://schemas.microsoft.com/office/drawing/2014/main" id="{DC6FBE8B-5F10-4653-8E06-C8D873E29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636838"/>
            <a:ext cx="7921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80" name="Group 28">
            <a:extLst>
              <a:ext uri="{FF2B5EF4-FFF2-40B4-BE49-F238E27FC236}">
                <a16:creationId xmlns:a16="http://schemas.microsoft.com/office/drawing/2014/main" id="{1DC3AC70-4808-4B88-B333-B47A1ED2EEB8}"/>
              </a:ext>
            </a:extLst>
          </p:cNvPr>
          <p:cNvGrpSpPr>
            <a:grpSpLocks/>
          </p:cNvGrpSpPr>
          <p:nvPr/>
        </p:nvGrpSpPr>
        <p:grpSpPr bwMode="auto">
          <a:xfrm>
            <a:off x="7667625" y="2781300"/>
            <a:ext cx="885825" cy="2219325"/>
            <a:chOff x="521" y="1207"/>
            <a:chExt cx="558" cy="1398"/>
          </a:xfrm>
        </p:grpSpPr>
        <p:sp>
          <p:nvSpPr>
            <p:cNvPr id="11294" name="Rectangle 29">
              <a:extLst>
                <a:ext uri="{FF2B5EF4-FFF2-40B4-BE49-F238E27FC236}">
                  <a16:creationId xmlns:a16="http://schemas.microsoft.com/office/drawing/2014/main" id="{6DCE4557-4D02-4026-A9F5-DF7642FF6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1207"/>
              <a:ext cx="454" cy="13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ru-RU" altLang="ru-RU" sz="2000">
                <a:solidFill>
                  <a:schemeClr val="tx1"/>
                </a:solidFill>
              </a:endParaRPr>
            </a:p>
          </p:txBody>
        </p:sp>
        <p:pic>
          <p:nvPicPr>
            <p:cNvPr id="11295" name="Picture 30" descr="Снимок">
              <a:extLst>
                <a:ext uri="{FF2B5EF4-FFF2-40B4-BE49-F238E27FC236}">
                  <a16:creationId xmlns:a16="http://schemas.microsoft.com/office/drawing/2014/main" id="{278E385B-561A-4251-AC85-222E70A8E3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207"/>
              <a:ext cx="336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6" name="Text Box 31">
              <a:extLst>
                <a:ext uri="{FF2B5EF4-FFF2-40B4-BE49-F238E27FC236}">
                  <a16:creationId xmlns:a16="http://schemas.microsoft.com/office/drawing/2014/main" id="{A2136CFF-A228-49B7-A63C-99FA70D3EF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1595"/>
              <a:ext cx="467" cy="1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 текст, текст,</a:t>
              </a:r>
            </a:p>
            <a:p>
              <a:pPr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текст..,</a:t>
              </a:r>
            </a:p>
          </p:txBody>
        </p:sp>
      </p:grpSp>
      <p:pic>
        <p:nvPicPr>
          <p:cNvPr id="11281" name="Picture 40" descr="Бросок гранаты по танку">
            <a:extLst>
              <a:ext uri="{FF2B5EF4-FFF2-40B4-BE49-F238E27FC236}">
                <a16:creationId xmlns:a16="http://schemas.microsoft.com/office/drawing/2014/main" id="{3FEBE7C9-15FE-43DB-8C9A-409986A57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716338"/>
            <a:ext cx="7207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2" name="Line 43">
            <a:extLst>
              <a:ext uri="{FF2B5EF4-FFF2-40B4-BE49-F238E27FC236}">
                <a16:creationId xmlns:a16="http://schemas.microsoft.com/office/drawing/2014/main" id="{50252A26-0ED2-4EF7-A09B-E56079BE9F7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48488" y="5805488"/>
            <a:ext cx="1168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3" name="Line 44">
            <a:extLst>
              <a:ext uri="{FF2B5EF4-FFF2-40B4-BE49-F238E27FC236}">
                <a16:creationId xmlns:a16="http://schemas.microsoft.com/office/drawing/2014/main" id="{679E3064-0270-4C2B-A555-2099DE47EE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4581525"/>
            <a:ext cx="1112837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4" name="Line 45">
            <a:extLst>
              <a:ext uri="{FF2B5EF4-FFF2-40B4-BE49-F238E27FC236}">
                <a16:creationId xmlns:a16="http://schemas.microsoft.com/office/drawing/2014/main" id="{FD6B6035-A5A5-42E9-98A4-F1F737ED95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59225" y="3357563"/>
            <a:ext cx="327660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5" name="Line 46">
            <a:extLst>
              <a:ext uri="{FF2B5EF4-FFF2-40B4-BE49-F238E27FC236}">
                <a16:creationId xmlns:a16="http://schemas.microsoft.com/office/drawing/2014/main" id="{60B509DD-F042-445F-9D9E-0B74D23BD8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59225" y="3644900"/>
            <a:ext cx="3852863" cy="197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6" name="Freeform 50">
            <a:extLst>
              <a:ext uri="{FF2B5EF4-FFF2-40B4-BE49-F238E27FC236}">
                <a16:creationId xmlns:a16="http://schemas.microsoft.com/office/drawing/2014/main" id="{DB29ED22-6912-41F9-B7FA-D60EAB5764BE}"/>
              </a:ext>
            </a:extLst>
          </p:cNvPr>
          <p:cNvSpPr>
            <a:spLocks/>
          </p:cNvSpPr>
          <p:nvPr/>
        </p:nvSpPr>
        <p:spPr bwMode="auto">
          <a:xfrm>
            <a:off x="7667625" y="2278063"/>
            <a:ext cx="1031875" cy="838200"/>
          </a:xfrm>
          <a:custGeom>
            <a:avLst/>
            <a:gdLst>
              <a:gd name="T0" fmla="*/ 0 w 650"/>
              <a:gd name="T1" fmla="*/ 2147483647 h 528"/>
              <a:gd name="T2" fmla="*/ 2147483647 w 650"/>
              <a:gd name="T3" fmla="*/ 2147483647 h 528"/>
              <a:gd name="T4" fmla="*/ 2147483647 w 650"/>
              <a:gd name="T5" fmla="*/ 2147483647 h 528"/>
              <a:gd name="T6" fmla="*/ 2147483647 w 65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50" h="528">
                <a:moveTo>
                  <a:pt x="0" y="181"/>
                </a:moveTo>
                <a:cubicBezTo>
                  <a:pt x="265" y="90"/>
                  <a:pt x="530" y="0"/>
                  <a:pt x="590" y="45"/>
                </a:cubicBezTo>
                <a:cubicBezTo>
                  <a:pt x="650" y="90"/>
                  <a:pt x="408" y="378"/>
                  <a:pt x="363" y="453"/>
                </a:cubicBezTo>
                <a:cubicBezTo>
                  <a:pt x="318" y="528"/>
                  <a:pt x="318" y="513"/>
                  <a:pt x="318" y="498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7" name="Line 53">
            <a:extLst>
              <a:ext uri="{FF2B5EF4-FFF2-40B4-BE49-F238E27FC236}">
                <a16:creationId xmlns:a16="http://schemas.microsoft.com/office/drawing/2014/main" id="{FB4AE888-EBF4-4FC5-B58E-E24654D2B4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72450" y="2997200"/>
            <a:ext cx="144463" cy="71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8" name="Line 55">
            <a:extLst>
              <a:ext uri="{FF2B5EF4-FFF2-40B4-BE49-F238E27FC236}">
                <a16:creationId xmlns:a16="http://schemas.microsoft.com/office/drawing/2014/main" id="{19D89C8A-B590-43BD-A75C-30E959B9EF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20075" y="2914650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9" name="Freeform 56">
            <a:extLst>
              <a:ext uri="{FF2B5EF4-FFF2-40B4-BE49-F238E27FC236}">
                <a16:creationId xmlns:a16="http://schemas.microsoft.com/office/drawing/2014/main" id="{41FA2949-3EC7-457E-83C0-999463E77D41}"/>
              </a:ext>
            </a:extLst>
          </p:cNvPr>
          <p:cNvSpPr>
            <a:spLocks/>
          </p:cNvSpPr>
          <p:nvPr/>
        </p:nvSpPr>
        <p:spPr bwMode="auto">
          <a:xfrm>
            <a:off x="8243888" y="3573463"/>
            <a:ext cx="479425" cy="503237"/>
          </a:xfrm>
          <a:custGeom>
            <a:avLst/>
            <a:gdLst>
              <a:gd name="T0" fmla="*/ 0 w 302"/>
              <a:gd name="T1" fmla="*/ 2147483647 h 317"/>
              <a:gd name="T2" fmla="*/ 2147483647 w 302"/>
              <a:gd name="T3" fmla="*/ 2147483647 h 317"/>
              <a:gd name="T4" fmla="*/ 2147483647 w 302"/>
              <a:gd name="T5" fmla="*/ 2147483647 h 3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02" h="317">
                <a:moveTo>
                  <a:pt x="0" y="45"/>
                </a:moveTo>
                <a:cubicBezTo>
                  <a:pt x="121" y="22"/>
                  <a:pt x="242" y="0"/>
                  <a:pt x="272" y="45"/>
                </a:cubicBezTo>
                <a:cubicBezTo>
                  <a:pt x="302" y="90"/>
                  <a:pt x="197" y="272"/>
                  <a:pt x="182" y="317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90" name="Line 57">
            <a:extLst>
              <a:ext uri="{FF2B5EF4-FFF2-40B4-BE49-F238E27FC236}">
                <a16:creationId xmlns:a16="http://schemas.microsoft.com/office/drawing/2014/main" id="{85EA34A5-4D38-463F-948E-C9C1B2D5BC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32813" y="3965575"/>
            <a:ext cx="107950" cy="107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91" name="Line 58">
            <a:extLst>
              <a:ext uri="{FF2B5EF4-FFF2-40B4-BE49-F238E27FC236}">
                <a16:creationId xmlns:a16="http://schemas.microsoft.com/office/drawing/2014/main" id="{A68BDA28-A135-4E9E-9029-D698EE465F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32813" y="3933825"/>
            <a:ext cx="0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1292" name="Picture 11" descr="imgs+png">
            <a:extLst>
              <a:ext uri="{FF2B5EF4-FFF2-40B4-BE49-F238E27FC236}">
                <a16:creationId xmlns:a16="http://schemas.microsoft.com/office/drawing/2014/main" id="{AE051FE4-94B6-4E30-AB25-ECFA74B9E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5529263"/>
            <a:ext cx="10096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3" name="TextBox 1">
            <a:extLst>
              <a:ext uri="{FF2B5EF4-FFF2-40B4-BE49-F238E27FC236}">
                <a16:creationId xmlns:a16="http://schemas.microsoft.com/office/drawing/2014/main" id="{E0D144EB-7E2F-4C6F-AC13-FEBF29C05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1133475"/>
            <a:ext cx="7212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Для создания курса достаточно уметь работать в </a:t>
            </a:r>
            <a:r>
              <a:rPr lang="en-US" altLang="ru-RU" sz="2000">
                <a:solidFill>
                  <a:schemeClr val="tx1"/>
                </a:solidFill>
              </a:rPr>
              <a:t>MS Word</a:t>
            </a:r>
            <a:r>
              <a:rPr lang="ru-RU" altLang="ru-RU" sz="2000">
                <a:solidFill>
                  <a:schemeClr val="tx1"/>
                </a:solidFill>
              </a:rPr>
              <a:t>!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A84A629C-266F-4E5E-995F-1B102F6C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-26988"/>
            <a:ext cx="4248150" cy="1081088"/>
          </a:xfrm>
        </p:spPr>
        <p:txBody>
          <a:bodyPr/>
          <a:lstStyle/>
          <a:p>
            <a:pPr eaLnBrk="1" hangingPunct="1"/>
            <a:r>
              <a:rPr lang="ru-RU" altLang="ru-RU"/>
              <a:t>Практикоориентированные тесты</a:t>
            </a:r>
          </a:p>
        </p:txBody>
      </p:sp>
      <p:sp>
        <p:nvSpPr>
          <p:cNvPr id="12291" name="Номер слайда 3">
            <a:extLst>
              <a:ext uri="{FF2B5EF4-FFF2-40B4-BE49-F238E27FC236}">
                <a16:creationId xmlns:a16="http://schemas.microsoft.com/office/drawing/2014/main" id="{BCBBDBFF-4713-473F-81F6-D7336F5F9D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D165B88-E8A3-46E7-8CE6-9D35A1C4D975}" type="slidenum">
              <a:rPr lang="ru-RU" altLang="ru-RU" sz="100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ru-RU" altLang="ru-RU" sz="1000"/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id="{BA3ADF9F-0C93-49F1-9535-A78BB7D1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1125538"/>
            <a:ext cx="3259138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Настройки тестов:</a:t>
            </a:r>
          </a:p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- учебные и контрольные;</a:t>
            </a:r>
          </a:p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- 8 типов вопросов;</a:t>
            </a:r>
          </a:p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- аудио- и видеоролики в вопросах;</a:t>
            </a:r>
          </a:p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- иллюстрации в вопросах, вариантах ответа и комментариях;</a:t>
            </a:r>
          </a:p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- время выполнения, количество вопросов и попыток сдачи;</a:t>
            </a:r>
          </a:p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- </a:t>
            </a:r>
          </a:p>
        </p:txBody>
      </p:sp>
      <p:pic>
        <p:nvPicPr>
          <p:cNvPr id="12293" name="Picture 6" descr="C:\Users\Fedorchenko_V\Desktop\Верх.bmp">
            <a:extLst>
              <a:ext uri="{FF2B5EF4-FFF2-40B4-BE49-F238E27FC236}">
                <a16:creationId xmlns:a16="http://schemas.microsoft.com/office/drawing/2014/main" id="{4FCB1338-D970-47FE-9C1C-C9B0EF264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89038"/>
            <a:ext cx="54292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C:\Users\Fedorchenko_V\Desktop\Снимок.JPG">
            <a:extLst>
              <a:ext uri="{FF2B5EF4-FFF2-40B4-BE49-F238E27FC236}">
                <a16:creationId xmlns:a16="http://schemas.microsoft.com/office/drawing/2014/main" id="{9D4664ED-64ED-453F-89FB-28D206F8F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5629275"/>
            <a:ext cx="15557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932967DC-3039-46CA-88CA-84D93601FA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63713" y="7938"/>
            <a:ext cx="5111750" cy="10080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ru-RU"/>
              <a:t>Публикации электронных </a:t>
            </a:r>
            <a:br>
              <a:rPr lang="ru-RU" altLang="ru-RU"/>
            </a:br>
            <a:r>
              <a:rPr lang="ru-RU" altLang="ru-RU"/>
              <a:t>курсов и тестов</a:t>
            </a:r>
          </a:p>
        </p:txBody>
      </p:sp>
      <p:sp>
        <p:nvSpPr>
          <p:cNvPr id="16387" name="Объект 2">
            <a:extLst>
              <a:ext uri="{FF2B5EF4-FFF2-40B4-BE49-F238E27FC236}">
                <a16:creationId xmlns:a16="http://schemas.microsoft.com/office/drawing/2014/main" id="{FD8417E4-8C5B-40E2-8311-6E3B48AD3FA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2263" y="1484313"/>
            <a:ext cx="8642350" cy="47529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altLang="ru-RU" dirty="0"/>
              <a:t>Электронный курс/тест можно опубликовать по стандарту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ru-RU" dirty="0"/>
              <a:t>SCORM</a:t>
            </a:r>
            <a:r>
              <a:rPr lang="ru-RU" altLang="ru-RU" dirty="0"/>
              <a:t>-2004</a:t>
            </a:r>
            <a:r>
              <a:rPr lang="en-US" altLang="ru-RU" dirty="0"/>
              <a:t> </a:t>
            </a:r>
            <a:r>
              <a:rPr lang="ru-RU" altLang="ru-RU" dirty="0"/>
              <a:t>или в формате </a:t>
            </a:r>
            <a:r>
              <a:rPr lang="en-US" altLang="ru-RU" dirty="0"/>
              <a:t>HTML </a:t>
            </a:r>
            <a:r>
              <a:rPr lang="ru-RU" altLang="ru-RU" dirty="0"/>
              <a:t>и использовать:</a:t>
            </a:r>
          </a:p>
          <a:p>
            <a:pPr lvl="1">
              <a:spcAft>
                <a:spcPts val="1200"/>
              </a:spcAft>
              <a:defRPr/>
            </a:pPr>
            <a:r>
              <a:rPr lang="ru-RU" altLang="ru-RU" sz="2200" dirty="0"/>
              <a:t>В любой </a:t>
            </a:r>
            <a:r>
              <a:rPr lang="en-US" altLang="ru-RU" sz="2200" dirty="0"/>
              <a:t>LMS</a:t>
            </a:r>
            <a:r>
              <a:rPr lang="ru-RU" altLang="ru-RU" sz="2200" dirty="0"/>
              <a:t>, поддерживающей </a:t>
            </a:r>
            <a:r>
              <a:rPr lang="en-US" altLang="ru-RU" sz="2200" dirty="0"/>
              <a:t>SCORM</a:t>
            </a:r>
            <a:r>
              <a:rPr lang="ru-RU" altLang="ru-RU" sz="2200" dirty="0"/>
              <a:t> 2004 (1.3);</a:t>
            </a:r>
          </a:p>
          <a:p>
            <a:pPr lvl="1">
              <a:spcAft>
                <a:spcPts val="1200"/>
              </a:spcAft>
              <a:defRPr/>
            </a:pPr>
            <a:r>
              <a:rPr lang="ru-RU" altLang="ru-RU" sz="2200" dirty="0"/>
              <a:t>На любом сайте;</a:t>
            </a:r>
          </a:p>
          <a:p>
            <a:pPr lvl="1">
              <a:defRPr/>
            </a:pPr>
            <a:r>
              <a:rPr lang="ru-RU" altLang="ru-RU" sz="2200" dirty="0"/>
              <a:t>Локально, открывая его браузером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ru-RU" altLang="ru-RU" sz="2200" dirty="0"/>
              <a:t>    без подключения к интернет</a:t>
            </a:r>
          </a:p>
        </p:txBody>
      </p:sp>
      <p:pic>
        <p:nvPicPr>
          <p:cNvPr id="13316" name="Picture 4" descr="Снимок">
            <a:extLst>
              <a:ext uri="{FF2B5EF4-FFF2-40B4-BE49-F238E27FC236}">
                <a16:creationId xmlns:a16="http://schemas.microsoft.com/office/drawing/2014/main" id="{95DAC5B3-BDC2-4664-94C5-BF4377CC7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149725"/>
            <a:ext cx="24479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Скругленный прямоугольник 1">
            <a:extLst>
              <a:ext uri="{FF2B5EF4-FFF2-40B4-BE49-F238E27FC236}">
                <a16:creationId xmlns:a16="http://schemas.microsoft.com/office/drawing/2014/main" id="{F73CA875-BC9A-4E89-B5CD-8974B1414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75" y="3846513"/>
            <a:ext cx="2411413" cy="2447925"/>
          </a:xfrm>
          <a:prstGeom prst="roundRect">
            <a:avLst>
              <a:gd name="adj" fmla="val 16667"/>
            </a:avLst>
          </a:prstGeom>
          <a:solidFill>
            <a:srgbClr val="FFFF00">
              <a:alpha val="21960"/>
            </a:srgbClr>
          </a:solidFill>
          <a:ln w="12699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40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C7864CA-A064-480D-A6D6-3D1807486D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3168650" cy="719137"/>
          </a:xfrm>
        </p:spPr>
        <p:txBody>
          <a:bodyPr/>
          <a:lstStyle/>
          <a:p>
            <a:pPr eaLnBrk="1" hangingPunct="1"/>
            <a:r>
              <a:rPr lang="ru-RU" altLang="ru-RU"/>
              <a:t>Новости</a:t>
            </a:r>
          </a:p>
        </p:txBody>
      </p:sp>
      <p:pic>
        <p:nvPicPr>
          <p:cNvPr id="18435" name="Picture 2" descr="C:\Users\Fedorchenko_V\Desktop\Снимок.JPG">
            <a:extLst>
              <a:ext uri="{FF2B5EF4-FFF2-40B4-BE49-F238E27FC236}">
                <a16:creationId xmlns:a16="http://schemas.microsoft.com/office/drawing/2014/main" id="{D875E7D9-04BB-46C0-8464-2AB4C6BC7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817688"/>
            <a:ext cx="8964612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28296EF-C3DE-49DD-9247-6A3622B4F1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3457575" cy="719137"/>
          </a:xfrm>
        </p:spPr>
        <p:txBody>
          <a:bodyPr/>
          <a:lstStyle/>
          <a:p>
            <a:pPr eaLnBrk="1" hangingPunct="1"/>
            <a:r>
              <a:rPr lang="ru-RU" altLang="ru-RU"/>
              <a:t>Рассылки сообщений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1A2171-EEAE-4DB9-B689-E34C7EC85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8" y="1134240"/>
            <a:ext cx="8532440" cy="40780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4C9F25-6B4D-4B9C-917C-BB75B562B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85" y="3824612"/>
            <a:ext cx="4869602" cy="26215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5E8541C-FD21-4A0A-B921-96FCB977A0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4608513" cy="647700"/>
          </a:xfrm>
        </p:spPr>
        <p:txBody>
          <a:bodyPr/>
          <a:lstStyle/>
          <a:p>
            <a:pPr eaLnBrk="1" hangingPunct="1"/>
            <a:r>
              <a:rPr lang="ru-RU" altLang="ru-RU"/>
              <a:t>Отчеты</a:t>
            </a:r>
          </a:p>
        </p:txBody>
      </p:sp>
      <p:pic>
        <p:nvPicPr>
          <p:cNvPr id="21507" name="Picture 6" descr="C:\Users\Fedorchenko_V\Desktop\Безымянный.png">
            <a:extLst>
              <a:ext uri="{FF2B5EF4-FFF2-40B4-BE49-F238E27FC236}">
                <a16:creationId xmlns:a16="http://schemas.microsoft.com/office/drawing/2014/main" id="{057CA4BD-959E-47AC-8863-4EB3A0275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20788"/>
            <a:ext cx="7618413" cy="50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5616575" cy="647700"/>
          </a:xfrm>
        </p:spPr>
        <p:txBody>
          <a:bodyPr/>
          <a:lstStyle/>
          <a:p>
            <a:pPr eaLnBrk="1" hangingPunct="1"/>
            <a:r>
              <a:rPr lang="ru-RU" altLang="ru-RU"/>
              <a:t>Оценка удачности тестовых вопросов</a:t>
            </a:r>
          </a:p>
        </p:txBody>
      </p:sp>
      <p:pic>
        <p:nvPicPr>
          <p:cNvPr id="23555" name="Picture 2" descr="C:\Users\Fedorchenko_V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87500"/>
            <a:ext cx="89408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1409_Шаблон</Template>
  <TotalTime>4243</TotalTime>
  <Words>448</Words>
  <Application>Microsoft Office PowerPoint</Application>
  <PresentationFormat>Экран (4:3)</PresentationFormat>
  <Paragraphs>112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Wingdings</vt:lpstr>
      <vt:lpstr>1409_Шаблон</vt:lpstr>
      <vt:lpstr>Простая LMS  "1С:Электронное обучение. Экзаменатор" </vt:lpstr>
      <vt:lpstr>Назначение LMS  «1С:Электронное обучение. Экзаменатор»</vt:lpstr>
      <vt:lpstr>Создание электронного мультимедийного курса</vt:lpstr>
      <vt:lpstr>Практикоориентированные тесты</vt:lpstr>
      <vt:lpstr>Публикации электронных  курсов и тестов</vt:lpstr>
      <vt:lpstr>Новости</vt:lpstr>
      <vt:lpstr>Рассылки сообщений</vt:lpstr>
      <vt:lpstr>Отчеты</vt:lpstr>
      <vt:lpstr>Оценка удачности тестовых вопросов</vt:lpstr>
      <vt:lpstr>Загрузка структуры предприятия, сотрудников  и их состояний</vt:lpstr>
      <vt:lpstr>Массовая настройка доступа</vt:lpstr>
      <vt:lpstr>Гибкая настройка прав доступа</vt:lpstr>
      <vt:lpstr>Ознакомиться  легко:  все ссылки на SDO.1C.RU</vt:lpstr>
      <vt:lpstr>1С:Электронное обучение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доклада</dc:title>
  <dc:creator>admin</dc:creator>
  <cp:lastModifiedBy>Fedorchenko</cp:lastModifiedBy>
  <cp:revision>267</cp:revision>
  <dcterms:created xsi:type="dcterms:W3CDTF">2014-08-20T11:28:12Z</dcterms:created>
  <dcterms:modified xsi:type="dcterms:W3CDTF">2023-02-16T13:30:49Z</dcterms:modified>
</cp:coreProperties>
</file>