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Montserrat" panose="00000500000000000000" pitchFamily="2" charset="-52"/>
      <p:regular r:id="rId22"/>
      <p:bold r:id="rId23"/>
      <p:italic r:id="rId24"/>
      <p:boldItalic r:id="rId25"/>
    </p:embeddedFont>
    <p:embeddedFont>
      <p:font typeface="Montserrat Medium" panose="00000600000000000000" pitchFamily="2" charset="-52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Medium" panose="020B0604020202020204" charset="0"/>
      <p:regular r:id="rId34"/>
      <p:bold r:id="rId35"/>
      <p:italic r:id="rId36"/>
      <p:boldItalic r:id="rId37"/>
    </p:embeddedFont>
    <p:embeddedFont>
      <p:font typeface="Proxima Nova Semibold" panose="020B0604020202020204" charset="0"/>
      <p:regular r:id="rId38"/>
      <p:bold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0">
          <p15:clr>
            <a:srgbClr val="A4A3A4"/>
          </p15:clr>
        </p15:guide>
        <p15:guide id="2" pos="325">
          <p15:clr>
            <a:srgbClr val="A4A3A4"/>
          </p15:clr>
        </p15:guide>
        <p15:guide id="3" pos="7355">
          <p15:clr>
            <a:srgbClr val="A4A3A4"/>
          </p15:clr>
        </p15:guide>
        <p15:guide id="4" orient="horz" pos="4110">
          <p15:clr>
            <a:srgbClr val="A4A3A4"/>
          </p15:clr>
        </p15:guide>
        <p15:guide id="5" orient="horz" pos="1077">
          <p15:clr>
            <a:srgbClr val="747775"/>
          </p15:clr>
        </p15:guide>
        <p15:guide id="6" pos="384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gGYoPHViwdr4osMAXGnxz7jINA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575" autoAdjust="0"/>
  </p:normalViewPr>
  <p:slideViewPr>
    <p:cSldViewPr snapToGrid="0">
      <p:cViewPr varScale="1">
        <p:scale>
          <a:sx n="75" d="100"/>
          <a:sy n="75" d="100"/>
        </p:scale>
        <p:origin x="1836" y="66"/>
      </p:cViewPr>
      <p:guideLst>
        <p:guide orient="horz" pos="210"/>
        <p:guide pos="325"/>
        <p:guide pos="7355"/>
        <p:guide orient="horz" pos="4110"/>
        <p:guide orient="horz" pos="107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c62b7f1fc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37c62b7f1fc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7c62b7f1fc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7" name="Google Shape;217;g37c62b7f1fc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7c62b7f1fc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g37c62b7f1fc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90" name="Google Shape;2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2" name="Google Shape;3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9704a8d4f6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g39704a8d4f6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7c62b7f1fc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37c62b7f1fc_0_4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0" name="Google Shape;340;g37c62b7f1fc_0_4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7c62b7f1f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94" name="Google Shape;94;g37c62b7f1f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c62b7f1fc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0" name="Google Shape;120;g37c62b7f1f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704a8d4f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" name="Google Shape;137;g39704a8d4f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7c62b7f1fc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g37c62b7f1fc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c62b7f1fc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g37c62b7f1fc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c62b7f1fc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g37c62b7f1fc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c8654ae32_4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0" name="Google Shape;180;g37c8654ae32_4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337872" y="1543003"/>
            <a:ext cx="56901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32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практике: </a:t>
            </a:r>
            <a:endParaRPr sz="32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опыт внедрения </a:t>
            </a:r>
            <a:endParaRPr sz="27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-RU" sz="2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 адаптации стандартного функционала в НИЦ </a:t>
            </a:r>
            <a:r>
              <a:rPr lang="ru-RU" sz="27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ru-RU" sz="2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Курчатовский институт</a:t>
            </a:r>
            <a:r>
              <a:rPr lang="ru-RU" sz="27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»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6555" y="1694300"/>
            <a:ext cx="1149524" cy="1685968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1814428" y="4931314"/>
            <a:ext cx="2990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6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Шабунин Павел</a:t>
            </a:r>
            <a:endParaRPr sz="16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1814425" y="5246925"/>
            <a:ext cx="3414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Функциональный архитектор направления по внедрению 1С:Документооборота, </a:t>
            </a:r>
            <a:endParaRPr sz="12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компания «1С‑Рарус»</a:t>
            </a:r>
            <a:endParaRPr sz="12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28550" y="1953308"/>
            <a:ext cx="5032925" cy="26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 l="35968" r="9135"/>
          <a:stretch/>
        </p:blipFill>
        <p:spPr>
          <a:xfrm>
            <a:off x="5499075" y="0"/>
            <a:ext cx="66929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872" y="4805150"/>
            <a:ext cx="1390796" cy="13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title="Group 6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385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Исходная ситуация в Курчатовском институте (боль)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2002" y="1467000"/>
            <a:ext cx="7200002" cy="39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"/>
          <p:cNvSpPr txBox="1"/>
          <p:nvPr/>
        </p:nvSpPr>
        <p:spPr>
          <a:xfrm>
            <a:off x="6098581" y="5704880"/>
            <a:ext cx="532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5" name="Google Shape;19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1797375"/>
            <a:ext cx="290099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"/>
          <p:cNvSpPr txBox="1"/>
          <p:nvPr/>
        </p:nvSpPr>
        <p:spPr>
          <a:xfrm>
            <a:off x="976195" y="3452996"/>
            <a:ext cx="574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Руководители не могли договориться: </a:t>
            </a:r>
            <a:endParaRPr sz="17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бумага или электронка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977695" y="4319287"/>
            <a:ext cx="371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Документы возвращались → двойная работа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977695" y="1720413"/>
            <a:ext cx="447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Штамп ЭП накладывался на текст или уезжал</a:t>
            </a:r>
            <a:endParaRPr sz="16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977695" y="2586705"/>
            <a:ext cx="4315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Ручная конвертация в PDF — ошибки, разнобой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3"/>
          <p:cNvSpPr txBox="1"/>
          <p:nvPr/>
        </p:nvSpPr>
        <p:spPr>
          <a:xfrm>
            <a:off x="977695" y="5185578"/>
            <a:ext cx="371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Зависание при предпросмотре (особенно Excel)</a:t>
            </a:r>
            <a:endParaRPr sz="160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5262525"/>
            <a:ext cx="29009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2663662"/>
            <a:ext cx="29009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3529950"/>
            <a:ext cx="290099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4396237"/>
            <a:ext cx="290099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"/>
          <p:cNvSpPr/>
          <p:nvPr/>
        </p:nvSpPr>
        <p:spPr>
          <a:xfrm>
            <a:off x="976200" y="6036300"/>
            <a:ext cx="6914700" cy="4617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Итог: </a:t>
            </a:r>
            <a:r>
              <a:rPr lang="ru-RU" sz="17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стресс у сотрудников, головная боль у руководителей</a:t>
            </a:r>
            <a:endParaRPr sz="16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6" name="Google Shape;206;p3" title="Group 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7c62b7f1fc_0_461"/>
          <p:cNvSpPr txBox="1"/>
          <p:nvPr/>
        </p:nvSpPr>
        <p:spPr>
          <a:xfrm>
            <a:off x="7130675" y="6047471"/>
            <a:ext cx="533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7c62b7f1fc_0_461"/>
          <p:cNvSpPr/>
          <p:nvPr/>
        </p:nvSpPr>
        <p:spPr>
          <a:xfrm>
            <a:off x="2984850" y="2106417"/>
            <a:ext cx="6066600" cy="2232600"/>
          </a:xfrm>
          <a:prstGeom prst="roundRect">
            <a:avLst>
              <a:gd name="adj" fmla="val 16667"/>
            </a:avLst>
          </a:prstGeom>
          <a:solidFill>
            <a:srgbClr val="BBD6EE">
              <a:alpha val="46540"/>
            </a:srgbClr>
          </a:solidFill>
          <a:ln w="9525" cap="flat" cmpd="sng">
            <a:solidFill>
              <a:srgbClr val="A0BA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Раздел 3.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Практические кейсы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 оптимизация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g37c62b7f1fc_0_461" title="888.png"/>
          <p:cNvPicPr preferRelativeResize="0"/>
          <p:nvPr/>
        </p:nvPicPr>
        <p:blipFill rotWithShape="1">
          <a:blip r:embed="rId3">
            <a:alphaModFix/>
          </a:blip>
          <a:srcRect b="62854"/>
          <a:stretch/>
        </p:blipFill>
        <p:spPr>
          <a:xfrm>
            <a:off x="2707025" y="0"/>
            <a:ext cx="6777951" cy="25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7c62b7f1fc_0_461" title="888.png"/>
          <p:cNvPicPr preferRelativeResize="0"/>
          <p:nvPr/>
        </p:nvPicPr>
        <p:blipFill rotWithShape="1">
          <a:blip r:embed="rId3">
            <a:alphaModFix/>
          </a:blip>
          <a:srcRect t="62854"/>
          <a:stretch/>
        </p:blipFill>
        <p:spPr>
          <a:xfrm>
            <a:off x="2707025" y="4260249"/>
            <a:ext cx="6777951" cy="25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37c62b7f1fc_0_468"/>
          <p:cNvPicPr preferRelativeResize="0"/>
          <p:nvPr/>
        </p:nvPicPr>
        <p:blipFill rotWithShape="1">
          <a:blip r:embed="rId3">
            <a:alphaModFix/>
          </a:blip>
          <a:srcRect l="5730" t="42459" r="61092" b="4804"/>
          <a:stretch/>
        </p:blipFill>
        <p:spPr>
          <a:xfrm>
            <a:off x="5882700" y="2987782"/>
            <a:ext cx="2705124" cy="23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7c62b7f1fc_0_468"/>
          <p:cNvPicPr preferRelativeResize="0"/>
          <p:nvPr/>
        </p:nvPicPr>
        <p:blipFill rotWithShape="1">
          <a:blip r:embed="rId3">
            <a:alphaModFix/>
          </a:blip>
          <a:srcRect l="60863" t="7438" r="8265" b="54102"/>
          <a:stretch/>
        </p:blipFill>
        <p:spPr>
          <a:xfrm>
            <a:off x="9575025" y="1802832"/>
            <a:ext cx="2517099" cy="17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37c62b7f1fc_0_468"/>
          <p:cNvPicPr preferRelativeResize="0"/>
          <p:nvPr/>
        </p:nvPicPr>
        <p:blipFill rotWithShape="1">
          <a:blip r:embed="rId3">
            <a:alphaModFix/>
          </a:blip>
          <a:srcRect l="5730" t="7442" r="61092" b="27559"/>
          <a:stretch/>
        </p:blipFill>
        <p:spPr>
          <a:xfrm>
            <a:off x="-2311" y="1778796"/>
            <a:ext cx="2705124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37c62b7f1fc_0_468"/>
          <p:cNvSpPr/>
          <p:nvPr/>
        </p:nvSpPr>
        <p:spPr>
          <a:xfrm>
            <a:off x="458295" y="2141032"/>
            <a:ext cx="2603700" cy="2880000"/>
          </a:xfrm>
          <a:prstGeom prst="roundRect">
            <a:avLst>
              <a:gd name="adj" fmla="val 12976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34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Автоконвертация DOCX → PDF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37c62b7f1fc_0_468"/>
          <p:cNvSpPr/>
          <p:nvPr/>
        </p:nvSpPr>
        <p:spPr>
          <a:xfrm>
            <a:off x="3380174" y="2141032"/>
            <a:ext cx="2603700" cy="288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52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Гибкие подписи (бумага + ЭП)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37c62b7f1fc_0_468"/>
          <p:cNvSpPr/>
          <p:nvPr/>
        </p:nvSpPr>
        <p:spPr>
          <a:xfrm>
            <a:off x="6302053" y="2141032"/>
            <a:ext cx="2603700" cy="288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52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Конструктор штампов (ставь где хочешь)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37c62b7f1fc_0_468"/>
          <p:cNvSpPr/>
          <p:nvPr/>
        </p:nvSpPr>
        <p:spPr>
          <a:xfrm>
            <a:off x="9223933" y="2141032"/>
            <a:ext cx="2603700" cy="2880000"/>
          </a:xfrm>
          <a:prstGeom prst="roundRect">
            <a:avLst>
              <a:gd name="adj" fmla="val 12558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342000" tIns="1710000" rIns="91425" bIns="198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Предпросмотр без зависаний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37c62b7f1fc_0_468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Наши улучшения — 4 блока (обзор)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7" name="Google Shape;227;g37c62b7f1fc_0_468"/>
          <p:cNvSpPr txBox="1"/>
          <p:nvPr/>
        </p:nvSpPr>
        <p:spPr>
          <a:xfrm>
            <a:off x="360000" y="1062000"/>
            <a:ext cx="536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4 доработки, которые изменили всё</a:t>
            </a:r>
            <a:endParaRPr sz="17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g37c62b7f1fc_0_468"/>
          <p:cNvPicPr preferRelativeResize="0"/>
          <p:nvPr/>
        </p:nvPicPr>
        <p:blipFill rotWithShape="1">
          <a:blip r:embed="rId3">
            <a:alphaModFix/>
          </a:blip>
          <a:srcRect l="14913" t="33611" r="69722" b="38103"/>
          <a:stretch/>
        </p:blipFill>
        <p:spPr>
          <a:xfrm>
            <a:off x="1133745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9" name="Google Shape;229;g37c62b7f1fc_0_468"/>
          <p:cNvPicPr preferRelativeResize="0"/>
          <p:nvPr/>
        </p:nvPicPr>
        <p:blipFill rotWithShape="1">
          <a:blip r:embed="rId3">
            <a:alphaModFix/>
          </a:blip>
          <a:srcRect l="33250" t="33611" r="51385" b="38103"/>
          <a:stretch/>
        </p:blipFill>
        <p:spPr>
          <a:xfrm>
            <a:off x="4055624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0" name="Google Shape;230;g37c62b7f1fc_0_468"/>
          <p:cNvPicPr preferRelativeResize="0"/>
          <p:nvPr/>
        </p:nvPicPr>
        <p:blipFill rotWithShape="1">
          <a:blip r:embed="rId3">
            <a:alphaModFix/>
          </a:blip>
          <a:srcRect l="51407" t="33611" r="33228" b="38103"/>
          <a:stretch/>
        </p:blipFill>
        <p:spPr>
          <a:xfrm>
            <a:off x="6977503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1" name="Google Shape;231;g37c62b7f1fc_0_468"/>
          <p:cNvPicPr preferRelativeResize="0"/>
          <p:nvPr/>
        </p:nvPicPr>
        <p:blipFill rotWithShape="1">
          <a:blip r:embed="rId3">
            <a:alphaModFix/>
          </a:blip>
          <a:srcRect l="69563" t="33611" r="15072" b="38103"/>
          <a:stretch/>
        </p:blipFill>
        <p:spPr>
          <a:xfrm>
            <a:off x="9899383" y="2253479"/>
            <a:ext cx="1252800" cy="1253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2" name="Google Shape;232;g37c62b7f1fc_0_468"/>
          <p:cNvSpPr txBox="1"/>
          <p:nvPr/>
        </p:nvSpPr>
        <p:spPr>
          <a:xfrm rot="-5400000">
            <a:off x="-664600" y="3359564"/>
            <a:ext cx="26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ПРЕОБРАЗОВАТЬ В ПДФ</a:t>
            </a:r>
            <a:endParaRPr sz="110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g37c62b7f1fc_0_468"/>
          <p:cNvSpPr txBox="1"/>
          <p:nvPr/>
        </p:nvSpPr>
        <p:spPr>
          <a:xfrm rot="-5400000">
            <a:off x="2364981" y="3251864"/>
            <a:ext cx="264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ПОДПИСАТЬ ЦИФРОВОЙ ПОДПИСЬЮ</a:t>
            </a:r>
            <a:endParaRPr sz="110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g37c62b7f1fc_0_468"/>
          <p:cNvSpPr txBox="1"/>
          <p:nvPr/>
        </p:nvSpPr>
        <p:spPr>
          <a:xfrm rot="-5400000">
            <a:off x="5179162" y="3359564"/>
            <a:ext cx="264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ПЕРЕМЕСТИТЬ ШТАМП</a:t>
            </a:r>
            <a:endParaRPr sz="110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g37c62b7f1fc_0_468"/>
          <p:cNvSpPr txBox="1"/>
          <p:nvPr/>
        </p:nvSpPr>
        <p:spPr>
          <a:xfrm rot="-5400000">
            <a:off x="8063150" y="3371114"/>
            <a:ext cx="2646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50" b="1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МОЛНИЕНОСНАЯ ОБРАБОТКА</a:t>
            </a:r>
            <a:endParaRPr sz="1250" b="1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g37c62b7f1fc_0_468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1  — Автоконвертация в PDF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5384231" y="2745254"/>
            <a:ext cx="532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4" name="Google Shape;24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50" y="2251968"/>
            <a:ext cx="4148400" cy="4158600"/>
          </a:xfrm>
          <a:prstGeom prst="roundRect">
            <a:avLst>
              <a:gd name="adj" fmla="val 3746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5" name="Google Shape;245;p4"/>
          <p:cNvSpPr txBox="1"/>
          <p:nvPr/>
        </p:nvSpPr>
        <p:spPr>
          <a:xfrm>
            <a:off x="4999331" y="2033114"/>
            <a:ext cx="609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Пользователь даже не заметил, как это произошло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3332" y="3827750"/>
            <a:ext cx="5646499" cy="307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"/>
          <p:cNvSpPr/>
          <p:nvPr/>
        </p:nvSpPr>
        <p:spPr>
          <a:xfrm>
            <a:off x="400050" y="1397938"/>
            <a:ext cx="1048200" cy="461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[DOCX]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"/>
          <p:cNvSpPr/>
          <p:nvPr/>
        </p:nvSpPr>
        <p:spPr>
          <a:xfrm>
            <a:off x="1776108" y="1397938"/>
            <a:ext cx="2805600" cy="46170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(нажатие «Подписать»)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4909565" y="1397938"/>
            <a:ext cx="1048200" cy="461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[PDF]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6285623" y="1397938"/>
            <a:ext cx="1525800" cy="461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(выбор ЭП)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139281" y="1397950"/>
            <a:ext cx="1292700" cy="461700"/>
          </a:xfrm>
          <a:prstGeom prst="roundRect">
            <a:avLst>
              <a:gd name="adj" fmla="val 50000"/>
            </a:avLst>
          </a:prstGeom>
          <a:solidFill>
            <a:srgbClr val="D9EAD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отправка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4"/>
          <p:cNvCxnSpPr>
            <a:endCxn id="248" idx="1"/>
          </p:cNvCxnSpPr>
          <p:nvPr/>
        </p:nvCxnSpPr>
        <p:spPr>
          <a:xfrm>
            <a:off x="1448208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3" name="Google Shape;253;p4"/>
          <p:cNvCxnSpPr>
            <a:stCxn id="248" idx="3"/>
            <a:endCxn id="249" idx="1"/>
          </p:cNvCxnSpPr>
          <p:nvPr/>
        </p:nvCxnSpPr>
        <p:spPr>
          <a:xfrm>
            <a:off x="4581708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4" name="Google Shape;254;p4"/>
          <p:cNvCxnSpPr>
            <a:stCxn id="249" idx="3"/>
            <a:endCxn id="250" idx="1"/>
          </p:cNvCxnSpPr>
          <p:nvPr/>
        </p:nvCxnSpPr>
        <p:spPr>
          <a:xfrm>
            <a:off x="5957765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5" name="Google Shape;255;p4"/>
          <p:cNvCxnSpPr>
            <a:stCxn id="250" idx="3"/>
            <a:endCxn id="251" idx="1"/>
          </p:cNvCxnSpPr>
          <p:nvPr/>
        </p:nvCxnSpPr>
        <p:spPr>
          <a:xfrm>
            <a:off x="7811423" y="1628788"/>
            <a:ext cx="327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6" name="Google Shape;256;p4"/>
          <p:cNvSpPr/>
          <p:nvPr/>
        </p:nvSpPr>
        <p:spPr>
          <a:xfrm>
            <a:off x="5384231" y="2612850"/>
            <a:ext cx="5324700" cy="461700"/>
          </a:xfrm>
          <a:prstGeom prst="roundRect">
            <a:avLst>
              <a:gd name="adj" fmla="val 50000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Выгода: </a:t>
            </a:r>
            <a:r>
              <a:rPr lang="ru-RU" sz="17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«Ручная конвертация — в прошлом»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7" name="Google Shape;257;p4" title="Group 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"/>
          <p:cNvSpPr txBox="1"/>
          <p:nvPr/>
        </p:nvSpPr>
        <p:spPr>
          <a:xfrm>
            <a:off x="360000" y="360000"/>
            <a:ext cx="8496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2  — Обработка вариантов подписи                    </a:t>
            </a:r>
            <a:endParaRPr sz="24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</a:t>
            </a: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(Визирующая/Заверяющая ЭП)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5"/>
          <p:cNvSpPr txBox="1"/>
          <p:nvPr/>
        </p:nvSpPr>
        <p:spPr>
          <a:xfrm>
            <a:off x="311402" y="1468255"/>
            <a:ext cx="36039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Путь А: 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подписывает 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электронно → сразу в МЭДО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5"/>
          <p:cNvSpPr txBox="1"/>
          <p:nvPr/>
        </p:nvSpPr>
        <p:spPr>
          <a:xfrm>
            <a:off x="4806300" y="1468250"/>
            <a:ext cx="56571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Путь Б:</a:t>
            </a: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подписывает</a:t>
            </a:r>
            <a:r>
              <a:rPr lang="ru-RU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 бумаге → секретарь сканирует → сотрудник с правом заверяет ЭП 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(заверяющая подпись) → в МЭДО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6" name="Google Shape;26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3694" y="3575324"/>
            <a:ext cx="5657101" cy="308569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5"/>
          <p:cNvSpPr/>
          <p:nvPr/>
        </p:nvSpPr>
        <p:spPr>
          <a:xfrm>
            <a:off x="992197" y="2907213"/>
            <a:ext cx="7501200" cy="461700"/>
          </a:xfrm>
          <a:prstGeom prst="roundRect">
            <a:avLst>
              <a:gd name="adj" fmla="val 5000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 на бумаге и сразу в электронном виде — оба варианта работают</a:t>
            </a:r>
            <a:endParaRPr sz="17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8" name="Google Shape;268;p5"/>
          <p:cNvCxnSpPr/>
          <p:nvPr/>
        </p:nvCxnSpPr>
        <p:spPr>
          <a:xfrm>
            <a:off x="3978901" y="1621675"/>
            <a:ext cx="76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pic>
        <p:nvPicPr>
          <p:cNvPr id="269" name="Google Shape;269;p5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c62b7f1fc_0_608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7c62b7f1fc_0_608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3   — Конструктор штампов ЭП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g37c62b7f1fc_0_608"/>
          <p:cNvSpPr txBox="1"/>
          <p:nvPr/>
        </p:nvSpPr>
        <p:spPr>
          <a:xfrm>
            <a:off x="1572" y="1248268"/>
            <a:ext cx="6094428" cy="67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Обычное письмо → штамп справа внизу по умолчанию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g37c62b7f1fc_0_6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0821" y="672675"/>
            <a:ext cx="5583300" cy="5512800"/>
          </a:xfrm>
          <a:prstGeom prst="roundRect">
            <a:avLst>
              <a:gd name="adj" fmla="val 2801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g37c62b7f1fc_0_6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215" y="2897630"/>
            <a:ext cx="4808100" cy="2175900"/>
          </a:xfrm>
          <a:prstGeom prst="roundRect">
            <a:avLst>
              <a:gd name="adj" fmla="val 7857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9" name="Google Shape;279;g37c62b7f1fc_0_608"/>
          <p:cNvSpPr txBox="1"/>
          <p:nvPr/>
        </p:nvSpPr>
        <p:spPr>
          <a:xfrm>
            <a:off x="1572" y="1922444"/>
            <a:ext cx="6094428" cy="67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Письмо директора → штамп посередине, рядом с ФИО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37c62b7f1fc_0_6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3050" y="2438720"/>
            <a:ext cx="2775600" cy="4065900"/>
          </a:xfrm>
          <a:prstGeom prst="roundRect">
            <a:avLst>
              <a:gd name="adj" fmla="val 5838"/>
            </a:avLst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g37c62b7f1fc_0_608"/>
          <p:cNvSpPr/>
          <p:nvPr/>
        </p:nvSpPr>
        <p:spPr>
          <a:xfrm>
            <a:off x="1080714" y="4219978"/>
            <a:ext cx="808200" cy="165900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7c62b7f1fc_0_608"/>
          <p:cNvSpPr/>
          <p:nvPr/>
        </p:nvSpPr>
        <p:spPr>
          <a:xfrm>
            <a:off x="6658775" y="6086450"/>
            <a:ext cx="1290000" cy="390000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g37c62b7f1fc_0_608"/>
          <p:cNvSpPr/>
          <p:nvPr/>
        </p:nvSpPr>
        <p:spPr>
          <a:xfrm>
            <a:off x="9504300" y="3758200"/>
            <a:ext cx="958800" cy="461700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37c62b7f1fc_0_608"/>
          <p:cNvSpPr/>
          <p:nvPr/>
        </p:nvSpPr>
        <p:spPr>
          <a:xfrm>
            <a:off x="6590820" y="1047958"/>
            <a:ext cx="1289987" cy="1363861"/>
          </a:xfrm>
          <a:prstGeom prst="rect">
            <a:avLst/>
          </a:prstGeom>
          <a:noFill/>
          <a:ln w="28575" cap="flat" cmpd="sng">
            <a:solidFill>
              <a:srgbClr val="1D41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37c62b7f1fc_0_608"/>
          <p:cNvSpPr/>
          <p:nvPr/>
        </p:nvSpPr>
        <p:spPr>
          <a:xfrm>
            <a:off x="976200" y="6036300"/>
            <a:ext cx="3315900" cy="461700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Штамп там, где надо. Всегда!</a:t>
            </a:r>
            <a:endParaRPr sz="17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86" name="Google Shape;286;g37c62b7f1fc_0_608"/>
          <p:cNvCxnSpPr>
            <a:stCxn id="282" idx="3"/>
            <a:endCxn id="283" idx="2"/>
          </p:cNvCxnSpPr>
          <p:nvPr/>
        </p:nvCxnSpPr>
        <p:spPr>
          <a:xfrm rot="10800000" flipH="1">
            <a:off x="7948775" y="4219850"/>
            <a:ext cx="2034900" cy="2061600"/>
          </a:xfrm>
          <a:prstGeom prst="curvedConnector2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287" name="Google Shape;287;g37c62b7f1fc_0_608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"/>
          <p:cNvSpPr/>
          <p:nvPr/>
        </p:nvSpPr>
        <p:spPr>
          <a:xfrm>
            <a:off x="311400" y="296575"/>
            <a:ext cx="1292700" cy="5760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6"/>
          <p:cNvSpPr txBox="1"/>
          <p:nvPr/>
        </p:nvSpPr>
        <p:spPr>
          <a:xfrm>
            <a:off x="360000" y="360000"/>
            <a:ext cx="983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Кейс 4   — Ускорение предпросмотра (без зависаний)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4" name="Google Shape;29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6891" y="3101800"/>
            <a:ext cx="6994025" cy="38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"/>
          <p:cNvSpPr txBox="1"/>
          <p:nvPr/>
        </p:nvSpPr>
        <p:spPr>
          <a:xfrm>
            <a:off x="360000" y="3669900"/>
            <a:ext cx="3085800" cy="21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Дополнительно: 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если нужен предпросмотр срочно — «визуализировать сейчас» на ПК пользователя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6"/>
          <p:cNvSpPr txBox="1"/>
          <p:nvPr/>
        </p:nvSpPr>
        <p:spPr>
          <a:xfrm>
            <a:off x="1413100" y="1468250"/>
            <a:ext cx="5028600" cy="1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Open Sans"/>
                <a:ea typeface="Open Sans"/>
                <a:cs typeface="Open Sans"/>
                <a:sym typeface="Open Sans"/>
              </a:rPr>
              <a:t>Было</a:t>
            </a: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 </a:t>
            </a:r>
            <a:endParaRPr sz="16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нажимает «Подписать» → система висит 30 сек → зависание → гнев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6"/>
          <p:cNvSpPr txBox="1"/>
          <p:nvPr/>
        </p:nvSpPr>
        <p:spPr>
          <a:xfrm>
            <a:off x="7332827" y="1468250"/>
            <a:ext cx="4715100" cy="13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Open Sans"/>
                <a:ea typeface="Open Sans"/>
                <a:cs typeface="Open Sans"/>
                <a:sym typeface="Open Sans"/>
              </a:rPr>
              <a:t>Стало</a:t>
            </a: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ru-RU" sz="16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нажимает «Подписать» → визуализация в фоне → задача закрылась → работа продолжается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8" name="Google Shape;298;p6"/>
          <p:cNvCxnSpPr/>
          <p:nvPr/>
        </p:nvCxnSpPr>
        <p:spPr>
          <a:xfrm>
            <a:off x="6505436" y="1621675"/>
            <a:ext cx="76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pic>
        <p:nvPicPr>
          <p:cNvPr id="299" name="Google Shape;299;p6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"/>
          <p:cNvSpPr txBox="1"/>
          <p:nvPr/>
        </p:nvSpPr>
        <p:spPr>
          <a:xfrm>
            <a:off x="360000" y="360000"/>
            <a:ext cx="849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Итоги проекта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7"/>
          <p:cNvSpPr txBox="1"/>
          <p:nvPr/>
        </p:nvSpPr>
        <p:spPr>
          <a:xfrm>
            <a:off x="360000" y="1062000"/>
            <a:ext cx="623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Что получил Курчатовский институт?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6" name="Google Shape;30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1875" y="1879726"/>
            <a:ext cx="7150127" cy="39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1854332"/>
            <a:ext cx="347435" cy="3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7"/>
          <p:cNvSpPr txBox="1"/>
          <p:nvPr/>
        </p:nvSpPr>
        <p:spPr>
          <a:xfrm>
            <a:off x="976195" y="3360859"/>
            <a:ext cx="574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Штампы — всегда на своих местах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7"/>
          <p:cNvSpPr txBox="1"/>
          <p:nvPr/>
        </p:nvSpPr>
        <p:spPr>
          <a:xfrm>
            <a:off x="977701" y="3975448"/>
            <a:ext cx="415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Предпросмотр — без зависаний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p7"/>
          <p:cNvSpPr txBox="1"/>
          <p:nvPr/>
        </p:nvSpPr>
        <p:spPr>
          <a:xfrm>
            <a:off x="977695" y="1835282"/>
            <a:ext cx="447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Ручная конвертация — исчезла</a:t>
            </a:r>
            <a:endParaRPr sz="17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7"/>
          <p:cNvSpPr txBox="1"/>
          <p:nvPr/>
        </p:nvSpPr>
        <p:spPr>
          <a:xfrm>
            <a:off x="977695" y="2449870"/>
            <a:ext cx="4315500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Бумажные и электронные подписи — подружились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7"/>
          <p:cNvSpPr txBox="1"/>
          <p:nvPr/>
        </p:nvSpPr>
        <p:spPr>
          <a:xfrm>
            <a:off x="977695" y="4590036"/>
            <a:ext cx="371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Скорость работы — выросла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7"/>
          <p:cNvSpPr txBox="1"/>
          <p:nvPr/>
        </p:nvSpPr>
        <p:spPr>
          <a:xfrm>
            <a:off x="977701" y="5204625"/>
            <a:ext cx="431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Стресс сотрудников — снизился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4" name="Google Shape;31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2532010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3381139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3994498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4628137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950" y="5242725"/>
            <a:ext cx="347435" cy="3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7" title="Group 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9704a8d4f6_0_226"/>
          <p:cNvSpPr txBox="1"/>
          <p:nvPr/>
        </p:nvSpPr>
        <p:spPr>
          <a:xfrm>
            <a:off x="360000" y="1062000"/>
            <a:ext cx="656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2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Резюме по ключевым пунктам:</a:t>
            </a:r>
            <a:endParaRPr sz="2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g39704a8d4f6_0_226"/>
          <p:cNvSpPr/>
          <p:nvPr/>
        </p:nvSpPr>
        <p:spPr>
          <a:xfrm>
            <a:off x="515938" y="1782792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9704a8d4f6_0_226"/>
          <p:cNvSpPr txBox="1"/>
          <p:nvPr/>
        </p:nvSpPr>
        <p:spPr>
          <a:xfrm>
            <a:off x="1090175" y="1876550"/>
            <a:ext cx="5005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МЭДО — обязательный и полезный инструмент.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g39704a8d4f6_0_226"/>
          <p:cNvSpPr/>
          <p:nvPr/>
        </p:nvSpPr>
        <p:spPr>
          <a:xfrm>
            <a:off x="515938" y="2717004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9704a8d4f6_0_226"/>
          <p:cNvSpPr txBox="1"/>
          <p:nvPr/>
        </p:nvSpPr>
        <p:spPr>
          <a:xfrm>
            <a:off x="1090175" y="2564614"/>
            <a:ext cx="5005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1С:ДГУ предоставляет готовый базовый функционал для работы с МЭДО, который соответствует нормативам и стандартам формата.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g39704a8d4f6_0_226"/>
          <p:cNvSpPr/>
          <p:nvPr/>
        </p:nvSpPr>
        <p:spPr>
          <a:xfrm>
            <a:off x="515938" y="3801969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A0BA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9704a8d4f6_0_226"/>
          <p:cNvSpPr txBox="1"/>
          <p:nvPr/>
        </p:nvSpPr>
        <p:spPr>
          <a:xfrm>
            <a:off x="1090175" y="3783425"/>
            <a:ext cx="4610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Но для максимальной эффективности и автоматизации часто требуются точечные доработки.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g39704a8d4f6_0_226"/>
          <p:cNvSpPr txBox="1"/>
          <p:nvPr/>
        </p:nvSpPr>
        <p:spPr>
          <a:xfrm>
            <a:off x="6095975" y="1702500"/>
            <a:ext cx="5978400" cy="3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Наши доработки</a:t>
            </a: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(например, автоматическое преобразование в PDF, конструктор штампов и другие) позволяют нашим Заказчикам:</a:t>
            </a:r>
            <a:b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Повысить скорость работы.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Снизить количество ручных операций.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Обеспечить профессиональный вид отправляемых документов.</a:t>
            </a: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g39704a8d4f6_0_226"/>
          <p:cNvSpPr txBox="1"/>
          <p:nvPr/>
        </p:nvSpPr>
        <p:spPr>
          <a:xfrm>
            <a:off x="360000" y="360000"/>
            <a:ext cx="673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Итоги и выводы</a:t>
            </a:r>
            <a:endParaRPr sz="24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3" name="Google Shape;333;g39704a8d4f6_0_226" title="Group 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9704a8d4f6_0_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95972" y="2564621"/>
            <a:ext cx="374626" cy="5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39704a8d4f6_0_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979" y="3195325"/>
            <a:ext cx="374624" cy="33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9704a8d4f6_0_2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5974" y="3745000"/>
            <a:ext cx="374626" cy="393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g37c62b7f1fc_0_451" title="bg 2.png"/>
          <p:cNvPicPr preferRelativeResize="0"/>
          <p:nvPr/>
        </p:nvPicPr>
        <p:blipFill rotWithShape="1">
          <a:blip r:embed="rId3">
            <a:alphaModFix/>
          </a:blip>
          <a:srcRect t="60" b="70"/>
          <a:stretch/>
        </p:blipFill>
        <p:spPr>
          <a:xfrm>
            <a:off x="263525" y="286711"/>
            <a:ext cx="11664951" cy="627443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37c62b7f1fc_0_451"/>
          <p:cNvSpPr txBox="1"/>
          <p:nvPr/>
        </p:nvSpPr>
        <p:spPr>
          <a:xfrm>
            <a:off x="872100" y="1081467"/>
            <a:ext cx="5384000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67" b="1" i="0" u="none" strike="noStrike" cap="none">
                <a:solidFill>
                  <a:srgbClr val="343434"/>
                </a:solidFill>
                <a:latin typeface="Montserrat"/>
                <a:ea typeface="Montserrat"/>
                <a:cs typeface="Montserrat"/>
                <a:sym typeface="Montserrat"/>
              </a:rPr>
              <a:t>Спасибо </a:t>
            </a:r>
            <a:endParaRPr sz="4267" b="1" i="0" u="none" strike="noStrike" cap="none">
              <a:solidFill>
                <a:srgbClr val="34343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267" b="1" i="0" u="none" strike="noStrike" cap="none">
                <a:solidFill>
                  <a:srgbClr val="343434"/>
                </a:solidFill>
                <a:latin typeface="Montserrat"/>
                <a:ea typeface="Montserrat"/>
                <a:cs typeface="Montserrat"/>
                <a:sym typeface="Montserrat"/>
              </a:rPr>
              <a:t>за внимание!</a:t>
            </a:r>
            <a:endParaRPr sz="4267" b="0" i="0" u="none" strike="noStrike" cap="none">
              <a:solidFill>
                <a:srgbClr val="34343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g37c62b7f1fc_0_451"/>
          <p:cNvSpPr txBox="1"/>
          <p:nvPr/>
        </p:nvSpPr>
        <p:spPr>
          <a:xfrm>
            <a:off x="2575735" y="3079825"/>
            <a:ext cx="344160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33" b="1" i="0" u="none" strike="noStrike" cap="non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Шабунин Павел</a:t>
            </a:r>
            <a:endParaRPr sz="2133" b="1" i="0" u="none" strike="noStrike" cap="non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g37c62b7f1fc_0_451"/>
          <p:cNvSpPr txBox="1"/>
          <p:nvPr/>
        </p:nvSpPr>
        <p:spPr>
          <a:xfrm>
            <a:off x="2577124" y="3468453"/>
            <a:ext cx="3868000" cy="92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67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Функциональный архитектор отдела внедрения 1С:Документооборота, </a:t>
            </a:r>
            <a:endParaRPr sz="1467" b="0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67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компания «1С-Рарус», г. Москва</a:t>
            </a:r>
            <a:endParaRPr sz="1467" b="0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g37c62b7f1fc_0_451"/>
          <p:cNvSpPr txBox="1"/>
          <p:nvPr/>
        </p:nvSpPr>
        <p:spPr>
          <a:xfrm>
            <a:off x="7502267" y="3807300"/>
            <a:ext cx="243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oap-msk@rarus.ru</a:t>
            </a:r>
            <a:endParaRPr sz="16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7" name="Google Shape;347;g37c62b7f1fc_0_451"/>
          <p:cNvSpPr txBox="1"/>
          <p:nvPr/>
        </p:nvSpPr>
        <p:spPr>
          <a:xfrm>
            <a:off x="7519904" y="3191701"/>
            <a:ext cx="30356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+7 (495) 223-04-04</a:t>
            </a:r>
            <a:endParaRPr sz="1600" b="0" i="0" u="none" strike="noStrike" cap="none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8" name="Google Shape;348;g37c62b7f1fc_0_451"/>
          <p:cNvSpPr/>
          <p:nvPr/>
        </p:nvSpPr>
        <p:spPr>
          <a:xfrm>
            <a:off x="7120257" y="3227900"/>
            <a:ext cx="382000" cy="420000"/>
          </a:xfrm>
          <a:prstGeom prst="roundRect">
            <a:avLst>
              <a:gd name="adj" fmla="val 16667"/>
            </a:avLst>
          </a:prstGeom>
          <a:solidFill>
            <a:srgbClr val="1D41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7c62b7f1fc_0_451"/>
          <p:cNvSpPr/>
          <p:nvPr/>
        </p:nvSpPr>
        <p:spPr>
          <a:xfrm>
            <a:off x="7120257" y="3843500"/>
            <a:ext cx="382000" cy="420000"/>
          </a:xfrm>
          <a:prstGeom prst="roundRect">
            <a:avLst>
              <a:gd name="adj" fmla="val 16667"/>
            </a:avLst>
          </a:prstGeom>
          <a:solidFill>
            <a:srgbClr val="1D41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g37c62b7f1fc_0_451" title="cal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7141" y="3284369"/>
            <a:ext cx="264575" cy="29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37c62b7f1fc_0_451" title="mail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7141" y="3907984"/>
            <a:ext cx="264575" cy="29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37c62b7f1fc_0_451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68751" y="6141235"/>
            <a:ext cx="1600067" cy="34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37c62b7f1fc_0_451"/>
          <p:cNvSpPr txBox="1"/>
          <p:nvPr/>
        </p:nvSpPr>
        <p:spPr>
          <a:xfrm>
            <a:off x="2696375" y="2556887"/>
            <a:ext cx="4918400" cy="3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sp>
        <p:nvSpPr>
          <p:cNvPr id="354" name="Google Shape;354;g37c62b7f1fc_0_45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g37c62b7f1fc_0_451"/>
          <p:cNvPicPr preferRelativeResize="0"/>
          <p:nvPr/>
        </p:nvPicPr>
        <p:blipFill rotWithShape="1">
          <a:blip r:embed="rId7">
            <a:alphaModFix/>
          </a:blip>
          <a:srcRect l="12302" t="3154" r="6491" b="23728"/>
          <a:stretch/>
        </p:blipFill>
        <p:spPr>
          <a:xfrm>
            <a:off x="918549" y="2935303"/>
            <a:ext cx="1435894" cy="149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37c62b7f1fc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9266" y="1423745"/>
            <a:ext cx="7185496" cy="401050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7c62b7f1fc_0_14"/>
          <p:cNvSpPr txBox="1"/>
          <p:nvPr/>
        </p:nvSpPr>
        <p:spPr>
          <a:xfrm>
            <a:off x="360000" y="360000"/>
            <a:ext cx="673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Повестка выступления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g37c62b7f1fc_0_14"/>
          <p:cNvSpPr txBox="1"/>
          <p:nvPr/>
        </p:nvSpPr>
        <p:spPr>
          <a:xfrm>
            <a:off x="1147800" y="1939689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МЭДО — что это и зачем?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99" name="Google Shape;99;g37c62b7f1fc_0_14"/>
          <p:cNvSpPr/>
          <p:nvPr/>
        </p:nvSpPr>
        <p:spPr>
          <a:xfrm>
            <a:off x="515950" y="1845943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7c62b7f1fc_0_14"/>
          <p:cNvSpPr/>
          <p:nvPr/>
        </p:nvSpPr>
        <p:spPr>
          <a:xfrm>
            <a:off x="515950" y="2508561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37c62b7f1fc_0_14"/>
          <p:cNvSpPr/>
          <p:nvPr/>
        </p:nvSpPr>
        <p:spPr>
          <a:xfrm>
            <a:off x="515950" y="3171178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18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g37c62b7f1fc_0_14"/>
          <p:cNvSpPr/>
          <p:nvPr/>
        </p:nvSpPr>
        <p:spPr>
          <a:xfrm>
            <a:off x="515950" y="3823232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sz="18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g37c62b7f1fc_0_14"/>
          <p:cNvSpPr txBox="1"/>
          <p:nvPr/>
        </p:nvSpPr>
        <p:spPr>
          <a:xfrm>
            <a:off x="1147800" y="2617764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Почему это обязательно?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4" name="Google Shape;104;g37c62b7f1fc_0_14"/>
          <p:cNvSpPr txBox="1"/>
          <p:nvPr/>
        </p:nvSpPr>
        <p:spPr>
          <a:xfrm>
            <a:off x="1131229" y="3171178"/>
            <a:ext cx="656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Исходная ситуация: </a:t>
            </a: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что болело 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 Курчатовском институте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5" name="Google Shape;105;g37c62b7f1fc_0_14"/>
          <p:cNvSpPr/>
          <p:nvPr/>
        </p:nvSpPr>
        <p:spPr>
          <a:xfrm>
            <a:off x="515950" y="4485857"/>
            <a:ext cx="526200" cy="5262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8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g37c62b7f1fc_0_14"/>
          <p:cNvSpPr txBox="1"/>
          <p:nvPr/>
        </p:nvSpPr>
        <p:spPr>
          <a:xfrm>
            <a:off x="1147800" y="3913089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4 наших решения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7" name="Google Shape;107;g37c62b7f1fc_0_14"/>
          <p:cNvSpPr txBox="1"/>
          <p:nvPr/>
        </p:nvSpPr>
        <p:spPr>
          <a:xfrm>
            <a:off x="1147800" y="4575027"/>
            <a:ext cx="6562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Итоги и выводы</a:t>
            </a:r>
            <a:endParaRPr sz="1600" b="0" i="0" u="none" strike="noStrike" cap="non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08" name="Google Shape;108;g37c62b7f1fc_0_14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" title="Group 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3581400" y="2340510"/>
            <a:ext cx="533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2984850" y="2106417"/>
            <a:ext cx="6066600" cy="2232600"/>
          </a:xfrm>
          <a:prstGeom prst="roundRect">
            <a:avLst>
              <a:gd name="adj" fmla="val 16667"/>
            </a:avLst>
          </a:prstGeom>
          <a:solidFill>
            <a:srgbClr val="BBD6EE">
              <a:alpha val="46540"/>
            </a:srgbClr>
          </a:solidFill>
          <a:ln w="9525" cap="flat" cmpd="sng">
            <a:solidFill>
              <a:srgbClr val="A0BA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Раздел 1.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Введение в МЭДО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6" name="Google Shape;116;p2" title="888.png"/>
          <p:cNvPicPr preferRelativeResize="0"/>
          <p:nvPr/>
        </p:nvPicPr>
        <p:blipFill rotWithShape="1">
          <a:blip r:embed="rId4">
            <a:alphaModFix/>
          </a:blip>
          <a:srcRect b="62854"/>
          <a:stretch/>
        </p:blipFill>
        <p:spPr>
          <a:xfrm>
            <a:off x="2707025" y="0"/>
            <a:ext cx="6777951" cy="25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 title="888.png"/>
          <p:cNvPicPr preferRelativeResize="0"/>
          <p:nvPr/>
        </p:nvPicPr>
        <p:blipFill rotWithShape="1">
          <a:blip r:embed="rId4">
            <a:alphaModFix/>
          </a:blip>
          <a:srcRect t="62854"/>
          <a:stretch/>
        </p:blipFill>
        <p:spPr>
          <a:xfrm>
            <a:off x="2707025" y="4260249"/>
            <a:ext cx="6777951" cy="25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c62b7f1fc_0_110"/>
          <p:cNvSpPr txBox="1"/>
          <p:nvPr/>
        </p:nvSpPr>
        <p:spPr>
          <a:xfrm>
            <a:off x="1102950" y="4485100"/>
            <a:ext cx="3647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Прозрачность:</a:t>
            </a: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статусы</a:t>
            </a:r>
            <a:r>
              <a:rPr lang="ru-RU" sz="1600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«доставлено/получено»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37c62b7f1fc_0_110"/>
          <p:cNvSpPr txBox="1"/>
          <p:nvPr/>
        </p:nvSpPr>
        <p:spPr>
          <a:xfrm>
            <a:off x="1102950" y="3686639"/>
            <a:ext cx="307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Экономия: </a:t>
            </a:r>
            <a:endParaRPr sz="16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нет бумаги и почты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37c62b7f1fc_0_110"/>
          <p:cNvSpPr/>
          <p:nvPr/>
        </p:nvSpPr>
        <p:spPr>
          <a:xfrm>
            <a:off x="4432480" y="1154438"/>
            <a:ext cx="3132900" cy="1993892"/>
          </a:xfrm>
          <a:prstGeom prst="roundRect">
            <a:avLst>
              <a:gd name="adj" fmla="val 1149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37c62b7f1fc_0_110"/>
          <p:cNvSpPr txBox="1"/>
          <p:nvPr/>
        </p:nvSpPr>
        <p:spPr>
          <a:xfrm>
            <a:off x="1102950" y="2089716"/>
            <a:ext cx="3132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Скорость:</a:t>
            </a: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минуты вместо недель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37c62b7f1fc_0_110"/>
          <p:cNvSpPr txBox="1"/>
          <p:nvPr/>
        </p:nvSpPr>
        <p:spPr>
          <a:xfrm>
            <a:off x="1102950" y="2888177"/>
            <a:ext cx="3073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Юридическая сила: </a:t>
            </a:r>
            <a:endParaRPr sz="16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ЭП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g37c62b7f1fc_0_110"/>
          <p:cNvSpPr txBox="1"/>
          <p:nvPr/>
        </p:nvSpPr>
        <p:spPr>
          <a:xfrm>
            <a:off x="360000" y="360000"/>
            <a:ext cx="8496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= Межведомственный Электронный Документооборот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g37c62b7f1fc_0_110" title="AdobeStock_131937159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13018" y="1672320"/>
            <a:ext cx="678902" cy="67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7c62b7f1fc_0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2002" y="1467000"/>
            <a:ext cx="7200002" cy="39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7c62b7f1fc_0_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27172" y="2095671"/>
            <a:ext cx="374626" cy="5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7c62b7f1fc_0_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346" y="3833612"/>
            <a:ext cx="342276" cy="43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7c62b7f1fc_0_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371" y="3000642"/>
            <a:ext cx="314228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7c62b7f1fc_0_1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985" y="4630581"/>
            <a:ext cx="40500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7c62b7f1fc_0_110" title="Group 6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9704a8d4f6_0_155"/>
          <p:cNvSpPr txBox="1"/>
          <p:nvPr/>
        </p:nvSpPr>
        <p:spPr>
          <a:xfrm>
            <a:off x="360000" y="360000"/>
            <a:ext cx="964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базе 1С:ДГУ. Архитектура решения.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g39704a8d4f6_0_155"/>
          <p:cNvSpPr txBox="1"/>
          <p:nvPr/>
        </p:nvSpPr>
        <p:spPr>
          <a:xfrm>
            <a:off x="360000" y="1061729"/>
            <a:ext cx="84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Схема взаимодействия</a:t>
            </a:r>
            <a:endParaRPr sz="20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1" name="Google Shape;141;g39704a8d4f6_0_155" title="Group 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9704a8d4f6_0_155" title="98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913" y="146891"/>
            <a:ext cx="12014176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c62b7f1fc_0_207"/>
          <p:cNvSpPr txBox="1"/>
          <p:nvPr/>
        </p:nvSpPr>
        <p:spPr>
          <a:xfrm>
            <a:off x="360000" y="360000"/>
            <a:ext cx="910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Обязательность — не опция, а закон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7c62b7f1fc_0_207"/>
          <p:cNvSpPr txBox="1"/>
          <p:nvPr/>
        </p:nvSpPr>
        <p:spPr>
          <a:xfrm>
            <a:off x="360000" y="1062000"/>
            <a:ext cx="609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«МЭДО — это не </a:t>
            </a:r>
            <a:r>
              <a:rPr lang="ru-RU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хочу</a:t>
            </a:r>
            <a:r>
              <a:rPr lang="ru-RU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»</a:t>
            </a: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а </a:t>
            </a:r>
            <a:r>
              <a:rPr lang="ru-RU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lang="ru-RU"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надо»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" name="Google Shape;149;g37c62b7f1fc_0_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5670" y="1467000"/>
            <a:ext cx="7192682" cy="39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37c62b7f1fc_0_207"/>
          <p:cNvSpPr txBox="1"/>
          <p:nvPr/>
        </p:nvSpPr>
        <p:spPr>
          <a:xfrm>
            <a:off x="976195" y="3821207"/>
            <a:ext cx="5742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ru-RU" sz="160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Приказ № 667/233 → МЭДО 2.7.1 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(единый стандарт)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g37c62b7f1fc_0_207"/>
          <p:cNvSpPr txBox="1"/>
          <p:nvPr/>
        </p:nvSpPr>
        <p:spPr>
          <a:xfrm>
            <a:off x="977695" y="4871603"/>
            <a:ext cx="3713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2021</a:t>
            </a:r>
            <a:endParaRPr sz="16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Постановление №1264 </a:t>
            </a: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(актуальные требования)</a:t>
            </a:r>
            <a:endParaRPr sz="160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g37c62b7f1fc_0_207"/>
          <p:cNvSpPr txBox="1"/>
          <p:nvPr/>
        </p:nvSpPr>
        <p:spPr>
          <a:xfrm>
            <a:off x="977695" y="1720413"/>
            <a:ext cx="4473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2009</a:t>
            </a:r>
            <a:r>
              <a:rPr lang="ru-RU" sz="1600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Постановление №754 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(основа)</a:t>
            </a:r>
            <a:endParaRPr sz="1600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g37c62b7f1fc_0_207"/>
          <p:cNvSpPr txBox="1"/>
          <p:nvPr/>
        </p:nvSpPr>
        <p:spPr>
          <a:xfrm>
            <a:off x="977695" y="2770810"/>
            <a:ext cx="4315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rgbClr val="262626"/>
                </a:solidFill>
                <a:latin typeface="Open Sans"/>
                <a:ea typeface="Open Sans"/>
                <a:cs typeface="Open Sans"/>
                <a:sym typeface="Open Sans"/>
              </a:rPr>
              <a:t>2014</a:t>
            </a:r>
            <a:endParaRPr sz="1600" b="1" i="0" u="none" strike="noStrike" cap="none">
              <a:solidFill>
                <a:srgbClr val="26262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Постановление №1494 </a:t>
            </a:r>
            <a:endParaRPr sz="16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(правила)</a:t>
            </a:r>
            <a:endParaRPr sz="16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4" name="Google Shape;154;g37c62b7f1fc_0_207"/>
          <p:cNvCxnSpPr/>
          <p:nvPr/>
        </p:nvCxnSpPr>
        <p:spPr>
          <a:xfrm>
            <a:off x="478375" y="1827750"/>
            <a:ext cx="0" cy="3753600"/>
          </a:xfrm>
          <a:prstGeom prst="straightConnector1">
            <a:avLst/>
          </a:prstGeom>
          <a:noFill/>
          <a:ln w="19050" cap="flat" cmpd="sng">
            <a:solidFill>
              <a:srgbClr val="A0BAEE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55" name="Google Shape;155;g37c62b7f1fc_0_207"/>
          <p:cNvSpPr/>
          <p:nvPr/>
        </p:nvSpPr>
        <p:spPr>
          <a:xfrm>
            <a:off x="415075" y="1827750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7c62b7f1fc_0_207"/>
          <p:cNvSpPr/>
          <p:nvPr/>
        </p:nvSpPr>
        <p:spPr>
          <a:xfrm>
            <a:off x="415075" y="2882935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7c62b7f1fc_0_207"/>
          <p:cNvSpPr/>
          <p:nvPr/>
        </p:nvSpPr>
        <p:spPr>
          <a:xfrm>
            <a:off x="415075" y="3938120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37c62b7f1fc_0_207"/>
          <p:cNvSpPr/>
          <p:nvPr/>
        </p:nvSpPr>
        <p:spPr>
          <a:xfrm>
            <a:off x="415075" y="4993306"/>
            <a:ext cx="126600" cy="126600"/>
          </a:xfrm>
          <a:prstGeom prst="ellipse">
            <a:avLst/>
          </a:prstGeom>
          <a:solidFill>
            <a:srgbClr val="A0A2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7c62b7f1fc_0_207"/>
          <p:cNvSpPr/>
          <p:nvPr/>
        </p:nvSpPr>
        <p:spPr>
          <a:xfrm>
            <a:off x="976200" y="6036300"/>
            <a:ext cx="5631600" cy="4617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BD6EE"/>
              </a:gs>
              <a:gs pos="100000">
                <a:srgbClr val="A75FD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«Бюджетные организации — подключайтесь!»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37c62b7f1fc_0_207" title="Group 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7c62b7f1fc_0_243"/>
          <p:cNvSpPr/>
          <p:nvPr/>
        </p:nvSpPr>
        <p:spPr>
          <a:xfrm>
            <a:off x="2984850" y="2106417"/>
            <a:ext cx="6066600" cy="2232600"/>
          </a:xfrm>
          <a:prstGeom prst="roundRect">
            <a:avLst>
              <a:gd name="adj" fmla="val 16667"/>
            </a:avLst>
          </a:prstGeom>
          <a:solidFill>
            <a:srgbClr val="BBD6EE">
              <a:alpha val="46540"/>
            </a:srgbClr>
          </a:solidFill>
          <a:ln w="9525" cap="flat" cmpd="sng">
            <a:solidFill>
              <a:srgbClr val="A0BAE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Раздел 2. 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Исходная ситуация в НИЦ «Курчатовский институт»</a:t>
            </a:r>
            <a:endParaRPr sz="2800" b="1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6" name="Google Shape;166;g37c62b7f1fc_0_243" title="888.png"/>
          <p:cNvPicPr preferRelativeResize="0"/>
          <p:nvPr/>
        </p:nvPicPr>
        <p:blipFill rotWithShape="1">
          <a:blip r:embed="rId3">
            <a:alphaModFix/>
          </a:blip>
          <a:srcRect b="62854"/>
          <a:stretch/>
        </p:blipFill>
        <p:spPr>
          <a:xfrm>
            <a:off x="2707025" y="0"/>
            <a:ext cx="6777951" cy="251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7c62b7f1fc_0_243" title="888.png"/>
          <p:cNvPicPr preferRelativeResize="0"/>
          <p:nvPr/>
        </p:nvPicPr>
        <p:blipFill rotWithShape="1">
          <a:blip r:embed="rId3">
            <a:alphaModFix/>
          </a:blip>
          <a:srcRect t="62854"/>
          <a:stretch/>
        </p:blipFill>
        <p:spPr>
          <a:xfrm>
            <a:off x="2707025" y="4260249"/>
            <a:ext cx="6777951" cy="25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7c62b7f1fc_0_355" descr="Device - Macbook Pro.png"/>
          <p:cNvPicPr preferRelativeResize="0"/>
          <p:nvPr/>
        </p:nvPicPr>
        <p:blipFill rotWithShape="1">
          <a:blip r:embed="rId3">
            <a:alphaModFix/>
          </a:blip>
          <a:srcRect l="-1419"/>
          <a:stretch/>
        </p:blipFill>
        <p:spPr>
          <a:xfrm>
            <a:off x="2295039" y="1826325"/>
            <a:ext cx="7601923" cy="4721749"/>
          </a:xfrm>
          <a:prstGeom prst="rect">
            <a:avLst/>
          </a:prstGeom>
          <a:noFill/>
          <a:ln>
            <a:noFill/>
          </a:ln>
          <a:effectLst>
            <a:outerShdw blurRad="355600" rotWithShape="0">
              <a:srgbClr val="000000">
                <a:alpha val="21176"/>
              </a:srgbClr>
            </a:outerShdw>
          </a:effectLst>
        </p:spPr>
      </p:pic>
      <p:sp>
        <p:nvSpPr>
          <p:cNvPr id="173" name="Google Shape;173;g37c62b7f1fc_0_355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базе 1С:ДГУ. Архитектура решения.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g37c62b7f1fc_0_355"/>
          <p:cNvSpPr txBox="1"/>
          <p:nvPr/>
        </p:nvSpPr>
        <p:spPr>
          <a:xfrm>
            <a:off x="360000" y="1062000"/>
            <a:ext cx="84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Как это работает в системе</a:t>
            </a:r>
            <a:endParaRPr sz="20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" name="Google Shape;175;g37c62b7f1fc_0_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4603" y="2044650"/>
            <a:ext cx="5744449" cy="37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7c62b7f1fc_0_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9613672" y="3282516"/>
            <a:ext cx="1890876" cy="180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7c62b7f1fc_0_355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37c8654ae32_4_36" descr="Device - Macbook Pro.png"/>
          <p:cNvPicPr preferRelativeResize="0"/>
          <p:nvPr/>
        </p:nvPicPr>
        <p:blipFill rotWithShape="1">
          <a:blip r:embed="rId3">
            <a:alphaModFix/>
          </a:blip>
          <a:srcRect l="-1419"/>
          <a:stretch/>
        </p:blipFill>
        <p:spPr>
          <a:xfrm>
            <a:off x="2295050" y="1826325"/>
            <a:ext cx="7601923" cy="4721749"/>
          </a:xfrm>
          <a:prstGeom prst="rect">
            <a:avLst/>
          </a:prstGeom>
          <a:noFill/>
          <a:ln>
            <a:noFill/>
          </a:ln>
          <a:effectLst>
            <a:outerShdw blurRad="355600" rotWithShape="0">
              <a:srgbClr val="000000">
                <a:alpha val="21176"/>
              </a:srgbClr>
            </a:outerShdw>
          </a:effectLst>
        </p:spPr>
      </p:pic>
      <p:pic>
        <p:nvPicPr>
          <p:cNvPr id="183" name="Google Shape;183;g37c8654ae32_4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575" y="2052475"/>
            <a:ext cx="5744449" cy="374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7c8654ae32_4_36"/>
          <p:cNvSpPr txBox="1"/>
          <p:nvPr/>
        </p:nvSpPr>
        <p:spPr>
          <a:xfrm>
            <a:off x="360000" y="360000"/>
            <a:ext cx="954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4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МЭДО на базе 1С:ДГУ. Архитектура решения.</a:t>
            </a:r>
            <a:endParaRPr sz="24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5" name="Google Shape;185;g37c8654ae32_4_36"/>
          <p:cNvSpPr txBox="1"/>
          <p:nvPr/>
        </p:nvSpPr>
        <p:spPr>
          <a:xfrm>
            <a:off x="360000" y="1062000"/>
            <a:ext cx="8496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000" b="1" i="0" u="none" strike="noStrike" cap="none">
                <a:solidFill>
                  <a:srgbClr val="171616"/>
                </a:solidFill>
                <a:latin typeface="Open Sans"/>
                <a:ea typeface="Open Sans"/>
                <a:cs typeface="Open Sans"/>
                <a:sym typeface="Open Sans"/>
              </a:rPr>
              <a:t>Как это работает в системе</a:t>
            </a:r>
            <a:endParaRPr sz="2000" b="1" i="0" u="none" strike="noStrike" cap="none">
              <a:solidFill>
                <a:srgbClr val="17161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6" name="Google Shape;186;g37c8654ae32_4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852" y="3134675"/>
            <a:ext cx="2188849" cy="172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7c8654ae32_4_36" title="Group 6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08498" y="360000"/>
            <a:ext cx="1160325" cy="2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Широкоэкранный</PresentationFormat>
  <Paragraphs>128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Open Sans</vt:lpstr>
      <vt:lpstr>Calibri</vt:lpstr>
      <vt:lpstr>Proxima Nova Semibold</vt:lpstr>
      <vt:lpstr>Montserrat Medium</vt:lpstr>
      <vt:lpstr>Arial</vt:lpstr>
      <vt:lpstr>Montserrat</vt:lpstr>
      <vt:lpstr>Open Sans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Медная Светлана</dc:creator>
  <cp:lastModifiedBy>Павел Шабунин</cp:lastModifiedBy>
  <cp:revision>3</cp:revision>
  <dcterms:created xsi:type="dcterms:W3CDTF">2025-09-01T12:33:59Z</dcterms:created>
  <dcterms:modified xsi:type="dcterms:W3CDTF">2026-04-28T13:33:47Z</dcterms:modified>
</cp:coreProperties>
</file>