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75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64" r:id="rId5"/>
    <p:sldId id="258" r:id="rId6"/>
    <p:sldId id="268" r:id="rId7"/>
    <p:sldId id="261" r:id="rId8"/>
    <p:sldId id="267" r:id="rId9"/>
    <p:sldId id="265" r:id="rId10"/>
    <p:sldId id="260" r:id="rId11"/>
    <p:sldId id="271" r:id="rId12"/>
    <p:sldId id="262" r:id="rId13"/>
    <p:sldId id="266" r:id="rId14"/>
    <p:sldId id="270" r:id="rId15"/>
  </p:sldIdLst>
  <p:sldSz cx="12192000" cy="6858000"/>
  <p:notesSz cx="6735763" cy="9866313"/>
  <p:embeddedFontLst>
    <p:embeddedFont>
      <p:font typeface="Arial Black" panose="020B0A04020102020204" pitchFamily="34" charset="0"/>
      <p:bold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7" pos="264" userDrawn="1">
          <p15:clr>
            <a:srgbClr val="A4A3A4"/>
          </p15:clr>
        </p15:guide>
        <p15:guide id="29" orient="horz" pos="618" userDrawn="1">
          <p15:clr>
            <a:srgbClr val="A4A3A4"/>
          </p15:clr>
        </p15:guide>
        <p15:guide id="35" pos="7212" userDrawn="1">
          <p15:clr>
            <a:srgbClr val="A4A3A4"/>
          </p15:clr>
        </p15:guide>
        <p15:guide id="36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Мельникова Ксения Игоревна" initials="МКИ" lastIdx="82" clrIdx="6">
    <p:extLst>
      <p:ext uri="{19B8F6BF-5375-455C-9EA6-DF929625EA0E}">
        <p15:presenceInfo xmlns:p15="http://schemas.microsoft.com/office/powerpoint/2012/main" userId="S-1-5-21-37687545-2444707694-1998850020-15917" providerId="AD"/>
      </p:ext>
    </p:extLst>
  </p:cmAuthor>
  <p:cmAuthor id="1" name="Голобородова Ксения Алексеевна" initials="ГКА" lastIdx="23" clrIdx="0">
    <p:extLst>
      <p:ext uri="{19B8F6BF-5375-455C-9EA6-DF929625EA0E}">
        <p15:presenceInfo xmlns:p15="http://schemas.microsoft.com/office/powerpoint/2012/main" userId="S-1-5-21-37687545-2444707694-1998850020-14703" providerId="AD"/>
      </p:ext>
    </p:extLst>
  </p:cmAuthor>
  <p:cmAuthor id="2" name="Платонова Надежда Эдуардовна" initials="ПНЭ" lastIdx="69" clrIdx="1">
    <p:extLst>
      <p:ext uri="{19B8F6BF-5375-455C-9EA6-DF929625EA0E}">
        <p15:presenceInfo xmlns:p15="http://schemas.microsoft.com/office/powerpoint/2012/main" userId="S-1-5-21-37687545-2444707694-1998850020-12418" providerId="AD"/>
      </p:ext>
    </p:extLst>
  </p:cmAuthor>
  <p:cmAuthor id="3" name="Силивестрова Полина Евгеньевна" initials="СПЕ" lastIdx="35" clrIdx="2">
    <p:extLst>
      <p:ext uri="{19B8F6BF-5375-455C-9EA6-DF929625EA0E}">
        <p15:presenceInfo xmlns:p15="http://schemas.microsoft.com/office/powerpoint/2012/main" userId="S-1-5-21-37687545-2444707694-1998850020-14591" providerId="AD"/>
      </p:ext>
    </p:extLst>
  </p:cmAuthor>
  <p:cmAuthor id="4" name="Романовская Татьяна Алексеевна" initials="РТА" lastIdx="5" clrIdx="3">
    <p:extLst>
      <p:ext uri="{19B8F6BF-5375-455C-9EA6-DF929625EA0E}">
        <p15:presenceInfo xmlns:p15="http://schemas.microsoft.com/office/powerpoint/2012/main" userId="S-1-5-21-37687545-2444707694-1998850020-12898" providerId="AD"/>
      </p:ext>
    </p:extLst>
  </p:cmAuthor>
  <p:cmAuthor id="5" name="Андреева Наталья Сергеевна" initials="АНС" lastIdx="1" clrIdx="4">
    <p:extLst>
      <p:ext uri="{19B8F6BF-5375-455C-9EA6-DF929625EA0E}">
        <p15:presenceInfo xmlns:p15="http://schemas.microsoft.com/office/powerpoint/2012/main" userId="S-1-5-21-37687545-2444707694-1998850020-12788" providerId="AD"/>
      </p:ext>
    </p:extLst>
  </p:cmAuthor>
  <p:cmAuthor id="6" name="koshkarev" initials="REV" lastIdx="35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98B"/>
    <a:srgbClr val="73A0C8"/>
    <a:srgbClr val="072D66"/>
    <a:srgbClr val="F0F5FD"/>
    <a:srgbClr val="E7F2F8"/>
    <a:srgbClr val="102A83"/>
    <a:srgbClr val="D7E3F1"/>
    <a:srgbClr val="7F7F7F"/>
    <a:srgbClr val="A6A6A6"/>
    <a:srgbClr val="EF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3" autoAdjust="0"/>
    <p:restoredTop sz="80860" autoAdjust="0"/>
  </p:normalViewPr>
  <p:slideViewPr>
    <p:cSldViewPr snapToGrid="0" showGuides="1">
      <p:cViewPr>
        <p:scale>
          <a:sx n="100" d="100"/>
          <a:sy n="100" d="100"/>
        </p:scale>
        <p:origin x="528" y="630"/>
      </p:cViewPr>
      <p:guideLst>
        <p:guide pos="264"/>
        <p:guide orient="horz" pos="618"/>
        <p:guide pos="7212"/>
        <p:guide pos="4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0C-4810-B3DE-21349A71D0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0C-4810-B3DE-21349A71D0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0C-4810-B3DE-21349A71D0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0C-4810-B3DE-21349A71D0BA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D0-4F5C-A2D1-3D6E96D31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F929D78-FC4B-415E-8B08-B4DC61A3B3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39BF90-9AFF-477A-A357-F90121E99A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14AC4-C300-434E-B2FA-09C0D82B8F18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04A4F3-CB4A-4D00-B1DD-050A5ECCA2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A53202-9FCC-4B7E-B57A-B05B5115C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C7439-CD4B-4876-AE7E-2FD8C17D1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51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41985-8F8C-4A18-87D2-73B7CB22070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0F883-D10C-4F35-8014-0D1D76F4A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9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8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45528-620C-BBBC-764D-2A4DC062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7AD4D1-13DD-7D16-6BBD-CBCDFB014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33EA0E-12F5-82D6-1FE8-396EF07AE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DBF2F3-E6D9-D380-F653-CC1459524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30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162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617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A619F-2D96-7CFA-D88F-1FBBEA2D2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A74595A-4C1C-38D7-8518-632393B6C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F0C231-8E53-6F0D-9846-B30CB1745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B80CBF-9314-08C7-5EEC-73758DEB1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17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5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7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32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8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4953F-8B17-3124-06F0-528F749A6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FCE5275-EA49-C34E-AA4D-2E7FDB771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DD870EC-F92B-B93B-7984-962A8C06A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DD2B31-B8ED-200C-BE22-16B8578C9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86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8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06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F883-D10C-4F35-8014-0D1D76F4A5C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6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0">
              <a:schemeClr val="accent2"/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93F947A-26D7-42A1-AE88-9C50CD082A34}"/>
              </a:ext>
            </a:extLst>
          </p:cNvPr>
          <p:cNvGrpSpPr/>
          <p:nvPr userDrawn="1"/>
        </p:nvGrpSpPr>
        <p:grpSpPr>
          <a:xfrm>
            <a:off x="4216298" y="0"/>
            <a:ext cx="9872958" cy="6858001"/>
            <a:chOff x="2331742" y="-1"/>
            <a:chExt cx="9872958" cy="685800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4EB4155-9E66-45B0-91D7-A71762A64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23"/>
            <a:stretch>
              <a:fillRect/>
            </a:stretch>
          </p:blipFill>
          <p:spPr>
            <a:xfrm>
              <a:off x="2331742" y="0"/>
              <a:ext cx="6580496" cy="4799985"/>
            </a:xfrm>
            <a:custGeom>
              <a:avLst/>
              <a:gdLst>
                <a:gd name="connsiteX0" fmla="*/ 0 w 6580496"/>
                <a:gd name="connsiteY0" fmla="*/ 0 h 4799985"/>
                <a:gd name="connsiteX1" fmla="*/ 6580496 w 6580496"/>
                <a:gd name="connsiteY1" fmla="*/ 0 h 4799985"/>
                <a:gd name="connsiteX2" fmla="*/ 6580496 w 6580496"/>
                <a:gd name="connsiteY2" fmla="*/ 4799985 h 4799985"/>
                <a:gd name="connsiteX3" fmla="*/ 0 w 6580496"/>
                <a:gd name="connsiteY3" fmla="*/ 4799985 h 479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496" h="4799985">
                  <a:moveTo>
                    <a:pt x="0" y="0"/>
                  </a:moveTo>
                  <a:lnTo>
                    <a:pt x="6580496" y="0"/>
                  </a:lnTo>
                  <a:lnTo>
                    <a:pt x="6580496" y="4799985"/>
                  </a:lnTo>
                  <a:lnTo>
                    <a:pt x="0" y="4799985"/>
                  </a:lnTo>
                  <a:close/>
                </a:path>
              </a:pathLst>
            </a:cu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82DC8-6985-4E19-9B5F-69D0A6455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87" b="24748"/>
            <a:stretch>
              <a:fillRect/>
            </a:stretch>
          </p:blipFill>
          <p:spPr>
            <a:xfrm>
              <a:off x="4786904" y="342900"/>
              <a:ext cx="7417796" cy="6515100"/>
            </a:xfrm>
            <a:custGeom>
              <a:avLst/>
              <a:gdLst>
                <a:gd name="connsiteX0" fmla="*/ 0 w 7417796"/>
                <a:gd name="connsiteY0" fmla="*/ 0 h 6515100"/>
                <a:gd name="connsiteX1" fmla="*/ 7417796 w 7417796"/>
                <a:gd name="connsiteY1" fmla="*/ 0 h 6515100"/>
                <a:gd name="connsiteX2" fmla="*/ 7417796 w 7417796"/>
                <a:gd name="connsiteY2" fmla="*/ 6515100 h 6515100"/>
                <a:gd name="connsiteX3" fmla="*/ 0 w 7417796"/>
                <a:gd name="connsiteY3" fmla="*/ 6515100 h 65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17796" h="6515100">
                  <a:moveTo>
                    <a:pt x="0" y="0"/>
                  </a:moveTo>
                  <a:lnTo>
                    <a:pt x="7417796" y="0"/>
                  </a:lnTo>
                  <a:lnTo>
                    <a:pt x="7417796" y="6515100"/>
                  </a:lnTo>
                  <a:lnTo>
                    <a:pt x="0" y="6515100"/>
                  </a:lnTo>
                  <a:close/>
                </a:path>
              </a:pathLst>
            </a:cu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BCCD88D-1913-4674-A58C-AA6B2A914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66" r="42531"/>
            <a:stretch>
              <a:fillRect/>
            </a:stretch>
          </p:blipFill>
          <p:spPr>
            <a:xfrm>
              <a:off x="9028402" y="-1"/>
              <a:ext cx="3163598" cy="6140421"/>
            </a:xfrm>
            <a:custGeom>
              <a:avLst/>
              <a:gdLst>
                <a:gd name="connsiteX0" fmla="*/ 0 w 3163598"/>
                <a:gd name="connsiteY0" fmla="*/ 0 h 6140421"/>
                <a:gd name="connsiteX1" fmla="*/ 3163598 w 3163598"/>
                <a:gd name="connsiteY1" fmla="*/ 0 h 6140421"/>
                <a:gd name="connsiteX2" fmla="*/ 3163598 w 3163598"/>
                <a:gd name="connsiteY2" fmla="*/ 6140421 h 6140421"/>
                <a:gd name="connsiteX3" fmla="*/ 0 w 3163598"/>
                <a:gd name="connsiteY3" fmla="*/ 6140421 h 614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3598" h="6140421">
                  <a:moveTo>
                    <a:pt x="0" y="0"/>
                  </a:moveTo>
                  <a:lnTo>
                    <a:pt x="3163598" y="0"/>
                  </a:lnTo>
                  <a:lnTo>
                    <a:pt x="3163598" y="6140421"/>
                  </a:lnTo>
                  <a:lnTo>
                    <a:pt x="0" y="6140421"/>
                  </a:lnTo>
                  <a:close/>
                </a:path>
              </a:pathLst>
            </a:custGeom>
          </p:spPr>
        </p:pic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0A682D7-B768-4A2B-9FD1-2AF23D9E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10" y="4273243"/>
            <a:ext cx="4491890" cy="100201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ru-RU"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CF6C7F-2F91-4CC2-B11C-F1B8308348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01" y="582522"/>
            <a:ext cx="2422416" cy="6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7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93F947A-26D7-42A1-AE88-9C50CD082A34}"/>
              </a:ext>
            </a:extLst>
          </p:cNvPr>
          <p:cNvGrpSpPr/>
          <p:nvPr userDrawn="1"/>
        </p:nvGrpSpPr>
        <p:grpSpPr>
          <a:xfrm>
            <a:off x="4935550" y="-1"/>
            <a:ext cx="7256450" cy="6858001"/>
            <a:chOff x="2331742" y="-1"/>
            <a:chExt cx="7256450" cy="685800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4EB4155-9E66-45B0-91D7-A71762A64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23"/>
            <a:stretch>
              <a:fillRect/>
            </a:stretch>
          </p:blipFill>
          <p:spPr>
            <a:xfrm>
              <a:off x="2331742" y="0"/>
              <a:ext cx="6580496" cy="4799985"/>
            </a:xfrm>
            <a:custGeom>
              <a:avLst/>
              <a:gdLst>
                <a:gd name="connsiteX0" fmla="*/ 0 w 6580496"/>
                <a:gd name="connsiteY0" fmla="*/ 0 h 4799985"/>
                <a:gd name="connsiteX1" fmla="*/ 6580496 w 6580496"/>
                <a:gd name="connsiteY1" fmla="*/ 0 h 4799985"/>
                <a:gd name="connsiteX2" fmla="*/ 6580496 w 6580496"/>
                <a:gd name="connsiteY2" fmla="*/ 4799985 h 4799985"/>
                <a:gd name="connsiteX3" fmla="*/ 0 w 6580496"/>
                <a:gd name="connsiteY3" fmla="*/ 4799985 h 479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496" h="4799985">
                  <a:moveTo>
                    <a:pt x="0" y="0"/>
                  </a:moveTo>
                  <a:lnTo>
                    <a:pt x="6580496" y="0"/>
                  </a:lnTo>
                  <a:lnTo>
                    <a:pt x="6580496" y="4799985"/>
                  </a:lnTo>
                  <a:lnTo>
                    <a:pt x="0" y="4799985"/>
                  </a:lnTo>
                  <a:close/>
                </a:path>
              </a:pathLst>
            </a:cu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82DC8-6985-4E19-9B5F-69D0A6455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14" b="24748"/>
            <a:stretch>
              <a:fillRect/>
            </a:stretch>
          </p:blipFill>
          <p:spPr>
            <a:xfrm>
              <a:off x="4786904" y="342900"/>
              <a:ext cx="4801288" cy="6515100"/>
            </a:xfrm>
            <a:custGeom>
              <a:avLst/>
              <a:gdLst>
                <a:gd name="connsiteX0" fmla="*/ 0 w 7417796"/>
                <a:gd name="connsiteY0" fmla="*/ 0 h 6515100"/>
                <a:gd name="connsiteX1" fmla="*/ 7417796 w 7417796"/>
                <a:gd name="connsiteY1" fmla="*/ 0 h 6515100"/>
                <a:gd name="connsiteX2" fmla="*/ 7417796 w 7417796"/>
                <a:gd name="connsiteY2" fmla="*/ 6515100 h 6515100"/>
                <a:gd name="connsiteX3" fmla="*/ 0 w 7417796"/>
                <a:gd name="connsiteY3" fmla="*/ 6515100 h 65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17796" h="6515100">
                  <a:moveTo>
                    <a:pt x="0" y="0"/>
                  </a:moveTo>
                  <a:lnTo>
                    <a:pt x="7417796" y="0"/>
                  </a:lnTo>
                  <a:lnTo>
                    <a:pt x="7417796" y="6515100"/>
                  </a:lnTo>
                  <a:lnTo>
                    <a:pt x="0" y="6515100"/>
                  </a:lnTo>
                  <a:close/>
                </a:path>
              </a:pathLst>
            </a:cu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BCCD88D-1913-4674-A58C-AA6B2A914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66" r="89831"/>
            <a:stretch>
              <a:fillRect/>
            </a:stretch>
          </p:blipFill>
          <p:spPr>
            <a:xfrm>
              <a:off x="9028402" y="-1"/>
              <a:ext cx="559790" cy="6140421"/>
            </a:xfrm>
            <a:custGeom>
              <a:avLst/>
              <a:gdLst>
                <a:gd name="connsiteX0" fmla="*/ 0 w 3163598"/>
                <a:gd name="connsiteY0" fmla="*/ 0 h 6140421"/>
                <a:gd name="connsiteX1" fmla="*/ 3163598 w 3163598"/>
                <a:gd name="connsiteY1" fmla="*/ 0 h 6140421"/>
                <a:gd name="connsiteX2" fmla="*/ 3163598 w 3163598"/>
                <a:gd name="connsiteY2" fmla="*/ 6140421 h 6140421"/>
                <a:gd name="connsiteX3" fmla="*/ 0 w 3163598"/>
                <a:gd name="connsiteY3" fmla="*/ 6140421 h 614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3598" h="6140421">
                  <a:moveTo>
                    <a:pt x="0" y="0"/>
                  </a:moveTo>
                  <a:lnTo>
                    <a:pt x="3163598" y="0"/>
                  </a:lnTo>
                  <a:lnTo>
                    <a:pt x="3163598" y="6140421"/>
                  </a:lnTo>
                  <a:lnTo>
                    <a:pt x="0" y="6140421"/>
                  </a:lnTo>
                  <a:close/>
                </a:path>
              </a:pathLst>
            </a:custGeom>
          </p:spPr>
        </p:pic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0A682D7-B768-4A2B-9FD1-2AF23D9E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4" y="1111872"/>
            <a:ext cx="4491890" cy="100201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ru-RU" sz="3200">
                <a:solidFill>
                  <a:srgbClr val="404040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34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2A9BE132-BF0F-487E-8ACF-10A3E780DA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2234" y="2"/>
            <a:ext cx="7269767" cy="6857999"/>
          </a:xfrm>
          <a:custGeom>
            <a:avLst/>
            <a:gdLst>
              <a:gd name="connsiteX0" fmla="*/ 5825098 w 7269767"/>
              <a:gd name="connsiteY0" fmla="*/ 5094123 h 6857999"/>
              <a:gd name="connsiteX1" fmla="*/ 5909763 w 7269767"/>
              <a:gd name="connsiteY1" fmla="*/ 5110724 h 6857999"/>
              <a:gd name="connsiteX2" fmla="*/ 6894122 w 7269767"/>
              <a:gd name="connsiteY2" fmla="*/ 5518612 h 6857999"/>
              <a:gd name="connsiteX3" fmla="*/ 7011670 w 7269767"/>
              <a:gd name="connsiteY3" fmla="*/ 5802502 h 6857999"/>
              <a:gd name="connsiteX4" fmla="*/ 6574305 w 7269767"/>
              <a:gd name="connsiteY4" fmla="*/ 6857999 h 6857999"/>
              <a:gd name="connsiteX5" fmla="*/ 4950562 w 7269767"/>
              <a:gd name="connsiteY5" fmla="*/ 6857999 h 6857999"/>
              <a:gd name="connsiteX6" fmla="*/ 5625872 w 7269767"/>
              <a:gd name="connsiteY6" fmla="*/ 5228271 h 6857999"/>
              <a:gd name="connsiteX7" fmla="*/ 5825098 w 7269767"/>
              <a:gd name="connsiteY7" fmla="*/ 5094123 h 6857999"/>
              <a:gd name="connsiteX8" fmla="*/ 2525820 w 7269767"/>
              <a:gd name="connsiteY8" fmla="*/ 4850133 h 6857999"/>
              <a:gd name="connsiteX9" fmla="*/ 2610485 w 7269767"/>
              <a:gd name="connsiteY9" fmla="*/ 4866733 h 6857999"/>
              <a:gd name="connsiteX10" fmla="*/ 3594845 w 7269767"/>
              <a:gd name="connsiteY10" fmla="*/ 5274622 h 6857999"/>
              <a:gd name="connsiteX11" fmla="*/ 3712392 w 7269767"/>
              <a:gd name="connsiteY11" fmla="*/ 5558513 h 6857999"/>
              <a:gd name="connsiteX12" fmla="*/ 3173925 w 7269767"/>
              <a:gd name="connsiteY12" fmla="*/ 6857999 h 6857999"/>
              <a:gd name="connsiteX13" fmla="*/ 1550183 w 7269767"/>
              <a:gd name="connsiteY13" fmla="*/ 6857999 h 6857999"/>
              <a:gd name="connsiteX14" fmla="*/ 2326594 w 7269767"/>
              <a:gd name="connsiteY14" fmla="*/ 4984281 h 6857999"/>
              <a:gd name="connsiteX15" fmla="*/ 2525820 w 7269767"/>
              <a:gd name="connsiteY15" fmla="*/ 4850133 h 6857999"/>
              <a:gd name="connsiteX16" fmla="*/ 4785553 w 7269767"/>
              <a:gd name="connsiteY16" fmla="*/ 3515529 h 6857999"/>
              <a:gd name="connsiteX17" fmla="*/ 4870217 w 7269767"/>
              <a:gd name="connsiteY17" fmla="*/ 3532129 h 6857999"/>
              <a:gd name="connsiteX18" fmla="*/ 5854578 w 7269767"/>
              <a:gd name="connsiteY18" fmla="*/ 3940018 h 6857999"/>
              <a:gd name="connsiteX19" fmla="*/ 5972124 w 7269767"/>
              <a:gd name="connsiteY19" fmla="*/ 4223909 h 6857999"/>
              <a:gd name="connsiteX20" fmla="*/ 4880639 w 7269767"/>
              <a:gd name="connsiteY20" fmla="*/ 6857999 h 6857999"/>
              <a:gd name="connsiteX21" fmla="*/ 3256897 w 7269767"/>
              <a:gd name="connsiteY21" fmla="*/ 6857999 h 6857999"/>
              <a:gd name="connsiteX22" fmla="*/ 4586327 w 7269767"/>
              <a:gd name="connsiteY22" fmla="*/ 3649677 h 6857999"/>
              <a:gd name="connsiteX23" fmla="*/ 4785553 w 7269767"/>
              <a:gd name="connsiteY23" fmla="*/ 3515529 h 6857999"/>
              <a:gd name="connsiteX24" fmla="*/ 1882697 w 7269767"/>
              <a:gd name="connsiteY24" fmla="*/ 2301604 h 6857999"/>
              <a:gd name="connsiteX25" fmla="*/ 1967362 w 7269767"/>
              <a:gd name="connsiteY25" fmla="*/ 2318205 h 6857999"/>
              <a:gd name="connsiteX26" fmla="*/ 2951723 w 7269767"/>
              <a:gd name="connsiteY26" fmla="*/ 2726093 h 6857999"/>
              <a:gd name="connsiteX27" fmla="*/ 3069269 w 7269767"/>
              <a:gd name="connsiteY27" fmla="*/ 3009983 h 6857999"/>
              <a:gd name="connsiteX28" fmla="*/ 1474770 w 7269767"/>
              <a:gd name="connsiteY28" fmla="*/ 6857999 h 6857999"/>
              <a:gd name="connsiteX29" fmla="*/ 413383 w 7269767"/>
              <a:gd name="connsiteY29" fmla="*/ 6857999 h 6857999"/>
              <a:gd name="connsiteX30" fmla="*/ 134154 w 7269767"/>
              <a:gd name="connsiteY30" fmla="*/ 6742295 h 6857999"/>
              <a:gd name="connsiteX31" fmla="*/ 16608 w 7269767"/>
              <a:gd name="connsiteY31" fmla="*/ 6458405 h 6857999"/>
              <a:gd name="connsiteX32" fmla="*/ 1683471 w 7269767"/>
              <a:gd name="connsiteY32" fmla="*/ 2435752 h 6857999"/>
              <a:gd name="connsiteX33" fmla="*/ 1882697 w 7269767"/>
              <a:gd name="connsiteY33" fmla="*/ 2301604 h 6857999"/>
              <a:gd name="connsiteX34" fmla="*/ 7089509 w 7269767"/>
              <a:gd name="connsiteY34" fmla="*/ 2071396 h 6857999"/>
              <a:gd name="connsiteX35" fmla="*/ 7174238 w 7269767"/>
              <a:gd name="connsiteY35" fmla="*/ 2088009 h 6857999"/>
              <a:gd name="connsiteX36" fmla="*/ 7269767 w 7269767"/>
              <a:gd name="connsiteY36" fmla="*/ 2127593 h 6857999"/>
              <a:gd name="connsiteX37" fmla="*/ 7269767 w 7269767"/>
              <a:gd name="connsiteY37" fmla="*/ 5211032 h 6857999"/>
              <a:gd name="connsiteX38" fmla="*/ 7223895 w 7269767"/>
              <a:gd name="connsiteY38" fmla="*/ 5321736 h 6857999"/>
              <a:gd name="connsiteX39" fmla="*/ 6939788 w 7269767"/>
              <a:gd name="connsiteY39" fmla="*/ 5439372 h 6857999"/>
              <a:gd name="connsiteX40" fmla="*/ 5954680 w 7269767"/>
              <a:gd name="connsiteY40" fmla="*/ 5031174 h 6857999"/>
              <a:gd name="connsiteX41" fmla="*/ 5837044 w 7269767"/>
              <a:gd name="connsiteY41" fmla="*/ 4747067 h 6857999"/>
              <a:gd name="connsiteX42" fmla="*/ 6890131 w 7269767"/>
              <a:gd name="connsiteY42" fmla="*/ 2205646 h 6857999"/>
              <a:gd name="connsiteX43" fmla="*/ 7089509 w 7269767"/>
              <a:gd name="connsiteY43" fmla="*/ 2071396 h 6857999"/>
              <a:gd name="connsiteX44" fmla="*/ 3782611 w 7269767"/>
              <a:gd name="connsiteY44" fmla="*/ 1827406 h 6857999"/>
              <a:gd name="connsiteX45" fmla="*/ 3867340 w 7269767"/>
              <a:gd name="connsiteY45" fmla="*/ 1844019 h 6857999"/>
              <a:gd name="connsiteX46" fmla="*/ 4852448 w 7269767"/>
              <a:gd name="connsiteY46" fmla="*/ 2252218 h 6857999"/>
              <a:gd name="connsiteX47" fmla="*/ 4970084 w 7269767"/>
              <a:gd name="connsiteY47" fmla="*/ 2536324 h 6857999"/>
              <a:gd name="connsiteX48" fmla="*/ 3916997 w 7269767"/>
              <a:gd name="connsiteY48" fmla="*/ 5077746 h 6857999"/>
              <a:gd name="connsiteX49" fmla="*/ 3632890 w 7269767"/>
              <a:gd name="connsiteY49" fmla="*/ 5195382 h 6857999"/>
              <a:gd name="connsiteX50" fmla="*/ 2647783 w 7269767"/>
              <a:gd name="connsiteY50" fmla="*/ 4787184 h 6857999"/>
              <a:gd name="connsiteX51" fmla="*/ 2530146 w 7269767"/>
              <a:gd name="connsiteY51" fmla="*/ 4503077 h 6857999"/>
              <a:gd name="connsiteX52" fmla="*/ 3583233 w 7269767"/>
              <a:gd name="connsiteY52" fmla="*/ 1961656 h 6857999"/>
              <a:gd name="connsiteX53" fmla="*/ 3782611 w 7269767"/>
              <a:gd name="connsiteY53" fmla="*/ 1827406 h 6857999"/>
              <a:gd name="connsiteX54" fmla="*/ 7269767 w 7269767"/>
              <a:gd name="connsiteY54" fmla="*/ 1263021 h 6857999"/>
              <a:gd name="connsiteX55" fmla="*/ 7269767 w 7269767"/>
              <a:gd name="connsiteY55" fmla="*/ 2038324 h 6857999"/>
              <a:gd name="connsiteX56" fmla="*/ 7196455 w 7269767"/>
              <a:gd name="connsiteY56" fmla="*/ 2007945 h 6857999"/>
              <a:gd name="connsiteX57" fmla="*/ 7078817 w 7269767"/>
              <a:gd name="connsiteY57" fmla="*/ 1723838 h 6857999"/>
              <a:gd name="connsiteX58" fmla="*/ 7269767 w 7269767"/>
              <a:gd name="connsiteY58" fmla="*/ 0 h 6857999"/>
              <a:gd name="connsiteX59" fmla="*/ 7269767 w 7269767"/>
              <a:gd name="connsiteY59" fmla="*/ 1092183 h 6857999"/>
              <a:gd name="connsiteX60" fmla="*/ 6173277 w 7269767"/>
              <a:gd name="connsiteY60" fmla="*/ 3738344 h 6857999"/>
              <a:gd name="connsiteX61" fmla="*/ 5889170 w 7269767"/>
              <a:gd name="connsiteY61" fmla="*/ 3855981 h 6857999"/>
              <a:gd name="connsiteX62" fmla="*/ 4904062 w 7269767"/>
              <a:gd name="connsiteY62" fmla="*/ 3447783 h 6857999"/>
              <a:gd name="connsiteX63" fmla="*/ 4786425 w 7269767"/>
              <a:gd name="connsiteY63" fmla="*/ 3163675 h 6857999"/>
              <a:gd name="connsiteX64" fmla="*/ 6097356 w 7269767"/>
              <a:gd name="connsiteY64" fmla="*/ 0 h 6857999"/>
              <a:gd name="connsiteX65" fmla="*/ 4392743 w 7269767"/>
              <a:gd name="connsiteY65" fmla="*/ 0 h 6857999"/>
              <a:gd name="connsiteX66" fmla="*/ 6017721 w 7269767"/>
              <a:gd name="connsiteY66" fmla="*/ 1 h 6857999"/>
              <a:gd name="connsiteX67" fmla="*/ 5166391 w 7269767"/>
              <a:gd name="connsiteY67" fmla="*/ 2054518 h 6857999"/>
              <a:gd name="connsiteX68" fmla="*/ 4882284 w 7269767"/>
              <a:gd name="connsiteY68" fmla="*/ 2172156 h 6857999"/>
              <a:gd name="connsiteX69" fmla="*/ 3897175 w 7269767"/>
              <a:gd name="connsiteY69" fmla="*/ 1763957 h 6857999"/>
              <a:gd name="connsiteX70" fmla="*/ 3779539 w 7269767"/>
              <a:gd name="connsiteY70" fmla="*/ 1479849 h 6857999"/>
              <a:gd name="connsiteX71" fmla="*/ 2691487 w 7269767"/>
              <a:gd name="connsiteY71" fmla="*/ 0 h 6857999"/>
              <a:gd name="connsiteX72" fmla="*/ 4316464 w 7269767"/>
              <a:gd name="connsiteY72" fmla="*/ 0 h 6857999"/>
              <a:gd name="connsiteX73" fmla="*/ 3270422 w 7269767"/>
              <a:gd name="connsiteY73" fmla="*/ 2524419 h 6857999"/>
              <a:gd name="connsiteX74" fmla="*/ 2986315 w 7269767"/>
              <a:gd name="connsiteY74" fmla="*/ 2642056 h 6857999"/>
              <a:gd name="connsiteX75" fmla="*/ 2001207 w 7269767"/>
              <a:gd name="connsiteY75" fmla="*/ 2233857 h 6857999"/>
              <a:gd name="connsiteX76" fmla="*/ 1883571 w 7269767"/>
              <a:gd name="connsiteY76" fmla="*/ 19497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269767" h="6857999">
                <a:moveTo>
                  <a:pt x="5825098" y="5094123"/>
                </a:moveTo>
                <a:cubicBezTo>
                  <a:pt x="5853320" y="5093917"/>
                  <a:pt x="5882049" y="5099240"/>
                  <a:pt x="5909763" y="5110724"/>
                </a:cubicBezTo>
                <a:lnTo>
                  <a:pt x="6894122" y="5518612"/>
                </a:lnTo>
                <a:cubicBezTo>
                  <a:pt x="7004977" y="5564547"/>
                  <a:pt x="7057605" y="5691648"/>
                  <a:pt x="7011670" y="5802502"/>
                </a:cubicBezTo>
                <a:lnTo>
                  <a:pt x="6574305" y="6857999"/>
                </a:lnTo>
                <a:lnTo>
                  <a:pt x="4950562" y="6857999"/>
                </a:lnTo>
                <a:lnTo>
                  <a:pt x="5625872" y="5228271"/>
                </a:lnTo>
                <a:cubicBezTo>
                  <a:pt x="5660322" y="5145130"/>
                  <a:pt x="5740431" y="5094742"/>
                  <a:pt x="5825098" y="5094123"/>
                </a:cubicBezTo>
                <a:close/>
                <a:moveTo>
                  <a:pt x="2525820" y="4850133"/>
                </a:moveTo>
                <a:cubicBezTo>
                  <a:pt x="2554043" y="4849927"/>
                  <a:pt x="2582772" y="4855250"/>
                  <a:pt x="2610485" y="4866733"/>
                </a:cubicBezTo>
                <a:lnTo>
                  <a:pt x="3594845" y="5274622"/>
                </a:lnTo>
                <a:cubicBezTo>
                  <a:pt x="3705699" y="5320556"/>
                  <a:pt x="3758327" y="5447658"/>
                  <a:pt x="3712392" y="5558513"/>
                </a:cubicBezTo>
                <a:lnTo>
                  <a:pt x="3173925" y="6857999"/>
                </a:lnTo>
                <a:lnTo>
                  <a:pt x="1550183" y="6857999"/>
                </a:lnTo>
                <a:lnTo>
                  <a:pt x="2326594" y="4984281"/>
                </a:lnTo>
                <a:cubicBezTo>
                  <a:pt x="2361045" y="4901140"/>
                  <a:pt x="2441153" y="4850752"/>
                  <a:pt x="2525820" y="4850133"/>
                </a:cubicBezTo>
                <a:close/>
                <a:moveTo>
                  <a:pt x="4785553" y="3515529"/>
                </a:moveTo>
                <a:cubicBezTo>
                  <a:pt x="4813774" y="3515322"/>
                  <a:pt x="4842503" y="3520646"/>
                  <a:pt x="4870217" y="3532129"/>
                </a:cubicBezTo>
                <a:lnTo>
                  <a:pt x="5854578" y="3940018"/>
                </a:lnTo>
                <a:cubicBezTo>
                  <a:pt x="5965431" y="3985952"/>
                  <a:pt x="6018059" y="4113055"/>
                  <a:pt x="5972124" y="4223909"/>
                </a:cubicBezTo>
                <a:lnTo>
                  <a:pt x="4880639" y="6857999"/>
                </a:lnTo>
                <a:lnTo>
                  <a:pt x="3256897" y="6857999"/>
                </a:lnTo>
                <a:lnTo>
                  <a:pt x="4586327" y="3649677"/>
                </a:lnTo>
                <a:cubicBezTo>
                  <a:pt x="4620776" y="3566537"/>
                  <a:pt x="4700885" y="3516149"/>
                  <a:pt x="4785553" y="3515529"/>
                </a:cubicBezTo>
                <a:close/>
                <a:moveTo>
                  <a:pt x="1882697" y="2301604"/>
                </a:moveTo>
                <a:cubicBezTo>
                  <a:pt x="1910920" y="2301398"/>
                  <a:pt x="1939649" y="2306721"/>
                  <a:pt x="1967362" y="2318205"/>
                </a:cubicBezTo>
                <a:lnTo>
                  <a:pt x="2951723" y="2726093"/>
                </a:lnTo>
                <a:cubicBezTo>
                  <a:pt x="3062575" y="2772028"/>
                  <a:pt x="3115204" y="2899130"/>
                  <a:pt x="3069269" y="3009983"/>
                </a:cubicBezTo>
                <a:lnTo>
                  <a:pt x="1474770" y="6857999"/>
                </a:lnTo>
                <a:lnTo>
                  <a:pt x="413383" y="6857999"/>
                </a:lnTo>
                <a:lnTo>
                  <a:pt x="134154" y="6742295"/>
                </a:lnTo>
                <a:cubicBezTo>
                  <a:pt x="23300" y="6696361"/>
                  <a:pt x="-29328" y="6569258"/>
                  <a:pt x="16608" y="6458405"/>
                </a:cubicBezTo>
                <a:lnTo>
                  <a:pt x="1683471" y="2435752"/>
                </a:lnTo>
                <a:cubicBezTo>
                  <a:pt x="1717922" y="2352613"/>
                  <a:pt x="1798030" y="2302224"/>
                  <a:pt x="1882697" y="2301604"/>
                </a:cubicBezTo>
                <a:close/>
                <a:moveTo>
                  <a:pt x="7089509" y="2071396"/>
                </a:moveTo>
                <a:cubicBezTo>
                  <a:pt x="7117754" y="2071190"/>
                  <a:pt x="7146504" y="2076517"/>
                  <a:pt x="7174238" y="2088009"/>
                </a:cubicBezTo>
                <a:lnTo>
                  <a:pt x="7269767" y="2127593"/>
                </a:lnTo>
                <a:lnTo>
                  <a:pt x="7269767" y="5211032"/>
                </a:lnTo>
                <a:lnTo>
                  <a:pt x="7223895" y="5321736"/>
                </a:lnTo>
                <a:cubicBezTo>
                  <a:pt x="7177926" y="5432674"/>
                  <a:pt x="7050726" y="5485342"/>
                  <a:pt x="6939788" y="5439372"/>
                </a:cubicBezTo>
                <a:lnTo>
                  <a:pt x="5954680" y="5031174"/>
                </a:lnTo>
                <a:cubicBezTo>
                  <a:pt x="5843742" y="4985205"/>
                  <a:pt x="5791074" y="4858005"/>
                  <a:pt x="5837044" y="4747067"/>
                </a:cubicBezTo>
                <a:lnTo>
                  <a:pt x="6890131" y="2205646"/>
                </a:lnTo>
                <a:cubicBezTo>
                  <a:pt x="6924608" y="2122443"/>
                  <a:pt x="7004776" y="2072016"/>
                  <a:pt x="7089509" y="2071396"/>
                </a:cubicBezTo>
                <a:close/>
                <a:moveTo>
                  <a:pt x="3782611" y="1827406"/>
                </a:moveTo>
                <a:cubicBezTo>
                  <a:pt x="3810855" y="1827199"/>
                  <a:pt x="3839606" y="1832527"/>
                  <a:pt x="3867340" y="1844019"/>
                </a:cubicBezTo>
                <a:lnTo>
                  <a:pt x="4852448" y="2252218"/>
                </a:lnTo>
                <a:cubicBezTo>
                  <a:pt x="4963386" y="2298187"/>
                  <a:pt x="5016054" y="2425387"/>
                  <a:pt x="4970084" y="2536324"/>
                </a:cubicBezTo>
                <a:lnTo>
                  <a:pt x="3916997" y="5077746"/>
                </a:lnTo>
                <a:cubicBezTo>
                  <a:pt x="3871028" y="5188683"/>
                  <a:pt x="3743828" y="5241351"/>
                  <a:pt x="3632890" y="5195382"/>
                </a:cubicBezTo>
                <a:lnTo>
                  <a:pt x="2647783" y="4787184"/>
                </a:lnTo>
                <a:cubicBezTo>
                  <a:pt x="2536844" y="4741215"/>
                  <a:pt x="2484177" y="4614015"/>
                  <a:pt x="2530146" y="4503077"/>
                </a:cubicBezTo>
                <a:lnTo>
                  <a:pt x="3583233" y="1961656"/>
                </a:lnTo>
                <a:cubicBezTo>
                  <a:pt x="3617710" y="1878452"/>
                  <a:pt x="3697879" y="1828025"/>
                  <a:pt x="3782611" y="1827406"/>
                </a:cubicBezTo>
                <a:close/>
                <a:moveTo>
                  <a:pt x="7269767" y="1263021"/>
                </a:moveTo>
                <a:lnTo>
                  <a:pt x="7269767" y="2038324"/>
                </a:lnTo>
                <a:lnTo>
                  <a:pt x="7196455" y="2007945"/>
                </a:lnTo>
                <a:cubicBezTo>
                  <a:pt x="7085517" y="1961976"/>
                  <a:pt x="7032848" y="1834776"/>
                  <a:pt x="7078817" y="1723838"/>
                </a:cubicBezTo>
                <a:close/>
                <a:moveTo>
                  <a:pt x="7269767" y="0"/>
                </a:moveTo>
                <a:lnTo>
                  <a:pt x="7269767" y="1092183"/>
                </a:lnTo>
                <a:lnTo>
                  <a:pt x="6173277" y="3738344"/>
                </a:lnTo>
                <a:cubicBezTo>
                  <a:pt x="6127308" y="3849282"/>
                  <a:pt x="6000108" y="3901950"/>
                  <a:pt x="5889170" y="3855981"/>
                </a:cubicBezTo>
                <a:lnTo>
                  <a:pt x="4904062" y="3447783"/>
                </a:lnTo>
                <a:cubicBezTo>
                  <a:pt x="4793124" y="3401813"/>
                  <a:pt x="4740456" y="3274614"/>
                  <a:pt x="4786425" y="3163675"/>
                </a:cubicBezTo>
                <a:lnTo>
                  <a:pt x="6097356" y="0"/>
                </a:lnTo>
                <a:close/>
                <a:moveTo>
                  <a:pt x="4392743" y="0"/>
                </a:moveTo>
                <a:lnTo>
                  <a:pt x="6017721" y="1"/>
                </a:lnTo>
                <a:lnTo>
                  <a:pt x="5166391" y="2054518"/>
                </a:lnTo>
                <a:cubicBezTo>
                  <a:pt x="5120422" y="2165456"/>
                  <a:pt x="4993223" y="2218124"/>
                  <a:pt x="4882284" y="2172156"/>
                </a:cubicBezTo>
                <a:lnTo>
                  <a:pt x="3897175" y="1763957"/>
                </a:lnTo>
                <a:cubicBezTo>
                  <a:pt x="3786239" y="1717987"/>
                  <a:pt x="3733570" y="1590787"/>
                  <a:pt x="3779539" y="1479849"/>
                </a:cubicBezTo>
                <a:close/>
                <a:moveTo>
                  <a:pt x="2691487" y="0"/>
                </a:moveTo>
                <a:lnTo>
                  <a:pt x="4316464" y="0"/>
                </a:lnTo>
                <a:lnTo>
                  <a:pt x="3270422" y="2524419"/>
                </a:lnTo>
                <a:cubicBezTo>
                  <a:pt x="3224453" y="2635357"/>
                  <a:pt x="3097253" y="2688025"/>
                  <a:pt x="2986315" y="2642056"/>
                </a:cubicBezTo>
                <a:lnTo>
                  <a:pt x="2001207" y="2233857"/>
                </a:lnTo>
                <a:cubicBezTo>
                  <a:pt x="1890269" y="2187888"/>
                  <a:pt x="1837601" y="2060688"/>
                  <a:pt x="1883571" y="19497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81097FF-92CC-4321-94BB-2EDAB569D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195" y="2773436"/>
            <a:ext cx="4595973" cy="13111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>
              <a:defRPr lang="ru-RU" sz="3200">
                <a:solidFill>
                  <a:srgbClr val="102A83"/>
                </a:solidFill>
              </a:defRPr>
            </a:lvl1pPr>
          </a:lstStyle>
          <a:p>
            <a:pPr marL="0"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2453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" userDrawn="1">
          <p15:clr>
            <a:srgbClr val="FBAE40"/>
          </p15:clr>
        </p15:guide>
        <p15:guide id="2" orient="horz" pos="3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AC274F-430B-411C-BAA1-340238936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4096" y="6321346"/>
            <a:ext cx="1009053" cy="2590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723125-3298-4940-B0B8-6B002FB9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10" y="384254"/>
            <a:ext cx="9579828" cy="7481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>
              <a:defRPr lang="ru-RU" sz="2400">
                <a:solidFill>
                  <a:srgbClr val="102A83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0989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0">
          <p15:clr>
            <a:srgbClr val="FBAE40"/>
          </p15:clr>
        </p15:guide>
        <p15:guide id="3" orient="horz" pos="283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00FA0F-8783-485F-8B31-CCDEA939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10" y="384254"/>
            <a:ext cx="9579828" cy="7481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>
              <a:defRPr lang="ru-RU" sz="2400">
                <a:solidFill>
                  <a:srgbClr val="102A83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6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0">
          <p15:clr>
            <a:srgbClr val="FBAE40"/>
          </p15:clr>
        </p15:guide>
        <p15:guide id="3" orient="horz" pos="283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8B567-C873-4585-95E8-8B188280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1D14AC-23EC-4718-94C6-D11DF3FE1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01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769" r:id="rId3"/>
    <p:sldLayoutId id="2147483768" r:id="rId4"/>
    <p:sldLayoutId id="2147483767" r:id="rId5"/>
  </p:sldLayoutIdLst>
  <p:hf hdr="0" ftr="0" dt="0"/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72034-DE70-40AF-B696-79D80431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93" y="4904746"/>
            <a:ext cx="4491890" cy="1002019"/>
          </a:xfrm>
        </p:spPr>
        <p:txBody>
          <a:bodyPr>
            <a:noAutofit/>
          </a:bodyPr>
          <a:lstStyle/>
          <a:p>
            <a:r>
              <a:rPr lang="ru-RU" sz="2600" dirty="0"/>
              <a:t>Когда система не тормозит бизнес</a:t>
            </a:r>
            <a:br>
              <a:rPr lang="ru-RU" sz="2600" dirty="0"/>
            </a:b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Масштабный переход АО «СГМК»</a:t>
            </a:r>
            <a:b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1С:Документооборот 3.0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8C5CC2D-3369-284E-A642-D46EF677816F}"/>
              </a:ext>
            </a:extLst>
          </p:cNvPr>
          <p:cNvGrpSpPr/>
          <p:nvPr/>
        </p:nvGrpSpPr>
        <p:grpSpPr>
          <a:xfrm>
            <a:off x="636279" y="2496537"/>
            <a:ext cx="5221056" cy="2048033"/>
            <a:chOff x="411992" y="2608680"/>
            <a:chExt cx="5221056" cy="20480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E9AF9-74FE-53D0-D88F-6AC1F55B3566}"/>
                </a:ext>
              </a:extLst>
            </p:cNvPr>
            <p:cNvSpPr txBox="1"/>
            <p:nvPr/>
          </p:nvSpPr>
          <p:spPr>
            <a:xfrm>
              <a:off x="1440610" y="2735514"/>
              <a:ext cx="4192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Шмачилина Татьяна Александровна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отдела развития 1С:Документооборот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«СГМК»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624D8B6-BC13-A044-59DB-706A6D4C7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2" y="2608680"/>
              <a:ext cx="900000" cy="900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CA745A4-6D10-52A0-64DD-EDD56411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2" y="3756713"/>
              <a:ext cx="900000" cy="90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10089E-34C5-1ECB-CAEF-84B526BEB550}"/>
                </a:ext>
              </a:extLst>
            </p:cNvPr>
            <p:cNvSpPr txBox="1"/>
            <p:nvPr/>
          </p:nvSpPr>
          <p:spPr>
            <a:xfrm>
              <a:off x="1440610" y="3883548"/>
              <a:ext cx="4192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Бирюков Андрей Александрович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Руководитель проектного департамента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«Академия Документооборота»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19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ECAF8-6703-3531-1AF3-38F3FC22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FC1C090-A31B-1476-5EC0-B102D5EF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10" y="384254"/>
            <a:ext cx="9579828" cy="748191"/>
          </a:xfrm>
        </p:spPr>
        <p:txBody>
          <a:bodyPr/>
          <a:lstStyle/>
          <a:p>
            <a:r>
              <a:rPr lang="ru-RU" dirty="0"/>
              <a:t>Ключевые показатели проекта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B797E-E7FC-2D94-9466-F58E57B801AB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внедрения в цифрах и фактах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8962493-344E-FFBA-B365-EF4A91731DD8}"/>
              </a:ext>
            </a:extLst>
          </p:cNvPr>
          <p:cNvGrpSpPr/>
          <p:nvPr/>
        </p:nvGrpSpPr>
        <p:grpSpPr>
          <a:xfrm>
            <a:off x="907869" y="1698637"/>
            <a:ext cx="4111626" cy="4092568"/>
            <a:chOff x="1274852" y="1397130"/>
            <a:chExt cx="4111626" cy="4092568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E7623184-1CB7-5E29-09B3-1BDD359BBD10}"/>
                </a:ext>
              </a:extLst>
            </p:cNvPr>
            <p:cNvGrpSpPr/>
            <p:nvPr/>
          </p:nvGrpSpPr>
          <p:grpSpPr>
            <a:xfrm>
              <a:off x="1274852" y="1397130"/>
              <a:ext cx="4111626" cy="3569349"/>
              <a:chOff x="1412875" y="1526526"/>
              <a:chExt cx="4111626" cy="3569349"/>
            </a:xfrm>
          </p:grpSpPr>
          <p:graphicFrame>
            <p:nvGraphicFramePr>
              <p:cNvPr id="8" name="Диаграмма 7">
                <a:extLst>
                  <a:ext uri="{FF2B5EF4-FFF2-40B4-BE49-F238E27FC236}">
                    <a16:creationId xmlns:a16="http://schemas.microsoft.com/office/drawing/2014/main" id="{8E978BD8-24A8-765E-15CF-D5CB68CDDE0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85734393"/>
                  </p:ext>
                </p:extLst>
              </p:nvPr>
            </p:nvGraphicFramePr>
            <p:xfrm>
              <a:off x="1412875" y="1526526"/>
              <a:ext cx="4111626" cy="356934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C3EA94-3724-0681-D5E0-AD4167FBDF58}"/>
                  </a:ext>
                </a:extLst>
              </p:cNvPr>
              <p:cNvSpPr txBox="1"/>
              <p:nvPr/>
            </p:nvSpPr>
            <p:spPr>
              <a:xfrm>
                <a:off x="2456912" y="2587925"/>
                <a:ext cx="236525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spc="-300" dirty="0">
                    <a:solidFill>
                      <a:srgbClr val="73A0C8"/>
                    </a:solidFill>
                    <a:latin typeface="Arial Black" panose="020B0A04020102020204" pitchFamily="34" charset="0"/>
                  </a:rPr>
                  <a:t>92</a:t>
                </a:r>
                <a:r>
                  <a:rPr lang="ru-RU" sz="4000" spc="-300" dirty="0">
                    <a:solidFill>
                      <a:srgbClr val="73A0C8"/>
                    </a:solidFill>
                    <a:latin typeface="Arial Black" panose="020B0A04020102020204" pitchFamily="34" charset="0"/>
                  </a:rPr>
                  <a:t>%</a:t>
                </a:r>
                <a:endParaRPr lang="ru-RU" sz="8800" spc="-300" dirty="0">
                  <a:solidFill>
                    <a:srgbClr val="73A0C8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1A9609-3524-3B69-BB3A-872F76974FAA}"/>
                </a:ext>
              </a:extLst>
            </p:cNvPr>
            <p:cNvSpPr txBox="1"/>
            <p:nvPr/>
          </p:nvSpPr>
          <p:spPr>
            <a:xfrm>
              <a:off x="1702399" y="4966478"/>
              <a:ext cx="3256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72D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289</a:t>
              </a:r>
              <a:r>
                <a:rPr lang="ru-RU" sz="14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из </a:t>
              </a:r>
              <a:r>
                <a:rPr lang="ru-RU" sz="1400" dirty="0">
                  <a:solidFill>
                    <a:srgbClr val="072D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313</a:t>
              </a:r>
              <a:r>
                <a:rPr lang="ru-RU" sz="14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бизнес-требований успешно реализованы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E4C9B65-9812-E1BB-F5D9-1798B7F7127B}"/>
              </a:ext>
            </a:extLst>
          </p:cNvPr>
          <p:cNvGrpSpPr/>
          <p:nvPr/>
        </p:nvGrpSpPr>
        <p:grpSpPr>
          <a:xfrm>
            <a:off x="6051243" y="1221527"/>
            <a:ext cx="4938691" cy="4855572"/>
            <a:chOff x="5763935" y="1507457"/>
            <a:chExt cx="4938691" cy="4855572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7AA5E3D4-0B6A-4E81-BB63-77F3EB51F453}"/>
                </a:ext>
              </a:extLst>
            </p:cNvPr>
            <p:cNvGrpSpPr/>
            <p:nvPr/>
          </p:nvGrpSpPr>
          <p:grpSpPr>
            <a:xfrm>
              <a:off x="5763935" y="1507457"/>
              <a:ext cx="4938691" cy="1631216"/>
              <a:chOff x="5802035" y="2415398"/>
              <a:chExt cx="4938691" cy="1631216"/>
            </a:xfrm>
          </p:grpSpPr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BB48DB55-C9A2-EBA9-CB60-A0A3C4C81236}"/>
                  </a:ext>
                </a:extLst>
              </p:cNvPr>
              <p:cNvCxnSpPr/>
              <p:nvPr/>
            </p:nvCxnSpPr>
            <p:spPr>
              <a:xfrm>
                <a:off x="5802035" y="2587576"/>
                <a:ext cx="0" cy="1440000"/>
              </a:xfrm>
              <a:prstGeom prst="line">
                <a:avLst/>
              </a:prstGeom>
              <a:ln w="57150">
                <a:solidFill>
                  <a:srgbClr val="73A0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C67EF1-5EE4-AD9D-F3C2-DD587B5D8F6F}"/>
                  </a:ext>
                </a:extLst>
              </p:cNvPr>
              <p:cNvSpPr txBox="1"/>
              <p:nvPr/>
            </p:nvSpPr>
            <p:spPr>
              <a:xfrm>
                <a:off x="5890597" y="2415398"/>
                <a:ext cx="485012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73A0C8"/>
                    </a:solidFill>
                    <a:latin typeface="Arial Black" panose="020B0A04020102020204" pitchFamily="34" charset="0"/>
                  </a:rPr>
                  <a:t>63</a:t>
                </a:r>
              </a:p>
              <a:p>
                <a:r>
                  <a:rPr lang="ru-RU" sz="1400" dirty="0">
                    <a:solidFill>
                      <a:srgbClr val="102A8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доработки в расширениях и с использованием Академического </a:t>
                </a:r>
                <a:r>
                  <a:rPr lang="ru-RU" sz="1400" dirty="0" err="1">
                    <a:solidFill>
                      <a:srgbClr val="102A8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ГиперРасширения</a:t>
                </a:r>
                <a:r>
                  <a:rPr lang="ru-RU" sz="1400" dirty="0">
                    <a:solidFill>
                      <a:srgbClr val="102A8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(АГР)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105EF3B-615C-8B9F-874F-FCB13E87C1CF}"/>
                </a:ext>
              </a:extLst>
            </p:cNvPr>
            <p:cNvGrpSpPr/>
            <p:nvPr/>
          </p:nvGrpSpPr>
          <p:grpSpPr>
            <a:xfrm>
              <a:off x="5763935" y="3310851"/>
              <a:ext cx="4938690" cy="1482124"/>
              <a:chOff x="5802035" y="2587576"/>
              <a:chExt cx="4938690" cy="1482124"/>
            </a:xfrm>
          </p:grpSpPr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DE0E09CE-88DF-AA02-429B-6BB014BEC8B0}"/>
                  </a:ext>
                </a:extLst>
              </p:cNvPr>
              <p:cNvCxnSpPr/>
              <p:nvPr/>
            </p:nvCxnSpPr>
            <p:spPr>
              <a:xfrm>
                <a:off x="5802035" y="2587576"/>
                <a:ext cx="0" cy="1440000"/>
              </a:xfrm>
              <a:prstGeom prst="line">
                <a:avLst/>
              </a:prstGeom>
              <a:ln w="57150">
                <a:solidFill>
                  <a:srgbClr val="73A0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463235-D204-21AE-C6F1-821D12E4FA70}"/>
                  </a:ext>
                </a:extLst>
              </p:cNvPr>
              <p:cNvSpPr txBox="1"/>
              <p:nvPr/>
            </p:nvSpPr>
            <p:spPr>
              <a:xfrm>
                <a:off x="5890596" y="2653928"/>
                <a:ext cx="4850129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200" dirty="0">
                    <a:solidFill>
                      <a:srgbClr val="73A0C8"/>
                    </a:solidFill>
                    <a:latin typeface="Arial Black" panose="020B0A04020102020204" pitchFamily="34" charset="0"/>
                  </a:rPr>
                  <a:t>70</a:t>
                </a:r>
                <a:endParaRPr lang="en-US" sz="7200" dirty="0">
                  <a:solidFill>
                    <a:srgbClr val="73A0C8"/>
                  </a:solidFill>
                  <a:latin typeface="Arial Black" panose="020B0A04020102020204" pitchFamily="34" charset="0"/>
                </a:endParaRPr>
              </a:p>
              <a:p>
                <a:r>
                  <a:rPr lang="ru-RU" sz="1400" dirty="0">
                    <a:solidFill>
                      <a:srgbClr val="102A8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компаний-партнёров работают в едином контуре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7825D98F-B884-5C48-27ED-8C5B5F9EE664}"/>
                </a:ext>
              </a:extLst>
            </p:cNvPr>
            <p:cNvGrpSpPr/>
            <p:nvPr/>
          </p:nvGrpSpPr>
          <p:grpSpPr>
            <a:xfrm>
              <a:off x="5763935" y="4923029"/>
              <a:ext cx="4938691" cy="1440000"/>
              <a:chOff x="5802035" y="2587576"/>
              <a:chExt cx="4938691" cy="1440000"/>
            </a:xfrm>
          </p:grpSpPr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C4BC4F29-6813-DD60-3662-1E30631590CB}"/>
                  </a:ext>
                </a:extLst>
              </p:cNvPr>
              <p:cNvCxnSpPr/>
              <p:nvPr/>
            </p:nvCxnSpPr>
            <p:spPr>
              <a:xfrm>
                <a:off x="5802035" y="2587576"/>
                <a:ext cx="0" cy="1440000"/>
              </a:xfrm>
              <a:prstGeom prst="line">
                <a:avLst/>
              </a:prstGeom>
              <a:ln w="57150">
                <a:solidFill>
                  <a:srgbClr val="73A0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4DC39F4-AEFF-AA2F-E299-71A980483383}"/>
                  </a:ext>
                </a:extLst>
              </p:cNvPr>
              <p:cNvSpPr txBox="1"/>
              <p:nvPr/>
            </p:nvSpPr>
            <p:spPr>
              <a:xfrm>
                <a:off x="5890597" y="2722800"/>
                <a:ext cx="4850129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rgbClr val="73A0C8"/>
                    </a:solidFill>
                    <a:latin typeface="Arial Black" panose="020B0A04020102020204" pitchFamily="34" charset="0"/>
                  </a:rPr>
                  <a:t>январь 2024 —</a:t>
                </a:r>
              </a:p>
              <a:p>
                <a:r>
                  <a:rPr lang="ru-RU" sz="2800" dirty="0">
                    <a:solidFill>
                      <a:srgbClr val="73A0C8"/>
                    </a:solidFill>
                    <a:latin typeface="Arial Black" panose="020B0A04020102020204" pitchFamily="34" charset="0"/>
                  </a:rPr>
                  <a:t>сентябрь 2025</a:t>
                </a:r>
                <a:endParaRPr lang="en-US" sz="2800" dirty="0">
                  <a:solidFill>
                    <a:srgbClr val="73A0C8"/>
                  </a:solidFill>
                  <a:latin typeface="Arial Black" panose="020B0A04020102020204" pitchFamily="34" charset="0"/>
                </a:endParaRPr>
              </a:p>
              <a:p>
                <a:r>
                  <a:rPr lang="ru-RU" sz="1400" dirty="0">
                    <a:solidFill>
                      <a:srgbClr val="102A8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своевременный запуск в рамках бюджета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09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7A27-1916-FED4-1FE7-F5E51780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6F4FA7-3AD1-1DB4-4ECB-CDE83B84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10" y="384254"/>
            <a:ext cx="9579828" cy="748191"/>
          </a:xfrm>
        </p:spPr>
        <p:txBody>
          <a:bodyPr/>
          <a:lstStyle/>
          <a:p>
            <a:r>
              <a:rPr lang="ru-RU" dirty="0"/>
              <a:t>Проект в цифрах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70DEA-9634-8DC1-D39D-B805A2178CC8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Эксплуатационные показатели проекта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CE81CD1-9555-2BCF-F52A-08EADD878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815466"/>
              </p:ext>
            </p:extLst>
          </p:nvPr>
        </p:nvGraphicFramePr>
        <p:xfrm>
          <a:off x="384356" y="1826053"/>
          <a:ext cx="4825999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904">
                  <a:extLst>
                    <a:ext uri="{9D8B030D-6E8A-4147-A177-3AD203B41FA5}">
                      <a16:colId xmlns:a16="http://schemas.microsoft.com/office/drawing/2014/main" val="2041434377"/>
                    </a:ext>
                  </a:extLst>
                </a:gridCol>
                <a:gridCol w="3623095">
                  <a:extLst>
                    <a:ext uri="{9D8B030D-6E8A-4147-A177-3AD203B41FA5}">
                      <a16:colId xmlns:a16="http://schemas.microsoft.com/office/drawing/2014/main" val="18735333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 системы и пользователей: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51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1 500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пользователей в системе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84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219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19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118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помощников руководителей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509356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BC7D101-BCB2-6E16-E06A-5D0BC83F7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866697"/>
              </p:ext>
            </p:extLst>
          </p:nvPr>
        </p:nvGraphicFramePr>
        <p:xfrm>
          <a:off x="384356" y="4630865"/>
          <a:ext cx="4825999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904">
                  <a:extLst>
                    <a:ext uri="{9D8B030D-6E8A-4147-A177-3AD203B41FA5}">
                      <a16:colId xmlns:a16="http://schemas.microsoft.com/office/drawing/2014/main" val="2041434377"/>
                    </a:ext>
                  </a:extLst>
                </a:gridCol>
                <a:gridCol w="3623095">
                  <a:extLst>
                    <a:ext uri="{9D8B030D-6E8A-4147-A177-3AD203B41FA5}">
                      <a16:colId xmlns:a16="http://schemas.microsoft.com/office/drawing/2014/main" val="18735333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Документы: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51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видов документов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84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вида документов для контрагентов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19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реестров документов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509356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ED4A43-BF6D-EFE0-49B2-B0F49AD0B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209058"/>
              </p:ext>
            </p:extLst>
          </p:nvPr>
        </p:nvGraphicFramePr>
        <p:xfrm>
          <a:off x="5460521" y="1826053"/>
          <a:ext cx="5795033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50">
                  <a:extLst>
                    <a:ext uri="{9D8B030D-6E8A-4147-A177-3AD203B41FA5}">
                      <a16:colId xmlns:a16="http://schemas.microsoft.com/office/drawing/2014/main" val="2041434377"/>
                    </a:ext>
                  </a:extLst>
                </a:gridCol>
                <a:gridCol w="4468483">
                  <a:extLst>
                    <a:ext uri="{9D8B030D-6E8A-4147-A177-3AD203B41FA5}">
                      <a16:colId xmlns:a16="http://schemas.microsoft.com/office/drawing/2014/main" val="18735333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Операционная нагрузка в месяц: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51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10 000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документов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84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8 000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обработок документов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19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70 000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действий внутри обработок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509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4 000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err="1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авторегистраций</a:t>
                      </a:r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документов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514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500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записей в журнале передачи договоров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223721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F778807-A1C8-680B-2592-0262DD4DE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38391"/>
              </p:ext>
            </p:extLst>
          </p:nvPr>
        </p:nvGraphicFramePr>
        <p:xfrm>
          <a:off x="5460521" y="4630865"/>
          <a:ext cx="4825999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721">
                  <a:extLst>
                    <a:ext uri="{9D8B030D-6E8A-4147-A177-3AD203B41FA5}">
                      <a16:colId xmlns:a16="http://schemas.microsoft.com/office/drawing/2014/main" val="2041434377"/>
                    </a:ext>
                  </a:extLst>
                </a:gridCol>
                <a:gridCol w="3480278">
                  <a:extLst>
                    <a:ext uri="{9D8B030D-6E8A-4147-A177-3AD203B41FA5}">
                      <a16:colId xmlns:a16="http://schemas.microsoft.com/office/drawing/2014/main" val="18735333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Автоматизация: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51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автоподстановок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84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spc="0" dirty="0">
                          <a:solidFill>
                            <a:srgbClr val="73A0C8"/>
                          </a:solidFill>
                          <a:latin typeface="Arial Black" panose="020B0A040201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72D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алгоритмов проверок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19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40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3E9BD-25CE-BE7F-153F-253A18E5C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8C18301-6E80-A927-B108-254574694319}"/>
              </a:ext>
            </a:extLst>
          </p:cNvPr>
          <p:cNvGrpSpPr/>
          <p:nvPr/>
        </p:nvGrpSpPr>
        <p:grpSpPr>
          <a:xfrm>
            <a:off x="685800" y="313769"/>
            <a:ext cx="10820400" cy="6043172"/>
            <a:chOff x="685800" y="313769"/>
            <a:chExt cx="10820400" cy="604317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57ED167-925D-4D86-6D3E-199281DF8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313769"/>
              <a:ext cx="10820400" cy="60431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6F5D2D-B2BF-291E-6C09-FD387AF0F1F8}"/>
                </a:ext>
              </a:extLst>
            </p:cNvPr>
            <p:cNvSpPr txBox="1"/>
            <p:nvPr/>
          </p:nvSpPr>
          <p:spPr>
            <a:xfrm>
              <a:off x="6276974" y="2131585"/>
              <a:ext cx="4695825" cy="67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350"/>
                </a:lnSpc>
                <a:buSzPct val="100000"/>
              </a:pPr>
              <a:r>
                <a:rPr lang="ru-RU" sz="1600" b="1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Система.</a:t>
              </a:r>
              <a:r>
                <a:rPr lang="ru-RU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 </a:t>
              </a:r>
              <a:r>
                <a:rPr lang="en-US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Полностью готовая к работе, </a:t>
              </a:r>
              <a:r>
                <a:rPr lang="ru-RU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стабилизированная</a:t>
              </a:r>
              <a:r>
                <a:rPr lang="en-US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 и протестированная</a:t>
              </a:r>
              <a:r>
                <a:rPr lang="ru-RU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 </a:t>
              </a:r>
              <a:endParaRPr lang="en-US" sz="1600" dirty="0">
                <a:solidFill>
                  <a:srgbClr val="072D66"/>
                </a:solidFill>
                <a:latin typeface="Arial" panose="020B0604020202020204" pitchFamily="34" charset="0"/>
                <a:ea typeface="Microsoft Himalaya" panose="010101000101010101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192FB9-04CC-B693-A4E8-B138BC93429E}"/>
                </a:ext>
              </a:extLst>
            </p:cNvPr>
            <p:cNvSpPr txBox="1"/>
            <p:nvPr/>
          </p:nvSpPr>
          <p:spPr>
            <a:xfrm>
              <a:off x="6276974" y="3397627"/>
              <a:ext cx="4695825" cy="671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350"/>
                </a:lnSpc>
                <a:buSzPct val="100000"/>
              </a:pPr>
              <a:r>
                <a:rPr lang="ru-RU" sz="1600" b="1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Документация.</a:t>
              </a:r>
              <a:r>
                <a:rPr lang="ru-RU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 Вся необходимая документация для поддержки, развития и аудита системы</a:t>
              </a:r>
              <a:endParaRPr lang="en-US" sz="1600" dirty="0">
                <a:solidFill>
                  <a:srgbClr val="072D66"/>
                </a:solidFill>
                <a:latin typeface="Arial" panose="020B0604020202020204" pitchFamily="34" charset="0"/>
                <a:ea typeface="Microsoft Himalaya" panose="010101000101010101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89FDD8-E322-4D16-7420-DD836CE77ED1}"/>
                </a:ext>
              </a:extLst>
            </p:cNvPr>
            <p:cNvSpPr txBox="1"/>
            <p:nvPr/>
          </p:nvSpPr>
          <p:spPr>
            <a:xfrm>
              <a:off x="6276974" y="4657835"/>
              <a:ext cx="4695825" cy="67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350"/>
                </a:lnSpc>
                <a:buSzPct val="100000"/>
              </a:pPr>
              <a:r>
                <a:rPr lang="ru-RU" sz="1600" b="1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Команда.</a:t>
              </a:r>
              <a:r>
                <a:rPr lang="ru-RU" sz="1600" kern="0" spc="-26" dirty="0">
                  <a:solidFill>
                    <a:srgbClr val="072D66"/>
                  </a:solidFill>
                  <a:latin typeface="Arial" panose="020B0604020202020204" pitchFamily="34" charset="0"/>
                  <a:ea typeface="Microsoft Himalaya" panose="01010100010101010101" pitchFamily="2" charset="0"/>
                  <a:cs typeface="Arial" panose="020B0604020202020204" pitchFamily="34" charset="0"/>
                </a:rPr>
                <a:t> Обученная команда поддержки СГМК, готовая к самостоятельной поддержке системы </a:t>
              </a:r>
              <a:endParaRPr lang="en-US" sz="1600" dirty="0">
                <a:solidFill>
                  <a:srgbClr val="072D66"/>
                </a:solidFill>
                <a:latin typeface="Arial" panose="020B0604020202020204" pitchFamily="34" charset="0"/>
                <a:ea typeface="Microsoft Himalaya" panose="01010100010101010101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F968FF-5423-6912-8391-0B79A76E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Переданные активы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21340-5391-60F5-F884-8056E5446E4C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Результат, который можно развивать</a:t>
            </a:r>
          </a:p>
        </p:txBody>
      </p:sp>
    </p:spTree>
    <p:extLst>
      <p:ext uri="{BB962C8B-B14F-4D97-AF65-F5344CB8AC3E}">
        <p14:creationId xmlns:p14="http://schemas.microsoft.com/office/powerpoint/2010/main" val="331693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50956-537D-759C-9E48-E8C54FFE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87E66F-EC92-8A30-3C75-A31170A9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38"/>
            <a:ext cx="12192000" cy="680296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8A8AFB5-B72B-7D1E-9406-583AC067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дальше?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2F07D-F2C9-7582-D933-92F867B1AC85}"/>
              </a:ext>
            </a:extLst>
          </p:cNvPr>
          <p:cNvSpPr txBox="1"/>
          <p:nvPr/>
        </p:nvSpPr>
        <p:spPr>
          <a:xfrm>
            <a:off x="4267199" y="5517389"/>
            <a:ext cx="254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отложенных требований бизнеса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75123-368C-B963-8192-A704C810948D}"/>
              </a:ext>
            </a:extLst>
          </p:cNvPr>
          <p:cNvSpPr txBox="1"/>
          <p:nvPr/>
        </p:nvSpPr>
        <p:spPr>
          <a:xfrm>
            <a:off x="6902928" y="3997463"/>
            <a:ext cx="254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ЭДО с контрагентами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06960-80A3-1CAE-64E8-C5D3A71BC199}"/>
              </a:ext>
            </a:extLst>
          </p:cNvPr>
          <p:cNvSpPr txBox="1"/>
          <p:nvPr/>
        </p:nvSpPr>
        <p:spPr>
          <a:xfrm>
            <a:off x="9091162" y="2275762"/>
            <a:ext cx="254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новых бизнес-процессов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5A7AD-C251-0672-6225-EA45D1218BBD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развития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25667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D5807-5E95-2D9E-9B87-5E62951C9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7F740-7862-AA2E-10F8-E6A8E55F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68" y="5638171"/>
            <a:ext cx="4491890" cy="1002019"/>
          </a:xfrm>
        </p:spPr>
        <p:txBody>
          <a:bodyPr>
            <a:noAutofit/>
          </a:bodyPr>
          <a:lstStyle/>
          <a:p>
            <a:r>
              <a:rPr lang="ru-RU" sz="3600" dirty="0"/>
              <a:t>Спасибо за внимание!</a:t>
            </a:r>
            <a:br>
              <a:rPr lang="ru-RU" sz="3600" dirty="0"/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1BEA14A-E710-31C9-42E1-8B1497B1E1F0}"/>
              </a:ext>
            </a:extLst>
          </p:cNvPr>
          <p:cNvGrpSpPr/>
          <p:nvPr/>
        </p:nvGrpSpPr>
        <p:grpSpPr>
          <a:xfrm>
            <a:off x="364368" y="1752600"/>
            <a:ext cx="2834640" cy="3543300"/>
            <a:chOff x="364368" y="1657350"/>
            <a:chExt cx="2834640" cy="35433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4D373DB-B81B-9B24-F4DB-DFB6CF5C8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68" y="1657350"/>
              <a:ext cx="2834640" cy="3543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28204-88BA-02E1-49A8-C38B8AA77E97}"/>
                </a:ext>
              </a:extLst>
            </p:cNvPr>
            <p:cNvSpPr txBox="1"/>
            <p:nvPr/>
          </p:nvSpPr>
          <p:spPr>
            <a:xfrm>
              <a:off x="597034" y="4714875"/>
              <a:ext cx="2369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4169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ПРОГОЛОСОВАТЬ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97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8D2B7A0-726D-A25F-F9A1-46BECCC5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 компании и масштабе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87E1CF-1203-7792-07AE-DA1EBED3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257911"/>
            <a:ext cx="11303735" cy="6272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238D9F-70DB-A362-7554-E72CED04DD3A}"/>
              </a:ext>
            </a:extLst>
          </p:cNvPr>
          <p:cNvSpPr txBox="1"/>
          <p:nvPr/>
        </p:nvSpPr>
        <p:spPr>
          <a:xfrm>
            <a:off x="5339925" y="4933950"/>
            <a:ext cx="201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управления в промышленном сердце Сибири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CFD83-9BD8-DE8A-DDFE-C7EC5CB2A674}"/>
              </a:ext>
            </a:extLst>
          </p:cNvPr>
          <p:cNvSpPr txBox="1"/>
          <p:nvPr/>
        </p:nvSpPr>
        <p:spPr>
          <a:xfrm>
            <a:off x="5549475" y="2351782"/>
            <a:ext cx="2013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Компаний-партнёров в едином контуре управления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216B1F-5E7C-F77B-6801-BFFAB53D9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00" y="1646275"/>
            <a:ext cx="1773625" cy="455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08AF0-A72C-8ADE-2B94-37BBAABA5C31}"/>
              </a:ext>
            </a:extLst>
          </p:cNvPr>
          <p:cNvSpPr txBox="1"/>
          <p:nvPr/>
        </p:nvSpPr>
        <p:spPr>
          <a:xfrm>
            <a:off x="607625" y="2228671"/>
            <a:ext cx="3171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надёжный поставщик лома чёрных и цветных металлов </a:t>
            </a:r>
          </a:p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металлургические предприятия Сибири, Урала </a:t>
            </a:r>
          </a:p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Дальнего Востока.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E837C-1DB3-D6A1-4F45-67112C1C4649}"/>
              </a:ext>
            </a:extLst>
          </p:cNvPr>
          <p:cNvSpPr txBox="1"/>
          <p:nvPr/>
        </p:nvSpPr>
        <p:spPr>
          <a:xfrm>
            <a:off x="1996650" y="4933949"/>
            <a:ext cx="201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Активных пользователей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8497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F434C9-7AAC-DEDA-BA16-DAA3FE8EE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095"/>
            <a:ext cx="12192000" cy="652231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4B755D-C200-58FA-ADBC-4AE3D9729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Исходная ситуация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0F02A-8673-79FF-FFC6-DD3AB6126E87}"/>
              </a:ext>
            </a:extLst>
          </p:cNvPr>
          <p:cNvSpPr txBox="1"/>
          <p:nvPr/>
        </p:nvSpPr>
        <p:spPr>
          <a:xfrm>
            <a:off x="161924" y="1778800"/>
            <a:ext cx="241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Невозможность полноценной работы с ЭДО и МЧД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4C4A3-8B46-252E-183F-35EB57D3B8D3}"/>
              </a:ext>
            </a:extLst>
          </p:cNvPr>
          <p:cNvSpPr txBox="1"/>
          <p:nvPr/>
        </p:nvSpPr>
        <p:spPr>
          <a:xfrm>
            <a:off x="161924" y="3737312"/>
            <a:ext cx="2419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скорость обработки документов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26CB3-55C6-4FF2-E287-13C05EDEF679}"/>
              </a:ext>
            </a:extLst>
          </p:cNvPr>
          <p:cNvSpPr txBox="1"/>
          <p:nvPr/>
        </p:nvSpPr>
        <p:spPr>
          <a:xfrm>
            <a:off x="9639299" y="5449602"/>
            <a:ext cx="241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уходят на поддержку, а не на развитие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EEAEF-02DF-09F7-3270-98387892D32B}"/>
              </a:ext>
            </a:extLst>
          </p:cNvPr>
          <p:cNvSpPr txBox="1"/>
          <p:nvPr/>
        </p:nvSpPr>
        <p:spPr>
          <a:xfrm>
            <a:off x="161924" y="5449602"/>
            <a:ext cx="241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Долгий отклик системы на изменения в бизнес-процессах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741B0-0058-8879-2F8A-5D77BB4C35E2}"/>
              </a:ext>
            </a:extLst>
          </p:cNvPr>
          <p:cNvSpPr txBox="1"/>
          <p:nvPr/>
        </p:nvSpPr>
        <p:spPr>
          <a:xfrm>
            <a:off x="9639299" y="3737313"/>
            <a:ext cx="2419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Трудности с обновлением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DC3A4-79D6-3102-3600-3900A1CAA523}"/>
              </a:ext>
            </a:extLst>
          </p:cNvPr>
          <p:cNvSpPr txBox="1"/>
          <p:nvPr/>
        </p:nvSpPr>
        <p:spPr>
          <a:xfrm>
            <a:off x="9639299" y="1783589"/>
            <a:ext cx="241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доработок в основной конфигурации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592BF-C859-5285-CCC4-17403CAF4FA7}"/>
              </a:ext>
            </a:extLst>
          </p:cNvPr>
          <p:cNvSpPr txBox="1"/>
          <p:nvPr/>
        </p:nvSpPr>
        <p:spPr>
          <a:xfrm>
            <a:off x="321409" y="852195"/>
            <a:ext cx="8114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старая система перестала поддерживать развитие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90309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7BD27-AC7B-7C34-CED9-B6665A4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F8BA68-CD46-7489-580B-7CEEAAAB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847"/>
          <a:stretch>
            <a:fillRect/>
          </a:stretch>
        </p:blipFill>
        <p:spPr>
          <a:xfrm>
            <a:off x="-32176" y="-1"/>
            <a:ext cx="12224176" cy="685800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7238577-A86C-A6DA-4BBC-046C0212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Выбор решения и подход к переходу</a:t>
            </a:r>
            <a:br>
              <a:rPr lang="ru-RU" dirty="0"/>
            </a:b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FF00D4-D9E2-68C7-B5B8-773AE05FF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81" y="2484392"/>
            <a:ext cx="2921269" cy="4989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F3C976-D51A-8F35-58E1-D1EC3E88F6CE}"/>
              </a:ext>
            </a:extLst>
          </p:cNvPr>
          <p:cNvSpPr txBox="1"/>
          <p:nvPr/>
        </p:nvSpPr>
        <p:spPr>
          <a:xfrm>
            <a:off x="482600" y="2089150"/>
            <a:ext cx="246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Документооборот 2.1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B0DFA3-FAFB-4484-47EE-B651B1145FB3}"/>
              </a:ext>
            </a:extLst>
          </p:cNvPr>
          <p:cNvSpPr txBox="1"/>
          <p:nvPr/>
        </p:nvSpPr>
        <p:spPr>
          <a:xfrm>
            <a:off x="9314544" y="2089150"/>
            <a:ext cx="246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Документооборот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07DB3-D488-8440-6B4C-7E9F0EAC2F98}"/>
              </a:ext>
            </a:extLst>
          </p:cNvPr>
          <p:cNvSpPr txBox="1"/>
          <p:nvPr/>
        </p:nvSpPr>
        <p:spPr>
          <a:xfrm>
            <a:off x="5344364" y="4665469"/>
            <a:ext cx="150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Ревизия доработок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5EB16-0F75-3705-A135-CA31EF82D948}"/>
              </a:ext>
            </a:extLst>
          </p:cNvPr>
          <p:cNvSpPr txBox="1"/>
          <p:nvPr/>
        </p:nvSpPr>
        <p:spPr>
          <a:xfrm>
            <a:off x="7203951" y="4666129"/>
            <a:ext cx="150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миграции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1F4AF8D-15E5-0BD0-7682-F91B87B2A2D3}"/>
              </a:ext>
            </a:extLst>
          </p:cNvPr>
          <p:cNvSpPr/>
          <p:nvPr/>
        </p:nvSpPr>
        <p:spPr>
          <a:xfrm>
            <a:off x="3414713" y="5851453"/>
            <a:ext cx="5410200" cy="555618"/>
          </a:xfrm>
          <a:prstGeom prst="roundRect">
            <a:avLst/>
          </a:prstGeom>
          <a:solidFill>
            <a:srgbClr val="072D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Максимум типового функционала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20350-40F2-7FB5-DA08-EA80D6DDDBB6}"/>
              </a:ext>
            </a:extLst>
          </p:cNvPr>
          <p:cNvSpPr txBox="1"/>
          <p:nvPr/>
        </p:nvSpPr>
        <p:spPr>
          <a:xfrm>
            <a:off x="3484777" y="4665469"/>
            <a:ext cx="150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процессы</a:t>
            </a:r>
          </a:p>
        </p:txBody>
      </p:sp>
    </p:spTree>
    <p:extLst>
      <p:ext uri="{BB962C8B-B14F-4D97-AF65-F5344CB8AC3E}">
        <p14:creationId xmlns:p14="http://schemas.microsoft.com/office/powerpoint/2010/main" val="124826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61F933F9-5EA4-0976-0569-58F4D671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10" y="384254"/>
            <a:ext cx="9579828" cy="74819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102A83"/>
                </a:solidFill>
              </a:rPr>
              <a:t>Выбор подрядчика</a:t>
            </a:r>
            <a:endParaRPr lang="ru-RU" sz="2400" dirty="0">
              <a:solidFill>
                <a:srgbClr val="102A83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15E470-CA00-B83E-C6D4-38BF632AD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2" y="5184425"/>
            <a:ext cx="5222470" cy="128932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1573EA3-02EB-4684-D2D8-4FC418034E6D}"/>
              </a:ext>
            </a:extLst>
          </p:cNvPr>
          <p:cNvGrpSpPr>
            <a:grpSpLocks noChangeAspect="1"/>
          </p:cNvGrpSpPr>
          <p:nvPr/>
        </p:nvGrpSpPr>
        <p:grpSpPr>
          <a:xfrm>
            <a:off x="466190" y="1132445"/>
            <a:ext cx="274070" cy="3600000"/>
            <a:chOff x="808434" y="2255639"/>
            <a:chExt cx="416005" cy="5464373"/>
          </a:xfrm>
        </p:grpSpPr>
        <p:sp>
          <p:nvSpPr>
            <p:cNvPr id="10" name="Shape 2">
              <a:extLst>
                <a:ext uri="{FF2B5EF4-FFF2-40B4-BE49-F238E27FC236}">
                  <a16:creationId xmlns:a16="http://schemas.microsoft.com/office/drawing/2014/main" id="{1DF94B0C-A30A-3485-B0DB-F6C6ABBDA017}"/>
                </a:ext>
              </a:extLst>
            </p:cNvPr>
            <p:cNvSpPr/>
            <p:nvPr/>
          </p:nvSpPr>
          <p:spPr>
            <a:xfrm>
              <a:off x="877729" y="2255639"/>
              <a:ext cx="22860" cy="5464373"/>
            </a:xfrm>
            <a:prstGeom prst="roundRect">
              <a:avLst>
                <a:gd name="adj" fmla="val 339530"/>
              </a:avLst>
            </a:prstGeom>
            <a:solidFill>
              <a:srgbClr val="D7E3F1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Shape 3">
              <a:extLst>
                <a:ext uri="{FF2B5EF4-FFF2-40B4-BE49-F238E27FC236}">
                  <a16:creationId xmlns:a16="http://schemas.microsoft.com/office/drawing/2014/main" id="{9BDCB3A7-7A25-3B17-049A-47CBB34B2C9E}"/>
                </a:ext>
              </a:extLst>
            </p:cNvPr>
            <p:cNvSpPr/>
            <p:nvPr/>
          </p:nvSpPr>
          <p:spPr>
            <a:xfrm>
              <a:off x="854869" y="2452092"/>
              <a:ext cx="369570" cy="22860"/>
            </a:xfrm>
            <a:prstGeom prst="roundRect">
              <a:avLst>
                <a:gd name="adj" fmla="val 339530"/>
              </a:avLst>
            </a:prstGeom>
            <a:solidFill>
              <a:srgbClr val="D7E3F1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Shape 4">
              <a:extLst>
                <a:ext uri="{FF2B5EF4-FFF2-40B4-BE49-F238E27FC236}">
                  <a16:creationId xmlns:a16="http://schemas.microsoft.com/office/drawing/2014/main" id="{8B5D4F02-1744-1A36-8829-88F353097CBB}"/>
                </a:ext>
              </a:extLst>
            </p:cNvPr>
            <p:cNvSpPr/>
            <p:nvPr/>
          </p:nvSpPr>
          <p:spPr>
            <a:xfrm>
              <a:off x="808434" y="2394228"/>
              <a:ext cx="138589" cy="138589"/>
            </a:xfrm>
            <a:prstGeom prst="roundRect">
              <a:avLst>
                <a:gd name="adj" fmla="val 329896"/>
              </a:avLst>
            </a:prstGeom>
            <a:solidFill>
              <a:srgbClr val="102A83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Shape 7">
              <a:extLst>
                <a:ext uri="{FF2B5EF4-FFF2-40B4-BE49-F238E27FC236}">
                  <a16:creationId xmlns:a16="http://schemas.microsoft.com/office/drawing/2014/main" id="{FEB4CE11-1B7D-24A1-55E7-ECF6AC457B38}"/>
                </a:ext>
              </a:extLst>
            </p:cNvPr>
            <p:cNvSpPr/>
            <p:nvPr/>
          </p:nvSpPr>
          <p:spPr>
            <a:xfrm>
              <a:off x="854869" y="3875961"/>
              <a:ext cx="369570" cy="22860"/>
            </a:xfrm>
            <a:prstGeom prst="roundRect">
              <a:avLst>
                <a:gd name="adj" fmla="val 339530"/>
              </a:avLst>
            </a:prstGeom>
            <a:solidFill>
              <a:srgbClr val="D7E3F1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Shape 8">
              <a:extLst>
                <a:ext uri="{FF2B5EF4-FFF2-40B4-BE49-F238E27FC236}">
                  <a16:creationId xmlns:a16="http://schemas.microsoft.com/office/drawing/2014/main" id="{6D840AFE-D57D-399B-68FE-A710B8FE461E}"/>
                </a:ext>
              </a:extLst>
            </p:cNvPr>
            <p:cNvSpPr/>
            <p:nvPr/>
          </p:nvSpPr>
          <p:spPr>
            <a:xfrm>
              <a:off x="808434" y="3818096"/>
              <a:ext cx="138589" cy="138589"/>
            </a:xfrm>
            <a:prstGeom prst="roundRect">
              <a:avLst>
                <a:gd name="adj" fmla="val 329896"/>
              </a:avLst>
            </a:prstGeom>
            <a:solidFill>
              <a:srgbClr val="102A83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Shape 12">
              <a:extLst>
                <a:ext uri="{FF2B5EF4-FFF2-40B4-BE49-F238E27FC236}">
                  <a16:creationId xmlns:a16="http://schemas.microsoft.com/office/drawing/2014/main" id="{8F87DE13-2AD6-BDA8-1543-C97A0E768C83}"/>
                </a:ext>
              </a:extLst>
            </p:cNvPr>
            <p:cNvSpPr/>
            <p:nvPr/>
          </p:nvSpPr>
          <p:spPr>
            <a:xfrm>
              <a:off x="854869" y="5438299"/>
              <a:ext cx="369570" cy="22860"/>
            </a:xfrm>
            <a:prstGeom prst="roundRect">
              <a:avLst>
                <a:gd name="adj" fmla="val 339530"/>
              </a:avLst>
            </a:prstGeom>
            <a:solidFill>
              <a:srgbClr val="D7E3F1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Shape 13">
              <a:extLst>
                <a:ext uri="{FF2B5EF4-FFF2-40B4-BE49-F238E27FC236}">
                  <a16:creationId xmlns:a16="http://schemas.microsoft.com/office/drawing/2014/main" id="{1F1C8B2E-1C1A-068F-7F99-EE56C4BBC7FA}"/>
                </a:ext>
              </a:extLst>
            </p:cNvPr>
            <p:cNvSpPr/>
            <p:nvPr/>
          </p:nvSpPr>
          <p:spPr>
            <a:xfrm>
              <a:off x="808434" y="5380434"/>
              <a:ext cx="138589" cy="138589"/>
            </a:xfrm>
            <a:prstGeom prst="roundRect">
              <a:avLst>
                <a:gd name="adj" fmla="val 329896"/>
              </a:avLst>
            </a:prstGeom>
            <a:solidFill>
              <a:srgbClr val="102A83"/>
            </a:solidFill>
            <a:ln/>
          </p:spPr>
          <p:txBody>
            <a:bodyPr/>
            <a:lstStyle/>
            <a:p>
              <a:endParaRPr lang="ru-RU">
                <a:solidFill>
                  <a:srgbClr val="102A83"/>
                </a:solidFill>
              </a:endParaRPr>
            </a:p>
          </p:txBody>
        </p:sp>
        <p:sp>
          <p:nvSpPr>
            <p:cNvPr id="24" name="Shape 16">
              <a:extLst>
                <a:ext uri="{FF2B5EF4-FFF2-40B4-BE49-F238E27FC236}">
                  <a16:creationId xmlns:a16="http://schemas.microsoft.com/office/drawing/2014/main" id="{7825F0DD-3BBD-7416-B764-73A53A35EF64}"/>
                </a:ext>
              </a:extLst>
            </p:cNvPr>
            <p:cNvSpPr/>
            <p:nvPr/>
          </p:nvSpPr>
          <p:spPr>
            <a:xfrm>
              <a:off x="854869" y="6862167"/>
              <a:ext cx="369570" cy="22860"/>
            </a:xfrm>
            <a:prstGeom prst="roundRect">
              <a:avLst>
                <a:gd name="adj" fmla="val 339530"/>
              </a:avLst>
            </a:prstGeom>
            <a:solidFill>
              <a:srgbClr val="D7E3F1"/>
            </a:solidFill>
            <a:ln/>
          </p:spPr>
          <p:txBody>
            <a:bodyPr/>
            <a:lstStyle/>
            <a:p>
              <a:endParaRPr lang="ru-RU">
                <a:solidFill>
                  <a:srgbClr val="D7E3F1"/>
                </a:solidFill>
              </a:endParaRPr>
            </a:p>
          </p:txBody>
        </p:sp>
        <p:sp>
          <p:nvSpPr>
            <p:cNvPr id="25" name="Shape 17">
              <a:extLst>
                <a:ext uri="{FF2B5EF4-FFF2-40B4-BE49-F238E27FC236}">
                  <a16:creationId xmlns:a16="http://schemas.microsoft.com/office/drawing/2014/main" id="{50D651DB-E511-B8DC-D05D-9D514F215B93}"/>
                </a:ext>
              </a:extLst>
            </p:cNvPr>
            <p:cNvSpPr/>
            <p:nvPr/>
          </p:nvSpPr>
          <p:spPr>
            <a:xfrm>
              <a:off x="808434" y="6804303"/>
              <a:ext cx="138589" cy="138589"/>
            </a:xfrm>
            <a:prstGeom prst="roundRect">
              <a:avLst>
                <a:gd name="adj" fmla="val 329896"/>
              </a:avLst>
            </a:prstGeom>
            <a:solidFill>
              <a:srgbClr val="102A83"/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2BEC476-9726-7EDC-E653-4749BB455EA6}"/>
              </a:ext>
            </a:extLst>
          </p:cNvPr>
          <p:cNvSpPr txBox="1"/>
          <p:nvPr/>
        </p:nvSpPr>
        <p:spPr>
          <a:xfrm>
            <a:off x="785913" y="1084555"/>
            <a:ext cx="505690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Узкая специализация и опыт</a:t>
            </a:r>
            <a:endParaRPr lang="en-US" sz="1600" b="1" dirty="0">
              <a:solidFill>
                <a:srgbClr val="072D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более 10 лет специализируется исключительно на 1С:Документооборот и имеет опыт крупных внедрений</a:t>
            </a:r>
            <a:endParaRPr lang="ru-RU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FEE80F-CCCB-224E-E2A7-2B5C3A155B1B}"/>
              </a:ext>
            </a:extLst>
          </p:cNvPr>
          <p:cNvSpPr txBox="1"/>
          <p:nvPr/>
        </p:nvSpPr>
        <p:spPr>
          <a:xfrm>
            <a:off x="785913" y="2017393"/>
            <a:ext cx="551741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Методологический подход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Детальная методологическая поддержка и глубокая экспертиза в оптимизации бизнес-процессов</a:t>
            </a:r>
            <a:endParaRPr lang="ru-RU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4AC34-65AB-80C8-108D-F28991107D64}"/>
              </a:ext>
            </a:extLst>
          </p:cNvPr>
          <p:cNvSpPr txBox="1"/>
          <p:nvPr/>
        </p:nvSpPr>
        <p:spPr>
          <a:xfrm>
            <a:off x="785913" y="3046653"/>
            <a:ext cx="551741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команда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команду проекта вошли опытные аналитики и архитекторы, обучение пользователей проводил лично Владимир Лушников</a:t>
            </a:r>
            <a:endParaRPr lang="ru-RU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634255-3F0C-821F-1C8A-C6C65CCB3BF5}"/>
              </a:ext>
            </a:extLst>
          </p:cNvPr>
          <p:cNvSpPr txBox="1"/>
          <p:nvPr/>
        </p:nvSpPr>
        <p:spPr>
          <a:xfrm>
            <a:off x="785912" y="4022800"/>
            <a:ext cx="640863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внедрения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велась по стандарту 1С:Технология корпоративного внедрения, что обеспечило прозрачность и соблюдение сроков на всех этапах</a:t>
            </a:r>
          </a:p>
        </p:txBody>
      </p:sp>
    </p:spTree>
    <p:extLst>
      <p:ext uri="{BB962C8B-B14F-4D97-AF65-F5344CB8AC3E}">
        <p14:creationId xmlns:p14="http://schemas.microsoft.com/office/powerpoint/2010/main" val="167601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D120-4DCD-9B03-A279-3CF90CC71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">
            <a:extLst>
              <a:ext uri="{FF2B5EF4-FFF2-40B4-BE49-F238E27FC236}">
                <a16:creationId xmlns:a16="http://schemas.microsoft.com/office/drawing/2014/main" id="{4E3066B0-166B-9F62-A433-0328AE712E41}"/>
              </a:ext>
            </a:extLst>
          </p:cNvPr>
          <p:cNvSpPr/>
          <p:nvPr/>
        </p:nvSpPr>
        <p:spPr>
          <a:xfrm>
            <a:off x="6172202" y="1794241"/>
            <a:ext cx="5574561" cy="2111335"/>
          </a:xfrm>
          <a:prstGeom prst="roundRect">
            <a:avLst>
              <a:gd name="adj" fmla="val 3948"/>
            </a:avLst>
          </a:prstGeom>
          <a:solidFill>
            <a:srgbClr val="E7F2F8"/>
          </a:solidFill>
          <a:ln w="7620">
            <a:solidFill>
              <a:srgbClr val="D8D8D8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7" name="Shape 9">
            <a:extLst>
              <a:ext uri="{FF2B5EF4-FFF2-40B4-BE49-F238E27FC236}">
                <a16:creationId xmlns:a16="http://schemas.microsoft.com/office/drawing/2014/main" id="{3B983733-783D-B9DE-B181-D49D105578FE}"/>
              </a:ext>
            </a:extLst>
          </p:cNvPr>
          <p:cNvSpPr/>
          <p:nvPr/>
        </p:nvSpPr>
        <p:spPr>
          <a:xfrm>
            <a:off x="6172199" y="4089765"/>
            <a:ext cx="5574565" cy="2111335"/>
          </a:xfrm>
          <a:prstGeom prst="roundRect">
            <a:avLst>
              <a:gd name="adj" fmla="val 3948"/>
            </a:avLst>
          </a:prstGeom>
          <a:solidFill>
            <a:srgbClr val="E7F2F8"/>
          </a:solidFill>
          <a:ln w="7620">
            <a:solidFill>
              <a:srgbClr val="D8D8D8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Shape 9">
            <a:extLst>
              <a:ext uri="{FF2B5EF4-FFF2-40B4-BE49-F238E27FC236}">
                <a16:creationId xmlns:a16="http://schemas.microsoft.com/office/drawing/2014/main" id="{215F2728-F04D-838E-2CA8-FF0D0EB2197B}"/>
              </a:ext>
            </a:extLst>
          </p:cNvPr>
          <p:cNvSpPr/>
          <p:nvPr/>
        </p:nvSpPr>
        <p:spPr>
          <a:xfrm>
            <a:off x="445235" y="4089765"/>
            <a:ext cx="5574565" cy="2111335"/>
          </a:xfrm>
          <a:prstGeom prst="roundRect">
            <a:avLst>
              <a:gd name="adj" fmla="val 3948"/>
            </a:avLst>
          </a:prstGeom>
          <a:solidFill>
            <a:srgbClr val="E7F2F8"/>
          </a:solidFill>
          <a:ln w="7620">
            <a:solidFill>
              <a:srgbClr val="D8D8D8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1C9C0A7-0CCC-14CE-0070-4BFF3DF6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Система, с которой удобно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45D8C-933C-5471-23C7-3B7461BD37F3}"/>
              </a:ext>
            </a:extLst>
          </p:cNvPr>
          <p:cNvSpPr txBox="1"/>
          <p:nvPr/>
        </p:nvSpPr>
        <p:spPr>
          <a:xfrm>
            <a:off x="321409" y="852195"/>
            <a:ext cx="9270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модель документов, автоматизация и удобство работы пользователей</a:t>
            </a:r>
          </a:p>
        </p:txBody>
      </p:sp>
      <p:sp>
        <p:nvSpPr>
          <p:cNvPr id="23" name="Shape 9">
            <a:extLst>
              <a:ext uri="{FF2B5EF4-FFF2-40B4-BE49-F238E27FC236}">
                <a16:creationId xmlns:a16="http://schemas.microsoft.com/office/drawing/2014/main" id="{1EC8B3AA-F402-1A39-5742-B4BE3F82A875}"/>
              </a:ext>
            </a:extLst>
          </p:cNvPr>
          <p:cNvSpPr/>
          <p:nvPr/>
        </p:nvSpPr>
        <p:spPr>
          <a:xfrm>
            <a:off x="470209" y="1794241"/>
            <a:ext cx="5549591" cy="2111335"/>
          </a:xfrm>
          <a:prstGeom prst="roundRect">
            <a:avLst>
              <a:gd name="adj" fmla="val 3948"/>
            </a:avLst>
          </a:prstGeom>
          <a:solidFill>
            <a:srgbClr val="E7F2F8"/>
          </a:solidFill>
          <a:ln w="7620">
            <a:solidFill>
              <a:srgbClr val="D8D8D8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BBE01-7357-C055-4814-88D7A90FA669}"/>
              </a:ext>
            </a:extLst>
          </p:cNvPr>
          <p:cNvSpPr txBox="1"/>
          <p:nvPr/>
        </p:nvSpPr>
        <p:spPr>
          <a:xfrm>
            <a:off x="1447721" y="1995721"/>
            <a:ext cx="4572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 Black" panose="020B0A04020102020204" pitchFamily="34" charset="0"/>
              </a:rPr>
              <a:t>Управляемая система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документов по функциональным блокам с тематиками и шаблонами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видов документов с настроенными маршрутами и полным жизненным циклом обработки</a:t>
            </a:r>
            <a:endParaRPr lang="ru-RU" dirty="0">
              <a:solidFill>
                <a:srgbClr val="072D6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0CE2D2-04CC-CC10-B498-B7968C21BED9}"/>
              </a:ext>
            </a:extLst>
          </p:cNvPr>
          <p:cNvSpPr txBox="1"/>
          <p:nvPr/>
        </p:nvSpPr>
        <p:spPr>
          <a:xfrm>
            <a:off x="7168419" y="1995721"/>
            <a:ext cx="45783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 Black" panose="020B0A04020102020204" pitchFamily="34" charset="0"/>
              </a:rPr>
              <a:t>Стандартизация и качество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Бланки файлов приведены к единообразию и актуальным требованиям компании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Настроено автозаполнение реквизитов. Пользователи тратят значительно меньше времени на формирование документов</a:t>
            </a:r>
          </a:p>
          <a:p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0CAFD6-2C6F-0D11-7CDA-0B7A6D314FE1}"/>
              </a:ext>
            </a:extLst>
          </p:cNvPr>
          <p:cNvSpPr txBox="1"/>
          <p:nvPr/>
        </p:nvSpPr>
        <p:spPr>
          <a:xfrm>
            <a:off x="1447721" y="4246719"/>
            <a:ext cx="44595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 Black" panose="020B0A04020102020204" pitchFamily="34" charset="0"/>
              </a:rPr>
              <a:t>Быстрый поиск и навигация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стандартных реестров и типовой рабочий стол закрывают все потребности в навигации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ревизии НСИ и структуры хранения поиск информации стал быстрее и интуитивно понятнее</a:t>
            </a:r>
            <a:endParaRPr lang="ru-RU" dirty="0">
              <a:solidFill>
                <a:srgbClr val="072D66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6C5E44-E37A-94D6-A374-A60809532506}"/>
              </a:ext>
            </a:extLst>
          </p:cNvPr>
          <p:cNvSpPr txBox="1"/>
          <p:nvPr/>
        </p:nvSpPr>
        <p:spPr>
          <a:xfrm>
            <a:off x="7168419" y="4246719"/>
            <a:ext cx="4578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 Black" panose="020B0A04020102020204" pitchFamily="34" charset="0"/>
              </a:rPr>
              <a:t>Автоматизация процессов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сама определяет участников процесса через механизмы автоподстановок, исключая ручной выбор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работы с МЧД автоматизирован — от подготовки до отправки в реестр ФНС</a:t>
            </a:r>
            <a:endParaRPr lang="ru-RU" dirty="0">
              <a:solidFill>
                <a:srgbClr val="072D6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1C36A6-13CF-3EED-9F10-9A9B019C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4" y="2538547"/>
            <a:ext cx="893662" cy="9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9F319D-8089-967A-0F3D-6EBFDC9D0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22" y="4841073"/>
            <a:ext cx="792000" cy="79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2AB8AE-D565-4001-697B-D4F25ACF8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419" y="4751073"/>
            <a:ext cx="972000" cy="9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DBFD4C-9494-E988-E98E-4C0925E0B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419" y="2556547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9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F5116-97C7-6A79-0528-9CF0E485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25842E8-9EC2-FDBB-A01C-5D3E372CB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От доработок к чистой архитектуре</a:t>
            </a:r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A278169-223B-56B5-7B2A-467762819324}"/>
              </a:ext>
            </a:extLst>
          </p:cNvPr>
          <p:cNvGrpSpPr/>
          <p:nvPr/>
        </p:nvGrpSpPr>
        <p:grpSpPr>
          <a:xfrm>
            <a:off x="1306223" y="1075836"/>
            <a:ext cx="9579553" cy="5397910"/>
            <a:chOff x="1306223" y="1075836"/>
            <a:chExt cx="9579553" cy="539791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A1AC016-D3DA-609E-E5B2-9F9ECA673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223" y="1075836"/>
              <a:ext cx="9579553" cy="53979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F83394-B832-71F7-0E03-13B7B2542328}"/>
                </a:ext>
              </a:extLst>
            </p:cNvPr>
            <p:cNvSpPr txBox="1"/>
            <p:nvPr/>
          </p:nvSpPr>
          <p:spPr>
            <a:xfrm>
              <a:off x="1504335" y="1736550"/>
              <a:ext cx="439502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72D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Было в 2.1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E281F8-EFD8-13F3-D72B-C322323FA1AC}"/>
                </a:ext>
              </a:extLst>
            </p:cNvPr>
            <p:cNvSpPr txBox="1"/>
            <p:nvPr/>
          </p:nvSpPr>
          <p:spPr>
            <a:xfrm>
              <a:off x="6195055" y="1736550"/>
              <a:ext cx="439502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Стало в 3.0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C2E370-3FEB-8EEE-4F24-37AD56EE5772}"/>
                </a:ext>
              </a:extLst>
            </p:cNvPr>
            <p:cNvSpPr txBox="1"/>
            <p:nvPr/>
          </p:nvSpPr>
          <p:spPr>
            <a:xfrm>
              <a:off x="3563883" y="5269058"/>
              <a:ext cx="2419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Доработка вкладки «Ответственные лица организации» для учета совместителей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952A21-F976-0BB8-29F0-0B4039279F53}"/>
                </a:ext>
              </a:extLst>
            </p:cNvPr>
            <p:cNvSpPr txBox="1"/>
            <p:nvPr/>
          </p:nvSpPr>
          <p:spPr>
            <a:xfrm>
              <a:off x="8057170" y="5269057"/>
              <a:ext cx="2419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Совместители оформлены как отдельные сотрудники с собственными правами доступа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AA294F-3A3E-1F58-9AC1-78A46E1B6AD7}"/>
                </a:ext>
              </a:extLst>
            </p:cNvPr>
            <p:cNvSpPr txBox="1"/>
            <p:nvPr/>
          </p:nvSpPr>
          <p:spPr>
            <a:xfrm>
              <a:off x="3563883" y="4225704"/>
              <a:ext cx="22641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Доработанный рабочий стол со ссылками на популярные списки документов и справочники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138463-A644-B768-4731-F668DBAAA9CB}"/>
                </a:ext>
              </a:extLst>
            </p:cNvPr>
            <p:cNvSpPr txBox="1"/>
            <p:nvPr/>
          </p:nvSpPr>
          <p:spPr>
            <a:xfrm>
              <a:off x="8057170" y="4225703"/>
              <a:ext cx="2419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реестров документов и справочники, доступные пользователям с начальной страницы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5C05F-DA00-BE40-1A99-E599C17B50C6}"/>
                </a:ext>
              </a:extLst>
            </p:cNvPr>
            <p:cNvSpPr txBox="1"/>
            <p:nvPr/>
          </p:nvSpPr>
          <p:spPr>
            <a:xfrm>
              <a:off x="3563884" y="3182349"/>
              <a:ext cx="2335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хранения документов контрагентов использовалась доработанная табличная часть в карточке контрагента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26B8E6-7880-6B6B-6E19-6F39DBF185A9}"/>
                </a:ext>
              </a:extLst>
            </p:cNvPr>
            <p:cNvSpPr txBox="1"/>
            <p:nvPr/>
          </p:nvSpPr>
          <p:spPr>
            <a:xfrm>
              <a:off x="8057170" y="3182348"/>
              <a:ext cx="2419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Используются 4 вида документов контрагента, каждый со своим набором ролей файлов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BAB119-935B-3F65-66EF-3C88BD034BBC}"/>
                </a:ext>
              </a:extLst>
            </p:cNvPr>
            <p:cNvSpPr txBox="1"/>
            <p:nvPr/>
          </p:nvSpPr>
          <p:spPr>
            <a:xfrm>
              <a:off x="3563883" y="2197839"/>
              <a:ext cx="2419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Большое количество видов документов, комплексные процессы использовались только для части из них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594C22-2677-ACD0-13F0-1BE41926521E}"/>
                </a:ext>
              </a:extLst>
            </p:cNvPr>
            <p:cNvSpPr txBox="1"/>
            <p:nvPr/>
          </p:nvSpPr>
          <p:spPr>
            <a:xfrm>
              <a:off x="8057170" y="2197838"/>
              <a:ext cx="2419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72D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Настроено 19 видов документов с обработками, охватывающими полный жизненный цикл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32C9329-8BB0-53BE-F88C-A45EFE2C2EA1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изменения функциональной архитектуры</a:t>
            </a:r>
          </a:p>
        </p:txBody>
      </p:sp>
    </p:spTree>
    <p:extLst>
      <p:ext uri="{BB962C8B-B14F-4D97-AF65-F5344CB8AC3E}">
        <p14:creationId xmlns:p14="http://schemas.microsoft.com/office/powerpoint/2010/main" val="148324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9FCBD-CABF-A5FF-9B99-B934FE85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3EEBC-8BBD-2F84-3CAF-F9D859E5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2" y="155509"/>
            <a:ext cx="10921042" cy="606539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BEC1BD-8E5E-E82F-582A-4968AE49F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Этапы перехода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46886-B6F9-FD61-2030-1607EE692396}"/>
              </a:ext>
            </a:extLst>
          </p:cNvPr>
          <p:cNvSpPr txBox="1"/>
          <p:nvPr/>
        </p:nvSpPr>
        <p:spPr>
          <a:xfrm>
            <a:off x="8922994" y="5127044"/>
            <a:ext cx="1621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 дней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08F83-9EE0-7BDD-21E2-C089F757CCE3}"/>
              </a:ext>
            </a:extLst>
          </p:cNvPr>
          <p:cNvSpPr txBox="1"/>
          <p:nvPr/>
        </p:nvSpPr>
        <p:spPr>
          <a:xfrm>
            <a:off x="922546" y="4029412"/>
            <a:ext cx="24193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02A8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Нормализация</a:t>
            </a:r>
          </a:p>
          <a:p>
            <a:pPr algn="ctr">
              <a:spcBef>
                <a:spcPts val="600"/>
              </a:spcBef>
            </a:pPr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справочников, видового состава документов и </a:t>
            </a:r>
            <a:r>
              <a:rPr lang="ru-RU" sz="160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маршрутов обработок </a:t>
            </a:r>
            <a:endParaRPr lang="ru-RU" sz="1600" dirty="0">
              <a:solidFill>
                <a:srgbClr val="072D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0532A-4F76-522E-9628-49FB4792562A}"/>
              </a:ext>
            </a:extLst>
          </p:cNvPr>
          <p:cNvSpPr txBox="1"/>
          <p:nvPr/>
        </p:nvSpPr>
        <p:spPr>
          <a:xfrm>
            <a:off x="3437146" y="4029411"/>
            <a:ext cx="241935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02A8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Интеграция</a:t>
            </a:r>
          </a:p>
          <a:p>
            <a:pPr algn="ctr">
              <a:spcBef>
                <a:spcPts val="600"/>
              </a:spcBef>
            </a:pPr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на шину данных </a:t>
            </a:r>
            <a:r>
              <a:rPr lang="en-US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DATAREON </a:t>
            </a:r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полная перестройка взаимодействия со смежными системами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669BA-6B1F-5642-B4D0-7FFE14E903ED}"/>
              </a:ext>
            </a:extLst>
          </p:cNvPr>
          <p:cNvSpPr txBox="1"/>
          <p:nvPr/>
        </p:nvSpPr>
        <p:spPr>
          <a:xfrm>
            <a:off x="5856497" y="4029410"/>
            <a:ext cx="24193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02A8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Миграция</a:t>
            </a:r>
          </a:p>
          <a:p>
            <a:pPr algn="ctr">
              <a:spcBef>
                <a:spcPts val="600"/>
              </a:spcBef>
            </a:pPr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разовый перенос исторических данных и запуск регулярной миграции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685E9-D854-857E-D0AB-525DE95BDCB1}"/>
              </a:ext>
            </a:extLst>
          </p:cNvPr>
          <p:cNvSpPr txBox="1"/>
          <p:nvPr/>
        </p:nvSpPr>
        <p:spPr>
          <a:xfrm>
            <a:off x="8524201" y="4029410"/>
            <a:ext cx="241935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02A8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Запуск</a:t>
            </a:r>
          </a:p>
          <a:p>
            <a:pPr algn="ctr">
              <a:spcBef>
                <a:spcPts val="300"/>
              </a:spcBef>
            </a:pPr>
            <a:r>
              <a:rPr lang="ru-RU" sz="16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одномоментный переход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11A89-FE6D-47F3-0107-FE3804FB0BDD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мы выстроили управляемый и предсказуемый переход</a:t>
            </a:r>
          </a:p>
        </p:txBody>
      </p:sp>
    </p:spTree>
    <p:extLst>
      <p:ext uri="{BB962C8B-B14F-4D97-AF65-F5344CB8AC3E}">
        <p14:creationId xmlns:p14="http://schemas.microsoft.com/office/powerpoint/2010/main" val="115655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819D9-46BB-367B-36FF-FA911701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9BDFF7-CB9A-DA70-C1FC-4F758783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2" y="625612"/>
            <a:ext cx="11071575" cy="599108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1B2536D-9FCF-6505-3EBD-4A889F03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Единое информационное пространство</a:t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4FE2A-72B6-674A-0553-DC2251A08DE6}"/>
              </a:ext>
            </a:extLst>
          </p:cNvPr>
          <p:cNvSpPr txBox="1"/>
          <p:nvPr/>
        </p:nvSpPr>
        <p:spPr>
          <a:xfrm>
            <a:off x="321410" y="852195"/>
            <a:ext cx="689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систем в единую цифровую экосистему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D8311-8A40-07B1-C068-7E12D4885544}"/>
              </a:ext>
            </a:extLst>
          </p:cNvPr>
          <p:cNvSpPr txBox="1"/>
          <p:nvPr/>
        </p:nvSpPr>
        <p:spPr>
          <a:xfrm>
            <a:off x="4550543" y="1506566"/>
            <a:ext cx="30909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72D66"/>
                </a:solidFill>
                <a:latin typeface="Arial Black" panose="020B0A04020102020204" pitchFamily="34" charset="0"/>
              </a:rPr>
              <a:t>1C</a:t>
            </a:r>
            <a:r>
              <a:rPr lang="ru-RU" sz="1600" dirty="0">
                <a:solidFill>
                  <a:srgbClr val="072D66"/>
                </a:solidFill>
                <a:latin typeface="Arial Black" panose="020B0A04020102020204" pitchFamily="34" charset="0"/>
              </a:rPr>
              <a:t>:Документооборот 3.0</a:t>
            </a:r>
          </a:p>
          <a:p>
            <a:pPr algn="ctr">
              <a:spcBef>
                <a:spcPts val="300"/>
              </a:spcBef>
            </a:pP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узел для работы с документами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54E04-D369-9559-9F80-8F23A2DFB6A5}"/>
              </a:ext>
            </a:extLst>
          </p:cNvPr>
          <p:cNvSpPr txBox="1"/>
          <p:nvPr/>
        </p:nvSpPr>
        <p:spPr>
          <a:xfrm>
            <a:off x="3324033" y="3899881"/>
            <a:ext cx="139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72D66"/>
                </a:solidFill>
                <a:latin typeface="Arial Black" panose="020B0A04020102020204" pitchFamily="34" charset="0"/>
              </a:rPr>
              <a:t>Шина данных</a:t>
            </a:r>
          </a:p>
          <a:p>
            <a:pPr algn="ctr"/>
            <a:r>
              <a:rPr lang="en-US" sz="1200" dirty="0">
                <a:solidFill>
                  <a:srgbClr val="072D66"/>
                </a:solidFill>
                <a:latin typeface="Arial Black" panose="020B0A04020102020204" pitchFamily="34" charset="0"/>
              </a:rPr>
              <a:t>DATAREON</a:t>
            </a:r>
            <a:endParaRPr lang="ru-RU" sz="1200" dirty="0">
              <a:solidFill>
                <a:srgbClr val="072D6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29796-BFD0-1268-7578-2FC6FFF03636}"/>
              </a:ext>
            </a:extLst>
          </p:cNvPr>
          <p:cNvSpPr txBox="1"/>
          <p:nvPr/>
        </p:nvSpPr>
        <p:spPr>
          <a:xfrm>
            <a:off x="9213492" y="5644854"/>
            <a:ext cx="2276891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Внешний сервис проверки доверенностей</a:t>
            </a:r>
          </a:p>
          <a:p>
            <a:pPr>
              <a:spcBef>
                <a:spcPts val="300"/>
              </a:spcBef>
            </a:pPr>
            <a:r>
              <a:rPr lang="ru-RU" sz="100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отправка каждые 10 минут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7A7E5-7B1F-7AD8-6A13-FDDF8F4834E2}"/>
              </a:ext>
            </a:extLst>
          </p:cNvPr>
          <p:cNvSpPr txBox="1"/>
          <p:nvPr/>
        </p:nvSpPr>
        <p:spPr>
          <a:xfrm>
            <a:off x="5188962" y="5551149"/>
            <a:ext cx="2276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Связь с исторической системой 2.1</a:t>
            </a:r>
          </a:p>
          <a:p>
            <a:pPr algn="r">
              <a:spcBef>
                <a:spcPts val="300"/>
              </a:spcBef>
            </a:pP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через веб-сервисы для просмотра архивных файлов из интерфейса новой системы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43DAE-E14D-10B1-0577-D48B7A379931}"/>
              </a:ext>
            </a:extLst>
          </p:cNvPr>
          <p:cNvSpPr txBox="1"/>
          <p:nvPr/>
        </p:nvSpPr>
        <p:spPr>
          <a:xfrm>
            <a:off x="152000" y="5449245"/>
            <a:ext cx="2276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Конфигурация «Сотрудники»</a:t>
            </a:r>
          </a:p>
          <a:p>
            <a:pPr>
              <a:spcBef>
                <a:spcPts val="300"/>
              </a:spcBef>
            </a:pP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Передает в ДО актуальные сведения о сотрудниках и физических лицах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41C9C-6ABA-B31F-64ED-0D414EBE35F3}"/>
              </a:ext>
            </a:extLst>
          </p:cNvPr>
          <p:cNvSpPr txBox="1"/>
          <p:nvPr/>
        </p:nvSpPr>
        <p:spPr>
          <a:xfrm>
            <a:off x="152000" y="3048226"/>
            <a:ext cx="2276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1С:Управление холдингом (УХ)</a:t>
            </a:r>
          </a:p>
          <a:p>
            <a:pPr>
              <a:spcBef>
                <a:spcPts val="300"/>
              </a:spcBef>
            </a:pP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Мастер-система для данных об организациях, КБИ, статьях ДДС</a:t>
            </a:r>
            <a:r>
              <a:rPr lang="en-US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бизнес направлениях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E2235E-B258-73EB-F624-54EDF12E6368}"/>
              </a:ext>
            </a:extLst>
          </p:cNvPr>
          <p:cNvSpPr txBox="1"/>
          <p:nvPr/>
        </p:nvSpPr>
        <p:spPr>
          <a:xfrm>
            <a:off x="321410" y="1394235"/>
            <a:ext cx="227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Входящие потоки:</a:t>
            </a:r>
          </a:p>
          <a:p>
            <a:pPr>
              <a:spcBef>
                <a:spcPts val="300"/>
              </a:spcBef>
            </a:pPr>
            <a:r>
              <a:rPr lang="ru-RU" sz="105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мастер-данных </a:t>
            </a: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(НСИ)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9A35A-F878-0D9A-01B4-10EADB3BE035}"/>
              </a:ext>
            </a:extLst>
          </p:cNvPr>
          <p:cNvSpPr txBox="1"/>
          <p:nvPr/>
        </p:nvSpPr>
        <p:spPr>
          <a:xfrm>
            <a:off x="7624347" y="1682866"/>
            <a:ext cx="227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Исходящие потоки:</a:t>
            </a:r>
          </a:p>
          <a:p>
            <a:pPr algn="r">
              <a:spcBef>
                <a:spcPts val="300"/>
              </a:spcBef>
            </a:pP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Синхронизация и отчетность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6103F-39C2-13DA-BDDB-7FBFF3B5BFB5}"/>
              </a:ext>
            </a:extLst>
          </p:cNvPr>
          <p:cNvSpPr txBox="1"/>
          <p:nvPr/>
        </p:nvSpPr>
        <p:spPr>
          <a:xfrm>
            <a:off x="9329502" y="3253172"/>
            <a:ext cx="2609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Передача данных </a:t>
            </a:r>
          </a:p>
          <a:p>
            <a:pPr algn="r"/>
            <a:r>
              <a:rPr lang="ru-RU" sz="1100" dirty="0">
                <a:solidFill>
                  <a:srgbClr val="072D66"/>
                </a:solidFill>
                <a:latin typeface="Arial Black" panose="020B0A04020102020204" pitchFamily="34" charset="0"/>
              </a:rPr>
              <a:t>в 1С:УХ и </a:t>
            </a:r>
            <a:r>
              <a:rPr lang="en-US" sz="1100" dirty="0">
                <a:solidFill>
                  <a:srgbClr val="072D66"/>
                </a:solidFill>
                <a:latin typeface="Arial Black" panose="020B0A04020102020204" pitchFamily="34" charset="0"/>
              </a:rPr>
              <a:t>ERP Trade</a:t>
            </a:r>
            <a:endParaRPr lang="ru-RU" sz="1100" dirty="0">
              <a:solidFill>
                <a:srgbClr val="072D66"/>
              </a:solidFill>
              <a:latin typeface="Arial Black" panose="020B0A04020102020204" pitchFamily="34" charset="0"/>
            </a:endParaRPr>
          </a:p>
          <a:p>
            <a:pPr algn="r">
              <a:spcBef>
                <a:spcPts val="300"/>
              </a:spcBef>
            </a:pPr>
            <a:r>
              <a:rPr lang="ru-RU" sz="1050" dirty="0">
                <a:solidFill>
                  <a:srgbClr val="072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выгружает согласованные договоры, контрагентов и банковские счета для финансового учета</a:t>
            </a:r>
          </a:p>
        </p:txBody>
      </p:sp>
    </p:spTree>
    <p:extLst>
      <p:ext uri="{BB962C8B-B14F-4D97-AF65-F5344CB8AC3E}">
        <p14:creationId xmlns:p14="http://schemas.microsoft.com/office/powerpoint/2010/main" val="3179282904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_БР">
  <a:themeElements>
    <a:clrScheme name="БР (старая)">
      <a:dk1>
        <a:sysClr val="windowText" lastClr="000000"/>
      </a:dk1>
      <a:lt1>
        <a:srgbClr val="FFFFFF"/>
      </a:lt1>
      <a:dk2>
        <a:srgbClr val="4846A9"/>
      </a:dk2>
      <a:lt2>
        <a:srgbClr val="D0125A"/>
      </a:lt2>
      <a:accent1>
        <a:srgbClr val="102A83"/>
      </a:accent1>
      <a:accent2>
        <a:srgbClr val="73A0C8"/>
      </a:accent2>
      <a:accent3>
        <a:srgbClr val="28CC98"/>
      </a:accent3>
      <a:accent4>
        <a:srgbClr val="4BA2A4"/>
      </a:accent4>
      <a:accent5>
        <a:srgbClr val="FF4D05"/>
      </a:accent5>
      <a:accent6>
        <a:srgbClr val="FEBF10"/>
      </a:accent6>
      <a:hlink>
        <a:srgbClr val="0563C1"/>
      </a:hlink>
      <a:folHlink>
        <a:srgbClr val="954F72"/>
      </a:folHlink>
    </a:clrScheme>
    <a:fontScheme name="Другая 15">
      <a:majorFont>
        <a:latin typeface="HeliosExt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F2B49F8-B528-401A-BDB6-8054B5349153}" vid="{5D307F67-8168-4793-A808-E1EBD50DA2E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Шаблон_РиТ</Template>
  <TotalTime>1397</TotalTime>
  <Words>789</Words>
  <Application>Microsoft Office PowerPoint</Application>
  <PresentationFormat>Широкоэкранный</PresentationFormat>
  <Paragraphs>166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Calibri</vt:lpstr>
      <vt:lpstr>Arial</vt:lpstr>
      <vt:lpstr>Arial Black</vt:lpstr>
      <vt:lpstr>3_Тема_БР</vt:lpstr>
      <vt:lpstr>Когда система не тормозит бизнес Масштабный переход АО «СГМК» на 1С:Документооборот 3.0</vt:lpstr>
      <vt:lpstr>О компании и масштабе</vt:lpstr>
      <vt:lpstr>Исходная ситуация</vt:lpstr>
      <vt:lpstr>Выбор решения и подход к переходу </vt:lpstr>
      <vt:lpstr>Выбор подрядчика</vt:lpstr>
      <vt:lpstr>Система, с которой удобно работать</vt:lpstr>
      <vt:lpstr>От доработок к чистой архитектуре</vt:lpstr>
      <vt:lpstr>Этапы перехода </vt:lpstr>
      <vt:lpstr>Единое информационное пространство </vt:lpstr>
      <vt:lpstr>Ключевые показатели проекта</vt:lpstr>
      <vt:lpstr>Проект в цифрах</vt:lpstr>
      <vt:lpstr>Переданные активы</vt:lpstr>
      <vt:lpstr>Что дальше? 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Камалова Мария Владимировна</dc:creator>
  <cp:lastModifiedBy>Елена Лебедева</cp:lastModifiedBy>
  <cp:revision>36</cp:revision>
  <cp:lastPrinted>2025-06-06T08:22:10Z</cp:lastPrinted>
  <dcterms:created xsi:type="dcterms:W3CDTF">2026-01-12T06:29:44Z</dcterms:created>
  <dcterms:modified xsi:type="dcterms:W3CDTF">2026-04-13T11:09:57Z</dcterms:modified>
</cp:coreProperties>
</file>