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526825" r:id="rId1"/>
    <p:sldMasterId id="2147527238" r:id="rId2"/>
  </p:sldMasterIdLst>
  <p:notesMasterIdLst>
    <p:notesMasterId r:id="rId42"/>
  </p:notesMasterIdLst>
  <p:sldIdLst>
    <p:sldId id="1554" r:id="rId3"/>
    <p:sldId id="1620" r:id="rId4"/>
    <p:sldId id="1628" r:id="rId5"/>
    <p:sldId id="1629" r:id="rId6"/>
    <p:sldId id="1630" r:id="rId7"/>
    <p:sldId id="1640" r:id="rId8"/>
    <p:sldId id="1631" r:id="rId9"/>
    <p:sldId id="1633" r:id="rId10"/>
    <p:sldId id="1627" r:id="rId11"/>
    <p:sldId id="1648" r:id="rId12"/>
    <p:sldId id="1632" r:id="rId13"/>
    <p:sldId id="1645" r:id="rId14"/>
    <p:sldId id="1651" r:id="rId15"/>
    <p:sldId id="1652" r:id="rId16"/>
    <p:sldId id="1653" r:id="rId17"/>
    <p:sldId id="1654" r:id="rId18"/>
    <p:sldId id="1634" r:id="rId19"/>
    <p:sldId id="1635" r:id="rId20"/>
    <p:sldId id="1636" r:id="rId21"/>
    <p:sldId id="1637" r:id="rId22"/>
    <p:sldId id="1638" r:id="rId23"/>
    <p:sldId id="1639" r:id="rId24"/>
    <p:sldId id="1643" r:id="rId25"/>
    <p:sldId id="1584" r:id="rId26"/>
    <p:sldId id="1588" r:id="rId27"/>
    <p:sldId id="1563" r:id="rId28"/>
    <p:sldId id="1641" r:id="rId29"/>
    <p:sldId id="1644" r:id="rId30"/>
    <p:sldId id="1647" r:id="rId31"/>
    <p:sldId id="1624" r:id="rId32"/>
    <p:sldId id="1650" r:id="rId33"/>
    <p:sldId id="1625" r:id="rId34"/>
    <p:sldId id="1617" r:id="rId35"/>
    <p:sldId id="1616" r:id="rId36"/>
    <p:sldId id="1619" r:id="rId37"/>
    <p:sldId id="1490" r:id="rId38"/>
    <p:sldId id="1649" r:id="rId39"/>
    <p:sldId id="1524" r:id="rId40"/>
    <p:sldId id="1555" r:id="rId41"/>
  </p:sldIdLst>
  <p:sldSz cx="12195175" cy="6859588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5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100"/>
    <a:srgbClr val="D71921"/>
    <a:srgbClr val="FFCF00"/>
    <a:srgbClr val="FFFFCC"/>
    <a:srgbClr val="FFFF81"/>
    <a:srgbClr val="FFCC00"/>
    <a:srgbClr val="B0AC00"/>
    <a:srgbClr val="960000"/>
    <a:srgbClr val="F5F6D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68" autoAdjust="0"/>
    <p:restoredTop sz="91782" autoAdjust="0"/>
  </p:normalViewPr>
  <p:slideViewPr>
    <p:cSldViewPr showGuides="1">
      <p:cViewPr varScale="1">
        <p:scale>
          <a:sx n="97" d="100"/>
          <a:sy n="97" d="100"/>
        </p:scale>
        <p:origin x="824" y="488"/>
      </p:cViewPr>
      <p:guideLst>
        <p:guide orient="horz" pos="3975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77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79AC66-C47A-4850-98A1-5E60515D89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549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</a:t>
            </a:r>
            <a:r>
              <a:rPr lang="ru-RU" baseline="0" dirty="0"/>
              <a:t> день, коллеги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975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8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09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1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35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10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86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6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58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1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Заполнение выполняется по статьям с предназначением "Бюджет доходов и расходов" того же ключевого среза. Сопоставление статей и показателей устанавливается в регистре "Настройки расчета статей ДДС".</a:t>
            </a:r>
          </a:p>
          <a:p>
            <a:r>
              <a:rPr lang="ru-RU" altLang="ru-RU" dirty="0"/>
              <a:t>Для сопоставления одинаковых показателей используется настройка с максимальным весом --&gt; наиболее полным заполнением полей "Сценарий, Организация, Аналитика1-3". Также в настройке задаётся условие оплаты, которое будет использоваться для расчета дат и сумм показателей ДДС.</a:t>
            </a:r>
          </a:p>
          <a:p>
            <a:r>
              <a:rPr lang="ru-RU" altLang="ru-RU" dirty="0"/>
              <a:t>"Способ определения даты: Начало периода/Конец периода" -- для стандартных периодов (например периодичностью "Месяц") есть возможность указать первое или последнее число периода (1 или 31) для отсчета срока этапов оплаты.</a:t>
            </a:r>
          </a:p>
          <a:p>
            <a:r>
              <a:rPr lang="ru-RU" altLang="ru-RU" dirty="0"/>
              <a:t>"Статья указывается: В аналитике/В строке" -- соответствует настройке строки отчета.</a:t>
            </a:r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31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96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08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07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58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0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31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41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38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5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1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83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93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8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45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016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13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966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44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39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342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57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6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1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7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2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1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78" y="1122539"/>
            <a:ext cx="9147221" cy="2387917"/>
          </a:xfrm>
        </p:spPr>
        <p:txBody>
          <a:bodyPr anchor="b"/>
          <a:lstStyle>
            <a:lvl1pPr algn="ctr">
              <a:defRPr sz="635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78" y="3602880"/>
            <a:ext cx="9147221" cy="1656922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900" indent="0" algn="ctr">
              <a:buNone/>
              <a:defRPr sz="2117"/>
            </a:lvl2pPr>
            <a:lvl3pPr marL="967801" indent="0" algn="ctr">
              <a:buNone/>
              <a:defRPr sz="1905"/>
            </a:lvl3pPr>
            <a:lvl4pPr marL="1451701" indent="0" algn="ctr">
              <a:buNone/>
              <a:defRPr sz="1693"/>
            </a:lvl4pPr>
            <a:lvl5pPr marL="1935602" indent="0" algn="ctr">
              <a:buNone/>
              <a:defRPr sz="1693"/>
            </a:lvl5pPr>
            <a:lvl6pPr marL="2419502" indent="0" algn="ctr">
              <a:buNone/>
              <a:defRPr sz="1693"/>
            </a:lvl6pPr>
            <a:lvl7pPr marL="2903403" indent="0" algn="ctr">
              <a:buNone/>
              <a:defRPr sz="1693"/>
            </a:lvl7pPr>
            <a:lvl8pPr marL="3387303" indent="0" algn="ctr">
              <a:buNone/>
              <a:defRPr sz="1693"/>
            </a:lvl8pPr>
            <a:lvl9pPr marL="3871204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004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7437" y="114271"/>
            <a:ext cx="2893372" cy="47556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22" y="114271"/>
            <a:ext cx="8518812" cy="4755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237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321" y="114271"/>
            <a:ext cx="11573487" cy="47556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255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8109" y="114271"/>
            <a:ext cx="9412699" cy="108220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87321" y="1700614"/>
            <a:ext cx="11573487" cy="31693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697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2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67" y="45418"/>
            <a:ext cx="9939690" cy="1325870"/>
          </a:xfrm>
        </p:spPr>
        <p:txBody>
          <a:bodyPr/>
          <a:lstStyle>
            <a:lvl1pPr>
              <a:defRPr sz="2000" b="1">
                <a:solidFill>
                  <a:schemeClr val="bg1">
                    <a:lumMod val="50000"/>
                  </a:schemeClr>
                </a:solidFill>
                <a:latin typeface="Proxima Nova 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94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9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4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655"/>
            <a:ext cx="5159130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655"/>
            <a:ext cx="5184538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66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8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357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36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03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654"/>
            <a:ext cx="6173807" cy="4874754"/>
          </a:xfrm>
        </p:spPr>
        <p:txBody>
          <a:bodyPr anchor="t"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69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63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209"/>
            <a:ext cx="7736314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3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365606" y="331865"/>
            <a:ext cx="6097588" cy="71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2300" b="1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2300" b="1" dirty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8" y="239769"/>
            <a:ext cx="1295737" cy="76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9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19" y="1710697"/>
            <a:ext cx="10518296" cy="2853400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19" y="4590984"/>
            <a:ext cx="10518296" cy="1500640"/>
          </a:xfrm>
        </p:spPr>
        <p:txBody>
          <a:bodyPr/>
          <a:lstStyle>
            <a:lvl1pPr marL="0" indent="0">
              <a:buNone/>
              <a:defRPr sz="2540"/>
            </a:lvl1pPr>
            <a:lvl2pPr marL="483900" indent="0">
              <a:buNone/>
              <a:defRPr sz="2117"/>
            </a:lvl2pPr>
            <a:lvl3pPr marL="967801" indent="0">
              <a:buNone/>
              <a:defRPr sz="1905"/>
            </a:lvl3pPr>
            <a:lvl4pPr marL="1451701" indent="0">
              <a:buNone/>
              <a:defRPr sz="1693"/>
            </a:lvl4pPr>
            <a:lvl5pPr marL="1935602" indent="0">
              <a:buNone/>
              <a:defRPr sz="1693"/>
            </a:lvl5pPr>
            <a:lvl6pPr marL="2419502" indent="0">
              <a:buNone/>
              <a:defRPr sz="1693"/>
            </a:lvl6pPr>
            <a:lvl7pPr marL="2903403" indent="0">
              <a:buNone/>
              <a:defRPr sz="1693"/>
            </a:lvl7pPr>
            <a:lvl8pPr marL="3387303" indent="0">
              <a:buNone/>
              <a:defRPr sz="1693"/>
            </a:lvl8pPr>
            <a:lvl9pPr marL="3871204" indent="0">
              <a:buNone/>
              <a:defRPr sz="1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102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321" y="1700614"/>
            <a:ext cx="5706092" cy="3169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4716" y="1700614"/>
            <a:ext cx="5706092" cy="3169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137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20" y="364658"/>
            <a:ext cx="10518296" cy="132587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120" y="1682130"/>
            <a:ext cx="5158334" cy="82341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900" indent="0">
              <a:buNone/>
              <a:defRPr sz="2117" b="1"/>
            </a:lvl2pPr>
            <a:lvl3pPr marL="967801" indent="0">
              <a:buNone/>
              <a:defRPr sz="1905" b="1"/>
            </a:lvl3pPr>
            <a:lvl4pPr marL="1451701" indent="0">
              <a:buNone/>
              <a:defRPr sz="1693" b="1"/>
            </a:lvl4pPr>
            <a:lvl5pPr marL="1935602" indent="0">
              <a:buNone/>
              <a:defRPr sz="1693" b="1"/>
            </a:lvl5pPr>
            <a:lvl6pPr marL="2419502" indent="0">
              <a:buNone/>
              <a:defRPr sz="1693" b="1"/>
            </a:lvl6pPr>
            <a:lvl7pPr marL="2903403" indent="0">
              <a:buNone/>
              <a:defRPr sz="1693" b="1"/>
            </a:lvl7pPr>
            <a:lvl8pPr marL="3387303" indent="0">
              <a:buNone/>
              <a:defRPr sz="1693" b="1"/>
            </a:lvl8pPr>
            <a:lvl9pPr marL="3871204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120" y="2505549"/>
            <a:ext cx="5158334" cy="3685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199" y="1682130"/>
            <a:ext cx="5185218" cy="82341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900" indent="0">
              <a:buNone/>
              <a:defRPr sz="2117" b="1"/>
            </a:lvl2pPr>
            <a:lvl3pPr marL="967801" indent="0">
              <a:buNone/>
              <a:defRPr sz="1905" b="1"/>
            </a:lvl3pPr>
            <a:lvl4pPr marL="1451701" indent="0">
              <a:buNone/>
              <a:defRPr sz="1693" b="1"/>
            </a:lvl4pPr>
            <a:lvl5pPr marL="1935602" indent="0">
              <a:buNone/>
              <a:defRPr sz="1693" b="1"/>
            </a:lvl5pPr>
            <a:lvl6pPr marL="2419502" indent="0">
              <a:buNone/>
              <a:defRPr sz="1693" b="1"/>
            </a:lvl6pPr>
            <a:lvl7pPr marL="2903403" indent="0">
              <a:buNone/>
              <a:defRPr sz="1693" b="1"/>
            </a:lvl7pPr>
            <a:lvl8pPr marL="3387303" indent="0">
              <a:buNone/>
              <a:defRPr sz="1693" b="1"/>
            </a:lvl8pPr>
            <a:lvl9pPr marL="3871204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199" y="2505549"/>
            <a:ext cx="5185218" cy="3685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844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0771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28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20" y="457082"/>
            <a:ext cx="3933440" cy="160146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5218" y="988103"/>
            <a:ext cx="6173198" cy="4874980"/>
          </a:xfrm>
        </p:spPr>
        <p:txBody>
          <a:bodyPr/>
          <a:lstStyle>
            <a:lvl1pPr>
              <a:defRPr sz="3387"/>
            </a:lvl1pPr>
            <a:lvl2pPr>
              <a:defRPr sz="2964"/>
            </a:lvl2pPr>
            <a:lvl3pPr>
              <a:defRPr sz="2540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20" y="2058549"/>
            <a:ext cx="3933440" cy="3811256"/>
          </a:xfrm>
        </p:spPr>
        <p:txBody>
          <a:bodyPr/>
          <a:lstStyle>
            <a:lvl1pPr marL="0" indent="0">
              <a:buNone/>
              <a:defRPr sz="1693"/>
            </a:lvl1pPr>
            <a:lvl2pPr marL="483900" indent="0">
              <a:buNone/>
              <a:defRPr sz="1482"/>
            </a:lvl2pPr>
            <a:lvl3pPr marL="967801" indent="0">
              <a:buNone/>
              <a:defRPr sz="1270"/>
            </a:lvl3pPr>
            <a:lvl4pPr marL="1451701" indent="0">
              <a:buNone/>
              <a:defRPr sz="1058"/>
            </a:lvl4pPr>
            <a:lvl5pPr marL="1935602" indent="0">
              <a:buNone/>
              <a:defRPr sz="1058"/>
            </a:lvl5pPr>
            <a:lvl6pPr marL="2419502" indent="0">
              <a:buNone/>
              <a:defRPr sz="1058"/>
            </a:lvl6pPr>
            <a:lvl7pPr marL="2903403" indent="0">
              <a:buNone/>
              <a:defRPr sz="1058"/>
            </a:lvl7pPr>
            <a:lvl8pPr marL="3387303" indent="0">
              <a:buNone/>
              <a:defRPr sz="1058"/>
            </a:lvl8pPr>
            <a:lvl9pPr marL="3871204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320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20" y="457082"/>
            <a:ext cx="3933440" cy="160146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5218" y="988103"/>
            <a:ext cx="6173198" cy="4874980"/>
          </a:xfrm>
        </p:spPr>
        <p:txBody>
          <a:bodyPr/>
          <a:lstStyle>
            <a:lvl1pPr marL="0" indent="0">
              <a:buNone/>
              <a:defRPr sz="3387"/>
            </a:lvl1pPr>
            <a:lvl2pPr marL="483900" indent="0">
              <a:buNone/>
              <a:defRPr sz="2964"/>
            </a:lvl2pPr>
            <a:lvl3pPr marL="967801" indent="0">
              <a:buNone/>
              <a:defRPr sz="2540"/>
            </a:lvl3pPr>
            <a:lvl4pPr marL="1451701" indent="0">
              <a:buNone/>
              <a:defRPr sz="2117"/>
            </a:lvl4pPr>
            <a:lvl5pPr marL="1935602" indent="0">
              <a:buNone/>
              <a:defRPr sz="2117"/>
            </a:lvl5pPr>
            <a:lvl6pPr marL="2419502" indent="0">
              <a:buNone/>
              <a:defRPr sz="2117"/>
            </a:lvl6pPr>
            <a:lvl7pPr marL="2903403" indent="0">
              <a:buNone/>
              <a:defRPr sz="2117"/>
            </a:lvl7pPr>
            <a:lvl8pPr marL="3387303" indent="0">
              <a:buNone/>
              <a:defRPr sz="2117"/>
            </a:lvl8pPr>
            <a:lvl9pPr marL="3871204" indent="0">
              <a:buNone/>
              <a:defRPr sz="211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20" y="2058549"/>
            <a:ext cx="3933440" cy="3811256"/>
          </a:xfrm>
        </p:spPr>
        <p:txBody>
          <a:bodyPr/>
          <a:lstStyle>
            <a:lvl1pPr marL="0" indent="0">
              <a:buNone/>
              <a:defRPr sz="1693"/>
            </a:lvl1pPr>
            <a:lvl2pPr marL="483900" indent="0">
              <a:buNone/>
              <a:defRPr sz="1482"/>
            </a:lvl2pPr>
            <a:lvl3pPr marL="967801" indent="0">
              <a:buNone/>
              <a:defRPr sz="1270"/>
            </a:lvl3pPr>
            <a:lvl4pPr marL="1451701" indent="0">
              <a:buNone/>
              <a:defRPr sz="1058"/>
            </a:lvl4pPr>
            <a:lvl5pPr marL="1935602" indent="0">
              <a:buNone/>
              <a:defRPr sz="1058"/>
            </a:lvl5pPr>
            <a:lvl6pPr marL="2419502" indent="0">
              <a:buNone/>
              <a:defRPr sz="1058"/>
            </a:lvl6pPr>
            <a:lvl7pPr marL="2903403" indent="0">
              <a:buNone/>
              <a:defRPr sz="1058"/>
            </a:lvl7pPr>
            <a:lvl8pPr marL="3387303" indent="0">
              <a:buNone/>
              <a:defRPr sz="1058"/>
            </a:lvl8pPr>
            <a:lvl9pPr marL="3871204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485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21" y="1700614"/>
            <a:ext cx="11573487" cy="316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8109" y="114271"/>
            <a:ext cx="9412699" cy="108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" y="161323"/>
            <a:ext cx="1641593" cy="12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" y="161323"/>
            <a:ext cx="1641593" cy="12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795794" y="-7273"/>
            <a:ext cx="2399381" cy="1851276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54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54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54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2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6826" r:id="rId1"/>
    <p:sldLayoutId id="2147526827" r:id="rId2"/>
    <p:sldLayoutId id="2147526828" r:id="rId3"/>
    <p:sldLayoutId id="2147526829" r:id="rId4"/>
    <p:sldLayoutId id="2147526830" r:id="rId5"/>
    <p:sldLayoutId id="2147526831" r:id="rId6"/>
    <p:sldLayoutId id="2147526832" r:id="rId7"/>
    <p:sldLayoutId id="2147526833" r:id="rId8"/>
    <p:sldLayoutId id="2147526834" r:id="rId9"/>
    <p:sldLayoutId id="2147526835" r:id="rId10"/>
    <p:sldLayoutId id="2147526836" r:id="rId11"/>
    <p:sldLayoutId id="2147526837" r:id="rId12"/>
    <p:sldLayoutId id="21475268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69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5pPr>
      <a:lvl6pPr marL="483900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6pPr>
      <a:lvl7pPr marL="967801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7pPr>
      <a:lvl8pPr marL="1451701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8pPr>
      <a:lvl9pPr marL="1935602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62925" indent="-362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1pPr>
      <a:lvl2pPr marL="786338" indent="-304119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211432" indent="-243631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93652" indent="-2419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8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72" indent="-240271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76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6375" y="87700"/>
            <a:ext cx="9880382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4/8/25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" y="3735370"/>
            <a:ext cx="181822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10899438" y="6310313"/>
            <a:ext cx="918873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45647A1D-7CAD-4C0D-BF60-D7508C1EC10C}" type="slidenum">
              <a:rPr lang="ru-RU" altLang="ru-RU" sz="1600" b="1" smtClean="0">
                <a:solidFill>
                  <a:srgbClr val="44546A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>
              <a:solidFill>
                <a:srgbClr val="44546A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 userDrawn="1"/>
        </p:nvSpPr>
        <p:spPr bwMode="auto">
          <a:xfrm>
            <a:off x="1" y="3733782"/>
            <a:ext cx="18182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1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73554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6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239" r:id="rId1"/>
    <p:sldLayoutId id="2147527240" r:id="rId2"/>
    <p:sldLayoutId id="2147527241" r:id="rId3"/>
    <p:sldLayoutId id="2147527242" r:id="rId4"/>
    <p:sldLayoutId id="2147527243" r:id="rId5"/>
    <p:sldLayoutId id="2147527244" r:id="rId6"/>
    <p:sldLayoutId id="2147527245" r:id="rId7"/>
    <p:sldLayoutId id="2147527246" r:id="rId8"/>
    <p:sldLayoutId id="2147527247" r:id="rId9"/>
    <p:sldLayoutId id="2147527248" r:id="rId10"/>
    <p:sldLayoutId id="2147527249" r:id="rId11"/>
    <p:sldLayoutId id="2147527250" r:id="rId12"/>
  </p:sldLayoutIdLst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>
              <a:lumMod val="50000"/>
            </a:schemeClr>
          </a:solidFill>
          <a:latin typeface="Proxima Nova 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385695" y="2493690"/>
            <a:ext cx="5233597" cy="11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Бюджетирование и настраиваемая отчетность: новые функции редакции 3.3.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3051" y="546559"/>
            <a:ext cx="9146381" cy="5069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 БДР и БДДС. </a:t>
            </a:r>
            <a:b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Связь строк отчета со статьями бюджета по реквизиту (один-к-одному)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27C5C-FEBB-45F1-8798-157648665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47" y="2205658"/>
            <a:ext cx="5093468" cy="37444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C57CAD-35DA-46DF-8A03-250EE9603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579" y="2205658"/>
            <a:ext cx="5904656" cy="37492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110378D-56E0-40BE-B86F-4D7A74382AED}"/>
              </a:ext>
            </a:extLst>
          </p:cNvPr>
          <p:cNvCxnSpPr>
            <a:cxnSpLocks/>
          </p:cNvCxnSpPr>
          <p:nvPr/>
        </p:nvCxnSpPr>
        <p:spPr bwMode="auto">
          <a:xfrm>
            <a:off x="3289275" y="4797946"/>
            <a:ext cx="3384376" cy="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id="{9529BB91-BCB2-42C1-8AA1-CC685295EB10}"/>
              </a:ext>
            </a:extLst>
          </p:cNvPr>
          <p:cNvSpPr/>
          <p:nvPr/>
        </p:nvSpPr>
        <p:spPr>
          <a:xfrm>
            <a:off x="336947" y="3933849"/>
            <a:ext cx="288032" cy="1872201"/>
          </a:xfrm>
          <a:prstGeom prst="leftBrac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8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3051" y="474551"/>
            <a:ext cx="9146381" cy="5069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 БДР и БДДС. </a:t>
            </a:r>
            <a:b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Связь строки отчета со статьями бюджета по иерархии группы статей (один-ко-многим)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27C5C-FEBB-45F1-8798-157648665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3" y="2421682"/>
            <a:ext cx="5093468" cy="37444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BC1760-000E-4325-8530-5F200A3D4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539" y="1557586"/>
            <a:ext cx="6336704" cy="37444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110378D-56E0-40BE-B86F-4D7A74382AED}"/>
              </a:ext>
            </a:extLst>
          </p:cNvPr>
          <p:cNvCxnSpPr>
            <a:cxnSpLocks/>
          </p:cNvCxnSpPr>
          <p:nvPr/>
        </p:nvCxnSpPr>
        <p:spPr bwMode="auto">
          <a:xfrm>
            <a:off x="2857227" y="4509914"/>
            <a:ext cx="3888432" cy="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Левая фигурная скобка 4">
            <a:extLst>
              <a:ext uri="{FF2B5EF4-FFF2-40B4-BE49-F238E27FC236}">
                <a16:creationId xmlns:a16="http://schemas.microsoft.com/office/drawing/2014/main" id="{1C1C89F0-DEC3-4624-BE2C-B152B8E0D4C4}"/>
              </a:ext>
            </a:extLst>
          </p:cNvPr>
          <p:cNvSpPr/>
          <p:nvPr/>
        </p:nvSpPr>
        <p:spPr>
          <a:xfrm>
            <a:off x="624979" y="4725938"/>
            <a:ext cx="216024" cy="1224136"/>
          </a:xfrm>
          <a:prstGeom prst="leftBrac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C38D6D2-FDFD-4A11-8E55-D5EC7F41B965}"/>
              </a:ext>
            </a:extLst>
          </p:cNvPr>
          <p:cNvCxnSpPr>
            <a:cxnSpLocks/>
          </p:cNvCxnSpPr>
          <p:nvPr/>
        </p:nvCxnSpPr>
        <p:spPr bwMode="auto">
          <a:xfrm flipV="1">
            <a:off x="2785219" y="4653930"/>
            <a:ext cx="6768752" cy="72008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506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70197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sz="2400" b="0" dirty="0">
                <a:solidFill>
                  <a:schemeClr val="tx1"/>
                </a:solidFill>
                <a:ea typeface="+mn-ea"/>
              </a:rPr>
              <a:t>Генерация бланков бюджетов по статьям БДДС и БДР и функциональным направлениям.</a:t>
            </a:r>
            <a:br>
              <a:rPr lang="ru-RU" sz="2400" b="0" dirty="0">
                <a:solidFill>
                  <a:schemeClr val="tx1"/>
                </a:solidFill>
                <a:ea typeface="+mn-ea"/>
              </a:rPr>
            </a:br>
            <a:endParaRPr lang="ru-RU" altLang="ru-RU" sz="24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0E3DE-6963-4782-8E98-544F4A5204E0}"/>
              </a:ext>
            </a:extLst>
          </p:cNvPr>
          <p:cNvSpPr txBox="1">
            <a:spLocks/>
          </p:cNvSpPr>
          <p:nvPr/>
        </p:nvSpPr>
        <p:spPr>
          <a:xfrm>
            <a:off x="419471" y="1508225"/>
            <a:ext cx="10934700" cy="3073697"/>
          </a:xfrm>
          <a:prstGeom prst="rect">
            <a:avLst/>
          </a:prstGeom>
        </p:spPr>
        <p:txBody>
          <a:bodyPr lIns="96780" tIns="48390" rIns="96780" bIns="48390"/>
          <a:lstStyle>
            <a:defPPr>
              <a:defRPr lang="ru-RU"/>
            </a:defPPr>
            <a:lvl1pPr marL="0" indent="0">
              <a:spcBef>
                <a:spcPct val="20000"/>
              </a:spcBef>
              <a:buClr>
                <a:srgbClr val="CC0000"/>
              </a:buClr>
              <a:buNone/>
              <a:defRPr sz="2100">
                <a:latin typeface="+mn-lt"/>
              </a:defRPr>
            </a:lvl1pPr>
            <a:lvl2pPr marL="742950" lvl="1" indent="-287338">
              <a:spcBef>
                <a:spcPct val="20000"/>
              </a:spcBef>
              <a:buClr>
                <a:srgbClr val="CC0000"/>
              </a:buClr>
              <a:buChar char="•"/>
              <a:defRPr sz="1600">
                <a:cs typeface="Arial" panose="020B0604020202020204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+mn-lt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Добавили мастер генерации бланков экземпляров отчетов по функциональным направлениям.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При наличии связей строк отчетов со статьями БДР или БДДС, автоматически  отберутся  строки с аналогичным функциональным направлением при генерации.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 регламенте бланки можно будет автоматически сопоставить с организационными единицами по соответствующим функциональным направлениями.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10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70197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sz="2400" b="0" dirty="0">
                <a:solidFill>
                  <a:schemeClr val="tx1"/>
                </a:solidFill>
                <a:ea typeface="+mn-ea"/>
              </a:rPr>
              <a:t>Генерация бланков бюджетов по статьям БДДС и БДР и функциональным направлениям.</a:t>
            </a:r>
            <a:br>
              <a:rPr lang="ru-RU" sz="2400" b="0" dirty="0">
                <a:solidFill>
                  <a:schemeClr val="tx1"/>
                </a:solidFill>
                <a:ea typeface="+mn-ea"/>
              </a:rPr>
            </a:br>
            <a:endParaRPr lang="ru-RU" altLang="ru-RU" sz="24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0E3DE-6963-4782-8E98-544F4A5204E0}"/>
              </a:ext>
            </a:extLst>
          </p:cNvPr>
          <p:cNvSpPr txBox="1">
            <a:spLocks/>
          </p:cNvSpPr>
          <p:nvPr/>
        </p:nvSpPr>
        <p:spPr>
          <a:xfrm>
            <a:off x="336947" y="1269554"/>
            <a:ext cx="10934700" cy="697433"/>
          </a:xfrm>
          <a:prstGeom prst="rect">
            <a:avLst/>
          </a:prstGeom>
        </p:spPr>
        <p:txBody>
          <a:bodyPr lIns="96780" tIns="48390" rIns="96780" bIns="48390"/>
          <a:lstStyle>
            <a:defPPr>
              <a:defRPr lang="ru-RU"/>
            </a:defPPr>
            <a:lvl1pPr marL="0" indent="0">
              <a:spcBef>
                <a:spcPct val="20000"/>
              </a:spcBef>
              <a:buClr>
                <a:srgbClr val="CC0000"/>
              </a:buClr>
              <a:buNone/>
              <a:defRPr sz="2100">
                <a:latin typeface="+mn-lt"/>
              </a:defRPr>
            </a:lvl1pPr>
            <a:lvl2pPr marL="742950" lvl="1" indent="-287338">
              <a:spcBef>
                <a:spcPct val="20000"/>
              </a:spcBef>
              <a:buClr>
                <a:srgbClr val="CC0000"/>
              </a:buClr>
              <a:buChar char="•"/>
              <a:defRPr sz="1600">
                <a:cs typeface="Arial" panose="020B0604020202020204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+mn-lt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ru-RU" dirty="0"/>
              <a:t>На первом шаге определяем функциональные направления по которым буду сгенерированы бланки экземпляров отчетов.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D1D1FF-B4A1-46D3-9E00-144F3206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191" y="2349674"/>
            <a:ext cx="8041804" cy="39834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07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70197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sz="2400" b="0" dirty="0">
                <a:solidFill>
                  <a:schemeClr val="tx1"/>
                </a:solidFill>
                <a:ea typeface="+mn-ea"/>
              </a:rPr>
              <a:t>Генерация бланков бюджетов по статьям БДДС и БДР и функциональным направлениям.</a:t>
            </a:r>
            <a:br>
              <a:rPr lang="ru-RU" sz="2400" b="0" dirty="0">
                <a:solidFill>
                  <a:schemeClr val="tx1"/>
                </a:solidFill>
                <a:ea typeface="+mn-ea"/>
              </a:rPr>
            </a:br>
            <a:endParaRPr lang="ru-RU" altLang="ru-RU" sz="24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0E3DE-6963-4782-8E98-544F4A5204E0}"/>
              </a:ext>
            </a:extLst>
          </p:cNvPr>
          <p:cNvSpPr txBox="1">
            <a:spLocks/>
          </p:cNvSpPr>
          <p:nvPr/>
        </p:nvSpPr>
        <p:spPr>
          <a:xfrm>
            <a:off x="336947" y="1269554"/>
            <a:ext cx="10934700" cy="697433"/>
          </a:xfrm>
          <a:prstGeom prst="rect">
            <a:avLst/>
          </a:prstGeom>
        </p:spPr>
        <p:txBody>
          <a:bodyPr lIns="96780" tIns="48390" rIns="96780" bIns="48390"/>
          <a:lstStyle>
            <a:defPPr>
              <a:defRPr lang="ru-RU"/>
            </a:defPPr>
            <a:lvl1pPr marL="0" indent="0">
              <a:spcBef>
                <a:spcPct val="20000"/>
              </a:spcBef>
              <a:buClr>
                <a:srgbClr val="CC0000"/>
              </a:buClr>
              <a:buNone/>
              <a:defRPr sz="2100">
                <a:latin typeface="+mn-lt"/>
              </a:defRPr>
            </a:lvl1pPr>
            <a:lvl2pPr marL="742950" lvl="1" indent="-287338">
              <a:spcBef>
                <a:spcPct val="20000"/>
              </a:spcBef>
              <a:buClr>
                <a:srgbClr val="CC0000"/>
              </a:buClr>
              <a:buChar char="•"/>
              <a:defRPr sz="1600">
                <a:cs typeface="Arial" panose="020B0604020202020204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+mn-lt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ru-RU" dirty="0"/>
              <a:t>На втором шаге мастер предложит разбивку статей бюджета по бланкам исходя из связи статей с выбранными функциональными направлениями.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901322-D34A-4D05-A8ED-EC6455F43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75" y="2235772"/>
            <a:ext cx="8473852" cy="42579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16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70197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sz="2400" b="0" dirty="0">
                <a:solidFill>
                  <a:schemeClr val="tx1"/>
                </a:solidFill>
                <a:ea typeface="+mn-ea"/>
              </a:rPr>
              <a:t>Генерация бланков бюджетов по статьям БДДС и БДР и функциональным направлениям.</a:t>
            </a:r>
            <a:br>
              <a:rPr lang="ru-RU" sz="2400" b="0" dirty="0">
                <a:solidFill>
                  <a:schemeClr val="tx1"/>
                </a:solidFill>
                <a:ea typeface="+mn-ea"/>
              </a:rPr>
            </a:br>
            <a:endParaRPr lang="ru-RU" altLang="ru-RU" sz="24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0E3DE-6963-4782-8E98-544F4A5204E0}"/>
              </a:ext>
            </a:extLst>
          </p:cNvPr>
          <p:cNvSpPr txBox="1">
            <a:spLocks/>
          </p:cNvSpPr>
          <p:nvPr/>
        </p:nvSpPr>
        <p:spPr>
          <a:xfrm>
            <a:off x="336947" y="1076177"/>
            <a:ext cx="10934700" cy="697433"/>
          </a:xfrm>
          <a:prstGeom prst="rect">
            <a:avLst/>
          </a:prstGeom>
        </p:spPr>
        <p:txBody>
          <a:bodyPr lIns="96780" tIns="48390" rIns="96780" bIns="48390"/>
          <a:lstStyle>
            <a:defPPr>
              <a:defRPr lang="ru-RU"/>
            </a:defPPr>
            <a:lvl1pPr marL="0" indent="0">
              <a:spcBef>
                <a:spcPct val="20000"/>
              </a:spcBef>
              <a:buClr>
                <a:srgbClr val="CC0000"/>
              </a:buClr>
              <a:buNone/>
              <a:defRPr sz="2100">
                <a:latin typeface="+mn-lt"/>
              </a:defRPr>
            </a:lvl1pPr>
            <a:lvl2pPr marL="742950" lvl="1" indent="-287338">
              <a:spcBef>
                <a:spcPct val="20000"/>
              </a:spcBef>
              <a:buClr>
                <a:srgbClr val="CC0000"/>
              </a:buClr>
              <a:buChar char="•"/>
              <a:defRPr sz="1600">
                <a:cs typeface="Arial" panose="020B0604020202020204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+mn-lt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ru-RU" dirty="0"/>
              <a:t>На третьем шаге мастер предложит выбрать регламенты для заполнения настройки сопоставления организационных единиц и новых бланков, исходя из функциональных направлений.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6F5591-2358-4052-AB78-C9DC7445B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59" y="2142477"/>
            <a:ext cx="8761884" cy="43836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60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701977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sz="2400" b="0" dirty="0">
                <a:solidFill>
                  <a:schemeClr val="tx1"/>
                </a:solidFill>
                <a:ea typeface="+mn-ea"/>
              </a:rPr>
              <a:t>Генерация бланков бюджетов по статьям БДДС и БДР и функциональным направлениям.</a:t>
            </a:r>
            <a:br>
              <a:rPr lang="ru-RU" sz="2400" b="0" dirty="0">
                <a:solidFill>
                  <a:schemeClr val="tx1"/>
                </a:solidFill>
                <a:ea typeface="+mn-ea"/>
              </a:rPr>
            </a:br>
            <a:endParaRPr lang="ru-RU" altLang="ru-RU" sz="24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0E3DE-6963-4782-8E98-544F4A5204E0}"/>
              </a:ext>
            </a:extLst>
          </p:cNvPr>
          <p:cNvSpPr txBox="1">
            <a:spLocks/>
          </p:cNvSpPr>
          <p:nvPr/>
        </p:nvSpPr>
        <p:spPr>
          <a:xfrm>
            <a:off x="336947" y="1220193"/>
            <a:ext cx="10934700" cy="697433"/>
          </a:xfrm>
          <a:prstGeom prst="rect">
            <a:avLst/>
          </a:prstGeom>
        </p:spPr>
        <p:txBody>
          <a:bodyPr lIns="96780" tIns="48390" rIns="96780" bIns="48390"/>
          <a:lstStyle>
            <a:defPPr>
              <a:defRPr lang="ru-RU"/>
            </a:defPPr>
            <a:lvl1pPr marL="0" indent="0">
              <a:spcBef>
                <a:spcPct val="20000"/>
              </a:spcBef>
              <a:buClr>
                <a:srgbClr val="CC0000"/>
              </a:buClr>
              <a:buNone/>
              <a:defRPr sz="2100">
                <a:latin typeface="+mn-lt"/>
              </a:defRPr>
            </a:lvl1pPr>
            <a:lvl2pPr marL="742950" lvl="1" indent="-287338">
              <a:spcBef>
                <a:spcPct val="20000"/>
              </a:spcBef>
              <a:buClr>
                <a:srgbClr val="CC0000"/>
              </a:buClr>
              <a:buChar char="•"/>
              <a:defRPr sz="1600">
                <a:cs typeface="Arial" panose="020B0604020202020204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+mn-lt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ru-RU" dirty="0"/>
              <a:t>На последнем шаге можно указать дополнительные параметры формирования бланков.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A76291-F77B-4398-B4B3-6C9B8189E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83" y="2139606"/>
            <a:ext cx="8401844" cy="42425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45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9718" y="382195"/>
            <a:ext cx="9146381" cy="8153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2400" b="0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Механизм автоматического заполнения показателей отчетов БДДС по условиям оплаты с расшифровкой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F137D9D-94AA-41C6-9143-C0313C39998E}"/>
              </a:ext>
            </a:extLst>
          </p:cNvPr>
          <p:cNvSpPr txBox="1">
            <a:spLocks/>
          </p:cNvSpPr>
          <p:nvPr/>
        </p:nvSpPr>
        <p:spPr>
          <a:xfrm>
            <a:off x="841003" y="1413570"/>
            <a:ext cx="10297144" cy="4752528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C327D3F-FBCC-41CF-936E-F8D961F105E0}"/>
              </a:ext>
            </a:extLst>
          </p:cNvPr>
          <p:cNvSpPr txBox="1">
            <a:spLocks/>
          </p:cNvSpPr>
          <p:nvPr/>
        </p:nvSpPr>
        <p:spPr>
          <a:xfrm>
            <a:off x="336947" y="5756105"/>
            <a:ext cx="11233248" cy="69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Функционал автоматизирует заполнение значений показателей БДДС для видов отчетов, у которых есть строки с предназначениями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БДДС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(приемник данных) и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БДР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(источник данных).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7C0EC8-7E46-4908-95C2-73A9F8EB6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20" y="1347718"/>
            <a:ext cx="7820283" cy="41703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51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68548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Расчет БДДС по условиям оплаты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196CA-75E3-4F50-8D4E-1595DC9B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59" y="891311"/>
            <a:ext cx="9612066" cy="44106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6066BB4C-8F92-4224-B1E7-21FD83D04120}"/>
              </a:ext>
            </a:extLst>
          </p:cNvPr>
          <p:cNvSpPr txBox="1">
            <a:spLocks/>
          </p:cNvSpPr>
          <p:nvPr/>
        </p:nvSpPr>
        <p:spPr>
          <a:xfrm>
            <a:off x="336947" y="5540081"/>
            <a:ext cx="11233248" cy="98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в отчете добавлены строки с предназначением "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движения денежных средств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", то в правиле расчета (обработки) появляется возможность установить флаг "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заполнение статей БДДС по статьям БДР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", активирующий функционал заполнения статей ДДС по правилам оплаты.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8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50445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Расчет БДДС по условиям оплаты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066BB4C-8F92-4224-B1E7-21FD83D04120}"/>
              </a:ext>
            </a:extLst>
          </p:cNvPr>
          <p:cNvSpPr txBox="1">
            <a:spLocks/>
          </p:cNvSpPr>
          <p:nvPr/>
        </p:nvSpPr>
        <p:spPr>
          <a:xfrm>
            <a:off x="336947" y="5715847"/>
            <a:ext cx="11233248" cy="594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Заполнение выполняется по статьям с предназначением "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доходов и расходов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 того же ключевого среза. Сопоставление статей и показателей устанавливается в регистре "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Настройки расчета статей ДДС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848CBB-DF7F-4356-A22D-509262E20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1125538"/>
            <a:ext cx="9161840" cy="38753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BDE337-83EA-4A0C-B289-B4E666ABB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51" y="1773610"/>
            <a:ext cx="6553200" cy="3886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73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86649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Новые функции в  редакции 3.3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AC16754D-91FA-49C9-92B6-EC460C4AD578}"/>
              </a:ext>
            </a:extLst>
          </p:cNvPr>
          <p:cNvSpPr txBox="1">
            <a:spLocks/>
          </p:cNvSpPr>
          <p:nvPr/>
        </p:nvSpPr>
        <p:spPr>
          <a:xfrm>
            <a:off x="768995" y="1053530"/>
            <a:ext cx="11233248" cy="4896544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Интерфейс программного увеличения максимального числа аналитик показателей вида отчета до 12. 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Мастер генерации бюджетов по статьям БДДС и БДР с учетом  функциональных направлений.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Новый механизм автоматического заполнения показателей отчетов БДДС по условиям оплаты с расшифровкой.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Улучшенный функционал экстраполяции значений в сводных таблицах и экземплярах отчетов.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регламентированной отчетности в качестве источника данных показателей отчетов.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Консолидация регламентированной отчетности.</a:t>
            </a:r>
          </a:p>
          <a:p>
            <a:pPr lvl="1"/>
            <a:r>
              <a:rPr lang="ru-RU" altLang="ru-RU" sz="20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Улучшена расшифровка рассчитанных значени</a:t>
            </a:r>
            <a:r>
              <a:rPr lang="ru-RU" altLang="ru-RU" sz="2000" b="0" dirty="0">
                <a:solidFill>
                  <a:schemeClr val="tx1"/>
                </a:solidFill>
                <a:ea typeface="+mn-ea"/>
              </a:rPr>
              <a:t>й</a:t>
            </a:r>
          </a:p>
          <a:p>
            <a:pPr lvl="1"/>
            <a:r>
              <a:rPr lang="ru-RU" altLang="ru-RU" sz="20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Улучшена установка лимитов по бюджетам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Пакеты данных для удобного использование однородных источников данных в аналитических панелях</a:t>
            </a:r>
          </a:p>
          <a:p>
            <a:pPr lvl="1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Экспорт бюджетной модели в 1С:Аналитика</a:t>
            </a:r>
          </a:p>
          <a:p>
            <a:pPr marL="455612" lvl="1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0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50445"/>
            <a:ext cx="9146381" cy="3515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2700" b="0" dirty="0">
                <a:solidFill>
                  <a:schemeClr val="tx1"/>
                </a:solidFill>
                <a:ea typeface="+mn-ea"/>
              </a:rPr>
              <a:t>Расчет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 БДДС по условиям оплаты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A0F887-2FE0-434C-B348-C681C4AC0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981522"/>
            <a:ext cx="9099895" cy="44963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6066BB4C-8F92-4224-B1E7-21FD83D04120}"/>
              </a:ext>
            </a:extLst>
          </p:cNvPr>
          <p:cNvSpPr txBox="1">
            <a:spLocks/>
          </p:cNvSpPr>
          <p:nvPr/>
        </p:nvSpPr>
        <p:spPr>
          <a:xfrm>
            <a:off x="336947" y="5590034"/>
            <a:ext cx="1094521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Заполнение отчета БДДС выполняется аналогично заполнению по правилу обработки, при этом способ формирования отчета в таких записях указывается "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БДДС по условиям оплаты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". Формулы правила обработки переопределяют значение, рассчитанное по условию оплаты.</a:t>
            </a:r>
          </a:p>
        </p:txBody>
      </p:sp>
    </p:spTree>
    <p:extLst>
      <p:ext uri="{BB962C8B-B14F-4D97-AF65-F5344CB8AC3E}">
        <p14:creationId xmlns:p14="http://schemas.microsoft.com/office/powerpoint/2010/main" val="2800008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50445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Расчет БДДС по условиям оплаты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066BB4C-8F92-4224-B1E7-21FD83D04120}"/>
              </a:ext>
            </a:extLst>
          </p:cNvPr>
          <p:cNvSpPr txBox="1">
            <a:spLocks/>
          </p:cNvSpPr>
          <p:nvPr/>
        </p:nvSpPr>
        <p:spPr>
          <a:xfrm>
            <a:off x="552971" y="5878066"/>
            <a:ext cx="109452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Любой показатель БДДС, заполненный по условиям оплаты, можно расшифровать до первоисточника.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03745B-9F13-4A62-B1EE-A8E6F26B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23" y="818961"/>
            <a:ext cx="8101583" cy="49150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96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50445"/>
            <a:ext cx="9146381" cy="3515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2700" b="0" dirty="0">
                <a:solidFill>
                  <a:schemeClr val="tx1"/>
                </a:solidFill>
                <a:ea typeface="+mn-ea"/>
              </a:rPr>
              <a:t>Расчет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altLang="ru-RU" sz="2700" b="0" dirty="0">
                <a:solidFill>
                  <a:schemeClr val="tx1"/>
                </a:solidFill>
                <a:ea typeface="+mn-ea"/>
              </a:rPr>
              <a:t>БДДС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 по условиям оплаты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94896F-F01A-446E-A130-1C9D6211D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69" y="909514"/>
            <a:ext cx="7741542" cy="49895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14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50445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 4 субконто МСФО и получение данных показателей регламентированной  отчетности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0E3DE-6963-4782-8E98-544F4A5204E0}"/>
              </a:ext>
            </a:extLst>
          </p:cNvPr>
          <p:cNvSpPr txBox="1">
            <a:spLocks/>
          </p:cNvSpPr>
          <p:nvPr/>
        </p:nvSpPr>
        <p:spPr>
          <a:xfrm>
            <a:off x="419471" y="1413570"/>
            <a:ext cx="10934700" cy="1561529"/>
          </a:xfrm>
          <a:prstGeom prst="rect">
            <a:avLst/>
          </a:prstGeom>
        </p:spPr>
        <p:txBody>
          <a:bodyPr lIns="96780" tIns="48390" rIns="96780" bIns="48390"/>
          <a:lstStyle>
            <a:defPPr>
              <a:defRPr lang="ru-RU"/>
            </a:defPPr>
            <a:lvl1pPr marL="0" indent="0">
              <a:spcBef>
                <a:spcPct val="20000"/>
              </a:spcBef>
              <a:buClr>
                <a:srgbClr val="CC0000"/>
              </a:buClr>
              <a:buNone/>
              <a:defRPr sz="2100">
                <a:latin typeface="+mn-lt"/>
              </a:defRPr>
            </a:lvl1pPr>
            <a:lvl2pPr marL="742950" lvl="1" indent="-287338">
              <a:spcBef>
                <a:spcPct val="20000"/>
              </a:spcBef>
              <a:buClr>
                <a:srgbClr val="CC0000"/>
              </a:buClr>
              <a:buChar char="•"/>
              <a:defRPr sz="1600">
                <a:cs typeface="Arial" panose="020B0604020202020204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+mn-lt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Для большей детализации управленческой отчетности максимальное количество поддерживаемых субконто на плане счетов МСФО  и в источниках данных увеличено до 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4 субконто добавляется при необходимости.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Реализована возможность заполнения показателей отчетов по данным  регламентированной отчетности.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DD97E4-AE79-4909-9607-3F4658300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95" y="3645547"/>
            <a:ext cx="9131484" cy="20885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04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63284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Улучшенная форма редактирования показателей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0AF7C45-8068-4808-A363-17CA5F178EE5}"/>
              </a:ext>
            </a:extLst>
          </p:cNvPr>
          <p:cNvSpPr txBox="1">
            <a:spLocks/>
          </p:cNvSpPr>
          <p:nvPr/>
        </p:nvSpPr>
        <p:spPr>
          <a:xfrm>
            <a:off x="480963" y="2133650"/>
            <a:ext cx="11129903" cy="3256554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Добавили возможность редактировать аналитики всей строки сразу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Сделали переключение между отображением периода в строках или колонках формы.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Сделали подсветку вычисляемых и заблокированных показателей.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Сделали удобное представление текущих контекстных отборов.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Сделали работу с масштабированием и точностью отображения показателей.</a:t>
            </a:r>
          </a:p>
          <a:p>
            <a:pPr marL="0" indent="0">
              <a:buNone/>
            </a:pPr>
            <a:endParaRPr lang="ru-RU" b="0" dirty="0"/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211696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</a:rPr>
              <a:t>Формулы сводной таблицы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0AF7C45-8068-4808-A363-17CA5F178EE5}"/>
              </a:ext>
            </a:extLst>
          </p:cNvPr>
          <p:cNvSpPr txBox="1">
            <a:spLocks/>
          </p:cNvSpPr>
          <p:nvPr/>
        </p:nvSpPr>
        <p:spPr>
          <a:xfrm>
            <a:off x="480963" y="1701602"/>
            <a:ext cx="11129903" cy="4104456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Дополняют формулы правил расчета.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Настраиваются в режиме бланка. Доступны в режиме данных.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Считаются при выводе сводной таблицы.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Позволяют считать произвольные выражения в контексте группировок.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добавлять формулы строк и формулы колонок.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Поддерживают расшифровки.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Типичные задачи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Вывести показатели разных отчетов в одной колонке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строке.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Посчитать сложное отклонение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Посчитать неагрегатный показатель с учетом отборов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Посчитать любое выражение в контексте группировки.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24746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производными группировками в сво</a:t>
            </a: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</a:rPr>
              <a:t>дных таблицах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0AF7C45-8068-4808-A363-17CA5F178EE5}"/>
              </a:ext>
            </a:extLst>
          </p:cNvPr>
          <p:cNvSpPr txBox="1">
            <a:spLocks/>
          </p:cNvSpPr>
          <p:nvPr/>
        </p:nvSpPr>
        <p:spPr>
          <a:xfrm>
            <a:off x="480963" y="2133650"/>
            <a:ext cx="11129903" cy="3256554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Добавили возможность группировать данные в сводных таблицах по реквизитам группировок (например,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Номенклатура.Номенклатурная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группа).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добавлять любое количество производных группировок.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Производные группировки можно использовать в строках, колонках, быстрых отборах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Доступны все функции расшифровки, обратного распределения, редактирования.</a:t>
            </a:r>
          </a:p>
          <a:p>
            <a:pPr marL="0" indent="0">
              <a:buNone/>
            </a:pPr>
            <a:endParaRPr lang="ru-RU" b="0" dirty="0"/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890173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50445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Улучшенный прогноз значений на основании данных предыдущих периодов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C8BE92-21EB-48FA-9AE4-A814206C2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87" y="1197546"/>
            <a:ext cx="10202044" cy="26629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62707-5504-42FA-8794-B788B17A2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320" y="3032001"/>
            <a:ext cx="5125867" cy="25580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548346-9E6B-4109-B28F-B338C9D62A94}"/>
              </a:ext>
            </a:extLst>
          </p:cNvPr>
          <p:cNvSpPr/>
          <p:nvPr/>
        </p:nvSpPr>
        <p:spPr>
          <a:xfrm>
            <a:off x="9914011" y="1359631"/>
            <a:ext cx="1627716" cy="956105"/>
          </a:xfrm>
          <a:prstGeom prst="rect">
            <a:avLst/>
          </a:prstGeom>
          <a:solidFill>
            <a:schemeClr val="accent1">
              <a:lumMod val="75000"/>
              <a:alpha val="99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Прогнозные значения</a:t>
            </a:r>
            <a:endParaRPr lang="ru-RU" sz="1200" b="0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C1347AC-9DBA-46BE-98A3-6FBEE02349AC}"/>
              </a:ext>
            </a:extLst>
          </p:cNvPr>
          <p:cNvCxnSpPr>
            <a:cxnSpLocks/>
          </p:cNvCxnSpPr>
          <p:nvPr/>
        </p:nvCxnSpPr>
        <p:spPr>
          <a:xfrm flipV="1">
            <a:off x="2498809" y="2791914"/>
            <a:ext cx="976030" cy="493864"/>
          </a:xfrm>
          <a:prstGeom prst="straightConnector1">
            <a:avLst/>
          </a:prstGeom>
          <a:ln w="25400">
            <a:solidFill>
              <a:srgbClr val="FC6E5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798FA6F-481D-49DF-A3B7-05EC04CDCA88}"/>
              </a:ext>
            </a:extLst>
          </p:cNvPr>
          <p:cNvCxnSpPr>
            <a:cxnSpLocks/>
          </p:cNvCxnSpPr>
          <p:nvPr/>
        </p:nvCxnSpPr>
        <p:spPr>
          <a:xfrm flipH="1">
            <a:off x="9193931" y="2315736"/>
            <a:ext cx="720080" cy="258470"/>
          </a:xfrm>
          <a:prstGeom prst="straightConnector1">
            <a:avLst/>
          </a:prstGeom>
          <a:ln w="25400">
            <a:solidFill>
              <a:srgbClr val="FC6E5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B95F4C1-8098-49E7-B7FB-2FE026BB91DD}"/>
              </a:ext>
            </a:extLst>
          </p:cNvPr>
          <p:cNvSpPr/>
          <p:nvPr/>
        </p:nvSpPr>
        <p:spPr>
          <a:xfrm>
            <a:off x="841003" y="2617705"/>
            <a:ext cx="1627716" cy="956105"/>
          </a:xfrm>
          <a:prstGeom prst="rect">
            <a:avLst/>
          </a:prstGeom>
          <a:solidFill>
            <a:schemeClr val="accent1">
              <a:lumMod val="75000"/>
              <a:alpha val="99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Анализируемые значения</a:t>
            </a:r>
            <a:endParaRPr lang="ru-RU" sz="1200" b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3473B2E-1A23-46DD-9E80-AC451457DF87}"/>
              </a:ext>
            </a:extLst>
          </p:cNvPr>
          <p:cNvSpPr/>
          <p:nvPr/>
        </p:nvSpPr>
        <p:spPr>
          <a:xfrm>
            <a:off x="3577307" y="2133650"/>
            <a:ext cx="4824536" cy="72008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AAC23D73-B0BB-4CE3-94AF-023609C4F98E}"/>
              </a:ext>
            </a:extLst>
          </p:cNvPr>
          <p:cNvSpPr txBox="1">
            <a:spLocks/>
          </p:cNvSpPr>
          <p:nvPr/>
        </p:nvSpPr>
        <p:spPr>
          <a:xfrm>
            <a:off x="696987" y="3947497"/>
            <a:ext cx="5544616" cy="2575293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Система подберет оптимальный алгоритм экстраполяции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основе анализа входящих данных методом наименьших квадратов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Линейная аппроксимация.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Экспоненциальная аппроксимация.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Логарифмическая аппроксимация.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Квадратичная аппроксимация. 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69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36798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Консо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лидация регламентированной отчетности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EDAE25F-1D44-431D-83BA-32E20B88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394" y="1217290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br>
              <a:rPr lang="ru-RU" altLang="ru-RU" sz="2400" b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US" altLang="ru-RU" sz="2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altLang="ru-RU" sz="24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Объект 1">
            <a:extLst>
              <a:ext uri="{FF2B5EF4-FFF2-40B4-BE49-F238E27FC236}">
                <a16:creationId xmlns:a16="http://schemas.microsoft.com/office/drawing/2014/main" id="{E0553058-69A5-4F87-AF46-7413A6E87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187" y="1197546"/>
            <a:ext cx="4945390" cy="299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63FC79-700B-463F-93C3-A0DAA537C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363" y="2133650"/>
            <a:ext cx="3845114" cy="3115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A4006C-ADC3-47C2-B532-EB3BD40F0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515" y="2413026"/>
            <a:ext cx="3854549" cy="3177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Крест 6">
            <a:extLst>
              <a:ext uri="{FF2B5EF4-FFF2-40B4-BE49-F238E27FC236}">
                <a16:creationId xmlns:a16="http://schemas.microsoft.com/office/drawing/2014/main" id="{AF009AC3-CD43-48A7-B4EC-71F931C79AC2}"/>
              </a:ext>
            </a:extLst>
          </p:cNvPr>
          <p:cNvSpPr/>
          <p:nvPr/>
        </p:nvSpPr>
        <p:spPr bwMode="auto">
          <a:xfrm>
            <a:off x="8329835" y="1485578"/>
            <a:ext cx="1008112" cy="1008112"/>
          </a:xfrm>
          <a:prstGeom prst="plus">
            <a:avLst/>
          </a:prstGeom>
          <a:solidFill>
            <a:srgbClr val="00808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6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Выгнутая вверх стрелка 3">
            <a:extLst>
              <a:ext uri="{FF2B5EF4-FFF2-40B4-BE49-F238E27FC236}">
                <a16:creationId xmlns:a16="http://schemas.microsoft.com/office/drawing/2014/main" id="{5DE02A5E-B4C5-44AA-8A5B-CC4BDC79E8C4}"/>
              </a:ext>
            </a:extLst>
          </p:cNvPr>
          <p:cNvSpPr/>
          <p:nvPr/>
        </p:nvSpPr>
        <p:spPr bwMode="auto">
          <a:xfrm flipH="1">
            <a:off x="5809555" y="909514"/>
            <a:ext cx="3168352" cy="807988"/>
          </a:xfrm>
          <a:prstGeom prst="curvedDownArrow">
            <a:avLst/>
          </a:prstGeom>
          <a:solidFill>
            <a:srgbClr val="00808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6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6D24750-826D-414A-8067-A4CD5AE9E90D}"/>
              </a:ext>
            </a:extLst>
          </p:cNvPr>
          <p:cNvSpPr txBox="1">
            <a:spLocks/>
          </p:cNvSpPr>
          <p:nvPr/>
        </p:nvSpPr>
        <p:spPr>
          <a:xfrm>
            <a:off x="635495" y="5714986"/>
            <a:ext cx="10934700" cy="739144"/>
          </a:xfrm>
          <a:prstGeom prst="rect">
            <a:avLst/>
          </a:prstGeom>
        </p:spPr>
        <p:txBody>
          <a:bodyPr lIns="96780" tIns="48390" rIns="96780" bIns="48390"/>
          <a:lstStyle>
            <a:defPPr>
              <a:defRPr lang="ru-RU"/>
            </a:defPPr>
            <a:lvl1pPr marL="0" indent="0">
              <a:spcBef>
                <a:spcPct val="20000"/>
              </a:spcBef>
              <a:buClr>
                <a:srgbClr val="CC0000"/>
              </a:buClr>
              <a:buNone/>
              <a:defRPr sz="2100">
                <a:latin typeface="+mn-lt"/>
              </a:defRPr>
            </a:lvl1pPr>
            <a:lvl2pPr marL="742950" lvl="1" indent="-287338">
              <a:spcBef>
                <a:spcPct val="20000"/>
              </a:spcBef>
              <a:buClr>
                <a:srgbClr val="CC0000"/>
              </a:buClr>
              <a:buChar char="•"/>
              <a:defRPr sz="1600">
                <a:cs typeface="Arial" panose="020B0604020202020204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+mn-lt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ru-RU" sz="1800" dirty="0"/>
              <a:t>В редакции 3.3 появилась возможность формирования консолидированной регламентированной отчётности для головной компании из уже подготовленной регламентированной отчётности подчинённых по иерархии организационных единиц.</a:t>
            </a:r>
          </a:p>
        </p:txBody>
      </p:sp>
    </p:spTree>
    <p:extLst>
      <p:ext uri="{BB962C8B-B14F-4D97-AF65-F5344CB8AC3E}">
        <p14:creationId xmlns:p14="http://schemas.microsoft.com/office/powerpoint/2010/main" val="2012267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5059" y="405458"/>
            <a:ext cx="9146381" cy="3629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Новые возможности установки лимитов по бюджетам.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E42A2B96-3205-445B-B702-11CFBC0CA771}"/>
              </a:ext>
            </a:extLst>
          </p:cNvPr>
          <p:cNvSpPr txBox="1">
            <a:spLocks/>
          </p:cNvSpPr>
          <p:nvPr/>
        </p:nvSpPr>
        <p:spPr>
          <a:xfrm>
            <a:off x="6817667" y="1557586"/>
            <a:ext cx="4824536" cy="5040560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Появилась возможность гибкой связи статей бюджетов БДР и БДДС и показателей отчетов через аналитики.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случае гибкой связи статьи бюджетных классификаторов определяются  по аналитике выбранной группы раскрытия.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строке отчета выбирается группа статей бюджетного классификатора.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бланках отчетов и бланках сводных таблиц автоматически настраивается иерархический вывод состава статей бюджета по связанной группе классификатора.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Реализована поддержка установки лимитов по статье, являющейся аналитикой показателя.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ECFCE0-677E-473A-AB93-9B281E8F9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48" y="1845618"/>
            <a:ext cx="6048672" cy="489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37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50445"/>
            <a:ext cx="9146381" cy="8471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Возможность увеличения максимального числа аналитик показателя отчета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33F4093-DBA1-460C-BF27-3C2362E4E02E}"/>
              </a:ext>
            </a:extLst>
          </p:cNvPr>
          <p:cNvSpPr txBox="1">
            <a:spLocks/>
          </p:cNvSpPr>
          <p:nvPr/>
        </p:nvSpPr>
        <p:spPr>
          <a:xfrm>
            <a:off x="841003" y="1413570"/>
            <a:ext cx="10297144" cy="4752528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Предпосылки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Иногда  бывает методологическая необходимость выхода за 5+6 аналитик для одного показателя   (готовая модель так спроектирована).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Иногда возникает маркетинговая необходимость сравнить максимальное количество аналитик одной метрики  с другими системами на этапе продаж (переход с западных систем).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Почему в типовом решении только 6 произвольных аналитик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Максимальный размер поля индекса для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-серверов. 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увеличении произвольных аналитик (составного типа) ухудшается кратно производительность.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рекомендуем использовать производные поля (реквизиты через 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“.”</a:t>
            </a: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избегать зависимых аналитик.</a:t>
            </a:r>
            <a:endParaRPr lang="ru-RU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Дать возможность для указанных видов отчетов хранить данные в специально спроектированном регистре сведений с типизированными аналитиками.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таком подходе можно использовать 5 ключевых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 12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произвольных аналитик, не выходя за максимальный размер полей индекса.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полную совместимость с другими отчетами модели (формулы, версии, хранение данных).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Еще одним плюсом такого решения будет то, что данные вида отчета будут храниться в отдельном регистре – меньше записей. </a:t>
            </a:r>
          </a:p>
          <a:p>
            <a:pPr marL="400050" lvl="1" indent="0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18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413945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Улучшения расшифровки рассчитанных значени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й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8F611D6-DFFE-4379-A19A-116F482DEC59}"/>
              </a:ext>
            </a:extLst>
          </p:cNvPr>
          <p:cNvSpPr txBox="1">
            <a:spLocks/>
          </p:cNvSpPr>
          <p:nvPr/>
        </p:nvSpPr>
        <p:spPr>
          <a:xfrm>
            <a:off x="841003" y="1413570"/>
            <a:ext cx="10297144" cy="4752528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Устранили расхождения между расчетом по формулам и расчетом расшифровки (считаем все одним движком).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Улучшили эргономику и интерфейс в форме расшифровки значений.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Сделали протокол анализа возможных причин расхождения данных между текущим и рассчитанным расшифровкой значениями.</a:t>
            </a: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52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413945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Расшифровка значени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й</a:t>
            </a:r>
            <a:r>
              <a:rPr lang="en-US" altLang="ru-RU" sz="2400" b="0" dirty="0">
                <a:solidFill>
                  <a:schemeClr val="tx1"/>
                </a:solidFill>
                <a:ea typeface="+mn-ea"/>
              </a:rPr>
              <a:t>: 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интерактивная подсветка формулы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83D7D6-E936-4643-BDA3-ED2F81B5D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43" y="1053530"/>
            <a:ext cx="9591638" cy="55312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332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82195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Расшифровка значени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й</a:t>
            </a:r>
            <a:r>
              <a:rPr lang="en-US" altLang="ru-RU" sz="2400" b="0" dirty="0">
                <a:solidFill>
                  <a:schemeClr val="tx1"/>
                </a:solidFill>
                <a:ea typeface="+mn-ea"/>
              </a:rPr>
              <a:t>: 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анализ причин расхождения значения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A6B025-BB58-4A3A-A879-18836FB5D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35" y="981522"/>
            <a:ext cx="9674896" cy="5616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268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316F162-B017-40F6-9939-AE4A52FC5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4" y="1188468"/>
            <a:ext cx="5262199" cy="4937372"/>
          </a:xfrm>
          <a:prstGeom prst="rect">
            <a:avLst/>
          </a:prstGeom>
        </p:spPr>
      </p:pic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3051" y="134560"/>
            <a:ext cx="9146381" cy="10221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Пакеты данных</a:t>
            </a:r>
            <a:r>
              <a:rPr lang="en-US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новые источники данных бизнес-анализа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76EDBA1-A2BD-49D1-97F6-48152D65A9E6}"/>
              </a:ext>
            </a:extLst>
          </p:cNvPr>
          <p:cNvGrpSpPr/>
          <p:nvPr/>
        </p:nvGrpSpPr>
        <p:grpSpPr>
          <a:xfrm>
            <a:off x="1443129" y="2800716"/>
            <a:ext cx="1262621" cy="1167271"/>
            <a:chOff x="4248869" y="1273809"/>
            <a:chExt cx="1872208" cy="1894270"/>
          </a:xfrm>
        </p:grpSpPr>
        <p:sp>
          <p:nvSpPr>
            <p:cNvPr id="5" name="Куб 4">
              <a:extLst>
                <a:ext uri="{FF2B5EF4-FFF2-40B4-BE49-F238E27FC236}">
                  <a16:creationId xmlns:a16="http://schemas.microsoft.com/office/drawing/2014/main" id="{B1053182-4C72-4402-A437-A0FF001520E5}"/>
                </a:ext>
              </a:extLst>
            </p:cNvPr>
            <p:cNvSpPr/>
            <p:nvPr/>
          </p:nvSpPr>
          <p:spPr bwMode="auto">
            <a:xfrm>
              <a:off x="4248869" y="1367879"/>
              <a:ext cx="1872208" cy="1800200"/>
            </a:xfrm>
            <a:prstGeom prst="cube">
              <a:avLst/>
            </a:prstGeom>
            <a:solidFill>
              <a:srgbClr val="C00000">
                <a:alpha val="7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D17C3A82-02EE-4CFC-BADB-9834C504A206}"/>
                </a:ext>
              </a:extLst>
            </p:cNvPr>
            <p:cNvCxnSpPr/>
            <p:nvPr/>
          </p:nvCxnSpPr>
          <p:spPr bwMode="auto">
            <a:xfrm>
              <a:off x="4680917" y="1836079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60F521CE-0841-4682-A864-C5D06F750E33}"/>
                </a:ext>
              </a:extLst>
            </p:cNvPr>
            <p:cNvCxnSpPr/>
            <p:nvPr/>
          </p:nvCxnSpPr>
          <p:spPr bwMode="auto">
            <a:xfrm>
              <a:off x="5184973" y="1836079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703800FC-20B0-44F8-A6B3-330DDF8A5105}"/>
                </a:ext>
              </a:extLst>
            </p:cNvPr>
            <p:cNvCxnSpPr/>
            <p:nvPr/>
          </p:nvCxnSpPr>
          <p:spPr bwMode="auto">
            <a:xfrm>
              <a:off x="5833045" y="1692063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5CCF2F28-D2AC-4E08-9B16-ADC65EA82B15}"/>
                </a:ext>
              </a:extLst>
            </p:cNvPr>
            <p:cNvCxnSpPr/>
            <p:nvPr/>
          </p:nvCxnSpPr>
          <p:spPr bwMode="auto">
            <a:xfrm>
              <a:off x="5985445" y="1511895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76C1529C-2CC9-424E-96E3-E9F530F59A50}"/>
                </a:ext>
              </a:extLst>
            </p:cNvPr>
            <p:cNvCxnSpPr/>
            <p:nvPr/>
          </p:nvCxnSpPr>
          <p:spPr bwMode="auto">
            <a:xfrm rot="5400000">
              <a:off x="4950869" y="2034031"/>
              <a:ext cx="0" cy="1404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12986165-860A-4CCE-B097-35B89693B90F}"/>
                </a:ext>
              </a:extLst>
            </p:cNvPr>
            <p:cNvCxnSpPr/>
            <p:nvPr/>
          </p:nvCxnSpPr>
          <p:spPr bwMode="auto">
            <a:xfrm rot="5400000">
              <a:off x="4950869" y="1601983"/>
              <a:ext cx="0" cy="1404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76EB3274-0716-432D-A2BD-C4EA63570BFE}"/>
                </a:ext>
              </a:extLst>
            </p:cNvPr>
            <p:cNvCxnSpPr/>
            <p:nvPr/>
          </p:nvCxnSpPr>
          <p:spPr bwMode="auto">
            <a:xfrm rot="5400000">
              <a:off x="5131045" y="953911"/>
              <a:ext cx="0" cy="1404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ACCC415F-85BF-43D9-881B-7030534D7D4C}"/>
                </a:ext>
              </a:extLst>
            </p:cNvPr>
            <p:cNvCxnSpPr/>
            <p:nvPr/>
          </p:nvCxnSpPr>
          <p:spPr bwMode="auto">
            <a:xfrm rot="5400000">
              <a:off x="5255237" y="809895"/>
              <a:ext cx="0" cy="1404001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D8C48756-B42A-4E46-A571-70B58CB79A4B}"/>
                </a:ext>
              </a:extLst>
            </p:cNvPr>
            <p:cNvCxnSpPr/>
            <p:nvPr/>
          </p:nvCxnSpPr>
          <p:spPr bwMode="auto">
            <a:xfrm rot="2640000">
              <a:off x="5896007" y="1746916"/>
              <a:ext cx="0" cy="648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E7DE82FC-F992-4325-8CE7-9F6FA3540C4A}"/>
                </a:ext>
              </a:extLst>
            </p:cNvPr>
            <p:cNvCxnSpPr/>
            <p:nvPr/>
          </p:nvCxnSpPr>
          <p:spPr bwMode="auto">
            <a:xfrm rot="2640000">
              <a:off x="5896007" y="2178964"/>
              <a:ext cx="0" cy="648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7F267BE2-3E61-4CCD-B524-014AD46D2AD1}"/>
                </a:ext>
              </a:extLst>
            </p:cNvPr>
            <p:cNvCxnSpPr/>
            <p:nvPr/>
          </p:nvCxnSpPr>
          <p:spPr bwMode="auto">
            <a:xfrm rot="2640000">
              <a:off x="5397539" y="1273809"/>
              <a:ext cx="0" cy="61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C27B06EA-A3DB-4CBD-AEEB-7D73AFEA1D94}"/>
                </a:ext>
              </a:extLst>
            </p:cNvPr>
            <p:cNvCxnSpPr/>
            <p:nvPr/>
          </p:nvCxnSpPr>
          <p:spPr bwMode="auto">
            <a:xfrm rot="2640000">
              <a:off x="4900399" y="1273809"/>
              <a:ext cx="0" cy="61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" name="Блок-схема: документ 18">
              <a:extLst>
                <a:ext uri="{FF2B5EF4-FFF2-40B4-BE49-F238E27FC236}">
                  <a16:creationId xmlns:a16="http://schemas.microsoft.com/office/drawing/2014/main" id="{23777EF7-D6A7-428E-882D-D7DE06409116}"/>
                </a:ext>
              </a:extLst>
            </p:cNvPr>
            <p:cNvSpPr/>
            <p:nvPr/>
          </p:nvSpPr>
          <p:spPr bwMode="auto">
            <a:xfrm>
              <a:off x="4311228" y="2055998"/>
              <a:ext cx="1404001" cy="770375"/>
            </a:xfrm>
            <a:prstGeom prst="flowChartDocumen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kumimoji="0" lang="ru-RU" sz="11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Показатели отчетов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554400E-A385-4E8B-90DD-046B5DDEB3C1}"/>
              </a:ext>
            </a:extLst>
          </p:cNvPr>
          <p:cNvGrpSpPr/>
          <p:nvPr/>
        </p:nvGrpSpPr>
        <p:grpSpPr>
          <a:xfrm>
            <a:off x="2922263" y="3031125"/>
            <a:ext cx="1262621" cy="1167271"/>
            <a:chOff x="4248869" y="1273809"/>
            <a:chExt cx="1872208" cy="1894270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D586BB-AC49-4EDC-AE56-24EADD20F026}"/>
                </a:ext>
              </a:extLst>
            </p:cNvPr>
            <p:cNvSpPr/>
            <p:nvPr/>
          </p:nvSpPr>
          <p:spPr bwMode="auto">
            <a:xfrm>
              <a:off x="4248869" y="1367879"/>
              <a:ext cx="1872208" cy="1800200"/>
            </a:xfrm>
            <a:prstGeom prst="cube">
              <a:avLst/>
            </a:prstGeom>
            <a:solidFill>
              <a:srgbClr val="C00000">
                <a:alpha val="7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9D806ED9-B1C8-46E9-B0B3-946EFA822038}"/>
                </a:ext>
              </a:extLst>
            </p:cNvPr>
            <p:cNvCxnSpPr/>
            <p:nvPr/>
          </p:nvCxnSpPr>
          <p:spPr bwMode="auto">
            <a:xfrm>
              <a:off x="4680917" y="1836079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D1DF5531-D8FD-4716-83DF-DB4DE99281C7}"/>
                </a:ext>
              </a:extLst>
            </p:cNvPr>
            <p:cNvCxnSpPr/>
            <p:nvPr/>
          </p:nvCxnSpPr>
          <p:spPr bwMode="auto">
            <a:xfrm>
              <a:off x="5184973" y="1836079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0CAF30AD-C82F-4A25-BED2-4F839069F8BE}"/>
                </a:ext>
              </a:extLst>
            </p:cNvPr>
            <p:cNvCxnSpPr/>
            <p:nvPr/>
          </p:nvCxnSpPr>
          <p:spPr bwMode="auto">
            <a:xfrm>
              <a:off x="5833045" y="1692063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3472D332-2C7A-4A85-9DEC-F1D9C4281866}"/>
                </a:ext>
              </a:extLst>
            </p:cNvPr>
            <p:cNvCxnSpPr/>
            <p:nvPr/>
          </p:nvCxnSpPr>
          <p:spPr bwMode="auto">
            <a:xfrm>
              <a:off x="5985445" y="1511895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F892465F-8868-42E4-B4E7-DF24F1F36ADD}"/>
                </a:ext>
              </a:extLst>
            </p:cNvPr>
            <p:cNvCxnSpPr/>
            <p:nvPr/>
          </p:nvCxnSpPr>
          <p:spPr bwMode="auto">
            <a:xfrm rot="5400000">
              <a:off x="4950869" y="2034031"/>
              <a:ext cx="0" cy="1404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5A9C5459-6A58-422B-8CD0-8D6441EE318F}"/>
                </a:ext>
              </a:extLst>
            </p:cNvPr>
            <p:cNvCxnSpPr/>
            <p:nvPr/>
          </p:nvCxnSpPr>
          <p:spPr bwMode="auto">
            <a:xfrm rot="5400000">
              <a:off x="4950869" y="1601983"/>
              <a:ext cx="0" cy="1404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2736AD86-454C-4D1E-B5E7-DE9BA2E69931}"/>
                </a:ext>
              </a:extLst>
            </p:cNvPr>
            <p:cNvCxnSpPr/>
            <p:nvPr/>
          </p:nvCxnSpPr>
          <p:spPr bwMode="auto">
            <a:xfrm rot="5400000">
              <a:off x="5131045" y="953911"/>
              <a:ext cx="0" cy="1404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4FB0D0C0-C6D1-49A5-8423-95AB1AEA878B}"/>
                </a:ext>
              </a:extLst>
            </p:cNvPr>
            <p:cNvCxnSpPr/>
            <p:nvPr/>
          </p:nvCxnSpPr>
          <p:spPr bwMode="auto">
            <a:xfrm rot="5400000">
              <a:off x="5275061" y="809895"/>
              <a:ext cx="0" cy="1404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6831B6A3-543F-4F75-81EF-A63DF2D9AAD4}"/>
                </a:ext>
              </a:extLst>
            </p:cNvPr>
            <p:cNvCxnSpPr/>
            <p:nvPr/>
          </p:nvCxnSpPr>
          <p:spPr bwMode="auto">
            <a:xfrm rot="2640000">
              <a:off x="5896007" y="1746916"/>
              <a:ext cx="0" cy="648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F481ECDB-45C0-4BFE-BDD1-CFB76FE91F32}"/>
                </a:ext>
              </a:extLst>
            </p:cNvPr>
            <p:cNvCxnSpPr/>
            <p:nvPr/>
          </p:nvCxnSpPr>
          <p:spPr bwMode="auto">
            <a:xfrm rot="2640000">
              <a:off x="5896007" y="2178964"/>
              <a:ext cx="0" cy="648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AFE5E11A-29A5-4A2A-B0FB-7137BD08C489}"/>
                </a:ext>
              </a:extLst>
            </p:cNvPr>
            <p:cNvCxnSpPr/>
            <p:nvPr/>
          </p:nvCxnSpPr>
          <p:spPr bwMode="auto">
            <a:xfrm rot="2640000">
              <a:off x="5397539" y="1273809"/>
              <a:ext cx="0" cy="61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56F62025-38E4-48DC-9CEA-58B7FD9604E0}"/>
                </a:ext>
              </a:extLst>
            </p:cNvPr>
            <p:cNvCxnSpPr/>
            <p:nvPr/>
          </p:nvCxnSpPr>
          <p:spPr bwMode="auto">
            <a:xfrm rot="2640000">
              <a:off x="4900399" y="1273809"/>
              <a:ext cx="0" cy="61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4" name="Блок-схема: документ 33">
              <a:extLst>
                <a:ext uri="{FF2B5EF4-FFF2-40B4-BE49-F238E27FC236}">
                  <a16:creationId xmlns:a16="http://schemas.microsoft.com/office/drawing/2014/main" id="{D0037C1B-E9B8-4848-B652-3B3F0A294946}"/>
                </a:ext>
              </a:extLst>
            </p:cNvPr>
            <p:cNvSpPr/>
            <p:nvPr/>
          </p:nvSpPr>
          <p:spPr bwMode="auto">
            <a:xfrm>
              <a:off x="4355642" y="2055998"/>
              <a:ext cx="1289228" cy="770375"/>
            </a:xfrm>
            <a:prstGeom prst="flowChartDocumen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kumimoji="0" lang="ru-RU" sz="11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Объекты ВИБ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A92F100-C37C-4713-96EA-A3B93CDAE468}"/>
              </a:ext>
            </a:extLst>
          </p:cNvPr>
          <p:cNvGrpSpPr/>
          <p:nvPr/>
        </p:nvGrpSpPr>
        <p:grpSpPr>
          <a:xfrm>
            <a:off x="1648395" y="4145475"/>
            <a:ext cx="1286111" cy="1167271"/>
            <a:chOff x="4214038" y="1273809"/>
            <a:chExt cx="1907039" cy="1894270"/>
          </a:xfrm>
        </p:grpSpPr>
        <p:sp>
          <p:nvSpPr>
            <p:cNvPr id="36" name="Куб 35">
              <a:extLst>
                <a:ext uri="{FF2B5EF4-FFF2-40B4-BE49-F238E27FC236}">
                  <a16:creationId xmlns:a16="http://schemas.microsoft.com/office/drawing/2014/main" id="{143EDE27-350C-46C5-BADF-05A3512ECBC2}"/>
                </a:ext>
              </a:extLst>
            </p:cNvPr>
            <p:cNvSpPr/>
            <p:nvPr/>
          </p:nvSpPr>
          <p:spPr bwMode="auto">
            <a:xfrm>
              <a:off x="4248869" y="1367879"/>
              <a:ext cx="1872208" cy="1800200"/>
            </a:xfrm>
            <a:prstGeom prst="cube">
              <a:avLst/>
            </a:prstGeom>
            <a:solidFill>
              <a:srgbClr val="C00000">
                <a:alpha val="75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ED6DAE3A-FC67-48A0-9B7B-BA3A86595FE3}"/>
                </a:ext>
              </a:extLst>
            </p:cNvPr>
            <p:cNvCxnSpPr/>
            <p:nvPr/>
          </p:nvCxnSpPr>
          <p:spPr bwMode="auto">
            <a:xfrm>
              <a:off x="4680917" y="1836079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62687C6B-AAF7-4798-B65D-AB7155285CE1}"/>
                </a:ext>
              </a:extLst>
            </p:cNvPr>
            <p:cNvCxnSpPr/>
            <p:nvPr/>
          </p:nvCxnSpPr>
          <p:spPr bwMode="auto">
            <a:xfrm>
              <a:off x="5184973" y="1836079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24069936-A2C1-4D78-B54A-7F3017091388}"/>
                </a:ext>
              </a:extLst>
            </p:cNvPr>
            <p:cNvCxnSpPr/>
            <p:nvPr/>
          </p:nvCxnSpPr>
          <p:spPr bwMode="auto">
            <a:xfrm>
              <a:off x="5833045" y="1692063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1F4F2D33-1828-4EA7-85AD-EF71E18AFFA6}"/>
                </a:ext>
              </a:extLst>
            </p:cNvPr>
            <p:cNvCxnSpPr/>
            <p:nvPr/>
          </p:nvCxnSpPr>
          <p:spPr bwMode="auto">
            <a:xfrm>
              <a:off x="5985445" y="1511895"/>
              <a:ext cx="0" cy="133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4273BE88-B9B3-460A-BC63-2503D0F5A1CB}"/>
                </a:ext>
              </a:extLst>
            </p:cNvPr>
            <p:cNvCxnSpPr/>
            <p:nvPr/>
          </p:nvCxnSpPr>
          <p:spPr bwMode="auto">
            <a:xfrm rot="5400000">
              <a:off x="4950869" y="2034031"/>
              <a:ext cx="0" cy="1404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17AD0E5B-B9FA-414E-8333-D11C6BB52982}"/>
                </a:ext>
              </a:extLst>
            </p:cNvPr>
            <p:cNvCxnSpPr/>
            <p:nvPr/>
          </p:nvCxnSpPr>
          <p:spPr bwMode="auto">
            <a:xfrm rot="5400000">
              <a:off x="4950869" y="1601983"/>
              <a:ext cx="0" cy="1404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FF31FBC6-8F8F-46C1-ADEE-ECCD7EE623BC}"/>
                </a:ext>
              </a:extLst>
            </p:cNvPr>
            <p:cNvCxnSpPr/>
            <p:nvPr/>
          </p:nvCxnSpPr>
          <p:spPr bwMode="auto">
            <a:xfrm rot="5400000">
              <a:off x="5131045" y="953911"/>
              <a:ext cx="0" cy="1404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8C796963-FB7B-4141-AF6D-7A2F63BE8046}"/>
                </a:ext>
              </a:extLst>
            </p:cNvPr>
            <p:cNvCxnSpPr/>
            <p:nvPr/>
          </p:nvCxnSpPr>
          <p:spPr bwMode="auto">
            <a:xfrm rot="5400000">
              <a:off x="5275061" y="809895"/>
              <a:ext cx="0" cy="1404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5B4819A9-D0E7-466D-A909-32D1E99048E7}"/>
                </a:ext>
              </a:extLst>
            </p:cNvPr>
            <p:cNvCxnSpPr/>
            <p:nvPr/>
          </p:nvCxnSpPr>
          <p:spPr bwMode="auto">
            <a:xfrm rot="2640000">
              <a:off x="5896007" y="1746916"/>
              <a:ext cx="0" cy="648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889480E6-82C0-474B-8AD7-C2601F409CF3}"/>
                </a:ext>
              </a:extLst>
            </p:cNvPr>
            <p:cNvCxnSpPr/>
            <p:nvPr/>
          </p:nvCxnSpPr>
          <p:spPr bwMode="auto">
            <a:xfrm rot="2640000">
              <a:off x="5896007" y="2178964"/>
              <a:ext cx="0" cy="648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86176783-F3E7-4A75-ACFF-0CA4609F91FC}"/>
                </a:ext>
              </a:extLst>
            </p:cNvPr>
            <p:cNvCxnSpPr/>
            <p:nvPr/>
          </p:nvCxnSpPr>
          <p:spPr bwMode="auto">
            <a:xfrm rot="2640000">
              <a:off x="5397539" y="1273809"/>
              <a:ext cx="0" cy="61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917AAC82-47D3-4759-9F03-B64D394689DB}"/>
                </a:ext>
              </a:extLst>
            </p:cNvPr>
            <p:cNvCxnSpPr/>
            <p:nvPr/>
          </p:nvCxnSpPr>
          <p:spPr bwMode="auto">
            <a:xfrm rot="2640000">
              <a:off x="4900399" y="1273809"/>
              <a:ext cx="0" cy="612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9" name="Блок-схема: документ 48">
              <a:extLst>
                <a:ext uri="{FF2B5EF4-FFF2-40B4-BE49-F238E27FC236}">
                  <a16:creationId xmlns:a16="http://schemas.microsoft.com/office/drawing/2014/main" id="{8B41B46E-AC38-4C99-9181-1FA12BF92DB5}"/>
                </a:ext>
              </a:extLst>
            </p:cNvPr>
            <p:cNvSpPr/>
            <p:nvPr/>
          </p:nvSpPr>
          <p:spPr bwMode="auto">
            <a:xfrm>
              <a:off x="4214038" y="2055998"/>
              <a:ext cx="1746015" cy="770375"/>
            </a:xfrm>
            <a:prstGeom prst="flowChartDocumen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kumimoji="0" lang="ru-RU" sz="11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Произвольные запросы</a:t>
              </a:r>
            </a:p>
          </p:txBody>
        </p:sp>
      </p:grp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2C5572C-87C0-44FF-BF51-C222F6AF1E72}"/>
              </a:ext>
            </a:extLst>
          </p:cNvPr>
          <p:cNvSpPr/>
          <p:nvPr/>
        </p:nvSpPr>
        <p:spPr bwMode="auto">
          <a:xfrm>
            <a:off x="6385619" y="1957317"/>
            <a:ext cx="3312368" cy="565412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effectLst/>
              </a:rPr>
              <a:t>Основная задача пакетов данных – описать единую виртуальную таблицу на основании других данных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26BAEF2-9DAD-4A71-827F-5DB7991342FA}"/>
              </a:ext>
            </a:extLst>
          </p:cNvPr>
          <p:cNvSpPr/>
          <p:nvPr/>
        </p:nvSpPr>
        <p:spPr bwMode="auto">
          <a:xfrm>
            <a:off x="6385619" y="2661308"/>
            <a:ext cx="3312368" cy="408446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effectLst/>
              </a:rPr>
              <a:t>В пакет данных входят показатели отчетов 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6DE1DAF-EFCE-4777-A4F5-55952624059B}"/>
              </a:ext>
            </a:extLst>
          </p:cNvPr>
          <p:cNvSpPr/>
          <p:nvPr/>
        </p:nvSpPr>
        <p:spPr bwMode="auto">
          <a:xfrm>
            <a:off x="6385619" y="3237372"/>
            <a:ext cx="3312368" cy="408446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effectLst/>
              </a:rPr>
              <a:t>Произвольные запросы текущей ИБ и ВИБ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A526534-D50D-44BA-829A-BE191B4CACE9}"/>
              </a:ext>
            </a:extLst>
          </p:cNvPr>
          <p:cNvSpPr/>
          <p:nvPr/>
        </p:nvSpPr>
        <p:spPr bwMode="auto">
          <a:xfrm>
            <a:off x="6385619" y="3741428"/>
            <a:ext cx="3312368" cy="408446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effectLst/>
              </a:rPr>
              <a:t>Регистры и справочники текущей ИБ и ВИБ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AC3A976-4ACA-441D-B8D3-83CCA76D91B4}"/>
              </a:ext>
            </a:extLst>
          </p:cNvPr>
          <p:cNvSpPr/>
          <p:nvPr/>
        </p:nvSpPr>
        <p:spPr bwMode="auto">
          <a:xfrm>
            <a:off x="6385619" y="4245484"/>
            <a:ext cx="3312368" cy="408446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200" b="1" dirty="0"/>
              <a:t>Сквозные  измерения и ресурсы для разных источников</a:t>
            </a:r>
            <a:endParaRPr kumimoji="0" lang="ru-RU" sz="12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EE6B42B-4FF8-488B-9A47-8317F3246D39}"/>
              </a:ext>
            </a:extLst>
          </p:cNvPr>
          <p:cNvSpPr/>
          <p:nvPr/>
        </p:nvSpPr>
        <p:spPr bwMode="auto">
          <a:xfrm>
            <a:off x="6385619" y="4736590"/>
            <a:ext cx="3312368" cy="565412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200" b="1" dirty="0"/>
              <a:t>Можно ограничить данные дополнительными отборами и параметрами </a:t>
            </a:r>
            <a:endParaRPr kumimoji="0" lang="ru-RU" sz="12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6BFF465-F80C-4D5E-B78C-8630778ACAE8}"/>
              </a:ext>
            </a:extLst>
          </p:cNvPr>
          <p:cNvSpPr/>
          <p:nvPr/>
        </p:nvSpPr>
        <p:spPr bwMode="auto">
          <a:xfrm>
            <a:off x="6385619" y="5397612"/>
            <a:ext cx="3312368" cy="408446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effectLst/>
              </a:rPr>
              <a:t>Удобный конструктор пакета из полей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2180136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5702" y="261442"/>
            <a:ext cx="9146381" cy="7950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 комбинированного пакета данных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B40A34C-B91E-423B-8168-3C32BCA4D21F}"/>
              </a:ext>
            </a:extLst>
          </p:cNvPr>
          <p:cNvGrpSpPr/>
          <p:nvPr/>
        </p:nvGrpSpPr>
        <p:grpSpPr>
          <a:xfrm>
            <a:off x="457316" y="1413570"/>
            <a:ext cx="5659303" cy="3672408"/>
            <a:chOff x="457316" y="1413570"/>
            <a:chExt cx="5659303" cy="367240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326E974D-CA35-42C6-9A38-2F37BA4F0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316" y="1413570"/>
              <a:ext cx="5659303" cy="367240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2F97D2D-BBBD-4777-9AC9-C5223177635B}"/>
                </a:ext>
              </a:extLst>
            </p:cNvPr>
            <p:cNvSpPr/>
            <p:nvPr/>
          </p:nvSpPr>
          <p:spPr bwMode="auto">
            <a:xfrm>
              <a:off x="768995" y="4437906"/>
              <a:ext cx="3312368" cy="251480"/>
            </a:xfrm>
            <a:prstGeom prst="rect">
              <a:avLst/>
            </a:prstGeom>
            <a:solidFill>
              <a:srgbClr val="FFFFBE">
                <a:alpha val="75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b="1" dirty="0"/>
                <a:t>Выбрали показатели отчетов</a:t>
              </a:r>
              <a:endParaRPr kumimoji="0" lang="ru-RU" sz="12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C445D37-1194-4DF1-9896-CD2B45103E76}"/>
              </a:ext>
            </a:extLst>
          </p:cNvPr>
          <p:cNvGrpSpPr/>
          <p:nvPr/>
        </p:nvGrpSpPr>
        <p:grpSpPr>
          <a:xfrm>
            <a:off x="1841104" y="2061642"/>
            <a:ext cx="5768651" cy="3717826"/>
            <a:chOff x="3713312" y="2520280"/>
            <a:chExt cx="5768651" cy="371782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2316036-FFA6-4525-905F-467FEC9FD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3312" y="2520280"/>
              <a:ext cx="5768651" cy="371782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929B642-6619-412A-88FF-6E4F008BFDE5}"/>
                </a:ext>
              </a:extLst>
            </p:cNvPr>
            <p:cNvSpPr/>
            <p:nvPr/>
          </p:nvSpPr>
          <p:spPr bwMode="auto">
            <a:xfrm>
              <a:off x="4081363" y="5476095"/>
              <a:ext cx="3312368" cy="408446"/>
            </a:xfrm>
            <a:prstGeom prst="rect">
              <a:avLst/>
            </a:prstGeom>
            <a:solidFill>
              <a:srgbClr val="FFFFBE">
                <a:alpha val="75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effectLst/>
                </a:rPr>
                <a:t>Дополнили данные  источником типа  произвольный запрос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E4FF32A-5228-452A-B61D-F88FF9E6ABD6}"/>
              </a:ext>
            </a:extLst>
          </p:cNvPr>
          <p:cNvGrpSpPr/>
          <p:nvPr/>
        </p:nvGrpSpPr>
        <p:grpSpPr>
          <a:xfrm>
            <a:off x="3577307" y="2925738"/>
            <a:ext cx="5588463" cy="3600400"/>
            <a:chOff x="3577307" y="2925738"/>
            <a:chExt cx="5588463" cy="36004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80CBA03-EF59-4300-868C-F92A44403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7307" y="2925738"/>
              <a:ext cx="5588463" cy="36004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70F1D3D-60F6-4441-96EC-1498241F6424}"/>
                </a:ext>
              </a:extLst>
            </p:cNvPr>
            <p:cNvSpPr/>
            <p:nvPr/>
          </p:nvSpPr>
          <p:spPr bwMode="auto">
            <a:xfrm>
              <a:off x="4009355" y="5685644"/>
              <a:ext cx="3312368" cy="408446"/>
            </a:xfrm>
            <a:prstGeom prst="rect">
              <a:avLst/>
            </a:prstGeom>
            <a:solidFill>
              <a:srgbClr val="FFFFBE">
                <a:alpha val="75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b="1" dirty="0"/>
                <a:t>Сгруппировали измерения и ресурсы в единую таблицу</a:t>
              </a:r>
              <a:endParaRPr kumimoji="0" lang="ru-RU" sz="1200" b="1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0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189435"/>
            <a:ext cx="9146381" cy="6480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Новые аналитические панели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B86E19-545B-48D3-A440-3A3020E71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59" y="1185994"/>
            <a:ext cx="9013352" cy="55630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87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Экспорт данных в 1С</a:t>
            </a:r>
            <a:r>
              <a:rPr lang="en-US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Аналитика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F737FC4-6D68-4F1D-9A70-927C70930EDC}"/>
              </a:ext>
            </a:extLst>
          </p:cNvPr>
          <p:cNvSpPr txBox="1">
            <a:spLocks/>
          </p:cNvSpPr>
          <p:nvPr/>
        </p:nvSpPr>
        <p:spPr>
          <a:xfrm>
            <a:off x="841003" y="1413570"/>
            <a:ext cx="10297144" cy="3168352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Добавлена возможность автоматического создания дополнительных источников данных в системе 1С:Аналитика на основании показателей настраиваемой отчетности  1С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холдингом.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Экспорт источника делается в 1 клик через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Аналитика.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Добавлена возможность получения исходного текста запроса на основании состава справочника Пакеты данных, для дальнейшей разработки дополнительного источника данных средствами 1С:Аналитика. </a:t>
            </a:r>
          </a:p>
        </p:txBody>
      </p:sp>
    </p:spTree>
    <p:extLst>
      <p:ext uri="{BB962C8B-B14F-4D97-AF65-F5344CB8AC3E}">
        <p14:creationId xmlns:p14="http://schemas.microsoft.com/office/powerpoint/2010/main" val="3498565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75178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Экспортируем источник в 1С</a:t>
            </a:r>
            <a:r>
              <a:rPr lang="en-US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Аналитика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4F66DF-9D42-4E82-825F-40148164D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31" y="1179670"/>
            <a:ext cx="9525552" cy="52024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3692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 экспорта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475F47-E916-4C19-A0C1-9C38814E2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95" y="1183286"/>
            <a:ext cx="10225136" cy="54868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482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13445" y="1629178"/>
            <a:ext cx="5820993" cy="5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2900" b="1" dirty="0">
                <a:solidFill>
                  <a:srgbClr val="FFFFFF"/>
                </a:solidFill>
              </a:rPr>
              <a:t>СПАСИБО ЗА ВНИМАНИЕ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C34F8B-E883-407D-B9D3-FD3E78C3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695" y="2493690"/>
            <a:ext cx="5233597" cy="11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Бюджетирование и настраиваемая отчетность: новые функции редакции 3.3.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325985-67A7-4892-8C0D-BFEC3F42F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059" y="936104"/>
            <a:ext cx="3960440" cy="53020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82195"/>
            <a:ext cx="9146381" cy="3515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2700" b="0" dirty="0">
                <a:solidFill>
                  <a:schemeClr val="tx1"/>
                </a:solidFill>
                <a:ea typeface="+mn-ea"/>
              </a:rPr>
              <a:t>Добавляем</a:t>
            </a:r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 новый регистр в метаданные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3F3371-B0DA-4FB7-83AA-802C6A02E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897" y="1008112"/>
            <a:ext cx="3990186" cy="52299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A737B47-AA12-4848-A2DC-4CCFA2231620}"/>
              </a:ext>
            </a:extLst>
          </p:cNvPr>
          <p:cNvCxnSpPr>
            <a:cxnSpLocks/>
          </p:cNvCxnSpPr>
          <p:nvPr/>
        </p:nvCxnSpPr>
        <p:spPr>
          <a:xfrm flipV="1">
            <a:off x="3145259" y="2061642"/>
            <a:ext cx="3600400" cy="122413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89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54900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Связываем вид отчета с добавленным регистром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064325-B2B7-4BA7-B7A7-60F54C4C2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49" y="909514"/>
            <a:ext cx="9303350" cy="52565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88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82195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Запускаем проверку метаданных регистра 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2F7620-96C7-41BC-B3E8-7307DE3FD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27" y="1197546"/>
            <a:ext cx="9842004" cy="47277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92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82195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проверка прошла, работаем как с обычным видом отчета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41AD25-DC13-4E3E-8BDD-53C32FD62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28" y="837506"/>
            <a:ext cx="9184547" cy="5813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44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355301"/>
            <a:ext cx="9146381" cy="3515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0" dirty="0">
                <a:solidFill>
                  <a:schemeClr val="tx1"/>
                </a:solidFill>
                <a:ea typeface="+mn-ea"/>
              </a:rPr>
              <a:t>Разделение хранения версий показателей отчетов</a:t>
            </a:r>
            <a:endParaRPr lang="ru-RU" altLang="ru-RU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F137D9D-94AA-41C6-9143-C0313C39998E}"/>
              </a:ext>
            </a:extLst>
          </p:cNvPr>
          <p:cNvSpPr txBox="1">
            <a:spLocks/>
          </p:cNvSpPr>
          <p:nvPr/>
        </p:nvSpPr>
        <p:spPr>
          <a:xfrm>
            <a:off x="841003" y="1055697"/>
            <a:ext cx="5040560" cy="5254417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До редакции 3.3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Версии показателей отчетов хранятся в тех же регистрах, что и данные.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Часто пользователи выключают версионирование на больших отчетах из-за в целях оптимизации.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Ошибки работы с версиями приводят к некорректным данным.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Версионирование нечисловых показателей избыточно сложно.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В редакции 3.3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Данные показателей хранятся отдельно, история данных (версии) хранится отдельно. 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умолчанию версионирование выключено.</a:t>
            </a:r>
          </a:p>
          <a:p>
            <a:pPr lvl="1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касается версий, созданных отдельными регистраторами (например, корректировкой значений показателей).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2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FEC0E9-0978-4FB4-B675-54813E1EC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611" y="981522"/>
            <a:ext cx="4644545" cy="51104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086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397" y="261442"/>
            <a:ext cx="9146381" cy="7229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 БДР и БДДС. Классический и гибкий подход к разработке формы бюджетов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9B65FF-5F53-4B95-B40A-DD8C18956ED3}"/>
              </a:ext>
            </a:extLst>
          </p:cNvPr>
          <p:cNvSpPr/>
          <p:nvPr/>
        </p:nvSpPr>
        <p:spPr bwMode="auto">
          <a:xfrm>
            <a:off x="985019" y="1917626"/>
            <a:ext cx="4104456" cy="408446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200" b="1" dirty="0"/>
              <a:t>Связь сроки отчета со статьей бюджета один-к-одному</a:t>
            </a:r>
            <a:endParaRPr kumimoji="0" lang="ru-RU" sz="12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0E89A7-C693-4568-8E1E-194A2162CF47}"/>
              </a:ext>
            </a:extLst>
          </p:cNvPr>
          <p:cNvSpPr/>
          <p:nvPr/>
        </p:nvSpPr>
        <p:spPr bwMode="auto">
          <a:xfrm>
            <a:off x="6169595" y="1917626"/>
            <a:ext cx="4320480" cy="408446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200" b="1" dirty="0"/>
              <a:t>Связь строки отчета со статьями бюджета указанной группы</a:t>
            </a:r>
            <a:endParaRPr kumimoji="0" lang="ru-RU" sz="12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F7E85E8-8CD1-4192-8DF8-FDEE483B195B}"/>
              </a:ext>
            </a:extLst>
          </p:cNvPr>
          <p:cNvGrpSpPr/>
          <p:nvPr/>
        </p:nvGrpSpPr>
        <p:grpSpPr>
          <a:xfrm>
            <a:off x="1079754" y="2527020"/>
            <a:ext cx="4009721" cy="447124"/>
            <a:chOff x="1079754" y="2527020"/>
            <a:chExt cx="4009721" cy="447124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7B719DC-F30B-4D1E-A3F6-32C09DE61DD6}"/>
                </a:ext>
              </a:extLst>
            </p:cNvPr>
            <p:cNvSpPr/>
            <p:nvPr/>
          </p:nvSpPr>
          <p:spPr bwMode="auto">
            <a:xfrm>
              <a:off x="1633091" y="2565698"/>
              <a:ext cx="3456384" cy="4084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dirty="0"/>
                <a:t>Быстрая и интуитивно понятная разработка формы бюджета</a:t>
              </a:r>
              <a:endParaRPr kumimoji="0" lang="ru-RU" sz="120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6AF5C15-745D-4239-99E6-C3697D919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754" y="2527020"/>
              <a:ext cx="409321" cy="408446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F3F65CE-7D81-4714-AFBF-EEB916472AAE}"/>
              </a:ext>
            </a:extLst>
          </p:cNvPr>
          <p:cNvGrpSpPr/>
          <p:nvPr/>
        </p:nvGrpSpPr>
        <p:grpSpPr>
          <a:xfrm>
            <a:off x="1079754" y="3141762"/>
            <a:ext cx="4009721" cy="447124"/>
            <a:chOff x="1079754" y="2527020"/>
            <a:chExt cx="4009721" cy="44712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917D9F-3CFC-4A99-A440-3DA5A168EAE5}"/>
                </a:ext>
              </a:extLst>
            </p:cNvPr>
            <p:cNvSpPr/>
            <p:nvPr/>
          </p:nvSpPr>
          <p:spPr bwMode="auto">
            <a:xfrm>
              <a:off x="1633091" y="2565698"/>
              <a:ext cx="3456384" cy="4084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dirty="0"/>
                <a:t>Возможность использования конструктора вида отчета по классификатору</a:t>
              </a:r>
              <a:endParaRPr kumimoji="0" lang="ru-RU" sz="120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5EC6CDE-2C82-4652-9D1B-BCA50293D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754" y="2527020"/>
              <a:ext cx="409321" cy="408446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813D94F-FE09-4C5D-AB4A-29323A335F0B}"/>
              </a:ext>
            </a:extLst>
          </p:cNvPr>
          <p:cNvGrpSpPr/>
          <p:nvPr/>
        </p:nvGrpSpPr>
        <p:grpSpPr>
          <a:xfrm>
            <a:off x="1057027" y="3789834"/>
            <a:ext cx="4032448" cy="447124"/>
            <a:chOff x="1057027" y="3789834"/>
            <a:chExt cx="4032448" cy="44712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47B37A8-3E6D-44FB-8D6F-3481C25E4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7027" y="3789834"/>
              <a:ext cx="432793" cy="437397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746BD5D-EBCD-448A-B1E1-AD0BE4C80DDB}"/>
                </a:ext>
              </a:extLst>
            </p:cNvPr>
            <p:cNvSpPr/>
            <p:nvPr/>
          </p:nvSpPr>
          <p:spPr bwMode="auto">
            <a:xfrm>
              <a:off x="1633091" y="3828512"/>
              <a:ext cx="3456384" cy="4084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kumimoji="0" lang="ru-RU" sz="1200" i="0" u="none" strike="noStrike" cap="none" normalizeH="0" baseline="0" dirty="0">
                  <a:ln>
                    <a:noFill/>
                  </a:ln>
                  <a:effectLst/>
                </a:rPr>
                <a:t>Тяжело актуализировать бюджет после изменения классификатора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15D3C71-28A8-4AE8-890C-408D405A211E}"/>
              </a:ext>
            </a:extLst>
          </p:cNvPr>
          <p:cNvGrpSpPr/>
          <p:nvPr/>
        </p:nvGrpSpPr>
        <p:grpSpPr>
          <a:xfrm>
            <a:off x="1057027" y="4454580"/>
            <a:ext cx="4032448" cy="447124"/>
            <a:chOff x="1057027" y="3789834"/>
            <a:chExt cx="4032448" cy="447124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312A3A8-2D63-4950-95C8-072A9579D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7027" y="3789834"/>
              <a:ext cx="432793" cy="437397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77BC618-DF48-4358-B9C8-5EB0ADD5E9F4}"/>
                </a:ext>
              </a:extLst>
            </p:cNvPr>
            <p:cNvSpPr/>
            <p:nvPr/>
          </p:nvSpPr>
          <p:spPr bwMode="auto">
            <a:xfrm>
              <a:off x="1633091" y="3828512"/>
              <a:ext cx="3456384" cy="4084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dirty="0"/>
                <a:t>Избыточное количество строк отчета и однотипных формул</a:t>
              </a:r>
              <a:endParaRPr kumimoji="0" lang="ru-RU" sz="120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7AE72A3-27E9-4F50-9E66-558943C5E056}"/>
              </a:ext>
            </a:extLst>
          </p:cNvPr>
          <p:cNvGrpSpPr/>
          <p:nvPr/>
        </p:nvGrpSpPr>
        <p:grpSpPr>
          <a:xfrm>
            <a:off x="6313611" y="2550622"/>
            <a:ext cx="4009721" cy="447124"/>
            <a:chOff x="1079754" y="2527020"/>
            <a:chExt cx="4009721" cy="44712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FFB965E-4F7D-4223-AA1B-43A2450054C4}"/>
                </a:ext>
              </a:extLst>
            </p:cNvPr>
            <p:cNvSpPr/>
            <p:nvPr/>
          </p:nvSpPr>
          <p:spPr bwMode="auto">
            <a:xfrm>
              <a:off x="1633091" y="2565698"/>
              <a:ext cx="3456384" cy="4084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kumimoji="0" lang="ru-RU" sz="1200" i="0" u="none" strike="noStrike" cap="none" normalizeH="0" baseline="0" dirty="0">
                  <a:ln>
                    <a:noFill/>
                  </a:ln>
                  <a:effectLst/>
                </a:rPr>
                <a:t>Автоматическая актуализация состава статей </a:t>
              </a:r>
              <a:r>
                <a:rPr lang="ru-RU" sz="1200" dirty="0"/>
                <a:t>бюджетов</a:t>
              </a:r>
              <a:r>
                <a:rPr kumimoji="0" lang="ru-RU" sz="1200" i="0" u="none" strike="noStrike" cap="none" normalizeH="0" baseline="0" dirty="0">
                  <a:ln>
                    <a:noFill/>
                  </a:ln>
                  <a:effectLst/>
                </a:rPr>
                <a:t> по иерархии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A033760-B1FC-4854-B04C-AED169EB6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754" y="2527020"/>
              <a:ext cx="409321" cy="408446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18CA71B-B043-4AAA-B138-7BB339960D0B}"/>
              </a:ext>
            </a:extLst>
          </p:cNvPr>
          <p:cNvGrpSpPr/>
          <p:nvPr/>
        </p:nvGrpSpPr>
        <p:grpSpPr>
          <a:xfrm>
            <a:off x="6313611" y="3213770"/>
            <a:ext cx="4009721" cy="447124"/>
            <a:chOff x="1079754" y="2527020"/>
            <a:chExt cx="4009721" cy="447124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EE1E8BF9-452F-426C-8657-FDDFCE3EB7D0}"/>
                </a:ext>
              </a:extLst>
            </p:cNvPr>
            <p:cNvSpPr/>
            <p:nvPr/>
          </p:nvSpPr>
          <p:spPr bwMode="auto">
            <a:xfrm>
              <a:off x="1633091" y="2565698"/>
              <a:ext cx="3456384" cy="4084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dirty="0"/>
                <a:t>Меньше (иногда на порядок) строк отчета, формул</a:t>
              </a:r>
              <a:endParaRPr kumimoji="0" lang="ru-RU" sz="120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8E88A79F-6D91-4AFE-8A27-3EEDC6DEF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754" y="2527020"/>
              <a:ext cx="409321" cy="408446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8CC96E4-958E-49C3-BCF1-338AF315EE81}"/>
              </a:ext>
            </a:extLst>
          </p:cNvPr>
          <p:cNvGrpSpPr/>
          <p:nvPr/>
        </p:nvGrpSpPr>
        <p:grpSpPr>
          <a:xfrm>
            <a:off x="6313611" y="3846766"/>
            <a:ext cx="4009721" cy="408446"/>
            <a:chOff x="1079754" y="2527020"/>
            <a:chExt cx="4009721" cy="408446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CB5E8541-20D8-416B-AEE1-44FB00AEE84D}"/>
                </a:ext>
              </a:extLst>
            </p:cNvPr>
            <p:cNvSpPr/>
            <p:nvPr/>
          </p:nvSpPr>
          <p:spPr bwMode="auto">
            <a:xfrm>
              <a:off x="1633091" y="2644181"/>
              <a:ext cx="3456384" cy="2514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dirty="0"/>
                <a:t>Лучше производительность модели</a:t>
              </a:r>
              <a:endParaRPr kumimoji="0" lang="ru-RU" sz="120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53FC2CA0-E852-42B8-A1EB-C504973F9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754" y="2527020"/>
              <a:ext cx="409321" cy="408446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CE4D959-EEAE-4378-B3AE-6143307D8D77}"/>
              </a:ext>
            </a:extLst>
          </p:cNvPr>
          <p:cNvGrpSpPr/>
          <p:nvPr/>
        </p:nvGrpSpPr>
        <p:grpSpPr>
          <a:xfrm>
            <a:off x="6313611" y="4509914"/>
            <a:ext cx="4032448" cy="447124"/>
            <a:chOff x="1057027" y="3789834"/>
            <a:chExt cx="4032448" cy="447124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4F2C6F28-7B08-4073-AD11-0E5E2A62B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7027" y="3789834"/>
              <a:ext cx="432793" cy="437397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7163244-2684-444C-8458-16E8FD4B8739}"/>
                </a:ext>
              </a:extLst>
            </p:cNvPr>
            <p:cNvSpPr/>
            <p:nvPr/>
          </p:nvSpPr>
          <p:spPr bwMode="auto">
            <a:xfrm>
              <a:off x="1633091" y="3828512"/>
              <a:ext cx="3456384" cy="4084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kumimoji="0" lang="ru-RU" sz="1200" i="0" u="none" strike="noStrike" cap="none" normalizeH="0" baseline="0" dirty="0">
                  <a:ln>
                    <a:noFill/>
                  </a:ln>
                  <a:effectLst/>
                </a:rPr>
                <a:t>Требует творческого подхода к разработке вида отчета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168281B-2656-4123-A2C2-D97BC5440773}"/>
              </a:ext>
            </a:extLst>
          </p:cNvPr>
          <p:cNvGrpSpPr/>
          <p:nvPr/>
        </p:nvGrpSpPr>
        <p:grpSpPr>
          <a:xfrm>
            <a:off x="6313611" y="5103105"/>
            <a:ext cx="4032448" cy="565412"/>
            <a:chOff x="1057027" y="3750029"/>
            <a:chExt cx="4032448" cy="56541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618EAC2-9862-4C7E-B91A-31458E20F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7027" y="3789834"/>
              <a:ext cx="432793" cy="437397"/>
            </a:xfrm>
            <a:prstGeom prst="rect">
              <a:avLst/>
            </a:prstGeom>
          </p:spPr>
        </p:pic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728F3104-0657-45BB-9B7D-EB14D4E1CE83}"/>
                </a:ext>
              </a:extLst>
            </p:cNvPr>
            <p:cNvSpPr/>
            <p:nvPr/>
          </p:nvSpPr>
          <p:spPr bwMode="auto">
            <a:xfrm>
              <a:off x="1633091" y="3750029"/>
              <a:ext cx="3456384" cy="5654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dirty="0"/>
                <a:t>Статьи одной группы должны иметь одинаковый набор аналитик (накладывает доп. требования на классификатор)</a:t>
              </a:r>
              <a:endParaRPr kumimoji="0" lang="ru-RU" sz="120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169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6_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1644</Words>
  <Application>Microsoft Macintosh PowerPoint</Application>
  <PresentationFormat>Произвольный</PresentationFormat>
  <Paragraphs>229</Paragraphs>
  <Slides>39</Slides>
  <Notes>39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Proxima Nova Lt</vt:lpstr>
      <vt:lpstr>Arial</vt:lpstr>
      <vt:lpstr>Calibri</vt:lpstr>
      <vt:lpstr>Futura PT Demi</vt:lpstr>
      <vt:lpstr>Times New Roman</vt:lpstr>
      <vt:lpstr>Wingdings</vt:lpstr>
      <vt:lpstr>5_Специальное оформление</vt:lpstr>
      <vt:lpstr>36_Оформление по умолчанию</vt:lpstr>
      <vt:lpstr>think-cell Slide</vt:lpstr>
      <vt:lpstr>Презентация PowerPoint</vt:lpstr>
      <vt:lpstr>Новые функции в  редакции 3.3</vt:lpstr>
      <vt:lpstr>Возможность увеличения максимального числа аналитик показателя отчета</vt:lpstr>
      <vt:lpstr>Добавляем новый регистр в метаданные</vt:lpstr>
      <vt:lpstr>Связываем вид отчета с добавленным регистром</vt:lpstr>
      <vt:lpstr>Запускаем проверку метаданных регистра </vt:lpstr>
      <vt:lpstr>Если проверка прошла, работаем как с обычным видом отчета </vt:lpstr>
      <vt:lpstr>Разделение хранения версий показателей отчетов</vt:lpstr>
      <vt:lpstr>Разработка БДР и БДДС. Классический и гибкий подход к разработке формы бюджетов</vt:lpstr>
      <vt:lpstr>Разработка БДР и БДДС.  Связь строк отчета со статьями бюджета по реквизиту (один-к-одному)</vt:lpstr>
      <vt:lpstr>Разработка БДР и БДДС.  Связь строки отчета со статьями бюджета по иерархии группы статей (один-ко-многим)</vt:lpstr>
      <vt:lpstr> Генерация бланков бюджетов по статьям БДДС и БДР и функциональным направлениям. </vt:lpstr>
      <vt:lpstr> Генерация бланков бюджетов по статьям БДДС и БДР и функциональным направлениям. </vt:lpstr>
      <vt:lpstr> Генерация бланков бюджетов по статьям БДДС и БДР и функциональным направлениям. </vt:lpstr>
      <vt:lpstr> Генерация бланков бюджетов по статьям БДДС и БДР и функциональным направлениям. </vt:lpstr>
      <vt:lpstr> Генерация бланков бюджетов по статьям БДДС и БДР и функциональным направлениям. </vt:lpstr>
      <vt:lpstr> Механизм автоматического заполнения показателей отчетов БДДС по условиям оплаты с расшифровкой</vt:lpstr>
      <vt:lpstr>Расчет БДДС по условиям оплаты</vt:lpstr>
      <vt:lpstr>Расчет БДДС по условиям оплаты</vt:lpstr>
      <vt:lpstr>Расчет БДДС по условиям оплаты</vt:lpstr>
      <vt:lpstr>Расчет БДДС по условиям оплаты</vt:lpstr>
      <vt:lpstr>Расчет БДДС по условиям оплаты</vt:lpstr>
      <vt:lpstr> 4 субконто МСФО и получение данных показателей регламентированной  отчетности</vt:lpstr>
      <vt:lpstr>Улучшенная форма редактирования показателей</vt:lpstr>
      <vt:lpstr>Формулы сводной таблицы</vt:lpstr>
      <vt:lpstr>Работа с производными группировками в сводных таблицах</vt:lpstr>
      <vt:lpstr>Улучшенный прогноз значений на основании данных предыдущих периодов</vt:lpstr>
      <vt:lpstr>Консолидация регламентированной отчетности</vt:lpstr>
      <vt:lpstr>Новые возможности установки лимитов по бюджетам.</vt:lpstr>
      <vt:lpstr>Улучшения расшифровки рассчитанных значений</vt:lpstr>
      <vt:lpstr>Расшифровка значений: интерактивная подсветка формулы</vt:lpstr>
      <vt:lpstr>Расшифровка значений: анализ причин расхождения значения</vt:lpstr>
      <vt:lpstr>Пакеты данных – новые источники данных бизнес-анализа</vt:lpstr>
      <vt:lpstr>Пример комбинированного пакета данных</vt:lpstr>
      <vt:lpstr>Новые аналитические панели</vt:lpstr>
      <vt:lpstr>Экспорт данных в 1С:Аналитика</vt:lpstr>
      <vt:lpstr>3. Экспортируем источник в 1С:Аналитика</vt:lpstr>
      <vt:lpstr>Результат экспорта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2018-02-08T09:59:48Z</dcterms:created>
  <dcterms:modified xsi:type="dcterms:W3CDTF">2025-04-08T16:39:47Z</dcterms:modified>
</cp:coreProperties>
</file>