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3" r:id="rId2"/>
    <p:sldId id="345" r:id="rId3"/>
    <p:sldId id="346" r:id="rId4"/>
    <p:sldId id="347" r:id="rId5"/>
    <p:sldId id="349" r:id="rId6"/>
    <p:sldId id="348" r:id="rId7"/>
    <p:sldId id="350" r:id="rId8"/>
    <p:sldId id="351" r:id="rId9"/>
    <p:sldId id="352" r:id="rId10"/>
    <p:sldId id="353" r:id="rId11"/>
    <p:sldId id="29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orient="horz" pos="109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0FF"/>
    <a:srgbClr val="E6F4FF"/>
    <a:srgbClr val="DEDEDE"/>
    <a:srgbClr val="D9D9D9"/>
    <a:srgbClr val="5352F6"/>
    <a:srgbClr val="F2F2F2"/>
    <a:srgbClr val="000000"/>
    <a:srgbClr val="0000FF"/>
    <a:srgbClr val="5452F6"/>
    <a:srgbClr val="D2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3741" autoAdjust="0"/>
  </p:normalViewPr>
  <p:slideViewPr>
    <p:cSldViewPr snapToGrid="0" snapToObjects="1">
      <p:cViewPr varScale="1">
        <p:scale>
          <a:sx n="67" d="100"/>
          <a:sy n="67" d="100"/>
        </p:scale>
        <p:origin x="460" y="56"/>
      </p:cViewPr>
      <p:guideLst>
        <p:guide pos="302"/>
        <p:guide orient="horz" pos="1094"/>
        <p:guide orient="horz" pos="3974"/>
        <p:guide pos="7401"/>
        <p:guide pos="257"/>
      </p:guideLst>
    </p:cSldViewPr>
  </p:slideViewPr>
  <p:outlineViewPr>
    <p:cViewPr>
      <p:scale>
        <a:sx n="33" d="100"/>
        <a:sy n="33" d="100"/>
      </p:scale>
      <p:origin x="0" y="-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D3B49A6-5C9D-8D86-DA16-D19CE90F74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F2EA7B-313E-C6DE-CF12-8DEFCBAA78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1C07B-5031-4839-BFD6-D5F3266B706E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9C0562-25BB-DD8B-A2C6-5709B6168B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46CE82-ED3D-1D2A-FA55-447CB1E435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05919-9806-4CBB-85FD-9B485D3F34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160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B7C32-8AE7-EF42-8E11-313C666DB78F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59D47-20EE-504D-BCC8-A1DD664465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76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Завершающий слайд. Чтобы сделать его используйте шаблон приведенный далее. Дополните рисунком и текстом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8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7825" y="265960"/>
            <a:ext cx="5092700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641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47678A-CDA0-93C3-1070-B5FF6D123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8" y="113034"/>
            <a:ext cx="1407947" cy="110244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C8BE509-3188-3635-9677-EF62FF4CE7D0}"/>
              </a:ext>
            </a:extLst>
          </p:cNvPr>
          <p:cNvCxnSpPr/>
          <p:nvPr userDrawn="1"/>
        </p:nvCxnSpPr>
        <p:spPr>
          <a:xfrm>
            <a:off x="2074125" y="991316"/>
            <a:ext cx="49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92F1B23-6D6E-2730-0EE6-1ADEBDC257C9}"/>
              </a:ext>
            </a:extLst>
          </p:cNvPr>
          <p:cNvCxnSpPr>
            <a:cxnSpLocks/>
          </p:cNvCxnSpPr>
          <p:nvPr userDrawn="1"/>
        </p:nvCxnSpPr>
        <p:spPr>
          <a:xfrm>
            <a:off x="643052" y="5462024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47631AE-BC75-4756-8E3F-A874CB33361C}"/>
              </a:ext>
            </a:extLst>
          </p:cNvPr>
          <p:cNvCxnSpPr>
            <a:cxnSpLocks/>
          </p:cNvCxnSpPr>
          <p:nvPr userDrawn="1"/>
        </p:nvCxnSpPr>
        <p:spPr>
          <a:xfrm>
            <a:off x="5927452" y="5462024"/>
            <a:ext cx="1143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>
            <a:extLst>
              <a:ext uri="{FF2B5EF4-FFF2-40B4-BE49-F238E27FC236}">
                <a16:creationId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276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7452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59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колонок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90F37FBE-D760-9A52-6BCC-3D05AA1BB399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3" name="Текст 5">
            <a:extLst>
              <a:ext uri="{FF2B5EF4-FFF2-40B4-BE49-F238E27FC236}">
                <a16:creationId xmlns:a16="http://schemas.microsoft.com/office/drawing/2014/main" id="{341F8271-F087-D27A-EE20-3B37DE4D1A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id="{B5A659E4-8468-1039-7765-E1DE3E182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6960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18C9DB5A-FBF2-AEDE-2830-5AE8344E23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946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F9217E00-9F8C-B8B0-F04D-6F151BC3AC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3571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46B73CC-9534-D7DE-8C07-65C0123F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8321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12" name="Рисунок 25">
            <a:extLst>
              <a:ext uri="{FF2B5EF4-FFF2-40B4-BE49-F238E27FC236}">
                <a16:creationId xmlns:a16="http://schemas.microsoft.com/office/drawing/2014/main" id="{F0FEC53F-7AA5-6E75-FA4E-355FB1AD1B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9122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25">
            <a:extLst>
              <a:ext uri="{FF2B5EF4-FFF2-40B4-BE49-F238E27FC236}">
                <a16:creationId xmlns:a16="http://schemas.microsoft.com/office/drawing/2014/main" id="{CDB82600-DB85-8547-E11A-C50B0FE0F8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08040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25">
            <a:extLst>
              <a:ext uri="{FF2B5EF4-FFF2-40B4-BE49-F238E27FC236}">
                <a16:creationId xmlns:a16="http://schemas.microsoft.com/office/drawing/2014/main" id="{08EBD8F5-5628-5F36-932D-AF21FC54B6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82499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25">
            <a:extLst>
              <a:ext uri="{FF2B5EF4-FFF2-40B4-BE49-F238E27FC236}">
                <a16:creationId xmlns:a16="http://schemas.microsoft.com/office/drawing/2014/main" id="{8DE9763C-C207-57F7-2584-8D8822045A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33581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Рисунок 25">
            <a:extLst>
              <a:ext uri="{FF2B5EF4-FFF2-40B4-BE49-F238E27FC236}">
                <a16:creationId xmlns:a16="http://schemas.microsoft.com/office/drawing/2014/main" id="{90CA3E52-9F49-E8E3-E2A1-7264FAB915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56960" y="2084173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5AAED-44C3-F72F-1885-6B9746AAD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537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справ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D54CF362-E49A-CD9B-D109-3639000C7353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43C93B-FD17-FC92-D0D8-4DC21F3FD4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25554" y="2162280"/>
            <a:ext cx="5429250" cy="3984625"/>
          </a:xfrm>
          <a:prstGeom prst="roundRect">
            <a:avLst>
              <a:gd name="adj" fmla="val 5512"/>
            </a:avLst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2400"/>
              </a:spcBef>
              <a:buNone/>
              <a:defRPr lang="ru-RU" smtClean="0"/>
            </a:lvl1pPr>
            <a:lvl2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2400"/>
              </a:spcBef>
              <a:buNone/>
              <a:defRPr lang="ru-RU"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endParaRPr lang="ru-RU" dirty="0"/>
          </a:p>
        </p:txBody>
      </p:sp>
      <p:sp>
        <p:nvSpPr>
          <p:cNvPr id="2" name="Текст 5">
            <a:extLst>
              <a:ext uri="{FF2B5EF4-FFF2-40B4-BE49-F238E27FC236}">
                <a16:creationId xmlns:a16="http://schemas.microsoft.com/office/drawing/2014/main" id="{90A87002-658C-8413-5802-384E9C4D71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963" y="2162175"/>
            <a:ext cx="5239873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короткий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EC9DDCF-584C-2467-CDEE-F0DE99AD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28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слев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6C990C80-FA3D-04F0-724C-2EF805CD603F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437A128-26AB-9341-5ABC-5C4A291593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87680"/>
            <a:ext cx="5429250" cy="3984625"/>
          </a:xfrm>
          <a:prstGeom prst="roundRect">
            <a:avLst>
              <a:gd name="adj" fmla="val 6787"/>
            </a:avLst>
          </a:prstGeom>
        </p:spPr>
        <p:txBody>
          <a:bodyPr vert="horz" lIns="0" tIns="45720" rIns="91440" bIns="45720" rtlCol="0">
            <a:noAutofit/>
          </a:bodyPr>
          <a:lstStyle>
            <a:lvl1pPr marL="0" indent="-228600">
              <a:spcBef>
                <a:spcPts val="2400"/>
              </a:spcBef>
              <a:buNone/>
              <a:defRPr lang="ru-RU" smtClean="0"/>
            </a:lvl1pPr>
            <a:lvl2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1113">
              <a:spcBef>
                <a:spcPts val="2400"/>
              </a:spcBef>
              <a:buNone/>
              <a:defRPr lang="ru-RU"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короткий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Текст 5">
            <a:extLst>
              <a:ext uri="{FF2B5EF4-FFF2-40B4-BE49-F238E27FC236}">
                <a16:creationId xmlns:a16="http://schemas.microsoft.com/office/drawing/2014/main" id="{902AD1D4-FED0-CC4D-E6BA-D1A768CE01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7954" y="2187680"/>
            <a:ext cx="5429250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8672466-FCCC-1397-59D6-C9B4C2E20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6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лавная мысль+текс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4A23B1F5-6D54-F9B0-0392-B6AAFBB36D22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F65560C-7203-94C1-0017-20B2A30605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5525" y="1943100"/>
            <a:ext cx="5672138" cy="42767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 с главной мыслью. </a:t>
            </a:r>
            <a:br>
              <a:rPr lang="ru-RU" dirty="0"/>
            </a:br>
            <a:r>
              <a:rPr lang="ru-RU" dirty="0"/>
              <a:t>Для выступления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5643D9B-C813-BA63-DF87-406569749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620" y="1942897"/>
            <a:ext cx="5025604" cy="282504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3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Самая главная мысль слайда, которую необходимо донести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A787C25F-A71B-6804-5431-6C0CCE27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83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43117158-6448-D8E9-7942-23DC240993E6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8A98805F-7DA8-4717-6FFD-F36BEEFC7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258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изображени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43117158-6448-D8E9-7942-23DC240993E6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8DFF15C1-F8D1-0C25-1D17-F7E76B0552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583" y="3889752"/>
            <a:ext cx="7126858" cy="2486976"/>
          </a:xfrm>
          <a:prstGeom prst="roundRect">
            <a:avLst>
              <a:gd name="adj" fmla="val 6511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D5C99AAD-2944-44D1-E493-6C4AF67318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583" y="2170489"/>
            <a:ext cx="4696817" cy="1336248"/>
          </a:xfrm>
          <a:prstGeom prst="roundRect">
            <a:avLst>
              <a:gd name="adj" fmla="val 9575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id="{B738DCDA-9737-2FDC-69FC-53CBB3ED62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82383" y="2010152"/>
            <a:ext cx="4984898" cy="2486976"/>
          </a:xfrm>
          <a:prstGeom prst="roundRect">
            <a:avLst>
              <a:gd name="adj" fmla="val 6511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3C3989FB-F37B-5237-D465-40CFCB236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94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ободных пол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>
            <a:extLst>
              <a:ext uri="{FF2B5EF4-FFF2-40B4-BE49-F238E27FC236}">
                <a16:creationId xmlns:a16="http://schemas.microsoft.com/office/drawing/2014/main" id="{80F338B8-3861-2E40-96EC-D800CCE07748}"/>
              </a:ext>
            </a:extLst>
          </p:cNvPr>
          <p:cNvSpPr/>
          <p:nvPr userDrawn="1"/>
        </p:nvSpPr>
        <p:spPr>
          <a:xfrm>
            <a:off x="6089904" y="1739193"/>
            <a:ext cx="5887452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с двумя скругленными соседними углами 6">
            <a:extLst>
              <a:ext uri="{FF2B5EF4-FFF2-40B4-BE49-F238E27FC236}">
                <a16:creationId xmlns:a16="http://schemas.microsoft.com/office/drawing/2014/main" id="{825F1F79-F07C-B348-8120-AFFC21F36B5A}"/>
              </a:ext>
            </a:extLst>
          </p:cNvPr>
          <p:cNvSpPr/>
          <p:nvPr userDrawn="1"/>
        </p:nvSpPr>
        <p:spPr>
          <a:xfrm>
            <a:off x="203617" y="1739193"/>
            <a:ext cx="5639399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0D5FD5C3-EAC7-05DF-22A3-E052D3D26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57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модульными элемента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5">
            <a:extLst>
              <a:ext uri="{FF2B5EF4-FFF2-40B4-BE49-F238E27FC236}">
                <a16:creationId xmlns:a16="http://schemas.microsoft.com/office/drawing/2014/main" id="{70D221F8-CB5B-99FE-0309-2B865DE1E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8962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25">
            <a:extLst>
              <a:ext uri="{FF2B5EF4-FFF2-40B4-BE49-F238E27FC236}">
                <a16:creationId xmlns:a16="http://schemas.microsoft.com/office/drawing/2014/main" id="{91C5590D-4B02-27B3-3C6D-9367B37E55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1836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25">
            <a:extLst>
              <a:ext uri="{FF2B5EF4-FFF2-40B4-BE49-F238E27FC236}">
                <a16:creationId xmlns:a16="http://schemas.microsoft.com/office/drawing/2014/main" id="{599A6DAF-FADA-D6DD-A8D6-41AFC10AAD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3274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Скругленный прямоугольник 20">
            <a:extLst>
              <a:ext uri="{FF2B5EF4-FFF2-40B4-BE49-F238E27FC236}">
                <a16:creationId xmlns:a16="http://schemas.microsoft.com/office/drawing/2014/main" id="{969DCBB8-E684-04DB-3553-4680DBC7D7FE}"/>
              </a:ext>
            </a:extLst>
          </p:cNvPr>
          <p:cNvSpPr/>
          <p:nvPr userDrawn="1"/>
        </p:nvSpPr>
        <p:spPr>
          <a:xfrm>
            <a:off x="448961" y="1848193"/>
            <a:ext cx="11261125" cy="2421924"/>
          </a:xfrm>
          <a:prstGeom prst="roundRect">
            <a:avLst>
              <a:gd name="adj" fmla="val 578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4C37AB74-678A-B027-EA3D-2798B59279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0613" y="1892300"/>
            <a:ext cx="5478462" cy="2333625"/>
          </a:xfrm>
          <a:prstGeom prst="roundRect">
            <a:avLst>
              <a:gd name="adj" fmla="val 4912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5C8058B7-D222-ADC4-03A4-029E1220A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197" y="1979636"/>
            <a:ext cx="3204000" cy="1386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800">
                <a:latin typeface="+mn-lt"/>
              </a:defRPr>
            </a:lvl2pPr>
            <a:lvl3pPr marL="914400" indent="0">
              <a:buNone/>
              <a:defRPr sz="2800">
                <a:latin typeface="+mn-lt"/>
              </a:defRPr>
            </a:lvl3pPr>
            <a:lvl4pPr marL="1371600" indent="0">
              <a:buNone/>
              <a:defRPr sz="2800">
                <a:latin typeface="+mn-lt"/>
              </a:defRPr>
            </a:lvl4pPr>
            <a:lvl5pPr marL="1828800" indent="0">
              <a:buNone/>
              <a:defRPr sz="2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Рисунок 25">
            <a:extLst>
              <a:ext uri="{FF2B5EF4-FFF2-40B4-BE49-F238E27FC236}">
                <a16:creationId xmlns:a16="http://schemas.microsoft.com/office/drawing/2014/main" id="{8A797211-2418-C277-8D2E-AB47CEBF3C6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00399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95FECAD9-1B7A-2BFB-87F9-97AE6E310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466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итк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A3DA445B-A5FC-A4DE-3B0C-8CFC7561A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981" y="4878238"/>
            <a:ext cx="3702907" cy="1103939"/>
          </a:xfrm>
          <a:prstGeom prst="roundRect">
            <a:avLst>
              <a:gd name="adj" fmla="val 15407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7" name="Рисунок 25">
            <a:extLst>
              <a:ext uri="{FF2B5EF4-FFF2-40B4-BE49-F238E27FC236}">
                <a16:creationId xmlns:a16="http://schemas.microsoft.com/office/drawing/2014/main" id="{06673D94-41A9-EBAD-DEF8-C5EC56AC1B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4268" y="3355695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8" name="Рисунок 25">
            <a:extLst>
              <a:ext uri="{FF2B5EF4-FFF2-40B4-BE49-F238E27FC236}">
                <a16:creationId xmlns:a16="http://schemas.microsoft.com/office/drawing/2014/main" id="{9195E9F9-C851-A843-3277-983AB6FCA0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03298" y="1845852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AEAB2954-6425-97AF-4534-3400AF8C50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3298" y="3355695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id="{7272E0AA-9D5A-9500-73C2-F55C2910D2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4268" y="1845852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1" name="Рисунок 25">
            <a:extLst>
              <a:ext uri="{FF2B5EF4-FFF2-40B4-BE49-F238E27FC236}">
                <a16:creationId xmlns:a16="http://schemas.microsoft.com/office/drawing/2014/main" id="{9C794E28-FF71-8395-3FF8-4B6F650110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4268" y="4878238"/>
            <a:ext cx="3702907" cy="1103939"/>
          </a:xfrm>
          <a:prstGeom prst="roundRect">
            <a:avLst>
              <a:gd name="adj" fmla="val 16327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2" name="Рисунок 25">
            <a:extLst>
              <a:ext uri="{FF2B5EF4-FFF2-40B4-BE49-F238E27FC236}">
                <a16:creationId xmlns:a16="http://schemas.microsoft.com/office/drawing/2014/main" id="{4295132D-B6A5-ACBF-38DF-95543E5A79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3298" y="4878238"/>
            <a:ext cx="3702907" cy="1103939"/>
          </a:xfrm>
          <a:prstGeom prst="roundRect">
            <a:avLst>
              <a:gd name="adj" fmla="val 14487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3" name="Рисунок 25">
            <a:extLst>
              <a:ext uri="{FF2B5EF4-FFF2-40B4-BE49-F238E27FC236}">
                <a16:creationId xmlns:a16="http://schemas.microsoft.com/office/drawing/2014/main" id="{82B31055-4FC0-1616-C087-89B80D237A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238" y="1873093"/>
            <a:ext cx="3702907" cy="2934862"/>
          </a:xfrm>
          <a:prstGeom prst="roundRect">
            <a:avLst>
              <a:gd name="adj" fmla="val 4733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FD8B8741-1FEA-6A28-2ACD-224490417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736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белой област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EE148D66-3F8F-FCE7-253F-6D75FAE79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95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7825" y="265960"/>
            <a:ext cx="5092700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0524" y="0"/>
            <a:ext cx="4401475" cy="685641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47678A-CDA0-93C3-1070-B5FF6D123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8" y="113034"/>
            <a:ext cx="1407947" cy="110244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C8BE509-3188-3635-9677-EF62FF4CE7D0}"/>
              </a:ext>
            </a:extLst>
          </p:cNvPr>
          <p:cNvCxnSpPr/>
          <p:nvPr userDrawn="1"/>
        </p:nvCxnSpPr>
        <p:spPr>
          <a:xfrm>
            <a:off x="2074125" y="991316"/>
            <a:ext cx="49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92F1B23-6D6E-2730-0EE6-1ADEBDC257C9}"/>
              </a:ext>
            </a:extLst>
          </p:cNvPr>
          <p:cNvCxnSpPr>
            <a:cxnSpLocks/>
          </p:cNvCxnSpPr>
          <p:nvPr userDrawn="1"/>
        </p:nvCxnSpPr>
        <p:spPr>
          <a:xfrm>
            <a:off x="643052" y="5462024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47631AE-BC75-4756-8E3F-A874CB33361C}"/>
              </a:ext>
            </a:extLst>
          </p:cNvPr>
          <p:cNvCxnSpPr>
            <a:cxnSpLocks/>
          </p:cNvCxnSpPr>
          <p:nvPr userDrawn="1"/>
        </p:nvCxnSpPr>
        <p:spPr>
          <a:xfrm>
            <a:off x="5927452" y="5462024"/>
            <a:ext cx="1143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>
            <a:extLst>
              <a:ext uri="{FF2B5EF4-FFF2-40B4-BE49-F238E27FC236}">
                <a16:creationId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276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7452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7406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8EA27DA7-9CC0-2A44-B539-D58DA99C8BA2}"/>
              </a:ext>
            </a:extLst>
          </p:cNvPr>
          <p:cNvSpPr/>
          <p:nvPr userDrawn="1"/>
        </p:nvSpPr>
        <p:spPr>
          <a:xfrm>
            <a:off x="3763924" y="1857111"/>
            <a:ext cx="8428076" cy="5000889"/>
          </a:xfrm>
          <a:prstGeom prst="round2SameRect">
            <a:avLst>
              <a:gd name="adj1" fmla="val 343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с двумя скругленными соседними углами 3">
            <a:extLst>
              <a:ext uri="{FF2B5EF4-FFF2-40B4-BE49-F238E27FC236}">
                <a16:creationId xmlns:a16="http://schemas.microsoft.com/office/drawing/2014/main" id="{DC125C7C-CFC4-9042-AA89-7522CE6F6910}"/>
              </a:ext>
            </a:extLst>
          </p:cNvPr>
          <p:cNvSpPr/>
          <p:nvPr userDrawn="1"/>
        </p:nvSpPr>
        <p:spPr>
          <a:xfrm>
            <a:off x="3763924" y="2062675"/>
            <a:ext cx="8428076" cy="479532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D00B1D9-AFB1-C04C-8A7C-A2CB477C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29" y="2009820"/>
            <a:ext cx="3239548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35885C-C626-AD43-BDE8-816CB40CF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38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на весь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DA20D323-F222-7856-4F52-270DCF270D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200025"/>
            <a:ext cx="11776075" cy="6657975"/>
          </a:xfrm>
          <a:prstGeom prst="round2SameRect">
            <a:avLst>
              <a:gd name="adj1" fmla="val 1979"/>
              <a:gd name="adj2" fmla="val 0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4C36244F-6765-3867-2D39-B6750B5FC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95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B2D6861C-3F17-7581-9947-61AEF2D54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" y="184573"/>
            <a:ext cx="11804588" cy="6488855"/>
          </a:xfrm>
          <a:prstGeom prst="rect">
            <a:avLst/>
          </a:prstGeom>
        </p:spPr>
      </p:pic>
      <p:sp>
        <p:nvSpPr>
          <p:cNvPr id="7" name="Shape 2">
            <a:extLst>
              <a:ext uri="{FF2B5EF4-FFF2-40B4-BE49-F238E27FC236}">
                <a16:creationId xmlns:a16="http://schemas.microsoft.com/office/drawing/2014/main" id="{34CE469F-A1EC-0907-2085-4E575AC13AEC}"/>
              </a:ext>
            </a:extLst>
          </p:cNvPr>
          <p:cNvSpPr/>
          <p:nvPr userDrawn="1"/>
        </p:nvSpPr>
        <p:spPr>
          <a:xfrm>
            <a:off x="6324567" y="540126"/>
            <a:ext cx="5321272" cy="5784097"/>
          </a:xfrm>
          <a:prstGeom prst="roundRect">
            <a:avLst>
              <a:gd name="adj" fmla="val 31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08AE2D0-FCCF-ED81-A4E1-C496EE6F6E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987" y="1489214"/>
            <a:ext cx="5035550" cy="189865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7499"/>
              </a:lnSpc>
              <a:buNone/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1pPr>
            <a:lvl2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7499"/>
              </a:lnSpc>
              <a:defRPr lang="ru-RU" sz="5999" b="1" kern="12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Призыв к действию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BF5E8EE6-8D66-F905-D439-C89B66225A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48" y="5319057"/>
            <a:ext cx="4971989" cy="1082770"/>
          </a:xfrm>
          <a:noFill/>
          <a:ln/>
        </p:spPr>
        <p:txBody>
          <a:bodyPr wrap="square" lIns="0" tIns="0" rIns="0" bIns="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000" dirty="0" smtClean="0">
                <a:solidFill>
                  <a:srgbClr val="000000">
                    <a:alpha val="100000"/>
                  </a:srgbClr>
                </a:solidFill>
                <a:ea typeface="Helvetica Neue Regular" pitchFamily="34" charset="-122"/>
              </a:defRPr>
            </a:lvl1pPr>
          </a:lstStyle>
          <a:p>
            <a:pPr>
              <a:lnSpc>
                <a:spcPts val="2599"/>
              </a:lnSpc>
            </a:pP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Фирма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«1С», </a:t>
            </a: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март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2025 г.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1с@1c.ru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            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+7 (495) 258-44-08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A2E2D67-4618-C498-FBCB-54B0928ECC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600" y="539750"/>
            <a:ext cx="5321300" cy="5784850"/>
          </a:xfrm>
          <a:prstGeom prst="roundRect">
            <a:avLst>
              <a:gd name="adj" fmla="val 3063"/>
            </a:avLst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4" name="Image 1" descr=" ">
            <a:extLst>
              <a:ext uri="{FF2B5EF4-FFF2-40B4-BE49-F238E27FC236}">
                <a16:creationId xmlns:a16="http://schemas.microsoft.com/office/drawing/2014/main" id="{3E81F5A7-1F79-1A95-6DC3-173A92291E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6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6705" y="265960"/>
            <a:ext cx="6500722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4934"/>
            <a:ext cx="4401475" cy="685641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6705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5178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5177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4354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4610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араграф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8EA27DA7-9CC0-2A44-B539-D58DA99C8BA2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5643D9B-C813-BA63-DF87-406569749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9639" y="1951263"/>
            <a:ext cx="9388475" cy="16875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16D08948-88DE-29EA-99F9-A5FBF1E18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69639" y="4178656"/>
            <a:ext cx="9388475" cy="16875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9CB1ADE-7CC2-F9CC-55A9-A0F89A2DE716}"/>
              </a:ext>
            </a:extLst>
          </p:cNvPr>
          <p:cNvCxnSpPr/>
          <p:nvPr userDrawn="1"/>
        </p:nvCxnSpPr>
        <p:spPr>
          <a:xfrm>
            <a:off x="442452" y="2055770"/>
            <a:ext cx="17108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E38668B-0B80-3574-9F40-8C5F5491E01A}"/>
              </a:ext>
            </a:extLst>
          </p:cNvPr>
          <p:cNvCxnSpPr/>
          <p:nvPr userDrawn="1"/>
        </p:nvCxnSpPr>
        <p:spPr>
          <a:xfrm>
            <a:off x="442452" y="4300119"/>
            <a:ext cx="17108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3DEC45E8-33C8-E6A0-052A-FFEAF1885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486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самостоятельным разделение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49BFCA55-C881-6B4A-4705-82E5CC2545E8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5643D9B-C813-BA63-DF87-406569749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951263"/>
            <a:ext cx="11200914" cy="4378417"/>
          </a:xfrm>
        </p:spPr>
        <p:txBody>
          <a:bodyPr>
            <a:noAutofit/>
          </a:bodyPr>
          <a:lstStyle>
            <a:lvl1pPr marL="6726238" indent="-67262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Blip>
                <a:blip r:embed="rId4"/>
              </a:buBlip>
              <a:tabLst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Образец текста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Второй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Третий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Четвертый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Пятый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58FFF166-6979-E4AD-89B5-A68F763D0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3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араграфа. Длинный заголовок. Отправк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0218A665-405C-1F58-CFFD-2545990ECDAE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1D96B71-B4E1-68B6-677E-90C1FA6AE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9639" y="3565527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6774BC1B-048C-757E-D7D1-0CECA1175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9639" y="201021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Длинный заголовок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8" name="Текст 10">
            <a:extLst>
              <a:ext uri="{FF2B5EF4-FFF2-40B4-BE49-F238E27FC236}">
                <a16:creationId xmlns:a16="http://schemas.microsoft.com/office/drawing/2014/main" id="{C142632A-DA9E-9F1E-879C-3C197BBCE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9638" y="512084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4BE22DA-F54E-1BD0-1A67-8AC4D65F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48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араграф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0218A665-405C-1F58-CFFD-2545990ECDAE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1D96B71-B4E1-68B6-677E-90C1FA6AE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9639" y="3565527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6774BC1B-048C-757E-D7D1-0CECA1175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9639" y="201021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Длинный. Выступление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8" name="Текст 10">
            <a:extLst>
              <a:ext uri="{FF2B5EF4-FFF2-40B4-BE49-F238E27FC236}">
                <a16:creationId xmlns:a16="http://schemas.microsoft.com/office/drawing/2014/main" id="{C142632A-DA9E-9F1E-879C-3C197BBCE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9638" y="512084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5A27870B-3945-5FD4-CD06-6CBDC8576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01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E0C90AA9-01F2-6439-03FC-D38188CCFB6A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C500DA1-3056-CB30-FEAE-288919C85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3" y="2200275"/>
            <a:ext cx="5239873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BA294F84-BB40-C439-EF18-FE9B054E99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5554" y="2200380"/>
            <a:ext cx="5429250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A45261EB-CE46-CEEF-9CE1-1E665E2BA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96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. Выступл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90F37FBE-D760-9A52-6BCC-3D05AA1BB399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C500DA1-3056-CB30-FEAE-288919C85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2" y="3596535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BA294F84-BB40-C439-EF18-FE9B054E99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8960" y="3596640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0" name="Текст 5">
            <a:extLst>
              <a:ext uri="{FF2B5EF4-FFF2-40B4-BE49-F238E27FC236}">
                <a16:creationId xmlns:a16="http://schemas.microsoft.com/office/drawing/2014/main" id="{6F1C2FB2-3891-D074-6215-67EDB75B14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5461" y="3596640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D6623015-DD5E-D347-7659-BC99956CF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41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3CEC1-141C-8A4E-ADBC-C3165206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E97183-58AE-894D-AEFD-BACBFBC19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E088BF-D061-7F4D-A080-D0385434F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59DA59-A1C6-C640-8F66-F10C91B3B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85CEF-742C-4F43-9709-B0FA545D6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8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705" r:id="rId5"/>
    <p:sldLayoutId id="2147483682" r:id="rId6"/>
    <p:sldLayoutId id="2147483683" r:id="rId7"/>
    <p:sldLayoutId id="2147483686" r:id="rId8"/>
    <p:sldLayoutId id="2147483696" r:id="rId9"/>
    <p:sldLayoutId id="2147483698" r:id="rId10"/>
    <p:sldLayoutId id="2147483684" r:id="rId11"/>
    <p:sldLayoutId id="2147483685" r:id="rId12"/>
    <p:sldLayoutId id="2147483667" r:id="rId13"/>
    <p:sldLayoutId id="2147483687" r:id="rId14"/>
    <p:sldLayoutId id="2147483689" r:id="rId15"/>
    <p:sldLayoutId id="2147483681" r:id="rId16"/>
    <p:sldLayoutId id="2147483661" r:id="rId17"/>
    <p:sldLayoutId id="2147483672" r:id="rId18"/>
    <p:sldLayoutId id="2147483673" r:id="rId19"/>
    <p:sldLayoutId id="2147483660" r:id="rId20"/>
    <p:sldLayoutId id="2147483688" r:id="rId21"/>
    <p:sldLayoutId id="214748370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90700" indent="-1790700" algn="l" defTabSz="914400" rtl="0" eaLnBrk="1" latinLnBrk="0" hangingPunct="1">
        <a:lnSpc>
          <a:spcPct val="90000"/>
        </a:lnSpc>
        <a:spcBef>
          <a:spcPts val="1000"/>
        </a:spcBef>
        <a:buSzPct val="150000"/>
        <a:buFontTx/>
        <a:buBlip>
          <a:blip r:embed="rId24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56861-804A-DEB8-FAEF-D85E853D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F6921B-93F8-4C53-8B2F-736B706824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5427" r="5427"/>
          <a:stretch/>
        </p:blipFill>
        <p:spPr>
          <a:xfrm>
            <a:off x="8158203" y="0"/>
            <a:ext cx="4033796" cy="6856413"/>
          </a:xfr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8A757387-D544-0475-4FE7-7C4C24176CC8}"/>
              </a:ext>
            </a:extLst>
          </p:cNvPr>
          <p:cNvGrpSpPr/>
          <p:nvPr/>
        </p:nvGrpSpPr>
        <p:grpSpPr>
          <a:xfrm>
            <a:off x="0" y="0"/>
            <a:ext cx="9975850" cy="6858000"/>
            <a:chOff x="0" y="0"/>
            <a:chExt cx="9975850" cy="68580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5C8C26A6-5639-1E73-4B87-51378A733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975850" cy="6858000"/>
            </a:xfrm>
            <a:prstGeom prst="rect">
              <a:avLst/>
            </a:prstGeom>
          </p:spPr>
        </p:pic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C66AB131-03D3-326A-8F20-A14AD4B76BD5}"/>
                </a:ext>
              </a:extLst>
            </p:cNvPr>
            <p:cNvCxnSpPr/>
            <p:nvPr/>
          </p:nvCxnSpPr>
          <p:spPr>
            <a:xfrm>
              <a:off x="2074125" y="991316"/>
              <a:ext cx="49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D38C8DD-4CF2-B966-8B3E-F40FCDBBF08D}"/>
                </a:ext>
              </a:extLst>
            </p:cNvPr>
            <p:cNvCxnSpPr>
              <a:cxnSpLocks/>
            </p:cNvCxnSpPr>
            <p:nvPr/>
          </p:nvCxnSpPr>
          <p:spPr>
            <a:xfrm>
              <a:off x="643052" y="5462024"/>
              <a:ext cx="453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C6D3B862-203C-5DB2-35EF-D647B1628847}"/>
                </a:ext>
              </a:extLst>
            </p:cNvPr>
            <p:cNvCxnSpPr>
              <a:cxnSpLocks/>
            </p:cNvCxnSpPr>
            <p:nvPr/>
          </p:nvCxnSpPr>
          <p:spPr>
            <a:xfrm>
              <a:off x="5927452" y="5462024"/>
              <a:ext cx="1143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81CB1E8-75C2-CFFB-2B47-C38620378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9618" y="113034"/>
              <a:ext cx="1407947" cy="1102449"/>
            </a:xfrm>
            <a:prstGeom prst="rect">
              <a:avLst/>
            </a:prstGeom>
          </p:spPr>
        </p:pic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id="{7BB739C3-6702-9AE1-430E-F968EF880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8-я конференция пользователей 1С:Документооборот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F8D05-EE5E-D117-D2E8-6D965097C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03" y="2246013"/>
            <a:ext cx="6840000" cy="184441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влияет функционал СЭД на регламенты документооборота организации?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E23D9-8D22-B170-46F9-BD3CEDDA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Долматова Е.В.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6F10E5-5DCE-E4BE-B2F1-3BAA30C93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590931"/>
          </a:xfrm>
        </p:spPr>
        <p:txBody>
          <a:bodyPr/>
          <a:lstStyle/>
          <a:p>
            <a:r>
              <a:rPr lang="ru-RU" dirty="0"/>
              <a:t>Руководитель группы методической поддержки проектов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C7B45DA-DC3C-9175-AECB-FB8C90033B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27452" y="5616912"/>
            <a:ext cx="1559198" cy="757130"/>
          </a:xfrm>
        </p:spPr>
        <p:txBody>
          <a:bodyPr/>
          <a:lstStyle/>
          <a:p>
            <a:r>
              <a:rPr lang="ru-RU" dirty="0"/>
              <a:t>22.04.26</a:t>
            </a:r>
          </a:p>
        </p:txBody>
      </p:sp>
    </p:spTree>
    <p:extLst>
      <p:ext uri="{BB962C8B-B14F-4D97-AF65-F5344CB8AC3E}">
        <p14:creationId xmlns:p14="http://schemas.microsoft.com/office/powerpoint/2010/main" val="224726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9633567-2198-4FB8-869C-CF3B38D6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459690" cy="921672"/>
          </a:xfrm>
        </p:spPr>
        <p:txBody>
          <a:bodyPr/>
          <a:lstStyle/>
          <a:p>
            <a:r>
              <a:rPr lang="ru-RU" dirty="0"/>
              <a:t>Пример дорожной карты развития СЭД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2B940C-58BB-4A99-A6A8-8CF3931F1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10</a:t>
            </a:fld>
            <a:endParaRPr lang="ru-RU" dirty="0"/>
          </a:p>
        </p:txBody>
      </p:sp>
      <p:sp>
        <p:nvSpPr>
          <p:cNvPr id="8" name="Стрелка: вправо 5">
            <a:extLst>
              <a:ext uri="{FF2B5EF4-FFF2-40B4-BE49-F238E27FC236}">
                <a16:creationId xmlns:a16="http://schemas.microsoft.com/office/drawing/2014/main" id="{1300BC6A-225D-4CAB-8BA2-852BE2FD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678" y="2450771"/>
            <a:ext cx="3087667" cy="659535"/>
          </a:xfrm>
          <a:prstGeom prst="rightArrow">
            <a:avLst>
              <a:gd name="adj1" fmla="val 50000"/>
              <a:gd name="adj2" fmla="val 50021"/>
            </a:avLst>
          </a:prstGeom>
          <a:solidFill>
            <a:srgbClr val="00FF00">
              <a:alpha val="74901"/>
            </a:srgb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+mn-lt"/>
              </a:rPr>
              <a:t>СЭД задачи «МЭДО»</a:t>
            </a:r>
          </a:p>
        </p:txBody>
      </p:sp>
      <p:sp>
        <p:nvSpPr>
          <p:cNvPr id="9" name="Стрелка: вправо 6">
            <a:extLst>
              <a:ext uri="{FF2B5EF4-FFF2-40B4-BE49-F238E27FC236}">
                <a16:creationId xmlns:a16="http://schemas.microsoft.com/office/drawing/2014/main" id="{6E0C52BB-12E1-4A6D-9540-2E3C3EE80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741" y="3328789"/>
            <a:ext cx="4327909" cy="659535"/>
          </a:xfrm>
          <a:prstGeom prst="rightArrow">
            <a:avLst>
              <a:gd name="adj1" fmla="val 50000"/>
              <a:gd name="adj2" fmla="val 49970"/>
            </a:avLst>
          </a:prstGeom>
          <a:solidFill>
            <a:srgbClr val="FFC000">
              <a:alpha val="74901"/>
            </a:srgb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+mn-lt"/>
              </a:rPr>
              <a:t>СЭД задачи «Работа с письмами»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69BE7-4B70-4AED-9E48-FB1D557A66B3}"/>
              </a:ext>
            </a:extLst>
          </p:cNvPr>
          <p:cNvSpPr txBox="1"/>
          <p:nvPr/>
        </p:nvSpPr>
        <p:spPr>
          <a:xfrm>
            <a:off x="1800021" y="1926259"/>
            <a:ext cx="1887711" cy="3328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1 полугодие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6F4BFF-514D-454F-ABAA-D19C2FB1D420}"/>
              </a:ext>
            </a:extLst>
          </p:cNvPr>
          <p:cNvSpPr txBox="1"/>
          <p:nvPr/>
        </p:nvSpPr>
        <p:spPr>
          <a:xfrm>
            <a:off x="6350967" y="1951871"/>
            <a:ext cx="1886364" cy="33412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2 полугодие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4E9A0242-650F-40B8-BC15-4B8E2BBB5F77}"/>
              </a:ext>
            </a:extLst>
          </p:cNvPr>
          <p:cNvSpPr/>
          <p:nvPr/>
        </p:nvSpPr>
        <p:spPr bwMode="auto">
          <a:xfrm>
            <a:off x="6085529" y="2704423"/>
            <a:ext cx="2608572" cy="589177"/>
          </a:xfrm>
          <a:prstGeom prst="rightArrow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latin typeface="+mn-lt"/>
              </a:rPr>
              <a:t>СЭД шаблоны ОРД</a:t>
            </a:r>
          </a:p>
        </p:txBody>
      </p:sp>
      <p:sp>
        <p:nvSpPr>
          <p:cNvPr id="13" name="Стрелка: вправо 10">
            <a:extLst>
              <a:ext uri="{FF2B5EF4-FFF2-40B4-BE49-F238E27FC236}">
                <a16:creationId xmlns:a16="http://schemas.microsoft.com/office/drawing/2014/main" id="{349517C5-4B6B-4CF2-990C-81E54BF37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212" y="4571552"/>
            <a:ext cx="3481690" cy="659535"/>
          </a:xfrm>
          <a:prstGeom prst="rightArrow">
            <a:avLst>
              <a:gd name="adj1" fmla="val 50000"/>
              <a:gd name="adj2" fmla="val 50012"/>
            </a:avLst>
          </a:prstGeom>
          <a:solidFill>
            <a:schemeClr val="accent2">
              <a:alpha val="74901"/>
            </a:schemeClr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+mn-lt"/>
              </a:rPr>
              <a:t>СЭД_Смежные системы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3897451F-EAB3-49CE-B0C3-471E13635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679" y="3069098"/>
            <a:ext cx="4951706" cy="27163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latin typeface="+mn-lt"/>
              </a:rPr>
              <a:t>Требования №№: 78, 80-85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EC6F97FB-5F7B-4C23-A923-7B47372D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130" y="3830491"/>
            <a:ext cx="307881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latin typeface="+mn-lt"/>
              </a:rPr>
              <a:t>Требования №№: 156, 708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E3C4992-B301-4AEC-A987-440D62BB6DBB}"/>
              </a:ext>
            </a:extLst>
          </p:cNvPr>
          <p:cNvCxnSpPr>
            <a:cxnSpLocks/>
          </p:cNvCxnSpPr>
          <p:nvPr/>
        </p:nvCxnSpPr>
        <p:spPr bwMode="auto">
          <a:xfrm>
            <a:off x="2904309" y="2798793"/>
            <a:ext cx="0" cy="30581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52E98EC-9430-4C33-949C-C95F193C4FF1}"/>
              </a:ext>
            </a:extLst>
          </p:cNvPr>
          <p:cNvCxnSpPr>
            <a:cxnSpLocks/>
          </p:cNvCxnSpPr>
          <p:nvPr/>
        </p:nvCxnSpPr>
        <p:spPr bwMode="auto">
          <a:xfrm>
            <a:off x="5165252" y="2747782"/>
            <a:ext cx="0" cy="30581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7B2E74D-C225-4318-95E0-1958592EE584}"/>
              </a:ext>
            </a:extLst>
          </p:cNvPr>
          <p:cNvCxnSpPr>
            <a:cxnSpLocks/>
          </p:cNvCxnSpPr>
          <p:nvPr/>
        </p:nvCxnSpPr>
        <p:spPr bwMode="auto">
          <a:xfrm>
            <a:off x="8018049" y="2798793"/>
            <a:ext cx="0" cy="30593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81D91D8-CCEB-4CF1-BC24-3FBE905D6555}"/>
              </a:ext>
            </a:extLst>
          </p:cNvPr>
          <p:cNvCxnSpPr>
            <a:cxnSpLocks/>
          </p:cNvCxnSpPr>
          <p:nvPr/>
        </p:nvCxnSpPr>
        <p:spPr bwMode="auto">
          <a:xfrm>
            <a:off x="11042848" y="2858851"/>
            <a:ext cx="0" cy="305938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24">
            <a:extLst>
              <a:ext uri="{FF2B5EF4-FFF2-40B4-BE49-F238E27FC236}">
                <a16:creationId xmlns:a16="http://schemas.microsoft.com/office/drawing/2014/main" id="{C347A790-C5A9-4334-A8AE-5DE5C415A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468" y="5719341"/>
            <a:ext cx="672354" cy="3341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dirty="0">
                <a:latin typeface="+mn-lt"/>
              </a:rPr>
              <a:t>I </a:t>
            </a:r>
            <a:r>
              <a:rPr lang="ru-RU" altLang="ru-RU" dirty="0">
                <a:latin typeface="+mn-lt"/>
              </a:rPr>
              <a:t>кв</a:t>
            </a: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8F44F9E1-AACC-43B9-B702-8F80E5161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663" y="5720617"/>
            <a:ext cx="954056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dirty="0">
                <a:latin typeface="+mn-lt"/>
              </a:rPr>
              <a:t>II </a:t>
            </a:r>
            <a:r>
              <a:rPr lang="ru-RU" altLang="ru-RU" dirty="0">
                <a:latin typeface="+mn-lt"/>
              </a:rPr>
              <a:t>кв</a:t>
            </a: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82D5A090-C710-4895-9FC4-E6E15D3C3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944" y="5737195"/>
            <a:ext cx="959351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dirty="0">
                <a:latin typeface="+mn-lt"/>
              </a:rPr>
              <a:t>III </a:t>
            </a:r>
            <a:r>
              <a:rPr lang="ru-RU" altLang="ru-RU" dirty="0">
                <a:latin typeface="+mn-lt"/>
              </a:rPr>
              <a:t>кв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9D8CAE04-0DC1-46C5-B175-8642C605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056" y="5719341"/>
            <a:ext cx="881202" cy="3341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dirty="0">
                <a:latin typeface="+mn-lt"/>
              </a:rPr>
              <a:t>IV </a:t>
            </a:r>
            <a:r>
              <a:rPr lang="ru-RU" altLang="ru-RU" dirty="0">
                <a:latin typeface="+mn-lt"/>
              </a:rPr>
              <a:t>кв</a:t>
            </a: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F0ECEE2F-6D6D-4E89-8147-41D63C645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828" y="5031540"/>
            <a:ext cx="317439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latin typeface="+mn-lt"/>
              </a:rPr>
              <a:t>Требования №№: 1</a:t>
            </a:r>
            <a:r>
              <a:rPr lang="en-US" altLang="ru-RU" sz="1600" dirty="0">
                <a:latin typeface="+mn-lt"/>
              </a:rPr>
              <a:t>_93</a:t>
            </a:r>
            <a:r>
              <a:rPr lang="ru-RU" altLang="ru-RU" sz="1600" dirty="0">
                <a:latin typeface="+mn-lt"/>
              </a:rPr>
              <a:t>, 1_103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74815E4B-5D6D-4B04-8254-A609E25FBEE4}"/>
              </a:ext>
            </a:extLst>
          </p:cNvPr>
          <p:cNvSpPr/>
          <p:nvPr/>
        </p:nvSpPr>
        <p:spPr bwMode="auto">
          <a:xfrm>
            <a:off x="6471077" y="3826866"/>
            <a:ext cx="4441039" cy="659535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latin typeface="+mn-lt"/>
              </a:rPr>
              <a:t>СЭД процесс исполнения поручения</a:t>
            </a:r>
          </a:p>
        </p:txBody>
      </p:sp>
      <p:sp>
        <p:nvSpPr>
          <p:cNvPr id="26" name="TextBox 32">
            <a:extLst>
              <a:ext uri="{FF2B5EF4-FFF2-40B4-BE49-F238E27FC236}">
                <a16:creationId xmlns:a16="http://schemas.microsoft.com/office/drawing/2014/main" id="{B8396264-D9B7-4457-86AD-9D5262064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818" y="4299762"/>
            <a:ext cx="347900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latin typeface="+mn-lt"/>
              </a:rPr>
              <a:t>Требования №№: 205, 304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1B9B9C-C840-4CAA-A43C-C8EC0ED15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794" y="3475456"/>
            <a:ext cx="1067143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dirty="0">
                <a:solidFill>
                  <a:srgbClr val="FF0000"/>
                </a:solidFill>
                <a:latin typeface="+mn-lt"/>
              </a:rPr>
              <a:t>% </a:t>
            </a:r>
            <a:r>
              <a:rPr lang="en-US" altLang="ru-RU" dirty="0">
                <a:solidFill>
                  <a:srgbClr val="FF0000"/>
                </a:solidFill>
                <a:latin typeface="+mn-lt"/>
              </a:rPr>
              <a:t>1</a:t>
            </a:r>
            <a:r>
              <a:rPr lang="ru-RU" altLang="ru-RU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3BF992-E563-4AF9-A57A-6A9157B1F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525" y="2557768"/>
            <a:ext cx="1067143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dirty="0">
                <a:latin typeface="+mn-lt"/>
              </a:rPr>
              <a:t>% 60</a:t>
            </a: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D6820775-8809-4403-B404-D70479FFF4B9}"/>
              </a:ext>
            </a:extLst>
          </p:cNvPr>
          <p:cNvSpPr/>
          <p:nvPr/>
        </p:nvSpPr>
        <p:spPr bwMode="auto">
          <a:xfrm>
            <a:off x="1892409" y="4063072"/>
            <a:ext cx="3272841" cy="659535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latin typeface="+mn-lt"/>
              </a:rPr>
              <a:t>Оперативные изменения</a:t>
            </a:r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4FA7E425-1E01-4189-B545-E6A982B52538}"/>
              </a:ext>
            </a:extLst>
          </p:cNvPr>
          <p:cNvSpPr/>
          <p:nvPr/>
        </p:nvSpPr>
        <p:spPr bwMode="auto">
          <a:xfrm>
            <a:off x="5165252" y="5227003"/>
            <a:ext cx="5877596" cy="659535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latin typeface="+mn-lt"/>
              </a:rPr>
              <a:t>Оперативные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67823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47"/>
            <a:ext cx="12191937" cy="6857107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500" y="184573"/>
            <a:ext cx="11804588" cy="6488855"/>
          </a:xfrm>
          <a:prstGeom prst="rect">
            <a:avLst/>
          </a:prstGeom>
        </p:spPr>
      </p:pic>
      <p:pic>
        <p:nvPicPr>
          <p:cNvPr id="4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63548" y="1530597"/>
            <a:ext cx="5168873" cy="2158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499"/>
              </a:lnSpc>
            </a:pPr>
            <a:r>
              <a:rPr lang="en-US" sz="5999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rPr>
              <a:t>Благодарим за внимание!</a:t>
            </a:r>
            <a:endParaRPr lang="en-US" sz="59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463548" y="5327403"/>
            <a:ext cx="3831147" cy="1094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99"/>
              </a:lnSpc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Фирма «1С», 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апрель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202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6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г.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99"/>
              </a:lnSpc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consult@1c.ru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6324567" y="540126"/>
            <a:ext cx="5321272" cy="5784097"/>
          </a:xfrm>
          <a:prstGeom prst="roundRect">
            <a:avLst>
              <a:gd name="adj" fmla="val 3179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34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AFFAA9-51BE-4D5B-8359-961A6207B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2" y="2379504"/>
            <a:ext cx="2206947" cy="3183096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1B73D10D-FF5D-42B8-8182-916A73FAD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Какие функциональные области явно влияют на процесс документооборота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30C6-DCE8-4895-A3C2-A5DD4E841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чего необходимо знать все возможности СЭД эксперту, который работает над разработкой и актуализацией ЛНА, определяющих документооборот компании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94818EF-43B7-473D-B927-1CC98B46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вопросы мы обсудим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2B2E22-782A-49A7-A433-720C26D8C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Как распараллелить процесс изменения ЛНА в части документооборота  и изменений в СЭД</a:t>
            </a:r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34EF19-7E1D-4A89-859F-3CCC5177D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62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7">
            <a:extLst>
              <a:ext uri="{FF2B5EF4-FFF2-40B4-BE49-F238E27FC236}">
                <a16:creationId xmlns:a16="http://schemas.microsoft.com/office/drawing/2014/main" id="{286C6AA2-E5D9-4BAA-B4AD-215DBCC5D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2" y="2134817"/>
            <a:ext cx="3233738" cy="400880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800" dirty="0"/>
              <a:t>Процессы документооборота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Регистрация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Рассмотрение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Согласование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Подписание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Утверждение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Ознакомление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Исполнение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Контроль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D2531398-65BD-4CD3-928E-4D32609F1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98460" y="2134817"/>
            <a:ext cx="3456000" cy="258836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sz="2800" dirty="0"/>
              <a:t>Информационные системы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СЭД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Архив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Смежные системы</a:t>
            </a:r>
          </a:p>
        </p:txBody>
      </p:sp>
      <p:sp>
        <p:nvSpPr>
          <p:cNvPr id="27" name="Заголовок 26">
            <a:extLst>
              <a:ext uri="{FF2B5EF4-FFF2-40B4-BE49-F238E27FC236}">
                <a16:creationId xmlns:a16="http://schemas.microsoft.com/office/drawing/2014/main" id="{41666EF0-BDB4-4BFE-BB19-23F0DDE9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ЛНА по документообороту описывает следующие аспекты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66A5DAE6-0B39-443D-8B94-E9BC065F5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03041" y="2134816"/>
            <a:ext cx="3456000" cy="2588365"/>
          </a:xfrm>
          <a:solidFill>
            <a:srgbClr val="FFC000"/>
          </a:solidFill>
        </p:spPr>
        <p:txBody>
          <a:bodyPr/>
          <a:lstStyle/>
          <a:p>
            <a:r>
              <a:rPr lang="ru-RU" sz="2800" dirty="0"/>
              <a:t>Участники документооборота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Владелец процесса ДО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Структурные подразделения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Ключевые участники ДО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99EB3-5E03-477C-A4B3-AF38641B8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</a:t>
            </a:fld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CCAD80-3D52-4950-96AB-0C7E4D3EB767}"/>
              </a:ext>
            </a:extLst>
          </p:cNvPr>
          <p:cNvSpPr txBox="1"/>
          <p:nvPr/>
        </p:nvSpPr>
        <p:spPr>
          <a:xfrm>
            <a:off x="4119562" y="5191123"/>
            <a:ext cx="7234237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 ЛНА регулярно изменяются</a:t>
            </a:r>
          </a:p>
        </p:txBody>
      </p:sp>
    </p:spTree>
    <p:extLst>
      <p:ext uri="{BB962C8B-B14F-4D97-AF65-F5344CB8AC3E}">
        <p14:creationId xmlns:p14="http://schemas.microsoft.com/office/powerpoint/2010/main" val="422638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>
            <a:extLst>
              <a:ext uri="{FF2B5EF4-FFF2-40B4-BE49-F238E27FC236}">
                <a16:creationId xmlns:a16="http://schemas.microsoft.com/office/drawing/2014/main" id="{1F5D97D9-66FD-4CA4-A342-208FA12A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Чувствительные функции СЭД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46C0A62B-8C6F-44D5-9B2B-3D112BDC13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/>
              <a:t>Регистрация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Маска регномера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Способ регистрации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Правила регистрации (централизовано/децентрализовано, по видам или по подписанту и др.)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7746650B-C714-4612-BF89-1FBE859139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dirty="0"/>
              <a:t>Подписание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Способы подписания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помощников при организации подписания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Утверждение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7953AD-7418-4042-ADDD-000FF5755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34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4FA4C54-7CFF-4244-9310-B7036DE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Например, утверждение ЛНА, как самостоятельный документ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53C31-489E-429D-8417-58FE3FAEC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71DD5EDA-B08A-498F-B019-0828DD1C1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85917"/>
              </p:ext>
            </p:extLst>
          </p:nvPr>
        </p:nvGraphicFramePr>
        <p:xfrm>
          <a:off x="447674" y="1809750"/>
          <a:ext cx="11229976" cy="49117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4988">
                  <a:extLst>
                    <a:ext uri="{9D8B030D-6E8A-4147-A177-3AD203B41FA5}">
                      <a16:colId xmlns:a16="http://schemas.microsoft.com/office/drawing/2014/main" val="95189433"/>
                    </a:ext>
                  </a:extLst>
                </a:gridCol>
                <a:gridCol w="5614988">
                  <a:extLst>
                    <a:ext uri="{9D8B030D-6E8A-4147-A177-3AD203B41FA5}">
                      <a16:colId xmlns:a16="http://schemas.microsoft.com/office/drawing/2014/main" val="164718181"/>
                    </a:ext>
                  </a:extLst>
                </a:gridCol>
              </a:tblGrid>
              <a:tr h="40552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</a:rPr>
                        <a:t>Плюсы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</a:rPr>
                        <a:t>Минусы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199268"/>
                  </a:ext>
                </a:extLst>
              </a:tr>
              <a:tr h="804744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Удобно вести учет отдельно по видам документов (инструкции, правила, регламенты) и настраивать нумератор в СЭД на разные виды документов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10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Отдельно согласовывать ЛНА и приказ об их утверждении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2840193"/>
                  </a:ext>
                </a:extLst>
              </a:tr>
              <a:tr h="804744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Удобно согласовывать отдельно ЛНА, подлежащие утверждению не приказами (протоколами коллегиальных органов, например, или грифом утверждения)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10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СЭД должны быть созданы 2 карточки – ЛНА и приказа об их утверждении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2652241"/>
                  </a:ext>
                </a:extLst>
              </a:tr>
              <a:tr h="612046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Удобно делегировать полномочия по утверждению документов другим руководителям по функциональным направлениям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10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Настройка в СЭД дополнительных связей ЛНА-Приказ, ЛНА-ЛНА (новая версия), ЛНА-файл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651249"/>
                  </a:ext>
                </a:extLst>
              </a:tr>
              <a:tr h="612046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Удобно вести учет версий/ изменений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10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приказом утверждены несколько ЛНА – сложности с перекрестными ссылками на отменяемый/ изменяемый документ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8332713"/>
                  </a:ext>
                </a:extLst>
              </a:tr>
              <a:tr h="612046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Удобно публиковать актуальные версии ЛНА без документов, их утверждающих/ вводящих в действие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606816"/>
                  </a:ext>
                </a:extLst>
              </a:tr>
              <a:tr h="612046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одним приказом (протоколом) утвердить несколько ЛНА сразу, предварительно согласованных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56671"/>
                  </a:ext>
                </a:extLst>
              </a:tr>
              <a:tr h="448532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отдельно хранить приказы и ЛНА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8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89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4FA4C54-7CFF-4244-9310-B7036DE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Например, утверждение ЛНА, как приложение к приказу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53C31-489E-429D-8417-58FE3FAEC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71DD5EDA-B08A-498F-B019-0828DD1C1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305359"/>
              </p:ext>
            </p:extLst>
          </p:nvPr>
        </p:nvGraphicFramePr>
        <p:xfrm>
          <a:off x="476249" y="1787858"/>
          <a:ext cx="11344276" cy="47723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72138">
                  <a:extLst>
                    <a:ext uri="{9D8B030D-6E8A-4147-A177-3AD203B41FA5}">
                      <a16:colId xmlns:a16="http://schemas.microsoft.com/office/drawing/2014/main" val="95189433"/>
                    </a:ext>
                  </a:extLst>
                </a:gridCol>
                <a:gridCol w="5672138">
                  <a:extLst>
                    <a:ext uri="{9D8B030D-6E8A-4147-A177-3AD203B41FA5}">
                      <a16:colId xmlns:a16="http://schemas.microsoft.com/office/drawing/2014/main" val="164718181"/>
                    </a:ext>
                  </a:extLst>
                </a:gridCol>
              </a:tblGrid>
              <a:tr h="37829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</a:rPr>
                        <a:t>Плюсы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+mn-lt"/>
                        </a:rPr>
                        <a:t>Минусы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199268"/>
                  </a:ext>
                </a:extLst>
              </a:tr>
              <a:tr h="558840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Одновременное согласование приказа и приложения к нему. В СЭД настраивается и создается 1 карточка документа.</a:t>
                      </a:r>
                      <a:endParaRPr lang="ru-RU" sz="2000" kern="100" baseline="-25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наличии документов, утверждаемых грифом или коллегиальным органом – для них требуется отдельная настройка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2840193"/>
                  </a:ext>
                </a:extLst>
              </a:tr>
              <a:tr h="558840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наличии правила – один приказ=один ЛНА удобно отменять/ изменять документы в системе и получать актуальные редакции</a:t>
                      </a:r>
                      <a:endParaRPr lang="ru-RU" sz="2000" kern="100" baseline="-25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приказом утверждается несколько ЛНА – проблемы с учетом версий, их отмены/ изменений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2652241"/>
                  </a:ext>
                </a:extLst>
              </a:tr>
              <a:tr h="745120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Настройка в СЭД меньшего количества связей - Приказ об утверждении ЛНА-файл, Приказ об утверждении ЛНА-Приказ об утверждении ЛНА (при отмене, изменении и др.)</a:t>
                      </a:r>
                      <a:endParaRPr lang="ru-RU" sz="2000" kern="100" baseline="-25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необходимости отдельных настроек по видам/ разновидностям документов требуется введение дополнительных реквизитов – вид ЛНА, настройка дополнительного нумератора на вид ЛНА и др. 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651249"/>
                  </a:ext>
                </a:extLst>
              </a:tr>
              <a:tr h="558840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Одновременное согласование приказа и приложения к нему. В СЭД настраивается и создается 1 карточка документа.</a:t>
                      </a:r>
                      <a:endParaRPr lang="ru-RU" sz="2000" kern="100" baseline="-25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наличии документов, утверждаемых грифом или коллегиальным органом – для них требуется отдельная настройка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8332713"/>
                  </a:ext>
                </a:extLst>
              </a:tr>
              <a:tr h="558840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наличии правила – один приказ=один ЛНА удобно отменять/ изменять документы в системе и получать актуальные редакции</a:t>
                      </a:r>
                      <a:endParaRPr lang="ru-RU" sz="2000" kern="100" baseline="-25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приказом утверждается несколько ЛНА – проблемы с учетом версий, их отмены/ изменений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8606816"/>
                  </a:ext>
                </a:extLst>
              </a:tr>
              <a:tr h="558840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endParaRPr lang="ru-RU" sz="1600" kern="1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 с делегированием полномочий по утверждению документов другим руководителям по функциональным направлениям (не все имеют права издавать приказы)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9056671"/>
                  </a:ext>
                </a:extLst>
              </a:tr>
              <a:tr h="418414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endParaRPr lang="ru-RU" sz="1600" kern="1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 с публикацией актуальных версий ЛНА без документов, их утверждающих/ вводящих в действие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184132"/>
                  </a:ext>
                </a:extLst>
              </a:tr>
              <a:tr h="418414">
                <a:tc>
                  <a:txBody>
                    <a:bodyPr/>
                    <a:lstStyle/>
                    <a:p>
                      <a:pPr marL="457200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endParaRPr lang="ru-RU" sz="1600" kern="1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ts val="1265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Хранение ЛНА вместе с приказами</a:t>
                      </a:r>
                      <a:endParaRPr lang="ru-RU" sz="2000" kern="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0882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77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0ED72-4EC8-4635-AA9A-7C04A698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Согласование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727262-060E-44F4-BDE4-BB613D59B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66796-A89A-470F-BA70-3434DD02AB0B}"/>
              </a:ext>
            </a:extLst>
          </p:cNvPr>
          <p:cNvSpPr txBox="1"/>
          <p:nvPr/>
        </p:nvSpPr>
        <p:spPr>
          <a:xfrm>
            <a:off x="695325" y="2057400"/>
            <a:ext cx="45910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Параллельное/последовательное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AE908-9BFE-48A2-A1BF-E11E6A412291}"/>
              </a:ext>
            </a:extLst>
          </p:cNvPr>
          <p:cNvSpPr txBox="1"/>
          <p:nvPr/>
        </p:nvSpPr>
        <p:spPr>
          <a:xfrm>
            <a:off x="1676400" y="2591470"/>
            <a:ext cx="6448425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Редактирование файла/внесение замечаний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9C59D-1686-4386-891F-F32624E9272D}"/>
              </a:ext>
            </a:extLst>
          </p:cNvPr>
          <p:cNvSpPr txBox="1"/>
          <p:nvPr/>
        </p:nvSpPr>
        <p:spPr>
          <a:xfrm>
            <a:off x="4248148" y="3093051"/>
            <a:ext cx="626745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Завершение согласования всеми участниками или возврат на доработку при первом отрицательном решении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6A25E-39D5-4D98-BEEF-CD4FD98B1922}"/>
              </a:ext>
            </a:extLst>
          </p:cNvPr>
          <p:cNvSpPr txBox="1"/>
          <p:nvPr/>
        </p:nvSpPr>
        <p:spPr>
          <a:xfrm>
            <a:off x="4248149" y="4959708"/>
            <a:ext cx="636270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Повторное согласование со всеми участниками или только с теми, кто вынес отрицательное решение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5146F-844E-40D4-87ED-8EE35115A884}"/>
              </a:ext>
            </a:extLst>
          </p:cNvPr>
          <p:cNvSpPr txBox="1"/>
          <p:nvPr/>
        </p:nvSpPr>
        <p:spPr>
          <a:xfrm>
            <a:off x="4248148" y="4299836"/>
            <a:ext cx="62674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Корректируем ли условия повторного согласования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F02BA-0038-4387-9893-1C4B4E4C5F6C}"/>
              </a:ext>
            </a:extLst>
          </p:cNvPr>
          <p:cNvSpPr txBox="1"/>
          <p:nvPr/>
        </p:nvSpPr>
        <p:spPr>
          <a:xfrm>
            <a:off x="857251" y="3084269"/>
            <a:ext cx="27051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Сроки, правила согласования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C02C3-4A6D-4EC9-8648-D18B31F56E33}"/>
              </a:ext>
            </a:extLst>
          </p:cNvPr>
          <p:cNvSpPr txBox="1"/>
          <p:nvPr/>
        </p:nvSpPr>
        <p:spPr>
          <a:xfrm>
            <a:off x="6267449" y="2057400"/>
            <a:ext cx="3914776" cy="3780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Ограничения циклов согласования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14CA4A-7E2C-4F3A-817D-CCC81E6E7129}"/>
              </a:ext>
            </a:extLst>
          </p:cNvPr>
          <p:cNvSpPr txBox="1"/>
          <p:nvPr/>
        </p:nvSpPr>
        <p:spPr>
          <a:xfrm>
            <a:off x="5133976" y="5839643"/>
            <a:ext cx="27051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Протокол разногласий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8167B4-6C40-47C9-84F5-8860D6B7F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11" y="4016381"/>
            <a:ext cx="2438740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3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43F4FEAD-CBF9-40CB-ABA5-0B6B008F94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62600" y="2162280"/>
            <a:ext cx="5400675" cy="1771546"/>
          </a:xfrm>
          <a:solidFill>
            <a:srgbClr val="92D050"/>
          </a:solidFill>
        </p:spPr>
        <p:txBody>
          <a:bodyPr/>
          <a:lstStyle/>
          <a:p>
            <a:r>
              <a:rPr lang="ru-RU" sz="2000" b="1" dirty="0"/>
              <a:t>Эскалация</a:t>
            </a:r>
          </a:p>
          <a:p>
            <a:pPr marL="285750" indent="-285750"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Какие задачи должны быть эскалированы</a:t>
            </a:r>
          </a:p>
          <a:p>
            <a:pPr marL="285750" indent="-285750"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Правила эскалации</a:t>
            </a:r>
            <a:endParaRPr lang="en-US" dirty="0"/>
          </a:p>
          <a:p>
            <a:pPr marL="285750" indent="-285750"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Принципы обработки эскалированных задач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3D678BA-A26F-4BF6-BD9B-CB988EC836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964" y="2162176"/>
            <a:ext cx="4418621" cy="1771650"/>
          </a:xfrm>
          <a:solidFill>
            <a:srgbClr val="FFFF00"/>
          </a:solidFill>
        </p:spPr>
        <p:txBody>
          <a:bodyPr/>
          <a:lstStyle/>
          <a:p>
            <a:r>
              <a:rPr lang="ru-RU" sz="2000" b="1" dirty="0"/>
              <a:t>Делегирование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Разрешено ли делегирование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При каких условиях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На какие виды задач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Делегирование при согласовании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9A570-BA6F-413C-A6D2-C1104F35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другие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12019F-1B3D-4BA9-AA7B-57CF2D4EC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D37BE083-D281-4485-A5AD-F2A259408817}"/>
              </a:ext>
            </a:extLst>
          </p:cNvPr>
          <p:cNvSpPr txBox="1">
            <a:spLocks/>
          </p:cNvSpPr>
          <p:nvPr/>
        </p:nvSpPr>
        <p:spPr>
          <a:xfrm>
            <a:off x="665260" y="4259315"/>
            <a:ext cx="3871912" cy="1276350"/>
          </a:xfrm>
          <a:prstGeom prst="rect">
            <a:avLst/>
          </a:prstGeom>
          <a:solidFill>
            <a:srgbClr val="FFC000"/>
          </a:solidFill>
        </p:spPr>
        <p:txBody>
          <a:bodyPr vert="horz" lIns="0" tIns="468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Плановое развитие СЭД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Состав ближайших релизов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Планы по развитию СЭД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7FAE5-5779-4446-8BEF-A9626D66B3D7}"/>
              </a:ext>
            </a:extLst>
          </p:cNvPr>
          <p:cNvSpPr txBox="1"/>
          <p:nvPr/>
        </p:nvSpPr>
        <p:spPr>
          <a:xfrm>
            <a:off x="6091237" y="4232380"/>
            <a:ext cx="2143125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Обучение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EC31E-5ED1-4195-98C6-656599528811}"/>
              </a:ext>
            </a:extLst>
          </p:cNvPr>
          <p:cNvSpPr txBox="1"/>
          <p:nvPr/>
        </p:nvSpPr>
        <p:spPr>
          <a:xfrm>
            <a:off x="6629400" y="4885458"/>
            <a:ext cx="361950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Развитие смежных систем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1D35B-4217-42AE-9814-08188A421A61}"/>
              </a:ext>
            </a:extLst>
          </p:cNvPr>
          <p:cNvSpPr txBox="1"/>
          <p:nvPr/>
        </p:nvSpPr>
        <p:spPr>
          <a:xfrm>
            <a:off x="7258050" y="5549384"/>
            <a:ext cx="3305175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Кадровые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80348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63342CD-D645-46D3-BE19-637EB31B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все успеть?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289252A-8187-4C7D-9E19-4DAA179C85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Эксперт по разработке ЛНА должен быть ключевым участников ДО и быть в составе команды владельца ДО</a:t>
            </a:r>
          </a:p>
          <a:p>
            <a:r>
              <a:rPr lang="ru-RU" dirty="0"/>
              <a:t>Обладать компетенций в части методологии ДО, обладать навыками работы в СЭД и управления развитием продуктов в организации и иметь доступ к дорожной карте развития СЭД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EDBE86C-9AA8-4A5F-8934-0C04ECB1BA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Планировать внесение изменение в ЛНА по ДО с учетом дорожной карты и учитывать процесс обучения с учетом сроков запуска нового функционала и своевременного изучения актуализированного ЛНА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E5ACAC-3F20-41AC-9283-E407C4AC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363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1С">
      <a:dk1>
        <a:srgbClr val="1C1F23"/>
      </a:dk1>
      <a:lt1>
        <a:sysClr val="window" lastClr="FFFFFF"/>
      </a:lt1>
      <a:dk2>
        <a:srgbClr val="44546A"/>
      </a:dk2>
      <a:lt2>
        <a:srgbClr val="F2F2F2"/>
      </a:lt2>
      <a:accent1>
        <a:srgbClr val="FF0000"/>
      </a:accent1>
      <a:accent2>
        <a:srgbClr val="FFDD00"/>
      </a:accent2>
      <a:accent3>
        <a:srgbClr val="65BF73"/>
      </a:accent3>
      <a:accent4>
        <a:srgbClr val="2097F6"/>
      </a:accent4>
      <a:accent5>
        <a:srgbClr val="5452F6"/>
      </a:accent5>
      <a:accent6>
        <a:srgbClr val="DE1306"/>
      </a:accent6>
      <a:hlink>
        <a:srgbClr val="5452F6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54583</TotalTime>
  <Words>811</Words>
  <Application>Microsoft Office PowerPoint</Application>
  <PresentationFormat>Широкоэкранный</PresentationFormat>
  <Paragraphs>130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Как влияет функционал СЭД на регламенты документооборота организации?</vt:lpstr>
      <vt:lpstr>Какие вопросы мы обсудим</vt:lpstr>
      <vt:lpstr>ЛНА по документообороту описывает следующие аспекты</vt:lpstr>
      <vt:lpstr>Чувствительные функции СЭД</vt:lpstr>
      <vt:lpstr>Например, утверждение ЛНА, как самостоятельный документ</vt:lpstr>
      <vt:lpstr>Например, утверждение ЛНА, как приложение к приказу</vt:lpstr>
      <vt:lpstr>Согласование</vt:lpstr>
      <vt:lpstr>И другие</vt:lpstr>
      <vt:lpstr>Как все успеть?</vt:lpstr>
      <vt:lpstr>Пример дорожной карты развития СЭД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Elena Dolmatova</cp:lastModifiedBy>
  <cp:revision>181</cp:revision>
  <dcterms:created xsi:type="dcterms:W3CDTF">2024-11-26T07:11:26Z</dcterms:created>
  <dcterms:modified xsi:type="dcterms:W3CDTF">2026-04-08T08:58:12Z</dcterms:modified>
</cp:coreProperties>
</file>