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theme/theme11.xml" ContentType="application/vnd.openxmlformats-officedocument.theme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5833" r:id="rId1"/>
    <p:sldMasterId id="2147485846" r:id="rId2"/>
    <p:sldMasterId id="2147485850" r:id="rId3"/>
    <p:sldMasterId id="2147485864" r:id="rId4"/>
    <p:sldMasterId id="2147485987" r:id="rId5"/>
    <p:sldMasterId id="2147486000" r:id="rId6"/>
    <p:sldMasterId id="2147485926" r:id="rId7"/>
    <p:sldMasterId id="2147485960" r:id="rId8"/>
    <p:sldMasterId id="2147485964" r:id="rId9"/>
    <p:sldMasterId id="2147485954" r:id="rId10"/>
    <p:sldMasterId id="2147485967" r:id="rId11"/>
    <p:sldMasterId id="2147485957" r:id="rId12"/>
    <p:sldMasterId id="2147485941" r:id="rId13"/>
    <p:sldMasterId id="2147485970" r:id="rId14"/>
  </p:sldMasterIdLst>
  <p:notesMasterIdLst>
    <p:notesMasterId r:id="rId50"/>
  </p:notesMasterIdLst>
  <p:handoutMasterIdLst>
    <p:handoutMasterId r:id="rId51"/>
  </p:handoutMasterIdLst>
  <p:sldIdLst>
    <p:sldId id="3006" r:id="rId15"/>
    <p:sldId id="4102" r:id="rId16"/>
    <p:sldId id="4111" r:id="rId17"/>
    <p:sldId id="3012" r:id="rId18"/>
    <p:sldId id="3016" r:id="rId19"/>
    <p:sldId id="3013" r:id="rId20"/>
    <p:sldId id="3014" r:id="rId21"/>
    <p:sldId id="4101" r:id="rId22"/>
    <p:sldId id="3015" r:id="rId23"/>
    <p:sldId id="3009" r:id="rId24"/>
    <p:sldId id="4106" r:id="rId25"/>
    <p:sldId id="4109" r:id="rId26"/>
    <p:sldId id="2846" r:id="rId27"/>
    <p:sldId id="2874" r:id="rId28"/>
    <p:sldId id="3017" r:id="rId29"/>
    <p:sldId id="3018" r:id="rId30"/>
    <p:sldId id="2948" r:id="rId31"/>
    <p:sldId id="2947" r:id="rId32"/>
    <p:sldId id="2949" r:id="rId33"/>
    <p:sldId id="2957" r:id="rId34"/>
    <p:sldId id="3019" r:id="rId35"/>
    <p:sldId id="3000" r:id="rId36"/>
    <p:sldId id="256" r:id="rId37"/>
    <p:sldId id="4100" r:id="rId38"/>
    <p:sldId id="2914" r:id="rId39"/>
    <p:sldId id="2903" r:id="rId40"/>
    <p:sldId id="2976" r:id="rId41"/>
    <p:sldId id="2897" r:id="rId42"/>
    <p:sldId id="3021" r:id="rId43"/>
    <p:sldId id="3020" r:id="rId44"/>
    <p:sldId id="2890" r:id="rId45"/>
    <p:sldId id="4104" r:id="rId46"/>
    <p:sldId id="4113" r:id="rId47"/>
    <p:sldId id="4098" r:id="rId48"/>
    <p:sldId id="2977" r:id="rId49"/>
  </p:sldIdLst>
  <p:sldSz cx="12195175" cy="6859588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FB01E2-5E59-48BD-9186-6828A7700538}">
          <p14:sldIdLst>
            <p14:sldId id="3006"/>
            <p14:sldId id="4102"/>
          </p14:sldIdLst>
        </p14:section>
        <p14:section name="Раздел оглавления" id="{E0C4BC6E-3C9B-4636-92A3-1C376172E701}">
          <p14:sldIdLst>
            <p14:sldId id="4111"/>
          </p14:sldIdLst>
        </p14:section>
        <p14:section name="Раздел 1" id="{B3578F5F-3ED9-4AF4-8D1D-F5F883F7E2C7}">
          <p14:sldIdLst>
            <p14:sldId id="3012"/>
            <p14:sldId id="3016"/>
            <p14:sldId id="3013"/>
            <p14:sldId id="3014"/>
          </p14:sldIdLst>
        </p14:section>
        <p14:section name="Раздел 2" id="{ABFFF253-36F3-490B-B215-5CB7C7E66DC0}">
          <p14:sldIdLst>
            <p14:sldId id="4101"/>
            <p14:sldId id="3015"/>
            <p14:sldId id="3009"/>
          </p14:sldIdLst>
        </p14:section>
        <p14:section name="Раздел 3" id="{00B4B238-4B5E-42E3-9B21-26FB720B4F2B}">
          <p14:sldIdLst>
            <p14:sldId id="4106"/>
            <p14:sldId id="4109"/>
            <p14:sldId id="2846"/>
            <p14:sldId id="2874"/>
          </p14:sldIdLst>
        </p14:section>
        <p14:section name="Раздел 4" id="{8D98D248-ECF3-44ED-9E3D-B22D93C571E0}">
          <p14:sldIdLst>
            <p14:sldId id="3017"/>
            <p14:sldId id="3018"/>
            <p14:sldId id="2948"/>
            <p14:sldId id="2947"/>
            <p14:sldId id="2949"/>
            <p14:sldId id="2957"/>
            <p14:sldId id="3019"/>
            <p14:sldId id="3000"/>
          </p14:sldIdLst>
        </p14:section>
        <p14:section name="Раздел 5" id="{8F683CB0-53E4-41B5-A5E7-9F069DB4C817}">
          <p14:sldIdLst>
            <p14:sldId id="256"/>
            <p14:sldId id="4100"/>
            <p14:sldId id="2914"/>
            <p14:sldId id="2903"/>
            <p14:sldId id="2976"/>
            <p14:sldId id="2897"/>
          </p14:sldIdLst>
        </p14:section>
        <p14:section name="Раздел 6" id="{8C90949F-F308-4F6F-BA33-C783AFA057AB}">
          <p14:sldIdLst>
            <p14:sldId id="3021"/>
            <p14:sldId id="3020"/>
            <p14:sldId id="2890"/>
            <p14:sldId id="4104"/>
            <p14:sldId id="4113"/>
            <p14:sldId id="4098"/>
            <p14:sldId id="2977"/>
          </p14:sldIdLst>
        </p14:section>
      </p14:sectionLst>
    </p:ext>
    <p:ext uri="{EFAFB233-063F-42B5-8137-9DF3F51BA10A}">
      <p15:sldGuideLst xmlns:p15="http://schemas.microsoft.com/office/powerpoint/2012/main">
        <p15:guide id="2" pos="3841" userDrawn="1">
          <p15:clr>
            <a:srgbClr val="A4A3A4"/>
          </p15:clr>
        </p15:guide>
        <p15:guide id="4" pos="7243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  <p15:guide id="7" pos="6154" userDrawn="1">
          <p15:clr>
            <a:srgbClr val="A4A3A4"/>
          </p15:clr>
        </p15:guide>
        <p15:guide id="9" orient="horz" pos="3975" userDrawn="1">
          <p15:clr>
            <a:srgbClr val="A4A3A4"/>
          </p15:clr>
        </p15:guide>
        <p15:guide id="10" orient="horz" pos="2161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  <p15:guide id="12" orient="horz" pos="119" userDrawn="1">
          <p15:clr>
            <a:srgbClr val="A4A3A4"/>
          </p15:clr>
        </p15:guide>
        <p15:guide id="13" pos="439" userDrawn="1">
          <p15:clr>
            <a:srgbClr val="A4A3A4"/>
          </p15:clr>
        </p15:guide>
        <p15:guide id="14" orient="horz" pos="1163" userDrawn="1">
          <p15:clr>
            <a:srgbClr val="A4A3A4"/>
          </p15:clr>
        </p15:guide>
        <p15:guide id="15" pos="11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FA"/>
    <a:srgbClr val="835E54"/>
    <a:srgbClr val="B3BDB5"/>
    <a:srgbClr val="FCC451"/>
    <a:srgbClr val="443728"/>
    <a:srgbClr val="005B9C"/>
    <a:srgbClr val="C9907C"/>
    <a:srgbClr val="AECED0"/>
    <a:srgbClr val="FFEEE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1" autoAdjust="0"/>
    <p:restoredTop sz="78368" autoAdjust="0"/>
  </p:normalViewPr>
  <p:slideViewPr>
    <p:cSldViewPr>
      <p:cViewPr varScale="1">
        <p:scale>
          <a:sx n="131" d="100"/>
          <a:sy n="131" d="100"/>
        </p:scale>
        <p:origin x="1920" y="488"/>
      </p:cViewPr>
      <p:guideLst>
        <p:guide pos="3841"/>
        <p:guide pos="7243"/>
        <p:guide orient="horz" pos="618"/>
        <p:guide pos="6154"/>
        <p:guide orient="horz" pos="3975"/>
        <p:guide orient="horz" pos="2161"/>
        <p:guide orient="horz" pos="2160"/>
        <p:guide orient="horz" pos="119"/>
        <p:guide pos="439"/>
        <p:guide orient="horz" pos="1163"/>
        <p:guide pos="1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894"/>
    </p:cViewPr>
  </p:sorterViewPr>
  <p:notesViewPr>
    <p:cSldViewPr>
      <p:cViewPr varScale="1">
        <p:scale>
          <a:sx n="84" d="100"/>
          <a:sy n="84" d="100"/>
        </p:scale>
        <p:origin x="2140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F5F12D-31D7-4AFD-98BE-DE22CA51C671}" type="doc">
      <dgm:prSet loTypeId="urn:microsoft.com/office/officeart/2005/8/layout/cycle8" loCatId="cycle" qsTypeId="urn:microsoft.com/office/officeart/2005/8/quickstyle/simple1" qsCatId="simple" csTypeId="urn:microsoft.com/office/officeart/2005/8/colors/accent1_4" csCatId="accent1" phldr="1"/>
      <dgm:spPr/>
    </dgm:pt>
    <dgm:pt modelId="{ACA08570-DE17-4302-8963-E6CD3F90080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2400" dirty="0">
            <a:latin typeface="atlasgrotesk_light"/>
          </a:endParaRPr>
        </a:p>
      </dgm:t>
    </dgm:pt>
    <dgm:pt modelId="{652E89CE-8302-436B-AFBF-C18B281318A7}" type="parTrans" cxnId="{D08D4A9A-C1AF-43D5-A13C-3003BB1804D9}">
      <dgm:prSet/>
      <dgm:spPr/>
      <dgm:t>
        <a:bodyPr/>
        <a:lstStyle/>
        <a:p>
          <a:endParaRPr lang="ru-RU"/>
        </a:p>
      </dgm:t>
    </dgm:pt>
    <dgm:pt modelId="{F106E0BD-8A9A-466A-88DB-777EB716210D}" type="sibTrans" cxnId="{D08D4A9A-C1AF-43D5-A13C-3003BB1804D9}">
      <dgm:prSet/>
      <dgm:spPr/>
      <dgm:t>
        <a:bodyPr/>
        <a:lstStyle/>
        <a:p>
          <a:endParaRPr lang="ru-RU"/>
        </a:p>
      </dgm:t>
    </dgm:pt>
    <dgm:pt modelId="{90EDA4B5-D341-4ED7-93DD-362D40A86DB0}">
      <dgm:prSet phldrT="[Текст]" custT="1"/>
      <dgm:spPr/>
      <dgm:t>
        <a:bodyPr/>
        <a:lstStyle/>
        <a:p>
          <a:r>
            <a:rPr lang="ru-RU" sz="1600" dirty="0">
              <a:solidFill>
                <a:srgbClr val="475467"/>
              </a:solidFill>
              <a:latin typeface="+mn-lt"/>
            </a:rPr>
            <a:t>Ожидает исполнения</a:t>
          </a:r>
          <a:endParaRPr lang="ru-RU" sz="1800" dirty="0">
            <a:solidFill>
              <a:srgbClr val="475467"/>
            </a:solidFill>
            <a:latin typeface="+mn-lt"/>
          </a:endParaRPr>
        </a:p>
      </dgm:t>
    </dgm:pt>
    <dgm:pt modelId="{C9E84BAB-1AA9-4417-8CB0-E43F52D666DD}" type="parTrans" cxnId="{CAAED62B-3A9C-4EF2-A380-23B0872A9E0B}">
      <dgm:prSet/>
      <dgm:spPr/>
      <dgm:t>
        <a:bodyPr/>
        <a:lstStyle/>
        <a:p>
          <a:endParaRPr lang="ru-RU"/>
        </a:p>
      </dgm:t>
    </dgm:pt>
    <dgm:pt modelId="{CA60869D-4A2A-4FA0-912E-BCB14111F644}" type="sibTrans" cxnId="{CAAED62B-3A9C-4EF2-A380-23B0872A9E0B}">
      <dgm:prSet/>
      <dgm:spPr/>
      <dgm:t>
        <a:bodyPr/>
        <a:lstStyle/>
        <a:p>
          <a:endParaRPr lang="ru-RU"/>
        </a:p>
      </dgm:t>
    </dgm:pt>
    <dgm:pt modelId="{9386A516-E7F2-4215-8D3E-702939A4EB2E}">
      <dgm:prSet phldrT="[Текст]" custT="1"/>
      <dgm:spPr/>
      <dgm:t>
        <a:bodyPr/>
        <a:lstStyle/>
        <a:p>
          <a:r>
            <a:rPr lang="ru-RU" sz="1800" dirty="0">
              <a:latin typeface="+mn-lt"/>
            </a:rPr>
            <a:t>Заявка к оплате </a:t>
          </a:r>
        </a:p>
      </dgm:t>
    </dgm:pt>
    <dgm:pt modelId="{9F51D4E2-CE47-42B4-BD45-D921488A6A6F}" type="parTrans" cxnId="{99BB0296-1F04-4C6F-A9CD-F6ACCAEA15F9}">
      <dgm:prSet/>
      <dgm:spPr/>
      <dgm:t>
        <a:bodyPr/>
        <a:lstStyle/>
        <a:p>
          <a:endParaRPr lang="ru-RU"/>
        </a:p>
      </dgm:t>
    </dgm:pt>
    <dgm:pt modelId="{2EDE3193-B7F2-41CA-ABAD-1F051011BCC1}" type="sibTrans" cxnId="{99BB0296-1F04-4C6F-A9CD-F6ACCAEA15F9}">
      <dgm:prSet/>
      <dgm:spPr/>
      <dgm:t>
        <a:bodyPr/>
        <a:lstStyle/>
        <a:p>
          <a:endParaRPr lang="ru-RU"/>
        </a:p>
      </dgm:t>
    </dgm:pt>
    <dgm:pt modelId="{9D3EC9DA-3704-429D-B1E0-845ED2A3EB2D}" type="pres">
      <dgm:prSet presAssocID="{44F5F12D-31D7-4AFD-98BE-DE22CA51C671}" presName="compositeShape" presStyleCnt="0">
        <dgm:presLayoutVars>
          <dgm:chMax val="7"/>
          <dgm:dir/>
          <dgm:resizeHandles val="exact"/>
        </dgm:presLayoutVars>
      </dgm:prSet>
      <dgm:spPr/>
    </dgm:pt>
    <dgm:pt modelId="{6C7902B3-B0FC-4656-97B8-15D29D42D83D}" type="pres">
      <dgm:prSet presAssocID="{44F5F12D-31D7-4AFD-98BE-DE22CA51C671}" presName="wedge1" presStyleLbl="node1" presStyleIdx="0" presStyleCnt="3"/>
      <dgm:spPr/>
    </dgm:pt>
    <dgm:pt modelId="{F8C38461-90A6-4C9C-8250-02E1014C63EC}" type="pres">
      <dgm:prSet presAssocID="{44F5F12D-31D7-4AFD-98BE-DE22CA51C671}" presName="dummy1a" presStyleCnt="0"/>
      <dgm:spPr/>
    </dgm:pt>
    <dgm:pt modelId="{33A65C47-5F03-4172-83B3-20AC51022DDB}" type="pres">
      <dgm:prSet presAssocID="{44F5F12D-31D7-4AFD-98BE-DE22CA51C671}" presName="dummy1b" presStyleCnt="0"/>
      <dgm:spPr/>
    </dgm:pt>
    <dgm:pt modelId="{35C606E6-F5F1-437B-BDFD-F14D2EC6639A}" type="pres">
      <dgm:prSet presAssocID="{44F5F12D-31D7-4AFD-98BE-DE22CA51C67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8245CB-4D97-4895-9CA4-220C05F96053}" type="pres">
      <dgm:prSet presAssocID="{44F5F12D-31D7-4AFD-98BE-DE22CA51C671}" presName="wedge2" presStyleLbl="node1" presStyleIdx="1" presStyleCnt="3"/>
      <dgm:spPr/>
    </dgm:pt>
    <dgm:pt modelId="{E377F13E-AC45-468D-AA76-69BD44BC452E}" type="pres">
      <dgm:prSet presAssocID="{44F5F12D-31D7-4AFD-98BE-DE22CA51C671}" presName="dummy2a" presStyleCnt="0"/>
      <dgm:spPr/>
    </dgm:pt>
    <dgm:pt modelId="{80B7CE9E-EB5E-4633-88B5-CB24D1F87EE2}" type="pres">
      <dgm:prSet presAssocID="{44F5F12D-31D7-4AFD-98BE-DE22CA51C671}" presName="dummy2b" presStyleCnt="0"/>
      <dgm:spPr/>
    </dgm:pt>
    <dgm:pt modelId="{CE03057E-E7E5-4088-A025-51D753B61047}" type="pres">
      <dgm:prSet presAssocID="{44F5F12D-31D7-4AFD-98BE-DE22CA51C67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148812B-3F1A-401C-8C92-8D0FB9C0FD06}" type="pres">
      <dgm:prSet presAssocID="{44F5F12D-31D7-4AFD-98BE-DE22CA51C671}" presName="wedge3" presStyleLbl="node1" presStyleIdx="2" presStyleCnt="3"/>
      <dgm:spPr/>
    </dgm:pt>
    <dgm:pt modelId="{1DF0DCAF-1BCE-4750-B27B-8072DFE7C599}" type="pres">
      <dgm:prSet presAssocID="{44F5F12D-31D7-4AFD-98BE-DE22CA51C671}" presName="dummy3a" presStyleCnt="0"/>
      <dgm:spPr/>
    </dgm:pt>
    <dgm:pt modelId="{8082D6F7-3211-4B14-ACC1-43AD6120B5E6}" type="pres">
      <dgm:prSet presAssocID="{44F5F12D-31D7-4AFD-98BE-DE22CA51C671}" presName="dummy3b" presStyleCnt="0"/>
      <dgm:spPr/>
    </dgm:pt>
    <dgm:pt modelId="{EB2504FA-8FE6-404D-AFA7-2B5EC28F5B3B}" type="pres">
      <dgm:prSet presAssocID="{44F5F12D-31D7-4AFD-98BE-DE22CA51C67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06A0BF-9CBD-4425-9C40-3368E289909F}" type="pres">
      <dgm:prSet presAssocID="{F106E0BD-8A9A-466A-88DB-777EB716210D}" presName="arrowWedge1" presStyleLbl="fgSibTrans2D1" presStyleIdx="0" presStyleCnt="3"/>
      <dgm:spPr/>
    </dgm:pt>
    <dgm:pt modelId="{2AE9BD85-E7FD-486E-B96E-5F30FF3781B0}" type="pres">
      <dgm:prSet presAssocID="{CA60869D-4A2A-4FA0-912E-BCB14111F644}" presName="arrowWedge2" presStyleLbl="fgSibTrans2D1" presStyleIdx="1" presStyleCnt="3"/>
      <dgm:spPr/>
    </dgm:pt>
    <dgm:pt modelId="{5B47EBE1-3B56-4069-BC26-95268D6293EB}" type="pres">
      <dgm:prSet presAssocID="{2EDE3193-B7F2-41CA-ABAD-1F051011BCC1}" presName="arrowWedge3" presStyleLbl="fgSibTrans2D1" presStyleIdx="2" presStyleCnt="3"/>
      <dgm:spPr/>
    </dgm:pt>
  </dgm:ptLst>
  <dgm:cxnLst>
    <dgm:cxn modelId="{F08A0006-1581-4BCF-BF15-42E95D3FA62F}" type="presOf" srcId="{9386A516-E7F2-4215-8D3E-702939A4EB2E}" destId="{A148812B-3F1A-401C-8C92-8D0FB9C0FD06}" srcOrd="0" destOrd="0" presId="urn:microsoft.com/office/officeart/2005/8/layout/cycle8"/>
    <dgm:cxn modelId="{7579EE14-F04B-4B65-B42C-73015239A941}" type="presOf" srcId="{44F5F12D-31D7-4AFD-98BE-DE22CA51C671}" destId="{9D3EC9DA-3704-429D-B1E0-845ED2A3EB2D}" srcOrd="0" destOrd="0" presId="urn:microsoft.com/office/officeart/2005/8/layout/cycle8"/>
    <dgm:cxn modelId="{1EB7321E-1BEB-400A-A416-11F452B413A2}" type="presOf" srcId="{90EDA4B5-D341-4ED7-93DD-362D40A86DB0}" destId="{CE03057E-E7E5-4088-A025-51D753B61047}" srcOrd="1" destOrd="0" presId="urn:microsoft.com/office/officeart/2005/8/layout/cycle8"/>
    <dgm:cxn modelId="{CAAED62B-3A9C-4EF2-A380-23B0872A9E0B}" srcId="{44F5F12D-31D7-4AFD-98BE-DE22CA51C671}" destId="{90EDA4B5-D341-4ED7-93DD-362D40A86DB0}" srcOrd="1" destOrd="0" parTransId="{C9E84BAB-1AA9-4417-8CB0-E43F52D666DD}" sibTransId="{CA60869D-4A2A-4FA0-912E-BCB14111F644}"/>
    <dgm:cxn modelId="{E425B93B-F526-4781-A2A5-CD7BA31F4C13}" type="presOf" srcId="{9386A516-E7F2-4215-8D3E-702939A4EB2E}" destId="{EB2504FA-8FE6-404D-AFA7-2B5EC28F5B3B}" srcOrd="1" destOrd="0" presId="urn:microsoft.com/office/officeart/2005/8/layout/cycle8"/>
    <dgm:cxn modelId="{FE4BAF53-FF58-42AB-8386-6A9E27A3EF9B}" type="presOf" srcId="{90EDA4B5-D341-4ED7-93DD-362D40A86DB0}" destId="{7D8245CB-4D97-4895-9CA4-220C05F96053}" srcOrd="0" destOrd="0" presId="urn:microsoft.com/office/officeart/2005/8/layout/cycle8"/>
    <dgm:cxn modelId="{7F08CE79-7003-4C4A-89A9-DD3B1C696264}" type="presOf" srcId="{ACA08570-DE17-4302-8963-E6CD3F90080E}" destId="{35C606E6-F5F1-437B-BDFD-F14D2EC6639A}" srcOrd="1" destOrd="0" presId="urn:microsoft.com/office/officeart/2005/8/layout/cycle8"/>
    <dgm:cxn modelId="{99BB0296-1F04-4C6F-A9CD-F6ACCAEA15F9}" srcId="{44F5F12D-31D7-4AFD-98BE-DE22CA51C671}" destId="{9386A516-E7F2-4215-8D3E-702939A4EB2E}" srcOrd="2" destOrd="0" parTransId="{9F51D4E2-CE47-42B4-BD45-D921488A6A6F}" sibTransId="{2EDE3193-B7F2-41CA-ABAD-1F051011BCC1}"/>
    <dgm:cxn modelId="{D08D4A9A-C1AF-43D5-A13C-3003BB1804D9}" srcId="{44F5F12D-31D7-4AFD-98BE-DE22CA51C671}" destId="{ACA08570-DE17-4302-8963-E6CD3F90080E}" srcOrd="0" destOrd="0" parTransId="{652E89CE-8302-436B-AFBF-C18B281318A7}" sibTransId="{F106E0BD-8A9A-466A-88DB-777EB716210D}"/>
    <dgm:cxn modelId="{2D4BE6A9-6B0A-483E-AA1E-D25A34A854EA}" type="presOf" srcId="{ACA08570-DE17-4302-8963-E6CD3F90080E}" destId="{6C7902B3-B0FC-4656-97B8-15D29D42D83D}" srcOrd="0" destOrd="0" presId="urn:microsoft.com/office/officeart/2005/8/layout/cycle8"/>
    <dgm:cxn modelId="{716AEF69-AB9F-4FE3-A54D-1964DAC40A2D}" type="presParOf" srcId="{9D3EC9DA-3704-429D-B1E0-845ED2A3EB2D}" destId="{6C7902B3-B0FC-4656-97B8-15D29D42D83D}" srcOrd="0" destOrd="0" presId="urn:microsoft.com/office/officeart/2005/8/layout/cycle8"/>
    <dgm:cxn modelId="{574DFA75-06F2-41A7-84F5-CD0FC9756870}" type="presParOf" srcId="{9D3EC9DA-3704-429D-B1E0-845ED2A3EB2D}" destId="{F8C38461-90A6-4C9C-8250-02E1014C63EC}" srcOrd="1" destOrd="0" presId="urn:microsoft.com/office/officeart/2005/8/layout/cycle8"/>
    <dgm:cxn modelId="{2B3E1473-53F7-4D84-BAC7-B2743E89ACC3}" type="presParOf" srcId="{9D3EC9DA-3704-429D-B1E0-845ED2A3EB2D}" destId="{33A65C47-5F03-4172-83B3-20AC51022DDB}" srcOrd="2" destOrd="0" presId="urn:microsoft.com/office/officeart/2005/8/layout/cycle8"/>
    <dgm:cxn modelId="{4E6FA6F1-5142-4D8F-9A53-38C887C23124}" type="presParOf" srcId="{9D3EC9DA-3704-429D-B1E0-845ED2A3EB2D}" destId="{35C606E6-F5F1-437B-BDFD-F14D2EC6639A}" srcOrd="3" destOrd="0" presId="urn:microsoft.com/office/officeart/2005/8/layout/cycle8"/>
    <dgm:cxn modelId="{72A9D671-3C36-4A4E-8FF7-A920E5D327E3}" type="presParOf" srcId="{9D3EC9DA-3704-429D-B1E0-845ED2A3EB2D}" destId="{7D8245CB-4D97-4895-9CA4-220C05F96053}" srcOrd="4" destOrd="0" presId="urn:microsoft.com/office/officeart/2005/8/layout/cycle8"/>
    <dgm:cxn modelId="{A38FA941-B3E7-4769-950F-C636BEAAC223}" type="presParOf" srcId="{9D3EC9DA-3704-429D-B1E0-845ED2A3EB2D}" destId="{E377F13E-AC45-468D-AA76-69BD44BC452E}" srcOrd="5" destOrd="0" presId="urn:microsoft.com/office/officeart/2005/8/layout/cycle8"/>
    <dgm:cxn modelId="{9296CC8C-EAF3-465D-8263-6B59D00D16A0}" type="presParOf" srcId="{9D3EC9DA-3704-429D-B1E0-845ED2A3EB2D}" destId="{80B7CE9E-EB5E-4633-88B5-CB24D1F87EE2}" srcOrd="6" destOrd="0" presId="urn:microsoft.com/office/officeart/2005/8/layout/cycle8"/>
    <dgm:cxn modelId="{C137B219-1F1A-48D7-A778-35E3FB9F6329}" type="presParOf" srcId="{9D3EC9DA-3704-429D-B1E0-845ED2A3EB2D}" destId="{CE03057E-E7E5-4088-A025-51D753B61047}" srcOrd="7" destOrd="0" presId="urn:microsoft.com/office/officeart/2005/8/layout/cycle8"/>
    <dgm:cxn modelId="{F289BEC7-664E-4236-BC06-734A9CEEB0AA}" type="presParOf" srcId="{9D3EC9DA-3704-429D-B1E0-845ED2A3EB2D}" destId="{A148812B-3F1A-401C-8C92-8D0FB9C0FD06}" srcOrd="8" destOrd="0" presId="urn:microsoft.com/office/officeart/2005/8/layout/cycle8"/>
    <dgm:cxn modelId="{7954C035-D69A-4C2C-84BF-A53D12F872EC}" type="presParOf" srcId="{9D3EC9DA-3704-429D-B1E0-845ED2A3EB2D}" destId="{1DF0DCAF-1BCE-4750-B27B-8072DFE7C599}" srcOrd="9" destOrd="0" presId="urn:microsoft.com/office/officeart/2005/8/layout/cycle8"/>
    <dgm:cxn modelId="{0D8D8852-4354-4533-B529-89B0F5F5E5F9}" type="presParOf" srcId="{9D3EC9DA-3704-429D-B1E0-845ED2A3EB2D}" destId="{8082D6F7-3211-4B14-ACC1-43AD6120B5E6}" srcOrd="10" destOrd="0" presId="urn:microsoft.com/office/officeart/2005/8/layout/cycle8"/>
    <dgm:cxn modelId="{6E0AE7D0-F375-41B6-AA2A-CB4F1ED6B8E6}" type="presParOf" srcId="{9D3EC9DA-3704-429D-B1E0-845ED2A3EB2D}" destId="{EB2504FA-8FE6-404D-AFA7-2B5EC28F5B3B}" srcOrd="11" destOrd="0" presId="urn:microsoft.com/office/officeart/2005/8/layout/cycle8"/>
    <dgm:cxn modelId="{ED8D59C1-8B99-4BA7-BB36-734A9DEF51DE}" type="presParOf" srcId="{9D3EC9DA-3704-429D-B1E0-845ED2A3EB2D}" destId="{7306A0BF-9CBD-4425-9C40-3368E289909F}" srcOrd="12" destOrd="0" presId="urn:microsoft.com/office/officeart/2005/8/layout/cycle8"/>
    <dgm:cxn modelId="{997C856C-48F2-4C9A-A298-8E16F113452A}" type="presParOf" srcId="{9D3EC9DA-3704-429D-B1E0-845ED2A3EB2D}" destId="{2AE9BD85-E7FD-486E-B96E-5F30FF3781B0}" srcOrd="13" destOrd="0" presId="urn:microsoft.com/office/officeart/2005/8/layout/cycle8"/>
    <dgm:cxn modelId="{ED8997D8-7E4B-4636-B1C6-EEA0B5DEFD72}" type="presParOf" srcId="{9D3EC9DA-3704-429D-B1E0-845ED2A3EB2D}" destId="{5B47EBE1-3B56-4069-BC26-95268D6293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5F12D-31D7-4AFD-98BE-DE22CA51C671}" type="doc">
      <dgm:prSet loTypeId="urn:microsoft.com/office/officeart/2005/8/layout/cycle8" loCatId="cycle" qsTypeId="urn:microsoft.com/office/officeart/2005/8/quickstyle/simple1" qsCatId="simple" csTypeId="urn:microsoft.com/office/officeart/2005/8/colors/accent1_4" csCatId="accent1" phldr="1"/>
      <dgm:spPr/>
    </dgm:pt>
    <dgm:pt modelId="{ACA08570-DE17-4302-8963-E6CD3F90080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2400" dirty="0">
            <a:latin typeface="atlasgrotesk_light"/>
          </a:endParaRPr>
        </a:p>
      </dgm:t>
    </dgm:pt>
    <dgm:pt modelId="{652E89CE-8302-436B-AFBF-C18B281318A7}" type="parTrans" cxnId="{D08D4A9A-C1AF-43D5-A13C-3003BB1804D9}">
      <dgm:prSet/>
      <dgm:spPr/>
      <dgm:t>
        <a:bodyPr/>
        <a:lstStyle/>
        <a:p>
          <a:endParaRPr lang="ru-RU"/>
        </a:p>
      </dgm:t>
    </dgm:pt>
    <dgm:pt modelId="{F106E0BD-8A9A-466A-88DB-777EB716210D}" type="sibTrans" cxnId="{D08D4A9A-C1AF-43D5-A13C-3003BB1804D9}">
      <dgm:prSet/>
      <dgm:spPr/>
      <dgm:t>
        <a:bodyPr/>
        <a:lstStyle/>
        <a:p>
          <a:endParaRPr lang="ru-RU"/>
        </a:p>
      </dgm:t>
    </dgm:pt>
    <dgm:pt modelId="{90EDA4B5-D341-4ED7-93DD-362D40A86DB0}">
      <dgm:prSet phldrT="[Текст]" custT="1"/>
      <dgm:spPr/>
      <dgm:t>
        <a:bodyPr/>
        <a:lstStyle/>
        <a:p>
          <a:r>
            <a:rPr lang="ru-RU" sz="1600" dirty="0">
              <a:solidFill>
                <a:srgbClr val="C00000"/>
              </a:solidFill>
              <a:latin typeface="+mn-lt"/>
            </a:rPr>
            <a:t>Отклонена/ Черновик</a:t>
          </a:r>
          <a:endParaRPr lang="ru-RU" sz="2000" dirty="0">
            <a:solidFill>
              <a:srgbClr val="C00000"/>
            </a:solidFill>
            <a:latin typeface="+mn-lt"/>
          </a:endParaRPr>
        </a:p>
      </dgm:t>
    </dgm:pt>
    <dgm:pt modelId="{C9E84BAB-1AA9-4417-8CB0-E43F52D666DD}" type="parTrans" cxnId="{CAAED62B-3A9C-4EF2-A380-23B0872A9E0B}">
      <dgm:prSet/>
      <dgm:spPr/>
      <dgm:t>
        <a:bodyPr/>
        <a:lstStyle/>
        <a:p>
          <a:endParaRPr lang="ru-RU"/>
        </a:p>
      </dgm:t>
    </dgm:pt>
    <dgm:pt modelId="{CA60869D-4A2A-4FA0-912E-BCB14111F644}" type="sibTrans" cxnId="{CAAED62B-3A9C-4EF2-A380-23B0872A9E0B}">
      <dgm:prSet/>
      <dgm:spPr/>
      <dgm:t>
        <a:bodyPr/>
        <a:lstStyle/>
        <a:p>
          <a:endParaRPr lang="ru-RU"/>
        </a:p>
      </dgm:t>
    </dgm:pt>
    <dgm:pt modelId="{9386A516-E7F2-4215-8D3E-702939A4EB2E}">
      <dgm:prSet phldrT="[Текст]" custT="1"/>
      <dgm:spPr/>
      <dgm:t>
        <a:bodyPr/>
        <a:lstStyle/>
        <a:p>
          <a:r>
            <a:rPr lang="ru-RU" sz="1800" dirty="0">
              <a:latin typeface="+mn-lt"/>
            </a:rPr>
            <a:t>Заявка к оплате </a:t>
          </a:r>
        </a:p>
      </dgm:t>
    </dgm:pt>
    <dgm:pt modelId="{9F51D4E2-CE47-42B4-BD45-D921488A6A6F}" type="parTrans" cxnId="{99BB0296-1F04-4C6F-A9CD-F6ACCAEA15F9}">
      <dgm:prSet/>
      <dgm:spPr/>
      <dgm:t>
        <a:bodyPr/>
        <a:lstStyle/>
        <a:p>
          <a:endParaRPr lang="ru-RU"/>
        </a:p>
      </dgm:t>
    </dgm:pt>
    <dgm:pt modelId="{2EDE3193-B7F2-41CA-ABAD-1F051011BCC1}" type="sibTrans" cxnId="{99BB0296-1F04-4C6F-A9CD-F6ACCAEA15F9}">
      <dgm:prSet/>
      <dgm:spPr/>
      <dgm:t>
        <a:bodyPr/>
        <a:lstStyle/>
        <a:p>
          <a:endParaRPr lang="ru-RU"/>
        </a:p>
      </dgm:t>
    </dgm:pt>
    <dgm:pt modelId="{9D3EC9DA-3704-429D-B1E0-845ED2A3EB2D}" type="pres">
      <dgm:prSet presAssocID="{44F5F12D-31D7-4AFD-98BE-DE22CA51C671}" presName="compositeShape" presStyleCnt="0">
        <dgm:presLayoutVars>
          <dgm:chMax val="7"/>
          <dgm:dir/>
          <dgm:resizeHandles val="exact"/>
        </dgm:presLayoutVars>
      </dgm:prSet>
      <dgm:spPr/>
    </dgm:pt>
    <dgm:pt modelId="{6C7902B3-B0FC-4656-97B8-15D29D42D83D}" type="pres">
      <dgm:prSet presAssocID="{44F5F12D-31D7-4AFD-98BE-DE22CA51C671}" presName="wedge1" presStyleLbl="node1" presStyleIdx="0" presStyleCnt="3"/>
      <dgm:spPr/>
    </dgm:pt>
    <dgm:pt modelId="{F8C38461-90A6-4C9C-8250-02E1014C63EC}" type="pres">
      <dgm:prSet presAssocID="{44F5F12D-31D7-4AFD-98BE-DE22CA51C671}" presName="dummy1a" presStyleCnt="0"/>
      <dgm:spPr/>
    </dgm:pt>
    <dgm:pt modelId="{33A65C47-5F03-4172-83B3-20AC51022DDB}" type="pres">
      <dgm:prSet presAssocID="{44F5F12D-31D7-4AFD-98BE-DE22CA51C671}" presName="dummy1b" presStyleCnt="0"/>
      <dgm:spPr/>
    </dgm:pt>
    <dgm:pt modelId="{35C606E6-F5F1-437B-BDFD-F14D2EC6639A}" type="pres">
      <dgm:prSet presAssocID="{44F5F12D-31D7-4AFD-98BE-DE22CA51C67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8245CB-4D97-4895-9CA4-220C05F96053}" type="pres">
      <dgm:prSet presAssocID="{44F5F12D-31D7-4AFD-98BE-DE22CA51C671}" presName="wedge2" presStyleLbl="node1" presStyleIdx="1" presStyleCnt="3"/>
      <dgm:spPr/>
    </dgm:pt>
    <dgm:pt modelId="{E377F13E-AC45-468D-AA76-69BD44BC452E}" type="pres">
      <dgm:prSet presAssocID="{44F5F12D-31D7-4AFD-98BE-DE22CA51C671}" presName="dummy2a" presStyleCnt="0"/>
      <dgm:spPr/>
    </dgm:pt>
    <dgm:pt modelId="{80B7CE9E-EB5E-4633-88B5-CB24D1F87EE2}" type="pres">
      <dgm:prSet presAssocID="{44F5F12D-31D7-4AFD-98BE-DE22CA51C671}" presName="dummy2b" presStyleCnt="0"/>
      <dgm:spPr/>
    </dgm:pt>
    <dgm:pt modelId="{CE03057E-E7E5-4088-A025-51D753B61047}" type="pres">
      <dgm:prSet presAssocID="{44F5F12D-31D7-4AFD-98BE-DE22CA51C67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148812B-3F1A-401C-8C92-8D0FB9C0FD06}" type="pres">
      <dgm:prSet presAssocID="{44F5F12D-31D7-4AFD-98BE-DE22CA51C671}" presName="wedge3" presStyleLbl="node1" presStyleIdx="2" presStyleCnt="3"/>
      <dgm:spPr/>
    </dgm:pt>
    <dgm:pt modelId="{1DF0DCAF-1BCE-4750-B27B-8072DFE7C599}" type="pres">
      <dgm:prSet presAssocID="{44F5F12D-31D7-4AFD-98BE-DE22CA51C671}" presName="dummy3a" presStyleCnt="0"/>
      <dgm:spPr/>
    </dgm:pt>
    <dgm:pt modelId="{8082D6F7-3211-4B14-ACC1-43AD6120B5E6}" type="pres">
      <dgm:prSet presAssocID="{44F5F12D-31D7-4AFD-98BE-DE22CA51C671}" presName="dummy3b" presStyleCnt="0"/>
      <dgm:spPr/>
    </dgm:pt>
    <dgm:pt modelId="{EB2504FA-8FE6-404D-AFA7-2B5EC28F5B3B}" type="pres">
      <dgm:prSet presAssocID="{44F5F12D-31D7-4AFD-98BE-DE22CA51C67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06A0BF-9CBD-4425-9C40-3368E289909F}" type="pres">
      <dgm:prSet presAssocID="{F106E0BD-8A9A-466A-88DB-777EB716210D}" presName="arrowWedge1" presStyleLbl="fgSibTrans2D1" presStyleIdx="0" presStyleCnt="3"/>
      <dgm:spPr/>
    </dgm:pt>
    <dgm:pt modelId="{2AE9BD85-E7FD-486E-B96E-5F30FF3781B0}" type="pres">
      <dgm:prSet presAssocID="{CA60869D-4A2A-4FA0-912E-BCB14111F644}" presName="arrowWedge2" presStyleLbl="fgSibTrans2D1" presStyleIdx="1" presStyleCnt="3"/>
      <dgm:spPr/>
    </dgm:pt>
    <dgm:pt modelId="{5B47EBE1-3B56-4069-BC26-95268D6293EB}" type="pres">
      <dgm:prSet presAssocID="{2EDE3193-B7F2-41CA-ABAD-1F051011BCC1}" presName="arrowWedge3" presStyleLbl="fgSibTrans2D1" presStyleIdx="2" presStyleCnt="3"/>
      <dgm:spPr/>
    </dgm:pt>
  </dgm:ptLst>
  <dgm:cxnLst>
    <dgm:cxn modelId="{F08A0006-1581-4BCF-BF15-42E95D3FA62F}" type="presOf" srcId="{9386A516-E7F2-4215-8D3E-702939A4EB2E}" destId="{A148812B-3F1A-401C-8C92-8D0FB9C0FD06}" srcOrd="0" destOrd="0" presId="urn:microsoft.com/office/officeart/2005/8/layout/cycle8"/>
    <dgm:cxn modelId="{7579EE14-F04B-4B65-B42C-73015239A941}" type="presOf" srcId="{44F5F12D-31D7-4AFD-98BE-DE22CA51C671}" destId="{9D3EC9DA-3704-429D-B1E0-845ED2A3EB2D}" srcOrd="0" destOrd="0" presId="urn:microsoft.com/office/officeart/2005/8/layout/cycle8"/>
    <dgm:cxn modelId="{1EB7321E-1BEB-400A-A416-11F452B413A2}" type="presOf" srcId="{90EDA4B5-D341-4ED7-93DD-362D40A86DB0}" destId="{CE03057E-E7E5-4088-A025-51D753B61047}" srcOrd="1" destOrd="0" presId="urn:microsoft.com/office/officeart/2005/8/layout/cycle8"/>
    <dgm:cxn modelId="{CAAED62B-3A9C-4EF2-A380-23B0872A9E0B}" srcId="{44F5F12D-31D7-4AFD-98BE-DE22CA51C671}" destId="{90EDA4B5-D341-4ED7-93DD-362D40A86DB0}" srcOrd="1" destOrd="0" parTransId="{C9E84BAB-1AA9-4417-8CB0-E43F52D666DD}" sibTransId="{CA60869D-4A2A-4FA0-912E-BCB14111F644}"/>
    <dgm:cxn modelId="{E425B93B-F526-4781-A2A5-CD7BA31F4C13}" type="presOf" srcId="{9386A516-E7F2-4215-8D3E-702939A4EB2E}" destId="{EB2504FA-8FE6-404D-AFA7-2B5EC28F5B3B}" srcOrd="1" destOrd="0" presId="urn:microsoft.com/office/officeart/2005/8/layout/cycle8"/>
    <dgm:cxn modelId="{FE4BAF53-FF58-42AB-8386-6A9E27A3EF9B}" type="presOf" srcId="{90EDA4B5-D341-4ED7-93DD-362D40A86DB0}" destId="{7D8245CB-4D97-4895-9CA4-220C05F96053}" srcOrd="0" destOrd="0" presId="urn:microsoft.com/office/officeart/2005/8/layout/cycle8"/>
    <dgm:cxn modelId="{7F08CE79-7003-4C4A-89A9-DD3B1C696264}" type="presOf" srcId="{ACA08570-DE17-4302-8963-E6CD3F90080E}" destId="{35C606E6-F5F1-437B-BDFD-F14D2EC6639A}" srcOrd="1" destOrd="0" presId="urn:microsoft.com/office/officeart/2005/8/layout/cycle8"/>
    <dgm:cxn modelId="{99BB0296-1F04-4C6F-A9CD-F6ACCAEA15F9}" srcId="{44F5F12D-31D7-4AFD-98BE-DE22CA51C671}" destId="{9386A516-E7F2-4215-8D3E-702939A4EB2E}" srcOrd="2" destOrd="0" parTransId="{9F51D4E2-CE47-42B4-BD45-D921488A6A6F}" sibTransId="{2EDE3193-B7F2-41CA-ABAD-1F051011BCC1}"/>
    <dgm:cxn modelId="{D08D4A9A-C1AF-43D5-A13C-3003BB1804D9}" srcId="{44F5F12D-31D7-4AFD-98BE-DE22CA51C671}" destId="{ACA08570-DE17-4302-8963-E6CD3F90080E}" srcOrd="0" destOrd="0" parTransId="{652E89CE-8302-436B-AFBF-C18B281318A7}" sibTransId="{F106E0BD-8A9A-466A-88DB-777EB716210D}"/>
    <dgm:cxn modelId="{2D4BE6A9-6B0A-483E-AA1E-D25A34A854EA}" type="presOf" srcId="{ACA08570-DE17-4302-8963-E6CD3F90080E}" destId="{6C7902B3-B0FC-4656-97B8-15D29D42D83D}" srcOrd="0" destOrd="0" presId="urn:microsoft.com/office/officeart/2005/8/layout/cycle8"/>
    <dgm:cxn modelId="{716AEF69-AB9F-4FE3-A54D-1964DAC40A2D}" type="presParOf" srcId="{9D3EC9DA-3704-429D-B1E0-845ED2A3EB2D}" destId="{6C7902B3-B0FC-4656-97B8-15D29D42D83D}" srcOrd="0" destOrd="0" presId="urn:microsoft.com/office/officeart/2005/8/layout/cycle8"/>
    <dgm:cxn modelId="{574DFA75-06F2-41A7-84F5-CD0FC9756870}" type="presParOf" srcId="{9D3EC9DA-3704-429D-B1E0-845ED2A3EB2D}" destId="{F8C38461-90A6-4C9C-8250-02E1014C63EC}" srcOrd="1" destOrd="0" presId="urn:microsoft.com/office/officeart/2005/8/layout/cycle8"/>
    <dgm:cxn modelId="{2B3E1473-53F7-4D84-BAC7-B2743E89ACC3}" type="presParOf" srcId="{9D3EC9DA-3704-429D-B1E0-845ED2A3EB2D}" destId="{33A65C47-5F03-4172-83B3-20AC51022DDB}" srcOrd="2" destOrd="0" presId="urn:microsoft.com/office/officeart/2005/8/layout/cycle8"/>
    <dgm:cxn modelId="{4E6FA6F1-5142-4D8F-9A53-38C887C23124}" type="presParOf" srcId="{9D3EC9DA-3704-429D-B1E0-845ED2A3EB2D}" destId="{35C606E6-F5F1-437B-BDFD-F14D2EC6639A}" srcOrd="3" destOrd="0" presId="urn:microsoft.com/office/officeart/2005/8/layout/cycle8"/>
    <dgm:cxn modelId="{72A9D671-3C36-4A4E-8FF7-A920E5D327E3}" type="presParOf" srcId="{9D3EC9DA-3704-429D-B1E0-845ED2A3EB2D}" destId="{7D8245CB-4D97-4895-9CA4-220C05F96053}" srcOrd="4" destOrd="0" presId="urn:microsoft.com/office/officeart/2005/8/layout/cycle8"/>
    <dgm:cxn modelId="{A38FA941-B3E7-4769-950F-C636BEAAC223}" type="presParOf" srcId="{9D3EC9DA-3704-429D-B1E0-845ED2A3EB2D}" destId="{E377F13E-AC45-468D-AA76-69BD44BC452E}" srcOrd="5" destOrd="0" presId="urn:microsoft.com/office/officeart/2005/8/layout/cycle8"/>
    <dgm:cxn modelId="{9296CC8C-EAF3-465D-8263-6B59D00D16A0}" type="presParOf" srcId="{9D3EC9DA-3704-429D-B1E0-845ED2A3EB2D}" destId="{80B7CE9E-EB5E-4633-88B5-CB24D1F87EE2}" srcOrd="6" destOrd="0" presId="urn:microsoft.com/office/officeart/2005/8/layout/cycle8"/>
    <dgm:cxn modelId="{C137B219-1F1A-48D7-A778-35E3FB9F6329}" type="presParOf" srcId="{9D3EC9DA-3704-429D-B1E0-845ED2A3EB2D}" destId="{CE03057E-E7E5-4088-A025-51D753B61047}" srcOrd="7" destOrd="0" presId="urn:microsoft.com/office/officeart/2005/8/layout/cycle8"/>
    <dgm:cxn modelId="{F289BEC7-664E-4236-BC06-734A9CEEB0AA}" type="presParOf" srcId="{9D3EC9DA-3704-429D-B1E0-845ED2A3EB2D}" destId="{A148812B-3F1A-401C-8C92-8D0FB9C0FD06}" srcOrd="8" destOrd="0" presId="urn:microsoft.com/office/officeart/2005/8/layout/cycle8"/>
    <dgm:cxn modelId="{7954C035-D69A-4C2C-84BF-A53D12F872EC}" type="presParOf" srcId="{9D3EC9DA-3704-429D-B1E0-845ED2A3EB2D}" destId="{1DF0DCAF-1BCE-4750-B27B-8072DFE7C599}" srcOrd="9" destOrd="0" presId="urn:microsoft.com/office/officeart/2005/8/layout/cycle8"/>
    <dgm:cxn modelId="{0D8D8852-4354-4533-B529-89B0F5F5E5F9}" type="presParOf" srcId="{9D3EC9DA-3704-429D-B1E0-845ED2A3EB2D}" destId="{8082D6F7-3211-4B14-ACC1-43AD6120B5E6}" srcOrd="10" destOrd="0" presId="urn:microsoft.com/office/officeart/2005/8/layout/cycle8"/>
    <dgm:cxn modelId="{6E0AE7D0-F375-41B6-AA2A-CB4F1ED6B8E6}" type="presParOf" srcId="{9D3EC9DA-3704-429D-B1E0-845ED2A3EB2D}" destId="{EB2504FA-8FE6-404D-AFA7-2B5EC28F5B3B}" srcOrd="11" destOrd="0" presId="urn:microsoft.com/office/officeart/2005/8/layout/cycle8"/>
    <dgm:cxn modelId="{ED8D59C1-8B99-4BA7-BB36-734A9DEF51DE}" type="presParOf" srcId="{9D3EC9DA-3704-429D-B1E0-845ED2A3EB2D}" destId="{7306A0BF-9CBD-4425-9C40-3368E289909F}" srcOrd="12" destOrd="0" presId="urn:microsoft.com/office/officeart/2005/8/layout/cycle8"/>
    <dgm:cxn modelId="{997C856C-48F2-4C9A-A298-8E16F113452A}" type="presParOf" srcId="{9D3EC9DA-3704-429D-B1E0-845ED2A3EB2D}" destId="{2AE9BD85-E7FD-486E-B96E-5F30FF3781B0}" srcOrd="13" destOrd="0" presId="urn:microsoft.com/office/officeart/2005/8/layout/cycle8"/>
    <dgm:cxn modelId="{ED8997D8-7E4B-4636-B1C6-EEA0B5DEFD72}" type="presParOf" srcId="{9D3EC9DA-3704-429D-B1E0-845ED2A3EB2D}" destId="{5B47EBE1-3B56-4069-BC26-95268D6293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902B3-B0FC-4656-97B8-15D29D42D83D}">
      <dsp:nvSpPr>
        <dsp:cNvPr id="0" name=""/>
        <dsp:cNvSpPr/>
      </dsp:nvSpPr>
      <dsp:spPr>
        <a:xfrm>
          <a:off x="683999" y="201160"/>
          <a:ext cx="2599611" cy="259961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atlasgrotesk_light"/>
          </a:endParaRPr>
        </a:p>
      </dsp:txBody>
      <dsp:txXfrm>
        <a:off x="2054056" y="752030"/>
        <a:ext cx="928432" cy="773693"/>
      </dsp:txXfrm>
    </dsp:sp>
    <dsp:sp modelId="{7D8245CB-4D97-4895-9CA4-220C05F96053}">
      <dsp:nvSpPr>
        <dsp:cNvPr id="0" name=""/>
        <dsp:cNvSpPr/>
      </dsp:nvSpPr>
      <dsp:spPr>
        <a:xfrm>
          <a:off x="630459" y="294003"/>
          <a:ext cx="2599611" cy="259961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475467"/>
              </a:solidFill>
              <a:latin typeface="+mn-lt"/>
            </a:rPr>
            <a:t>Ожидает исполнения</a:t>
          </a:r>
          <a:endParaRPr lang="ru-RU" sz="1800" kern="1200" dirty="0">
            <a:solidFill>
              <a:srgbClr val="475467"/>
            </a:solidFill>
            <a:latin typeface="+mn-lt"/>
          </a:endParaRPr>
        </a:p>
      </dsp:txBody>
      <dsp:txXfrm>
        <a:off x="1249414" y="1980656"/>
        <a:ext cx="1392649" cy="680850"/>
      </dsp:txXfrm>
    </dsp:sp>
    <dsp:sp modelId="{A148812B-3F1A-401C-8C92-8D0FB9C0FD06}">
      <dsp:nvSpPr>
        <dsp:cNvPr id="0" name=""/>
        <dsp:cNvSpPr/>
      </dsp:nvSpPr>
      <dsp:spPr>
        <a:xfrm>
          <a:off x="576919" y="201160"/>
          <a:ext cx="2599611" cy="259961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</a:rPr>
            <a:t>Заявка к оплате </a:t>
          </a:r>
        </a:p>
      </dsp:txBody>
      <dsp:txXfrm>
        <a:off x="878041" y="752030"/>
        <a:ext cx="928432" cy="773693"/>
      </dsp:txXfrm>
    </dsp:sp>
    <dsp:sp modelId="{7306A0BF-9CBD-4425-9C40-3368E289909F}">
      <dsp:nvSpPr>
        <dsp:cNvPr id="0" name=""/>
        <dsp:cNvSpPr/>
      </dsp:nvSpPr>
      <dsp:spPr>
        <a:xfrm>
          <a:off x="523285" y="40232"/>
          <a:ext cx="2921468" cy="292146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9BD85-E7FD-486E-B96E-5F30FF3781B0}">
      <dsp:nvSpPr>
        <dsp:cNvPr id="0" name=""/>
        <dsp:cNvSpPr/>
      </dsp:nvSpPr>
      <dsp:spPr>
        <a:xfrm>
          <a:off x="469531" y="132910"/>
          <a:ext cx="2921468" cy="292146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7EBE1-3B56-4069-BC26-95268D6293EB}">
      <dsp:nvSpPr>
        <dsp:cNvPr id="0" name=""/>
        <dsp:cNvSpPr/>
      </dsp:nvSpPr>
      <dsp:spPr>
        <a:xfrm>
          <a:off x="415777" y="40232"/>
          <a:ext cx="2921468" cy="292146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902B3-B0FC-4656-97B8-15D29D42D83D}">
      <dsp:nvSpPr>
        <dsp:cNvPr id="0" name=""/>
        <dsp:cNvSpPr/>
      </dsp:nvSpPr>
      <dsp:spPr>
        <a:xfrm>
          <a:off x="683998" y="201160"/>
          <a:ext cx="2599611" cy="259961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atlasgrotesk_light"/>
          </a:endParaRPr>
        </a:p>
      </dsp:txBody>
      <dsp:txXfrm>
        <a:off x="2054056" y="752030"/>
        <a:ext cx="928432" cy="773693"/>
      </dsp:txXfrm>
    </dsp:sp>
    <dsp:sp modelId="{7D8245CB-4D97-4895-9CA4-220C05F96053}">
      <dsp:nvSpPr>
        <dsp:cNvPr id="0" name=""/>
        <dsp:cNvSpPr/>
      </dsp:nvSpPr>
      <dsp:spPr>
        <a:xfrm>
          <a:off x="630459" y="294003"/>
          <a:ext cx="2599611" cy="259961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C00000"/>
              </a:solidFill>
              <a:latin typeface="+mn-lt"/>
            </a:rPr>
            <a:t>Отклонена/ Черновик</a:t>
          </a:r>
          <a:endParaRPr lang="ru-RU" sz="2000" kern="1200" dirty="0">
            <a:solidFill>
              <a:srgbClr val="C00000"/>
            </a:solidFill>
            <a:latin typeface="+mn-lt"/>
          </a:endParaRPr>
        </a:p>
      </dsp:txBody>
      <dsp:txXfrm>
        <a:off x="1249414" y="1980656"/>
        <a:ext cx="1392649" cy="680850"/>
      </dsp:txXfrm>
    </dsp:sp>
    <dsp:sp modelId="{A148812B-3F1A-401C-8C92-8D0FB9C0FD06}">
      <dsp:nvSpPr>
        <dsp:cNvPr id="0" name=""/>
        <dsp:cNvSpPr/>
      </dsp:nvSpPr>
      <dsp:spPr>
        <a:xfrm>
          <a:off x="576919" y="201160"/>
          <a:ext cx="2599611" cy="259961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</a:rPr>
            <a:t>Заявка к оплате </a:t>
          </a:r>
        </a:p>
      </dsp:txBody>
      <dsp:txXfrm>
        <a:off x="878041" y="752030"/>
        <a:ext cx="928432" cy="773693"/>
      </dsp:txXfrm>
    </dsp:sp>
    <dsp:sp modelId="{7306A0BF-9CBD-4425-9C40-3368E289909F}">
      <dsp:nvSpPr>
        <dsp:cNvPr id="0" name=""/>
        <dsp:cNvSpPr/>
      </dsp:nvSpPr>
      <dsp:spPr>
        <a:xfrm>
          <a:off x="523284" y="40232"/>
          <a:ext cx="2921468" cy="292146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9BD85-E7FD-486E-B96E-5F30FF3781B0}">
      <dsp:nvSpPr>
        <dsp:cNvPr id="0" name=""/>
        <dsp:cNvSpPr/>
      </dsp:nvSpPr>
      <dsp:spPr>
        <a:xfrm>
          <a:off x="469530" y="132910"/>
          <a:ext cx="2921468" cy="292146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7EBE1-3B56-4069-BC26-95268D6293EB}">
      <dsp:nvSpPr>
        <dsp:cNvPr id="0" name=""/>
        <dsp:cNvSpPr/>
      </dsp:nvSpPr>
      <dsp:spPr>
        <a:xfrm>
          <a:off x="415776" y="40232"/>
          <a:ext cx="2921468" cy="292146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9E308-8DB5-4411-96BE-AC6258BF2E57}" type="datetimeFigureOut">
              <a:rPr lang="ru-RU" smtClean="0"/>
              <a:t>12.03.2026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7C57B-3508-489B-AD19-629E6F9666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61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dirty="0"/>
              <a:t>Образец текста</a:t>
            </a:r>
          </a:p>
          <a:p>
            <a:pPr lvl="1"/>
            <a:r>
              <a:rPr lang="ru-RU" altLang="ru-RU" noProof="0" dirty="0"/>
              <a:t>Второй уровень</a:t>
            </a:r>
          </a:p>
          <a:p>
            <a:pPr lvl="2"/>
            <a:r>
              <a:rPr lang="ru-RU" altLang="ru-RU" noProof="0" dirty="0"/>
              <a:t>Третий уровень</a:t>
            </a:r>
          </a:p>
          <a:p>
            <a:pPr lvl="3"/>
            <a:r>
              <a:rPr lang="ru-RU" altLang="ru-RU" noProof="0" dirty="0"/>
              <a:t>Четвертый уровень</a:t>
            </a:r>
          </a:p>
          <a:p>
            <a:pPr lvl="4"/>
            <a:r>
              <a:rPr lang="ru-RU" altLang="ru-RU" noProof="0" dirty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C1857F1-5628-42BE-9DA5-FBB340E17BA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64900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19EDA5A6-231F-49EA-9D70-63EB86579C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6D27D728-5BBC-4B49-850F-DC1D319F6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 altLang="ru-RU" dirty="0"/>
              <a:t>Добрый день, коллеги </a:t>
            </a: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4913AD8B-F0F1-446F-9C56-253F23521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D15E8309-B514-4D89-8B47-D9AAA1075BB1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92"/>
              </a:lnSpc>
            </a:pPr>
            <a:endParaRPr lang="en-US" sz="12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15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Холдинги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ВЭД-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операциями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нуждаются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автоматизации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контроля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работе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платёжными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агентами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соблюдении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сроков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предоставления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документов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уполномоченный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Необходимо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упорядочить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процесс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проведения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трансграничных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платежей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через платежного агента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полезно для международных расчетов. Система сама рассчитает комиссию и создаст все необходимые документы.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Платежный агент — это посредник, который за комиссию (обычно 3-7%) принимает платеж, конвертирует валюту и переводит деньги поставщику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Процесс в системе: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Создается заявка на оплату поставщику, где указывается агент.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автоматически формирует заявку агенту на сумму долга плюс комиссия.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После получения от агента акта, формируется "Отчет платежного агента". Его проведение автоматически закрывает задолженность перед поставщиком и агентом</a:t>
            </a:r>
          </a:p>
          <a:p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13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4219591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по цепочке платежей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самый сложный сценарий, когда для конвертации нужны несколько посредников. Система позволяет сравнить варианты по стоимости и срокам и автоматически управляет всей цепочкой.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системе нужно включить опцию и настроить шаблоны для частых цепочек</a:t>
            </a:r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14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141952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Отсутствие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единого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платёжного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календаря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приводит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непредвиденным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кассовым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разрывам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срыву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обязательств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Необходимо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оптимизировать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процесс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управления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платежами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Что показываем:</a:t>
            </a:r>
            <a:r>
              <a:rPr lang="ru-RU" dirty="0"/>
              <a:t> Рабочее место "Платежный календарь" + функциональные возможности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Платежный календарь — это единая точка контроля всех денежных потоков холдинга. Все ожидаемые поступления и планируемые списания в одном окне с визуальными индикаторами приоритетов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интерфейс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календаря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под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свои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потребности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максимального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удобства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работы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28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Эффективная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группировка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данных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структурирует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информацию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а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гибкие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режимы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отображения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позволяют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всесторонне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анализировать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под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любым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углом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Эффективно управляйте платежным календарем, используя интеллектуальные фильтры: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По приоритету: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Автоматически выделяйте самые важные платежи (налоги, зарплата, неотложные выплаты) для формирования реестра без задержек.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По статусу: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Мгновенно видите, какие позиции уже согласованы и 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включены в реестр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а какие еще 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ожидают обработки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Платежный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календарь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способен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выводить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только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отрицательные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остатки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счетах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кассах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Этот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режим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позволяет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оценить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величину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дефицита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денежных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средств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характер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24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>
            <a:extLst>
              <a:ext uri="{FF2B5EF4-FFF2-40B4-BE49-F238E27FC236}">
                <a16:creationId xmlns:a16="http://schemas.microsoft.com/office/drawing/2014/main" id="{F0BF51C8-EFCF-4306-9F8B-AF17B587B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>
            <a:extLst>
              <a:ext uri="{FF2B5EF4-FFF2-40B4-BE49-F238E27FC236}">
                <a16:creationId xmlns:a16="http://schemas.microsoft.com/office/drawing/2014/main" id="{9758F6B1-97B2-4200-82CF-9E534900C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buFont typeface="+mj-lt"/>
              <a:buNone/>
            </a:pPr>
            <a:endParaRPr lang="ru-RU" altLang="ru-RU" dirty="0">
              <a:solidFill>
                <a:srgbClr val="1D1C1D"/>
              </a:solidFill>
              <a:latin typeface="Slack-Lato"/>
            </a:endParaRPr>
          </a:p>
        </p:txBody>
      </p:sp>
      <p:sp>
        <p:nvSpPr>
          <p:cNvPr id="75780" name="Номер слайда 3">
            <a:extLst>
              <a:ext uri="{FF2B5EF4-FFF2-40B4-BE49-F238E27FC236}">
                <a16:creationId xmlns:a16="http://schemas.microsoft.com/office/drawing/2014/main" id="{D77AAC73-6B48-4E45-AC96-F80FF1B95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ACF29937-C596-4843-9DBA-D6837D99E596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21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82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F891F-0B05-71E4-8CF0-28F0B544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AA3BB9-A754-95FC-4214-1C0053224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6BD4F7-CE88-801C-760C-31F048FB2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информирует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ответственных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сотрудников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о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ключевых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событиях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жизненном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цикле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ной позиции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6458D-1735-BBA8-D522-19B589267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38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ОЦО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обрабатывает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несколько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юрлиц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без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единой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сложно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контролировать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совокупную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ликвидность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координировать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внутригрупповое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финансирование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автоматизировать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перераспределение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средств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между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компаниями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группы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Что показываем:</a:t>
            </a:r>
            <a:r>
              <a:rPr lang="ru-RU" dirty="0"/>
              <a:t> Централизованное казначейство с функциями ОЦО, кэш-</a:t>
            </a:r>
            <a:r>
              <a:rPr lang="ru-RU" dirty="0" err="1"/>
              <a:t>пулинг</a:t>
            </a:r>
            <a:r>
              <a:rPr lang="ru-RU" dirty="0"/>
              <a:t>, управление внутригрупповыми займами, «Фабрика платежей»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Покажите сквозной процесс: обнаружение кассового разрыва у дочерней компании в платежном календаре → автоматическое предложение привлечь внутригрупповой </a:t>
            </a:r>
            <a:r>
              <a:rPr lang="ru-RU" dirty="0" err="1"/>
              <a:t>займ</a:t>
            </a:r>
            <a:r>
              <a:rPr lang="ru-RU" dirty="0"/>
              <a:t> → формирование договора с симметричным графиком → создание платёжного поручения через «Генерация платежных поручений» → выгрузка в банк через </a:t>
            </a:r>
            <a:r>
              <a:rPr lang="ru-RU" dirty="0" err="1"/>
              <a:t>DirectBank</a:t>
            </a:r>
            <a:r>
              <a:rPr lang="ru-RU" dirty="0"/>
              <a:t>. Весь цикл — из единого интерфейса ОЦО.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Внутригрупповые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регулируют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финансовые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операционные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отношения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между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юридическими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лицами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входящими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одну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группу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Эффективное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управление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критически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важно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консолидированной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отчетности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минимизации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рисков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37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Централизованное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управление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остатками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счетах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холдинга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через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мастер-счет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оптимизации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процентов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ликвидности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схема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наглядно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демонстрирует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как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средства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отдельных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консолидируются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мастер-счете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достижения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оптимальных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финансовых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результатов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Действующая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модель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справляется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объёмом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операций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из-за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множественности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юридических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лиц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Отсутствие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автоматизации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реестров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ведёт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сбоям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платежах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росту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трудозатрат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—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требуется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повысить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эффективность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Сегодня рассмотрим 6 реальных кейса — от запроса клиента к решению, как эффективно решать их с помощью встроенных инструментов системы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857F1-5628-42BE-9DA5-FBB340E17BA8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85173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Что показываем:</a:t>
            </a:r>
            <a:r>
              <a:rPr lang="ru-RU" dirty="0"/>
              <a:t> Формирование реестров платежей по спискам организаций для централизованного управления платежами холдинга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Покажите разницу: раньше казначей формировал 15 отдельных реестров по каждому юрлицу — теперь один реестр по списку организаций. Согласование, которое занимало весь день, выполняется за один проход. Автоматическое </a:t>
            </a:r>
            <a:r>
              <a:rPr lang="ru-RU" dirty="0" err="1"/>
              <a:t>объединие</a:t>
            </a:r>
            <a:r>
              <a:rPr lang="ru-RU" dirty="0"/>
              <a:t> позиций в одно поручения для минимизации комиссии при платежах.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платежей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мощный инструмент для финального контроля и пакетной обработки платежей перед отправкой в банк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платежей — это мощный самостоятельный документ.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Согласуется по своему маршруту.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Может создаваться автоматически по расписанию.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Позволяет гибко включать и исключать заявки в процессе работы.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Бывает по наличным и безналичным платежам.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После утверждения реестра система сама формирует платежные поручения.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Есть полезные функции: объединение однотипных платежей, запрет создания платежей в обход реестра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171450" indent="-171450">
              <a:buFontTx/>
              <a:buChar char="-"/>
              <a:defRPr/>
            </a:pPr>
            <a:endParaRPr lang="ru-RU" altLang="ru-RU" dirty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69F4BC73-4D72-457A-B106-AFE5CF217573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34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01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Таким образом, решения 1С предоставляют комплексный, глубоко проработанный инструмент для автоматизации контракт-менеджмента и казначейства. Спасибо за внимание! Ссылка на дополнительные материалы — на слайде</a:t>
            </a:r>
            <a:endParaRPr lang="ru-RU" alt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Подразделения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могут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превышать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утверждённые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лимиты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заявки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подаются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без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привязки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бюджету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Без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контроля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нарушения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обнаруживаются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постфактум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—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процесс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требует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упорядочивания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Что показываем:</a:t>
            </a:r>
            <a:r>
              <a:rPr lang="ru-RU" dirty="0"/>
              <a:t> Полный цикл: Лимиты →Заявка → Контроли → Согласование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78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хранятся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местах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сроки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отслеживаются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вручную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Пропуск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дат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оплат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приводит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штрафам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отсутствует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связь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между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договорами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платежами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—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процесс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нуждается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организации</a:t>
            </a: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Что показываем:</a:t>
            </a:r>
            <a:r>
              <a:rPr lang="ru-RU" dirty="0"/>
              <a:t> Справочник "Договоры" + связь с заявками, платежами и контролем исполнения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60" y="381463"/>
            <a:ext cx="3945201" cy="304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1941B-8970-4DA2-B1F0-E03A6FED7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1149" y="4186362"/>
            <a:ext cx="7316600" cy="844136"/>
          </a:xfrm>
        </p:spPr>
        <p:txBody>
          <a:bodyPr anchor="t">
            <a:normAutofit/>
          </a:bodyPr>
          <a:lstStyle>
            <a:lvl1pPr algn="ctr">
              <a:defRPr sz="423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7273B-2D52-4AE4-B51B-0F164C00E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1149" y="5411620"/>
            <a:ext cx="7316600" cy="609792"/>
          </a:xfrm>
        </p:spPr>
        <p:txBody>
          <a:bodyPr/>
          <a:lstStyle>
            <a:lvl1pPr marL="0" indent="0" algn="ctr">
              <a:buNone/>
              <a:defRPr sz="254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760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6D88F-3412-45C7-AC8A-1A7076AF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0EB1F8-35E5-4DEA-9822-2C1336E53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364B1CF5-127C-4830-ACEF-4250A478C2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0BB2B8DE-AF8D-4AC1-A7C9-B1D01650C41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0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2A10B1-522A-4EE1-9F9A-254F1CBAD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61" y="364658"/>
            <a:ext cx="2629575" cy="58143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66E4F0-2047-4810-B116-68F88DCA1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40" y="364658"/>
            <a:ext cx="7727419" cy="58143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5AEDF055-FE02-4BAA-AC5D-6139FA3AAD7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71A25A28-3696-433B-A1C5-012B6775F0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81416" y="2896226"/>
            <a:ext cx="7240464" cy="1470392"/>
          </a:xfrm>
          <a:prstGeom prst="rect">
            <a:avLst/>
          </a:prstGeom>
        </p:spPr>
        <p:txBody>
          <a:bodyPr/>
          <a:lstStyle>
            <a:lvl1pPr>
              <a:defRPr sz="338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416" y="4496930"/>
            <a:ext cx="7240464" cy="1752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4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3900" indent="0" algn="ctr">
              <a:buNone/>
              <a:defRPr/>
            </a:lvl2pPr>
            <a:lvl3pPr marL="967801" indent="0" algn="ctr">
              <a:buNone/>
              <a:defRPr/>
            </a:lvl3pPr>
            <a:lvl4pPr marL="1451701" indent="0" algn="ctr">
              <a:buNone/>
              <a:defRPr/>
            </a:lvl4pPr>
            <a:lvl5pPr marL="1935602" indent="0" algn="ctr">
              <a:buNone/>
              <a:defRPr/>
            </a:lvl5pPr>
            <a:lvl6pPr marL="2419502" indent="0" algn="ctr">
              <a:buNone/>
              <a:defRPr/>
            </a:lvl6pPr>
            <a:lvl7pPr marL="2903403" indent="0" algn="ctr">
              <a:buNone/>
              <a:defRPr/>
            </a:lvl7pPr>
            <a:lvl8pPr marL="3387303" indent="0" algn="ctr">
              <a:buNone/>
              <a:defRPr/>
            </a:lvl8pPr>
            <a:lvl9pPr marL="3871204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8671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416" y="4192034"/>
            <a:ext cx="10948438" cy="1362843"/>
          </a:xfrm>
          <a:prstGeom prst="rect">
            <a:avLst/>
          </a:prstGeom>
        </p:spPr>
        <p:txBody>
          <a:bodyPr anchor="t"/>
          <a:lstStyle>
            <a:lvl1pPr algn="l">
              <a:defRPr sz="4234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416" y="1929153"/>
            <a:ext cx="10948438" cy="15006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3900" indent="0">
              <a:buNone/>
              <a:defRPr sz="1905"/>
            </a:lvl2pPr>
            <a:lvl3pPr marL="967801" indent="0">
              <a:buNone/>
              <a:defRPr sz="1693"/>
            </a:lvl3pPr>
            <a:lvl4pPr marL="1451701" indent="0">
              <a:buNone/>
              <a:defRPr sz="1482"/>
            </a:lvl4pPr>
            <a:lvl5pPr marL="1935602" indent="0">
              <a:buNone/>
              <a:defRPr sz="1482"/>
            </a:lvl5pPr>
            <a:lvl6pPr marL="2419502" indent="0">
              <a:buNone/>
              <a:defRPr sz="1482"/>
            </a:lvl6pPr>
            <a:lvl7pPr marL="2903403" indent="0">
              <a:buNone/>
              <a:defRPr sz="1482"/>
            </a:lvl7pPr>
            <a:lvl8pPr marL="3387303" indent="0">
              <a:buNone/>
              <a:defRPr sz="1482"/>
            </a:lvl8pPr>
            <a:lvl9pPr marL="3871204" indent="0">
              <a:buNone/>
              <a:defRPr sz="1482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391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495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78" y="1122539"/>
            <a:ext cx="9147221" cy="2387917"/>
          </a:xfrm>
        </p:spPr>
        <p:txBody>
          <a:bodyPr anchor="b"/>
          <a:lstStyle>
            <a:lvl1pPr algn="ctr"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78" y="3602880"/>
            <a:ext cx="9147221" cy="1656922"/>
          </a:xfrm>
        </p:spPr>
        <p:txBody>
          <a:bodyPr/>
          <a:lstStyle>
            <a:lvl1pPr marL="0" indent="0" algn="ctr">
              <a:buNone/>
              <a:defRPr sz="2540"/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0576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4919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/>
            </a:lvl1pPr>
            <a:lvl2pPr marL="483900" indent="0">
              <a:buNone/>
              <a:defRPr sz="2117"/>
            </a:lvl2pPr>
            <a:lvl3pPr marL="967801" indent="0">
              <a:buNone/>
              <a:defRPr sz="1905"/>
            </a:lvl3pPr>
            <a:lvl4pPr marL="1451701" indent="0">
              <a:buNone/>
              <a:defRPr sz="1693"/>
            </a:lvl4pPr>
            <a:lvl5pPr marL="1935602" indent="0">
              <a:buNone/>
              <a:defRPr sz="1693"/>
            </a:lvl5pPr>
            <a:lvl6pPr marL="2419502" indent="0">
              <a:buNone/>
              <a:defRPr sz="1693"/>
            </a:lvl6pPr>
            <a:lvl7pPr marL="2903403" indent="0">
              <a:buNone/>
              <a:defRPr sz="1693"/>
            </a:lvl7pPr>
            <a:lvl8pPr marL="3387303" indent="0">
              <a:buNone/>
              <a:defRPr sz="1693"/>
            </a:lvl8pPr>
            <a:lvl9pPr marL="3871204" indent="0">
              <a:buNone/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3407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321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4716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8990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735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D7C92-885E-4589-8424-5EE96379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9DFBD7-9B9E-45B9-9878-04D472168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BB56EAAC-03E0-497A-B643-8B5D03AE14A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98DC7102-28EA-42A3-B978-5EC138ACA0A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27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3590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433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1746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7496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48126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7437" y="114271"/>
            <a:ext cx="2893372" cy="47556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22" y="114271"/>
            <a:ext cx="8518812" cy="4755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61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87321" y="114271"/>
            <a:ext cx="11573487" cy="47556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39352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8109" y="114271"/>
            <a:ext cx="9412699" cy="10822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87321" y="1700614"/>
            <a:ext cx="11573487" cy="3169325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0241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78" y="1122539"/>
            <a:ext cx="9147221" cy="2387917"/>
          </a:xfrm>
        </p:spPr>
        <p:txBody>
          <a:bodyPr anchor="b"/>
          <a:lstStyle>
            <a:lvl1pPr algn="ctr"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78" y="3602880"/>
            <a:ext cx="9147221" cy="1656922"/>
          </a:xfrm>
        </p:spPr>
        <p:txBody>
          <a:bodyPr/>
          <a:lstStyle>
            <a:lvl1pPr marL="0" indent="0" algn="ctr">
              <a:buNone/>
              <a:defRPr sz="2540"/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7631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914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DDCDF-5E77-4C1D-A128-D5C2F028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A0ECEB-42DA-405E-88D3-D79294A04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1pPr>
            <a:lvl2pPr marL="483900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2pPr>
            <a:lvl3pPr marL="96780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45170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1935602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419502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2903403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387303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3871204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21C96D68-4306-45D0-BCC8-34BDA2F2CE9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E176396A-EA26-4CE9-9C51-F10F4F07B1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46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/>
            </a:lvl1pPr>
            <a:lvl2pPr marL="483900" indent="0">
              <a:buNone/>
              <a:defRPr sz="2117"/>
            </a:lvl2pPr>
            <a:lvl3pPr marL="967801" indent="0">
              <a:buNone/>
              <a:defRPr sz="1905"/>
            </a:lvl3pPr>
            <a:lvl4pPr marL="1451701" indent="0">
              <a:buNone/>
              <a:defRPr sz="1693"/>
            </a:lvl4pPr>
            <a:lvl5pPr marL="1935602" indent="0">
              <a:buNone/>
              <a:defRPr sz="1693"/>
            </a:lvl5pPr>
            <a:lvl6pPr marL="2419502" indent="0">
              <a:buNone/>
              <a:defRPr sz="1693"/>
            </a:lvl6pPr>
            <a:lvl7pPr marL="2903403" indent="0">
              <a:buNone/>
              <a:defRPr sz="1693"/>
            </a:lvl7pPr>
            <a:lvl8pPr marL="3387303" indent="0">
              <a:buNone/>
              <a:defRPr sz="1693"/>
            </a:lvl8pPr>
            <a:lvl9pPr marL="3871204" indent="0">
              <a:buNone/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3885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321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4716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99694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104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24134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43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1476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8957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13329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7437" y="114271"/>
            <a:ext cx="2893372" cy="47556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22" y="114271"/>
            <a:ext cx="8518812" cy="4755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6626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87321" y="114271"/>
            <a:ext cx="11573487" cy="47556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1720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B3E30-4B22-4A12-B0FC-E210F342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4E598A-8604-46B4-928A-4CC9A9576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40" y="1826648"/>
            <a:ext cx="5178497" cy="4352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FA08E8-EAF6-47C3-8E3C-1C224623D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240" y="1826648"/>
            <a:ext cx="5178497" cy="4352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E73FC005-8977-46A2-A88E-7AEC8F58795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619330A5-4EB2-45D7-9D3C-2CF08DBA48A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35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8109" y="114271"/>
            <a:ext cx="9412699" cy="10822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87321" y="1700614"/>
            <a:ext cx="11573487" cy="3169325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5314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FFDFA"/>
          </a:solidFill>
          <a:ln/>
        </p:spPr>
      </p:sp>
    </p:spTree>
    <p:extLst>
      <p:ext uri="{BB962C8B-B14F-4D97-AF65-F5344CB8AC3E}">
        <p14:creationId xmlns:p14="http://schemas.microsoft.com/office/powerpoint/2010/main" val="2919427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351D71F-F1F4-48A9-BDAF-270CA53B0C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66035" y="331049"/>
            <a:ext cx="6097587" cy="71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65" tIns="54432" rIns="108865" bIns="5443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ru-RU" altLang="ru-RU" sz="2300" dirty="0">
                <a:solidFill>
                  <a:srgbClr val="FFFFFF"/>
                </a:solidFill>
              </a:rPr>
              <a:t>1С:УПРАВЛЕНИЕ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ru-RU" altLang="ru-RU" sz="2300" dirty="0">
                <a:solidFill>
                  <a:srgbClr val="FFFFFF"/>
                </a:solidFill>
              </a:rPr>
              <a:t>ХОЛДИНГОМ 8</a:t>
            </a:r>
          </a:p>
        </p:txBody>
      </p:sp>
      <p:pic>
        <p:nvPicPr>
          <p:cNvPr id="3" name="Picture 16" descr="Layer 2">
            <a:extLst>
              <a:ext uri="{FF2B5EF4-FFF2-40B4-BE49-F238E27FC236}">
                <a16:creationId xmlns:a16="http://schemas.microsoft.com/office/drawing/2014/main" id="{5662CC04-9BE3-4335-9847-D42B9BA861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8" y="240305"/>
            <a:ext cx="1295464" cy="76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14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78" y="2440941"/>
            <a:ext cx="9147221" cy="1069515"/>
          </a:xfrm>
        </p:spPr>
        <p:txBody>
          <a:bodyPr anchor="b"/>
          <a:lstStyle>
            <a:lvl1pPr algn="ctr"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78" y="3602880"/>
            <a:ext cx="9147221" cy="1656922"/>
          </a:xfrm>
        </p:spPr>
        <p:txBody>
          <a:bodyPr/>
          <a:lstStyle>
            <a:lvl1pPr marL="0" indent="0" algn="ctr">
              <a:buNone/>
              <a:defRPr sz="2540"/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9348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48920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19" y="3494582"/>
            <a:ext cx="10518296" cy="1069515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/>
            </a:lvl1pPr>
            <a:lvl2pPr marL="483900" indent="0">
              <a:buNone/>
              <a:defRPr sz="2117"/>
            </a:lvl2pPr>
            <a:lvl3pPr marL="967801" indent="0">
              <a:buNone/>
              <a:defRPr sz="1905"/>
            </a:lvl3pPr>
            <a:lvl4pPr marL="1451701" indent="0">
              <a:buNone/>
              <a:defRPr sz="1693"/>
            </a:lvl4pPr>
            <a:lvl5pPr marL="1935602" indent="0">
              <a:buNone/>
              <a:defRPr sz="1693"/>
            </a:lvl5pPr>
            <a:lvl6pPr marL="2419502" indent="0">
              <a:buNone/>
              <a:defRPr sz="1693"/>
            </a:lvl6pPr>
            <a:lvl7pPr marL="2903403" indent="0">
              <a:buNone/>
              <a:defRPr sz="1693"/>
            </a:lvl7pPr>
            <a:lvl8pPr marL="3387303" indent="0">
              <a:buNone/>
              <a:defRPr sz="1693"/>
            </a:lvl8pPr>
            <a:lvl9pPr marL="3871204" indent="0">
              <a:buNone/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2983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321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4716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81301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753357"/>
            <a:ext cx="10518296" cy="5484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7293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3855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21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7B5B0-4257-404D-9444-F3D6ACA4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5FF4CC-9FC2-4CFD-ADE8-6D4DC0185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4D5894-16B4-4558-A97C-819A69068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EE512D-DE5F-4139-AA17-A53201778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1A5268-ADF9-423D-B59D-B9CF1798E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69AC0B1E-5D94-453B-AE37-39CCDA8BF35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D42A25AD-452B-421E-B68E-AEA7E7F93B4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684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923759"/>
            <a:ext cx="3933440" cy="1134790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2143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923759"/>
            <a:ext cx="3933440" cy="1134790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97714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2342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093724" y="114271"/>
            <a:ext cx="640798" cy="47556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22" y="114271"/>
            <a:ext cx="8518812" cy="4755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39880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87321" y="114271"/>
            <a:ext cx="11573487" cy="47556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753666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78" y="1122539"/>
            <a:ext cx="9147221" cy="2387917"/>
          </a:xfrm>
        </p:spPr>
        <p:txBody>
          <a:bodyPr anchor="b"/>
          <a:lstStyle>
            <a:lvl1pPr algn="ctr"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78" y="3602880"/>
            <a:ext cx="9147221" cy="1656922"/>
          </a:xfrm>
        </p:spPr>
        <p:txBody>
          <a:bodyPr/>
          <a:lstStyle>
            <a:lvl1pPr marL="0" indent="0" algn="ctr">
              <a:buNone/>
              <a:defRPr sz="2540"/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05012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11430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/>
            </a:lvl1pPr>
            <a:lvl2pPr marL="483900" indent="0">
              <a:buNone/>
              <a:defRPr sz="2117"/>
            </a:lvl2pPr>
            <a:lvl3pPr marL="967801" indent="0">
              <a:buNone/>
              <a:defRPr sz="1905"/>
            </a:lvl3pPr>
            <a:lvl4pPr marL="1451701" indent="0">
              <a:buNone/>
              <a:defRPr sz="1693"/>
            </a:lvl4pPr>
            <a:lvl5pPr marL="1935602" indent="0">
              <a:buNone/>
              <a:defRPr sz="1693"/>
            </a:lvl5pPr>
            <a:lvl6pPr marL="2419502" indent="0">
              <a:buNone/>
              <a:defRPr sz="1693"/>
            </a:lvl6pPr>
            <a:lvl7pPr marL="2903403" indent="0">
              <a:buNone/>
              <a:defRPr sz="1693"/>
            </a:lvl7pPr>
            <a:lvl8pPr marL="3387303" indent="0">
              <a:buNone/>
              <a:defRPr sz="1693"/>
            </a:lvl8pPr>
            <a:lvl9pPr marL="3871204" indent="0">
              <a:buNone/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4617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321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4716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87096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651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F409B-CF28-4ABF-9975-A9CE5F0D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36F60E10-0108-4165-BD6E-B1280162795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340CCF86-2E53-403F-9017-3ABE759CCC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20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30087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353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2926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53788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0628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7437" y="114271"/>
            <a:ext cx="2893372" cy="47556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22" y="114271"/>
            <a:ext cx="8518812" cy="4755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80714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87321" y="114271"/>
            <a:ext cx="11573487" cy="47556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94752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8109" y="114271"/>
            <a:ext cx="9412699" cy="10822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87321" y="1700614"/>
            <a:ext cx="11573487" cy="3169325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13035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FFCFA"/>
          </a:solidFill>
          <a:ln/>
        </p:spPr>
      </p:sp>
    </p:spTree>
    <p:extLst>
      <p:ext uri="{BB962C8B-B14F-4D97-AF65-F5344CB8AC3E}">
        <p14:creationId xmlns:p14="http://schemas.microsoft.com/office/powerpoint/2010/main" val="18941837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583" eaLnBrk="0" fontAlgn="base" hangingPunct="0">
              <a:spcBef>
                <a:spcPct val="0"/>
              </a:spcBef>
              <a:spcAft>
                <a:spcPct val="0"/>
              </a:spcAft>
              <a:defRPr sz="2000"/>
            </a:lvl1pPr>
          </a:lstStyle>
          <a:p>
            <a:pPr>
              <a:defRPr/>
            </a:pPr>
            <a:fld id="{E32E99E1-C26C-405B-B9E2-B3EE4418D693}" type="datetimeFigureOut">
              <a:rPr lang="ru-RU" smtClean="0"/>
              <a:pPr>
                <a:defRPr/>
              </a:pPr>
              <a:t>12.03.2026</a:t>
            </a:fld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583" eaLnBrk="0" hangingPunct="0">
              <a:defRPr sz="2000"/>
            </a:lvl1pPr>
          </a:lstStyle>
          <a:p>
            <a:fld id="{3E25522C-5718-4040-BB22-A44117ADD69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24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1244D571-EF3D-431C-B4BC-19DCC4B0BDB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B13A3E7E-355D-4EBA-88BE-95BD129CA4E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09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+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768" y="44634"/>
            <a:ext cx="10385648" cy="864296"/>
          </a:xfrm>
          <a:prstGeom prst="rect">
            <a:avLst/>
          </a:prstGeom>
        </p:spPr>
        <p:txBody>
          <a:bodyPr/>
          <a:lstStyle>
            <a:lvl1pPr algn="l">
              <a:defRPr sz="28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02918" y="1969559"/>
            <a:ext cx="10504659" cy="2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17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87087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+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768" y="44634"/>
            <a:ext cx="10385648" cy="864296"/>
          </a:xfrm>
          <a:prstGeom prst="rect">
            <a:avLst/>
          </a:prstGeom>
        </p:spPr>
        <p:txBody>
          <a:bodyPr/>
          <a:lstStyle>
            <a:lvl1pPr algn="l">
              <a:defRPr sz="28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02918" y="1969559"/>
            <a:ext cx="10504659" cy="2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17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43650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дна колонка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43" y="0"/>
            <a:ext cx="9780867" cy="8093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3" y="233300"/>
            <a:ext cx="2085209" cy="318091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10765809" y="0"/>
            <a:ext cx="1386574" cy="281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25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467244" y="204353"/>
            <a:ext cx="8242678" cy="527596"/>
          </a:xfrm>
          <a:prstGeom prst="rect">
            <a:avLst/>
          </a:prstGeom>
        </p:spPr>
        <p:txBody>
          <a:bodyPr lIns="0"/>
          <a:lstStyle>
            <a:lvl1pPr>
              <a:defRPr sz="2462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-121934" y="6368471"/>
            <a:ext cx="667904" cy="414539"/>
          </a:xfrm>
          <a:prstGeom prst="rect">
            <a:avLst/>
          </a:prstGeom>
        </p:spPr>
        <p:txBody>
          <a:bodyPr lIns="46811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400" b="0" kern="1200">
                <a:solidFill>
                  <a:srgbClr val="EABF5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3E31D-E2AB-40D1-8B51-AFA5AFEF393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5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ABF5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12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0"/>
            <a:ext cx="12195175" cy="949545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2938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41" y="411259"/>
            <a:ext cx="7423813" cy="854061"/>
          </a:xfrm>
        </p:spPr>
        <p:txBody>
          <a:bodyPr/>
          <a:lstStyle>
            <a:lvl1pPr>
              <a:defRPr sz="360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FC0FD909-3090-46D2-AD5D-B8E2B8B851B8}" type="slidenum">
              <a:rPr lang="ru-RU" smtClean="0">
                <a:solidFill>
                  <a:srgbClr val="323F4F">
                    <a:tint val="75000"/>
                  </a:srgb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323F4F">
                  <a:tint val="75000"/>
                </a:srgbClr>
              </a:solidFill>
            </a:endParaRPr>
          </a:p>
        </p:txBody>
      </p:sp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C5418D28-0A78-4B87-AFF7-56307E45E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45"/>
          <a:stretch/>
        </p:blipFill>
        <p:spPr>
          <a:xfrm>
            <a:off x="-365855" y="-1"/>
            <a:ext cx="2155849" cy="68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062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46510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7533F-EEFC-4C6B-A4B2-4F4F03E3B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7175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DA9E65-CF20-4748-8039-09A03C41E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7175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A90C4-5187-403A-8E38-B0D84AE46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50C49C-3203-49BB-A2CE-1E540761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D1EE8-8E73-4938-81E2-2CB75AF7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70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C7BEB-186C-4BC3-9870-5FEF4898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B4811F-09DA-45F6-86B3-7F0B41E37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B828B9-F89E-4FFD-B246-C7483CDE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CB551-35B5-4206-A41E-418DE654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A383DD-2A7C-49BE-9EBB-A946D170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74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43F7B-A326-459E-8D33-57154AC5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8775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1982F9-FF50-4880-917E-3042265D6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8775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25887-1C10-4098-99BC-6607283C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0DE318-2FD6-4ECF-871E-19D27AE63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B45888-EBE0-46FB-9F7E-E7B41506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79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5FEAD-9A6F-419A-AAEA-2AA29BEB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E232AB-9FCD-4275-9059-A3C7B5109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3188" cy="4352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7E7D16-C6E4-49D6-8BF6-29BC58376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788" y="1825625"/>
            <a:ext cx="5183187" cy="4352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64C32-C92F-4F0E-BC88-0D64646D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E32C06-D5BA-4B7E-9679-76BE4843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CDE6A4-10AF-49D9-B76D-19EA67CF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96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42CFF-B596-45E2-9D8C-EF402A5D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851696-77FF-412E-AB5B-4AC00B039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2D382-76C6-4484-AC8A-92FF5ED74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F2ABE582-8404-465F-801E-180AAE172EA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176536AE-DEEE-4769-A63C-D060D65F7E8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45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EA67D-BDA0-44B7-9240-46F033917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877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6E5A37-5AB8-488D-A14B-DEFA33DAB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9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9E55BF-11ED-497B-BA96-F67A738FA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9375" cy="3686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D4EB05-D22F-4F5F-8E85-FCA9F9927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4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29ADAE-E850-49A1-9889-5105DA288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4775" cy="3686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FBCA6D-F20E-4B09-B486-2522FB76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DD076B-0D10-4464-8303-E8C7035A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9330BD-E709-4F31-BC05-E67D159F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58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A36AF-94D8-443D-BC94-735AB113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729436C-6402-4CCF-BA3E-C50C8EE7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B46CCF-957F-48B5-B1C8-24D69885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7C047F-97B0-42B9-9A7A-4076FFAC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528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B1053F-C7BD-4EDE-BB0B-46DD5AAF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90F943-96D6-4E30-B101-1DC1FAF6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E8BBB6-F6D5-4FD3-B5AC-1AB6D74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51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B7658-034D-44CB-8748-D14802D5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3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389AA8-4B5E-45CB-B5C8-4C3F3FCD6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75" y="987425"/>
            <a:ext cx="6173788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E82CD8-BCBD-4F73-BF8D-50906EC8B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3825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AC87CE-41F6-4352-B2AC-1F8F80F9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9430D5-5D8C-42EF-9AE8-3715F233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F3000-83E3-4161-8605-CBF511AF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86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11129-4696-4407-9086-C78472BB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3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9D05FD-3EE6-46C6-84FF-B680B765F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775" y="987425"/>
            <a:ext cx="6173788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54CDB-1B19-48AB-8761-637D6BC46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3825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C298F7-6EC4-429A-8420-E6EA41DE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F05FE-495D-4CB8-ABD4-E287B19C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4D6F52-93CC-4CA8-8E49-A80D0029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37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2CDDB-6D47-4975-8934-141F3804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A823AF-8C1A-4DEC-A4E7-DBED92448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FE4CB-F21E-46CB-9019-1F13CEA4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41C65-F2F7-4D63-89D8-0325CEC8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CB1682-AD26-4516-BCFC-C4A88856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242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6D9A11-7477-4CDD-91BD-87463E34E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8075" y="365125"/>
            <a:ext cx="2628900" cy="58134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F5CDAF-9C66-4FF1-A051-BD0674266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7475" cy="58134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6F699F-A43A-461E-BA4B-6EC204E7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469711-E551-48AD-BB6A-AA605808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7D43B5-BE5B-432B-A2A9-55DFD3FC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887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825" y="548345"/>
            <a:ext cx="5233763" cy="2962431"/>
          </a:xfrm>
        </p:spPr>
        <p:txBody>
          <a:bodyPr anchor="t"/>
          <a:lstStyle>
            <a:lvl1pPr algn="l">
              <a:defRPr sz="60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825" y="4112879"/>
            <a:ext cx="5233763" cy="2054400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457280" indent="0" algn="ctr">
              <a:buNone/>
              <a:defRPr sz="2000"/>
            </a:lvl2pPr>
            <a:lvl3pPr marL="914560" indent="0" algn="ctr">
              <a:buNone/>
              <a:defRPr sz="1800"/>
            </a:lvl3pPr>
            <a:lvl4pPr marL="1371840" indent="0" algn="ctr">
              <a:buNone/>
              <a:defRPr sz="1600"/>
            </a:lvl4pPr>
            <a:lvl5pPr marL="1829120" indent="0" algn="ctr">
              <a:buNone/>
              <a:defRPr sz="1600"/>
            </a:lvl5pPr>
            <a:lvl6pPr marL="2286400" indent="0" algn="ctr">
              <a:buNone/>
              <a:defRPr sz="1600"/>
            </a:lvl6pPr>
            <a:lvl7pPr marL="2743680" indent="0" algn="ctr">
              <a:buNone/>
              <a:defRPr sz="1600"/>
            </a:lvl7pPr>
            <a:lvl8pPr marL="3200960" indent="0" algn="ctr">
              <a:buNone/>
              <a:defRPr sz="1600"/>
            </a:lvl8pPr>
            <a:lvl9pPr marL="365824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A180C2-7C68-F0CB-2415-D3AE5FA96D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68322" y="548347"/>
            <a:ext cx="4755694" cy="56300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793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825" y="1826049"/>
            <a:ext cx="10660191" cy="43412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217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825" y="1826048"/>
            <a:ext cx="5091486" cy="43523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9868" y="1826048"/>
            <a:ext cx="5259801" cy="43523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9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D765E-3B87-42A3-9B36-0E1660B1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2301FB-8154-4F31-BC87-B89389B1F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 rtlCol="0">
            <a:normAutofit/>
          </a:bodyPr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B0A7C2-5FFA-46BC-92CC-30D13F7DE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05999242-5FBB-4013-A602-144C7A8E359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4782422E-4A13-454A-B18E-524134846EB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08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373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57">
            <a:extLst>
              <a:ext uri="{FF2B5EF4-FFF2-40B4-BE49-F238E27FC236}">
                <a16:creationId xmlns:a16="http://schemas.microsoft.com/office/drawing/2014/main" id="{CADEEE58-ECD5-462C-AF19-17E7A44A9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28576"/>
          <a:stretch/>
        </p:blipFill>
        <p:spPr>
          <a:xfrm>
            <a:off x="6485" y="5257106"/>
            <a:ext cx="12188690" cy="15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020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7">
            <a:extLst>
              <a:ext uri="{FF2B5EF4-FFF2-40B4-BE49-F238E27FC236}">
                <a16:creationId xmlns:a16="http://schemas.microsoft.com/office/drawing/2014/main" id="{CADEEE58-ECD5-462C-AF19-17E7A44A9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7924" b="1070"/>
          <a:stretch/>
        </p:blipFill>
        <p:spPr>
          <a:xfrm>
            <a:off x="6485" y="5060852"/>
            <a:ext cx="12188690" cy="1811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5884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41" y="411259"/>
            <a:ext cx="7423813" cy="854061"/>
          </a:xfrm>
        </p:spPr>
        <p:txBody>
          <a:bodyPr/>
          <a:lstStyle>
            <a:lvl1pPr>
              <a:defRPr sz="360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C5418D28-0A78-4B87-AFF7-56307E45E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45"/>
          <a:stretch/>
        </p:blipFill>
        <p:spPr>
          <a:xfrm>
            <a:off x="-365855" y="-1"/>
            <a:ext cx="2155849" cy="68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88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913" y="411259"/>
            <a:ext cx="7837941" cy="854061"/>
          </a:xfrm>
        </p:spPr>
        <p:txBody>
          <a:bodyPr/>
          <a:lstStyle>
            <a:lvl1pPr>
              <a:defRPr sz="360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C5418D28-0A78-4B87-AFF7-56307E45E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33"/>
          <a:stretch/>
        </p:blipFill>
        <p:spPr>
          <a:xfrm>
            <a:off x="0" y="-1"/>
            <a:ext cx="1332675" cy="68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700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41" y="411259"/>
            <a:ext cx="7423813" cy="854061"/>
          </a:xfrm>
        </p:spPr>
        <p:txBody>
          <a:bodyPr/>
          <a:lstStyle>
            <a:lvl1pPr>
              <a:defRPr sz="360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118A4AA-8D76-4982-A4B6-A82184A94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296"/>
            <a:ext cx="1789994" cy="68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814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FD909-3090-46D2-AD5D-B8E2B8B85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48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119261" y="3049185"/>
            <a:ext cx="5247769" cy="1163517"/>
          </a:xfrm>
        </p:spPr>
        <p:txBody>
          <a:bodyPr anchor="t">
            <a:normAutofit/>
          </a:bodyPr>
          <a:lstStyle/>
          <a:p>
            <a:pPr algn="l"/>
            <a:r>
              <a:rPr lang="ru-RU" sz="3266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в несколько строк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19261" y="4426085"/>
            <a:ext cx="5247769" cy="1656146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ru-RU" sz="18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Подстрочник. Может быть не более трех предложений. Кратко опишите суть излагаемого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418" y="6357824"/>
            <a:ext cx="2743914" cy="365210"/>
          </a:xfrm>
          <a:prstGeom prst="rect">
            <a:avLst/>
          </a:prstGeom>
        </p:spPr>
        <p:txBody>
          <a:bodyPr/>
          <a:lstStyle>
            <a:lvl1pPr>
              <a:defRPr sz="907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2AD6ED8-1B4E-414E-B6FA-30CC15595712}" type="datetime1">
              <a:rPr lang="ru-RU" smtClean="0"/>
              <a:pPr/>
              <a:t>12.03.2026</a:t>
            </a:fld>
            <a:endParaRPr lang="ru-RU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9652" y="6357824"/>
            <a:ext cx="4115872" cy="365210"/>
          </a:xfrm>
          <a:prstGeom prst="rect">
            <a:avLst/>
          </a:prstGeom>
        </p:spPr>
        <p:txBody>
          <a:bodyPr/>
          <a:lstStyle>
            <a:lvl1pPr>
              <a:defRPr sz="907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2843" y="6357824"/>
            <a:ext cx="2743914" cy="365210"/>
          </a:xfrm>
        </p:spPr>
        <p:txBody>
          <a:bodyPr/>
          <a:lstStyle>
            <a:lvl1pPr>
              <a:defRPr sz="907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31" y="4241706"/>
            <a:ext cx="2706928" cy="10917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2" t="32682"/>
          <a:stretch/>
        </p:blipFill>
        <p:spPr>
          <a:xfrm>
            <a:off x="-21727" y="0"/>
            <a:ext cx="7388757" cy="24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47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4145513" y="6380166"/>
            <a:ext cx="3904150" cy="307777"/>
          </a:xfr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609759" y="6380166"/>
            <a:ext cx="2805314" cy="307777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3/12/26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8780116" y="6380166"/>
            <a:ext cx="2805313" cy="307777"/>
          </a:xfrm>
        </p:spPr>
        <p:txBody>
          <a:bodyPr/>
          <a:lstStyle>
            <a:lvl1pPr eaLnBrk="0" hangingPunct="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C4F74EE-6146-4C01-B901-D58AB1B69D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695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838440" y="364658"/>
            <a:ext cx="10518296" cy="132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440" y="1826648"/>
            <a:ext cx="10518296" cy="435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40" y="6357135"/>
            <a:ext cx="2743830" cy="366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01">
              <a:defRPr/>
            </a:pPr>
            <a:fld id="{4116D43A-6256-4A53-B4BC-254ABA94F5B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12.03.2026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295" y="6357135"/>
            <a:ext cx="4116586" cy="366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905" y="6357135"/>
            <a:ext cx="2743831" cy="366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01">
              <a:defRPr/>
            </a:pPr>
            <a:fld id="{10FDAAD6-C50F-4A93-AA9D-4BE6EB2E5A2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3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34" r:id="rId1"/>
    <p:sldLayoutId id="2147485835" r:id="rId2"/>
    <p:sldLayoutId id="2147485836" r:id="rId3"/>
    <p:sldLayoutId id="2147485837" r:id="rId4"/>
    <p:sldLayoutId id="2147485838" r:id="rId5"/>
    <p:sldLayoutId id="2147485839" r:id="rId6"/>
    <p:sldLayoutId id="2147485840" r:id="rId7"/>
    <p:sldLayoutId id="2147485841" r:id="rId8"/>
    <p:sldLayoutId id="2147485842" r:id="rId9"/>
    <p:sldLayoutId id="2147485843" r:id="rId10"/>
    <p:sldLayoutId id="214748584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65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5pPr>
      <a:lvl6pPr marL="483900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6pPr>
      <a:lvl7pPr marL="967801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7pPr>
      <a:lvl8pPr marL="1451701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8pPr>
      <a:lvl9pPr marL="1935602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1950" indent="-241950" algn="l" rtl="0" fontAlgn="base">
        <a:lnSpc>
          <a:spcPct val="90000"/>
        </a:lnSpc>
        <a:spcBef>
          <a:spcPts val="1058"/>
        </a:spcBef>
        <a:spcAft>
          <a:spcPct val="0"/>
        </a:spcAft>
        <a:buFont typeface="Arial" panose="020B0604020202020204" pitchFamily="34" charset="0"/>
        <a:buChar char="•"/>
        <a:defRPr sz="2964" kern="1200">
          <a:solidFill>
            <a:schemeClr val="tx1"/>
          </a:solidFill>
          <a:latin typeface="+mn-lt"/>
          <a:ea typeface="+mn-ea"/>
          <a:cs typeface="+mn-cs"/>
        </a:defRPr>
      </a:lvl1pPr>
      <a:lvl2pPr marL="725851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09751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1" y="6383230"/>
            <a:ext cx="1825042" cy="28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61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5" r:id="rId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5pPr>
      <a:lvl6pPr marL="457291" algn="l" rtl="0" fontAlgn="base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6pPr>
      <a:lvl7pPr marL="914583" algn="l" rtl="0" fontAlgn="base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7pPr>
      <a:lvl8pPr marL="1371874" algn="l" rtl="0" fontAlgn="base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8pPr>
      <a:lvl9pPr marL="1829166" algn="l" rtl="0" fontAlgn="base">
        <a:lnSpc>
          <a:spcPct val="90000"/>
        </a:lnSpc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 Light" pitchFamily="34" charset="0"/>
        </a:defRPr>
      </a:lvl9pPr>
    </p:titleStyle>
    <p:bodyStyle>
      <a:lvl1pPr marL="228646" indent="-22864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869" y="411259"/>
            <a:ext cx="8777985" cy="85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869" y="1660382"/>
            <a:ext cx="10660191" cy="43809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3" y="6357824"/>
            <a:ext cx="2911175" cy="268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583" eaLnBrk="1" fontAlgn="auto" hangingPunct="1">
              <a:spcBef>
                <a:spcPts val="0"/>
              </a:spcBef>
              <a:spcAft>
                <a:spcPts val="0"/>
              </a:spcAft>
            </a:pPr>
            <a:fld id="{FC0FD909-3090-46D2-AD5D-B8E2B8B851B8}" type="slidenum">
              <a:rPr lang="ru-RU" smtClean="0">
                <a:solidFill>
                  <a:srgbClr val="323F4F">
                    <a:tint val="75000"/>
                  </a:srgbClr>
                </a:solidFill>
              </a:rPr>
              <a:pPr defTabSz="9145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323F4F">
                  <a:tint val="75000"/>
                </a:srgb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1F8234-B94F-4F9D-B1E3-DA1C417C8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46" y="419458"/>
            <a:ext cx="1905762" cy="79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6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8" r:id="rId1"/>
  </p:sldLayoutIdLst>
  <p:txStyles>
    <p:titleStyle>
      <a:lvl1pPr algn="l" defTabSz="914560" rtl="0" eaLnBrk="1" latinLnBrk="0" hangingPunct="1">
        <a:lnSpc>
          <a:spcPct val="90000"/>
        </a:lnSpc>
        <a:spcBef>
          <a:spcPct val="0"/>
        </a:spcBef>
        <a:buNone/>
        <a:defRPr sz="2400" b="1" kern="1200" spc="27" baseline="0">
          <a:solidFill>
            <a:srgbClr val="1B479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40" indent="-228640" algn="l" defTabSz="91456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92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20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48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76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504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2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0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8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8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6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4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2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0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8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6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41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F26B43"/>
          </p15:clr>
        </p15:guide>
        <p15:guide id="2" orient="horz" pos="259">
          <p15:clr>
            <a:srgbClr val="F26B43"/>
          </p15:clr>
        </p15:guide>
        <p15:guide id="3" orient="horz" pos="3816">
          <p15:clr>
            <a:srgbClr val="F26B43"/>
          </p15:clr>
        </p15:guide>
        <p15:guide id="4" pos="7151">
          <p15:clr>
            <a:srgbClr val="F26B43"/>
          </p15:clr>
        </p15:guide>
        <p15:guide id="8" orient="horz" pos="799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 userDrawn="1"/>
        </p:nvSpPr>
        <p:spPr>
          <a:xfrm>
            <a:off x="7248820" y="6501553"/>
            <a:ext cx="4201094" cy="1620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ea typeface="+mn-ea"/>
                <a:cs typeface="+mn-cs"/>
              </a:rPr>
              <a:t>Gazprom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ea typeface="+mn-ea"/>
                <a:cs typeface="+mn-cs"/>
              </a:rPr>
              <a:t>Neft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idx="1"/>
          </p:nvPr>
        </p:nvSpPr>
        <p:spPr>
          <a:xfrm>
            <a:off x="599598" y="981740"/>
            <a:ext cx="11006144" cy="5391961"/>
          </a:xfrm>
          <a:prstGeom prst="rect">
            <a:avLst/>
          </a:prstGeom>
          <a:ln>
            <a:noFill/>
          </a:ln>
        </p:spPr>
        <p:txBody>
          <a:bodyPr vert="horz" lIns="72000" tIns="0" rIns="7200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Первый уровень</a:t>
            </a:r>
          </a:p>
          <a:p>
            <a:pPr lvl="2"/>
            <a:r>
              <a:rPr lang="ru-RU" dirty="0"/>
              <a:t>Второй уровень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084081" y="6543567"/>
            <a:ext cx="521661" cy="16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28B6D-1001-487C-8FFE-85B1143903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PF Din Text Cond Pro" charset="0"/>
                <a:cs typeface="PF Din Text Cond Pro" charset="0"/>
              </a:rPr>
              <a:pPr marL="0" marR="0" lvl="0" indent="0" algn="r" defTabSz="9145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PF Din Text Cond Pro" charset="0"/>
              <a:cs typeface="PF Din Text Cond Pro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2116370" y="379947"/>
            <a:ext cx="9489372" cy="4314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grpSp>
        <p:nvGrpSpPr>
          <p:cNvPr id="27" name="Группа 26"/>
          <p:cNvGrpSpPr/>
          <p:nvPr userDrawn="1"/>
        </p:nvGrpSpPr>
        <p:grpSpPr>
          <a:xfrm>
            <a:off x="613277" y="323926"/>
            <a:ext cx="1138847" cy="321359"/>
            <a:chOff x="0" y="687388"/>
            <a:chExt cx="1440180" cy="406401"/>
          </a:xfrm>
          <a:solidFill>
            <a:schemeClr val="accent1"/>
          </a:solidFill>
        </p:grpSpPr>
        <p:grpSp>
          <p:nvGrpSpPr>
            <p:cNvPr id="28" name="Группа 27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5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29" name="Группа 28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2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3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5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74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</p:sldLayoutIdLst>
  <p:txStyles>
    <p:titleStyle>
      <a:lvl1pPr algn="l" defTabSz="914583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600" b="0" kern="1200" spc="0" baseline="0">
          <a:solidFill>
            <a:schemeClr val="tx1"/>
          </a:solidFill>
          <a:effectLst/>
          <a:latin typeface="+mj-lt"/>
          <a:ea typeface="PF Din Text Cond Pro" charset="0"/>
          <a:cs typeface="PF Din Text Cond Pro" charset="0"/>
        </a:defRPr>
      </a:lvl1pPr>
    </p:titleStyle>
    <p:bodyStyle>
      <a:lvl1pPr marL="0" indent="0" algn="l" defTabSz="914583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400" b="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1pPr>
      <a:lvl2pPr marL="181011" marR="0" indent="-181011" algn="l" defTabSz="914583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2pPr>
      <a:lvl3pPr marL="350908" indent="-169897" algn="l" defTabSz="914583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SzPct val="90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3pPr>
      <a:lvl4pPr marL="1600520" indent="-228646" algn="l" defTabSz="91458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78">
          <p15:clr>
            <a:srgbClr val="F26B43"/>
          </p15:clr>
        </p15:guide>
        <p15:guide id="6" orient="horz" pos="4117">
          <p15:clr>
            <a:srgbClr val="F26B43"/>
          </p15:clr>
        </p15:guide>
        <p15:guide id="9" orient="horz" pos="4021">
          <p15:clr>
            <a:srgbClr val="F26B43"/>
          </p15:clr>
        </p15:guide>
        <p15:guide id="11" orient="horz" pos="615">
          <p15:clr>
            <a:srgbClr val="F26B43"/>
          </p15:clr>
        </p15:guide>
        <p15:guide id="15" pos="3840">
          <p15:clr>
            <a:srgbClr val="F26B43"/>
          </p15:clr>
        </p15:guide>
        <p15:guide id="20" orient="horz" pos="26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520">
          <p15:clr>
            <a:srgbClr val="F26B43"/>
          </p15:clr>
        </p15:guide>
        <p15:guide id="38" pos="784">
          <p15:clr>
            <a:srgbClr val="F26B43"/>
          </p15:clr>
        </p15:guide>
        <p15:guide id="39" pos="7309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093E1-8FB2-4A42-A9F7-9F66F8C9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87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D91E5C-423B-4904-AD96-3FCAED548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8775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93C37-4D6E-41E8-89A5-A0985F626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4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A63D-3790-430F-9A0D-B466825BB9C5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29D4CA-EF47-43E5-BF5C-A9F721BF2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3579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BBF60-2F2F-4E88-89E2-5CB97249F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188" y="6357938"/>
            <a:ext cx="2744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C76BC-BF9A-49A9-8AB5-2E6374E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4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2" r:id="rId1"/>
    <p:sldLayoutId id="2147485943" r:id="rId2"/>
    <p:sldLayoutId id="2147485944" r:id="rId3"/>
    <p:sldLayoutId id="2147485945" r:id="rId4"/>
    <p:sldLayoutId id="2147485946" r:id="rId5"/>
    <p:sldLayoutId id="2147485947" r:id="rId6"/>
    <p:sldLayoutId id="2147485948" r:id="rId7"/>
    <p:sldLayoutId id="2147485949" r:id="rId8"/>
    <p:sldLayoutId id="2147485950" r:id="rId9"/>
    <p:sldLayoutId id="2147485951" r:id="rId10"/>
    <p:sldLayoutId id="2147485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869" y="411259"/>
            <a:ext cx="8777985" cy="85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869" y="1660382"/>
            <a:ext cx="10660191" cy="43809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3" y="6357824"/>
            <a:ext cx="2911175" cy="268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C0FD909-3090-46D2-AD5D-B8E2B8B851B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1F8234-B94F-4F9D-B1E3-DA1C417C84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46" y="419458"/>
            <a:ext cx="1905762" cy="79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1" r:id="rId1"/>
    <p:sldLayoutId id="2147485972" r:id="rId2"/>
    <p:sldLayoutId id="2147485973" r:id="rId3"/>
    <p:sldLayoutId id="2147485974" r:id="rId4"/>
    <p:sldLayoutId id="2147485976" r:id="rId5"/>
    <p:sldLayoutId id="2147485977" r:id="rId6"/>
    <p:sldLayoutId id="2147485978" r:id="rId7"/>
    <p:sldLayoutId id="2147485979" r:id="rId8"/>
    <p:sldLayoutId id="2147485980" r:id="rId9"/>
    <p:sldLayoutId id="2147485982" r:id="rId10"/>
    <p:sldLayoutId id="2147485983" r:id="rId11"/>
    <p:sldLayoutId id="2147485984" r:id="rId12"/>
  </p:sldLayoutIdLst>
  <p:txStyles>
    <p:titleStyle>
      <a:lvl1pPr algn="l" defTabSz="914560" rtl="0" eaLnBrk="1" latinLnBrk="0" hangingPunct="1">
        <a:lnSpc>
          <a:spcPct val="90000"/>
        </a:lnSpc>
        <a:spcBef>
          <a:spcPct val="0"/>
        </a:spcBef>
        <a:buNone/>
        <a:defRPr sz="2400" b="1" kern="1200" spc="27" baseline="0">
          <a:solidFill>
            <a:srgbClr val="1B479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40" indent="-228640" algn="l" defTabSz="91456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92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20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48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760" indent="-228640" algn="l" defTabSz="91456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504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2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0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80" indent="-228640" algn="l" defTabSz="9145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8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6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4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2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0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8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60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41" algn="l" defTabSz="914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F26B43"/>
          </p15:clr>
        </p15:guide>
        <p15:guide id="2" orient="horz" pos="259">
          <p15:clr>
            <a:srgbClr val="F26B43"/>
          </p15:clr>
        </p15:guide>
        <p15:guide id="3" orient="horz" pos="3816">
          <p15:clr>
            <a:srgbClr val="F26B43"/>
          </p15:clr>
        </p15:guide>
        <p15:guide id="4" pos="7151">
          <p15:clr>
            <a:srgbClr val="F26B43"/>
          </p15:clr>
        </p15:guide>
        <p15:guide id="8" orient="horz" pos="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5175" cy="686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12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7" r:id="rId1"/>
    <p:sldLayoutId id="2147485848" r:id="rId2"/>
    <p:sldLayoutId id="2147485849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5pPr>
      <a:lvl6pPr marL="483900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6pPr>
      <a:lvl7pPr marL="967801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7pPr>
      <a:lvl8pPr marL="1451701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8pPr>
      <a:lvl9pPr marL="1935602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>
          <a:solidFill>
            <a:schemeClr val="tx1"/>
          </a:solidFill>
          <a:latin typeface="+mn-lt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>
          <a:solidFill>
            <a:schemeClr val="tx1"/>
          </a:solidFill>
          <a:latin typeface="+mn-lt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>
          <a:solidFill>
            <a:schemeClr val="tx1"/>
          </a:solidFill>
          <a:latin typeface="+mn-lt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5pPr>
      <a:lvl6pPr marL="2659773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6pPr>
      <a:lvl7pPr marL="3143673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7pPr>
      <a:lvl8pPr marL="3627574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8pPr>
      <a:lvl9pPr marL="4111474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21" y="1700614"/>
            <a:ext cx="11573487" cy="31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448109" y="114271"/>
            <a:ext cx="7307359" cy="10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95794" y="-7273"/>
            <a:ext cx="2399381" cy="185127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ru-RU" altLang="ru-RU" sz="2540" b="0"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222317" y="6389062"/>
            <a:ext cx="972858" cy="35670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fld id="{099C91FF-9545-40F0-B94D-7BD965C74AB4}" type="slidenum">
              <a:rPr lang="ru-RU" altLang="ru-RU" sz="1693">
                <a:solidFill>
                  <a:schemeClr val="tx2"/>
                </a:solidFill>
                <a:cs typeface="Arial" panose="020B0604020202020204" pitchFamily="34" charset="0"/>
              </a:rPr>
              <a:pPr algn="r" eaLnBrk="1" hangingPunct="1">
                <a:lnSpc>
                  <a:spcPct val="110000"/>
                </a:lnSpc>
                <a:spcBef>
                  <a:spcPct val="50000"/>
                </a:spcBef>
              </a:pPr>
              <a:t>‹#›</a:t>
            </a:fld>
            <a:endParaRPr lang="ru-RU" altLang="ru-RU" sz="1693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5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1" r:id="rId1"/>
    <p:sldLayoutId id="2147485852" r:id="rId2"/>
    <p:sldLayoutId id="2147485853" r:id="rId3"/>
    <p:sldLayoutId id="2147485854" r:id="rId4"/>
    <p:sldLayoutId id="2147485855" r:id="rId5"/>
    <p:sldLayoutId id="2147485856" r:id="rId6"/>
    <p:sldLayoutId id="2147485857" r:id="rId7"/>
    <p:sldLayoutId id="2147485858" r:id="rId8"/>
    <p:sldLayoutId id="2147485859" r:id="rId9"/>
    <p:sldLayoutId id="2147485860" r:id="rId10"/>
    <p:sldLayoutId id="2147485861" r:id="rId11"/>
    <p:sldLayoutId id="2147485862" r:id="rId12"/>
    <p:sldLayoutId id="214748586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5pPr>
      <a:lvl6pPr marL="483900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6pPr>
      <a:lvl7pPr marL="9678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7pPr>
      <a:lvl8pPr marL="14517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8pPr>
      <a:lvl9pPr marL="1935602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>
            <a:extLst>
              <a:ext uri="{FF2B5EF4-FFF2-40B4-BE49-F238E27FC236}">
                <a16:creationId xmlns:a16="http://schemas.microsoft.com/office/drawing/2014/main" id="{66811864-6BCF-4918-A192-F63FB7C89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21" y="1700614"/>
            <a:ext cx="11573487" cy="31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8FB351D-159E-48BF-876C-733ABE4D9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48109" y="114271"/>
            <a:ext cx="7307359" cy="10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>
            <a:extLst>
              <a:ext uri="{FF2B5EF4-FFF2-40B4-BE49-F238E27FC236}">
                <a16:creationId xmlns:a16="http://schemas.microsoft.com/office/drawing/2014/main" id="{15FD7D79-DC05-4C87-8079-0047F34D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>
            <a:extLst>
              <a:ext uri="{FF2B5EF4-FFF2-40B4-BE49-F238E27FC236}">
                <a16:creationId xmlns:a16="http://schemas.microsoft.com/office/drawing/2014/main" id="{EBD94148-9BAA-43AE-889C-7464BD5F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BA9438-9D8E-457E-94B3-5D4AF6DEB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5794" y="27833"/>
            <a:ext cx="2399381" cy="178106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ru-RU" altLang="ru-RU" sz="2540" b="0">
              <a:latin typeface="Times New Roman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CB4095E-8386-4C1C-B9A5-BE08FD961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317" y="6389063"/>
            <a:ext cx="972858" cy="35670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  <a:defRPr/>
            </a:pPr>
            <a:fld id="{FD496C17-47DA-4027-8728-A573BA2A8852}" type="slidenum">
              <a:rPr lang="ru-RU" altLang="ru-RU" sz="1693" smtClean="0">
                <a:solidFill>
                  <a:schemeClr val="tx2"/>
                </a:solidFill>
                <a:cs typeface="Arial" panose="020B0604020202020204" pitchFamily="34" charset="0"/>
              </a:rPr>
              <a:pPr algn="r" eaLnBrk="1" hangingPunct="1">
                <a:lnSpc>
                  <a:spcPct val="110000"/>
                </a:lnSpc>
                <a:spcBef>
                  <a:spcPct val="50000"/>
                </a:spcBef>
                <a:defRPr/>
              </a:pPr>
              <a:t>‹#›</a:t>
            </a:fld>
            <a:endParaRPr lang="ru-RU" altLang="ru-RU" sz="1693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5" r:id="rId1"/>
    <p:sldLayoutId id="2147485866" r:id="rId2"/>
    <p:sldLayoutId id="2147485867" r:id="rId3"/>
    <p:sldLayoutId id="2147485868" r:id="rId4"/>
    <p:sldLayoutId id="2147485869" r:id="rId5"/>
    <p:sldLayoutId id="2147485870" r:id="rId6"/>
    <p:sldLayoutId id="2147485871" r:id="rId7"/>
    <p:sldLayoutId id="2147485872" r:id="rId8"/>
    <p:sldLayoutId id="2147485873" r:id="rId9"/>
    <p:sldLayoutId id="2147485874" r:id="rId10"/>
    <p:sldLayoutId id="2147485875" r:id="rId11"/>
    <p:sldLayoutId id="2147485876" r:id="rId12"/>
    <p:sldLayoutId id="2147485877" r:id="rId13"/>
    <p:sldLayoutId id="2147485907" r:id="rId14"/>
    <p:sldLayoutId id="214748591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5pPr>
      <a:lvl6pPr marL="483900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6pPr>
      <a:lvl7pPr marL="9678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7pPr>
      <a:lvl8pPr marL="14517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8pPr>
      <a:lvl9pPr marL="1935602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3249" y="1905507"/>
            <a:ext cx="10668679" cy="31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905153" y="381078"/>
            <a:ext cx="9526774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8D3B7-499B-4082-9322-92C14E2D8D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8" y="254197"/>
            <a:ext cx="1136901" cy="88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1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8" r:id="rId1"/>
    <p:sldLayoutId id="2147485989" r:id="rId2"/>
    <p:sldLayoutId id="2147485990" r:id="rId3"/>
    <p:sldLayoutId id="2147485991" r:id="rId4"/>
    <p:sldLayoutId id="2147485992" r:id="rId5"/>
    <p:sldLayoutId id="2147485993" r:id="rId6"/>
    <p:sldLayoutId id="2147485994" r:id="rId7"/>
    <p:sldLayoutId id="2147485995" r:id="rId8"/>
    <p:sldLayoutId id="2147485996" r:id="rId9"/>
    <p:sldLayoutId id="2147485997" r:id="rId10"/>
    <p:sldLayoutId id="2147485998" r:id="rId11"/>
    <p:sldLayoutId id="21474859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964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5pPr>
      <a:lvl6pPr marL="483900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6pPr>
      <a:lvl7pPr marL="9678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7pPr>
      <a:lvl8pPr marL="14517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8pPr>
      <a:lvl9pPr marL="1935602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>
            <a:extLst>
              <a:ext uri="{FF2B5EF4-FFF2-40B4-BE49-F238E27FC236}">
                <a16:creationId xmlns:a16="http://schemas.microsoft.com/office/drawing/2014/main" id="{7E09EA01-08AD-4D8D-8FC4-22EE530DE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21" y="1700614"/>
            <a:ext cx="11573487" cy="31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A5E5494-31C7-448D-B969-BD71DD56C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48109" y="114271"/>
            <a:ext cx="9412699" cy="10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>
            <a:extLst>
              <a:ext uri="{FF2B5EF4-FFF2-40B4-BE49-F238E27FC236}">
                <a16:creationId xmlns:a16="http://schemas.microsoft.com/office/drawing/2014/main" id="{BBD357FF-D807-4C59-8026-D903E76D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>
            <a:extLst>
              <a:ext uri="{FF2B5EF4-FFF2-40B4-BE49-F238E27FC236}">
                <a16:creationId xmlns:a16="http://schemas.microsoft.com/office/drawing/2014/main" id="{57950BF1-EFDB-4215-A585-00E411CE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2148792B-BE0A-45BF-ABA9-5E96A0FFA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317" y="6389063"/>
            <a:ext cx="972858" cy="35670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fld id="{1D213750-1BE5-457D-AE2B-0218A346362C}" type="slidenum">
              <a:rPr lang="ru-RU" altLang="ru-RU" sz="1693">
                <a:solidFill>
                  <a:schemeClr val="tx2"/>
                </a:solidFill>
                <a:cs typeface="Arial" panose="020B0604020202020204" pitchFamily="34" charset="0"/>
              </a:rPr>
              <a:pPr algn="r" eaLnBrk="1" hangingPunct="1">
                <a:lnSpc>
                  <a:spcPct val="110000"/>
                </a:lnSpc>
                <a:spcBef>
                  <a:spcPct val="50000"/>
                </a:spcBef>
              </a:pPr>
              <a:t>‹#›</a:t>
            </a:fld>
            <a:endParaRPr lang="ru-RU" altLang="ru-RU" sz="1693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2" r:id="rId2"/>
    <p:sldLayoutId id="2147486003" r:id="rId3"/>
    <p:sldLayoutId id="2147486004" r:id="rId4"/>
    <p:sldLayoutId id="2147486005" r:id="rId5"/>
    <p:sldLayoutId id="2147486006" r:id="rId6"/>
    <p:sldLayoutId id="2147486007" r:id="rId7"/>
    <p:sldLayoutId id="2147486008" r:id="rId8"/>
    <p:sldLayoutId id="2147486009" r:id="rId9"/>
    <p:sldLayoutId id="2147486010" r:id="rId10"/>
    <p:sldLayoutId id="2147486011" r:id="rId11"/>
    <p:sldLayoutId id="2147486012" r:id="rId12"/>
    <p:sldLayoutId id="2147486013" r:id="rId13"/>
    <p:sldLayoutId id="214748601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5pPr>
      <a:lvl6pPr marL="483900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6pPr>
      <a:lvl7pPr marL="9678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7pPr>
      <a:lvl8pPr marL="14517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8pPr>
      <a:lvl9pPr marL="1935602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51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 bwMode="auto">
          <a:xfrm>
            <a:off x="3203351" y="1632"/>
            <a:ext cx="8382065" cy="113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4" name="Текст 2"/>
          <p:cNvSpPr>
            <a:spLocks noGrp="1"/>
          </p:cNvSpPr>
          <p:nvPr>
            <p:ph type="body" idx="1"/>
          </p:nvPr>
        </p:nvSpPr>
        <p:spPr bwMode="auto">
          <a:xfrm>
            <a:off x="609759" y="1256024"/>
            <a:ext cx="10975658" cy="487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759" y="6357824"/>
            <a:ext cx="2845541" cy="36521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91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A7EBB8A-E674-496A-8CFD-1B3A06870DDE}" type="datetimeFigureOut">
              <a:rPr lang="ru-RU" smtClean="0"/>
              <a:pPr>
                <a:defRPr/>
              </a:pPr>
              <a:t>12.03.2026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9875" y="6357824"/>
            <a:ext cx="2845541" cy="36521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91" eaLnBrk="1" hangingPunct="1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BDAB3A9-55ED-4FC7-9F8F-05B0E321BD6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36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7" r:id="rId1"/>
    <p:sldLayoutId id="214748596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1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1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5pPr>
      <a:lvl6pPr marL="457291" algn="ctr" rtl="0" eaLnBrk="1" fontAlgn="base" hangingPunct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6pPr>
      <a:lvl7pPr marL="914583" algn="ctr" rtl="0" eaLnBrk="1" fontAlgn="base" hangingPunct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7pPr>
      <a:lvl8pPr marL="1371874" algn="ctr" rtl="0" eaLnBrk="1" fontAlgn="base" hangingPunct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8pPr>
      <a:lvl9pPr marL="1829166" algn="ctr" rtl="0" eaLnBrk="1" fontAlgn="base" hangingPunct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9pPr>
    </p:titleStyle>
    <p:bodyStyle>
      <a:lvl1pPr marL="342969" indent="-34296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1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3099" indent="-28580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1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229" indent="-22864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520" indent="-22864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811" indent="-22864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5103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 userDrawn="1"/>
        </p:nvSpPr>
        <p:spPr bwMode="auto">
          <a:xfrm>
            <a:off x="9146381" y="622037"/>
            <a:ext cx="3048794" cy="469276"/>
          </a:xfrm>
          <a:prstGeom prst="rect">
            <a:avLst/>
          </a:prstGeom>
          <a:solidFill>
            <a:srgbClr val="C0C0C0">
              <a:alpha val="7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>
                <a:solidFill>
                  <a:srgbClr val="333333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200">
                <a:solidFill>
                  <a:srgbClr val="333333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9pPr>
          </a:lstStyle>
          <a:p>
            <a:pPr marL="0" marR="0" lvl="0" indent="0" algn="ctr" defTabSz="91458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72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5pPr>
      <a:lvl6pPr marL="457291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6pPr>
      <a:lvl7pPr marL="914583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7pPr>
      <a:lvl8pPr marL="1371874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8pPr>
      <a:lvl9pPr marL="1829166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PragmaticaITT" pitchFamily="34" charset="0"/>
        </a:defRPr>
      </a:lvl9pPr>
    </p:titleStyle>
    <p:bodyStyle>
      <a:lvl1pPr marL="342969" indent="-342969" algn="l" rtl="0" eaLnBrk="0" fontAlgn="base" hangingPunct="0">
        <a:spcBef>
          <a:spcPct val="20000"/>
        </a:spcBef>
        <a:spcAft>
          <a:spcPct val="0"/>
        </a:spcAft>
        <a:buChar char="•"/>
        <a:defRPr sz="3201">
          <a:solidFill>
            <a:schemeClr val="tx1"/>
          </a:solidFill>
          <a:latin typeface="+mn-lt"/>
          <a:ea typeface="+mn-ea"/>
          <a:cs typeface="+mn-cs"/>
        </a:defRPr>
      </a:lvl1pPr>
      <a:lvl2pPr marL="743099" indent="-285807" algn="l" rtl="0" eaLnBrk="0" fontAlgn="base" hangingPunct="0">
        <a:spcBef>
          <a:spcPct val="20000"/>
        </a:spcBef>
        <a:spcAft>
          <a:spcPct val="0"/>
        </a:spcAft>
        <a:buChar char="–"/>
        <a:defRPr sz="2801">
          <a:solidFill>
            <a:schemeClr val="tx1"/>
          </a:solidFill>
          <a:latin typeface="+mn-lt"/>
        </a:defRPr>
      </a:lvl2pPr>
      <a:lvl3pPr marL="1143229" indent="-2286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520" indent="-2286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811" indent="-2286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5103" indent="-2286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2394" indent="-2286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686" indent="-2286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977" indent="-2286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47" imgH="346" progId="TCLayout.ActiveDocument.1">
                  <p:embed/>
                </p:oleObj>
              </mc:Choice>
              <mc:Fallback>
                <p:oleObj name="Слайд think-cell" r:id="rId4" imgW="347" imgH="34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8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5" r:id="rId1"/>
  </p:sldLayoutIdLst>
  <p:hf hdr="0" ftr="0" dt="0"/>
  <p:txStyles>
    <p:titleStyle>
      <a:lvl1pPr algn="l" defTabSz="1125667" rtl="0" eaLnBrk="1" latinLnBrk="0" hangingPunct="1">
        <a:lnSpc>
          <a:spcPct val="85000"/>
        </a:lnSpc>
        <a:spcBef>
          <a:spcPct val="0"/>
        </a:spcBef>
        <a:buNone/>
        <a:defRPr sz="3940" b="1" kern="1200" spc="-62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112567" indent="-112567" algn="l" defTabSz="1125667" rtl="0" eaLnBrk="1" latinLnBrk="0" hangingPunct="1">
        <a:lnSpc>
          <a:spcPct val="90000"/>
        </a:lnSpc>
        <a:spcBef>
          <a:spcPts val="1477"/>
        </a:spcBef>
        <a:spcAft>
          <a:spcPts val="247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447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472781" indent="-225134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3447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697916" indent="-225134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923049" indent="-225134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1148182" indent="-225134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354151" indent="-281417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accent1"/>
        </a:buClr>
        <a:buFont typeface="Calibri" pitchFamily="34" charset="0"/>
        <a:buChar char="◦"/>
        <a:defRPr sz="172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0360" indent="-281417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accent1"/>
        </a:buClr>
        <a:buFont typeface="Calibri" pitchFamily="34" charset="0"/>
        <a:buChar char="◦"/>
        <a:defRPr sz="172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46570" indent="-281417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accent1"/>
        </a:buClr>
        <a:buFont typeface="Calibri" pitchFamily="34" charset="0"/>
        <a:buChar char="◦"/>
        <a:defRPr sz="172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92779" indent="-281417" algn="l" defTabSz="1125667" rtl="0" eaLnBrk="1" latinLnBrk="0" hangingPunct="1">
        <a:lnSpc>
          <a:spcPct val="90000"/>
        </a:lnSpc>
        <a:spcBef>
          <a:spcPts val="247"/>
        </a:spcBef>
        <a:spcAft>
          <a:spcPts val="492"/>
        </a:spcAft>
        <a:buClr>
          <a:schemeClr val="accent1"/>
        </a:buClr>
        <a:buFont typeface="Calibri" pitchFamily="34" charset="0"/>
        <a:buChar char="◦"/>
        <a:defRPr sz="172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1pPr>
      <a:lvl2pPr marL="562835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2pPr>
      <a:lvl3pPr marL="1125667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3pPr>
      <a:lvl4pPr marL="1688503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4pPr>
      <a:lvl5pPr marL="2251337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5pPr>
      <a:lvl6pPr marL="2814173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6pPr>
      <a:lvl7pPr marL="3377006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7pPr>
      <a:lvl8pPr marL="3939840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8pPr>
      <a:lvl9pPr marL="4502674" algn="l" defTabSz="1125667" rtl="0" eaLnBrk="1" latinLnBrk="0" hangingPunct="1">
        <a:defRPr sz="22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7.pn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4.png"/><Relationship Id="rId9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3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11" Type="http://schemas.openxmlformats.org/officeDocument/2006/relationships/slide" Target="slide11.xml"/><Relationship Id="rId5" Type="http://schemas.openxmlformats.org/officeDocument/2006/relationships/image" Target="../media/image23.png"/><Relationship Id="rId10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slide" Target="slide4.xml"/><Relationship Id="rId14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sv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hyperlink" Target="https://dzen.ru/suite/fd52a772-897d-41ac-afab-8e3b1f88b9c7" TargetMode="External"/><Relationship Id="rId18" Type="http://schemas.openxmlformats.org/officeDocument/2006/relationships/hyperlink" Target="https://v8.1c.ru/cpm/poleznye-materialy/presentations/" TargetMode="External"/><Relationship Id="rId26" Type="http://schemas.openxmlformats.org/officeDocument/2006/relationships/image" Target="../media/image143.png"/><Relationship Id="rId21" Type="http://schemas.openxmlformats.org/officeDocument/2006/relationships/hyperlink" Target="https://v8.1c.ru/cpm/poleznye-materialy/video/" TargetMode="External"/><Relationship Id="rId34" Type="http://schemas.openxmlformats.org/officeDocument/2006/relationships/image" Target="../media/image148.sv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17" Type="http://schemas.openxmlformats.org/officeDocument/2006/relationships/image" Target="../media/image136.svg"/><Relationship Id="rId25" Type="http://schemas.openxmlformats.org/officeDocument/2006/relationships/image" Target="../media/image142.png"/><Relationship Id="rId33" Type="http://schemas.openxmlformats.org/officeDocument/2006/relationships/image" Target="../media/image147.png"/><Relationship Id="rId38" Type="http://schemas.openxmlformats.org/officeDocument/2006/relationships/hyperlink" Target="https://v8.1c.ru/cpm/istorii-uspekha/" TargetMode="Externa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35.png"/><Relationship Id="rId20" Type="http://schemas.openxmlformats.org/officeDocument/2006/relationships/image" Target="../media/image138.svg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v8@1c.ru" TargetMode="External"/><Relationship Id="rId11" Type="http://schemas.openxmlformats.org/officeDocument/2006/relationships/image" Target="../media/image131.png"/><Relationship Id="rId24" Type="http://schemas.openxmlformats.org/officeDocument/2006/relationships/image" Target="../media/image141.png"/><Relationship Id="rId32" Type="http://schemas.openxmlformats.org/officeDocument/2006/relationships/hyperlink" Target="https://t.me/CPMRussia" TargetMode="External"/><Relationship Id="rId37" Type="http://schemas.openxmlformats.org/officeDocument/2006/relationships/hyperlink" Target="https://www.youtube.com/channel/UCcqLClFBq1HOSUDEDBLygFg" TargetMode="External"/><Relationship Id="rId5" Type="http://schemas.openxmlformats.org/officeDocument/2006/relationships/image" Target="../media/image126.svg"/><Relationship Id="rId15" Type="http://schemas.openxmlformats.org/officeDocument/2006/relationships/image" Target="../media/image134.svg"/><Relationship Id="rId23" Type="http://schemas.openxmlformats.org/officeDocument/2006/relationships/image" Target="../media/image140.svg"/><Relationship Id="rId28" Type="http://schemas.openxmlformats.org/officeDocument/2006/relationships/hyperlink" Target="https://v8.1c.ru/cpm-erp/" TargetMode="External"/><Relationship Id="rId36" Type="http://schemas.openxmlformats.org/officeDocument/2006/relationships/image" Target="../media/image150.png"/><Relationship Id="rId10" Type="http://schemas.openxmlformats.org/officeDocument/2006/relationships/image" Target="../media/image130.svg"/><Relationship Id="rId19" Type="http://schemas.openxmlformats.org/officeDocument/2006/relationships/image" Target="../media/image137.png"/><Relationship Id="rId31" Type="http://schemas.openxmlformats.org/officeDocument/2006/relationships/image" Target="../media/image146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Relationship Id="rId14" Type="http://schemas.openxmlformats.org/officeDocument/2006/relationships/image" Target="../media/image133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Relationship Id="rId30" Type="http://schemas.openxmlformats.org/officeDocument/2006/relationships/hyperlink" Target="https://v8.1c.ru/cpm/" TargetMode="External"/><Relationship Id="rId35" Type="http://schemas.openxmlformats.org/officeDocument/2006/relationships/image" Target="../media/image149.png"/><Relationship Id="rId8" Type="http://schemas.openxmlformats.org/officeDocument/2006/relationships/image" Target="../media/image128.svg"/><Relationship Id="rId3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2F3EEAA-82F8-4A0E-A589-F651E69C5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909" y="2493902"/>
            <a:ext cx="5233945" cy="8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65" tIns="54432" rIns="108865" bIns="54432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ru-RU" sz="2540" dirty="0">
                <a:solidFill>
                  <a:schemeClr val="bg1"/>
                </a:solidFill>
                <a:latin typeface="+mj-lt"/>
              </a:rPr>
              <a:t>Корпоративное казначейство. Избранное</a:t>
            </a:r>
            <a:endParaRPr lang="ru-RU" altLang="ru-RU" sz="254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4"/>
            <a:ext cx="7993061" cy="81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На что обратить внимание?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83065" y="5200995"/>
            <a:ext cx="10801350" cy="45719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702120" y="5387272"/>
            <a:ext cx="2041402" cy="231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Инструменты для контроля исполнения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:</a:t>
            </a:r>
            <a:endParaRPr lang="en-US" sz="16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02120" y="5698395"/>
            <a:ext cx="5355778" cy="44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Детализация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оплат и начислений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аналитикам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планирования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75381" y="6150074"/>
            <a:ext cx="5355778" cy="22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Сравнение текущей версии с другой версией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75381" y="6421203"/>
            <a:ext cx="5355778" cy="22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План-фактный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анализ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графика 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265638" y="6175618"/>
            <a:ext cx="5355778" cy="22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Актуализация по первичным документам</a:t>
            </a:r>
          </a:p>
        </p:txBody>
      </p:sp>
      <p:sp>
        <p:nvSpPr>
          <p:cNvPr id="20" name="Shape 17"/>
          <p:cNvSpPr/>
          <p:nvPr/>
        </p:nvSpPr>
        <p:spPr>
          <a:xfrm>
            <a:off x="7609756" y="1848203"/>
            <a:ext cx="4405132" cy="45719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Text 18"/>
          <p:cNvSpPr/>
          <p:nvPr/>
        </p:nvSpPr>
        <p:spPr>
          <a:xfrm>
            <a:off x="7628810" y="2039040"/>
            <a:ext cx="1540880" cy="234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Варианты пересчета графика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:</a:t>
            </a:r>
            <a:endParaRPr lang="en-US" sz="16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628809" y="2403345"/>
            <a:ext cx="4373434" cy="227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графику поставок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628809" y="2674474"/>
            <a:ext cx="4373434" cy="227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 даты аванса/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начисления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628809" y="2945603"/>
            <a:ext cx="4373434" cy="227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 даты начала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действия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договора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628809" y="3213770"/>
            <a:ext cx="4373434" cy="455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сумме поставок: разово, периодически, распределять суммы на год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7628809" y="3709582"/>
            <a:ext cx="4373434" cy="455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сумме оплат: фиксированная сумма, распределять сумму на период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31" name="Text 16">
            <a:extLst>
              <a:ext uri="{FF2B5EF4-FFF2-40B4-BE49-F238E27FC236}">
                <a16:creationId xmlns:a16="http://schemas.microsoft.com/office/drawing/2014/main" id="{79171FC8-83C6-4A04-9CF5-19EB46910CD5}"/>
              </a:ext>
            </a:extLst>
          </p:cNvPr>
          <p:cNvSpPr/>
          <p:nvPr/>
        </p:nvSpPr>
        <p:spPr>
          <a:xfrm>
            <a:off x="6265638" y="5696563"/>
            <a:ext cx="5355778" cy="22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Перенос неисполненных плановых обязательств на следующую дату по графику</a:t>
            </a:r>
            <a:endParaRPr lang="en-US" sz="1400" dirty="0">
              <a:solidFill>
                <a:srgbClr val="443728"/>
              </a:solidFill>
              <a:latin typeface="+mn-lt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4328985-23C0-4662-846D-5C64DDD6C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5" y="1351873"/>
            <a:ext cx="6638658" cy="3588967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sp>
        <p:nvSpPr>
          <p:cNvPr id="34" name="Text 16">
            <a:extLst>
              <a:ext uri="{FF2B5EF4-FFF2-40B4-BE49-F238E27FC236}">
                <a16:creationId xmlns:a16="http://schemas.microsoft.com/office/drawing/2014/main" id="{732E5623-107B-461A-9C8F-D546C286C04C}"/>
              </a:ext>
            </a:extLst>
          </p:cNvPr>
          <p:cNvSpPr/>
          <p:nvPr/>
        </p:nvSpPr>
        <p:spPr>
          <a:xfrm>
            <a:off x="6265638" y="6424377"/>
            <a:ext cx="5355778" cy="22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Визуализация плановых и фактических платежей</a:t>
            </a:r>
          </a:p>
        </p:txBody>
      </p:sp>
    </p:spTree>
    <p:extLst>
      <p:ext uri="{BB962C8B-B14F-4D97-AF65-F5344CB8AC3E}">
        <p14:creationId xmlns:p14="http://schemas.microsoft.com/office/powerpoint/2010/main" val="36943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1893609" y="230609"/>
            <a:ext cx="7875866" cy="7504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рганизовать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трансграничные платежи и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валютный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контроль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60AC92-769C-4C48-9FCF-1A25804BE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5" y="2505407"/>
            <a:ext cx="3936912" cy="2199024"/>
          </a:xfrm>
          <a:prstGeom prst="rect">
            <a:avLst/>
          </a:prstGeom>
        </p:spPr>
      </p:pic>
      <p:sp>
        <p:nvSpPr>
          <p:cNvPr id="19" name="Shape 1">
            <a:extLst>
              <a:ext uri="{FF2B5EF4-FFF2-40B4-BE49-F238E27FC236}">
                <a16:creationId xmlns:a16="http://schemas.microsoft.com/office/drawing/2014/main" id="{D12B0645-86F5-4742-B983-23AFFA38553A}"/>
              </a:ext>
            </a:extLst>
          </p:cNvPr>
          <p:cNvSpPr/>
          <p:nvPr/>
        </p:nvSpPr>
        <p:spPr>
          <a:xfrm>
            <a:off x="4836961" y="1843649"/>
            <a:ext cx="6661302" cy="1388022"/>
          </a:xfrm>
          <a:prstGeom prst="roundRect">
            <a:avLst>
              <a:gd name="adj" fmla="val 5220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Shape 2">
            <a:extLst>
              <a:ext uri="{FF2B5EF4-FFF2-40B4-BE49-F238E27FC236}">
                <a16:creationId xmlns:a16="http://schemas.microsoft.com/office/drawing/2014/main" id="{5DE863B9-F0A7-4780-AA27-32E9192AF7E1}"/>
              </a:ext>
            </a:extLst>
          </p:cNvPr>
          <p:cNvSpPr/>
          <p:nvPr/>
        </p:nvSpPr>
        <p:spPr>
          <a:xfrm>
            <a:off x="4824257" y="1843649"/>
            <a:ext cx="50812" cy="1388022"/>
          </a:xfrm>
          <a:prstGeom prst="roundRect">
            <a:avLst>
              <a:gd name="adj" fmla="val 99250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22029010-73C8-4D42-B3A2-F4134ABB5881}"/>
              </a:ext>
            </a:extLst>
          </p:cNvPr>
          <p:cNvSpPr/>
          <p:nvPr/>
        </p:nvSpPr>
        <p:spPr>
          <a:xfrm>
            <a:off x="5007756" y="1976336"/>
            <a:ext cx="150083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🔍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Ситуация</a:t>
            </a:r>
            <a:endParaRPr lang="en-US" sz="1400" dirty="0">
              <a:latin typeface="+mn-lt"/>
            </a:endParaRP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07B9A4C4-17B1-4309-B88F-CEABD7A64EB5}"/>
              </a:ext>
            </a:extLst>
          </p:cNvPr>
          <p:cNvSpPr/>
          <p:nvPr/>
        </p:nvSpPr>
        <p:spPr>
          <a:xfrm>
            <a:off x="5007756" y="2216104"/>
            <a:ext cx="6357821" cy="787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Холдинг ведёт внешнеэкономическую деятельность: закупки у зарубежных поставщиков, расчёты с иностранными партнёрами, валютные контракты. Платежи проходят через платёжных агентов или напрямую через уполномоченные банки. Требования валютного законодательства предполагают строгий контроль сроков и документов.</a:t>
            </a:r>
            <a:endParaRPr lang="en-US" sz="1200" dirty="0">
              <a:latin typeface="+mn-lt"/>
            </a:endParaRPr>
          </a:p>
        </p:txBody>
      </p:sp>
      <p:sp>
        <p:nvSpPr>
          <p:cNvPr id="23" name="Shape 5">
            <a:extLst>
              <a:ext uri="{FF2B5EF4-FFF2-40B4-BE49-F238E27FC236}">
                <a16:creationId xmlns:a16="http://schemas.microsoft.com/office/drawing/2014/main" id="{65062287-0629-4C5F-B400-FA4745C24EF3}"/>
              </a:ext>
            </a:extLst>
          </p:cNvPr>
          <p:cNvSpPr/>
          <p:nvPr/>
        </p:nvSpPr>
        <p:spPr>
          <a:xfrm>
            <a:off x="4852171" y="3364357"/>
            <a:ext cx="6661302" cy="1388022"/>
          </a:xfrm>
          <a:prstGeom prst="roundRect">
            <a:avLst>
              <a:gd name="adj" fmla="val 5220"/>
            </a:avLst>
          </a:prstGeom>
          <a:solidFill>
            <a:srgbClr val="FFFCFA"/>
          </a:solidFill>
          <a:ln w="1524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4" name="Shape 6">
            <a:extLst>
              <a:ext uri="{FF2B5EF4-FFF2-40B4-BE49-F238E27FC236}">
                <a16:creationId xmlns:a16="http://schemas.microsoft.com/office/drawing/2014/main" id="{F40488F2-A596-4C41-8623-45BD8A1FFE59}"/>
              </a:ext>
            </a:extLst>
          </p:cNvPr>
          <p:cNvSpPr/>
          <p:nvPr/>
        </p:nvSpPr>
        <p:spPr>
          <a:xfrm>
            <a:off x="4839467" y="3364357"/>
            <a:ext cx="50812" cy="1388022"/>
          </a:xfrm>
          <a:prstGeom prst="roundRect">
            <a:avLst>
              <a:gd name="adj" fmla="val 99250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5" name="Text 7">
            <a:extLst>
              <a:ext uri="{FF2B5EF4-FFF2-40B4-BE49-F238E27FC236}">
                <a16:creationId xmlns:a16="http://schemas.microsoft.com/office/drawing/2014/main" id="{E867E3F8-F907-438E-A8C2-86CAF186CF05}"/>
              </a:ext>
            </a:extLst>
          </p:cNvPr>
          <p:cNvSpPr/>
          <p:nvPr/>
        </p:nvSpPr>
        <p:spPr>
          <a:xfrm>
            <a:off x="5022966" y="3497042"/>
            <a:ext cx="1594219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📋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Текущий процесс</a:t>
            </a:r>
            <a:endParaRPr lang="en-US" sz="1400" dirty="0">
              <a:latin typeface="+mn-lt"/>
            </a:endParaRPr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A3877AE5-1AA1-48C5-8099-C15A55F2CCA0}"/>
              </a:ext>
            </a:extLst>
          </p:cNvPr>
          <p:cNvSpPr/>
          <p:nvPr/>
        </p:nvSpPr>
        <p:spPr>
          <a:xfrm>
            <a:off x="5022966" y="3736811"/>
            <a:ext cx="6357821" cy="787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Сроки предоставления документов в банк отслеживаются вручную. Валютные контракты ведутся отдельно от рублёвых, нет единой картины обязательств. Конвертация валют и формирование заявлений на покупку/продажу валюты выполняются вне казначейской системы. Риск нарушения валютного законодательства высок.</a:t>
            </a:r>
            <a:endParaRPr lang="en-US" sz="1200" dirty="0">
              <a:latin typeface="+mn-lt"/>
            </a:endParaRPr>
          </a:p>
        </p:txBody>
      </p:sp>
      <p:sp>
        <p:nvSpPr>
          <p:cNvPr id="27" name="Shape 9">
            <a:extLst>
              <a:ext uri="{FF2B5EF4-FFF2-40B4-BE49-F238E27FC236}">
                <a16:creationId xmlns:a16="http://schemas.microsoft.com/office/drawing/2014/main" id="{EBCB547C-5C53-4939-835B-47E13C13C977}"/>
              </a:ext>
            </a:extLst>
          </p:cNvPr>
          <p:cNvSpPr/>
          <p:nvPr/>
        </p:nvSpPr>
        <p:spPr>
          <a:xfrm>
            <a:off x="4844982" y="4888393"/>
            <a:ext cx="6661302" cy="1388022"/>
          </a:xfrm>
          <a:prstGeom prst="roundRect">
            <a:avLst>
              <a:gd name="adj" fmla="val 5220"/>
            </a:avLst>
          </a:prstGeom>
          <a:solidFill>
            <a:srgbClr val="FFFCFA"/>
          </a:solidFill>
          <a:ln w="1524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8" name="Shape 10">
            <a:extLst>
              <a:ext uri="{FF2B5EF4-FFF2-40B4-BE49-F238E27FC236}">
                <a16:creationId xmlns:a16="http://schemas.microsoft.com/office/drawing/2014/main" id="{42EFF7ED-BE69-428D-8E40-7EB93FAC1763}"/>
              </a:ext>
            </a:extLst>
          </p:cNvPr>
          <p:cNvSpPr/>
          <p:nvPr/>
        </p:nvSpPr>
        <p:spPr>
          <a:xfrm>
            <a:off x="4832278" y="4888393"/>
            <a:ext cx="50812" cy="1388022"/>
          </a:xfrm>
          <a:prstGeom prst="roundRect">
            <a:avLst>
              <a:gd name="adj" fmla="val 99250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6452C2F0-8302-4662-9FB7-31A4075B7E54}"/>
              </a:ext>
            </a:extLst>
          </p:cNvPr>
          <p:cNvSpPr/>
          <p:nvPr/>
        </p:nvSpPr>
        <p:spPr>
          <a:xfrm>
            <a:off x="5015777" y="5021079"/>
            <a:ext cx="150083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💬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Запрос клиента</a:t>
            </a:r>
            <a:endParaRPr lang="en-US" sz="1400" dirty="0">
              <a:latin typeface="+mn-lt"/>
            </a:endParaRPr>
          </a:p>
        </p:txBody>
      </p:sp>
      <p:sp>
        <p:nvSpPr>
          <p:cNvPr id="30" name="Text 12">
            <a:extLst>
              <a:ext uri="{FF2B5EF4-FFF2-40B4-BE49-F238E27FC236}">
                <a16:creationId xmlns:a16="http://schemas.microsoft.com/office/drawing/2014/main" id="{7B2762B5-76C2-4025-B121-61F38ED2F2A3}"/>
              </a:ext>
            </a:extLst>
          </p:cNvPr>
          <p:cNvSpPr/>
          <p:nvPr/>
        </p:nvSpPr>
        <p:spPr>
          <a:xfrm>
            <a:off x="5015777" y="5260847"/>
            <a:ext cx="6357821" cy="787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«Нам нужна система, где валютные и рублёвые платежи управляются из единого интерфейса. С автоматическим контролем сроков валютных сделок, напоминаниями о предоставлении документов в банк и возможностью работать с платёжными агентами — чтобы казначей видел полную картину ВЭД-обязательств.»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214507"/>
            <a:ext cx="8985444" cy="71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Сценарий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№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3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: Трансграничные платежи, валютный контроль и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платёжные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агенты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696912" y="1567614"/>
            <a:ext cx="130793" cy="142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200" dirty="0">
              <a:latin typeface="+mn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96914" y="1748531"/>
            <a:ext cx="5112642" cy="12703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696914" y="1830902"/>
            <a:ext cx="3042407" cy="177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Валютный договор с нерезидентом</a:t>
            </a:r>
            <a:endParaRPr lang="en-US" sz="1400" dirty="0">
              <a:latin typeface="+mn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696914" y="2055882"/>
            <a:ext cx="5112642" cy="615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Откройте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карточку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иностранным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поставщиком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взаимо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расчётов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могут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отличаться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),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правила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определения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курса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пересчёта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интервальная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оговорка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различные источники курсов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endParaRPr lang="en-US" sz="1200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97587" y="1537908"/>
            <a:ext cx="138159" cy="142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200" dirty="0">
              <a:latin typeface="+mn-lt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097588" y="1718825"/>
            <a:ext cx="5400675" cy="12703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6097587" y="1801196"/>
            <a:ext cx="3154525" cy="177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сроков валютных сделок</a:t>
            </a:r>
            <a:endParaRPr lang="en-US" sz="1400" dirty="0">
              <a:latin typeface="+mn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097588" y="2026176"/>
            <a:ext cx="5400675" cy="76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Продемонстрируйте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механизмы валютного контроля: сведения о паспортах сделок, справки о валютных операциях (СВО) и подтверждающих документах (СПД). Покажите автоматические напоминания о сроках предоставления документов в уполномоченный банк. Сформируйте отчёт по контролю сроков репатриации валюты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96912" y="3321476"/>
            <a:ext cx="130793" cy="142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200" dirty="0">
              <a:latin typeface="+mn-lt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96914" y="3502394"/>
            <a:ext cx="5112642" cy="12703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696914" y="3584765"/>
            <a:ext cx="4595966" cy="177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Конвертация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валют</a:t>
            </a:r>
            <a:endParaRPr lang="en-US" sz="1400" dirty="0">
              <a:latin typeface="+mn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96914" y="3809745"/>
            <a:ext cx="5112642" cy="615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заявки на покупку и продажу иностранной валюты непосредственно из системы. Продемонстрируйте конвертацию валют из «Платежного календаря, обратите внимание, что можно использовать курсы банка-отправителя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Покажите п</a:t>
            </a:r>
            <a:r>
              <a:rPr lang="en-US" sz="12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латеж</a:t>
            </a:r>
            <a:r>
              <a:rPr lang="en-US" sz="12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с </a:t>
            </a:r>
            <a:r>
              <a:rPr lang="en-US" sz="12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конвертацией</a:t>
            </a:r>
            <a:r>
              <a:rPr lang="en-US" sz="12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валют</a:t>
            </a:r>
            <a:r>
              <a:rPr lang="en-US" sz="12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при</a:t>
            </a:r>
            <a:r>
              <a:rPr lang="en-US" sz="12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безналичных</a:t>
            </a:r>
            <a:r>
              <a:rPr lang="en-US" sz="12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расчетах</a:t>
            </a:r>
            <a:endParaRPr lang="en-US" sz="12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  <a:p>
            <a:pPr>
              <a:lnSpc>
                <a:spcPts val="1500"/>
              </a:lnSpc>
            </a:pPr>
            <a:endParaRPr lang="en-US" sz="1200" dirty="0">
              <a:latin typeface="+mn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097587" y="3291770"/>
            <a:ext cx="138159" cy="142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200" dirty="0">
              <a:latin typeface="+mn-lt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097588" y="3472688"/>
            <a:ext cx="5400675" cy="12703"/>
          </a:xfrm>
          <a:prstGeom prst="rect">
            <a:avLst/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6097588" y="3555059"/>
            <a:ext cx="2894697" cy="177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Работа с платёжными агентами</a:t>
            </a:r>
            <a:endParaRPr lang="en-US" sz="1400" dirty="0">
              <a:latin typeface="+mn-lt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097588" y="3780039"/>
            <a:ext cx="5400675" cy="76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схему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взаимодействия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через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платёжного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агента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настройку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агентом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удержание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вознаграждения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из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корректировку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взаиморасчётов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96992" y="4940792"/>
            <a:ext cx="130793" cy="142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200" dirty="0">
              <a:latin typeface="+mn-lt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96994" y="5121709"/>
            <a:ext cx="5112642" cy="12703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Text 19"/>
          <p:cNvSpPr/>
          <p:nvPr/>
        </p:nvSpPr>
        <p:spPr>
          <a:xfrm>
            <a:off x="696994" y="5204081"/>
            <a:ext cx="3554411" cy="177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Мультивалютный платёжный календарь</a:t>
            </a:r>
            <a:endParaRPr lang="en-US" sz="1400" dirty="0">
              <a:latin typeface="+mn-lt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96994" y="5429060"/>
            <a:ext cx="5112642" cy="615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Вернитесь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«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Платежный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календарь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».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одновременное отображение рублёвых и валютных платежей, анализ достаточности средств в разрезе валют и прогноз денежных средств с учётом прогнозных курсов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>
              <a:latin typeface="+mn-lt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097667" y="4911086"/>
            <a:ext cx="138159" cy="142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06</a:t>
            </a:r>
            <a:endParaRPr lang="en-US" sz="1200" dirty="0">
              <a:latin typeface="+mn-lt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097668" y="5092003"/>
            <a:ext cx="5400675" cy="12703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5" name="Text 23"/>
          <p:cNvSpPr/>
          <p:nvPr/>
        </p:nvSpPr>
        <p:spPr>
          <a:xfrm>
            <a:off x="6097669" y="5174375"/>
            <a:ext cx="1727214" cy="177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Обмен с банками</a:t>
            </a:r>
            <a:endParaRPr lang="en-US" sz="1400" dirty="0">
              <a:latin typeface="+mn-lt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097668" y="5399354"/>
            <a:ext cx="5400675" cy="76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Система поддерживает отправку валютного платёжного поручения в банк через 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DirectBank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Получение банковской выписки с отражением валютных операций. Автоматическая загрузка курсов ЦБ, ведение рыночных курсов банка. Отслеживание статусов обработки платежей и уведомления об ошибках от банка.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47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83686" y="171269"/>
            <a:ext cx="7985789" cy="79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alt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Оплата через платежного агента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8165" y="1563749"/>
            <a:ext cx="3579307" cy="356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Понятие платежного агента</a:t>
            </a:r>
            <a:endParaRPr lang="en-US" sz="140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696987" y="1846145"/>
            <a:ext cx="5243371" cy="158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Посредник, который за комиссию принимает платежи, конвертирует валюту и переводит средства поставщику</a:t>
            </a:r>
            <a:endParaRPr lang="en-US" sz="14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69024" y="1561171"/>
            <a:ext cx="3905153" cy="207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Финансовые условия</a:t>
            </a:r>
            <a:endParaRPr lang="en-US" sz="1400" dirty="0">
              <a:latin typeface="+mn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73651" y="1868448"/>
            <a:ext cx="5045758" cy="263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Комиссия: 3–7% (включает вознаграждение агента, конвертацию и банковские расходы)</a:t>
            </a:r>
          </a:p>
          <a:p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Можно использовать курсы валют платежного агента, сумма списания рассчитывается в валюте взаиморасчетов</a:t>
            </a:r>
            <a:endParaRPr lang="en-US" sz="14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92957" y="2720478"/>
            <a:ext cx="3779582" cy="268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Процесс</a:t>
            </a:r>
            <a:r>
              <a:rPr lang="en-US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оплаты</a:t>
            </a:r>
            <a:r>
              <a:rPr lang="en-US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через агента</a:t>
            </a:r>
            <a:endParaRPr lang="en-US" sz="1400" dirty="0">
              <a:latin typeface="+mn-lt"/>
            </a:endParaRPr>
          </a:p>
        </p:txBody>
      </p:sp>
      <p:sp>
        <p:nvSpPr>
          <p:cNvPr id="44" name="Text 7">
            <a:extLst>
              <a:ext uri="{FF2B5EF4-FFF2-40B4-BE49-F238E27FC236}">
                <a16:creationId xmlns:a16="http://schemas.microsoft.com/office/drawing/2014/main" id="{2A431B2F-7045-407D-A956-3A7CFFA9F179}"/>
              </a:ext>
            </a:extLst>
          </p:cNvPr>
          <p:cNvSpPr/>
          <p:nvPr/>
        </p:nvSpPr>
        <p:spPr>
          <a:xfrm>
            <a:off x="721962" y="3152263"/>
            <a:ext cx="109265" cy="136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400" dirty="0">
              <a:latin typeface="+mn-lt"/>
            </a:endParaRPr>
          </a:p>
        </p:txBody>
      </p:sp>
      <p:sp>
        <p:nvSpPr>
          <p:cNvPr id="45" name="Shape 8">
            <a:extLst>
              <a:ext uri="{FF2B5EF4-FFF2-40B4-BE49-F238E27FC236}">
                <a16:creationId xmlns:a16="http://schemas.microsoft.com/office/drawing/2014/main" id="{4A39599C-60AF-45F0-A41D-1EC6DC8D71A1}"/>
              </a:ext>
            </a:extLst>
          </p:cNvPr>
          <p:cNvSpPr/>
          <p:nvPr/>
        </p:nvSpPr>
        <p:spPr>
          <a:xfrm>
            <a:off x="721961" y="3325242"/>
            <a:ext cx="4860000" cy="12703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6" name="Text 9">
            <a:extLst>
              <a:ext uri="{FF2B5EF4-FFF2-40B4-BE49-F238E27FC236}">
                <a16:creationId xmlns:a16="http://schemas.microsoft.com/office/drawing/2014/main" id="{7B895919-AD96-4A72-91DD-1088FD2F672B}"/>
              </a:ext>
            </a:extLst>
          </p:cNvPr>
          <p:cNvSpPr/>
          <p:nvPr/>
        </p:nvSpPr>
        <p:spPr>
          <a:xfrm>
            <a:off x="1061396" y="3160916"/>
            <a:ext cx="2136674" cy="17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Заявка на оплату поставщику</a:t>
            </a:r>
            <a:endParaRPr lang="en-US" sz="1400" dirty="0">
              <a:latin typeface="+mn-lt"/>
            </a:endParaRPr>
          </a:p>
        </p:txBody>
      </p:sp>
      <p:sp>
        <p:nvSpPr>
          <p:cNvPr id="47" name="Text 10">
            <a:extLst>
              <a:ext uri="{FF2B5EF4-FFF2-40B4-BE49-F238E27FC236}">
                <a16:creationId xmlns:a16="http://schemas.microsoft.com/office/drawing/2014/main" id="{53ED2F9D-1672-443F-81C4-B85FB249D4C4}"/>
              </a:ext>
            </a:extLst>
          </p:cNvPr>
          <p:cNvSpPr/>
          <p:nvPr/>
        </p:nvSpPr>
        <p:spPr>
          <a:xfrm>
            <a:off x="721961" y="3470999"/>
            <a:ext cx="4860000" cy="202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Создать заявки на оплату поставщику, указав агента и агентский договор</a:t>
            </a:r>
            <a:endParaRPr lang="en-US" sz="1400" dirty="0">
              <a:latin typeface="+mn-lt"/>
            </a:endParaRPr>
          </a:p>
        </p:txBody>
      </p:sp>
      <p:sp>
        <p:nvSpPr>
          <p:cNvPr id="48" name="Text 11">
            <a:extLst>
              <a:ext uri="{FF2B5EF4-FFF2-40B4-BE49-F238E27FC236}">
                <a16:creationId xmlns:a16="http://schemas.microsoft.com/office/drawing/2014/main" id="{F6F207D0-E287-426E-8B04-1D0B9DABA4F1}"/>
              </a:ext>
            </a:extLst>
          </p:cNvPr>
          <p:cNvSpPr/>
          <p:nvPr/>
        </p:nvSpPr>
        <p:spPr>
          <a:xfrm>
            <a:off x="721962" y="4051195"/>
            <a:ext cx="109265" cy="136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400" dirty="0">
              <a:latin typeface="+mn-lt"/>
            </a:endParaRPr>
          </a:p>
        </p:txBody>
      </p:sp>
      <p:sp>
        <p:nvSpPr>
          <p:cNvPr id="49" name="Shape 12">
            <a:extLst>
              <a:ext uri="{FF2B5EF4-FFF2-40B4-BE49-F238E27FC236}">
                <a16:creationId xmlns:a16="http://schemas.microsoft.com/office/drawing/2014/main" id="{BABA5337-DDBC-4446-B7E1-C690BD2DDA8A}"/>
              </a:ext>
            </a:extLst>
          </p:cNvPr>
          <p:cNvSpPr/>
          <p:nvPr/>
        </p:nvSpPr>
        <p:spPr>
          <a:xfrm>
            <a:off x="721961" y="4224173"/>
            <a:ext cx="4860000" cy="12703"/>
          </a:xfrm>
          <a:prstGeom prst="rect">
            <a:avLst/>
          </a:prstGeom>
          <a:solidFill>
            <a:srgbClr val="C9907C"/>
          </a:solidFill>
          <a:ln/>
        </p:spPr>
        <p:txBody>
          <a:bodyPr rIns="90000"/>
          <a:lstStyle/>
          <a:p>
            <a:endParaRPr lang="ru-RU"/>
          </a:p>
        </p:txBody>
      </p:sp>
      <p:sp>
        <p:nvSpPr>
          <p:cNvPr id="50" name="Text 13">
            <a:extLst>
              <a:ext uri="{FF2B5EF4-FFF2-40B4-BE49-F238E27FC236}">
                <a16:creationId xmlns:a16="http://schemas.microsoft.com/office/drawing/2014/main" id="{82430779-F712-42DB-BE4B-B92A46CA9A51}"/>
              </a:ext>
            </a:extLst>
          </p:cNvPr>
          <p:cNvSpPr/>
          <p:nvPr/>
        </p:nvSpPr>
        <p:spPr>
          <a:xfrm>
            <a:off x="1061396" y="4084885"/>
            <a:ext cx="1721248" cy="17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Заявку на оплату агенту</a:t>
            </a:r>
            <a:endParaRPr lang="en-US" sz="1400" dirty="0">
              <a:latin typeface="+mn-lt"/>
            </a:endParaRPr>
          </a:p>
        </p:txBody>
      </p:sp>
      <p:sp>
        <p:nvSpPr>
          <p:cNvPr id="51" name="Text 14">
            <a:extLst>
              <a:ext uri="{FF2B5EF4-FFF2-40B4-BE49-F238E27FC236}">
                <a16:creationId xmlns:a16="http://schemas.microsoft.com/office/drawing/2014/main" id="{FF451B60-542B-4403-8119-86BF82A220FE}"/>
              </a:ext>
            </a:extLst>
          </p:cNvPr>
          <p:cNvSpPr/>
          <p:nvPr/>
        </p:nvSpPr>
        <p:spPr>
          <a:xfrm>
            <a:off x="721961" y="4379902"/>
            <a:ext cx="4871570" cy="198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Автоматически формируется заявку агенту (основной долг + комиссия)</a:t>
            </a:r>
            <a:endParaRPr lang="en-US" sz="1400" dirty="0">
              <a:latin typeface="+mn-lt"/>
            </a:endParaRPr>
          </a:p>
        </p:txBody>
      </p:sp>
      <p:sp>
        <p:nvSpPr>
          <p:cNvPr id="52" name="Text 15">
            <a:extLst>
              <a:ext uri="{FF2B5EF4-FFF2-40B4-BE49-F238E27FC236}">
                <a16:creationId xmlns:a16="http://schemas.microsoft.com/office/drawing/2014/main" id="{1114C708-19B1-43A3-B91B-367C42DA47E0}"/>
              </a:ext>
            </a:extLst>
          </p:cNvPr>
          <p:cNvSpPr/>
          <p:nvPr/>
        </p:nvSpPr>
        <p:spPr>
          <a:xfrm>
            <a:off x="721962" y="4950126"/>
            <a:ext cx="109265" cy="136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400" dirty="0">
              <a:latin typeface="+mn-lt"/>
            </a:endParaRPr>
          </a:p>
        </p:txBody>
      </p:sp>
      <p:sp>
        <p:nvSpPr>
          <p:cNvPr id="53" name="Shape 16">
            <a:extLst>
              <a:ext uri="{FF2B5EF4-FFF2-40B4-BE49-F238E27FC236}">
                <a16:creationId xmlns:a16="http://schemas.microsoft.com/office/drawing/2014/main" id="{45898B4B-140B-458E-9E39-7C17A0E5F498}"/>
              </a:ext>
            </a:extLst>
          </p:cNvPr>
          <p:cNvSpPr/>
          <p:nvPr/>
        </p:nvSpPr>
        <p:spPr>
          <a:xfrm>
            <a:off x="721961" y="5123105"/>
            <a:ext cx="4860000" cy="12703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4" name="Text 17">
            <a:extLst>
              <a:ext uri="{FF2B5EF4-FFF2-40B4-BE49-F238E27FC236}">
                <a16:creationId xmlns:a16="http://schemas.microsoft.com/office/drawing/2014/main" id="{029DF556-4245-4E7A-8996-F6AEE492D297}"/>
              </a:ext>
            </a:extLst>
          </p:cNvPr>
          <p:cNvSpPr/>
          <p:nvPr/>
        </p:nvSpPr>
        <p:spPr>
          <a:xfrm>
            <a:off x="1061396" y="4950892"/>
            <a:ext cx="2909172" cy="17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Закрытие задолженности (отчет агента)</a:t>
            </a:r>
            <a:endParaRPr lang="en-US" sz="1400" dirty="0">
              <a:latin typeface="+mn-lt"/>
            </a:endParaRPr>
          </a:p>
        </p:txBody>
      </p:sp>
      <p:sp>
        <p:nvSpPr>
          <p:cNvPr id="55" name="Text 18">
            <a:extLst>
              <a:ext uri="{FF2B5EF4-FFF2-40B4-BE49-F238E27FC236}">
                <a16:creationId xmlns:a16="http://schemas.microsoft.com/office/drawing/2014/main" id="{B625F824-1686-472C-8884-585342A29941}"/>
              </a:ext>
            </a:extLst>
          </p:cNvPr>
          <p:cNvSpPr/>
          <p:nvPr/>
        </p:nvSpPr>
        <p:spPr>
          <a:xfrm>
            <a:off x="715439" y="5305593"/>
            <a:ext cx="4652746" cy="374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После получения акта от агента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формируется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Отчет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платежного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агента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При проведении автоматически производится:</a:t>
            </a:r>
            <a:endParaRPr lang="en-US" sz="1400" dirty="0">
              <a:latin typeface="+mn-lt"/>
            </a:endParaRPr>
          </a:p>
        </p:txBody>
      </p:sp>
      <p:sp>
        <p:nvSpPr>
          <p:cNvPr id="56" name="Text 19">
            <a:extLst>
              <a:ext uri="{FF2B5EF4-FFF2-40B4-BE49-F238E27FC236}">
                <a16:creationId xmlns:a16="http://schemas.microsoft.com/office/drawing/2014/main" id="{5A4E794C-B6E6-4C9C-979D-CA3853330A67}"/>
              </a:ext>
            </a:extLst>
          </p:cNvPr>
          <p:cNvSpPr/>
          <p:nvPr/>
        </p:nvSpPr>
        <p:spPr>
          <a:xfrm>
            <a:off x="721961" y="6063092"/>
            <a:ext cx="5375626" cy="181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375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 оплаты (поставщик 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↔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агент)</a:t>
            </a:r>
            <a:endParaRPr lang="en-US" sz="1400" dirty="0">
              <a:latin typeface="+mn-lt"/>
            </a:endParaRPr>
          </a:p>
        </p:txBody>
      </p:sp>
      <p:sp>
        <p:nvSpPr>
          <p:cNvPr id="57" name="Text 20">
            <a:extLst>
              <a:ext uri="{FF2B5EF4-FFF2-40B4-BE49-F238E27FC236}">
                <a16:creationId xmlns:a16="http://schemas.microsoft.com/office/drawing/2014/main" id="{916FEA37-7478-4454-B18D-9C84D1903326}"/>
              </a:ext>
            </a:extLst>
          </p:cNvPr>
          <p:cNvSpPr/>
          <p:nvPr/>
        </p:nvSpPr>
        <p:spPr>
          <a:xfrm>
            <a:off x="721961" y="6282416"/>
            <a:ext cx="5375626" cy="174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375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Закрытие платежной позиции</a:t>
            </a:r>
            <a:endParaRPr lang="en-US" sz="1400" dirty="0">
              <a:latin typeface="+mn-lt"/>
            </a:endParaRPr>
          </a:p>
        </p:txBody>
      </p:sp>
      <p:sp>
        <p:nvSpPr>
          <p:cNvPr id="58" name="Text 21">
            <a:extLst>
              <a:ext uri="{FF2B5EF4-FFF2-40B4-BE49-F238E27FC236}">
                <a16:creationId xmlns:a16="http://schemas.microsoft.com/office/drawing/2014/main" id="{14E7E1BE-F12D-496C-80A7-64BE6DB2D504}"/>
              </a:ext>
            </a:extLst>
          </p:cNvPr>
          <p:cNvSpPr/>
          <p:nvPr/>
        </p:nvSpPr>
        <p:spPr>
          <a:xfrm>
            <a:off x="721961" y="6495389"/>
            <a:ext cx="5375626" cy="174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375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Фиксация исполнения обязательств</a:t>
            </a:r>
            <a:endParaRPr lang="en-US" sz="1400" dirty="0">
              <a:latin typeface="+mn-lt"/>
            </a:endParaRPr>
          </a:p>
        </p:txBody>
      </p:sp>
      <p:sp>
        <p:nvSpPr>
          <p:cNvPr id="60" name="Shape 3">
            <a:extLst>
              <a:ext uri="{FF2B5EF4-FFF2-40B4-BE49-F238E27FC236}">
                <a16:creationId xmlns:a16="http://schemas.microsoft.com/office/drawing/2014/main" id="{C77531E2-EF4F-4E67-9956-146C457011F3}"/>
              </a:ext>
            </a:extLst>
          </p:cNvPr>
          <p:cNvSpPr/>
          <p:nvPr/>
        </p:nvSpPr>
        <p:spPr>
          <a:xfrm>
            <a:off x="6215775" y="1909977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61" name="Shape 5">
            <a:extLst>
              <a:ext uri="{FF2B5EF4-FFF2-40B4-BE49-F238E27FC236}">
                <a16:creationId xmlns:a16="http://schemas.microsoft.com/office/drawing/2014/main" id="{04B81210-A4AB-4E04-A298-0271409981B2}"/>
              </a:ext>
            </a:extLst>
          </p:cNvPr>
          <p:cNvSpPr/>
          <p:nvPr/>
        </p:nvSpPr>
        <p:spPr>
          <a:xfrm>
            <a:off x="6215775" y="2395854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623345" y="3325243"/>
            <a:ext cx="6422622" cy="3445638"/>
            <a:chOff x="5564934" y="3331711"/>
            <a:chExt cx="6481033" cy="343916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4934" y="3331711"/>
              <a:ext cx="6481033" cy="3439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00018" y="4797946"/>
              <a:ext cx="3639241" cy="1333244"/>
            </a:xfrm>
            <a:prstGeom prst="rect">
              <a:avLst/>
            </a:prstGeom>
            <a:ln w="34925">
              <a:solidFill>
                <a:srgbClr val="FCC451"/>
              </a:solidFill>
            </a:ln>
          </p:spPr>
        </p:pic>
        <p:cxnSp>
          <p:nvCxnSpPr>
            <p:cNvPr id="7" name="Прямая со стрелкой 6"/>
            <p:cNvCxnSpPr/>
            <p:nvPr/>
          </p:nvCxnSpPr>
          <p:spPr bwMode="auto">
            <a:xfrm>
              <a:off x="7997472" y="4941444"/>
              <a:ext cx="1440160" cy="730445"/>
            </a:xfrm>
            <a:prstGeom prst="straightConnector1">
              <a:avLst/>
            </a:prstGeom>
            <a:solidFill>
              <a:srgbClr val="00FF00">
                <a:alpha val="75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70127A-436D-4E70-AB4E-243363707C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710" r="31580" b="9664"/>
          <a:stretch/>
        </p:blipFill>
        <p:spPr>
          <a:xfrm>
            <a:off x="8593554" y="3059683"/>
            <a:ext cx="3779582" cy="1177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959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33390" y="172345"/>
            <a:ext cx="7936085" cy="76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alt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Оплата по цепочке платежей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4247" y="2770036"/>
            <a:ext cx="2859227" cy="356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Настройки:</a:t>
            </a:r>
            <a:endParaRPr lang="en-US" sz="140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9965" y="3041685"/>
            <a:ext cx="4955338" cy="17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Включить опцию </a:t>
            </a:r>
            <a:r>
              <a:rPr lang="ru-RU" sz="1400" b="1" dirty="0">
                <a:latin typeface="+mn-lt"/>
                <a:ea typeface="Open Sans" pitchFamily="34" charset="-122"/>
                <a:cs typeface="Open Sans" pitchFamily="34" charset="-120"/>
              </a:rPr>
              <a:t>Использовать цепочки платежей</a:t>
            </a:r>
            <a:endParaRPr lang="ru-RU" sz="1400" dirty="0"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Настроить шаблоны цепочек платежей для частых сценариев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62752" y="1469868"/>
            <a:ext cx="3119520" cy="207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Особенности:</a:t>
            </a:r>
            <a:endParaRPr lang="en-US" sz="1400" dirty="0">
              <a:latin typeface="+mn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169025" y="2197176"/>
            <a:ext cx="5616624" cy="196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Отслеживание статусов всех звеньев цепочки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Автоматическое закрытие основной позиции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Использование банковских курсов валют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Поддержка операции «Оплата поставщику»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Подбор способов оплаты по цепочке платежей или через платежных агентов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Автоматический расчет суммы списания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1087DC-4018-43E2-81CC-51BB6232916E}"/>
              </a:ext>
            </a:extLst>
          </p:cNvPr>
          <p:cNvSpPr txBox="1"/>
          <p:nvPr/>
        </p:nvSpPr>
        <p:spPr>
          <a:xfrm>
            <a:off x="963094" y="1773610"/>
            <a:ext cx="4705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Прямые валютные платежи заблокированы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2BE8C0-5ED6-47A8-ADE5-BE84B7806416}"/>
              </a:ext>
            </a:extLst>
          </p:cNvPr>
          <p:cNvSpPr txBox="1"/>
          <p:nvPr/>
        </p:nvSpPr>
        <p:spPr>
          <a:xfrm>
            <a:off x="643656" y="1355273"/>
            <a:ext cx="6098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+mn-lt"/>
              </a:rPr>
              <a:t>Когда применять:</a:t>
            </a:r>
          </a:p>
        </p:txBody>
      </p:sp>
      <p:sp>
        <p:nvSpPr>
          <p:cNvPr id="23" name="Text 13">
            <a:extLst>
              <a:ext uri="{FF2B5EF4-FFF2-40B4-BE49-F238E27FC236}">
                <a16:creationId xmlns:a16="http://schemas.microsoft.com/office/drawing/2014/main" id="{203F53F1-5405-41B2-B96D-F15405F56E09}"/>
              </a:ext>
            </a:extLst>
          </p:cNvPr>
          <p:cNvSpPr/>
          <p:nvPr/>
        </p:nvSpPr>
        <p:spPr>
          <a:xfrm>
            <a:off x="701561" y="4173865"/>
            <a:ext cx="3092173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Процесс работы с цепочкой платежей:</a:t>
            </a:r>
            <a:endParaRPr lang="en-US" sz="1400" dirty="0">
              <a:latin typeface="+mn-lt"/>
            </a:endParaRPr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3BAABC3E-BE28-4B58-9ACF-220EEBB4DB97}"/>
              </a:ext>
            </a:extLst>
          </p:cNvPr>
          <p:cNvSpPr/>
          <p:nvPr/>
        </p:nvSpPr>
        <p:spPr>
          <a:xfrm>
            <a:off x="701561" y="4580918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400" dirty="0">
              <a:latin typeface="+mn-lt"/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4E993E87-9F39-48F9-AA0C-2B28E4BEDBA4}"/>
              </a:ext>
            </a:extLst>
          </p:cNvPr>
          <p:cNvSpPr/>
          <p:nvPr/>
        </p:nvSpPr>
        <p:spPr>
          <a:xfrm>
            <a:off x="701561" y="4776920"/>
            <a:ext cx="5374336" cy="12703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16">
            <a:extLst>
              <a:ext uri="{FF2B5EF4-FFF2-40B4-BE49-F238E27FC236}">
                <a16:creationId xmlns:a16="http://schemas.microsoft.com/office/drawing/2014/main" id="{74E77270-F4A6-47BB-A1B4-3863E97B93F4}"/>
              </a:ext>
            </a:extLst>
          </p:cNvPr>
          <p:cNvSpPr/>
          <p:nvPr/>
        </p:nvSpPr>
        <p:spPr>
          <a:xfrm>
            <a:off x="1024759" y="4572142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Создание заявки</a:t>
            </a:r>
            <a:endParaRPr lang="en-US" sz="1400" dirty="0">
              <a:latin typeface="+mn-lt"/>
            </a:endParaRPr>
          </a:p>
        </p:txBody>
      </p:sp>
      <p:sp>
        <p:nvSpPr>
          <p:cNvPr id="27" name="Text 17">
            <a:extLst>
              <a:ext uri="{FF2B5EF4-FFF2-40B4-BE49-F238E27FC236}">
                <a16:creationId xmlns:a16="http://schemas.microsoft.com/office/drawing/2014/main" id="{07613CFC-8F00-4277-97D6-BE5723BECEA1}"/>
              </a:ext>
            </a:extLst>
          </p:cNvPr>
          <p:cNvSpPr/>
          <p:nvPr/>
        </p:nvSpPr>
        <p:spPr>
          <a:xfrm>
            <a:off x="723251" y="4981012"/>
            <a:ext cx="5374336" cy="19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Создать заявку на оплату по способу «По цепочке платежей»</a:t>
            </a:r>
            <a:endParaRPr lang="en-US" sz="1400" dirty="0">
              <a:latin typeface="+mn-lt"/>
            </a:endParaRPr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2C357BCB-A737-4450-88B1-BC5AC5218ED5}"/>
              </a:ext>
            </a:extLst>
          </p:cNvPr>
          <p:cNvSpPr/>
          <p:nvPr/>
        </p:nvSpPr>
        <p:spPr>
          <a:xfrm>
            <a:off x="6159018" y="4580918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400" dirty="0">
              <a:latin typeface="+mn-lt"/>
            </a:endParaRPr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8DDA70D6-D351-4220-844A-37391DC5B853}"/>
              </a:ext>
            </a:extLst>
          </p:cNvPr>
          <p:cNvSpPr/>
          <p:nvPr/>
        </p:nvSpPr>
        <p:spPr>
          <a:xfrm>
            <a:off x="6159018" y="4776920"/>
            <a:ext cx="5374336" cy="12703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0" name="Text 20">
            <a:extLst>
              <a:ext uri="{FF2B5EF4-FFF2-40B4-BE49-F238E27FC236}">
                <a16:creationId xmlns:a16="http://schemas.microsoft.com/office/drawing/2014/main" id="{7BD9A7F5-838C-46B2-98C6-0C227D3E58C1}"/>
              </a:ext>
            </a:extLst>
          </p:cNvPr>
          <p:cNvSpPr/>
          <p:nvPr/>
        </p:nvSpPr>
        <p:spPr>
          <a:xfrm>
            <a:off x="6529635" y="4572141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Анализ вариантов</a:t>
            </a:r>
            <a:endParaRPr lang="en-US" sz="1400" dirty="0">
              <a:latin typeface="+mn-lt"/>
            </a:endParaRPr>
          </a:p>
        </p:txBody>
      </p:sp>
      <p:sp>
        <p:nvSpPr>
          <p:cNvPr id="31" name="Text 21">
            <a:extLst>
              <a:ext uri="{FF2B5EF4-FFF2-40B4-BE49-F238E27FC236}">
                <a16:creationId xmlns:a16="http://schemas.microsoft.com/office/drawing/2014/main" id="{2300A329-1980-404E-BF58-2C0A62A7F131}"/>
              </a:ext>
            </a:extLst>
          </p:cNvPr>
          <p:cNvSpPr/>
          <p:nvPr/>
        </p:nvSpPr>
        <p:spPr>
          <a:xfrm>
            <a:off x="6169025" y="4981012"/>
            <a:ext cx="5374336" cy="392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Сравнить варианты цепочек по срокам, начальной сумме списания и эффективному курсу</a:t>
            </a:r>
            <a:endParaRPr lang="en-US" sz="1400" dirty="0">
              <a:latin typeface="+mn-lt"/>
            </a:endParaRPr>
          </a:p>
        </p:txBody>
      </p:sp>
      <p:sp>
        <p:nvSpPr>
          <p:cNvPr id="32" name="Text 22">
            <a:extLst>
              <a:ext uri="{FF2B5EF4-FFF2-40B4-BE49-F238E27FC236}">
                <a16:creationId xmlns:a16="http://schemas.microsoft.com/office/drawing/2014/main" id="{E0C758F1-E1A7-42E6-8481-AEF8726EEC84}"/>
              </a:ext>
            </a:extLst>
          </p:cNvPr>
          <p:cNvSpPr/>
          <p:nvPr/>
        </p:nvSpPr>
        <p:spPr>
          <a:xfrm>
            <a:off x="701561" y="5601236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400" dirty="0">
              <a:latin typeface="+mn-lt"/>
            </a:endParaRPr>
          </a:p>
        </p:txBody>
      </p:sp>
      <p:sp>
        <p:nvSpPr>
          <p:cNvPr id="33" name="Shape 23">
            <a:extLst>
              <a:ext uri="{FF2B5EF4-FFF2-40B4-BE49-F238E27FC236}">
                <a16:creationId xmlns:a16="http://schemas.microsoft.com/office/drawing/2014/main" id="{B435BDBA-17AC-4D33-B6E3-A17103920EDD}"/>
              </a:ext>
            </a:extLst>
          </p:cNvPr>
          <p:cNvSpPr/>
          <p:nvPr/>
        </p:nvSpPr>
        <p:spPr>
          <a:xfrm>
            <a:off x="701561" y="5797239"/>
            <a:ext cx="5374336" cy="12703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4" name="Text 24">
            <a:extLst>
              <a:ext uri="{FF2B5EF4-FFF2-40B4-BE49-F238E27FC236}">
                <a16:creationId xmlns:a16="http://schemas.microsoft.com/office/drawing/2014/main" id="{A8FD3DBE-CC17-47AE-989F-017BBE03FB45}"/>
              </a:ext>
            </a:extLst>
          </p:cNvPr>
          <p:cNvSpPr/>
          <p:nvPr/>
        </p:nvSpPr>
        <p:spPr>
          <a:xfrm>
            <a:off x="1024759" y="5605850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Выбор шаблона</a:t>
            </a:r>
            <a:endParaRPr lang="en-US" sz="1400" dirty="0">
              <a:latin typeface="+mn-lt"/>
            </a:endParaRPr>
          </a:p>
        </p:txBody>
      </p:sp>
      <p:sp>
        <p:nvSpPr>
          <p:cNvPr id="35" name="Text 25">
            <a:extLst>
              <a:ext uri="{FF2B5EF4-FFF2-40B4-BE49-F238E27FC236}">
                <a16:creationId xmlns:a16="http://schemas.microsoft.com/office/drawing/2014/main" id="{6658EE50-AC51-4856-86AB-587C2FAD8CE1}"/>
              </a:ext>
            </a:extLst>
          </p:cNvPr>
          <p:cNvSpPr/>
          <p:nvPr/>
        </p:nvSpPr>
        <p:spPr>
          <a:xfrm>
            <a:off x="712238" y="5989124"/>
            <a:ext cx="5374336" cy="392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Выбрать/подобрать вариант по шаблону цепочки платежей или вариант через платежного агента</a:t>
            </a:r>
            <a:endParaRPr lang="en-US" sz="1400" dirty="0">
              <a:latin typeface="+mn-lt"/>
            </a:endParaRPr>
          </a:p>
        </p:txBody>
      </p:sp>
      <p:sp>
        <p:nvSpPr>
          <p:cNvPr id="36" name="Text 26">
            <a:extLst>
              <a:ext uri="{FF2B5EF4-FFF2-40B4-BE49-F238E27FC236}">
                <a16:creationId xmlns:a16="http://schemas.microsoft.com/office/drawing/2014/main" id="{41A0F630-6651-4FCD-8134-27CF63164640}"/>
              </a:ext>
            </a:extLst>
          </p:cNvPr>
          <p:cNvSpPr/>
          <p:nvPr/>
        </p:nvSpPr>
        <p:spPr>
          <a:xfrm>
            <a:off x="6159018" y="5601236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400" dirty="0">
              <a:latin typeface="+mn-lt"/>
            </a:endParaRPr>
          </a:p>
        </p:txBody>
      </p:sp>
      <p:sp>
        <p:nvSpPr>
          <p:cNvPr id="37" name="Shape 27">
            <a:extLst>
              <a:ext uri="{FF2B5EF4-FFF2-40B4-BE49-F238E27FC236}">
                <a16:creationId xmlns:a16="http://schemas.microsoft.com/office/drawing/2014/main" id="{688779E3-2323-4764-8152-13A7E939E604}"/>
              </a:ext>
            </a:extLst>
          </p:cNvPr>
          <p:cNvSpPr/>
          <p:nvPr/>
        </p:nvSpPr>
        <p:spPr>
          <a:xfrm>
            <a:off x="6159018" y="5797239"/>
            <a:ext cx="5374336" cy="12703"/>
          </a:xfrm>
          <a:prstGeom prst="rect">
            <a:avLst/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8" name="Text 28">
            <a:extLst>
              <a:ext uri="{FF2B5EF4-FFF2-40B4-BE49-F238E27FC236}">
                <a16:creationId xmlns:a16="http://schemas.microsoft.com/office/drawing/2014/main" id="{FB9F15C3-C6B2-4D11-9D72-586B6EF51423}"/>
              </a:ext>
            </a:extLst>
          </p:cNvPr>
          <p:cNvSpPr/>
          <p:nvPr/>
        </p:nvSpPr>
        <p:spPr>
          <a:xfrm>
            <a:off x="6529635" y="5596099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Обработка</a:t>
            </a:r>
            <a:endParaRPr lang="en-US" sz="1400" dirty="0">
              <a:latin typeface="+mn-lt"/>
            </a:endParaRPr>
          </a:p>
        </p:txBody>
      </p:sp>
      <p:sp>
        <p:nvSpPr>
          <p:cNvPr id="39" name="Text 29">
            <a:extLst>
              <a:ext uri="{FF2B5EF4-FFF2-40B4-BE49-F238E27FC236}">
                <a16:creationId xmlns:a16="http://schemas.microsoft.com/office/drawing/2014/main" id="{2416785D-F0B1-4FFD-AF5F-DAAC32D34D93}"/>
              </a:ext>
            </a:extLst>
          </p:cNvPr>
          <p:cNvSpPr/>
          <p:nvPr/>
        </p:nvSpPr>
        <p:spPr>
          <a:xfrm>
            <a:off x="6148342" y="5989124"/>
            <a:ext cx="5374336" cy="19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Система создаст связанные заявки, которые будут исполнены последовательно</a:t>
            </a:r>
            <a:endParaRPr lang="en-US" sz="1400" dirty="0"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44AFE6A-E462-4CE8-8AF1-A3147B82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37" y="1775385"/>
            <a:ext cx="340148" cy="3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hape 3">
            <a:extLst>
              <a:ext uri="{FF2B5EF4-FFF2-40B4-BE49-F238E27FC236}">
                <a16:creationId xmlns:a16="http://schemas.microsoft.com/office/drawing/2014/main" id="{6F62739A-9163-47CB-B264-40644D02D274}"/>
              </a:ext>
            </a:extLst>
          </p:cNvPr>
          <p:cNvSpPr/>
          <p:nvPr/>
        </p:nvSpPr>
        <p:spPr>
          <a:xfrm>
            <a:off x="695209" y="1778437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47" name="Shape 5">
            <a:extLst>
              <a:ext uri="{FF2B5EF4-FFF2-40B4-BE49-F238E27FC236}">
                <a16:creationId xmlns:a16="http://schemas.microsoft.com/office/drawing/2014/main" id="{6C80EA8D-437B-4F7C-B487-1242BE5C4B47}"/>
              </a:ext>
            </a:extLst>
          </p:cNvPr>
          <p:cNvSpPr/>
          <p:nvPr/>
        </p:nvSpPr>
        <p:spPr>
          <a:xfrm>
            <a:off x="695209" y="2148888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09C9B2-D5FC-457B-8274-8BA91C700265}"/>
              </a:ext>
            </a:extLst>
          </p:cNvPr>
          <p:cNvSpPr txBox="1"/>
          <p:nvPr/>
        </p:nvSpPr>
        <p:spPr>
          <a:xfrm>
            <a:off x="963094" y="2130849"/>
            <a:ext cx="4270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latin typeface="+mn-lt"/>
              </a:defRPr>
            </a:lvl1pPr>
          </a:lstStyle>
          <a:p>
            <a:r>
              <a:rPr lang="ru-RU" dirty="0"/>
              <a:t>Нужны посредники для конвертации</a:t>
            </a:r>
          </a:p>
        </p:txBody>
      </p:sp>
    </p:spTree>
    <p:extLst>
      <p:ext uri="{BB962C8B-B14F-4D97-AF65-F5344CB8AC3E}">
        <p14:creationId xmlns:p14="http://schemas.microsoft.com/office/powerpoint/2010/main" val="320027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4" y="1846264"/>
            <a:ext cx="4032618" cy="403261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816299" y="217120"/>
            <a:ext cx="7953176" cy="7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Организовать работу с ежедневными платежами и поступлениями ДС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5" name="Shape 1"/>
          <p:cNvSpPr/>
          <p:nvPr/>
        </p:nvSpPr>
        <p:spPr>
          <a:xfrm>
            <a:off x="5081154" y="1920427"/>
            <a:ext cx="6417109" cy="1254514"/>
          </a:xfrm>
          <a:prstGeom prst="roundRect">
            <a:avLst>
              <a:gd name="adj" fmla="val 4860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Shape 2"/>
          <p:cNvSpPr/>
          <p:nvPr/>
        </p:nvSpPr>
        <p:spPr>
          <a:xfrm>
            <a:off x="5068450" y="1920427"/>
            <a:ext cx="49360" cy="1254514"/>
          </a:xfrm>
          <a:prstGeom prst="roundRect">
            <a:avLst>
              <a:gd name="adj" fmla="val 104964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3"/>
          <p:cNvSpPr/>
          <p:nvPr/>
        </p:nvSpPr>
        <p:spPr>
          <a:xfrm>
            <a:off x="5258896" y="2060060"/>
            <a:ext cx="1541903" cy="198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🔍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Ситуация</a:t>
            </a:r>
            <a:endParaRPr lang="en-US" sz="1600" dirty="0">
              <a:latin typeface="+mn-lt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58896" y="2316799"/>
            <a:ext cx="6108805" cy="718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Казначей ежедневно работает с 5-7 банк-клиентами, сводит остатки в Excel и 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приоритизирует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платежи вручную. Единого рабочего пространства с полной картиной платежей и остатков пока нет</a:t>
            </a:r>
            <a:endParaRPr lang="en-US" sz="1200" dirty="0">
              <a:latin typeface="+mn-lt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081154" y="3272397"/>
            <a:ext cx="6417109" cy="1254514"/>
          </a:xfrm>
          <a:prstGeom prst="roundRect">
            <a:avLst>
              <a:gd name="adj" fmla="val 4860"/>
            </a:avLst>
          </a:prstGeom>
          <a:solidFill>
            <a:srgbClr val="FFFCFA"/>
          </a:solidFill>
          <a:ln w="1524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6"/>
          <p:cNvSpPr/>
          <p:nvPr/>
        </p:nvSpPr>
        <p:spPr>
          <a:xfrm>
            <a:off x="5068450" y="3272397"/>
            <a:ext cx="49360" cy="1254514"/>
          </a:xfrm>
          <a:prstGeom prst="roundRect">
            <a:avLst>
              <a:gd name="adj" fmla="val 104964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7"/>
          <p:cNvSpPr/>
          <p:nvPr/>
        </p:nvSpPr>
        <p:spPr>
          <a:xfrm>
            <a:off x="5258896" y="3412030"/>
            <a:ext cx="1541903" cy="198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📋 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Текущий процесс</a:t>
            </a:r>
          </a:p>
        </p:txBody>
      </p:sp>
      <p:sp>
        <p:nvSpPr>
          <p:cNvPr id="12" name="Text 8"/>
          <p:cNvSpPr/>
          <p:nvPr/>
        </p:nvSpPr>
        <p:spPr>
          <a:xfrm>
            <a:off x="5258896" y="3668769"/>
            <a:ext cx="6108805" cy="718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Кассовые разрывы выявляются с задержкой. Возникают ошибки в платежных поручениях, дублирование, задержки оплат поставщикам. Руководство не имеет оперативной картины дня</a:t>
            </a:r>
            <a:endParaRPr lang="en-US" sz="1200" dirty="0">
              <a:latin typeface="+mn-lt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081154" y="4624367"/>
            <a:ext cx="6417109" cy="1254514"/>
          </a:xfrm>
          <a:prstGeom prst="roundRect">
            <a:avLst>
              <a:gd name="adj" fmla="val 4860"/>
            </a:avLst>
          </a:prstGeom>
          <a:solidFill>
            <a:srgbClr val="FFFCFA"/>
          </a:solidFill>
          <a:ln w="1524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Shape 10"/>
          <p:cNvSpPr/>
          <p:nvPr/>
        </p:nvSpPr>
        <p:spPr>
          <a:xfrm>
            <a:off x="5068450" y="4624367"/>
            <a:ext cx="49360" cy="1254514"/>
          </a:xfrm>
          <a:prstGeom prst="roundRect">
            <a:avLst>
              <a:gd name="adj" fmla="val 104964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Text 11"/>
          <p:cNvSpPr/>
          <p:nvPr/>
        </p:nvSpPr>
        <p:spPr>
          <a:xfrm>
            <a:off x="5258896" y="4764000"/>
            <a:ext cx="1541903" cy="198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💬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Запрос клиента</a:t>
            </a:r>
            <a:endParaRPr lang="en-US" sz="1600" dirty="0">
              <a:latin typeface="+mn-lt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258896" y="5020739"/>
            <a:ext cx="6108805" cy="718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«Нужен единый экран со всеми платежами на неделю по всем юрлицам, 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приоритизацией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переносом дат и 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автоформированием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платежек. С предупреждением о кассовых разрывах заранее.»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3"/>
            <a:ext cx="7993062" cy="79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Сценарий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№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4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: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Платежный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календарь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— сердце системы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6253" y="1396828"/>
            <a:ext cx="8941183" cy="32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84"/>
              </a:lnSpc>
            </a:pPr>
            <a:r>
              <a:rPr lang="ru-RU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Покажите, как казначей управляет сотнями платежей эффективно и системно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:</a:t>
            </a:r>
            <a:endParaRPr lang="en-US" dirty="0">
              <a:latin typeface="+mn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906253" y="1883013"/>
            <a:ext cx="131595" cy="16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200" dirty="0">
              <a:latin typeface="+mn-lt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06253" y="2087649"/>
            <a:ext cx="3390991" cy="19054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906253" y="2191555"/>
            <a:ext cx="2150072" cy="205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Визуализация платежей</a:t>
            </a:r>
            <a:endParaRPr lang="en-US" sz="1400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906253" y="2460004"/>
            <a:ext cx="3390991" cy="1324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Откройте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календарь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неделю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/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месяц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Обратите внимание на цветовую индикацию остатков: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бирюзовый — излишки средств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белый — нормальный баланс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розовый — допустимый дефицит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красный — кассовые разрывы</a:t>
            </a:r>
            <a:endParaRPr lang="en-US" sz="120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4441403" y="1883013"/>
            <a:ext cx="136923" cy="16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200" dirty="0">
              <a:latin typeface="+mn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441403" y="2087649"/>
            <a:ext cx="3528392" cy="19054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4441403" y="2191555"/>
            <a:ext cx="2384168" cy="205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Приоритизация платежей</a:t>
            </a:r>
            <a:endParaRPr lang="en-US" sz="1400" dirty="0">
              <a:latin typeface="+mn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441403" y="2460004"/>
            <a:ext cx="3528392" cy="94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Продемонстрируйте автоматическое назначение приоритетов в заявках на основе правил (договор, статья ДДС, ЦФО). </a:t>
            </a:r>
          </a:p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 возможность перемещения платежей между датами для балансировки позиции</a:t>
            </a:r>
            <a:endParaRPr lang="en-US" sz="1200" dirty="0">
              <a:latin typeface="+mn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07172" y="1875162"/>
            <a:ext cx="131595" cy="16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200" dirty="0">
              <a:latin typeface="+mn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107172" y="2079798"/>
            <a:ext cx="3391090" cy="19054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8107172" y="2183704"/>
            <a:ext cx="2398970" cy="205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Группировка и фильтрация</a:t>
            </a:r>
            <a:endParaRPr lang="en-US" sz="1400" dirty="0">
              <a:latin typeface="+mn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107172" y="2452153"/>
            <a:ext cx="3391090" cy="94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Используйте режим вывода оборотов: 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контрагентам, 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статьям ДДС, 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сводным показателям (расход, приток). </a:t>
            </a:r>
          </a:p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 как быстро находить необходимые платежи, используя отборы. </a:t>
            </a:r>
            <a:endParaRPr lang="en-US" sz="1200" dirty="0">
              <a:latin typeface="+mn-lt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06253" y="4165624"/>
            <a:ext cx="131595" cy="16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200" dirty="0">
              <a:latin typeface="+mn-lt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906253" y="4370261"/>
            <a:ext cx="3390991" cy="19054"/>
          </a:xfrm>
          <a:prstGeom prst="rect">
            <a:avLst/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906254" y="4474167"/>
            <a:ext cx="1645725" cy="205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Прогноз остатков</a:t>
            </a:r>
            <a:endParaRPr lang="en-US" sz="1400" dirty="0">
              <a:latin typeface="+mn-lt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06253" y="4742616"/>
            <a:ext cx="3390991" cy="94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 источники данных для прогноза: текущий остаток, плановые поступления, плановые платежи, прогнозный остаток на конец периода. Обратите внимание на выделение кассовых разрывов красным цветом</a:t>
            </a:r>
            <a:endParaRPr lang="en-US" sz="1200" dirty="0">
              <a:latin typeface="+mn-lt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441403" y="4165624"/>
            <a:ext cx="136923" cy="16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200" dirty="0">
              <a:latin typeface="+mn-lt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441403" y="4370261"/>
            <a:ext cx="3528392" cy="19054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4441403" y="4474167"/>
            <a:ext cx="1829146" cy="205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платежным потоком</a:t>
            </a:r>
            <a:endParaRPr lang="en-US" sz="1400" dirty="0">
              <a:latin typeface="+mn-lt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4441403" y="4742617"/>
            <a:ext cx="3528392" cy="756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Продемонстрируйте ключевые инструменты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перетаскивание (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drag-and-drop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) заявок между днями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разделение платежей и конвертация валют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привлечение финансирования и размещение свободных средств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блокировка и отложенная оплата</a:t>
            </a:r>
          </a:p>
          <a:p>
            <a:pPr marL="171450" indent="-171450">
              <a:lnSpc>
                <a:spcPts val="1459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сценарный анализ «Что если?» при переносе платежа</a:t>
            </a:r>
            <a:endParaRPr lang="en-US" sz="1200" dirty="0">
              <a:latin typeface="+mn-lt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107172" y="4157773"/>
            <a:ext cx="131595" cy="16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06</a:t>
            </a:r>
            <a:endParaRPr lang="en-US" sz="1200" dirty="0">
              <a:latin typeface="+mn-lt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8107172" y="4362410"/>
            <a:ext cx="3391090" cy="19054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8107172" y="4466316"/>
            <a:ext cx="2186890" cy="205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Уведомления и контроль</a:t>
            </a:r>
            <a:endParaRPr lang="en-US" sz="1400" dirty="0">
              <a:latin typeface="+mn-lt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107172" y="4734765"/>
            <a:ext cx="3391090" cy="94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 настройку автоматических уведомлений об изменении состояния платёжной позиции. Продемонстрируйте сценарии работы с просроченными платежами</a:t>
            </a:r>
            <a:endParaRPr lang="en-US" sz="1200" dirty="0">
              <a:latin typeface="+mn-lt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906253" y="5904935"/>
            <a:ext cx="10382569" cy="189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34285A8C-1FF9-46DE-BC2F-304531EB3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27" y="0"/>
            <a:ext cx="5881385" cy="685958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064A91-81D4-4FAA-9886-A8E70DE54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20" y="1651603"/>
            <a:ext cx="5650447" cy="40104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76413" y="188914"/>
            <a:ext cx="479140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ерсонализация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интерфейса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597" y="1601563"/>
            <a:ext cx="357568" cy="35756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60545" y="1601564"/>
            <a:ext cx="2034554" cy="18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Прячем панель настроек</a:t>
            </a:r>
            <a:endParaRPr lang="en-US" sz="1400" dirty="0">
              <a:latin typeface="+mn-lt"/>
            </a:endParaRPr>
          </a:p>
        </p:txBody>
      </p:sp>
      <p:sp>
        <p:nvSpPr>
          <p:cNvPr id="7" name="Text 3"/>
          <p:cNvSpPr/>
          <p:nvPr/>
        </p:nvSpPr>
        <p:spPr>
          <a:xfrm>
            <a:off x="1160545" y="1839347"/>
            <a:ext cx="4360978" cy="32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Если панель настроек мешает, вы можете убрать ее, чтобы освободить больше места на экране</a:t>
            </a:r>
            <a:endParaRPr lang="en-US" sz="1200" dirty="0">
              <a:latin typeface="+mn-lt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597" y="2339226"/>
            <a:ext cx="357568" cy="35756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160545" y="2339227"/>
            <a:ext cx="1702392" cy="18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Перемещайте панели</a:t>
            </a:r>
            <a:endParaRPr lang="en-US" sz="1400" dirty="0">
              <a:latin typeface="+mn-lt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160545" y="2577011"/>
            <a:ext cx="4360978" cy="32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Перемещайте панели так, как вам удобно: сверху, снизу, справа или слева</a:t>
            </a:r>
            <a:endParaRPr lang="en-US" sz="1200" dirty="0">
              <a:latin typeface="+mn-lt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597" y="3076891"/>
            <a:ext cx="357568" cy="3575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60545" y="3076891"/>
            <a:ext cx="3117480" cy="18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Настройте быстрые фильтры</a:t>
            </a:r>
            <a:endParaRPr lang="en-US" sz="1400" dirty="0">
              <a:latin typeface="+mn-lt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160545" y="3314675"/>
            <a:ext cx="4360978" cy="32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Разместите быстрые отборы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справа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или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сверху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оперативного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доступа</a:t>
            </a:r>
            <a:endParaRPr lang="en-US" sz="1200" dirty="0">
              <a:latin typeface="+mn-lt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597" y="3814554"/>
            <a:ext cx="357568" cy="357568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160545" y="3814554"/>
            <a:ext cx="2222121" cy="18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Округляйте суммы</a:t>
            </a:r>
            <a:endParaRPr lang="en-US" sz="1400" dirty="0">
              <a:latin typeface="+mn-lt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160545" y="4052338"/>
            <a:ext cx="4360978" cy="32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Выберите нужный уровень округления сумм: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точно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до тысяч, миллионов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или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миллиардов</a:t>
            </a:r>
            <a:endParaRPr lang="en-US" sz="1200" dirty="0">
              <a:latin typeface="+mn-lt"/>
            </a:endParaRP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5597" y="4552218"/>
            <a:ext cx="357568" cy="3575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60545" y="4552218"/>
            <a:ext cx="1681155" cy="18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Сохран</a:t>
            </a:r>
            <a:r>
              <a:rPr lang="ru-RU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ите</a:t>
            </a: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свои настройки</a:t>
            </a:r>
            <a:endParaRPr lang="en-US" sz="1400" dirty="0">
              <a:latin typeface="+mn-lt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1160545" y="4790002"/>
            <a:ext cx="4360978" cy="32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Сохраните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все, что вы настроили,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выбирайте нужный вариант в любой момент</a:t>
            </a:r>
            <a:endParaRPr lang="en-US" sz="1200" dirty="0">
              <a:latin typeface="+mn-lt"/>
            </a:endParaRPr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5597" y="5374010"/>
            <a:ext cx="357568" cy="357568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1160545" y="5374010"/>
            <a:ext cx="2017187" cy="18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Разные режимы просмотра</a:t>
            </a:r>
            <a:endParaRPr lang="en-US" sz="1400" dirty="0">
              <a:latin typeface="+mn-lt"/>
            </a:endParaRPr>
          </a:p>
        </p:txBody>
      </p:sp>
      <p:sp>
        <p:nvSpPr>
          <p:cNvPr id="22" name="Text 13"/>
          <p:cNvSpPr/>
          <p:nvPr/>
        </p:nvSpPr>
        <p:spPr>
          <a:xfrm>
            <a:off x="1160545" y="5611794"/>
            <a:ext cx="4649010" cy="656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Выбирайте, как удобнее планировать: 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"одним днем" (если нет проблем с деньгами, а объем платежей большой) 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или "перспективное планирование" (чтобы смоделировать остатки с учетом будущих поступлений)</a:t>
            </a:r>
            <a:endParaRPr lang="en-US" sz="1200" dirty="0">
              <a:latin typeface="+mn-lt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05A9E70-42AB-449D-9F4F-967E15F1C6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20413" y="3814554"/>
            <a:ext cx="2685281" cy="11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F053BC9-EAAB-4D69-A1A6-C6D62A64FA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6277" y="5036419"/>
            <a:ext cx="3480410" cy="985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951B58D-9732-466D-B5FB-D0B7010FF0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48108" y="5546742"/>
            <a:ext cx="2792894" cy="1164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781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940" y="0"/>
            <a:ext cx="4573058" cy="68595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704501" y="197579"/>
            <a:ext cx="5917440" cy="7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Группировки и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и 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детализации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данных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5" name="Text 1"/>
          <p:cNvSpPr/>
          <p:nvPr/>
        </p:nvSpPr>
        <p:spPr>
          <a:xfrm>
            <a:off x="655172" y="1230598"/>
            <a:ext cx="6311773" cy="375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endParaRPr lang="en-US" sz="1000" dirty="0">
              <a:latin typeface="+mn-lt"/>
            </a:endParaRPr>
          </a:p>
        </p:txBody>
      </p:sp>
      <p:sp>
        <p:nvSpPr>
          <p:cNvPr id="6" name="Shape 2"/>
          <p:cNvSpPr/>
          <p:nvPr/>
        </p:nvSpPr>
        <p:spPr>
          <a:xfrm>
            <a:off x="676755" y="1449525"/>
            <a:ext cx="3324434" cy="1497260"/>
          </a:xfrm>
          <a:prstGeom prst="roundRect">
            <a:avLst>
              <a:gd name="adj" fmla="val 3675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3"/>
          <p:cNvSpPr/>
          <p:nvPr/>
        </p:nvSpPr>
        <p:spPr>
          <a:xfrm>
            <a:off x="814105" y="1586877"/>
            <a:ext cx="2476379" cy="204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400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Г</a:t>
            </a:r>
            <a:r>
              <a:rPr lang="en-US" sz="1400" b="1" dirty="0" err="1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руппировка</a:t>
            </a:r>
            <a:r>
              <a:rPr lang="en-US" sz="1400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остатков</a:t>
            </a:r>
            <a:endParaRPr lang="en-US" sz="1400" dirty="0">
              <a:latin typeface="+mn-lt"/>
            </a:endParaRPr>
          </a:p>
        </p:txBody>
      </p:sp>
      <p:sp>
        <p:nvSpPr>
          <p:cNvPr id="8" name="Text 4"/>
          <p:cNvSpPr/>
          <p:nvPr/>
        </p:nvSpPr>
        <p:spPr>
          <a:xfrm>
            <a:off x="814105" y="1886470"/>
            <a:ext cx="2829282" cy="767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200" dirty="0">
                <a:solidFill>
                  <a:srgbClr val="FFFFFF"/>
                </a:solidFill>
                <a:latin typeface="+mn-lt"/>
                <a:ea typeface="Open Sans" pitchFamily="34" charset="-122"/>
                <a:cs typeface="Open Sans" pitchFamily="34" charset="-120"/>
              </a:rPr>
              <a:t>Данные могут быть сгруппированы по валютам, счетам, организациям или видам денежных средств для </a:t>
            </a:r>
            <a:r>
              <a:rPr lang="en-US" sz="1200" dirty="0" err="1">
                <a:solidFill>
                  <a:srgbClr val="FFFFFF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точного</a:t>
            </a:r>
            <a:r>
              <a:rPr lang="en-US" sz="1200" dirty="0">
                <a:solidFill>
                  <a:srgbClr val="FFFFFF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анализа</a:t>
            </a:r>
            <a:endParaRPr lang="en-US" sz="1200" dirty="0">
              <a:latin typeface="+mn-lt"/>
            </a:endParaRPr>
          </a:p>
        </p:txBody>
      </p:sp>
      <p:sp>
        <p:nvSpPr>
          <p:cNvPr id="9" name="Shape 5"/>
          <p:cNvSpPr/>
          <p:nvPr/>
        </p:nvSpPr>
        <p:spPr>
          <a:xfrm>
            <a:off x="4136588" y="1456408"/>
            <a:ext cx="3324541" cy="1497260"/>
          </a:xfrm>
          <a:prstGeom prst="roundRect">
            <a:avLst>
              <a:gd name="adj" fmla="val 3675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6"/>
          <p:cNvSpPr/>
          <p:nvPr/>
        </p:nvSpPr>
        <p:spPr>
          <a:xfrm>
            <a:off x="4273938" y="1593759"/>
            <a:ext cx="2829381" cy="409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4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Режимы вывода оборотов</a:t>
            </a:r>
            <a:endParaRPr lang="en-US" sz="1400" dirty="0">
              <a:latin typeface="+mn-lt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301285" y="1886027"/>
            <a:ext cx="2829381" cy="751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Настраиваемая детализация оборотов с разбивкой по статьям движения денежных средств и контрагентам</a:t>
            </a:r>
            <a:endParaRPr lang="en-US" sz="1200" dirty="0">
              <a:latin typeface="+mn-lt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55172" y="3375707"/>
            <a:ext cx="4715470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ru-RU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Настраиваемые уровни де</a:t>
            </a:r>
            <a:r>
              <a:rPr lang="en-US" sz="1542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тализации</a:t>
            </a: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данных</a:t>
            </a:r>
            <a:endParaRPr lang="en-US" sz="1542" dirty="0">
              <a:latin typeface="+mn-lt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55171" y="3973440"/>
            <a:ext cx="2034753" cy="2220533"/>
          </a:xfrm>
          <a:prstGeom prst="roundRect">
            <a:avLst>
              <a:gd name="adj" fmla="val 4495"/>
            </a:avLst>
          </a:prstGeom>
          <a:solidFill>
            <a:srgbClr val="FFFC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Shape 10"/>
          <p:cNvSpPr/>
          <p:nvPr/>
        </p:nvSpPr>
        <p:spPr>
          <a:xfrm>
            <a:off x="655171" y="3954385"/>
            <a:ext cx="2245505" cy="95868"/>
          </a:xfrm>
          <a:prstGeom prst="roundRect">
            <a:avLst>
              <a:gd name="adj" fmla="val 72195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Shape 11"/>
          <p:cNvSpPr/>
          <p:nvPr/>
        </p:nvSpPr>
        <p:spPr>
          <a:xfrm>
            <a:off x="1586600" y="3782065"/>
            <a:ext cx="392998" cy="392998"/>
          </a:xfrm>
          <a:prstGeom prst="roundRect">
            <a:avLst>
              <a:gd name="adj" fmla="val 193939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4500" y="3899964"/>
            <a:ext cx="157199" cy="15719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05224" y="4300938"/>
            <a:ext cx="2028715" cy="409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Свернуть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контрагентов:</a:t>
            </a:r>
            <a:endParaRPr lang="en-US" sz="1400" dirty="0">
              <a:latin typeface="+mn-lt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805225" y="4772436"/>
            <a:ext cx="1988406" cy="75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Детально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иерархии группы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виду контрагента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Внутренние/внешние</a:t>
            </a:r>
            <a:endParaRPr lang="en-US" sz="1200" dirty="0">
              <a:latin typeface="+mn-lt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2937647" y="3973440"/>
            <a:ext cx="2034753" cy="2220533"/>
          </a:xfrm>
          <a:prstGeom prst="roundRect">
            <a:avLst>
              <a:gd name="adj" fmla="val 4495"/>
            </a:avLst>
          </a:prstGeom>
          <a:solidFill>
            <a:srgbClr val="FFFC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0" name="Shape 15"/>
          <p:cNvSpPr/>
          <p:nvPr/>
        </p:nvSpPr>
        <p:spPr>
          <a:xfrm>
            <a:off x="2937647" y="3954385"/>
            <a:ext cx="2245505" cy="95868"/>
          </a:xfrm>
          <a:prstGeom prst="roundRect">
            <a:avLst>
              <a:gd name="adj" fmla="val 72195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Shape 16"/>
          <p:cNvSpPr/>
          <p:nvPr/>
        </p:nvSpPr>
        <p:spPr>
          <a:xfrm>
            <a:off x="3825297" y="3776942"/>
            <a:ext cx="392998" cy="392998"/>
          </a:xfrm>
          <a:prstGeom prst="roundRect">
            <a:avLst>
              <a:gd name="adj" fmla="val 193939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3196" y="3894841"/>
            <a:ext cx="157199" cy="15719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3087701" y="4300938"/>
            <a:ext cx="1988407" cy="409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Свернуть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стат</a:t>
            </a:r>
            <a:r>
              <a:rPr lang="ru-RU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ьи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ДДС:</a:t>
            </a:r>
            <a:endParaRPr lang="en-US" sz="1400" dirty="0">
              <a:latin typeface="+mn-lt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3087702" y="4772436"/>
            <a:ext cx="1997536" cy="1126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Детально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иерархии группы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виду движения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приоритету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функциональному направлению</a:t>
            </a:r>
            <a:endParaRPr lang="en-US" sz="1200" dirty="0">
              <a:latin typeface="+mn-lt"/>
            </a:endParaRPr>
          </a:p>
        </p:txBody>
      </p:sp>
      <p:sp>
        <p:nvSpPr>
          <p:cNvPr id="25" name="Shape 19"/>
          <p:cNvSpPr/>
          <p:nvPr/>
        </p:nvSpPr>
        <p:spPr>
          <a:xfrm>
            <a:off x="5148116" y="3973440"/>
            <a:ext cx="2034853" cy="2220533"/>
          </a:xfrm>
          <a:prstGeom prst="roundRect">
            <a:avLst>
              <a:gd name="adj" fmla="val 4495"/>
            </a:avLst>
          </a:prstGeom>
          <a:solidFill>
            <a:srgbClr val="FFFC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Shape 20"/>
          <p:cNvSpPr/>
          <p:nvPr/>
        </p:nvSpPr>
        <p:spPr>
          <a:xfrm>
            <a:off x="5220124" y="3954385"/>
            <a:ext cx="2245615" cy="95868"/>
          </a:xfrm>
          <a:prstGeom prst="roundRect">
            <a:avLst>
              <a:gd name="adj" fmla="val 72195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7" name="Shape 21"/>
          <p:cNvSpPr/>
          <p:nvPr/>
        </p:nvSpPr>
        <p:spPr>
          <a:xfrm>
            <a:off x="6181893" y="3776942"/>
            <a:ext cx="392998" cy="392998"/>
          </a:xfrm>
          <a:prstGeom prst="roundRect">
            <a:avLst>
              <a:gd name="adj" fmla="val 193939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9792" y="3894841"/>
            <a:ext cx="157199" cy="157199"/>
          </a:xfrm>
          <a:prstGeom prst="rect">
            <a:avLst/>
          </a:prstGeom>
        </p:spPr>
      </p:pic>
      <p:sp>
        <p:nvSpPr>
          <p:cNvPr id="29" name="Text 22"/>
          <p:cNvSpPr/>
          <p:nvPr/>
        </p:nvSpPr>
        <p:spPr>
          <a:xfrm>
            <a:off x="5370177" y="4300938"/>
            <a:ext cx="2009721" cy="409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Свернуть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банковски</a:t>
            </a: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е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счет</a:t>
            </a: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:</a:t>
            </a:r>
            <a:endParaRPr lang="en-US" sz="1400" dirty="0">
              <a:latin typeface="+mn-lt"/>
            </a:endParaRPr>
          </a:p>
        </p:txBody>
      </p:sp>
      <p:sp>
        <p:nvSpPr>
          <p:cNvPr id="30" name="Text 23"/>
          <p:cNvSpPr/>
          <p:nvPr/>
        </p:nvSpPr>
        <p:spPr>
          <a:xfrm>
            <a:off x="5370178" y="4772436"/>
            <a:ext cx="1734745" cy="75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Детально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банку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стране банка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459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типу счета</a:t>
            </a:r>
            <a:endParaRPr lang="en-US" sz="1200" dirty="0">
              <a:latin typeface="+mn-lt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6CF2D3-C190-4468-92AF-CA1E4715B0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806"/>
          <a:stretch/>
        </p:blipFill>
        <p:spPr>
          <a:xfrm>
            <a:off x="7705210" y="2609925"/>
            <a:ext cx="4430824" cy="37528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49D50F2-87C2-4E93-947A-E09028171B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3086" y="1456408"/>
            <a:ext cx="2871753" cy="3092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4"/>
            <a:ext cx="7993062" cy="84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Ф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ильтраци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я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латежных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озиций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5" name="Text 2"/>
          <p:cNvSpPr/>
          <p:nvPr/>
        </p:nvSpPr>
        <p:spPr>
          <a:xfrm>
            <a:off x="6724153" y="1465076"/>
            <a:ext cx="2940532" cy="330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84"/>
              </a:lnSpc>
            </a:pPr>
            <a:r>
              <a:rPr lang="ru-RU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 приоритету</a:t>
            </a:r>
            <a:endParaRPr lang="en-US" dirty="0">
              <a:latin typeface="+mn-lt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63944" y="1911013"/>
            <a:ext cx="4905755" cy="380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Формируйте платежные реестры оперативно, концентрируясь на первоочередных выплатах: налоги, зарплата и прочие</a:t>
            </a:r>
            <a:endParaRPr lang="en-US" sz="1200" dirty="0">
              <a:latin typeface="+mn-lt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42705" y="4221882"/>
            <a:ext cx="4693597" cy="330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84"/>
              </a:lnSpc>
            </a:pPr>
            <a:r>
              <a:rPr lang="ru-RU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 статусу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включения в реестр</a:t>
            </a:r>
            <a:endParaRPr lang="en-US" dirty="0">
              <a:latin typeface="+mn-lt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18373" y="4658049"/>
            <a:ext cx="4717930" cy="594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59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Анализируйте и группируйте платежные позиции, чтобы увидеть, какие платежи готовы к оплате (включены в реестр), а какие еще ожидают обработки (не включены)</a:t>
            </a:r>
            <a:endParaRPr lang="en-US" sz="1200" dirty="0">
              <a:latin typeface="+mn-lt"/>
            </a:endParaRPr>
          </a:p>
        </p:txBody>
      </p:sp>
      <p:sp>
        <p:nvSpPr>
          <p:cNvPr id="29" name="Shape 4">
            <a:extLst>
              <a:ext uri="{FF2B5EF4-FFF2-40B4-BE49-F238E27FC236}">
                <a16:creationId xmlns:a16="http://schemas.microsoft.com/office/drawing/2014/main" id="{1F4C90E8-A653-4EB2-BF77-86AAA3ECF430}"/>
              </a:ext>
            </a:extLst>
          </p:cNvPr>
          <p:cNvSpPr/>
          <p:nvPr/>
        </p:nvSpPr>
        <p:spPr>
          <a:xfrm>
            <a:off x="6057368" y="986886"/>
            <a:ext cx="45719" cy="5812044"/>
          </a:xfrm>
          <a:prstGeom prst="roundRect">
            <a:avLst>
              <a:gd name="adj" fmla="val 410233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0" name="Shape 5">
            <a:extLst>
              <a:ext uri="{FF2B5EF4-FFF2-40B4-BE49-F238E27FC236}">
                <a16:creationId xmlns:a16="http://schemas.microsoft.com/office/drawing/2014/main" id="{BA6F08EB-90AB-4F33-BA21-0199BF5DACD1}"/>
              </a:ext>
            </a:extLst>
          </p:cNvPr>
          <p:cNvSpPr/>
          <p:nvPr/>
        </p:nvSpPr>
        <p:spPr>
          <a:xfrm>
            <a:off x="5466284" y="1603810"/>
            <a:ext cx="446484" cy="15240"/>
          </a:xfrm>
          <a:prstGeom prst="roundRect">
            <a:avLst>
              <a:gd name="adj" fmla="val 410233"/>
            </a:avLst>
          </a:prstGeom>
          <a:solidFill>
            <a:srgbClr val="9C776D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1" name="Shape 6">
            <a:extLst>
              <a:ext uri="{FF2B5EF4-FFF2-40B4-BE49-F238E27FC236}">
                <a16:creationId xmlns:a16="http://schemas.microsoft.com/office/drawing/2014/main" id="{C36C8A0B-29D7-4EF5-ADD5-23A37C96C67C}"/>
              </a:ext>
            </a:extLst>
          </p:cNvPr>
          <p:cNvSpPr/>
          <p:nvPr/>
        </p:nvSpPr>
        <p:spPr>
          <a:xfrm>
            <a:off x="5897528" y="1444028"/>
            <a:ext cx="334923" cy="334923"/>
          </a:xfrm>
          <a:prstGeom prst="roundRect">
            <a:avLst>
              <a:gd name="adj" fmla="val 18667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4" name="Shape 9">
            <a:extLst>
              <a:ext uri="{FF2B5EF4-FFF2-40B4-BE49-F238E27FC236}">
                <a16:creationId xmlns:a16="http://schemas.microsoft.com/office/drawing/2014/main" id="{7D592A9E-5795-4848-854D-7E77EE759D64}"/>
              </a:ext>
            </a:extLst>
          </p:cNvPr>
          <p:cNvSpPr/>
          <p:nvPr/>
        </p:nvSpPr>
        <p:spPr>
          <a:xfrm>
            <a:off x="6217461" y="4351415"/>
            <a:ext cx="446484" cy="15240"/>
          </a:xfrm>
          <a:prstGeom prst="roundRect">
            <a:avLst>
              <a:gd name="adj" fmla="val 410233"/>
            </a:avLst>
          </a:prstGeom>
          <a:solidFill>
            <a:srgbClr val="AF7662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5" name="Shape 10">
            <a:extLst>
              <a:ext uri="{FF2B5EF4-FFF2-40B4-BE49-F238E27FC236}">
                <a16:creationId xmlns:a16="http://schemas.microsoft.com/office/drawing/2014/main" id="{5550CB75-72A3-48EE-9D56-1A9CAB157ED2}"/>
              </a:ext>
            </a:extLst>
          </p:cNvPr>
          <p:cNvSpPr/>
          <p:nvPr/>
        </p:nvSpPr>
        <p:spPr>
          <a:xfrm>
            <a:off x="5897778" y="4191633"/>
            <a:ext cx="334923" cy="334923"/>
          </a:xfrm>
          <a:prstGeom prst="roundRect">
            <a:avLst>
              <a:gd name="adj" fmla="val 18667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7" name="Text 20">
            <a:extLst>
              <a:ext uri="{FF2B5EF4-FFF2-40B4-BE49-F238E27FC236}">
                <a16:creationId xmlns:a16="http://schemas.microsoft.com/office/drawing/2014/main" id="{EE839DAF-EFB4-4E95-9142-C6E671806E9C}"/>
              </a:ext>
            </a:extLst>
          </p:cNvPr>
          <p:cNvSpPr/>
          <p:nvPr/>
        </p:nvSpPr>
        <p:spPr>
          <a:xfrm>
            <a:off x="1678810" y="5481435"/>
            <a:ext cx="2965404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Включены в реестр платежей</a:t>
            </a:r>
            <a:endParaRPr lang="en-US" sz="1400" dirty="0">
              <a:latin typeface="+mn-lt"/>
            </a:endParaRPr>
          </a:p>
        </p:txBody>
      </p:sp>
      <p:sp>
        <p:nvSpPr>
          <p:cNvPr id="39" name="Text 22">
            <a:extLst>
              <a:ext uri="{FF2B5EF4-FFF2-40B4-BE49-F238E27FC236}">
                <a16:creationId xmlns:a16="http://schemas.microsoft.com/office/drawing/2014/main" id="{346CD2CF-8853-4555-8FE6-B4F4DDFF98E2}"/>
              </a:ext>
            </a:extLst>
          </p:cNvPr>
          <p:cNvSpPr/>
          <p:nvPr/>
        </p:nvSpPr>
        <p:spPr>
          <a:xfrm>
            <a:off x="1678810" y="5902708"/>
            <a:ext cx="2965404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Не включены в реестр платежей</a:t>
            </a:r>
            <a:endParaRPr lang="en-US" sz="1400" dirty="0">
              <a:latin typeface="+mn-lt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FF43973-1942-411C-AA50-800549858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3"/>
          <a:stretch/>
        </p:blipFill>
        <p:spPr>
          <a:xfrm>
            <a:off x="6663945" y="2542255"/>
            <a:ext cx="4905755" cy="4051656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pic>
        <p:nvPicPr>
          <p:cNvPr id="46" name="Image 2" descr="preencoded.png">
            <a:extLst>
              <a:ext uri="{FF2B5EF4-FFF2-40B4-BE49-F238E27FC236}">
                <a16:creationId xmlns:a16="http://schemas.microsoft.com/office/drawing/2014/main" id="{FC5D5D1D-9942-4EAB-A507-39CBA007C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9583" y="5389339"/>
            <a:ext cx="416719" cy="416719"/>
          </a:xfrm>
          <a:prstGeom prst="rect">
            <a:avLst/>
          </a:prstGeom>
        </p:spPr>
      </p:pic>
      <p:pic>
        <p:nvPicPr>
          <p:cNvPr id="47" name="Image 2" descr="preencoded.png">
            <a:extLst>
              <a:ext uri="{FF2B5EF4-FFF2-40B4-BE49-F238E27FC236}">
                <a16:creationId xmlns:a16="http://schemas.microsoft.com/office/drawing/2014/main" id="{E1245262-2DE7-4814-A87D-22A5BF54E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019583" y="5810612"/>
            <a:ext cx="416719" cy="41671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561C1B4-59C2-49B3-98A4-82096B02A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913" y="1260326"/>
            <a:ext cx="4769371" cy="2258416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32177" y="333253"/>
            <a:ext cx="8101697" cy="4312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334"/>
              </a:lnSpc>
            </a:pP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Типичные задачи казначейства в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холдингах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27" name="Shape 1">
            <a:hlinkClick r:id="rId3" action="ppaction://hlinksldjump"/>
            <a:extLst>
              <a:ext uri="{FF2B5EF4-FFF2-40B4-BE49-F238E27FC236}">
                <a16:creationId xmlns:a16="http://schemas.microsoft.com/office/drawing/2014/main" id="{ADFC197B-788F-4A12-AADE-8819E0EE623C}"/>
              </a:ext>
            </a:extLst>
          </p:cNvPr>
          <p:cNvSpPr/>
          <p:nvPr/>
        </p:nvSpPr>
        <p:spPr>
          <a:xfrm>
            <a:off x="657751" y="1425707"/>
            <a:ext cx="5382276" cy="1407943"/>
          </a:xfrm>
          <a:prstGeom prst="roundRect">
            <a:avLst>
              <a:gd name="adj" fmla="val 6496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 wrap="square"/>
          <a:lstStyle/>
          <a:p>
            <a:endParaRPr lang="ru-RU"/>
          </a:p>
        </p:txBody>
      </p:sp>
      <p:sp>
        <p:nvSpPr>
          <p:cNvPr id="28" name="Shape 2">
            <a:extLst>
              <a:ext uri="{FF2B5EF4-FFF2-40B4-BE49-F238E27FC236}">
                <a16:creationId xmlns:a16="http://schemas.microsoft.com/office/drawing/2014/main" id="{5DF90BE5-3920-4BB9-808D-249E5ADB4EB5}"/>
              </a:ext>
            </a:extLst>
          </p:cNvPr>
          <p:cNvSpPr/>
          <p:nvPr/>
        </p:nvSpPr>
        <p:spPr>
          <a:xfrm>
            <a:off x="638697" y="1425707"/>
            <a:ext cx="76218" cy="1407943"/>
          </a:xfrm>
          <a:prstGeom prst="roundRect">
            <a:avLst>
              <a:gd name="adj" fmla="val 76028"/>
            </a:avLst>
          </a:prstGeom>
          <a:solidFill>
            <a:srgbClr val="835E54"/>
          </a:solidFill>
          <a:ln/>
        </p:spPr>
        <p:txBody>
          <a:bodyPr wrap="square"/>
          <a:lstStyle/>
          <a:p>
            <a:endParaRPr lang="ru-RU"/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27464853-8482-429D-A38F-2D51CD65E279}"/>
              </a:ext>
            </a:extLst>
          </p:cNvPr>
          <p:cNvSpPr/>
          <p:nvPr/>
        </p:nvSpPr>
        <p:spPr>
          <a:xfrm>
            <a:off x="871915" y="1582707"/>
            <a:ext cx="2648166" cy="2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лимитов платежей</a:t>
            </a:r>
            <a:endParaRPr lang="en-US" sz="1400" dirty="0">
              <a:latin typeface="+mn-lt"/>
            </a:endParaRP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EFDCA4A4-C9D7-4DAD-97A5-E3FBE87D5B7A}"/>
              </a:ext>
            </a:extLst>
          </p:cNvPr>
          <p:cNvSpPr/>
          <p:nvPr/>
        </p:nvSpPr>
        <p:spPr>
          <a:xfrm>
            <a:off x="871915" y="1867233"/>
            <a:ext cx="5011111" cy="80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Подразделения могут превышать утверждённые лимиты, заявки подаются без привязки к бюджету. Без автоматического контроля нарушения обнаруживаются постфактум — процесс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требует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упорядочивания</a:t>
            </a:r>
            <a:endParaRPr lang="en-US" sz="1200" dirty="0">
              <a:latin typeface="+mn-lt"/>
            </a:endParaRPr>
          </a:p>
        </p:txBody>
      </p:sp>
      <p:sp>
        <p:nvSpPr>
          <p:cNvPr id="31" name="Shape 5">
            <a:extLst>
              <a:ext uri="{FF2B5EF4-FFF2-40B4-BE49-F238E27FC236}">
                <a16:creationId xmlns:a16="http://schemas.microsoft.com/office/drawing/2014/main" id="{BAD6565A-D6E5-40D4-BCD9-75727D4A9482}"/>
              </a:ext>
            </a:extLst>
          </p:cNvPr>
          <p:cNvSpPr/>
          <p:nvPr/>
        </p:nvSpPr>
        <p:spPr>
          <a:xfrm>
            <a:off x="6155048" y="1425707"/>
            <a:ext cx="5382375" cy="1407943"/>
          </a:xfrm>
          <a:prstGeom prst="roundRect">
            <a:avLst>
              <a:gd name="adj" fmla="val 6496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 wrap="square"/>
          <a:lstStyle/>
          <a:p>
            <a:endParaRPr lang="ru-RU"/>
          </a:p>
        </p:txBody>
      </p:sp>
      <p:sp>
        <p:nvSpPr>
          <p:cNvPr id="32" name="Shape 6">
            <a:extLst>
              <a:ext uri="{FF2B5EF4-FFF2-40B4-BE49-F238E27FC236}">
                <a16:creationId xmlns:a16="http://schemas.microsoft.com/office/drawing/2014/main" id="{A5FE6A3F-634D-480A-89FD-9B46FED0B400}"/>
              </a:ext>
            </a:extLst>
          </p:cNvPr>
          <p:cNvSpPr/>
          <p:nvPr/>
        </p:nvSpPr>
        <p:spPr>
          <a:xfrm>
            <a:off x="6135993" y="1425707"/>
            <a:ext cx="76218" cy="1407943"/>
          </a:xfrm>
          <a:prstGeom prst="roundRect">
            <a:avLst>
              <a:gd name="adj" fmla="val 76028"/>
            </a:avLst>
          </a:prstGeom>
          <a:solidFill>
            <a:srgbClr val="C9907C"/>
          </a:solidFill>
          <a:ln/>
        </p:spPr>
        <p:txBody>
          <a:bodyPr wrap="square"/>
          <a:lstStyle/>
          <a:p>
            <a:endParaRPr lang="ru-RU"/>
          </a:p>
        </p:txBody>
      </p:sp>
      <p:sp>
        <p:nvSpPr>
          <p:cNvPr id="33" name="Text 7">
            <a:extLst>
              <a:ext uri="{FF2B5EF4-FFF2-40B4-BE49-F238E27FC236}">
                <a16:creationId xmlns:a16="http://schemas.microsoft.com/office/drawing/2014/main" id="{2EFCB2FE-DCD9-4396-A996-F541AE5ABAF3}"/>
              </a:ext>
            </a:extLst>
          </p:cNvPr>
          <p:cNvSpPr/>
          <p:nvPr/>
        </p:nvSpPr>
        <p:spPr>
          <a:xfrm>
            <a:off x="6369211" y="1582707"/>
            <a:ext cx="3400263" cy="2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договорами</a:t>
            </a:r>
            <a:endParaRPr lang="en-US" sz="1400" dirty="0">
              <a:latin typeface="+mn-lt"/>
            </a:endParaRPr>
          </a:p>
        </p:txBody>
      </p:sp>
      <p:sp>
        <p:nvSpPr>
          <p:cNvPr id="34" name="Text 8">
            <a:extLst>
              <a:ext uri="{FF2B5EF4-FFF2-40B4-BE49-F238E27FC236}">
                <a16:creationId xmlns:a16="http://schemas.microsoft.com/office/drawing/2014/main" id="{590F3FDC-00DF-41F6-B1EB-704312E35703}"/>
              </a:ext>
            </a:extLst>
          </p:cNvPr>
          <p:cNvSpPr/>
          <p:nvPr/>
        </p:nvSpPr>
        <p:spPr>
          <a:xfrm>
            <a:off x="6369212" y="1867234"/>
            <a:ext cx="5011211" cy="60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Договоры хранятся в разных местах, сроки отслеживаются вручную. Пропуск дат оплат приводит к штрафам, отсутствует связь между договорами и платежами — процесс нуждается в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организации</a:t>
            </a:r>
            <a:endParaRPr lang="en-US" sz="1200" dirty="0">
              <a:latin typeface="+mn-lt"/>
            </a:endParaRPr>
          </a:p>
        </p:txBody>
      </p:sp>
      <p:sp>
        <p:nvSpPr>
          <p:cNvPr id="35" name="Shape 9">
            <a:extLst>
              <a:ext uri="{FF2B5EF4-FFF2-40B4-BE49-F238E27FC236}">
                <a16:creationId xmlns:a16="http://schemas.microsoft.com/office/drawing/2014/main" id="{21D3798A-74FA-439B-AB62-44AB8EA02C7A}"/>
              </a:ext>
            </a:extLst>
          </p:cNvPr>
          <p:cNvSpPr/>
          <p:nvPr/>
        </p:nvSpPr>
        <p:spPr>
          <a:xfrm>
            <a:off x="657751" y="2948670"/>
            <a:ext cx="5382276" cy="1407943"/>
          </a:xfrm>
          <a:prstGeom prst="roundRect">
            <a:avLst>
              <a:gd name="adj" fmla="val 6496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 wrap="square"/>
          <a:lstStyle/>
          <a:p>
            <a:endParaRPr lang="ru-RU"/>
          </a:p>
        </p:txBody>
      </p:sp>
      <p:sp>
        <p:nvSpPr>
          <p:cNvPr id="36" name="Shape 10">
            <a:extLst>
              <a:ext uri="{FF2B5EF4-FFF2-40B4-BE49-F238E27FC236}">
                <a16:creationId xmlns:a16="http://schemas.microsoft.com/office/drawing/2014/main" id="{34740CE3-26C7-4FA6-BE84-F61F7184F767}"/>
              </a:ext>
            </a:extLst>
          </p:cNvPr>
          <p:cNvSpPr/>
          <p:nvPr/>
        </p:nvSpPr>
        <p:spPr>
          <a:xfrm>
            <a:off x="638697" y="2948670"/>
            <a:ext cx="76218" cy="1407943"/>
          </a:xfrm>
          <a:prstGeom prst="roundRect">
            <a:avLst>
              <a:gd name="adj" fmla="val 76028"/>
            </a:avLst>
          </a:prstGeom>
          <a:solidFill>
            <a:srgbClr val="B3BDB5"/>
          </a:solidFill>
          <a:ln/>
        </p:spPr>
        <p:txBody>
          <a:bodyPr wrap="square"/>
          <a:lstStyle/>
          <a:p>
            <a:endParaRPr lang="ru-RU"/>
          </a:p>
        </p:txBody>
      </p:sp>
      <p:sp>
        <p:nvSpPr>
          <p:cNvPr id="37" name="Text 11">
            <a:extLst>
              <a:ext uri="{FF2B5EF4-FFF2-40B4-BE49-F238E27FC236}">
                <a16:creationId xmlns:a16="http://schemas.microsoft.com/office/drawing/2014/main" id="{E0756B48-FEB9-425A-B782-4F4886A0295F}"/>
              </a:ext>
            </a:extLst>
          </p:cNvPr>
          <p:cNvSpPr/>
          <p:nvPr/>
        </p:nvSpPr>
        <p:spPr>
          <a:xfrm>
            <a:off x="871916" y="3105671"/>
            <a:ext cx="3337003" cy="2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Организация ежедневных платежей</a:t>
            </a:r>
            <a:endParaRPr lang="en-US" sz="1400" dirty="0">
              <a:latin typeface="+mn-lt"/>
            </a:endParaRPr>
          </a:p>
        </p:txBody>
      </p:sp>
      <p:sp>
        <p:nvSpPr>
          <p:cNvPr id="38" name="Text 12">
            <a:extLst>
              <a:ext uri="{FF2B5EF4-FFF2-40B4-BE49-F238E27FC236}">
                <a16:creationId xmlns:a16="http://schemas.microsoft.com/office/drawing/2014/main" id="{D7F91AA5-6BD5-4F51-9BC4-2F015D309729}"/>
              </a:ext>
            </a:extLst>
          </p:cNvPr>
          <p:cNvSpPr/>
          <p:nvPr/>
        </p:nvSpPr>
        <p:spPr>
          <a:xfrm>
            <a:off x="871915" y="3390197"/>
            <a:ext cx="5011111" cy="60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Отсутствие единого платёжного календаря приводит к непредвиденным кассовым разрывам и срыву обязательств. Необходимо оптимизировать процесс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управления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платежами</a:t>
            </a:r>
            <a:endParaRPr lang="en-US" sz="1200" dirty="0">
              <a:latin typeface="+mn-lt"/>
            </a:endParaRPr>
          </a:p>
        </p:txBody>
      </p:sp>
      <p:sp>
        <p:nvSpPr>
          <p:cNvPr id="39" name="Shape 13">
            <a:extLst>
              <a:ext uri="{FF2B5EF4-FFF2-40B4-BE49-F238E27FC236}">
                <a16:creationId xmlns:a16="http://schemas.microsoft.com/office/drawing/2014/main" id="{59EA425F-8393-439A-AED8-0D1DC8E5D85A}"/>
              </a:ext>
            </a:extLst>
          </p:cNvPr>
          <p:cNvSpPr/>
          <p:nvPr/>
        </p:nvSpPr>
        <p:spPr>
          <a:xfrm>
            <a:off x="6155048" y="2948670"/>
            <a:ext cx="5382375" cy="1407943"/>
          </a:xfrm>
          <a:prstGeom prst="roundRect">
            <a:avLst>
              <a:gd name="adj" fmla="val 6496"/>
            </a:avLst>
          </a:prstGeom>
          <a:solidFill>
            <a:srgbClr val="FFFCFA"/>
          </a:solidFill>
          <a:ln w="22860">
            <a:solidFill>
              <a:srgbClr val="FCC451"/>
            </a:solidFill>
            <a:prstDash val="solid"/>
          </a:ln>
        </p:spPr>
        <p:txBody>
          <a:bodyPr wrap="square"/>
          <a:lstStyle/>
          <a:p>
            <a:endParaRPr lang="ru-RU"/>
          </a:p>
        </p:txBody>
      </p:sp>
      <p:sp>
        <p:nvSpPr>
          <p:cNvPr id="40" name="Shape 14">
            <a:extLst>
              <a:ext uri="{FF2B5EF4-FFF2-40B4-BE49-F238E27FC236}">
                <a16:creationId xmlns:a16="http://schemas.microsoft.com/office/drawing/2014/main" id="{E99CAAA2-9B87-45ED-B24E-0AF2D554C3FF}"/>
              </a:ext>
            </a:extLst>
          </p:cNvPr>
          <p:cNvSpPr/>
          <p:nvPr/>
        </p:nvSpPr>
        <p:spPr>
          <a:xfrm>
            <a:off x="6135993" y="2948670"/>
            <a:ext cx="76218" cy="1407943"/>
          </a:xfrm>
          <a:prstGeom prst="roundRect">
            <a:avLst>
              <a:gd name="adj" fmla="val 76028"/>
            </a:avLst>
          </a:prstGeom>
          <a:solidFill>
            <a:srgbClr val="FCC451"/>
          </a:solidFill>
          <a:ln/>
        </p:spPr>
        <p:txBody>
          <a:bodyPr wrap="square"/>
          <a:lstStyle/>
          <a:p>
            <a:endParaRPr lang="ru-RU"/>
          </a:p>
        </p:txBody>
      </p:sp>
      <p:sp>
        <p:nvSpPr>
          <p:cNvPr id="41" name="Text 15">
            <a:extLst>
              <a:ext uri="{FF2B5EF4-FFF2-40B4-BE49-F238E27FC236}">
                <a16:creationId xmlns:a16="http://schemas.microsoft.com/office/drawing/2014/main" id="{540A6A4F-C4B2-421B-9A65-B3B12F170267}"/>
              </a:ext>
            </a:extLst>
          </p:cNvPr>
          <p:cNvSpPr/>
          <p:nvPr/>
        </p:nvSpPr>
        <p:spPr>
          <a:xfrm>
            <a:off x="6369211" y="3105671"/>
            <a:ext cx="4624919" cy="244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Нагрузка на централизованное казначейство</a:t>
            </a:r>
            <a:endParaRPr lang="en-US" sz="1400" dirty="0">
              <a:latin typeface="+mn-lt"/>
            </a:endParaRPr>
          </a:p>
        </p:txBody>
      </p:sp>
      <p:sp>
        <p:nvSpPr>
          <p:cNvPr id="42" name="Text 16">
            <a:extLst>
              <a:ext uri="{FF2B5EF4-FFF2-40B4-BE49-F238E27FC236}">
                <a16:creationId xmlns:a16="http://schemas.microsoft.com/office/drawing/2014/main" id="{CCB2E2A8-799E-41E2-B38B-57D43559ECFF}"/>
              </a:ext>
            </a:extLst>
          </p:cNvPr>
          <p:cNvSpPr/>
          <p:nvPr/>
        </p:nvSpPr>
        <p:spPr>
          <a:xfrm>
            <a:off x="6369212" y="3390196"/>
            <a:ext cx="5011211" cy="80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Действующая модель не справляется с объёмом операций из-за множественности юридических лиц. Отсутствие автоматизации реестров ведёт к сбоям в платежах и росту трудозатрат — требуется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повысить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эффективность</a:t>
            </a:r>
            <a:endParaRPr lang="en-US" sz="1200" dirty="0">
              <a:latin typeface="+mn-lt"/>
            </a:endParaRPr>
          </a:p>
        </p:txBody>
      </p:sp>
      <p:sp>
        <p:nvSpPr>
          <p:cNvPr id="43" name="Shape 17">
            <a:extLst>
              <a:ext uri="{FF2B5EF4-FFF2-40B4-BE49-F238E27FC236}">
                <a16:creationId xmlns:a16="http://schemas.microsoft.com/office/drawing/2014/main" id="{BBD02D66-BFD3-445B-AAA6-1FDC9FE4BE86}"/>
              </a:ext>
            </a:extLst>
          </p:cNvPr>
          <p:cNvSpPr/>
          <p:nvPr/>
        </p:nvSpPr>
        <p:spPr>
          <a:xfrm>
            <a:off x="657751" y="4471634"/>
            <a:ext cx="5382276" cy="1838480"/>
          </a:xfrm>
          <a:prstGeom prst="roundRect">
            <a:avLst>
              <a:gd name="adj" fmla="val 5634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 wrap="square"/>
          <a:lstStyle/>
          <a:p>
            <a:endParaRPr lang="ru-RU"/>
          </a:p>
        </p:txBody>
      </p:sp>
      <p:sp>
        <p:nvSpPr>
          <p:cNvPr id="44" name="Shape 18">
            <a:extLst>
              <a:ext uri="{FF2B5EF4-FFF2-40B4-BE49-F238E27FC236}">
                <a16:creationId xmlns:a16="http://schemas.microsoft.com/office/drawing/2014/main" id="{C6EC3A11-9B52-4608-BB14-1045AC8DC5D8}"/>
              </a:ext>
            </a:extLst>
          </p:cNvPr>
          <p:cNvSpPr/>
          <p:nvPr/>
        </p:nvSpPr>
        <p:spPr>
          <a:xfrm>
            <a:off x="638697" y="4471634"/>
            <a:ext cx="76218" cy="1838480"/>
          </a:xfrm>
          <a:prstGeom prst="roundRect">
            <a:avLst>
              <a:gd name="adj" fmla="val 76028"/>
            </a:avLst>
          </a:prstGeom>
          <a:solidFill>
            <a:srgbClr val="835E54"/>
          </a:solidFill>
          <a:ln/>
        </p:spPr>
        <p:txBody>
          <a:bodyPr wrap="square"/>
          <a:lstStyle/>
          <a:p>
            <a:endParaRPr lang="ru-RU"/>
          </a:p>
        </p:txBody>
      </p:sp>
      <p:sp>
        <p:nvSpPr>
          <p:cNvPr id="45" name="Text 19">
            <a:extLst>
              <a:ext uri="{FF2B5EF4-FFF2-40B4-BE49-F238E27FC236}">
                <a16:creationId xmlns:a16="http://schemas.microsoft.com/office/drawing/2014/main" id="{0A8C3D3F-8D95-4B3B-95B0-D93FEA57F9C4}"/>
              </a:ext>
            </a:extLst>
          </p:cNvPr>
          <p:cNvSpPr/>
          <p:nvPr/>
        </p:nvSpPr>
        <p:spPr>
          <a:xfrm>
            <a:off x="871915" y="4628634"/>
            <a:ext cx="5011111" cy="488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Централизация финансовых операций и управление ликвидностью</a:t>
            </a:r>
            <a:endParaRPr lang="en-US" sz="1400" dirty="0">
              <a:latin typeface="+mn-lt"/>
            </a:endParaRPr>
          </a:p>
        </p:txBody>
      </p:sp>
      <p:sp>
        <p:nvSpPr>
          <p:cNvPr id="46" name="Text 20">
            <a:extLst>
              <a:ext uri="{FF2B5EF4-FFF2-40B4-BE49-F238E27FC236}">
                <a16:creationId xmlns:a16="http://schemas.microsoft.com/office/drawing/2014/main" id="{0B80EA17-3DFC-4450-858E-353041F17583}"/>
              </a:ext>
            </a:extLst>
          </p:cNvPr>
          <p:cNvSpPr/>
          <p:nvPr/>
        </p:nvSpPr>
        <p:spPr>
          <a:xfrm>
            <a:off x="871915" y="5128713"/>
            <a:ext cx="5011111" cy="91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ОЦО обрабатывает платежи за несколько юрлиц, но без единой системы сложно контролировать совокупную ликвидность, координировать внутригрупповое финансирование и автоматизировать перераспределение средств между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компаниями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группы</a:t>
            </a:r>
            <a:endParaRPr lang="en-US" sz="1200" dirty="0">
              <a:latin typeface="+mn-lt"/>
            </a:endParaRPr>
          </a:p>
        </p:txBody>
      </p:sp>
      <p:sp>
        <p:nvSpPr>
          <p:cNvPr id="47" name="Shape 21">
            <a:extLst>
              <a:ext uri="{FF2B5EF4-FFF2-40B4-BE49-F238E27FC236}">
                <a16:creationId xmlns:a16="http://schemas.microsoft.com/office/drawing/2014/main" id="{C63D71B4-5ADA-48C3-A4B6-049947056803}"/>
              </a:ext>
            </a:extLst>
          </p:cNvPr>
          <p:cNvSpPr/>
          <p:nvPr/>
        </p:nvSpPr>
        <p:spPr>
          <a:xfrm>
            <a:off x="6155048" y="4471634"/>
            <a:ext cx="5382375" cy="1838480"/>
          </a:xfrm>
          <a:prstGeom prst="roundRect">
            <a:avLst>
              <a:gd name="adj" fmla="val 5634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 wrap="square"/>
          <a:lstStyle/>
          <a:p>
            <a:endParaRPr lang="ru-RU"/>
          </a:p>
        </p:txBody>
      </p:sp>
      <p:sp>
        <p:nvSpPr>
          <p:cNvPr id="48" name="Shape 22">
            <a:extLst>
              <a:ext uri="{FF2B5EF4-FFF2-40B4-BE49-F238E27FC236}">
                <a16:creationId xmlns:a16="http://schemas.microsoft.com/office/drawing/2014/main" id="{60B97BBD-049A-474F-953A-084E98F184DB}"/>
              </a:ext>
            </a:extLst>
          </p:cNvPr>
          <p:cNvSpPr/>
          <p:nvPr/>
        </p:nvSpPr>
        <p:spPr>
          <a:xfrm>
            <a:off x="6135993" y="4471634"/>
            <a:ext cx="76218" cy="1838480"/>
          </a:xfrm>
          <a:prstGeom prst="roundRect">
            <a:avLst>
              <a:gd name="adj" fmla="val 76028"/>
            </a:avLst>
          </a:prstGeom>
          <a:solidFill>
            <a:srgbClr val="C9907C"/>
          </a:solidFill>
          <a:ln/>
        </p:spPr>
        <p:txBody>
          <a:bodyPr wrap="square"/>
          <a:lstStyle/>
          <a:p>
            <a:endParaRPr lang="ru-RU"/>
          </a:p>
        </p:txBody>
      </p:sp>
      <p:sp>
        <p:nvSpPr>
          <p:cNvPr id="49" name="Text 23">
            <a:extLst>
              <a:ext uri="{FF2B5EF4-FFF2-40B4-BE49-F238E27FC236}">
                <a16:creationId xmlns:a16="http://schemas.microsoft.com/office/drawing/2014/main" id="{D0A8EB1D-172B-4E44-B39B-3985AA41BEB1}"/>
              </a:ext>
            </a:extLst>
          </p:cNvPr>
          <p:cNvSpPr/>
          <p:nvPr/>
        </p:nvSpPr>
        <p:spPr>
          <a:xfrm>
            <a:off x="6369212" y="4628634"/>
            <a:ext cx="4392537" cy="244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Трансграничные платежи и валютный контроль</a:t>
            </a:r>
            <a:endParaRPr lang="en-US" sz="1400" dirty="0">
              <a:latin typeface="+mn-lt"/>
            </a:endParaRPr>
          </a:p>
        </p:txBody>
      </p:sp>
      <p:sp>
        <p:nvSpPr>
          <p:cNvPr id="50" name="Text 24">
            <a:extLst>
              <a:ext uri="{FF2B5EF4-FFF2-40B4-BE49-F238E27FC236}">
                <a16:creationId xmlns:a16="http://schemas.microsoft.com/office/drawing/2014/main" id="{83F3198A-0697-45ED-B07F-E7F5C3EABB89}"/>
              </a:ext>
            </a:extLst>
          </p:cNvPr>
          <p:cNvSpPr/>
          <p:nvPr/>
        </p:nvSpPr>
        <p:spPr>
          <a:xfrm>
            <a:off x="6369212" y="4913160"/>
            <a:ext cx="5011211" cy="91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Холдинги с ВЭД-операциями нуждаются в автоматизации валютного контроля, работе с платёжными агентами и соблюдении сроков предоставления документов в уполномоченный банк. Необходимо упорядочить процесс проведения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трансграничных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платежей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016CF5BA-F329-44E5-A6FE-4C5DD962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912" y="0"/>
            <a:ext cx="5692086" cy="6859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76413" y="188913"/>
            <a:ext cx="54006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«В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ыводить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только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кассовые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разрывы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»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5" name="Text 2"/>
          <p:cNvSpPr/>
          <p:nvPr/>
        </p:nvSpPr>
        <p:spPr>
          <a:xfrm>
            <a:off x="696913" y="1773238"/>
            <a:ext cx="3143184" cy="392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84"/>
              </a:lnSpc>
            </a:pPr>
            <a:r>
              <a:rPr lang="en-US" sz="2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Что это дает?</a:t>
            </a:r>
            <a:endParaRPr lang="en-US" sz="2400" dirty="0">
              <a:latin typeface="+mn-lt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96914" y="2389925"/>
            <a:ext cx="5400674" cy="572526"/>
          </a:xfrm>
          <a:prstGeom prst="roundRect">
            <a:avLst>
              <a:gd name="adj" fmla="val 11529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860364" y="2553376"/>
            <a:ext cx="4686491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00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Быстрая оценка дефицита денежных средств</a:t>
            </a:r>
            <a:endParaRPr lang="en-US" sz="1400" dirty="0">
              <a:latin typeface="+mn-lt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96914" y="3111709"/>
            <a:ext cx="5400674" cy="572526"/>
          </a:xfrm>
          <a:prstGeom prst="roundRect">
            <a:avLst>
              <a:gd name="adj" fmla="val 11529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 6"/>
          <p:cNvSpPr/>
          <p:nvPr/>
        </p:nvSpPr>
        <p:spPr>
          <a:xfrm>
            <a:off x="860364" y="3275160"/>
            <a:ext cx="4368719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00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Понимание характера кассовых разрывов</a:t>
            </a:r>
            <a:endParaRPr lang="en-US" sz="1400" dirty="0">
              <a:latin typeface="+mn-lt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96914" y="3833495"/>
            <a:ext cx="5400674" cy="572526"/>
          </a:xfrm>
          <a:prstGeom prst="roundRect">
            <a:avLst>
              <a:gd name="adj" fmla="val 11529"/>
            </a:avLst>
          </a:prstGeom>
          <a:solidFill>
            <a:srgbClr val="B3BDB5"/>
          </a:solidFill>
          <a:ln w="7620">
            <a:solidFill>
              <a:srgbClr val="99A39B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8"/>
          <p:cNvSpPr/>
          <p:nvPr/>
        </p:nvSpPr>
        <p:spPr>
          <a:xfrm>
            <a:off x="860364" y="3996946"/>
            <a:ext cx="4320488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00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Фокус на проблемных зонах ликвидности</a:t>
            </a:r>
            <a:endParaRPr lang="en-US" sz="1400" dirty="0">
              <a:latin typeface="+mn-lt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96914" y="4555280"/>
            <a:ext cx="5400674" cy="572526"/>
          </a:xfrm>
          <a:prstGeom prst="roundRect">
            <a:avLst>
              <a:gd name="adj" fmla="val 11529"/>
            </a:avLst>
          </a:prstGeom>
          <a:solidFill>
            <a:srgbClr val="FCC451"/>
          </a:solidFill>
          <a:ln w="7620">
            <a:solidFill>
              <a:srgbClr val="E2AA3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860364" y="4718731"/>
            <a:ext cx="5925624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00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Оперативное принятие решений по покрытию дефицита</a:t>
            </a:r>
            <a:endParaRPr lang="en-US" sz="1400" dirty="0"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8C4A72-79AB-4428-9B57-F84B13634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303"/>
          <a:stretch/>
        </p:blipFill>
        <p:spPr>
          <a:xfrm>
            <a:off x="6503089" y="1413570"/>
            <a:ext cx="5692086" cy="4676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43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>
            <a:extLst>
              <a:ext uri="{FF2B5EF4-FFF2-40B4-BE49-F238E27FC236}">
                <a16:creationId xmlns:a16="http://schemas.microsoft.com/office/drawing/2014/main" id="{E838F273-4244-451E-9121-405E2436BF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76414" y="188913"/>
            <a:ext cx="7921573" cy="85395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ea typeface="Crimson Pro Bold" pitchFamily="34" charset="-122"/>
              </a:rPr>
              <a:t>Контроль </a:t>
            </a:r>
            <a:r>
              <a:rPr lang="ru-RU" altLang="ru-RU" sz="2400" dirty="0">
                <a:solidFill>
                  <a:srgbClr val="443728"/>
                </a:solidFill>
                <a:ea typeface="Crimson Pro Bold" pitchFamily="34" charset="-122"/>
                <a:cs typeface="+mn-cs"/>
              </a:rPr>
              <a:t>просроченных заявок на оплату</a:t>
            </a:r>
          </a:p>
        </p:txBody>
      </p:sp>
      <p:grpSp>
        <p:nvGrpSpPr>
          <p:cNvPr id="74755" name="Группа 11">
            <a:extLst>
              <a:ext uri="{FF2B5EF4-FFF2-40B4-BE49-F238E27FC236}">
                <a16:creationId xmlns:a16="http://schemas.microsoft.com/office/drawing/2014/main" id="{CE51C748-A53C-452D-9F98-FA50F77A44DE}"/>
              </a:ext>
            </a:extLst>
          </p:cNvPr>
          <p:cNvGrpSpPr>
            <a:grpSpLocks/>
          </p:cNvGrpSpPr>
          <p:nvPr/>
        </p:nvGrpSpPr>
        <p:grpSpPr bwMode="auto">
          <a:xfrm>
            <a:off x="0" y="3503370"/>
            <a:ext cx="3860531" cy="3094776"/>
            <a:chOff x="504453" y="2087959"/>
            <a:chExt cx="4632977" cy="3424557"/>
          </a:xfrm>
        </p:grpSpPr>
        <p:graphicFrame>
          <p:nvGraphicFramePr>
            <p:cNvPr id="2" name="Схема 1">
              <a:extLst>
                <a:ext uri="{FF2B5EF4-FFF2-40B4-BE49-F238E27FC236}">
                  <a16:creationId xmlns:a16="http://schemas.microsoft.com/office/drawing/2014/main" id="{AD383161-372E-4722-81F7-8925D588007B}"/>
                </a:ext>
              </a:extLst>
            </p:cNvPr>
            <p:cNvGraphicFramePr/>
            <p:nvPr/>
          </p:nvGraphicFramePr>
          <p:xfrm>
            <a:off x="504453" y="2087959"/>
            <a:ext cx="4632977" cy="34245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74764" name="Рисунок 4" descr="Часы со сплошной заливкой">
              <a:extLst>
                <a:ext uri="{FF2B5EF4-FFF2-40B4-BE49-F238E27FC236}">
                  <a16:creationId xmlns:a16="http://schemas.microsoft.com/office/drawing/2014/main" id="{1F68A960-C2C8-4E26-BF3E-C3C217A99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741" y="2982997"/>
              <a:ext cx="817240" cy="81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756" name="Группа 14">
            <a:extLst>
              <a:ext uri="{FF2B5EF4-FFF2-40B4-BE49-F238E27FC236}">
                <a16:creationId xmlns:a16="http://schemas.microsoft.com/office/drawing/2014/main" id="{2A6A714C-53EC-45C0-A273-D910D888E152}"/>
              </a:ext>
            </a:extLst>
          </p:cNvPr>
          <p:cNvGrpSpPr>
            <a:grpSpLocks/>
          </p:cNvGrpSpPr>
          <p:nvPr/>
        </p:nvGrpSpPr>
        <p:grpSpPr bwMode="auto">
          <a:xfrm>
            <a:off x="7925689" y="3503370"/>
            <a:ext cx="3860530" cy="3094776"/>
            <a:chOff x="5977061" y="2087959"/>
            <a:chExt cx="4632977" cy="3424557"/>
          </a:xfrm>
        </p:grpSpPr>
        <p:graphicFrame>
          <p:nvGraphicFramePr>
            <p:cNvPr id="13" name="Схема 12">
              <a:extLst>
                <a:ext uri="{FF2B5EF4-FFF2-40B4-BE49-F238E27FC236}">
                  <a16:creationId xmlns:a16="http://schemas.microsoft.com/office/drawing/2014/main" id="{04B0860E-469C-4E1D-A56F-E7D4B47BD56A}"/>
                </a:ext>
              </a:extLst>
            </p:cNvPr>
            <p:cNvGraphicFramePr/>
            <p:nvPr/>
          </p:nvGraphicFramePr>
          <p:xfrm>
            <a:off x="5977061" y="2087959"/>
            <a:ext cx="4632977" cy="34245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pic>
          <p:nvPicPr>
            <p:cNvPr id="74762" name="Рисунок 13" descr="Часы со сплошной заливкой">
              <a:extLst>
                <a:ext uri="{FF2B5EF4-FFF2-40B4-BE49-F238E27FC236}">
                  <a16:creationId xmlns:a16="http://schemas.microsoft.com/office/drawing/2014/main" id="{EA27620D-AC99-47C6-BD98-D605A3395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357" y="2982997"/>
              <a:ext cx="817240" cy="81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1" name="TextBox 41">
            <a:extLst>
              <a:ext uri="{FF2B5EF4-FFF2-40B4-BE49-F238E27FC236}">
                <a16:creationId xmlns:a16="http://schemas.microsoft.com/office/drawing/2014/main" id="{CB548480-2FE6-43CC-A6F3-AB086B88A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606" y="3604185"/>
            <a:ext cx="5412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0" dirty="0">
                <a:solidFill>
                  <a:srgbClr val="443728"/>
                </a:solidFill>
                <a:latin typeface="+mn-lt"/>
              </a:rPr>
              <a:t>Если желаемая дата оплаты превышает </a:t>
            </a:r>
            <a:r>
              <a:rPr lang="en-US" altLang="ru-RU" sz="2400" b="0" dirty="0">
                <a:solidFill>
                  <a:srgbClr val="443728"/>
                </a:solidFill>
                <a:latin typeface="+mn-lt"/>
              </a:rPr>
              <a:t>N </a:t>
            </a:r>
            <a:r>
              <a:rPr lang="ru-RU" altLang="ru-RU" sz="2400" b="0" dirty="0">
                <a:solidFill>
                  <a:srgbClr val="443728"/>
                </a:solidFill>
                <a:latin typeface="+mn-lt"/>
              </a:rPr>
              <a:t>дней, тогда отменить как неактуальную</a:t>
            </a:r>
            <a:endParaRPr lang="ru-RU" altLang="ru-RU" sz="2400" dirty="0">
              <a:solidFill>
                <a:srgbClr val="443728"/>
              </a:solidFill>
              <a:latin typeface="+mn-lt"/>
            </a:endParaRPr>
          </a:p>
        </p:txBody>
      </p:sp>
      <p:pic>
        <p:nvPicPr>
          <p:cNvPr id="74758" name="Рисунок 17" descr="Назад со сплошной заливкой">
            <a:extLst>
              <a:ext uri="{FF2B5EF4-FFF2-40B4-BE49-F238E27FC236}">
                <a16:creationId xmlns:a16="http://schemas.microsoft.com/office/drawing/2014/main" id="{B0B75787-68C7-477F-9267-42AF9397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1366">
            <a:off x="9004402" y="2887821"/>
            <a:ext cx="867003" cy="8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Рисунок 19" descr="Назад со сплошной заливкой">
            <a:extLst>
              <a:ext uri="{FF2B5EF4-FFF2-40B4-BE49-F238E27FC236}">
                <a16:creationId xmlns:a16="http://schemas.microsoft.com/office/drawing/2014/main" id="{25E381B7-D86F-4CAE-B5FF-57A6877B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9292">
            <a:off x="2106628" y="2837412"/>
            <a:ext cx="967818" cy="9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DE08AE-2DE7-46D4-B97A-44B45EDB9CA8}"/>
              </a:ext>
            </a:extLst>
          </p:cNvPr>
          <p:cNvSpPr/>
          <p:nvPr/>
        </p:nvSpPr>
        <p:spPr>
          <a:xfrm>
            <a:off x="579683" y="1534454"/>
            <a:ext cx="1103581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635"/>
              </a:spcBef>
              <a:defRPr/>
            </a:pPr>
            <a:r>
              <a:rPr lang="ru-RU" sz="1400" dirty="0">
                <a:solidFill>
                  <a:srgbClr val="443728"/>
                </a:solidFill>
                <a:latin typeface="+mn-lt"/>
              </a:rPr>
              <a:t>Включить опцию </a:t>
            </a:r>
            <a:r>
              <a:rPr lang="ru-RU" sz="1400" b="1" dirty="0">
                <a:solidFill>
                  <a:srgbClr val="443728"/>
                </a:solidFill>
                <a:latin typeface="+mn-lt"/>
              </a:rPr>
              <a:t>Контролировать просроченные заявки на оплату</a:t>
            </a:r>
            <a:endParaRPr lang="ru-RU" sz="1400" dirty="0">
              <a:solidFill>
                <a:srgbClr val="443728"/>
              </a:solidFill>
              <a:latin typeface="+mn-lt"/>
            </a:endParaRPr>
          </a:p>
          <a:p>
            <a:pPr lvl="1">
              <a:spcBef>
                <a:spcPts val="635"/>
              </a:spcBef>
              <a:defRPr/>
            </a:pPr>
            <a:r>
              <a:rPr lang="ru-RU" sz="1400" dirty="0">
                <a:solidFill>
                  <a:srgbClr val="443728"/>
                </a:solidFill>
                <a:latin typeface="+mn-lt"/>
              </a:rPr>
              <a:t>Настроить расписание регламентного задания </a:t>
            </a:r>
            <a:r>
              <a:rPr lang="ru-RU" sz="1400" b="1" dirty="0">
                <a:solidFill>
                  <a:srgbClr val="443728"/>
                </a:solidFill>
                <a:latin typeface="+mn-lt"/>
              </a:rPr>
              <a:t>Контроль просроченных заявок на оплату</a:t>
            </a:r>
            <a:endParaRPr lang="ru-RU" sz="1400" dirty="0">
              <a:solidFill>
                <a:srgbClr val="443728"/>
              </a:solidFill>
              <a:latin typeface="+mn-lt"/>
            </a:endParaRPr>
          </a:p>
          <a:p>
            <a:pPr lvl="1">
              <a:spcBef>
                <a:spcPts val="635"/>
              </a:spcBef>
              <a:defRPr/>
            </a:pPr>
            <a:r>
              <a:rPr lang="ru-RU" sz="1400" dirty="0">
                <a:solidFill>
                  <a:srgbClr val="443728"/>
                </a:solidFill>
                <a:latin typeface="+mn-lt"/>
              </a:rPr>
              <a:t>Выбрать способ контроля: </a:t>
            </a:r>
          </a:p>
          <a:p>
            <a:pPr marL="742950" lvl="1" indent="-285750">
              <a:spcBef>
                <a:spcPts val="635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443728"/>
                </a:solidFill>
                <a:latin typeface="+mn-lt"/>
              </a:rPr>
              <a:t>Автоматически отклонять и закрывать платежную позицию </a:t>
            </a:r>
            <a:r>
              <a:rPr lang="ru-RU" sz="1400" dirty="0">
                <a:solidFill>
                  <a:srgbClr val="443728"/>
                </a:solidFill>
                <a:latin typeface="+mn-lt"/>
              </a:rPr>
              <a:t>или</a:t>
            </a:r>
            <a:r>
              <a:rPr lang="ru-RU" sz="1400" b="1" dirty="0">
                <a:solidFill>
                  <a:srgbClr val="443728"/>
                </a:solidFill>
                <a:latin typeface="+mn-lt"/>
              </a:rPr>
              <a:t> </a:t>
            </a:r>
          </a:p>
          <a:p>
            <a:pPr marL="742950" lvl="1" indent="-285750">
              <a:spcBef>
                <a:spcPts val="635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443728"/>
                </a:solidFill>
                <a:latin typeface="+mn-lt"/>
              </a:rPr>
              <a:t>Возвращать инициатору на доработку</a:t>
            </a: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7D5B191C-1C4F-40AD-AFEE-80D72884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2032450"/>
            <a:ext cx="212725" cy="199585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 dirty="0">
                <a:latin typeface="+mn-lt"/>
              </a:rPr>
              <a:t>2</a:t>
            </a:r>
          </a:p>
        </p:txBody>
      </p:sp>
      <p:sp>
        <p:nvSpPr>
          <p:cNvPr id="15" name="Shape 18">
            <a:extLst>
              <a:ext uri="{FF2B5EF4-FFF2-40B4-BE49-F238E27FC236}">
                <a16:creationId xmlns:a16="http://schemas.microsoft.com/office/drawing/2014/main" id="{779901FD-7111-44CA-A156-87511DD97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45" y="2399915"/>
            <a:ext cx="207294" cy="199585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 dirty="0">
                <a:latin typeface="+mn-lt"/>
              </a:rPr>
              <a:t>3</a:t>
            </a:r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3A12A830-DD5B-4F0B-BD0C-439DE779C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619388"/>
            <a:ext cx="212725" cy="199585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 dirty="0"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0162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723919-D169-B0DA-B767-9CA647BC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A0A252D-7D17-BE5D-75A3-BCEB2CA1DFF6}"/>
              </a:ext>
            </a:extLst>
          </p:cNvPr>
          <p:cNvSpPr/>
          <p:nvPr/>
        </p:nvSpPr>
        <p:spPr>
          <a:xfrm>
            <a:off x="1776413" y="188913"/>
            <a:ext cx="7993062" cy="81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На что обратить внимание: </a:t>
            </a:r>
          </a:p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повещения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о состоянии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платежных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позиций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D441847-16B9-1170-EE3F-24A83AC4641E}"/>
              </a:ext>
            </a:extLst>
          </p:cNvPr>
          <p:cNvSpPr/>
          <p:nvPr/>
        </p:nvSpPr>
        <p:spPr>
          <a:xfrm>
            <a:off x="651494" y="1677969"/>
            <a:ext cx="10881259" cy="255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endParaRPr lang="en-US" sz="1292" dirty="0">
              <a:latin typeface="+mn-lt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2DE59314-9D80-5C3D-DB26-95BCDEB1EAC4}"/>
              </a:ext>
            </a:extLst>
          </p:cNvPr>
          <p:cNvSpPr/>
          <p:nvPr/>
        </p:nvSpPr>
        <p:spPr>
          <a:xfrm>
            <a:off x="651494" y="1740957"/>
            <a:ext cx="3526455" cy="1505497"/>
          </a:xfrm>
          <a:prstGeom prst="roundRect">
            <a:avLst>
              <a:gd name="adj" fmla="val 6075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25FA348F-7FF8-983F-B413-55AD3D6D87B1}"/>
              </a:ext>
            </a:extLst>
          </p:cNvPr>
          <p:cNvSpPr/>
          <p:nvPr/>
        </p:nvSpPr>
        <p:spPr>
          <a:xfrm>
            <a:off x="632439" y="1740957"/>
            <a:ext cx="76218" cy="1505497"/>
          </a:xfrm>
          <a:prstGeom prst="roundRect">
            <a:avLst>
              <a:gd name="adj" fmla="val 93078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19E6BD0-6A81-58C3-9CA2-F76FE9F7DE10}"/>
              </a:ext>
            </a:extLst>
          </p:cNvPr>
          <p:cNvSpPr/>
          <p:nvPr/>
        </p:nvSpPr>
        <p:spPr>
          <a:xfrm>
            <a:off x="896521" y="1928821"/>
            <a:ext cx="3093563" cy="527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Включение в реестр платежей</a:t>
            </a:r>
            <a:endParaRPr lang="en-US" sz="1600" dirty="0">
              <a:latin typeface="+mn-lt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201A498-362B-B2D4-0EB9-CBEEB177FB8B}"/>
              </a:ext>
            </a:extLst>
          </p:cNvPr>
          <p:cNvSpPr/>
          <p:nvPr/>
        </p:nvSpPr>
        <p:spPr>
          <a:xfrm>
            <a:off x="896521" y="2546898"/>
            <a:ext cx="3093563" cy="51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уведомление о добавлении позиции в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реестр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платежей</a:t>
            </a:r>
            <a:endParaRPr lang="en-US" sz="1400" dirty="0">
              <a:latin typeface="+mn-lt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7F8BCB70-0C57-5330-A357-4CD622C859DD}"/>
              </a:ext>
            </a:extLst>
          </p:cNvPr>
          <p:cNvSpPr/>
          <p:nvPr/>
        </p:nvSpPr>
        <p:spPr>
          <a:xfrm>
            <a:off x="4328797" y="1740957"/>
            <a:ext cx="3526554" cy="1505497"/>
          </a:xfrm>
          <a:prstGeom prst="roundRect">
            <a:avLst>
              <a:gd name="adj" fmla="val 6075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81069F99-2FDC-D9E3-00BA-7E274E155635}"/>
              </a:ext>
            </a:extLst>
          </p:cNvPr>
          <p:cNvSpPr/>
          <p:nvPr/>
        </p:nvSpPr>
        <p:spPr>
          <a:xfrm>
            <a:off x="4309742" y="1740957"/>
            <a:ext cx="76218" cy="1505497"/>
          </a:xfrm>
          <a:prstGeom prst="roundRect">
            <a:avLst>
              <a:gd name="adj" fmla="val 93078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C048EB4-2E2C-0C48-14E6-0AD65D6E417C}"/>
              </a:ext>
            </a:extLst>
          </p:cNvPr>
          <p:cNvSpPr/>
          <p:nvPr/>
        </p:nvSpPr>
        <p:spPr>
          <a:xfrm>
            <a:off x="4573824" y="1928821"/>
            <a:ext cx="3093662" cy="527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Возврат из списка отложенных</a:t>
            </a:r>
            <a:endParaRPr lang="en-US" sz="1600" dirty="0">
              <a:latin typeface="+mn-lt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508A6730-7C88-2FDD-12BA-703C3DADC14F}"/>
              </a:ext>
            </a:extLst>
          </p:cNvPr>
          <p:cNvSpPr/>
          <p:nvPr/>
        </p:nvSpPr>
        <p:spPr>
          <a:xfrm>
            <a:off x="4508423" y="2546898"/>
            <a:ext cx="3224464" cy="51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информирование о возобновлении обработки платежа</a:t>
            </a:r>
            <a:endParaRPr lang="en-US" sz="1400" dirty="0">
              <a:latin typeface="+mn-lt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FA0086DA-E995-4643-BD96-32B640D85983}"/>
              </a:ext>
            </a:extLst>
          </p:cNvPr>
          <p:cNvSpPr/>
          <p:nvPr/>
        </p:nvSpPr>
        <p:spPr>
          <a:xfrm>
            <a:off x="8006198" y="1740957"/>
            <a:ext cx="3526554" cy="1505497"/>
          </a:xfrm>
          <a:prstGeom prst="roundRect">
            <a:avLst>
              <a:gd name="adj" fmla="val 6075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608D20CE-593E-6273-C892-68B49883D459}"/>
              </a:ext>
            </a:extLst>
          </p:cNvPr>
          <p:cNvSpPr/>
          <p:nvPr/>
        </p:nvSpPr>
        <p:spPr>
          <a:xfrm>
            <a:off x="7987143" y="1740957"/>
            <a:ext cx="76218" cy="1505497"/>
          </a:xfrm>
          <a:prstGeom prst="roundRect">
            <a:avLst>
              <a:gd name="adj" fmla="val 93078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91B97964-7032-C976-7F41-6EFEB0385B89}"/>
              </a:ext>
            </a:extLst>
          </p:cNvPr>
          <p:cNvSpPr/>
          <p:nvPr/>
        </p:nvSpPr>
        <p:spPr>
          <a:xfrm>
            <a:off x="8251226" y="1928821"/>
            <a:ext cx="3093662" cy="527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Исключение из реестра платежей</a:t>
            </a:r>
            <a:endParaRPr lang="en-US" sz="1600" dirty="0">
              <a:latin typeface="+mn-lt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CB93D37B-F6C2-DE79-D0AB-E3FB0FB22C2A}"/>
              </a:ext>
            </a:extLst>
          </p:cNvPr>
          <p:cNvSpPr/>
          <p:nvPr/>
        </p:nvSpPr>
        <p:spPr>
          <a:xfrm>
            <a:off x="8251176" y="2546898"/>
            <a:ext cx="3093662" cy="25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оповещение об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удалении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позиции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из реестра платежей</a:t>
            </a:r>
            <a:endParaRPr lang="en-US" sz="1400" dirty="0">
              <a:latin typeface="+mn-lt"/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8D6E95F4-E6BB-7B04-0055-E97C384B208F}"/>
              </a:ext>
            </a:extLst>
          </p:cNvPr>
          <p:cNvSpPr/>
          <p:nvPr/>
        </p:nvSpPr>
        <p:spPr>
          <a:xfrm>
            <a:off x="651494" y="3397301"/>
            <a:ext cx="3526455" cy="1505497"/>
          </a:xfrm>
          <a:prstGeom prst="roundRect">
            <a:avLst>
              <a:gd name="adj" fmla="val 6075"/>
            </a:avLst>
          </a:prstGeom>
          <a:solidFill>
            <a:srgbClr val="FFFCFA"/>
          </a:solidFill>
          <a:ln w="22860">
            <a:solidFill>
              <a:srgbClr val="FCC45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95F634E9-C75D-59BC-C98A-CB5B588AFA67}"/>
              </a:ext>
            </a:extLst>
          </p:cNvPr>
          <p:cNvSpPr/>
          <p:nvPr/>
        </p:nvSpPr>
        <p:spPr>
          <a:xfrm>
            <a:off x="632439" y="3397301"/>
            <a:ext cx="76218" cy="1505497"/>
          </a:xfrm>
          <a:prstGeom prst="roundRect">
            <a:avLst>
              <a:gd name="adj" fmla="val 93078"/>
            </a:avLst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D2A41CBC-A8F8-DD94-ACBD-954BC06C9E99}"/>
              </a:ext>
            </a:extLst>
          </p:cNvPr>
          <p:cNvSpPr/>
          <p:nvPr/>
        </p:nvSpPr>
        <p:spPr>
          <a:xfrm>
            <a:off x="896521" y="3585165"/>
            <a:ext cx="3093563" cy="527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Корректировка размещения</a:t>
            </a:r>
            <a:endParaRPr lang="en-US" sz="1600" dirty="0">
              <a:latin typeface="+mn-lt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2CF3D85F-3E6E-458C-299C-AFF5923CB3A5}"/>
              </a:ext>
            </a:extLst>
          </p:cNvPr>
          <p:cNvSpPr/>
          <p:nvPr/>
        </p:nvSpPr>
        <p:spPr>
          <a:xfrm>
            <a:off x="867695" y="4007736"/>
            <a:ext cx="3093563" cy="51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уведомление об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изменении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состава позиций заявки</a:t>
            </a:r>
            <a:endParaRPr lang="en-US" sz="1400" dirty="0">
              <a:latin typeface="+mn-lt"/>
            </a:endParaRPr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35CE0D80-B88C-0E17-039B-0ADCF1B77B0A}"/>
              </a:ext>
            </a:extLst>
          </p:cNvPr>
          <p:cNvSpPr/>
          <p:nvPr/>
        </p:nvSpPr>
        <p:spPr>
          <a:xfrm>
            <a:off x="4328797" y="3397301"/>
            <a:ext cx="3526554" cy="1505497"/>
          </a:xfrm>
          <a:prstGeom prst="roundRect">
            <a:avLst>
              <a:gd name="adj" fmla="val 6075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ADDB0428-0169-201B-F264-6BA47E819B1F}"/>
              </a:ext>
            </a:extLst>
          </p:cNvPr>
          <p:cNvSpPr/>
          <p:nvPr/>
        </p:nvSpPr>
        <p:spPr>
          <a:xfrm>
            <a:off x="4309742" y="3397301"/>
            <a:ext cx="76218" cy="1505497"/>
          </a:xfrm>
          <a:prstGeom prst="roundRect">
            <a:avLst>
              <a:gd name="adj" fmla="val 93078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71D49CB2-ECBD-99C3-30E9-1A82751254ED}"/>
              </a:ext>
            </a:extLst>
          </p:cNvPr>
          <p:cNvSpPr/>
          <p:nvPr/>
        </p:nvSpPr>
        <p:spPr>
          <a:xfrm>
            <a:off x="5064971" y="3585165"/>
            <a:ext cx="2111269" cy="263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Оплата</a:t>
            </a:r>
            <a:endParaRPr lang="en-US" sz="1600" dirty="0">
              <a:latin typeface="+mn-lt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1BE0B9BE-2941-89BF-5FF9-064DEFF928CF}"/>
              </a:ext>
            </a:extLst>
          </p:cNvPr>
          <p:cNvSpPr/>
          <p:nvPr/>
        </p:nvSpPr>
        <p:spPr>
          <a:xfrm>
            <a:off x="4546836" y="4036813"/>
            <a:ext cx="3093662" cy="51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Уведомление об изменении состояния исполнения расходной позиции</a:t>
            </a:r>
            <a:endParaRPr lang="en-US" sz="1400" dirty="0">
              <a:latin typeface="+mn-lt"/>
            </a:endParaRPr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4FD91E31-D406-E590-2CF0-FE4B04E90A17}"/>
              </a:ext>
            </a:extLst>
          </p:cNvPr>
          <p:cNvSpPr/>
          <p:nvPr/>
        </p:nvSpPr>
        <p:spPr>
          <a:xfrm>
            <a:off x="8006198" y="3397301"/>
            <a:ext cx="3526554" cy="1505497"/>
          </a:xfrm>
          <a:prstGeom prst="roundRect">
            <a:avLst>
              <a:gd name="adj" fmla="val 6075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79E6F1CD-5788-FD97-6817-D4AA62CA96EC}"/>
              </a:ext>
            </a:extLst>
          </p:cNvPr>
          <p:cNvSpPr/>
          <p:nvPr/>
        </p:nvSpPr>
        <p:spPr>
          <a:xfrm>
            <a:off x="7987143" y="3397301"/>
            <a:ext cx="76218" cy="1505497"/>
          </a:xfrm>
          <a:prstGeom prst="roundRect">
            <a:avLst>
              <a:gd name="adj" fmla="val 93078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8FEFF3C9-B18D-0D74-B975-8119C248C16A}"/>
              </a:ext>
            </a:extLst>
          </p:cNvPr>
          <p:cNvSpPr/>
          <p:nvPr/>
        </p:nvSpPr>
        <p:spPr>
          <a:xfrm>
            <a:off x="8742373" y="3585165"/>
            <a:ext cx="2111269" cy="263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Передача в оплату</a:t>
            </a:r>
            <a:endParaRPr lang="en-US" sz="1600" dirty="0">
              <a:latin typeface="+mn-lt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C91936B1-2CB2-2E3B-7FB1-4A3BD699D3E7}"/>
              </a:ext>
            </a:extLst>
          </p:cNvPr>
          <p:cNvSpPr/>
          <p:nvPr/>
        </p:nvSpPr>
        <p:spPr>
          <a:xfrm>
            <a:off x="8200940" y="4007736"/>
            <a:ext cx="3149735" cy="51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информирование о направлении платежа на исполнение</a:t>
            </a:r>
            <a:endParaRPr lang="en-US" sz="1400" dirty="0">
              <a:latin typeface="+mn-lt"/>
            </a:endParaRPr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80D44FAC-8CD9-D5B5-8217-0435F5F942A8}"/>
              </a:ext>
            </a:extLst>
          </p:cNvPr>
          <p:cNvSpPr/>
          <p:nvPr/>
        </p:nvSpPr>
        <p:spPr>
          <a:xfrm>
            <a:off x="651494" y="5053645"/>
            <a:ext cx="3526455" cy="1365312"/>
          </a:xfrm>
          <a:prstGeom prst="roundRect">
            <a:avLst>
              <a:gd name="adj" fmla="val 7319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D57E2F47-B7D4-3ABE-3789-EC7E9FFE9D6C}"/>
              </a:ext>
            </a:extLst>
          </p:cNvPr>
          <p:cNvSpPr/>
          <p:nvPr/>
        </p:nvSpPr>
        <p:spPr>
          <a:xfrm>
            <a:off x="632439" y="5053645"/>
            <a:ext cx="76218" cy="1249652"/>
          </a:xfrm>
          <a:prstGeom prst="roundRect">
            <a:avLst>
              <a:gd name="adj" fmla="val 93078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89FD4813-02D5-D991-8B0B-E1517FDF142B}"/>
              </a:ext>
            </a:extLst>
          </p:cNvPr>
          <p:cNvSpPr/>
          <p:nvPr/>
        </p:nvSpPr>
        <p:spPr>
          <a:xfrm>
            <a:off x="953685" y="5241509"/>
            <a:ext cx="2979137" cy="263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Платеж не исполнен в срок</a:t>
            </a:r>
            <a:endParaRPr lang="en-US" sz="1600" dirty="0">
              <a:latin typeface="+mn-lt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63666817-FEF2-C15B-5956-2314FA881BF1}"/>
              </a:ext>
            </a:extLst>
          </p:cNvPr>
          <p:cNvSpPr/>
          <p:nvPr/>
        </p:nvSpPr>
        <p:spPr>
          <a:xfrm>
            <a:off x="896521" y="5641155"/>
            <a:ext cx="3093563" cy="255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292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предупреждение о просрочке</a:t>
            </a:r>
            <a:endParaRPr lang="en-US" sz="1292" dirty="0">
              <a:latin typeface="+mn-lt"/>
            </a:endParaRPr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32DDF919-F688-591B-1C33-D3BECB84D345}"/>
              </a:ext>
            </a:extLst>
          </p:cNvPr>
          <p:cNvSpPr/>
          <p:nvPr/>
        </p:nvSpPr>
        <p:spPr>
          <a:xfrm>
            <a:off x="4328797" y="5053645"/>
            <a:ext cx="3526554" cy="1365312"/>
          </a:xfrm>
          <a:prstGeom prst="roundRect">
            <a:avLst>
              <a:gd name="adj" fmla="val 7319"/>
            </a:avLst>
          </a:prstGeom>
          <a:solidFill>
            <a:srgbClr val="FFFCFA"/>
          </a:solidFill>
          <a:ln w="22860">
            <a:solidFill>
              <a:srgbClr val="FCC45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5A233B64-E66B-098C-2DFC-EDEC6675EDDC}"/>
              </a:ext>
            </a:extLst>
          </p:cNvPr>
          <p:cNvSpPr/>
          <p:nvPr/>
        </p:nvSpPr>
        <p:spPr>
          <a:xfrm>
            <a:off x="4309742" y="5053645"/>
            <a:ext cx="76218" cy="1249652"/>
          </a:xfrm>
          <a:prstGeom prst="roundRect">
            <a:avLst>
              <a:gd name="adj" fmla="val 93078"/>
            </a:avLst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6A05C848-4B77-28D9-AE49-494992C6313E}"/>
              </a:ext>
            </a:extLst>
          </p:cNvPr>
          <p:cNvSpPr/>
          <p:nvPr/>
        </p:nvSpPr>
        <p:spPr>
          <a:xfrm>
            <a:off x="4573824" y="5241509"/>
            <a:ext cx="3066674" cy="527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Помещение в список отложенных</a:t>
            </a:r>
            <a:endParaRPr lang="en-US" sz="1600" dirty="0">
              <a:latin typeface="+mn-lt"/>
            </a:endParaRPr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D52AE939-2A83-2C8B-C668-50090F00C403}"/>
              </a:ext>
            </a:extLst>
          </p:cNvPr>
          <p:cNvSpPr/>
          <p:nvPr/>
        </p:nvSpPr>
        <p:spPr>
          <a:xfrm>
            <a:off x="4573824" y="5859587"/>
            <a:ext cx="3093662" cy="255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уведомление об отложении платежа</a:t>
            </a:r>
            <a:endParaRPr lang="en-US" sz="1400" dirty="0">
              <a:latin typeface="+mn-lt"/>
            </a:endParaRPr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007ED90D-1D0B-8F4E-95B2-5F8A61B50D98}"/>
              </a:ext>
            </a:extLst>
          </p:cNvPr>
          <p:cNvSpPr/>
          <p:nvPr/>
        </p:nvSpPr>
        <p:spPr>
          <a:xfrm>
            <a:off x="8006198" y="5053645"/>
            <a:ext cx="3526554" cy="1365312"/>
          </a:xfrm>
          <a:prstGeom prst="roundRect">
            <a:avLst>
              <a:gd name="adj" fmla="val 7319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7" name="Shape 35">
            <a:extLst>
              <a:ext uri="{FF2B5EF4-FFF2-40B4-BE49-F238E27FC236}">
                <a16:creationId xmlns:a16="http://schemas.microsoft.com/office/drawing/2014/main" id="{5A9D76D1-6D44-1B95-A4D1-FE2D7250BCD8}"/>
              </a:ext>
            </a:extLst>
          </p:cNvPr>
          <p:cNvSpPr/>
          <p:nvPr/>
        </p:nvSpPr>
        <p:spPr>
          <a:xfrm>
            <a:off x="7987143" y="5053645"/>
            <a:ext cx="76218" cy="1249652"/>
          </a:xfrm>
          <a:prstGeom prst="roundRect">
            <a:avLst>
              <a:gd name="adj" fmla="val 93078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E0E82212-C75A-B29E-D449-F5D73026C02F}"/>
              </a:ext>
            </a:extLst>
          </p:cNvPr>
          <p:cNvSpPr/>
          <p:nvPr/>
        </p:nvSpPr>
        <p:spPr>
          <a:xfrm>
            <a:off x="8742373" y="5241509"/>
            <a:ext cx="2111269" cy="263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Поступление ДС</a:t>
            </a:r>
            <a:endParaRPr lang="en-US" sz="1600" dirty="0">
              <a:latin typeface="+mn-lt"/>
            </a:endParaRPr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E762027D-035B-9084-F57F-4B9CBA7F76DA}"/>
              </a:ext>
            </a:extLst>
          </p:cNvPr>
          <p:cNvSpPr/>
          <p:nvPr/>
        </p:nvSpPr>
        <p:spPr>
          <a:xfrm>
            <a:off x="8251176" y="5622544"/>
            <a:ext cx="3093662" cy="51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Уведомление об изменении состояния исполнения приходной позиции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897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1" y="1853169"/>
            <a:ext cx="4054295" cy="405429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762367" y="133806"/>
            <a:ext cx="8007108" cy="87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Централизовать финансы в ОЦО для управления совокупной ликвидностью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5" name="Shape 1"/>
          <p:cNvSpPr/>
          <p:nvPr/>
        </p:nvSpPr>
        <p:spPr>
          <a:xfrm>
            <a:off x="5131569" y="2001110"/>
            <a:ext cx="6505096" cy="1223651"/>
          </a:xfrm>
          <a:prstGeom prst="roundRect">
            <a:avLst>
              <a:gd name="adj" fmla="val 7474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Shape 2"/>
          <p:cNvSpPr/>
          <p:nvPr/>
        </p:nvSpPr>
        <p:spPr>
          <a:xfrm>
            <a:off x="5112514" y="2001110"/>
            <a:ext cx="76218" cy="1223651"/>
          </a:xfrm>
          <a:prstGeom prst="roundRect">
            <a:avLst>
              <a:gd name="adj" fmla="val 76919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3"/>
          <p:cNvSpPr/>
          <p:nvPr/>
        </p:nvSpPr>
        <p:spPr>
          <a:xfrm>
            <a:off x="5347320" y="2159698"/>
            <a:ext cx="1744769" cy="21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334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🔍</a:t>
            </a:r>
            <a:r>
              <a:rPr lang="en-US" sz="1334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Ситуация</a:t>
            </a:r>
            <a:endParaRPr lang="en-US" sz="1334" dirty="0">
              <a:latin typeface="+mn-lt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47321" y="2448393"/>
            <a:ext cx="6130756" cy="617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084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Холдинг объединяет десятки юрлиц. ОЦО обрабатывает платежи за несколько компаний, но без единой системы сложно контролировать совокупную ликвидность и координировать внутригрупповое финансирование.</a:t>
            </a:r>
            <a:endParaRPr lang="en-US" sz="1084" dirty="0">
              <a:latin typeface="+mn-lt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131569" y="3342462"/>
            <a:ext cx="6505096" cy="1223651"/>
          </a:xfrm>
          <a:prstGeom prst="roundRect">
            <a:avLst>
              <a:gd name="adj" fmla="val 7474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6"/>
          <p:cNvSpPr/>
          <p:nvPr/>
        </p:nvSpPr>
        <p:spPr>
          <a:xfrm>
            <a:off x="5112514" y="3342462"/>
            <a:ext cx="76218" cy="1223651"/>
          </a:xfrm>
          <a:prstGeom prst="roundRect">
            <a:avLst>
              <a:gd name="adj" fmla="val 76919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7"/>
          <p:cNvSpPr/>
          <p:nvPr/>
        </p:nvSpPr>
        <p:spPr>
          <a:xfrm>
            <a:off x="5347321" y="3501050"/>
            <a:ext cx="1853636" cy="21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334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📋</a:t>
            </a:r>
            <a:r>
              <a:rPr lang="en-US" sz="1334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Текущий процесс</a:t>
            </a:r>
            <a:endParaRPr lang="en-US" sz="1334" dirty="0">
              <a:latin typeface="+mn-lt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347321" y="3789744"/>
            <a:ext cx="6130756" cy="617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084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Перераспределение средств требует ручного анализа и множества согласований. Внутригрупповые займы и начисление процентов ведутся в Excel. Распределение привлечённого финансирования по дочерним обществам не автоматизировано.</a:t>
            </a:r>
            <a:endParaRPr lang="en-US" sz="1084" dirty="0">
              <a:latin typeface="+mn-lt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131569" y="4683813"/>
            <a:ext cx="6505096" cy="1223651"/>
          </a:xfrm>
          <a:prstGeom prst="roundRect">
            <a:avLst>
              <a:gd name="adj" fmla="val 7474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Shape 10"/>
          <p:cNvSpPr/>
          <p:nvPr/>
        </p:nvSpPr>
        <p:spPr>
          <a:xfrm>
            <a:off x="5112514" y="4683813"/>
            <a:ext cx="76218" cy="1223651"/>
          </a:xfrm>
          <a:prstGeom prst="roundRect">
            <a:avLst>
              <a:gd name="adj" fmla="val 76919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Text 11"/>
          <p:cNvSpPr/>
          <p:nvPr/>
        </p:nvSpPr>
        <p:spPr>
          <a:xfrm>
            <a:off x="5347320" y="4842401"/>
            <a:ext cx="1744769" cy="218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334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💬</a:t>
            </a:r>
            <a:r>
              <a:rPr lang="en-US" sz="1334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Запрос клиента</a:t>
            </a:r>
            <a:endParaRPr lang="en-US" sz="1334" dirty="0">
              <a:latin typeface="+mn-lt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347321" y="5131094"/>
            <a:ext cx="6130756" cy="617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en-US" sz="1084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«Нам нужна единая система, где ОЦО проводит платежи за все компании из одного окна, перераспределяет ликвидность и ведёт учёт внутригрупповых займов с графиками и контролем лимитов.»</a:t>
            </a:r>
            <a:endParaRPr lang="en-US" sz="1084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206394"/>
            <a:ext cx="7993062" cy="77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Сценарий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№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5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: ОЦО, управление ликвидностью и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внутригрупповое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финансирование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696913" y="1542426"/>
            <a:ext cx="216098" cy="14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200" dirty="0">
              <a:latin typeface="+mn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96913" y="1740314"/>
            <a:ext cx="4842202" cy="12703"/>
          </a:xfrm>
          <a:prstGeom prst="rect">
            <a:avLst/>
          </a:prstGeom>
          <a:solidFill>
            <a:srgbClr val="835E54"/>
          </a:solidFill>
          <a:ln/>
        </p:spPr>
        <p:txBody>
          <a:bodyPr wrap="square"/>
          <a:lstStyle/>
          <a:p>
            <a:endParaRPr lang="ru-RU" sz="3200">
              <a:latin typeface="+mn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696913" y="1827646"/>
            <a:ext cx="4524430" cy="193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Централизованное казначейство — рабочее место ОЦО</a:t>
            </a:r>
            <a:endParaRPr lang="en-US" sz="1400" dirty="0">
              <a:latin typeface="+mn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682376" y="2260524"/>
            <a:ext cx="4842202" cy="69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Рабочее место «Безналичные платежи»: оператор ОЦО работает с платежами сотен предприятий из единого интерфейса. «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Генерация платежных поручений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» — массовое формирование платёжных поручений от имени разных организаций и выгрузка в банки через DirectBank.</a:t>
            </a:r>
            <a:endParaRPr lang="en-US" sz="1200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6112122" y="1548777"/>
            <a:ext cx="231373" cy="14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200" dirty="0">
              <a:latin typeface="+mn-lt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112123" y="1746665"/>
            <a:ext cx="5184577" cy="12703"/>
          </a:xfrm>
          <a:prstGeom prst="rect">
            <a:avLst/>
          </a:prstGeom>
          <a:solidFill>
            <a:srgbClr val="C9907C"/>
          </a:solidFill>
          <a:ln/>
        </p:spPr>
        <p:txBody>
          <a:bodyPr wrap="square"/>
          <a:lstStyle/>
          <a:p>
            <a:endParaRPr lang="ru-RU" sz="3200">
              <a:latin typeface="+mn-lt"/>
            </a:endParaRPr>
          </a:p>
        </p:txBody>
      </p:sp>
      <p:sp>
        <p:nvSpPr>
          <p:cNvPr id="9" name="Text 7"/>
          <p:cNvSpPr/>
          <p:nvPr/>
        </p:nvSpPr>
        <p:spPr>
          <a:xfrm>
            <a:off x="6112123" y="1833997"/>
            <a:ext cx="3604860" cy="193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ликвидностью и кэш-пулинг</a:t>
            </a:r>
            <a:endParaRPr lang="en-US" sz="1400" dirty="0">
              <a:latin typeface="+mn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097586" y="2266875"/>
            <a:ext cx="5184577" cy="69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«Платежный календарь»: анализ достаточности средств в разрезе организаций, банков и валют. Кэш-пулинг — автоматический перевод излишков на мастер-счета. Моделирование «Что если?» с мгновенным пересчётом прогноза остатков.</a:t>
            </a:r>
            <a:endParaRPr lang="en-US" sz="1200" dirty="0">
              <a:latin typeface="+mn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92096" y="3453063"/>
            <a:ext cx="216098" cy="14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200" dirty="0">
              <a:latin typeface="+mn-lt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92096" y="3650951"/>
            <a:ext cx="4842202" cy="12703"/>
          </a:xfrm>
          <a:prstGeom prst="rect">
            <a:avLst/>
          </a:prstGeom>
          <a:solidFill>
            <a:srgbClr val="B3BDB5"/>
          </a:solidFill>
          <a:ln/>
        </p:spPr>
        <p:txBody>
          <a:bodyPr wrap="square"/>
          <a:lstStyle/>
          <a:p>
            <a:endParaRPr lang="ru-RU" sz="3200">
              <a:latin typeface="+mn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92096" y="3738284"/>
            <a:ext cx="4839225" cy="193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Договоры финансирования и кредитные лимиты холдинга</a:t>
            </a:r>
            <a:endParaRPr lang="en-US" sz="1400" dirty="0">
              <a:latin typeface="+mn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79852" y="4178084"/>
            <a:ext cx="4842202" cy="69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Карточка кредитного договора: ставка, рыночные индикаторы, график погашения. Кредитные лимиты холдинга — оценка доступного финансирования. Лимиты размещения и привлечения в разрезе банков и организаций.</a:t>
            </a:r>
            <a:endParaRPr lang="en-US" sz="1200" dirty="0">
              <a:latin typeface="+mn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107305" y="3459414"/>
            <a:ext cx="231373" cy="14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200" dirty="0">
              <a:latin typeface="+mn-lt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107306" y="3657302"/>
            <a:ext cx="5184577" cy="12703"/>
          </a:xfrm>
          <a:prstGeom prst="rect">
            <a:avLst/>
          </a:prstGeom>
          <a:solidFill>
            <a:srgbClr val="FCC451"/>
          </a:solidFill>
          <a:ln/>
        </p:spPr>
        <p:txBody>
          <a:bodyPr wrap="square"/>
          <a:lstStyle/>
          <a:p>
            <a:endParaRPr lang="ru-RU" sz="3200">
              <a:latin typeface="+mn-lt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107305" y="3744635"/>
            <a:ext cx="4863895" cy="193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Внутригрупповые займы — модель «Единый заёмщик»</a:t>
            </a:r>
            <a:endParaRPr lang="en-US" sz="1400" dirty="0">
              <a:latin typeface="+mn-lt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095062" y="4184435"/>
            <a:ext cx="5184577" cy="69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ОЦО распределяет привлечённый кредит по компаниям группы. Внутригрупповой договор займа с симметричным отображением графиков у заёмщика и заимодавца. Автоматический расчёт графика по параметрическим условиям.</a:t>
            </a:r>
            <a:endParaRPr lang="en-US" sz="1200" dirty="0">
              <a:latin typeface="+mn-lt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82378" y="5123485"/>
            <a:ext cx="216098" cy="14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200" dirty="0">
              <a:latin typeface="+mn-lt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82378" y="5321372"/>
            <a:ext cx="4842202" cy="12703"/>
          </a:xfrm>
          <a:prstGeom prst="rect">
            <a:avLst/>
          </a:prstGeom>
          <a:solidFill>
            <a:srgbClr val="835E54"/>
          </a:solidFill>
          <a:ln/>
        </p:spPr>
        <p:txBody>
          <a:bodyPr wrap="square"/>
          <a:lstStyle/>
          <a:p>
            <a:endParaRPr lang="ru-RU" sz="3200">
              <a:latin typeface="+mn-lt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82378" y="5408705"/>
            <a:ext cx="4842202" cy="387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Привлечение и размещение средств из платежного календаря</a:t>
            </a:r>
            <a:endParaRPr lang="en-US" sz="1400" dirty="0">
              <a:latin typeface="+mn-lt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82378" y="5851819"/>
            <a:ext cx="4842202" cy="520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Быстрое привлечение средств при кассовом разрыве прямо из календаря. Размещение временно свободных остатков. Документы создаются только по подтверждению казначея.</a:t>
            </a:r>
            <a:endParaRPr lang="en-US" sz="1200" dirty="0">
              <a:latin typeface="+mn-lt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097587" y="5129836"/>
            <a:ext cx="231373" cy="14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06</a:t>
            </a:r>
            <a:endParaRPr lang="en-US" sz="1200" dirty="0">
              <a:latin typeface="+mn-lt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097588" y="5327723"/>
            <a:ext cx="5184577" cy="12703"/>
          </a:xfrm>
          <a:prstGeom prst="rect">
            <a:avLst/>
          </a:prstGeom>
          <a:solidFill>
            <a:srgbClr val="C9907C"/>
          </a:solidFill>
          <a:ln/>
        </p:spPr>
        <p:txBody>
          <a:bodyPr wrap="square"/>
          <a:lstStyle/>
          <a:p>
            <a:endParaRPr lang="ru-RU" sz="3200">
              <a:latin typeface="+mn-lt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6097588" y="5415056"/>
            <a:ext cx="4899809" cy="193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и отчётность по внутригрупповым операциям</a:t>
            </a:r>
            <a:endParaRPr lang="en-US" sz="1400" dirty="0">
              <a:latin typeface="+mn-lt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097586" y="5895127"/>
            <a:ext cx="5184577" cy="520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Отчёт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кредитному портфелю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Сверк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взаиморасчётов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 контрагентами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Сверка ВГО по проводкам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940" y="0"/>
            <a:ext cx="4573058" cy="6859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76413" y="189434"/>
            <a:ext cx="5845527" cy="79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В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нутригрупповы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е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договор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ы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16" y="1773610"/>
            <a:ext cx="661645" cy="91590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02651" y="1905899"/>
            <a:ext cx="2399169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Автоматическая настройка</a:t>
            </a:r>
            <a:endParaRPr lang="en-US" sz="1600" dirty="0">
              <a:latin typeface="+mn-lt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02652" y="2176134"/>
            <a:ext cx="5531038" cy="3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Если контрагент сопоставлен с организацией, он становится внутренним. Система автоматически создает и обновляет внутренних контрагентов и их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расчетные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счета</a:t>
            </a:r>
            <a:endParaRPr lang="en-US" sz="1200" dirty="0">
              <a:latin typeface="+mn-lt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16" y="2770320"/>
            <a:ext cx="661645" cy="91590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02652" y="2902610"/>
            <a:ext cx="2417230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Зеркалирование договоров</a:t>
            </a:r>
            <a:endParaRPr lang="en-US" sz="1600" dirty="0">
              <a:latin typeface="+mn-lt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502652" y="3172845"/>
            <a:ext cx="5531038" cy="3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 внутренних контрагентов система автоматически формирует встречные договоры, обеспечивая симметричность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полноту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учета</a:t>
            </a:r>
            <a:endParaRPr lang="en-US" sz="1200" dirty="0">
              <a:latin typeface="+mn-lt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16" y="3830238"/>
            <a:ext cx="661645" cy="91590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02652" y="3962528"/>
            <a:ext cx="2834145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Автоформирование документов</a:t>
            </a:r>
            <a:endParaRPr lang="en-US" sz="1600" dirty="0">
              <a:latin typeface="+mn-lt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502652" y="4232763"/>
            <a:ext cx="5531038" cy="3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Автоматическая генерация входящих документов поступления при регистрации операций реализации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внутри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группы</a:t>
            </a:r>
            <a:endParaRPr lang="en-US" sz="1200" dirty="0">
              <a:latin typeface="+mn-lt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16" y="4890156"/>
            <a:ext cx="661645" cy="91590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502652" y="5022445"/>
            <a:ext cx="2048250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расхождений</a:t>
            </a:r>
            <a:endParaRPr lang="en-US" sz="1600" dirty="0">
              <a:latin typeface="+mn-lt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502652" y="5292681"/>
            <a:ext cx="5531038" cy="3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Система отправляет уведомления о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расхождениях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во взаиморасчетах по бухгалтерскому учету для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оперативного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исправления</a:t>
            </a:r>
            <a:endParaRPr lang="en-US" sz="1200" dirty="0">
              <a:latin typeface="+mn-lt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35215" y="6145050"/>
            <a:ext cx="6298475" cy="3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Такой подход обеспечивает прозрачность, сокращает ручной труд и повышает точность учета операций между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связанными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организациями</a:t>
            </a:r>
            <a:endParaRPr lang="en-US" sz="1200" dirty="0">
              <a:latin typeface="+mn-lt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F45472-6251-4008-AFA2-B8D0D795E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1940" y="4607780"/>
            <a:ext cx="5565594" cy="177434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3"/>
            <a:ext cx="7921574" cy="82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И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нструмент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ы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для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«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Единого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заемщика</a:t>
            </a: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»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80138A7-AA01-4DDD-B856-284B2754FDC2}"/>
              </a:ext>
            </a:extLst>
          </p:cNvPr>
          <p:cNvGrpSpPr/>
          <p:nvPr/>
        </p:nvGrpSpPr>
        <p:grpSpPr>
          <a:xfrm>
            <a:off x="6889675" y="1413570"/>
            <a:ext cx="4764776" cy="2802630"/>
            <a:chOff x="7249715" y="1851300"/>
            <a:chExt cx="4764776" cy="2802630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0C81B9F-195F-4B21-ADF1-38C5FFC5EB93}"/>
                </a:ext>
              </a:extLst>
            </p:cNvPr>
            <p:cNvSpPr/>
            <p:nvPr/>
          </p:nvSpPr>
          <p:spPr bwMode="auto">
            <a:xfrm>
              <a:off x="8550062" y="1851300"/>
              <a:ext cx="2104569" cy="307177"/>
            </a:xfrm>
            <a:prstGeom prst="roundRect">
              <a:avLst/>
            </a:prstGeom>
            <a:solidFill>
              <a:srgbClr val="835E54">
                <a:alpha val="75000"/>
              </a:srgbClr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ctr" defTabSz="914400" rtl="0" eaLnBrk="1" fontAlgn="base" latinLnBrk="0" hangingPunct="1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0000"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Банк-Кредитор</a:t>
              </a:r>
            </a:p>
          </p:txBody>
        </p:sp>
        <p:sp>
          <p:nvSpPr>
            <p:cNvPr id="26" name="Стрелка: вниз 25">
              <a:extLst>
                <a:ext uri="{FF2B5EF4-FFF2-40B4-BE49-F238E27FC236}">
                  <a16:creationId xmlns:a16="http://schemas.microsoft.com/office/drawing/2014/main" id="{B532B8AD-86EE-442C-9927-267393F6FFC0}"/>
                </a:ext>
              </a:extLst>
            </p:cNvPr>
            <p:cNvSpPr/>
            <p:nvPr/>
          </p:nvSpPr>
          <p:spPr bwMode="auto">
            <a:xfrm>
              <a:off x="9337947" y="2270866"/>
              <a:ext cx="528801" cy="175643"/>
            </a:xfrm>
            <a:prstGeom prst="downArrow">
              <a:avLst/>
            </a:prstGeom>
            <a:solidFill>
              <a:srgbClr val="835E54">
                <a:alpha val="75000"/>
              </a:srgbClr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81000" marR="0" indent="-381000" algn="l" defTabSz="914400" rtl="0" eaLnBrk="1" fontAlgn="base" latinLnBrk="0" hangingPunct="1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0000"/>
                <a:buFontTx/>
                <a:buBlip>
                  <a:blip r:embed="rId3"/>
                </a:buBlip>
                <a:tabLst/>
              </a:pPr>
              <a:endParaRPr kumimoji="0" lang="ru-RU" sz="2100" b="0" i="0" u="none" strike="noStrike" cap="none" normalizeH="0" baseline="0">
                <a:ln>
                  <a:noFill/>
                </a:ln>
                <a:solidFill>
                  <a:srgbClr val="006600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2" name="Image 0" descr="preencoded.png">
              <a:extLst>
                <a:ext uri="{FF2B5EF4-FFF2-40B4-BE49-F238E27FC236}">
                  <a16:creationId xmlns:a16="http://schemas.microsoft.com/office/drawing/2014/main" id="{BC53E45F-41B9-4191-8BE3-2747EAEE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9715" y="2455056"/>
              <a:ext cx="4764776" cy="2198874"/>
            </a:xfrm>
            <a:prstGeom prst="rect">
              <a:avLst/>
            </a:prstGeom>
          </p:spPr>
        </p:pic>
        <p:sp>
          <p:nvSpPr>
            <p:cNvPr id="33" name="Text 2">
              <a:extLst>
                <a:ext uri="{FF2B5EF4-FFF2-40B4-BE49-F238E27FC236}">
                  <a16:creationId xmlns:a16="http://schemas.microsoft.com/office/drawing/2014/main" id="{598D98A5-AD32-4D1D-8BBA-A2F9D0E942BC}"/>
                </a:ext>
              </a:extLst>
            </p:cNvPr>
            <p:cNvSpPr/>
            <p:nvPr/>
          </p:nvSpPr>
          <p:spPr>
            <a:xfrm>
              <a:off x="8963562" y="2592219"/>
              <a:ext cx="1337081" cy="12523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375"/>
                </a:lnSpc>
              </a:pPr>
              <a:r>
                <a:rPr lang="en-US" sz="1400" b="1" dirty="0">
                  <a:solidFill>
                    <a:srgbClr val="FFFFFF"/>
                  </a:solidFill>
                  <a:latin typeface="+mn-lt"/>
                  <a:ea typeface="Crimson Pro Bold" pitchFamily="34" charset="-122"/>
                  <a:cs typeface="Crimson Pro Bold" pitchFamily="34" charset="-120"/>
                </a:rPr>
                <a:t>Единый заемщик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4" name="Text 3">
              <a:extLst>
                <a:ext uri="{FF2B5EF4-FFF2-40B4-BE49-F238E27FC236}">
                  <a16:creationId xmlns:a16="http://schemas.microsoft.com/office/drawing/2014/main" id="{8126C2C6-3F8E-44A8-9645-00D283AED68A}"/>
                </a:ext>
              </a:extLst>
            </p:cNvPr>
            <p:cNvSpPr/>
            <p:nvPr/>
          </p:nvSpPr>
          <p:spPr>
            <a:xfrm>
              <a:off x="7473376" y="3877825"/>
              <a:ext cx="897330" cy="12523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375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Crimson Pro Bold" pitchFamily="34" charset="-122"/>
                  <a:cs typeface="Crimson Pro Bold" pitchFamily="34" charset="-120"/>
                </a:rPr>
                <a:t>ДЗО 1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35" name="Text 4">
              <a:extLst>
                <a:ext uri="{FF2B5EF4-FFF2-40B4-BE49-F238E27FC236}">
                  <a16:creationId xmlns:a16="http://schemas.microsoft.com/office/drawing/2014/main" id="{7EF88354-F264-446C-BCEF-EC4EE0E2920D}"/>
                </a:ext>
              </a:extLst>
            </p:cNvPr>
            <p:cNvSpPr/>
            <p:nvPr/>
          </p:nvSpPr>
          <p:spPr>
            <a:xfrm>
              <a:off x="10994131" y="3961733"/>
              <a:ext cx="897330" cy="826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917"/>
                </a:lnSpc>
              </a:pPr>
              <a:r>
                <a:rPr lang="en-US" sz="1100" b="1" dirty="0">
                  <a:solidFill>
                    <a:srgbClr val="FFFFFF"/>
                  </a:solidFill>
                  <a:latin typeface="+mn-lt"/>
                  <a:ea typeface="Open Sans" pitchFamily="34" charset="-122"/>
                  <a:cs typeface="Open Sans" pitchFamily="34" charset="-120"/>
                </a:rPr>
                <a:t>ДЗО n</a:t>
              </a:r>
              <a:endParaRPr lang="en-US" sz="1100" b="1" dirty="0">
                <a:latin typeface="+mn-lt"/>
              </a:endParaRPr>
            </a:p>
          </p:txBody>
        </p:sp>
        <p:sp>
          <p:nvSpPr>
            <p:cNvPr id="36" name="Text 5">
              <a:extLst>
                <a:ext uri="{FF2B5EF4-FFF2-40B4-BE49-F238E27FC236}">
                  <a16:creationId xmlns:a16="http://schemas.microsoft.com/office/drawing/2014/main" id="{1CD85BB2-7A3A-473C-BFB6-67204D846229}"/>
                </a:ext>
              </a:extLst>
            </p:cNvPr>
            <p:cNvSpPr/>
            <p:nvPr/>
          </p:nvSpPr>
          <p:spPr>
            <a:xfrm>
              <a:off x="8587501" y="4077068"/>
              <a:ext cx="897330" cy="12523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375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Crimson Pro Bold" pitchFamily="34" charset="-122"/>
                  <a:cs typeface="Crimson Pro Bold" pitchFamily="34" charset="-120"/>
                </a:rPr>
                <a:t>ДЗО 2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37" name="Text 6">
              <a:extLst>
                <a:ext uri="{FF2B5EF4-FFF2-40B4-BE49-F238E27FC236}">
                  <a16:creationId xmlns:a16="http://schemas.microsoft.com/office/drawing/2014/main" id="{C6B1B043-D4F6-4994-9102-B7234FDA28F6}"/>
                </a:ext>
              </a:extLst>
            </p:cNvPr>
            <p:cNvSpPr/>
            <p:nvPr/>
          </p:nvSpPr>
          <p:spPr>
            <a:xfrm>
              <a:off x="9794740" y="4137913"/>
              <a:ext cx="897330" cy="1184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917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Open Sans" pitchFamily="34" charset="-122"/>
                  <a:cs typeface="Open Sans" pitchFamily="34" charset="-120"/>
                </a:rPr>
                <a:t>ДЗО 3</a:t>
              </a:r>
              <a:endParaRPr lang="en-US" sz="1200" b="1" dirty="0">
                <a:latin typeface="+mn-lt"/>
              </a:endParaRPr>
            </a:p>
          </p:txBody>
        </p:sp>
      </p:grpSp>
      <p:sp>
        <p:nvSpPr>
          <p:cNvPr id="43" name="Text 7">
            <a:extLst>
              <a:ext uri="{FF2B5EF4-FFF2-40B4-BE49-F238E27FC236}">
                <a16:creationId xmlns:a16="http://schemas.microsoft.com/office/drawing/2014/main" id="{8F11E356-4541-4845-9B6C-D4F515B50CC4}"/>
              </a:ext>
            </a:extLst>
          </p:cNvPr>
          <p:cNvSpPr/>
          <p:nvPr/>
        </p:nvSpPr>
        <p:spPr>
          <a:xfrm>
            <a:off x="716786" y="4279905"/>
            <a:ext cx="4789902" cy="19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Процесс привлечения и распределения финансирования:</a:t>
            </a:r>
            <a:endParaRPr lang="en-US" sz="1600" dirty="0">
              <a:latin typeface="+mn-lt"/>
            </a:endParaRPr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C5A28046-26B7-442C-86D2-ED885D1FF49A}"/>
              </a:ext>
            </a:extLst>
          </p:cNvPr>
          <p:cNvSpPr/>
          <p:nvPr/>
        </p:nvSpPr>
        <p:spPr>
          <a:xfrm>
            <a:off x="716786" y="4687406"/>
            <a:ext cx="104998" cy="131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400" dirty="0">
              <a:latin typeface="+mn-lt"/>
            </a:endParaRPr>
          </a:p>
        </p:txBody>
      </p:sp>
      <p:sp>
        <p:nvSpPr>
          <p:cNvPr id="45" name="Shape 9">
            <a:extLst>
              <a:ext uri="{FF2B5EF4-FFF2-40B4-BE49-F238E27FC236}">
                <a16:creationId xmlns:a16="http://schemas.microsoft.com/office/drawing/2014/main" id="{D8AF198C-B215-4A94-A438-DA21B2D9B335}"/>
              </a:ext>
            </a:extLst>
          </p:cNvPr>
          <p:cNvSpPr/>
          <p:nvPr/>
        </p:nvSpPr>
        <p:spPr>
          <a:xfrm>
            <a:off x="716787" y="4853140"/>
            <a:ext cx="3403593" cy="36000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6" name="Text 10">
            <a:extLst>
              <a:ext uri="{FF2B5EF4-FFF2-40B4-BE49-F238E27FC236}">
                <a16:creationId xmlns:a16="http://schemas.microsoft.com/office/drawing/2014/main" id="{CF94E403-0305-4BAD-B5F8-3584868AA8D2}"/>
              </a:ext>
            </a:extLst>
          </p:cNvPr>
          <p:cNvSpPr/>
          <p:nvPr/>
        </p:nvSpPr>
        <p:spPr>
          <a:xfrm>
            <a:off x="716786" y="4931045"/>
            <a:ext cx="1313464" cy="164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Договор кредита</a:t>
            </a:r>
            <a:endParaRPr lang="en-US" sz="1400" dirty="0">
              <a:latin typeface="+mn-lt"/>
            </a:endParaRPr>
          </a:p>
        </p:txBody>
      </p:sp>
      <p:sp>
        <p:nvSpPr>
          <p:cNvPr id="47" name="Text 11">
            <a:extLst>
              <a:ext uri="{FF2B5EF4-FFF2-40B4-BE49-F238E27FC236}">
                <a16:creationId xmlns:a16="http://schemas.microsoft.com/office/drawing/2014/main" id="{29247C9A-EB5E-4051-94E1-6B094955988A}"/>
              </a:ext>
            </a:extLst>
          </p:cNvPr>
          <p:cNvSpPr/>
          <p:nvPr/>
        </p:nvSpPr>
        <p:spPr>
          <a:xfrm>
            <a:off x="716787" y="5224970"/>
            <a:ext cx="3403593" cy="164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Единый заемщик заключает договор кредита 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Банком-кредитором</a:t>
            </a:r>
            <a:endParaRPr lang="en-US" sz="1200" dirty="0">
              <a:latin typeface="+mn-lt"/>
            </a:endParaRPr>
          </a:p>
        </p:txBody>
      </p:sp>
      <p:sp>
        <p:nvSpPr>
          <p:cNvPr id="48" name="Text 12">
            <a:extLst>
              <a:ext uri="{FF2B5EF4-FFF2-40B4-BE49-F238E27FC236}">
                <a16:creationId xmlns:a16="http://schemas.microsoft.com/office/drawing/2014/main" id="{BD16A12B-774C-4554-BC22-9FC29D22480F}"/>
              </a:ext>
            </a:extLst>
          </p:cNvPr>
          <p:cNvSpPr/>
          <p:nvPr/>
        </p:nvSpPr>
        <p:spPr>
          <a:xfrm>
            <a:off x="4441402" y="4682715"/>
            <a:ext cx="104998" cy="131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400" dirty="0">
              <a:latin typeface="+mn-lt"/>
            </a:endParaRPr>
          </a:p>
        </p:txBody>
      </p:sp>
      <p:sp>
        <p:nvSpPr>
          <p:cNvPr id="49" name="Shape 13">
            <a:extLst>
              <a:ext uri="{FF2B5EF4-FFF2-40B4-BE49-F238E27FC236}">
                <a16:creationId xmlns:a16="http://schemas.microsoft.com/office/drawing/2014/main" id="{9C26CF39-9ED4-4153-9FD0-124F7FFF7E68}"/>
              </a:ext>
            </a:extLst>
          </p:cNvPr>
          <p:cNvSpPr/>
          <p:nvPr/>
        </p:nvSpPr>
        <p:spPr>
          <a:xfrm>
            <a:off x="4441402" y="4848448"/>
            <a:ext cx="7036984" cy="36000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0" name="Text 14">
            <a:extLst>
              <a:ext uri="{FF2B5EF4-FFF2-40B4-BE49-F238E27FC236}">
                <a16:creationId xmlns:a16="http://schemas.microsoft.com/office/drawing/2014/main" id="{3D09B1AC-20AD-449D-8004-C8EBB7B4480A}"/>
              </a:ext>
            </a:extLst>
          </p:cNvPr>
          <p:cNvSpPr/>
          <p:nvPr/>
        </p:nvSpPr>
        <p:spPr>
          <a:xfrm>
            <a:off x="4441402" y="4926354"/>
            <a:ext cx="2473557" cy="164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Распределение кредита по ДЗО</a:t>
            </a:r>
            <a:endParaRPr lang="en-US" sz="1400" dirty="0">
              <a:latin typeface="+mn-lt"/>
            </a:endParaRPr>
          </a:p>
        </p:txBody>
      </p:sp>
      <p:sp>
        <p:nvSpPr>
          <p:cNvPr id="51" name="Text 15">
            <a:extLst>
              <a:ext uri="{FF2B5EF4-FFF2-40B4-BE49-F238E27FC236}">
                <a16:creationId xmlns:a16="http://schemas.microsoft.com/office/drawing/2014/main" id="{C997CD58-31A0-496E-9D59-7F79625384B6}"/>
              </a:ext>
            </a:extLst>
          </p:cNvPr>
          <p:cNvSpPr/>
          <p:nvPr/>
        </p:nvSpPr>
        <p:spPr>
          <a:xfrm>
            <a:off x="4441402" y="5220280"/>
            <a:ext cx="7036984" cy="412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аспределяются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суммы договора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между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дочерними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ями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возможностью указать % и сдвиг срока по выплате процентов.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этом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договоры займа между Единым заемщиком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ями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группы</a:t>
            </a:r>
            <a:endParaRPr lang="en-US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52" name="Text 16">
            <a:extLst>
              <a:ext uri="{FF2B5EF4-FFF2-40B4-BE49-F238E27FC236}">
                <a16:creationId xmlns:a16="http://schemas.microsoft.com/office/drawing/2014/main" id="{36032A1D-9167-49D2-961E-0AE38CE75A83}"/>
              </a:ext>
            </a:extLst>
          </p:cNvPr>
          <p:cNvSpPr/>
          <p:nvPr/>
        </p:nvSpPr>
        <p:spPr>
          <a:xfrm>
            <a:off x="716787" y="5851123"/>
            <a:ext cx="104998" cy="131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400" dirty="0">
              <a:latin typeface="+mn-lt"/>
            </a:endParaRPr>
          </a:p>
        </p:txBody>
      </p:sp>
      <p:sp>
        <p:nvSpPr>
          <p:cNvPr id="53" name="Shape 17">
            <a:extLst>
              <a:ext uri="{FF2B5EF4-FFF2-40B4-BE49-F238E27FC236}">
                <a16:creationId xmlns:a16="http://schemas.microsoft.com/office/drawing/2014/main" id="{83A8F7C6-E2DA-40BF-8E79-CC491D5E1BDF}"/>
              </a:ext>
            </a:extLst>
          </p:cNvPr>
          <p:cNvSpPr/>
          <p:nvPr/>
        </p:nvSpPr>
        <p:spPr>
          <a:xfrm>
            <a:off x="716787" y="6016856"/>
            <a:ext cx="10761599" cy="36000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4" name="Text 18">
            <a:extLst>
              <a:ext uri="{FF2B5EF4-FFF2-40B4-BE49-F238E27FC236}">
                <a16:creationId xmlns:a16="http://schemas.microsoft.com/office/drawing/2014/main" id="{53DC4EA9-3F5F-460D-980A-F93249802F28}"/>
              </a:ext>
            </a:extLst>
          </p:cNvPr>
          <p:cNvSpPr/>
          <p:nvPr/>
        </p:nvSpPr>
        <p:spPr>
          <a:xfrm>
            <a:off x="716787" y="6094761"/>
            <a:ext cx="2627127" cy="164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Сбор платежей и обслуживание долга</a:t>
            </a:r>
            <a:endParaRPr lang="en-US" sz="1400" dirty="0">
              <a:latin typeface="+mn-lt"/>
            </a:endParaRPr>
          </a:p>
        </p:txBody>
      </p:sp>
      <p:sp>
        <p:nvSpPr>
          <p:cNvPr id="55" name="Text 19">
            <a:extLst>
              <a:ext uri="{FF2B5EF4-FFF2-40B4-BE49-F238E27FC236}">
                <a16:creationId xmlns:a16="http://schemas.microsoft.com/office/drawing/2014/main" id="{E94BD21C-29D2-4ACD-88E2-CD6B2E1ABCEC}"/>
              </a:ext>
            </a:extLst>
          </p:cNvPr>
          <p:cNvSpPr/>
          <p:nvPr/>
        </p:nvSpPr>
        <p:spPr>
          <a:xfrm>
            <a:off x="716787" y="6388688"/>
            <a:ext cx="10901505" cy="137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Консолидация платежей от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дочерних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централизованное обслуживание долговых обязательств перед банком-кредитором</a:t>
            </a:r>
            <a:endParaRPr lang="en-US" sz="12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CBAC2E-D4D2-486A-990B-8E3EF68D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14" y="1540563"/>
            <a:ext cx="6031080" cy="2419479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8105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95160" y="238087"/>
            <a:ext cx="6661384" cy="7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Казначейство с 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cash pooling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668" y="2277957"/>
            <a:ext cx="4147609" cy="19140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939629" y="2436080"/>
            <a:ext cx="1040958" cy="130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00"/>
              </a:lnSpc>
            </a:pPr>
            <a:r>
              <a:rPr lang="en-US" sz="1400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Мастер-счет</a:t>
            </a:r>
            <a:endParaRPr lang="en-US" sz="1400" dirty="0">
              <a:latin typeface="+mn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56241" y="3560242"/>
            <a:ext cx="698598" cy="130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00"/>
              </a:lnSpc>
            </a:pPr>
            <a:r>
              <a:rPr lang="en-US" sz="1400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Счета 1</a:t>
            </a:r>
            <a:endParaRPr lang="en-US" sz="1400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655980" y="3596241"/>
            <a:ext cx="698598" cy="8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667"/>
              </a:lnSpc>
            </a:pPr>
            <a:r>
              <a:rPr lang="en-US" sz="1200" dirty="0">
                <a:solidFill>
                  <a:srgbClr val="FFFFFF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 n</a:t>
            </a:r>
            <a:endParaRPr lang="en-US" sz="1200" dirty="0">
              <a:latin typeface="+mn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8587945" y="3708288"/>
            <a:ext cx="698598" cy="130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00"/>
              </a:lnSpc>
            </a:pPr>
            <a:r>
              <a:rPr lang="en-US" sz="1400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Счет 2</a:t>
            </a:r>
            <a:endParaRPr lang="en-US" sz="1400" dirty="0">
              <a:latin typeface="+mn-lt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628902" y="3721156"/>
            <a:ext cx="698598" cy="8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667"/>
              </a:lnSpc>
            </a:pPr>
            <a:r>
              <a:rPr lang="en-US" sz="1200" dirty="0">
                <a:solidFill>
                  <a:srgbClr val="FFFFFF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 3</a:t>
            </a:r>
            <a:endParaRPr lang="en-US" sz="1200" dirty="0">
              <a:latin typeface="+mn-lt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7C5F236E-90F5-4078-B6AE-F1E269784FCE}"/>
              </a:ext>
            </a:extLst>
          </p:cNvPr>
          <p:cNvSpPr/>
          <p:nvPr/>
        </p:nvSpPr>
        <p:spPr bwMode="auto">
          <a:xfrm>
            <a:off x="8576617" y="1669873"/>
            <a:ext cx="1750883" cy="307177"/>
          </a:xfrm>
          <a:prstGeom prst="roundRect">
            <a:avLst/>
          </a:prstGeom>
          <a:solidFill>
            <a:srgbClr val="835E54">
              <a:alpha val="75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tabLst/>
            </a:pPr>
            <a:r>
              <a:rPr lang="ru-RU" sz="1400" b="1" dirty="0">
                <a:solidFill>
                  <a:schemeClr val="bg1"/>
                </a:solidFill>
                <a:latin typeface="+mn-lt"/>
              </a:rPr>
              <a:t>Депозит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1CFBFDC1-230E-4A89-A396-6F7F25011B61}"/>
              </a:ext>
            </a:extLst>
          </p:cNvPr>
          <p:cNvSpPr/>
          <p:nvPr/>
        </p:nvSpPr>
        <p:spPr bwMode="auto">
          <a:xfrm rot="10800000">
            <a:off x="9229356" y="2087856"/>
            <a:ext cx="528801" cy="175643"/>
          </a:xfrm>
          <a:prstGeom prst="downArrow">
            <a:avLst/>
          </a:prstGeom>
          <a:solidFill>
            <a:srgbClr val="835E54">
              <a:alpha val="75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4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Shape 8">
            <a:extLst>
              <a:ext uri="{FF2B5EF4-FFF2-40B4-BE49-F238E27FC236}">
                <a16:creationId xmlns:a16="http://schemas.microsoft.com/office/drawing/2014/main" id="{695396F9-C4D0-45E5-BDB7-461F587EE96E}"/>
              </a:ext>
            </a:extLst>
          </p:cNvPr>
          <p:cNvSpPr/>
          <p:nvPr/>
        </p:nvSpPr>
        <p:spPr>
          <a:xfrm>
            <a:off x="839163" y="5178236"/>
            <a:ext cx="3363500" cy="132289"/>
          </a:xfrm>
          <a:prstGeom prst="roundRect">
            <a:avLst>
              <a:gd name="adj" fmla="val 42018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5" name="Shape 9">
            <a:extLst>
              <a:ext uri="{FF2B5EF4-FFF2-40B4-BE49-F238E27FC236}">
                <a16:creationId xmlns:a16="http://schemas.microsoft.com/office/drawing/2014/main" id="{CAF76589-44B2-4DA8-91F4-066A70B11268}"/>
              </a:ext>
            </a:extLst>
          </p:cNvPr>
          <p:cNvSpPr/>
          <p:nvPr/>
        </p:nvSpPr>
        <p:spPr>
          <a:xfrm>
            <a:off x="640680" y="5045947"/>
            <a:ext cx="396967" cy="396967"/>
          </a:xfrm>
          <a:prstGeom prst="roundRect">
            <a:avLst>
              <a:gd name="adj" fmla="val 96000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pic>
        <p:nvPicPr>
          <p:cNvPr id="36" name="Image 1" descr="preencoded.png">
            <a:extLst>
              <a:ext uri="{FF2B5EF4-FFF2-40B4-BE49-F238E27FC236}">
                <a16:creationId xmlns:a16="http://schemas.microsoft.com/office/drawing/2014/main" id="{037814E7-59E0-4BAF-80B2-1982CC15F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922" y="5145189"/>
            <a:ext cx="198483" cy="198483"/>
          </a:xfrm>
          <a:prstGeom prst="rect">
            <a:avLst/>
          </a:prstGeom>
        </p:spPr>
      </p:pic>
      <p:sp>
        <p:nvSpPr>
          <p:cNvPr id="37" name="Text 10">
            <a:extLst>
              <a:ext uri="{FF2B5EF4-FFF2-40B4-BE49-F238E27FC236}">
                <a16:creationId xmlns:a16="http://schemas.microsoft.com/office/drawing/2014/main" id="{4DC16254-A101-499E-9678-1737CF9B8090}"/>
              </a:ext>
            </a:extLst>
          </p:cNvPr>
          <p:cNvSpPr/>
          <p:nvPr/>
        </p:nvSpPr>
        <p:spPr>
          <a:xfrm>
            <a:off x="772969" y="5535507"/>
            <a:ext cx="1654260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Создайте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пул</a:t>
            </a: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ликвидности</a:t>
            </a:r>
            <a:endParaRPr lang="en-US" sz="1400" dirty="0">
              <a:latin typeface="+mn-lt"/>
            </a:endParaRPr>
          </a:p>
        </p:txBody>
      </p:sp>
      <p:sp>
        <p:nvSpPr>
          <p:cNvPr id="38" name="Text 11">
            <a:extLst>
              <a:ext uri="{FF2B5EF4-FFF2-40B4-BE49-F238E27FC236}">
                <a16:creationId xmlns:a16="http://schemas.microsoft.com/office/drawing/2014/main" id="{7101E7A4-9C5E-4EEB-BF5C-EA8546747FFD}"/>
              </a:ext>
            </a:extLst>
          </p:cNvPr>
          <p:cNvSpPr/>
          <p:nvPr/>
        </p:nvSpPr>
        <p:spPr>
          <a:xfrm>
            <a:off x="772969" y="5797803"/>
            <a:ext cx="3297505" cy="360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Справочник "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Пул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ы ликвидности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 → Объедините счета организаций → Назначьте мастер-счет</a:t>
            </a:r>
            <a:endParaRPr lang="en-US" sz="1200" dirty="0">
              <a:latin typeface="+mn-lt"/>
            </a:endParaRPr>
          </a:p>
        </p:txBody>
      </p:sp>
      <p:sp>
        <p:nvSpPr>
          <p:cNvPr id="39" name="Shape 12">
            <a:extLst>
              <a:ext uri="{FF2B5EF4-FFF2-40B4-BE49-F238E27FC236}">
                <a16:creationId xmlns:a16="http://schemas.microsoft.com/office/drawing/2014/main" id="{1AE3CD04-DF61-451D-B422-43C96E51BB4B}"/>
              </a:ext>
            </a:extLst>
          </p:cNvPr>
          <p:cNvSpPr/>
          <p:nvPr/>
        </p:nvSpPr>
        <p:spPr>
          <a:xfrm>
            <a:off x="4493838" y="4979753"/>
            <a:ext cx="3363500" cy="132289"/>
          </a:xfrm>
          <a:prstGeom prst="roundRect">
            <a:avLst>
              <a:gd name="adj" fmla="val 42018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0" name="Shape 13">
            <a:extLst>
              <a:ext uri="{FF2B5EF4-FFF2-40B4-BE49-F238E27FC236}">
                <a16:creationId xmlns:a16="http://schemas.microsoft.com/office/drawing/2014/main" id="{07341410-F693-4F9A-B759-C7FF26D74443}"/>
              </a:ext>
            </a:extLst>
          </p:cNvPr>
          <p:cNvSpPr/>
          <p:nvPr/>
        </p:nvSpPr>
        <p:spPr>
          <a:xfrm>
            <a:off x="4295355" y="4847464"/>
            <a:ext cx="396967" cy="396967"/>
          </a:xfrm>
          <a:prstGeom prst="roundRect">
            <a:avLst>
              <a:gd name="adj" fmla="val 96000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pic>
        <p:nvPicPr>
          <p:cNvPr id="41" name="Image 2" descr="preencoded.png">
            <a:extLst>
              <a:ext uri="{FF2B5EF4-FFF2-40B4-BE49-F238E27FC236}">
                <a16:creationId xmlns:a16="http://schemas.microsoft.com/office/drawing/2014/main" id="{EF02A603-A501-4A27-BD6F-AB036D617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4597" y="4946706"/>
            <a:ext cx="198483" cy="198483"/>
          </a:xfrm>
          <a:prstGeom prst="rect">
            <a:avLst/>
          </a:prstGeom>
        </p:spPr>
      </p:pic>
      <p:sp>
        <p:nvSpPr>
          <p:cNvPr id="42" name="Text 14">
            <a:extLst>
              <a:ext uri="{FF2B5EF4-FFF2-40B4-BE49-F238E27FC236}">
                <a16:creationId xmlns:a16="http://schemas.microsoft.com/office/drawing/2014/main" id="{C16AD0D7-2BCA-4938-99E5-DBDB3A36E5C9}"/>
              </a:ext>
            </a:extLst>
          </p:cNvPr>
          <p:cNvSpPr/>
          <p:nvPr/>
        </p:nvSpPr>
        <p:spPr>
          <a:xfrm>
            <a:off x="4427644" y="5337023"/>
            <a:ext cx="3297505" cy="413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Настройте внутригрупповых контрагентов</a:t>
            </a:r>
            <a:endParaRPr lang="en-US" sz="1400" dirty="0">
              <a:latin typeface="+mn-lt"/>
            </a:endParaRP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53AB8386-28E0-4070-AB84-CC0D81F090F8}"/>
              </a:ext>
            </a:extLst>
          </p:cNvPr>
          <p:cNvSpPr/>
          <p:nvPr/>
        </p:nvSpPr>
        <p:spPr>
          <a:xfrm>
            <a:off x="4427644" y="5806040"/>
            <a:ext cx="3297505" cy="720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Помощник автоматически сопоставляет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контрагентов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банковские счета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наличии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дубл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требуется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ручное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сопоставление</a:t>
            </a:r>
            <a:endParaRPr lang="en-US" sz="1200" dirty="0">
              <a:latin typeface="+mn-lt"/>
            </a:endParaRPr>
          </a:p>
        </p:txBody>
      </p:sp>
      <p:sp>
        <p:nvSpPr>
          <p:cNvPr id="44" name="Shape 16">
            <a:extLst>
              <a:ext uri="{FF2B5EF4-FFF2-40B4-BE49-F238E27FC236}">
                <a16:creationId xmlns:a16="http://schemas.microsoft.com/office/drawing/2014/main" id="{77FE1AF2-CB6C-42BB-A1CA-7E214C54A334}"/>
              </a:ext>
            </a:extLst>
          </p:cNvPr>
          <p:cNvSpPr/>
          <p:nvPr/>
        </p:nvSpPr>
        <p:spPr>
          <a:xfrm>
            <a:off x="8148514" y="4781269"/>
            <a:ext cx="3363500" cy="132289"/>
          </a:xfrm>
          <a:prstGeom prst="roundRect">
            <a:avLst>
              <a:gd name="adj" fmla="val 42018"/>
            </a:avLst>
          </a:prstGeom>
          <a:solidFill>
            <a:srgbClr val="B3BDB5"/>
          </a:solidFill>
          <a:ln w="7620">
            <a:solidFill>
              <a:srgbClr val="99A39B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5" name="Shape 17">
            <a:extLst>
              <a:ext uri="{FF2B5EF4-FFF2-40B4-BE49-F238E27FC236}">
                <a16:creationId xmlns:a16="http://schemas.microsoft.com/office/drawing/2014/main" id="{DF706C65-17F5-44B9-B15F-DDFD877CD5BE}"/>
              </a:ext>
            </a:extLst>
          </p:cNvPr>
          <p:cNvSpPr/>
          <p:nvPr/>
        </p:nvSpPr>
        <p:spPr>
          <a:xfrm>
            <a:off x="7950030" y="4648980"/>
            <a:ext cx="396967" cy="396967"/>
          </a:xfrm>
          <a:prstGeom prst="roundRect">
            <a:avLst>
              <a:gd name="adj" fmla="val 96000"/>
            </a:avLst>
          </a:prstGeom>
          <a:solidFill>
            <a:srgbClr val="B3BDB5"/>
          </a:solidFill>
          <a:ln w="7620">
            <a:solidFill>
              <a:srgbClr val="99A39B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pic>
        <p:nvPicPr>
          <p:cNvPr id="46" name="Image 3" descr="preencoded.png">
            <a:extLst>
              <a:ext uri="{FF2B5EF4-FFF2-40B4-BE49-F238E27FC236}">
                <a16:creationId xmlns:a16="http://schemas.microsoft.com/office/drawing/2014/main" id="{53CE7357-5822-4A29-8B0C-685F46D410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9272" y="4748222"/>
            <a:ext cx="198483" cy="198483"/>
          </a:xfrm>
          <a:prstGeom prst="rect">
            <a:avLst/>
          </a:prstGeom>
        </p:spPr>
      </p:pic>
      <p:sp>
        <p:nvSpPr>
          <p:cNvPr id="47" name="Text 18">
            <a:extLst>
              <a:ext uri="{FF2B5EF4-FFF2-40B4-BE49-F238E27FC236}">
                <a16:creationId xmlns:a16="http://schemas.microsoft.com/office/drawing/2014/main" id="{77F91B36-B265-47DC-9B79-C08127608CFF}"/>
              </a:ext>
            </a:extLst>
          </p:cNvPr>
          <p:cNvSpPr/>
          <p:nvPr/>
        </p:nvSpPr>
        <p:spPr>
          <a:xfrm>
            <a:off x="8082320" y="5138540"/>
            <a:ext cx="2054205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Настройте сбор средств</a:t>
            </a:r>
            <a:endParaRPr lang="en-US" sz="1400" dirty="0">
              <a:latin typeface="+mn-lt"/>
            </a:endParaRPr>
          </a:p>
        </p:txBody>
      </p:sp>
      <p:sp>
        <p:nvSpPr>
          <p:cNvPr id="48" name="Text 19">
            <a:extLst>
              <a:ext uri="{FF2B5EF4-FFF2-40B4-BE49-F238E27FC236}">
                <a16:creationId xmlns:a16="http://schemas.microsoft.com/office/drawing/2014/main" id="{7CF5A622-BC16-4D9D-9014-EA2E9AC2928C}"/>
              </a:ext>
            </a:extLst>
          </p:cNvPr>
          <p:cNvSpPr/>
          <p:nvPr/>
        </p:nvSpPr>
        <p:spPr>
          <a:xfrm>
            <a:off x="8082319" y="5400836"/>
            <a:ext cx="3631892" cy="1341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Флаг "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Автоматическое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размещение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 в банковском счете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регламентное задание создает заявки на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перемещение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средств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Ручное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размещение: используйте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обработку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«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заявок на размещение свободных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остатков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»</a:t>
            </a:r>
            <a:endParaRPr lang="en-US" sz="1200" dirty="0">
              <a:latin typeface="+mn-lt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1A472EE-8DB4-4493-8A8B-F2C4494F99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913" y="1123789"/>
            <a:ext cx="6301365" cy="3021707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07975AB-3B22-44C5-B2B0-BB7FB6AB9F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3292"/>
          <a:stretch/>
        </p:blipFill>
        <p:spPr>
          <a:xfrm>
            <a:off x="2331527" y="3194423"/>
            <a:ext cx="4895729" cy="1603523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3"/>
            <a:ext cx="79930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омощник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по зачету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встречных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обязательств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821" y="1341748"/>
            <a:ext cx="378111" cy="37811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821" y="1908914"/>
            <a:ext cx="1890654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Назначение</a:t>
            </a:r>
            <a:endParaRPr lang="en-US" sz="1600" dirty="0">
              <a:latin typeface="+mn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821" y="2235916"/>
            <a:ext cx="4571670" cy="967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Автоматизирует поиск контрагентов с взаимной задолженностью для быстрого формирования документа «Взаимозачет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задолженности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»</a:t>
            </a:r>
            <a:endParaRPr lang="en-US" sz="1400" dirty="0">
              <a:latin typeface="+mn-lt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2034" y="1341748"/>
            <a:ext cx="378111" cy="37811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712034" y="1908914"/>
            <a:ext cx="2497815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Особенность сортировки</a:t>
            </a:r>
            <a:endParaRPr lang="en-US" sz="1600" dirty="0">
              <a:latin typeface="+mn-lt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712033" y="2235916"/>
            <a:ext cx="5354105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Сортировка определяет порядок автоподбора сумм к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зачету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по сумме или по дате планового погашения</a:t>
            </a:r>
            <a:endParaRPr lang="en-US" sz="1400" dirty="0">
              <a:latin typeface="+mn-lt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661821" y="3146100"/>
            <a:ext cx="1890654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Как это работает?</a:t>
            </a:r>
            <a:endParaRPr lang="en-US" sz="1600" dirty="0">
              <a:latin typeface="+mn-lt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61822" y="3609261"/>
            <a:ext cx="4859701" cy="32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>
              <a:lnSpc>
                <a:spcPts val="1600"/>
              </a:lnSpc>
              <a:buSzPct val="100000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Кнопка "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Сформировать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": Запрос и вывод взаимных обязательств в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таблицу</a:t>
            </a:r>
            <a:endParaRPr lang="en-US" sz="1400" dirty="0">
              <a:latin typeface="+mn-lt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61822" y="4170628"/>
            <a:ext cx="4859701" cy="32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>
              <a:lnSpc>
                <a:spcPts val="1600"/>
              </a:lnSpc>
              <a:buSzPct val="100000"/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Автоподбор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":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Интеллектуально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предлагает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оптимальные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пары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зачета</a:t>
            </a:r>
            <a:endParaRPr lang="en-US" sz="1400" dirty="0">
              <a:latin typeface="+mn-lt"/>
            </a:endParaRPr>
          </a:p>
          <a:p>
            <a:pPr>
              <a:lnSpc>
                <a:spcPts val="1600"/>
              </a:lnSpc>
              <a:buSzPct val="100000"/>
            </a:pPr>
            <a:endParaRPr lang="en-US" sz="1400" dirty="0">
              <a:latin typeface="+mn-lt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61822" y="4753507"/>
            <a:ext cx="4859701" cy="32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>
              <a:lnSpc>
                <a:spcPts val="1600"/>
              </a:lnSpc>
              <a:buSzPct val="100000"/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Выполнить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":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проводит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документы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основе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выбранных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строк</a:t>
            </a:r>
            <a:endParaRPr lang="en-US" sz="1400" dirty="0">
              <a:latin typeface="+mn-lt"/>
            </a:endParaRPr>
          </a:p>
        </p:txBody>
      </p:sp>
      <p:sp>
        <p:nvSpPr>
          <p:cNvPr id="28" name="Shape 13">
            <a:extLst>
              <a:ext uri="{FF2B5EF4-FFF2-40B4-BE49-F238E27FC236}">
                <a16:creationId xmlns:a16="http://schemas.microsoft.com/office/drawing/2014/main" id="{CE9D228C-4E12-4442-B0DA-614497A98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74" y="3696584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Shape 18">
            <a:extLst>
              <a:ext uri="{FF2B5EF4-FFF2-40B4-BE49-F238E27FC236}">
                <a16:creationId xmlns:a16="http://schemas.microsoft.com/office/drawing/2014/main" id="{73BECA71-C1A8-4C7C-878F-2F772BFF8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74" y="4280768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Shape 22">
            <a:extLst>
              <a:ext uri="{FF2B5EF4-FFF2-40B4-BE49-F238E27FC236}">
                <a16:creationId xmlns:a16="http://schemas.microsoft.com/office/drawing/2014/main" id="{39638A62-B74A-4A14-B90E-AF18A9E44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74" y="4848855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9F1AF6-3250-42AA-B5DF-83BEC33EAC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1"/>
          <a:stretch/>
        </p:blipFill>
        <p:spPr>
          <a:xfrm>
            <a:off x="5521523" y="2857274"/>
            <a:ext cx="6404485" cy="3884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FA4DCC-C059-41D1-9343-09FF9167E4E3}"/>
              </a:ext>
            </a:extLst>
          </p:cNvPr>
          <p:cNvSpPr txBox="1"/>
          <p:nvPr/>
        </p:nvSpPr>
        <p:spPr>
          <a:xfrm>
            <a:off x="1039932" y="5274707"/>
            <a:ext cx="4409583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</a:t>
            </a:r>
            <a:r>
              <a:rPr lang="ru-RU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Сформировать заявки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": </a:t>
            </a:r>
            <a:r>
              <a:rPr lang="ru-RU" sz="1400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Массово создает заявки на оплату с критериями отбора:</a:t>
            </a:r>
            <a:endParaRPr lang="ru-R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400" b="1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Порог существенности</a:t>
            </a:r>
            <a:r>
              <a:rPr lang="ru-RU" sz="1400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— сумма долга от </a:t>
            </a:r>
            <a:r>
              <a:rPr lang="en-US" sz="1400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400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например, только от 500 000 ₽</a:t>
            </a:r>
            <a:endParaRPr lang="ru-RU" sz="1400" dirty="0">
              <a:solidFill>
                <a:srgbClr val="0F1115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400" b="1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Срок оплаты </a:t>
            </a:r>
            <a:r>
              <a:rPr lang="ru-RU" sz="1400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— только просроченные, дата платежа </a:t>
            </a:r>
            <a:r>
              <a:rPr lang="ru-RU" sz="1400" dirty="0">
                <a:solidFill>
                  <a:srgbClr val="0F1115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≤ </a:t>
            </a:r>
            <a:r>
              <a:rPr lang="ru-RU" sz="1400" dirty="0">
                <a:solidFill>
                  <a:srgbClr val="0F1115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текущей дате</a:t>
            </a:r>
            <a:endParaRPr lang="ru-RU" sz="1400" dirty="0">
              <a:solidFill>
                <a:srgbClr val="0F1115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Shape 22">
            <a:extLst>
              <a:ext uri="{FF2B5EF4-FFF2-40B4-BE49-F238E27FC236}">
                <a16:creationId xmlns:a16="http://schemas.microsoft.com/office/drawing/2014/main" id="{D47C2E67-0BF7-4B08-B28D-FF731A9F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5336386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835E54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3"/>
            <a:ext cx="79930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Снизить нагрузку на казначейство через единый реестр по всем юрлицам</a:t>
            </a:r>
          </a:p>
        </p:txBody>
      </p:sp>
      <p:sp>
        <p:nvSpPr>
          <p:cNvPr id="4" name="Text 1"/>
          <p:cNvSpPr/>
          <p:nvPr/>
        </p:nvSpPr>
        <p:spPr>
          <a:xfrm>
            <a:off x="1128008" y="3753746"/>
            <a:ext cx="1593569" cy="192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ru-RU" sz="1209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Более </a:t>
            </a:r>
            <a:r>
              <a:rPr lang="ru-RU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55 </a:t>
            </a:r>
            <a:r>
              <a:rPr lang="ru-RU" sz="1209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компаний</a:t>
            </a:r>
            <a:endParaRPr lang="en-US" sz="1209" dirty="0">
              <a:latin typeface="+mn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3006262" y="2761308"/>
            <a:ext cx="1273058" cy="192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209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Компании</a:t>
            </a:r>
            <a:endParaRPr lang="en-US" sz="1209" dirty="0">
              <a:latin typeface="+mn-lt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45809" y="3716383"/>
            <a:ext cx="1207037" cy="210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209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ООО</a:t>
            </a:r>
            <a:endParaRPr lang="en-US" sz="1209" dirty="0">
              <a:latin typeface="+mn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3115772" y="4403963"/>
            <a:ext cx="1081415" cy="192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209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АО</a:t>
            </a:r>
            <a:endParaRPr lang="en-US" sz="1209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1808492" y="2114512"/>
            <a:ext cx="944527" cy="192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209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ИП</a:t>
            </a:r>
            <a:endParaRPr lang="en-US" sz="1209" dirty="0">
              <a:latin typeface="+mn-lt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128724" y="1846263"/>
            <a:ext cx="5379995" cy="1401789"/>
          </a:xfrm>
          <a:prstGeom prst="roundRect">
            <a:avLst>
              <a:gd name="adj" fmla="val 6525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7"/>
          <p:cNvSpPr/>
          <p:nvPr/>
        </p:nvSpPr>
        <p:spPr>
          <a:xfrm>
            <a:off x="6109670" y="1846263"/>
            <a:ext cx="80008" cy="1401789"/>
          </a:xfrm>
          <a:prstGeom prst="roundRect">
            <a:avLst>
              <a:gd name="adj" fmla="val 73916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8"/>
          <p:cNvSpPr/>
          <p:nvPr/>
        </p:nvSpPr>
        <p:spPr>
          <a:xfrm>
            <a:off x="6339018" y="1999392"/>
            <a:ext cx="1760065" cy="209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🔍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Ситуация</a:t>
            </a:r>
            <a:endParaRPr lang="en-US" sz="1600" dirty="0">
              <a:latin typeface="+mn-lt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39017" y="2317661"/>
            <a:ext cx="4998500" cy="7772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холдинге — десятки юридических лиц. Все реестры платежей проходят через Централизованное Казначейство: оно согласует каждый реестр и проводит платежи в банки от лица всех компаний холдинга</a:t>
            </a:r>
            <a:endParaRPr lang="en-US" sz="1200" dirty="0">
              <a:latin typeface="+mn-lt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28724" y="3356722"/>
            <a:ext cx="5379995" cy="1533208"/>
          </a:xfrm>
          <a:prstGeom prst="roundRect">
            <a:avLst>
              <a:gd name="adj" fmla="val 6525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Shape 11"/>
          <p:cNvSpPr/>
          <p:nvPr/>
        </p:nvSpPr>
        <p:spPr>
          <a:xfrm>
            <a:off x="6109670" y="3356722"/>
            <a:ext cx="80008" cy="1533208"/>
          </a:xfrm>
          <a:prstGeom prst="roundRect">
            <a:avLst>
              <a:gd name="adj" fmla="val 73916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Text 12"/>
          <p:cNvSpPr/>
          <p:nvPr/>
        </p:nvSpPr>
        <p:spPr>
          <a:xfrm>
            <a:off x="6339018" y="3509851"/>
            <a:ext cx="1760065" cy="229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📋 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Текущий процесс</a:t>
            </a:r>
          </a:p>
        </p:txBody>
      </p:sp>
      <p:sp>
        <p:nvSpPr>
          <p:cNvPr id="16" name="Text 13"/>
          <p:cNvSpPr/>
          <p:nvPr/>
        </p:nvSpPr>
        <p:spPr>
          <a:xfrm>
            <a:off x="6339017" y="3828119"/>
            <a:ext cx="5159246" cy="850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 ростом числа компаний в холдинге процесс усложняется. Формирование и согласование отдельного реестра платежей по каждому юрлицу — трудоёмкая задача. Казначей тратит значительное время на обработку десятков реестров вместо управления финансами</a:t>
            </a:r>
            <a:endParaRPr lang="en-US" sz="1200" dirty="0">
              <a:latin typeface="+mn-lt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118268" y="4999235"/>
            <a:ext cx="5379995" cy="1382887"/>
          </a:xfrm>
          <a:prstGeom prst="roundRect">
            <a:avLst>
              <a:gd name="adj" fmla="val 6525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8" name="Shape 15"/>
          <p:cNvSpPr/>
          <p:nvPr/>
        </p:nvSpPr>
        <p:spPr>
          <a:xfrm>
            <a:off x="6099214" y="4999235"/>
            <a:ext cx="80008" cy="1382887"/>
          </a:xfrm>
          <a:prstGeom prst="roundRect">
            <a:avLst>
              <a:gd name="adj" fmla="val 73916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9" name="Text 16"/>
          <p:cNvSpPr/>
          <p:nvPr/>
        </p:nvSpPr>
        <p:spPr>
          <a:xfrm>
            <a:off x="6328562" y="5152365"/>
            <a:ext cx="1760065" cy="206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💬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Запрос клиента</a:t>
            </a:r>
            <a:endParaRPr lang="en-US" sz="1600" dirty="0">
              <a:latin typeface="+mn-lt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328561" y="5470633"/>
            <a:ext cx="4998500" cy="7667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«Нам нужна возможность формировать единый реестр платежей сразу по нескольким организациям — чтобы Централизованное Казначейство работало с одним реестром, а не собирало платежи по каждому юрлицу отдельно.»</a:t>
            </a:r>
            <a:endParaRPr lang="en-US" sz="1200" dirty="0">
              <a:latin typeface="+mn-lt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FCFA1E3-514B-44FE-B26A-3F3EB81F3F5B}"/>
              </a:ext>
            </a:extLst>
          </p:cNvPr>
          <p:cNvGrpSpPr/>
          <p:nvPr/>
        </p:nvGrpSpPr>
        <p:grpSpPr>
          <a:xfrm>
            <a:off x="789427" y="2183317"/>
            <a:ext cx="4764776" cy="2802630"/>
            <a:chOff x="7249715" y="1851300"/>
            <a:chExt cx="4764776" cy="2802630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7900D17B-2D69-4A23-9337-94E9AB4C95BD}"/>
                </a:ext>
              </a:extLst>
            </p:cNvPr>
            <p:cNvSpPr/>
            <p:nvPr/>
          </p:nvSpPr>
          <p:spPr bwMode="auto">
            <a:xfrm>
              <a:off x="8550062" y="1851300"/>
              <a:ext cx="2104569" cy="654507"/>
            </a:xfrm>
            <a:prstGeom prst="roundRect">
              <a:avLst/>
            </a:prstGeom>
            <a:solidFill>
              <a:srgbClr val="FFFCFA">
                <a:alpha val="75000"/>
              </a:srgbClr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ctr" defTabSz="914400" rtl="0" eaLnBrk="1" fontAlgn="base" latinLnBrk="0" hangingPunct="1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0000"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rgbClr val="FCC451"/>
                  </a:solidFill>
                  <a:effectLst/>
                  <a:latin typeface="+mn-lt"/>
                </a:rPr>
                <a:t>Более </a:t>
              </a:r>
              <a:r>
                <a:rPr kumimoji="0" lang="ru-RU" sz="2400" b="1" i="0" u="none" strike="noStrike" cap="none" normalizeH="0" baseline="0" dirty="0">
                  <a:ln>
                    <a:noFill/>
                  </a:ln>
                  <a:solidFill>
                    <a:srgbClr val="FCC451"/>
                  </a:solidFill>
                  <a:effectLst/>
                  <a:latin typeface="+mn-lt"/>
                </a:rPr>
                <a:t>50+</a:t>
              </a: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rgbClr val="FCC451"/>
                  </a:solidFill>
                  <a:effectLst/>
                  <a:latin typeface="+mn-lt"/>
                </a:rPr>
                <a:t> компаний в составе</a:t>
              </a:r>
            </a:p>
          </p:txBody>
        </p:sp>
        <p:pic>
          <p:nvPicPr>
            <p:cNvPr id="26" name="Image 0" descr="preencoded.png">
              <a:extLst>
                <a:ext uri="{FF2B5EF4-FFF2-40B4-BE49-F238E27FC236}">
                  <a16:creationId xmlns:a16="http://schemas.microsoft.com/office/drawing/2014/main" id="{6F6989E2-1522-4D24-85F0-24C5FC2D1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9715" y="2455056"/>
              <a:ext cx="4764776" cy="2198874"/>
            </a:xfrm>
            <a:prstGeom prst="rect">
              <a:avLst/>
            </a:prstGeom>
          </p:spPr>
        </p:pic>
        <p:sp>
          <p:nvSpPr>
            <p:cNvPr id="27" name="Text 2">
              <a:extLst>
                <a:ext uri="{FF2B5EF4-FFF2-40B4-BE49-F238E27FC236}">
                  <a16:creationId xmlns:a16="http://schemas.microsoft.com/office/drawing/2014/main" id="{4D20D945-2BD4-4372-BAB5-51D363BC0002}"/>
                </a:ext>
              </a:extLst>
            </p:cNvPr>
            <p:cNvSpPr/>
            <p:nvPr/>
          </p:nvSpPr>
          <p:spPr>
            <a:xfrm>
              <a:off x="8963562" y="2592219"/>
              <a:ext cx="1337081" cy="12523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375"/>
                </a:lnSpc>
              </a:pPr>
              <a:r>
                <a:rPr lang="ru-RU" sz="1400" b="1" dirty="0">
                  <a:solidFill>
                    <a:srgbClr val="FFFFFF"/>
                  </a:solidFill>
                  <a:latin typeface="+mn-lt"/>
                  <a:ea typeface="Crimson Pro Bold" pitchFamily="34" charset="-122"/>
                  <a:cs typeface="Crimson Pro Bold" pitchFamily="34" charset="-120"/>
                </a:rPr>
                <a:t>Холдинг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8" name="Text 3">
              <a:extLst>
                <a:ext uri="{FF2B5EF4-FFF2-40B4-BE49-F238E27FC236}">
                  <a16:creationId xmlns:a16="http://schemas.microsoft.com/office/drawing/2014/main" id="{2689FF9B-AFCE-4204-A902-F3B94F9CAA5F}"/>
                </a:ext>
              </a:extLst>
            </p:cNvPr>
            <p:cNvSpPr/>
            <p:nvPr/>
          </p:nvSpPr>
          <p:spPr>
            <a:xfrm>
              <a:off x="7473376" y="3877825"/>
              <a:ext cx="897330" cy="12523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375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Crimson Pro Bold" pitchFamily="34" charset="-122"/>
                  <a:cs typeface="Crimson Pro Bold" pitchFamily="34" charset="-120"/>
                </a:rPr>
                <a:t>ДЗО 1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29" name="Text 4">
              <a:extLst>
                <a:ext uri="{FF2B5EF4-FFF2-40B4-BE49-F238E27FC236}">
                  <a16:creationId xmlns:a16="http://schemas.microsoft.com/office/drawing/2014/main" id="{3AEFA2C8-65A5-4ADC-AA59-45D82ABC8CAA}"/>
                </a:ext>
              </a:extLst>
            </p:cNvPr>
            <p:cNvSpPr/>
            <p:nvPr/>
          </p:nvSpPr>
          <p:spPr>
            <a:xfrm>
              <a:off x="10994131" y="3961733"/>
              <a:ext cx="897330" cy="826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917"/>
                </a:lnSpc>
              </a:pPr>
              <a:r>
                <a:rPr lang="en-US" sz="1100" b="1" dirty="0">
                  <a:solidFill>
                    <a:srgbClr val="FFFFFF"/>
                  </a:solidFill>
                  <a:latin typeface="+mn-lt"/>
                  <a:ea typeface="Open Sans" pitchFamily="34" charset="-122"/>
                  <a:cs typeface="Open Sans" pitchFamily="34" charset="-120"/>
                </a:rPr>
                <a:t>ДЗО n</a:t>
              </a:r>
              <a:endParaRPr lang="en-US" sz="1100" b="1" dirty="0">
                <a:latin typeface="+mn-lt"/>
              </a:endParaRPr>
            </a:p>
          </p:txBody>
        </p:sp>
        <p:sp>
          <p:nvSpPr>
            <p:cNvPr id="30" name="Text 5">
              <a:extLst>
                <a:ext uri="{FF2B5EF4-FFF2-40B4-BE49-F238E27FC236}">
                  <a16:creationId xmlns:a16="http://schemas.microsoft.com/office/drawing/2014/main" id="{177CFF93-1284-430B-BC83-B699D035A614}"/>
                </a:ext>
              </a:extLst>
            </p:cNvPr>
            <p:cNvSpPr/>
            <p:nvPr/>
          </p:nvSpPr>
          <p:spPr>
            <a:xfrm>
              <a:off x="8587501" y="4077068"/>
              <a:ext cx="897330" cy="12523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1375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Crimson Pro Bold" pitchFamily="34" charset="-122"/>
                  <a:cs typeface="Crimson Pro Bold" pitchFamily="34" charset="-120"/>
                </a:rPr>
                <a:t>ДЗО 2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31" name="Text 6">
              <a:extLst>
                <a:ext uri="{FF2B5EF4-FFF2-40B4-BE49-F238E27FC236}">
                  <a16:creationId xmlns:a16="http://schemas.microsoft.com/office/drawing/2014/main" id="{4B7A9870-984C-430F-B80C-381B2B3A74C3}"/>
                </a:ext>
              </a:extLst>
            </p:cNvPr>
            <p:cNvSpPr/>
            <p:nvPr/>
          </p:nvSpPr>
          <p:spPr>
            <a:xfrm>
              <a:off x="9794740" y="4137913"/>
              <a:ext cx="897330" cy="1184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917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Open Sans" pitchFamily="34" charset="-122"/>
                  <a:cs typeface="Open Sans" pitchFamily="34" charset="-120"/>
                </a:rPr>
                <a:t>ДЗО 3</a:t>
              </a:r>
              <a:endParaRPr lang="en-US" sz="1200" b="1" dirty="0">
                <a:latin typeface="+mn-l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04B5F-D609-4A87-956C-BFDB07CA7C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1292" y="209566"/>
            <a:ext cx="8008183" cy="846386"/>
          </a:xfr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334"/>
              </a:lnSpc>
            </a:pPr>
            <a:r>
              <a:rPr lang="ru-RU" sz="2800" b="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+mn-cs"/>
              </a:rPr>
              <a:t>Типичные задачи казначейства в холдингах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526DA644-EE52-4304-8D44-0DDBC1688B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533077"/>
                  </p:ext>
                </p:extLst>
              </p:nvPr>
            </p:nvGraphicFramePr>
            <p:xfrm>
              <a:off x="15213" y="981074"/>
              <a:ext cx="12131046" cy="5878513"/>
            </p:xfrm>
            <a:graphic>
              <a:graphicData uri="http://schemas.microsoft.com/office/powerpoint/2016/summaryzoom">
                <psuz:summaryZm>
                  <psuz:summaryZmObj sectionId="{B3578F5F-3ED9-4AF4-8D1D-F5F883F7E2C7}">
                    <psuz:zmPr id="{643775BF-F614-4587-8910-D6CC1DB1A99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0082" y="823967"/>
                          <a:ext cx="3639314" cy="20470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BFFF253-36F3-490B-B215-5CB7C7E66DC0}">
                    <psuz:zmPr id="{BE018922-981F-4E8A-9429-59E6D14601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45866" y="823967"/>
                          <a:ext cx="3639314" cy="20470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0B4B238-4B5E-42E3-9B21-26FB720B4F2B}">
                    <psuz:zmPr id="{B779D3C4-047C-4B8A-91C4-7B14D08477CB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021650" y="823967"/>
                          <a:ext cx="3639314" cy="20470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D98D248-ECF3-44ED-9E3D-B22D93C571E0}">
                    <psuz:zmPr id="{1AE39103-7E5F-47A8-BEBE-A05DA01A04A8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0082" y="3007492"/>
                          <a:ext cx="3639314" cy="20470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F683CB0-53E4-41B5-A5E7-9F069DB4C817}">
                    <psuz:zmPr id="{62351249-B7E1-4E25-A411-B997CB927B0F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45866" y="3007492"/>
                          <a:ext cx="3639314" cy="20470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C90949F-F308-4F6F-BA33-C783AFA057AB}">
                    <psuz:zmPr id="{570DE2B0-DD22-4648-BDD1-45DDD3BEFC79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021650" y="3007492"/>
                          <a:ext cx="3639314" cy="20470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526DA644-EE52-4304-8D44-0DDBC1688B4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5213" y="981074"/>
                <a:ext cx="12131046" cy="5878513"/>
                <a:chOff x="15213" y="981074"/>
                <a:chExt cx="12131046" cy="5878513"/>
              </a:xfrm>
            </p:grpSpPr>
            <p:pic>
              <p:nvPicPr>
                <p:cNvPr id="3" name="Рисунок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5295" y="1805041"/>
                  <a:ext cx="3639314" cy="20470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Рисунок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61079" y="1805041"/>
                  <a:ext cx="3639314" cy="20470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Рисунок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36863" y="1805041"/>
                  <a:ext cx="3639314" cy="20470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Рисунок 7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5295" y="3988566"/>
                  <a:ext cx="3639314" cy="20470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Рисунок 8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61079" y="3988566"/>
                  <a:ext cx="3639314" cy="20470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Рисунок 9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36863" y="3988566"/>
                  <a:ext cx="3639314" cy="20470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633323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4" y="178586"/>
            <a:ext cx="7993062" cy="8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Cценарий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№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6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: Реестры платежей по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спискам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организаций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985019" y="1384249"/>
            <a:ext cx="9206581" cy="324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4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Покажите,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как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можно формировать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единый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реестр по нескольким юрлицам</a:t>
            </a:r>
            <a:endParaRPr lang="en-US" dirty="0">
              <a:latin typeface="+mn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635422" y="2345777"/>
            <a:ext cx="158787" cy="19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250" dirty="0">
              <a:latin typeface="+mn-lt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35423" y="2596660"/>
            <a:ext cx="3539753" cy="19054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635423" y="2714162"/>
            <a:ext cx="3539753" cy="496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Создание</a:t>
            </a: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списка организаций</a:t>
            </a:r>
            <a:endParaRPr lang="en-US" sz="1542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635423" y="3301772"/>
            <a:ext cx="3539753" cy="746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Создайте список часто используемых юрлиц холдинга. Покажите сохранение списка для удобства и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повторного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применения</a:t>
            </a:r>
            <a:endParaRPr lang="en-US" sz="125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4327611" y="2345777"/>
            <a:ext cx="158787" cy="19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250" dirty="0">
              <a:latin typeface="+mn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327610" y="2596660"/>
            <a:ext cx="3539853" cy="19054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4327610" y="2714162"/>
            <a:ext cx="3539853" cy="496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Формирование</a:t>
            </a: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реестра по списку организаций</a:t>
            </a:r>
            <a:endParaRPr lang="en-US" sz="1542" dirty="0">
              <a:latin typeface="+mn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327610" y="3301772"/>
            <a:ext cx="3539853" cy="1244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Сформируйте единый реестр платежей по заранее созданному списку организаций. Продемонстрируйте, что казначею не нужно создавать отдельный реестр по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каждой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компании</a:t>
            </a:r>
            <a:endParaRPr lang="en-US" sz="1250" dirty="0">
              <a:latin typeface="+mn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019899" y="2345777"/>
            <a:ext cx="158787" cy="19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250" dirty="0">
              <a:latin typeface="+mn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019899" y="2596660"/>
            <a:ext cx="3539853" cy="19054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8019899" y="2714162"/>
            <a:ext cx="2999978" cy="248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Согласование</a:t>
            </a: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реестра</a:t>
            </a:r>
            <a:endParaRPr lang="en-US" sz="1542" dirty="0">
              <a:latin typeface="+mn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019899" y="3053668"/>
            <a:ext cx="3539853" cy="995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Покажите, как Централизованное Казначейство согласовывает единый реестр вместо десятков отдельных — один маршрут согласования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вместо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множества</a:t>
            </a:r>
            <a:endParaRPr lang="en-US" sz="1250" dirty="0">
              <a:latin typeface="+mn-lt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35422" y="4817789"/>
            <a:ext cx="158787" cy="19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250" dirty="0">
              <a:latin typeface="+mn-lt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35423" y="5068672"/>
            <a:ext cx="5385947" cy="19054"/>
          </a:xfrm>
          <a:prstGeom prst="rect">
            <a:avLst/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635422" y="5186174"/>
            <a:ext cx="4871974" cy="248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Автоматическое</a:t>
            </a: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объединение позиций</a:t>
            </a:r>
            <a:endParaRPr lang="en-US" sz="1542" dirty="0">
              <a:latin typeface="+mn-lt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35423" y="5525680"/>
            <a:ext cx="5385947" cy="746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Покажите, как при выполнении регламентного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задания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однотипные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платежные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позиции автоматически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объединяются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одно платежное поручение</a:t>
            </a:r>
            <a:endParaRPr lang="en-US" sz="1250" dirty="0">
              <a:latin typeface="+mn-lt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173805" y="4817789"/>
            <a:ext cx="158787" cy="19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250" dirty="0">
              <a:latin typeface="+mn-lt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173805" y="5068672"/>
            <a:ext cx="5385947" cy="19054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6173805" y="5186174"/>
            <a:ext cx="3476437" cy="248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Отправка</a:t>
            </a: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платежей в банк</a:t>
            </a:r>
            <a:endParaRPr lang="en-US" sz="1542" dirty="0">
              <a:latin typeface="+mn-lt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173805" y="5525680"/>
            <a:ext cx="5385947" cy="746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Продемонстрируйте, как Централизованное Казначейство от лица всех компаний холдинга осуществляет платежи в банки по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единому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реестру</a:t>
            </a:r>
            <a:endParaRPr lang="en-US" sz="1250" dirty="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2" y="207967"/>
            <a:ext cx="8713663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Ф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ормирование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реестров по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спискам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организаций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4353630" y="1512374"/>
            <a:ext cx="1890654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endParaRPr lang="en-US" sz="1459" dirty="0">
              <a:latin typeface="+mn-lt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3630" y="1413570"/>
            <a:ext cx="319562" cy="319562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353630" y="1801013"/>
            <a:ext cx="3522982" cy="19054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4353630" y="1914743"/>
            <a:ext cx="3157276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Реестр по списку организаций</a:t>
            </a:r>
            <a:endParaRPr lang="en-US" sz="1600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4353630" y="2241745"/>
            <a:ext cx="3522982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Возможность создания реестров по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заранее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созданным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спискам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организаций</a:t>
            </a:r>
            <a:endParaRPr lang="en-US" sz="1400" dirty="0">
              <a:latin typeface="+mn-lt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987" y="1416026"/>
            <a:ext cx="319562" cy="319562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96987" y="1803469"/>
            <a:ext cx="3522982" cy="19054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7"/>
          <p:cNvSpPr/>
          <p:nvPr/>
        </p:nvSpPr>
        <p:spPr>
          <a:xfrm>
            <a:off x="696987" y="1917199"/>
            <a:ext cx="2240977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Создание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списков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организаций</a:t>
            </a:r>
            <a:endParaRPr lang="en-US" sz="1600" dirty="0">
              <a:latin typeface="+mn-lt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96987" y="2244201"/>
            <a:ext cx="3522982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Сохранение часто используемых списков для удобства и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повторного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применения</a:t>
            </a:r>
            <a:endParaRPr lang="en-US" sz="1400" dirty="0">
              <a:latin typeface="+mn-lt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10273" y="1416026"/>
            <a:ext cx="319562" cy="319562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8010273" y="1803469"/>
            <a:ext cx="3523081" cy="19054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Text 10"/>
          <p:cNvSpPr/>
          <p:nvPr/>
        </p:nvSpPr>
        <p:spPr>
          <a:xfrm>
            <a:off x="8010273" y="1917199"/>
            <a:ext cx="2747805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Автоматическ</a:t>
            </a:r>
            <a:r>
              <a:rPr lang="ru-RU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ое</a:t>
            </a: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создание</a:t>
            </a:r>
            <a:endParaRPr lang="en-US" sz="1600" dirty="0">
              <a:latin typeface="+mn-lt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8010273" y="2244201"/>
            <a:ext cx="3523081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 выполнении регламентного задания платежные позиции будут объединены по текущему списку организаций</a:t>
            </a:r>
            <a:endParaRPr lang="en-US" sz="1400" dirty="0">
              <a:latin typeface="+mn-lt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73FA48-E5C7-4FFA-9399-61FED8BD00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4" r="1"/>
          <a:stretch/>
        </p:blipFill>
        <p:spPr>
          <a:xfrm>
            <a:off x="696987" y="3532579"/>
            <a:ext cx="7132489" cy="2993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F91C0B-27BF-4F91-B51E-4577031C5E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3371" y="3250154"/>
            <a:ext cx="4725342" cy="2371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055E07-C0F3-4F18-B076-009A7802D2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8729" y="4725938"/>
            <a:ext cx="5950891" cy="22197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660034" y="3568452"/>
            <a:ext cx="2871063" cy="201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Генерация платежных поручений</a:t>
            </a:r>
            <a:endParaRPr lang="en-US" sz="1600" dirty="0">
              <a:latin typeface="+mn-lt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0035" y="3838984"/>
            <a:ext cx="5306752" cy="141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Было:</a:t>
            </a:r>
            <a:endParaRPr lang="en-US" sz="1200" dirty="0">
              <a:latin typeface="+mn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0035" y="4042925"/>
            <a:ext cx="5306752" cy="307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50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1 Организация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50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1 Счет организации</a:t>
            </a:r>
            <a:endParaRPr lang="en-US" sz="1200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0035" y="4541063"/>
            <a:ext cx="5306752" cy="141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84"/>
              </a:lnSpc>
            </a:pPr>
            <a:r>
              <a:rPr lang="en-US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Стало: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Доступны различные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виды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сравнения</a:t>
            </a:r>
            <a:endParaRPr lang="en-US" sz="1200" dirty="0">
              <a:latin typeface="+mn-lt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60035" y="4760587"/>
            <a:ext cx="2618592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779918" y="4880470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Организация</a:t>
            </a:r>
            <a:endParaRPr lang="en-US" sz="1400" dirty="0">
              <a:latin typeface="+mn-lt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348095" y="4760587"/>
            <a:ext cx="2618691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3467979" y="4880470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Счет организации</a:t>
            </a:r>
            <a:endParaRPr lang="en-US" sz="1400" dirty="0">
              <a:latin typeface="+mn-lt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60035" y="5237344"/>
            <a:ext cx="2618592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779918" y="5357227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Контрагент</a:t>
            </a:r>
            <a:endParaRPr lang="en-US" sz="1400" dirty="0">
              <a:latin typeface="+mn-lt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3348095" y="5237344"/>
            <a:ext cx="2618691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FCC45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 13"/>
          <p:cNvSpPr/>
          <p:nvPr/>
        </p:nvSpPr>
        <p:spPr>
          <a:xfrm>
            <a:off x="3467979" y="5357227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Счет контрагента</a:t>
            </a:r>
            <a:endParaRPr lang="en-US" sz="1400" dirty="0">
              <a:latin typeface="+mn-lt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60035" y="5714101"/>
            <a:ext cx="2618592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 15"/>
          <p:cNvSpPr/>
          <p:nvPr/>
        </p:nvSpPr>
        <p:spPr>
          <a:xfrm>
            <a:off x="779918" y="5833985"/>
            <a:ext cx="1491504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Договор контрагента</a:t>
            </a:r>
            <a:endParaRPr lang="en-US" sz="1400" dirty="0">
              <a:latin typeface="+mn-lt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3348095" y="5714101"/>
            <a:ext cx="2618691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 17"/>
          <p:cNvSpPr/>
          <p:nvPr/>
        </p:nvSpPr>
        <p:spPr>
          <a:xfrm>
            <a:off x="3467979" y="5833985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Вид операции</a:t>
            </a:r>
            <a:endParaRPr lang="en-US" sz="1400" dirty="0">
              <a:latin typeface="+mn-lt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60035" y="6190858"/>
            <a:ext cx="5306752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19"/>
          <p:cNvSpPr/>
          <p:nvPr/>
        </p:nvSpPr>
        <p:spPr>
          <a:xfrm>
            <a:off x="779918" y="6310742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Валюта</a:t>
            </a:r>
            <a:endParaRPr lang="en-US" sz="1400" dirty="0">
              <a:latin typeface="+mn-lt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6234739" y="3548107"/>
            <a:ext cx="2466753" cy="201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Генерация кассовых ордеров</a:t>
            </a:r>
            <a:endParaRPr lang="en-US" sz="1600" dirty="0">
              <a:latin typeface="+mn-lt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6234739" y="3818639"/>
            <a:ext cx="5306752" cy="141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Было:</a:t>
            </a:r>
            <a:endParaRPr lang="en-US" sz="1200" dirty="0">
              <a:latin typeface="+mn-lt"/>
            </a:endParaRPr>
          </a:p>
        </p:txBody>
      </p:sp>
      <p:sp>
        <p:nvSpPr>
          <p:cNvPr id="26" name="Text 22"/>
          <p:cNvSpPr/>
          <p:nvPr/>
        </p:nvSpPr>
        <p:spPr>
          <a:xfrm>
            <a:off x="6234739" y="4022581"/>
            <a:ext cx="5306752" cy="307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50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1 Организация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50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1 Банковский счет</a:t>
            </a:r>
            <a:endParaRPr lang="en-US" sz="1200" dirty="0">
              <a:latin typeface="+mn-lt"/>
            </a:endParaRPr>
          </a:p>
        </p:txBody>
      </p:sp>
      <p:sp>
        <p:nvSpPr>
          <p:cNvPr id="27" name="Text 23"/>
          <p:cNvSpPr/>
          <p:nvPr/>
        </p:nvSpPr>
        <p:spPr>
          <a:xfrm>
            <a:off x="6234739" y="4520718"/>
            <a:ext cx="5306752" cy="141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84"/>
              </a:lnSpc>
            </a:pPr>
            <a:r>
              <a:rPr lang="en-US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Стало: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Доступны различные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виды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сравнения</a:t>
            </a:r>
            <a:endParaRPr lang="en-US" sz="1200" dirty="0">
              <a:latin typeface="+mn-lt"/>
            </a:endParaRPr>
          </a:p>
        </p:txBody>
      </p:sp>
      <p:sp>
        <p:nvSpPr>
          <p:cNvPr id="28" name="Shape 24"/>
          <p:cNvSpPr/>
          <p:nvPr/>
        </p:nvSpPr>
        <p:spPr>
          <a:xfrm>
            <a:off x="6234739" y="4740242"/>
            <a:ext cx="2618592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9" name="Text 25"/>
          <p:cNvSpPr/>
          <p:nvPr/>
        </p:nvSpPr>
        <p:spPr>
          <a:xfrm>
            <a:off x="6354623" y="4860125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Организация</a:t>
            </a:r>
            <a:endParaRPr lang="en-US" sz="1400" dirty="0">
              <a:latin typeface="+mn-lt"/>
            </a:endParaRPr>
          </a:p>
        </p:txBody>
      </p:sp>
      <p:sp>
        <p:nvSpPr>
          <p:cNvPr id="30" name="Shape 26"/>
          <p:cNvSpPr/>
          <p:nvPr/>
        </p:nvSpPr>
        <p:spPr>
          <a:xfrm>
            <a:off x="8922800" y="4740242"/>
            <a:ext cx="2618691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1" name="Text 27"/>
          <p:cNvSpPr/>
          <p:nvPr/>
        </p:nvSpPr>
        <p:spPr>
          <a:xfrm>
            <a:off x="9042684" y="4860125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Касса</a:t>
            </a:r>
            <a:endParaRPr lang="en-US" sz="1400" dirty="0">
              <a:latin typeface="+mn-lt"/>
            </a:endParaRPr>
          </a:p>
        </p:txBody>
      </p:sp>
      <p:sp>
        <p:nvSpPr>
          <p:cNvPr id="32" name="Shape 28"/>
          <p:cNvSpPr/>
          <p:nvPr/>
        </p:nvSpPr>
        <p:spPr>
          <a:xfrm>
            <a:off x="6234739" y="5216999"/>
            <a:ext cx="2618592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3" name="Text 29"/>
          <p:cNvSpPr/>
          <p:nvPr/>
        </p:nvSpPr>
        <p:spPr>
          <a:xfrm>
            <a:off x="6354623" y="5336882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Контрагент</a:t>
            </a:r>
            <a:endParaRPr lang="en-US" sz="1400" dirty="0">
              <a:latin typeface="+mn-lt"/>
            </a:endParaRPr>
          </a:p>
        </p:txBody>
      </p:sp>
      <p:sp>
        <p:nvSpPr>
          <p:cNvPr id="34" name="Shape 30"/>
          <p:cNvSpPr/>
          <p:nvPr/>
        </p:nvSpPr>
        <p:spPr>
          <a:xfrm>
            <a:off x="8922800" y="5216999"/>
            <a:ext cx="2618691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FCC45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5" name="Text 31"/>
          <p:cNvSpPr/>
          <p:nvPr/>
        </p:nvSpPr>
        <p:spPr>
          <a:xfrm>
            <a:off x="9042684" y="5336882"/>
            <a:ext cx="1491504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Договор контрагента</a:t>
            </a:r>
            <a:endParaRPr lang="en-US" sz="1400" dirty="0">
              <a:latin typeface="+mn-lt"/>
            </a:endParaRPr>
          </a:p>
        </p:txBody>
      </p:sp>
      <p:sp>
        <p:nvSpPr>
          <p:cNvPr id="36" name="Shape 32"/>
          <p:cNvSpPr/>
          <p:nvPr/>
        </p:nvSpPr>
        <p:spPr>
          <a:xfrm>
            <a:off x="6234739" y="5693756"/>
            <a:ext cx="5306752" cy="407288"/>
          </a:xfrm>
          <a:prstGeom prst="roundRect">
            <a:avLst>
              <a:gd name="adj" fmla="val 11058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7" name="Text 33"/>
          <p:cNvSpPr/>
          <p:nvPr/>
        </p:nvSpPr>
        <p:spPr>
          <a:xfrm>
            <a:off x="6354623" y="5813640"/>
            <a:ext cx="1340359" cy="167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Валюта</a:t>
            </a:r>
            <a:endParaRPr lang="en-US" sz="1400" dirty="0">
              <a:latin typeface="+mn-lt"/>
            </a:endParaRPr>
          </a:p>
        </p:txBody>
      </p:sp>
      <p:sp>
        <p:nvSpPr>
          <p:cNvPr id="38" name="Text 0">
            <a:extLst>
              <a:ext uri="{FF2B5EF4-FFF2-40B4-BE49-F238E27FC236}">
                <a16:creationId xmlns:a16="http://schemas.microsoft.com/office/drawing/2014/main" id="{6AAC2651-D467-494D-B1A4-90E99197717C}"/>
              </a:ext>
            </a:extLst>
          </p:cNvPr>
          <p:cNvSpPr/>
          <p:nvPr/>
        </p:nvSpPr>
        <p:spPr>
          <a:xfrm>
            <a:off x="1743703" y="254551"/>
            <a:ext cx="8025772" cy="72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М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ассовая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генерация платежных поручений и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кассовых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ордеров</a:t>
            </a:r>
            <a:endParaRPr lang="en-US" sz="24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A654BDFF-4A27-422B-BD04-9B1C710F37C0}"/>
              </a:ext>
            </a:extLst>
          </p:cNvPr>
          <p:cNvSpPr/>
          <p:nvPr/>
        </p:nvSpPr>
        <p:spPr>
          <a:xfrm>
            <a:off x="1201043" y="1286170"/>
            <a:ext cx="9001074" cy="263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Расширены возможности обработок по массовой генерации платежных документов — значительно увеличены параметры отбора для более гибкой и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точной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работы</a:t>
            </a:r>
            <a:endParaRPr lang="en-US" sz="1400" dirty="0">
              <a:latin typeface="+mn-lt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613267-273C-4425-B309-15236D55A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263" b="19987"/>
          <a:stretch/>
        </p:blipFill>
        <p:spPr>
          <a:xfrm>
            <a:off x="6267240" y="1795137"/>
            <a:ext cx="3960440" cy="1571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8A7C8A7-8389-4518-8B75-494EE29F61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9120"/>
          <a:stretch/>
        </p:blipFill>
        <p:spPr>
          <a:xfrm>
            <a:off x="696987" y="1819006"/>
            <a:ext cx="3960441" cy="15641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4" y="117899"/>
            <a:ext cx="7993062" cy="93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тключение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разнесение банковской выписки </a:t>
            </a:r>
            <a:r>
              <a:rPr lang="en-US" sz="24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по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РСБУ</a:t>
            </a:r>
          </a:p>
        </p:txBody>
      </p:sp>
      <p:sp>
        <p:nvSpPr>
          <p:cNvPr id="3" name="Text 1"/>
          <p:cNvSpPr/>
          <p:nvPr/>
        </p:nvSpPr>
        <p:spPr>
          <a:xfrm>
            <a:off x="692029" y="1478552"/>
            <a:ext cx="9077448" cy="465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59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Реквизит</a:t>
            </a:r>
            <a:r>
              <a:rPr lang="en-US" sz="1459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59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организации</a:t>
            </a:r>
            <a:r>
              <a:rPr lang="ru-RU" sz="1459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"</a:t>
            </a:r>
            <a:r>
              <a:rPr lang="ru-RU" sz="1459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Не формировать проводки по РСБУ</a:t>
            </a:r>
            <a:r>
              <a:rPr lang="ru-RU" sz="1459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"</a:t>
            </a:r>
            <a:r>
              <a:rPr lang="en-US" sz="1459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, который отключает формирование бухгалтерских проводок (РСБУ) по всем документам </a:t>
            </a:r>
            <a:r>
              <a:rPr lang="en-US" sz="1459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данной</a:t>
            </a:r>
            <a:r>
              <a:rPr lang="en-US" sz="1459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59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организации</a:t>
            </a:r>
            <a:endParaRPr lang="en-US" sz="1459" dirty="0">
              <a:latin typeface="+mn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821" y="2228274"/>
            <a:ext cx="10871533" cy="818744"/>
          </a:xfrm>
          <a:prstGeom prst="roundRect">
            <a:avLst>
              <a:gd name="adj" fmla="val 7638"/>
            </a:avLst>
          </a:prstGeom>
          <a:solidFill>
            <a:srgbClr val="E1D4D0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83" y="2449186"/>
            <a:ext cx="186078" cy="1488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45624" y="2399467"/>
            <a:ext cx="10238867" cy="4525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Применяется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, когда регламентированный учёт (РСБУ) ведётся в отдельной информационной базе (1С:БП), а текущая система (1С:УХ) используется исключительно для оперативного и 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управленческого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учёта</a:t>
            </a:r>
            <a:endParaRPr lang="en-US" sz="1200" dirty="0">
              <a:latin typeface="+mn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821" y="3362012"/>
            <a:ext cx="8346129" cy="372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2334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Две модели распределения учёта между 1С:БП и 1С:УХ</a:t>
            </a:r>
            <a:endParaRPr lang="en-US" sz="2334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821" y="3935232"/>
            <a:ext cx="10871533" cy="226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Выбор схемы зависит от того, где находится «центр управления»</a:t>
            </a:r>
            <a:endParaRPr lang="en-US" sz="1200" dirty="0">
              <a:latin typeface="+mn-lt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61821" y="4535545"/>
            <a:ext cx="5368778" cy="1631832"/>
          </a:xfrm>
          <a:prstGeom prst="roundRect">
            <a:avLst>
              <a:gd name="adj" fmla="val 5605"/>
            </a:avLst>
          </a:prstGeom>
          <a:solidFill>
            <a:srgbClr val="FFFC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Shape 7"/>
          <p:cNvSpPr/>
          <p:nvPr/>
        </p:nvSpPr>
        <p:spPr>
          <a:xfrm>
            <a:off x="661821" y="4516490"/>
            <a:ext cx="5368778" cy="76218"/>
          </a:xfrm>
          <a:prstGeom prst="roundRect">
            <a:avLst>
              <a:gd name="adj" fmla="val 82047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Shape 8"/>
          <p:cNvSpPr/>
          <p:nvPr/>
        </p:nvSpPr>
        <p:spPr>
          <a:xfrm>
            <a:off x="3122916" y="4312252"/>
            <a:ext cx="446588" cy="446588"/>
          </a:xfrm>
          <a:prstGeom prst="roundRect">
            <a:avLst>
              <a:gd name="adj" fmla="val 170667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3256892" y="4423899"/>
            <a:ext cx="178636" cy="223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375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1375" dirty="0">
              <a:latin typeface="+mn-lt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001186" y="4907702"/>
            <a:ext cx="2690046" cy="232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92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Единый учет в 1С:УХ</a:t>
            </a:r>
            <a:endParaRPr lang="en-US" sz="1600" dirty="0">
              <a:latin typeface="+mn-lt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28809" y="5220612"/>
            <a:ext cx="5368778" cy="1161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РСБУ, казначейство и управленческий учёт — в одной базе 1С:УХ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Бухгалтерские проводки формируются здесь же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🔧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Реквизит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"Не формировать проводки по РСБУ"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не устанавливать</a:t>
            </a:r>
            <a:endParaRPr lang="en-US" sz="1200" dirty="0">
              <a:latin typeface="+mn-lt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164576" y="4535545"/>
            <a:ext cx="5368778" cy="1631832"/>
          </a:xfrm>
          <a:prstGeom prst="roundRect">
            <a:avLst>
              <a:gd name="adj" fmla="val 5605"/>
            </a:avLst>
          </a:prstGeom>
          <a:solidFill>
            <a:srgbClr val="FFFC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Shape 13"/>
          <p:cNvSpPr/>
          <p:nvPr/>
        </p:nvSpPr>
        <p:spPr>
          <a:xfrm>
            <a:off x="6164576" y="4516490"/>
            <a:ext cx="5368778" cy="76218"/>
          </a:xfrm>
          <a:prstGeom prst="roundRect">
            <a:avLst>
              <a:gd name="adj" fmla="val 82047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Shape 14"/>
          <p:cNvSpPr/>
          <p:nvPr/>
        </p:nvSpPr>
        <p:spPr>
          <a:xfrm>
            <a:off x="8625671" y="4312252"/>
            <a:ext cx="446588" cy="446588"/>
          </a:xfrm>
          <a:prstGeom prst="roundRect">
            <a:avLst>
              <a:gd name="adj" fmla="val 170667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5"/>
          <p:cNvSpPr/>
          <p:nvPr/>
        </p:nvSpPr>
        <p:spPr>
          <a:xfrm>
            <a:off x="8759647" y="4423899"/>
            <a:ext cx="178636" cy="223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375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375" dirty="0">
              <a:latin typeface="+mn-lt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434969" y="4907702"/>
            <a:ext cx="2827992" cy="232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92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Раздельный учет в 1С:УХ и 1С:БП</a:t>
            </a:r>
            <a:endParaRPr lang="en-US" sz="1600" dirty="0">
              <a:latin typeface="+mn-lt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231564" y="5220612"/>
            <a:ext cx="5266699" cy="778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1С:УХ — оперативный и управленческий учёт, казначейство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1С:БП — регламентированный учёт (РСБУ)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🔧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Реквизит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"Не формировать проводки по РСБУ"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установить в 1С:УХ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8A9CE-CB25-4B5A-9B5A-51CA9A06B6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6414" y="188913"/>
            <a:ext cx="7993061" cy="792162"/>
          </a:xfrm>
        </p:spPr>
        <p:txBody>
          <a:bodyPr anchor="ctr"/>
          <a:lstStyle/>
          <a:p>
            <a:r>
              <a:rPr lang="ru-RU" sz="2800" dirty="0">
                <a:solidFill>
                  <a:srgbClr val="443728"/>
                </a:solidFill>
                <a:ea typeface="Crimson Pro Bold" pitchFamily="34" charset="-122"/>
                <a:cs typeface="+mn-cs"/>
              </a:rPr>
              <a:t>Корпоративное казначейство. Примеры внедрений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8FC3C2-C6D4-44CC-B9B9-6D32B6FF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94" y="1571420"/>
            <a:ext cx="2032164" cy="21081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0A6D347-5659-4A0F-8DB9-9C3EFDD91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992" y="1567570"/>
            <a:ext cx="2032164" cy="21156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716A37-8864-4A0B-8CD5-3E1A8FD6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801" y="1567570"/>
            <a:ext cx="1923994" cy="21275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26329ED-201E-4B39-A3F4-4506D5F5C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029" y="1557586"/>
            <a:ext cx="1891535" cy="211178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0AD8E28-1AA4-4CA5-962C-A7A650AEA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429" y="1557586"/>
            <a:ext cx="1923994" cy="212166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BB7D635-688D-4861-B95D-FD204FCC5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995" y="4346577"/>
            <a:ext cx="2032905" cy="21081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EEAB6C6-55AA-48DC-992B-F1B735E66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912" y="4357697"/>
            <a:ext cx="1907109" cy="210819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BACD13-E67E-4C28-B1F3-8C07C584A7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033" y="4357697"/>
            <a:ext cx="2075476" cy="21317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C48823D-20F8-4C05-8799-EF66DF294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2324" y="4338521"/>
            <a:ext cx="1962477" cy="21701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515B19B-9069-4B97-B360-EC8C8872C7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4616" y="4351230"/>
            <a:ext cx="1944326" cy="215740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C7223CF-CFAA-4360-8431-14D58A7037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7205" y="3429000"/>
            <a:ext cx="2726486" cy="130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7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CBDC8EF-DEBE-4B7E-9C4E-9AF07D4F7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" y="1364"/>
            <a:ext cx="1866900" cy="14478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2953" y="188914"/>
            <a:ext cx="7626522" cy="78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Спасибо за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внимание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!</a:t>
            </a:r>
          </a:p>
        </p:txBody>
      </p:sp>
      <p:sp>
        <p:nvSpPr>
          <p:cNvPr id="5" name="Shape 2"/>
          <p:cNvSpPr/>
          <p:nvPr/>
        </p:nvSpPr>
        <p:spPr>
          <a:xfrm>
            <a:off x="661821" y="1713352"/>
            <a:ext cx="3544120" cy="1438906"/>
          </a:xfrm>
          <a:prstGeom prst="roundRect">
            <a:avLst>
              <a:gd name="adj" fmla="val 4104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Shape 3"/>
          <p:cNvSpPr/>
          <p:nvPr/>
        </p:nvSpPr>
        <p:spPr>
          <a:xfrm>
            <a:off x="680875" y="1732406"/>
            <a:ext cx="3506011" cy="421778"/>
          </a:xfrm>
          <a:prstGeom prst="roundRect">
            <a:avLst>
              <a:gd name="adj" fmla="val 8581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8386" y="1834625"/>
            <a:ext cx="210889" cy="21088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1401" y="2273671"/>
            <a:ext cx="1757670" cy="219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Поддержка 1С</a:t>
            </a:r>
            <a:endParaRPr lang="en-US" sz="1400" dirty="0">
              <a:latin typeface="+mn-lt"/>
            </a:endParaRPr>
          </a:p>
        </p:txBody>
      </p:sp>
      <p:sp>
        <p:nvSpPr>
          <p:cNvPr id="9" name="Text 5"/>
          <p:cNvSpPr/>
          <p:nvPr/>
        </p:nvSpPr>
        <p:spPr>
          <a:xfrm>
            <a:off x="821401" y="2564945"/>
            <a:ext cx="3224959" cy="208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u="sng" dirty="0">
                <a:solidFill>
                  <a:srgbClr val="835E54"/>
                </a:solidFill>
                <a:latin typeface="+mn-lt"/>
                <a:ea typeface="Open Sans" pitchFamily="34" charset="-122"/>
                <a:cs typeface="Open Sans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v8@1c.ru</a:t>
            </a:r>
            <a:endParaRPr lang="en-US" sz="1200" dirty="0">
              <a:latin typeface="+mn-lt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325428" y="1713352"/>
            <a:ext cx="3544219" cy="1438906"/>
          </a:xfrm>
          <a:prstGeom prst="roundRect">
            <a:avLst>
              <a:gd name="adj" fmla="val 4104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7"/>
          <p:cNvSpPr/>
          <p:nvPr/>
        </p:nvSpPr>
        <p:spPr>
          <a:xfrm>
            <a:off x="4344482" y="1732406"/>
            <a:ext cx="3506111" cy="421778"/>
          </a:xfrm>
          <a:prstGeom prst="roundRect">
            <a:avLst>
              <a:gd name="adj" fmla="val 8581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2093" y="1834625"/>
            <a:ext cx="210889" cy="210889"/>
          </a:xfrm>
          <a:prstGeom prst="rect">
            <a:avLst/>
          </a:prstGeom>
        </p:spPr>
      </p:pic>
      <p:sp>
        <p:nvSpPr>
          <p:cNvPr id="15" name="Shape 10"/>
          <p:cNvSpPr/>
          <p:nvPr/>
        </p:nvSpPr>
        <p:spPr>
          <a:xfrm>
            <a:off x="7989135" y="1713352"/>
            <a:ext cx="3544219" cy="1438906"/>
          </a:xfrm>
          <a:prstGeom prst="roundRect">
            <a:avLst>
              <a:gd name="adj" fmla="val 4104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Shape 11"/>
          <p:cNvSpPr/>
          <p:nvPr/>
        </p:nvSpPr>
        <p:spPr>
          <a:xfrm>
            <a:off x="8008189" y="1732406"/>
            <a:ext cx="3506111" cy="421778"/>
          </a:xfrm>
          <a:prstGeom prst="roundRect">
            <a:avLst>
              <a:gd name="adj" fmla="val 8581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0" name="Shape 14"/>
          <p:cNvSpPr/>
          <p:nvPr/>
        </p:nvSpPr>
        <p:spPr>
          <a:xfrm>
            <a:off x="661821" y="3271744"/>
            <a:ext cx="3544120" cy="1438906"/>
          </a:xfrm>
          <a:prstGeom prst="roundRect">
            <a:avLst>
              <a:gd name="adj" fmla="val 4104"/>
            </a:avLst>
          </a:prstGeom>
          <a:solidFill>
            <a:srgbClr val="FFFCFA"/>
          </a:solidFill>
          <a:ln w="22860">
            <a:solidFill>
              <a:srgbClr val="FCC45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1" name="Shape 15"/>
          <p:cNvSpPr/>
          <p:nvPr/>
        </p:nvSpPr>
        <p:spPr>
          <a:xfrm>
            <a:off x="680875" y="3290798"/>
            <a:ext cx="3506011" cy="421778"/>
          </a:xfrm>
          <a:prstGeom prst="roundRect">
            <a:avLst>
              <a:gd name="adj" fmla="val 8581"/>
            </a:avLst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8386" y="3393018"/>
            <a:ext cx="210889" cy="210889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21402" y="3832063"/>
            <a:ext cx="2467873" cy="439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Канал линейки продуктов «1С:Управление холдингом»</a:t>
            </a:r>
            <a:endParaRPr lang="en-US" sz="1400" dirty="0">
              <a:latin typeface="+mn-lt"/>
            </a:endParaRPr>
          </a:p>
        </p:txBody>
      </p:sp>
      <p:sp>
        <p:nvSpPr>
          <p:cNvPr id="25" name="Shape 18"/>
          <p:cNvSpPr/>
          <p:nvPr/>
        </p:nvSpPr>
        <p:spPr>
          <a:xfrm>
            <a:off x="4325428" y="3271744"/>
            <a:ext cx="3544219" cy="1438906"/>
          </a:xfrm>
          <a:prstGeom prst="roundRect">
            <a:avLst>
              <a:gd name="adj" fmla="val 4104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Shape 19"/>
          <p:cNvSpPr/>
          <p:nvPr/>
        </p:nvSpPr>
        <p:spPr>
          <a:xfrm>
            <a:off x="4344482" y="3290798"/>
            <a:ext cx="3506111" cy="421778"/>
          </a:xfrm>
          <a:prstGeom prst="roundRect">
            <a:avLst>
              <a:gd name="adj" fmla="val 8581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92093" y="3393018"/>
            <a:ext cx="210889" cy="210889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4476629" y="3855087"/>
            <a:ext cx="2444595" cy="416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Канал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линейки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продуктов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«1С:Управление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холдингом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»</a:t>
            </a:r>
            <a:endParaRPr lang="en-US" sz="1400" dirty="0">
              <a:latin typeface="+mn-lt"/>
            </a:endParaRPr>
          </a:p>
          <a:p>
            <a:pPr>
              <a:lnSpc>
                <a:spcPts val="1709"/>
              </a:lnSpc>
            </a:pPr>
            <a:endParaRPr lang="en-US" sz="1400" dirty="0">
              <a:latin typeface="+mn-lt"/>
            </a:endParaRPr>
          </a:p>
        </p:txBody>
      </p:sp>
      <p:sp>
        <p:nvSpPr>
          <p:cNvPr id="29" name="Text 21"/>
          <p:cNvSpPr/>
          <p:nvPr/>
        </p:nvSpPr>
        <p:spPr>
          <a:xfrm>
            <a:off x="6114682" y="4415857"/>
            <a:ext cx="1280226" cy="205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ru-RU" sz="1400" b="1" u="sng" dirty="0">
                <a:solidFill>
                  <a:srgbClr val="C9907C"/>
                </a:solidFill>
                <a:latin typeface="+mn-lt"/>
                <a:ea typeface="Open Sans" pitchFamily="34" charset="-122"/>
                <a:cs typeface="Open Sans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ДЗЕН</a:t>
            </a:r>
            <a:endParaRPr lang="en-US" sz="1400" b="1" dirty="0">
              <a:solidFill>
                <a:srgbClr val="C9907C"/>
              </a:solidFill>
              <a:latin typeface="+mn-lt"/>
            </a:endParaRPr>
          </a:p>
        </p:txBody>
      </p:sp>
      <p:sp>
        <p:nvSpPr>
          <p:cNvPr id="30" name="Shape 22"/>
          <p:cNvSpPr/>
          <p:nvPr/>
        </p:nvSpPr>
        <p:spPr>
          <a:xfrm>
            <a:off x="7989135" y="3271744"/>
            <a:ext cx="3544219" cy="1438906"/>
          </a:xfrm>
          <a:prstGeom prst="roundRect">
            <a:avLst>
              <a:gd name="adj" fmla="val 4104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1" name="Shape 23"/>
          <p:cNvSpPr/>
          <p:nvPr/>
        </p:nvSpPr>
        <p:spPr>
          <a:xfrm>
            <a:off x="8008189" y="3290798"/>
            <a:ext cx="3506111" cy="421778"/>
          </a:xfrm>
          <a:prstGeom prst="roundRect">
            <a:avLst>
              <a:gd name="adj" fmla="val 8581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90379" y="1818855"/>
            <a:ext cx="210889" cy="210889"/>
          </a:xfrm>
          <a:prstGeom prst="rect">
            <a:avLst/>
          </a:prstGeom>
        </p:spPr>
      </p:pic>
      <p:sp>
        <p:nvSpPr>
          <p:cNvPr id="35" name="Shape 26"/>
          <p:cNvSpPr/>
          <p:nvPr/>
        </p:nvSpPr>
        <p:spPr>
          <a:xfrm>
            <a:off x="661821" y="4830138"/>
            <a:ext cx="3544120" cy="1623992"/>
          </a:xfrm>
          <a:prstGeom prst="roundRect">
            <a:avLst>
              <a:gd name="adj" fmla="val 3637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6" name="Shape 27"/>
          <p:cNvSpPr/>
          <p:nvPr/>
        </p:nvSpPr>
        <p:spPr>
          <a:xfrm>
            <a:off x="680875" y="4849192"/>
            <a:ext cx="3506011" cy="421778"/>
          </a:xfrm>
          <a:prstGeom prst="roundRect">
            <a:avLst>
              <a:gd name="adj" fmla="val 8581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37" name="Image 7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28386" y="4951410"/>
            <a:ext cx="210889" cy="210889"/>
          </a:xfrm>
          <a:prstGeom prst="rect">
            <a:avLst/>
          </a:prstGeom>
        </p:spPr>
      </p:pic>
      <p:sp>
        <p:nvSpPr>
          <p:cNvPr id="38" name="Text 28"/>
          <p:cNvSpPr/>
          <p:nvPr/>
        </p:nvSpPr>
        <p:spPr>
          <a:xfrm>
            <a:off x="821401" y="5390456"/>
            <a:ext cx="1757670" cy="219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Презентации</a:t>
            </a:r>
            <a:endParaRPr lang="en-US" sz="1600" dirty="0">
              <a:latin typeface="+mn-lt"/>
            </a:endParaRPr>
          </a:p>
        </p:txBody>
      </p:sp>
      <p:sp>
        <p:nvSpPr>
          <p:cNvPr id="39" name="Text 29"/>
          <p:cNvSpPr/>
          <p:nvPr/>
        </p:nvSpPr>
        <p:spPr>
          <a:xfrm>
            <a:off x="821402" y="5681730"/>
            <a:ext cx="2194096" cy="416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u="sng" dirty="0">
                <a:solidFill>
                  <a:srgbClr val="835E54"/>
                </a:solidFill>
                <a:latin typeface="+mn-lt"/>
                <a:ea typeface="Open Sans" pitchFamily="34" charset="-122"/>
                <a:cs typeface="Open Sans" pitchFamily="34" charset="-120"/>
                <a:hlinkClick r:id="rId18"/>
              </a:rPr>
              <a:t>https://v8.1c.ru/cpm/poleznye-materialy/presentations/</a:t>
            </a:r>
            <a:endParaRPr lang="en-US" sz="1200" dirty="0">
              <a:latin typeface="+mn-lt"/>
            </a:endParaRPr>
          </a:p>
        </p:txBody>
      </p:sp>
      <p:sp>
        <p:nvSpPr>
          <p:cNvPr id="40" name="Shape 30"/>
          <p:cNvSpPr/>
          <p:nvPr/>
        </p:nvSpPr>
        <p:spPr>
          <a:xfrm>
            <a:off x="4325428" y="4830138"/>
            <a:ext cx="3544219" cy="1623992"/>
          </a:xfrm>
          <a:prstGeom prst="roundRect">
            <a:avLst>
              <a:gd name="adj" fmla="val 3637"/>
            </a:avLst>
          </a:prstGeom>
          <a:solidFill>
            <a:srgbClr val="FFFCFA"/>
          </a:solidFill>
          <a:ln w="22860">
            <a:solidFill>
              <a:srgbClr val="FCC45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1" name="Shape 31"/>
          <p:cNvSpPr/>
          <p:nvPr/>
        </p:nvSpPr>
        <p:spPr>
          <a:xfrm>
            <a:off x="4344482" y="4849192"/>
            <a:ext cx="3506111" cy="421778"/>
          </a:xfrm>
          <a:prstGeom prst="roundRect">
            <a:avLst>
              <a:gd name="adj" fmla="val 8581"/>
            </a:avLst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2" name="Image 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92093" y="4951410"/>
            <a:ext cx="210889" cy="210889"/>
          </a:xfrm>
          <a:prstGeom prst="rect">
            <a:avLst/>
          </a:prstGeom>
        </p:spPr>
      </p:pic>
      <p:sp>
        <p:nvSpPr>
          <p:cNvPr id="43" name="Text 32"/>
          <p:cNvSpPr/>
          <p:nvPr/>
        </p:nvSpPr>
        <p:spPr>
          <a:xfrm>
            <a:off x="4485008" y="5390456"/>
            <a:ext cx="1757670" cy="219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Видео-материалы</a:t>
            </a:r>
            <a:endParaRPr lang="en-US" sz="1600" dirty="0">
              <a:latin typeface="+mn-lt"/>
            </a:endParaRPr>
          </a:p>
        </p:txBody>
      </p:sp>
      <p:sp>
        <p:nvSpPr>
          <p:cNvPr id="44" name="Text 33"/>
          <p:cNvSpPr/>
          <p:nvPr/>
        </p:nvSpPr>
        <p:spPr>
          <a:xfrm>
            <a:off x="4485008" y="5681730"/>
            <a:ext cx="2281072" cy="416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u="sng" dirty="0">
                <a:solidFill>
                  <a:srgbClr val="835E54"/>
                </a:solidFill>
                <a:latin typeface="+mn-lt"/>
                <a:ea typeface="Open Sans" pitchFamily="34" charset="-122"/>
                <a:cs typeface="Open Sans" pitchFamily="34" charset="-120"/>
                <a:hlinkClick r:id="rId21"/>
              </a:rPr>
              <a:t>https://v8.1c.ru/cpm/poleznye-materialy/video/</a:t>
            </a:r>
            <a:endParaRPr lang="en-US" sz="1200" dirty="0">
              <a:latin typeface="+mn-lt"/>
            </a:endParaRPr>
          </a:p>
        </p:txBody>
      </p:sp>
      <p:sp>
        <p:nvSpPr>
          <p:cNvPr id="45" name="Shape 34"/>
          <p:cNvSpPr/>
          <p:nvPr/>
        </p:nvSpPr>
        <p:spPr>
          <a:xfrm>
            <a:off x="7989135" y="4830138"/>
            <a:ext cx="3544219" cy="1623992"/>
          </a:xfrm>
          <a:prstGeom prst="roundRect">
            <a:avLst>
              <a:gd name="adj" fmla="val 3637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7" name="Text 36"/>
          <p:cNvSpPr/>
          <p:nvPr/>
        </p:nvSpPr>
        <p:spPr>
          <a:xfrm>
            <a:off x="9655800" y="4925112"/>
            <a:ext cx="210889" cy="263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000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9</a:t>
            </a:r>
            <a:endParaRPr lang="en-US" sz="2000" dirty="0">
              <a:latin typeface="+mn-lt"/>
            </a:endParaRPr>
          </a:p>
        </p:txBody>
      </p:sp>
      <p:sp>
        <p:nvSpPr>
          <p:cNvPr id="58" name="Shape 37">
            <a:extLst>
              <a:ext uri="{FF2B5EF4-FFF2-40B4-BE49-F238E27FC236}">
                <a16:creationId xmlns:a16="http://schemas.microsoft.com/office/drawing/2014/main" id="{98BAAD6F-D052-4A92-9ACA-DB0AA9E4F278}"/>
              </a:ext>
            </a:extLst>
          </p:cNvPr>
          <p:cNvSpPr/>
          <p:nvPr/>
        </p:nvSpPr>
        <p:spPr>
          <a:xfrm>
            <a:off x="8015874" y="4852611"/>
            <a:ext cx="3507202" cy="420983"/>
          </a:xfrm>
          <a:prstGeom prst="roundRect">
            <a:avLst>
              <a:gd name="adj" fmla="val 8572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59" name="Image 9" descr="preencoded.png">
            <a:extLst>
              <a:ext uri="{FF2B5EF4-FFF2-40B4-BE49-F238E27FC236}">
                <a16:creationId xmlns:a16="http://schemas.microsoft.com/office/drawing/2014/main" id="{105B1673-0941-416D-AE44-A5B1DE2E76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37682" y="4898713"/>
            <a:ext cx="263586" cy="26358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5748873-8A43-4E9D-83B8-4126BBFB93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49274" y="5390456"/>
            <a:ext cx="904290" cy="91356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2519401-287F-49CD-977F-D8307A21E84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19695" y="3770902"/>
            <a:ext cx="845140" cy="8503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A1A43EC-C3FF-46AE-9890-F8DAF7D58A8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16365" y="3799649"/>
            <a:ext cx="828648" cy="83642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EC01298-B091-4F1A-9808-751111752AE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29830" y="3805215"/>
            <a:ext cx="809947" cy="836318"/>
          </a:xfrm>
          <a:prstGeom prst="rect">
            <a:avLst/>
          </a:prstGeom>
        </p:spPr>
      </p:pic>
      <p:sp>
        <p:nvSpPr>
          <p:cNvPr id="80" name="Text 8">
            <a:extLst>
              <a:ext uri="{FF2B5EF4-FFF2-40B4-BE49-F238E27FC236}">
                <a16:creationId xmlns:a16="http://schemas.microsoft.com/office/drawing/2014/main" id="{0AB1C02E-25C0-40F3-8DF9-54052E0D0712}"/>
              </a:ext>
            </a:extLst>
          </p:cNvPr>
          <p:cNvSpPr/>
          <p:nvPr/>
        </p:nvSpPr>
        <p:spPr>
          <a:xfrm>
            <a:off x="8148714" y="2265564"/>
            <a:ext cx="2476674" cy="291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Сайт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400" b="1" i="0" u="none" strike="noStrike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1С:</a:t>
            </a:r>
            <a:r>
              <a:rPr lang="en-US" sz="1400" b="1" i="0" u="none" strike="noStrike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ERP. </a:t>
            </a:r>
            <a:r>
              <a:rPr lang="ru-RU" sz="1400" b="1" i="0" u="none" strike="noStrike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Управление холдингом</a:t>
            </a:r>
          </a:p>
          <a:p>
            <a:pPr>
              <a:lnSpc>
                <a:spcPts val="1709"/>
              </a:lnSpc>
            </a:pPr>
            <a:endParaRPr lang="en-US" sz="1400" dirty="0">
              <a:latin typeface="+mn-lt"/>
            </a:endParaRPr>
          </a:p>
        </p:txBody>
      </p:sp>
      <p:sp>
        <p:nvSpPr>
          <p:cNvPr id="81" name="Text 9">
            <a:extLst>
              <a:ext uri="{FF2B5EF4-FFF2-40B4-BE49-F238E27FC236}">
                <a16:creationId xmlns:a16="http://schemas.microsoft.com/office/drawing/2014/main" id="{3DDC07E9-0389-4D6A-8CE0-482D8FD61960}"/>
              </a:ext>
            </a:extLst>
          </p:cNvPr>
          <p:cNvSpPr/>
          <p:nvPr/>
        </p:nvSpPr>
        <p:spPr>
          <a:xfrm>
            <a:off x="8156531" y="2828812"/>
            <a:ext cx="2004888" cy="369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u="sng" dirty="0">
                <a:solidFill>
                  <a:srgbClr val="835E54"/>
                </a:solidFill>
                <a:latin typeface="+mn-lt"/>
                <a:ea typeface="Open Sans" pitchFamily="34" charset="-122"/>
                <a:cs typeface="Open Sans" pitchFamily="34" charset="-12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https://v8.1c.ru/cpm-erp/</a:t>
            </a:r>
            <a:endParaRPr lang="en-US" sz="1200" dirty="0">
              <a:latin typeface="+mn-lt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E21E71F-9181-4EF6-9A60-5DF466E5C1E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549274" y="2154184"/>
            <a:ext cx="904290" cy="899321"/>
          </a:xfrm>
          <a:prstGeom prst="rect">
            <a:avLst/>
          </a:prstGeom>
        </p:spPr>
      </p:pic>
      <p:sp>
        <p:nvSpPr>
          <p:cNvPr id="86" name="Text 24">
            <a:extLst>
              <a:ext uri="{FF2B5EF4-FFF2-40B4-BE49-F238E27FC236}">
                <a16:creationId xmlns:a16="http://schemas.microsoft.com/office/drawing/2014/main" id="{D24CFFFA-3B47-4620-A8F4-BC72FD9EA5E0}"/>
              </a:ext>
            </a:extLst>
          </p:cNvPr>
          <p:cNvSpPr/>
          <p:nvPr/>
        </p:nvSpPr>
        <p:spPr>
          <a:xfrm>
            <a:off x="4496730" y="2273670"/>
            <a:ext cx="2468485" cy="4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Сайт 1С:Управление холдингом</a:t>
            </a:r>
            <a:endParaRPr lang="en-US" sz="1400" dirty="0">
              <a:latin typeface="+mn-lt"/>
            </a:endParaRPr>
          </a:p>
        </p:txBody>
      </p:sp>
      <p:sp>
        <p:nvSpPr>
          <p:cNvPr id="87" name="Text 25">
            <a:extLst>
              <a:ext uri="{FF2B5EF4-FFF2-40B4-BE49-F238E27FC236}">
                <a16:creationId xmlns:a16="http://schemas.microsoft.com/office/drawing/2014/main" id="{2CCA7D18-16F2-4FD2-8212-2DBA63A0B3B4}"/>
              </a:ext>
            </a:extLst>
          </p:cNvPr>
          <p:cNvSpPr/>
          <p:nvPr/>
        </p:nvSpPr>
        <p:spPr>
          <a:xfrm>
            <a:off x="4485008" y="2809903"/>
            <a:ext cx="3225058" cy="208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u="sng" dirty="0">
                <a:solidFill>
                  <a:srgbClr val="835E54"/>
                </a:solidFill>
                <a:latin typeface="+mn-lt"/>
                <a:ea typeface="Open Sans" pitchFamily="34" charset="-122"/>
                <a:cs typeface="Open Sans" pitchFamily="34" charset="-120"/>
                <a:hlinkClick r:id="rId30"/>
              </a:rPr>
              <a:t>https://v8.1c.ru/cpm/</a:t>
            </a:r>
            <a:endParaRPr lang="en-US" sz="1200" dirty="0">
              <a:latin typeface="+mn-lt"/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8E62245-E081-4251-9488-2FF0967FC51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21224" y="2183248"/>
            <a:ext cx="847893" cy="873279"/>
          </a:xfrm>
          <a:prstGeom prst="rect">
            <a:avLst/>
          </a:prstGeom>
        </p:spPr>
      </p:pic>
      <p:sp>
        <p:nvSpPr>
          <p:cNvPr id="89" name="Text 12">
            <a:extLst>
              <a:ext uri="{FF2B5EF4-FFF2-40B4-BE49-F238E27FC236}">
                <a16:creationId xmlns:a16="http://schemas.microsoft.com/office/drawing/2014/main" id="{224CA2C6-828E-47F1-A5FC-6171F3239F75}"/>
              </a:ext>
            </a:extLst>
          </p:cNvPr>
          <p:cNvSpPr/>
          <p:nvPr/>
        </p:nvSpPr>
        <p:spPr>
          <a:xfrm>
            <a:off x="8148714" y="3829438"/>
            <a:ext cx="2468485" cy="439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Неофициальный канал по 1С: Управление холдингом</a:t>
            </a:r>
            <a:endParaRPr lang="en-US" sz="1400" dirty="0">
              <a:latin typeface="+mn-lt"/>
            </a:endParaRPr>
          </a:p>
        </p:txBody>
      </p:sp>
      <p:sp>
        <p:nvSpPr>
          <p:cNvPr id="90" name="Text 13">
            <a:extLst>
              <a:ext uri="{FF2B5EF4-FFF2-40B4-BE49-F238E27FC236}">
                <a16:creationId xmlns:a16="http://schemas.microsoft.com/office/drawing/2014/main" id="{F897860B-AA9C-4183-8C6D-ABA81192636E}"/>
              </a:ext>
            </a:extLst>
          </p:cNvPr>
          <p:cNvSpPr/>
          <p:nvPr/>
        </p:nvSpPr>
        <p:spPr>
          <a:xfrm>
            <a:off x="8156946" y="4355707"/>
            <a:ext cx="3225058" cy="208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u="sng" dirty="0">
                <a:solidFill>
                  <a:srgbClr val="835E54"/>
                </a:solidFill>
                <a:latin typeface="+mn-lt"/>
                <a:ea typeface="Open Sans" pitchFamily="34" charset="-122"/>
                <a:cs typeface="Open Sans" pitchFamily="34" charset="-12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https://t.me/CPMRussia</a:t>
            </a:r>
            <a:endParaRPr lang="en-US" sz="1200" dirty="0">
              <a:latin typeface="+mn-lt"/>
            </a:endParaRPr>
          </a:p>
        </p:txBody>
      </p:sp>
      <p:pic>
        <p:nvPicPr>
          <p:cNvPr id="91" name="Image 3" descr="preencoded.png">
            <a:extLst>
              <a:ext uri="{FF2B5EF4-FFF2-40B4-BE49-F238E27FC236}">
                <a16:creationId xmlns:a16="http://schemas.microsoft.com/office/drawing/2014/main" id="{86241F85-2DA4-4BED-9935-0CBE457362F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664030" y="3394313"/>
            <a:ext cx="210889" cy="210889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061CF6B-48FF-4587-8E48-B749D031EE1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213032" y="5390456"/>
            <a:ext cx="874850" cy="87893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388A5465-14FA-4710-8475-71EB17DF7AE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85567" y="5373708"/>
            <a:ext cx="887451" cy="908283"/>
          </a:xfrm>
          <a:prstGeom prst="rect">
            <a:avLst/>
          </a:prstGeom>
        </p:spPr>
      </p:pic>
      <p:sp>
        <p:nvSpPr>
          <p:cNvPr id="96" name="Text 17">
            <a:extLst>
              <a:ext uri="{FF2B5EF4-FFF2-40B4-BE49-F238E27FC236}">
                <a16:creationId xmlns:a16="http://schemas.microsoft.com/office/drawing/2014/main" id="{3E2F2E55-A555-4366-9C7F-8226CF5C66A4}"/>
              </a:ext>
            </a:extLst>
          </p:cNvPr>
          <p:cNvSpPr/>
          <p:nvPr/>
        </p:nvSpPr>
        <p:spPr>
          <a:xfrm>
            <a:off x="2183224" y="4394686"/>
            <a:ext cx="1506593" cy="193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u="sng" dirty="0">
                <a:solidFill>
                  <a:srgbClr val="835E54"/>
                </a:solidFill>
                <a:ea typeface="Open Sans" pitchFamily="34" charset="-122"/>
                <a:cs typeface="Open Sans" pitchFamily="34" charset="-120"/>
                <a:hlinkClick r:id="rId37"/>
              </a:rPr>
              <a:t>YOUTUBE</a:t>
            </a:r>
            <a:endParaRPr lang="en-US" sz="1400" b="1" dirty="0"/>
          </a:p>
        </p:txBody>
      </p:sp>
      <p:sp>
        <p:nvSpPr>
          <p:cNvPr id="99" name="Text 37">
            <a:extLst>
              <a:ext uri="{FF2B5EF4-FFF2-40B4-BE49-F238E27FC236}">
                <a16:creationId xmlns:a16="http://schemas.microsoft.com/office/drawing/2014/main" id="{CF49BEA9-6A53-4854-A3B6-CC0921EF4A0D}"/>
              </a:ext>
            </a:extLst>
          </p:cNvPr>
          <p:cNvSpPr/>
          <p:nvPr/>
        </p:nvSpPr>
        <p:spPr>
          <a:xfrm>
            <a:off x="8146593" y="5374010"/>
            <a:ext cx="2320165" cy="70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ru-RU" sz="1200" b="1" dirty="0">
                <a:solidFill>
                  <a:srgbClr val="443728"/>
                </a:solidFill>
                <a:ea typeface="Open Sans" pitchFamily="34" charset="-122"/>
                <a:cs typeface="Open Sans" pitchFamily="34" charset="-120"/>
              </a:rPr>
              <a:t>Истории успешных внедрений «1С:Управление холдингом 8»</a:t>
            </a:r>
            <a:endParaRPr lang="en-US" sz="1200" b="1" dirty="0"/>
          </a:p>
        </p:txBody>
      </p:sp>
      <p:sp>
        <p:nvSpPr>
          <p:cNvPr id="100" name="Text 33">
            <a:extLst>
              <a:ext uri="{FF2B5EF4-FFF2-40B4-BE49-F238E27FC236}">
                <a16:creationId xmlns:a16="http://schemas.microsoft.com/office/drawing/2014/main" id="{4CC78E84-7E70-4B8A-8E80-EBA7C9B3DFA3}"/>
              </a:ext>
            </a:extLst>
          </p:cNvPr>
          <p:cNvSpPr/>
          <p:nvPr/>
        </p:nvSpPr>
        <p:spPr>
          <a:xfrm>
            <a:off x="8166436" y="5966010"/>
            <a:ext cx="2280478" cy="4161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00" dirty="0">
                <a:hlinkClick r:id="rId38"/>
              </a:rPr>
              <a:t>https://v8.1c.ru/cpm/istorii-uspekha/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3"/>
            <a:ext cx="7993062" cy="79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Организовать к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онтроль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лимитов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платежей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889675" y="1846263"/>
            <a:ext cx="4608588" cy="1230498"/>
          </a:xfrm>
          <a:prstGeom prst="roundRect">
            <a:avLst>
              <a:gd name="adj" fmla="val 4955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2"/>
          <p:cNvSpPr/>
          <p:nvPr/>
        </p:nvSpPr>
        <p:spPr>
          <a:xfrm>
            <a:off x="6876970" y="1846263"/>
            <a:ext cx="82337" cy="1230498"/>
          </a:xfrm>
          <a:prstGeom prst="roundRect">
            <a:avLst>
              <a:gd name="adj" fmla="val 104186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7066524" y="1985003"/>
            <a:ext cx="3038728" cy="19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🔍 Ситуация</a:t>
            </a:r>
            <a:endParaRPr lang="en-US" sz="1600" dirty="0">
              <a:latin typeface="+mn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66522" y="2265957"/>
            <a:ext cx="4097201" cy="672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Подразделения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регулярно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выходят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рамки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утверждённых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лимитов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Лимиты по проектам и ЦФО разбросаны по таблицам Excel, актуальный остаток в реальном времени никто не видит</a:t>
            </a:r>
            <a:endParaRPr lang="en-US" sz="1200" dirty="0">
              <a:latin typeface="+mn-lt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889675" y="3160720"/>
            <a:ext cx="4608588" cy="1398514"/>
          </a:xfrm>
          <a:prstGeom prst="roundRect">
            <a:avLst>
              <a:gd name="adj" fmla="val 4360"/>
            </a:avLst>
          </a:prstGeom>
          <a:solidFill>
            <a:srgbClr val="FFFCFA"/>
          </a:solidFill>
          <a:ln w="1524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6"/>
          <p:cNvSpPr/>
          <p:nvPr/>
        </p:nvSpPr>
        <p:spPr>
          <a:xfrm>
            <a:off x="6876970" y="3160720"/>
            <a:ext cx="82337" cy="1398514"/>
          </a:xfrm>
          <a:prstGeom prst="roundRect">
            <a:avLst>
              <a:gd name="adj" fmla="val 104186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7066523" y="3299460"/>
            <a:ext cx="2552911" cy="19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📋 Текущий процесс</a:t>
            </a:r>
          </a:p>
        </p:txBody>
      </p:sp>
      <p:sp>
        <p:nvSpPr>
          <p:cNvPr id="11" name="Text 8"/>
          <p:cNvSpPr/>
          <p:nvPr/>
        </p:nvSpPr>
        <p:spPr>
          <a:xfrm>
            <a:off x="7066522" y="3580413"/>
            <a:ext cx="4097201" cy="84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автоматического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контроля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—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нарушения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бюджетной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дисциплины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обнаруживаются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постфактум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когда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штрафных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последствий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уже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избежать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Согласование блокируется, оплата контрагентам задерживается</a:t>
            </a:r>
            <a:endParaRPr lang="en-US" sz="1200" dirty="0">
              <a:latin typeface="+mn-lt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889675" y="4643193"/>
            <a:ext cx="4608588" cy="1062482"/>
          </a:xfrm>
          <a:prstGeom prst="roundRect">
            <a:avLst>
              <a:gd name="adj" fmla="val 5739"/>
            </a:avLst>
          </a:prstGeom>
          <a:solidFill>
            <a:srgbClr val="FFFCFA"/>
          </a:solidFill>
          <a:ln w="1524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Shape 10"/>
          <p:cNvSpPr/>
          <p:nvPr/>
        </p:nvSpPr>
        <p:spPr>
          <a:xfrm>
            <a:off x="6876970" y="4643193"/>
            <a:ext cx="82337" cy="1062482"/>
          </a:xfrm>
          <a:prstGeom prst="roundRect">
            <a:avLst>
              <a:gd name="adj" fmla="val 104186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7066524" y="4781932"/>
            <a:ext cx="4048314" cy="19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💬 Запрос клиента</a:t>
            </a:r>
            <a:endParaRPr lang="en-US" sz="1600" dirty="0">
              <a:latin typeface="+mn-lt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66522" y="5062885"/>
            <a:ext cx="4097201" cy="504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«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Нужна система, которая автоматически контролирует лимиты и не даёт провести платёж в случае нарушения бюджетного контроля.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»</a:t>
            </a:r>
            <a:endParaRPr lang="en-US" sz="1200" dirty="0">
              <a:latin typeface="+mn-lt"/>
            </a:endParaRPr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80204AA5-9B30-4BC6-9CD6-4BF48A24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" y="1985003"/>
            <a:ext cx="5399633" cy="35997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4" y="188913"/>
            <a:ext cx="7993061" cy="7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Сценарий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№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1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: 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организация контроля лимитов платежей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6425" y="1734184"/>
            <a:ext cx="146085" cy="18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167" dirty="0">
              <a:latin typeface="+mn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16426" y="1968294"/>
            <a:ext cx="3508953" cy="19054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716425" y="2080835"/>
            <a:ext cx="1897252" cy="23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Установка лимитов</a:t>
            </a:r>
            <a:endParaRPr lang="en-US" sz="1400" dirty="0">
              <a:latin typeface="+mn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716426" y="2394140"/>
            <a:ext cx="3508953" cy="1585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Установите лимиты с помощью "Операционного плана" по ЦФО, статьям ДДС и проектам, в рамках которых будет смоделирован демо-пример. Если используете бюджетирование, то установите лимиты по данным бюджетирования через АРМ Установка планов и лимитов</a:t>
            </a:r>
            <a:endParaRPr lang="en-US" sz="1167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4428661" y="1734184"/>
            <a:ext cx="148962" cy="18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167" dirty="0">
              <a:latin typeface="+mn-lt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428660" y="1968294"/>
            <a:ext cx="3578160" cy="19054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4428661" y="2080835"/>
            <a:ext cx="2157018" cy="23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Бюджетный контроль</a:t>
            </a:r>
            <a:endParaRPr lang="en-US" sz="1400" dirty="0">
              <a:latin typeface="+mn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428660" y="2394140"/>
            <a:ext cx="3578160" cy="453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Настройте индивидуальные правила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различным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статьям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ДДС:  </a:t>
            </a:r>
            <a:endParaRPr lang="ru-RU" sz="1167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ru-RU" sz="1167" dirty="0">
                <a:latin typeface="+mn-lt"/>
              </a:rPr>
              <a:t>информировать, но не блокировать дальнейшую работу 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ru-RU" sz="1167" dirty="0">
                <a:latin typeface="+mn-lt"/>
              </a:rPr>
              <a:t>блокировать работу, если выявлено нарушение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ru-RU" sz="1167" dirty="0">
                <a:latin typeface="+mn-lt"/>
              </a:rPr>
              <a:t>не контролировать конкретные статьи</a:t>
            </a:r>
          </a:p>
          <a:p>
            <a:pPr>
              <a:lnSpc>
                <a:spcPts val="1750"/>
              </a:lnSpc>
            </a:pPr>
            <a:endParaRPr lang="en-US" sz="1167" dirty="0">
              <a:latin typeface="+mn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40995" y="1734184"/>
            <a:ext cx="139770" cy="18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167" dirty="0">
              <a:latin typeface="+mn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140996" y="1968294"/>
            <a:ext cx="3357268" cy="19054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8140995" y="2080835"/>
            <a:ext cx="1747728" cy="23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Создание заявки</a:t>
            </a:r>
            <a:endParaRPr lang="en-US" sz="1400" dirty="0">
              <a:latin typeface="+mn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140996" y="2394140"/>
            <a:ext cx="3357268" cy="1132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Создайте заявку на оплату на основании договора с поставщиком, заполните сумму взаиморасчетов, сумма к оплате рассчитается автоматически. Покажите автоподстановку реквизитов из договора</a:t>
            </a:r>
            <a:endParaRPr lang="en-US" sz="1167" dirty="0">
              <a:latin typeface="+mn-lt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16425" y="4400411"/>
            <a:ext cx="146085" cy="18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167" dirty="0">
              <a:latin typeface="+mn-lt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16426" y="4634522"/>
            <a:ext cx="3508953" cy="19054"/>
          </a:xfrm>
          <a:prstGeom prst="rect">
            <a:avLst/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716425" y="4747063"/>
            <a:ext cx="3489780" cy="23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Автоматический контроль лимитов</a:t>
            </a:r>
            <a:endParaRPr lang="en-US" sz="1400" dirty="0">
              <a:latin typeface="+mn-lt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16426" y="5060368"/>
            <a:ext cx="3508953" cy="135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Сразу после заполнения покажите контроль документа: укладывается ли сумма в утвержденный лимит по статье ДДС. Попробуйте ввести сумму больше лимита — покажите, как система сигнализирует о нарушении</a:t>
            </a:r>
            <a:endParaRPr lang="en-US" sz="1167" dirty="0">
              <a:latin typeface="+mn-lt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428661" y="4400411"/>
            <a:ext cx="148962" cy="18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167" dirty="0">
              <a:latin typeface="+mn-lt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428660" y="4634522"/>
            <a:ext cx="3578160" cy="19054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4428660" y="4747063"/>
            <a:ext cx="2289606" cy="23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Маршрут согласования</a:t>
            </a:r>
            <a:endParaRPr lang="en-US" sz="1400" dirty="0">
              <a:latin typeface="+mn-lt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4428660" y="5060368"/>
            <a:ext cx="3578160" cy="1132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Настройте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условные переходы, чтобы отправить заявку на дополнительное согласование с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Бюджетным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контролером</a:t>
            </a: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Проведите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заявку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как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она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автоматически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ушла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согласование</a:t>
            </a:r>
            <a:endParaRPr lang="en-US" sz="1167" dirty="0">
              <a:latin typeface="+mn-lt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140995" y="4400411"/>
            <a:ext cx="139770" cy="18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67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06</a:t>
            </a:r>
            <a:endParaRPr lang="en-US" sz="1167" dirty="0">
              <a:latin typeface="+mn-lt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8140996" y="4634522"/>
            <a:ext cx="3357268" cy="19054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8140995" y="4747063"/>
            <a:ext cx="2024287" cy="23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исполнения</a:t>
            </a:r>
            <a:endParaRPr lang="en-US" sz="1400" dirty="0">
              <a:latin typeface="+mn-lt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140996" y="5060368"/>
            <a:ext cx="3357268" cy="906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Отразите факт исполнения заявки.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</a:t>
            </a: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как: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факт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сопоставился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заявкой</a:t>
            </a: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—</a:t>
            </a: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отчет "Фактическая оплата заявок"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лимит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пересчитался</a:t>
            </a: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—</a:t>
            </a:r>
            <a:r>
              <a:rPr lang="ru-RU" sz="1167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отчет "Отчет по лимитам"</a:t>
            </a:r>
            <a:endParaRPr lang="en-US" sz="1167" dirty="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188914"/>
            <a:ext cx="79930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На что обратить внимание?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" y="1917628"/>
            <a:ext cx="3313839" cy="25331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11708" y="4905916"/>
            <a:ext cx="2284247" cy="274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Установка лимитов</a:t>
            </a:r>
            <a:endParaRPr lang="en-US" sz="1600" dirty="0">
              <a:latin typeface="+mn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689088" y="5503172"/>
            <a:ext cx="3518318" cy="814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Лимиты задаются в разрезе ЦФО, статей ДДС, их аналитик и конкретных проектов — полная детализация</a:t>
            </a:r>
            <a:endParaRPr lang="en-US" sz="1200" dirty="0">
              <a:latin typeface="+mn-lt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81" y="1917627"/>
            <a:ext cx="3518317" cy="253314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14535" y="4905916"/>
            <a:ext cx="3518318" cy="325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Привязка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платежа 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 аналитикам планирования</a:t>
            </a:r>
            <a:endParaRPr lang="en-US" sz="1600" dirty="0">
              <a:latin typeface="+mn-lt"/>
            </a:endParaRPr>
          </a:p>
        </p:txBody>
      </p:sp>
      <p:sp>
        <p:nvSpPr>
          <p:cNvPr id="8" name="Text 4"/>
          <p:cNvSpPr/>
          <p:nvPr/>
        </p:nvSpPr>
        <p:spPr>
          <a:xfrm>
            <a:off x="4282956" y="5503172"/>
            <a:ext cx="3518318" cy="814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 привязан к ЦФО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общ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сумм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 распределена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по нескольким статьям ДДС и проектам</a:t>
            </a:r>
            <a:endParaRPr lang="en-US" sz="1200" dirty="0">
              <a:latin typeface="+mn-lt"/>
            </a:endParaRPr>
          </a:p>
        </p:txBody>
      </p:sp>
      <p:sp>
        <p:nvSpPr>
          <p:cNvPr id="10" name="Text 5"/>
          <p:cNvSpPr/>
          <p:nvPr/>
        </p:nvSpPr>
        <p:spPr>
          <a:xfrm>
            <a:off x="8260603" y="4905916"/>
            <a:ext cx="3017743" cy="274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лимитов и </a:t>
            </a:r>
            <a:r>
              <a:rPr lang="ru-RU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резеров</a:t>
            </a:r>
            <a:endParaRPr lang="en-US" sz="1600" dirty="0">
              <a:latin typeface="+mn-lt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27011" y="5367409"/>
            <a:ext cx="3624187" cy="1086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Нарушения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указывают на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отсутствие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свободного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лимита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и/или резерва. Режимы контроля: не контролировать, информировать, блокировать </a:t>
            </a:r>
            <a:endParaRPr lang="en-US" sz="1200" dirty="0">
              <a:latin typeface="+mn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845926-A2A8-4E47-8A45-5E4BB9A9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64" y="1917626"/>
            <a:ext cx="3343231" cy="2533145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8E47E0-E19D-4C1F-A863-63E12E0542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" b="7722"/>
          <a:stretch/>
        </p:blipFill>
        <p:spPr>
          <a:xfrm>
            <a:off x="4256610" y="1930976"/>
            <a:ext cx="3518317" cy="2519795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655F9E0-5CC5-40F1-9114-2EC92669FB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9" r="28070"/>
          <a:stretch/>
        </p:blipFill>
        <p:spPr>
          <a:xfrm>
            <a:off x="7991342" y="1930976"/>
            <a:ext cx="3525642" cy="2533145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7107" y="188914"/>
            <a:ext cx="799236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На что обратить внимание?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8086756" y="1823453"/>
            <a:ext cx="2284247" cy="274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Маршруты согласования</a:t>
            </a:r>
            <a:endParaRPr lang="en-US" sz="1600" dirty="0">
              <a:latin typeface="+mn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6961683" y="2383214"/>
            <a:ext cx="4534395" cy="814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Гибкая настройка маршрутов позволяет соблюдать регламент автоматически. Платёж, превышающий лимит, не проходит без дополнительного согласования уполномоченного лица</a:t>
            </a:r>
            <a:endParaRPr lang="en-US" sz="1200" dirty="0">
              <a:latin typeface="+mn-lt"/>
            </a:endParaRPr>
          </a:p>
        </p:txBody>
      </p:sp>
      <p:sp>
        <p:nvSpPr>
          <p:cNvPr id="7" name="Text 3"/>
          <p:cNvSpPr/>
          <p:nvPr/>
        </p:nvSpPr>
        <p:spPr>
          <a:xfrm>
            <a:off x="7141703" y="4927154"/>
            <a:ext cx="4176540" cy="325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ru-RU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</a:rPr>
              <a:t>Резервированние</a:t>
            </a: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лимитов</a:t>
            </a:r>
            <a:endParaRPr lang="en-US" sz="1600" dirty="0">
              <a:latin typeface="+mn-lt"/>
            </a:endParaRPr>
          </a:p>
        </p:txBody>
      </p:sp>
      <p:sp>
        <p:nvSpPr>
          <p:cNvPr id="8" name="Text 4"/>
          <p:cNvSpPr/>
          <p:nvPr/>
        </p:nvSpPr>
        <p:spPr>
          <a:xfrm>
            <a:off x="6961683" y="5441479"/>
            <a:ext cx="4536580" cy="814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момент создания заявки система автоматически резервирует сумму, исключая двойное расходование</a:t>
            </a:r>
            <a:endParaRPr lang="en-US" sz="1200" dirty="0">
              <a:latin typeface="+mn-l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3E5963-BCAF-42B3-92D4-96DF2322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"/>
          <a:stretch/>
        </p:blipFill>
        <p:spPr>
          <a:xfrm>
            <a:off x="699097" y="1269554"/>
            <a:ext cx="5758530" cy="2464065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440482-4545-4E17-B778-8D32DB2E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97" y="3856855"/>
            <a:ext cx="5758530" cy="2707832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682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99744" y="188913"/>
            <a:ext cx="7969731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В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ыстроить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процесс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управлени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я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договорами и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контроль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расходов по ним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85900" y="1652619"/>
            <a:ext cx="10812364" cy="1458953"/>
          </a:xfrm>
          <a:prstGeom prst="roundRect">
            <a:avLst>
              <a:gd name="adj" fmla="val 6269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666844" y="1652619"/>
            <a:ext cx="75515" cy="1458953"/>
          </a:xfrm>
          <a:prstGeom prst="roundRect">
            <a:avLst>
              <a:gd name="adj" fmla="val 88301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922292" y="1831850"/>
            <a:ext cx="1984521" cy="250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🔍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Ситуация</a:t>
            </a:r>
            <a:endParaRPr lang="en-US" sz="1600" dirty="0">
              <a:latin typeface="+mn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922292" y="2175226"/>
            <a:ext cx="10400573" cy="757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холдинге сотни действующих договоров с поставщиками, подрядчиками и покупателями. Менеджеры формируют заявки на оплату без оперативной информации о состоянии расчётов по договору. Графики платежей ведутся вне системы, связь между договором, заявкой и платёжным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поручением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отсутствует</a:t>
            </a:r>
            <a:endParaRPr lang="en-US" sz="1250" dirty="0">
              <a:latin typeface="+mn-lt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85900" y="3266686"/>
            <a:ext cx="10812364" cy="1458953"/>
          </a:xfrm>
          <a:prstGeom prst="roundRect">
            <a:avLst>
              <a:gd name="adj" fmla="val 6269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8" name="Shape 6"/>
          <p:cNvSpPr/>
          <p:nvPr/>
        </p:nvSpPr>
        <p:spPr>
          <a:xfrm>
            <a:off x="666844" y="3266686"/>
            <a:ext cx="75515" cy="1458953"/>
          </a:xfrm>
          <a:prstGeom prst="roundRect">
            <a:avLst>
              <a:gd name="adj" fmla="val 88301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922292" y="3445917"/>
            <a:ext cx="2107135" cy="250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📋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Текущий процесс</a:t>
            </a:r>
            <a:endParaRPr lang="en-US" sz="1600" dirty="0">
              <a:latin typeface="+mn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22292" y="3789293"/>
            <a:ext cx="10400573" cy="757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Контроль лимитов по договорам и сроков оплат выполняется вручную. Реквизиты контрагентов вводятся в каждую платёжку заново. Планирование БДДС с учётом договорных обязательств на 3–6 месяцев вперёд затруднено — данные разрознены и требуют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постоянной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сверки</a:t>
            </a:r>
            <a:endParaRPr lang="en-US" sz="1250" dirty="0">
              <a:latin typeface="+mn-lt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85900" y="4880754"/>
            <a:ext cx="10812364" cy="1458953"/>
          </a:xfrm>
          <a:prstGeom prst="roundRect">
            <a:avLst>
              <a:gd name="adj" fmla="val 6269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Shape 10"/>
          <p:cNvSpPr/>
          <p:nvPr/>
        </p:nvSpPr>
        <p:spPr>
          <a:xfrm>
            <a:off x="666844" y="4880754"/>
            <a:ext cx="75515" cy="1458953"/>
          </a:xfrm>
          <a:prstGeom prst="roundRect">
            <a:avLst>
              <a:gd name="adj" fmla="val 88301"/>
            </a:avLst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922292" y="5059984"/>
            <a:ext cx="1984521" cy="250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💬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Запрос клиента</a:t>
            </a:r>
            <a:endParaRPr lang="en-US" sz="1600" dirty="0">
              <a:latin typeface="+mn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22292" y="5403361"/>
            <a:ext cx="10400573" cy="757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«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Нам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нужна система, где договор связан со всеми платежами — от заявки до банковской выписки. С автоматическим контролем суммы договора, графиком расчётов и напоминаниями о сроках оплат. Чтобы казначей видел полную картину обязательств, а не собирал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её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вручную</a:t>
            </a:r>
            <a:r>
              <a:rPr lang="en-US" sz="125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.»</a:t>
            </a:r>
            <a:endParaRPr lang="en-US" sz="1250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6413" y="235160"/>
            <a:ext cx="7993062" cy="7596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334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С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ценари</a:t>
            </a: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й №2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: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Управление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</a:rPr>
              <a:t> 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</a:rPr>
              <a:t>договорами</a:t>
            </a:r>
            <a:endParaRPr lang="en-US" sz="2800" dirty="0">
              <a:solidFill>
                <a:srgbClr val="443728"/>
              </a:solidFill>
              <a:latin typeface="+mj-lt"/>
              <a:ea typeface="Crimson Pro Bold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4184" y="1676313"/>
            <a:ext cx="134935" cy="14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200" dirty="0">
              <a:latin typeface="+mn-lt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54182" y="1855443"/>
            <a:ext cx="3499895" cy="25200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754184" y="1937319"/>
            <a:ext cx="3485566" cy="35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Версия соглашения коммерческого договора</a:t>
            </a:r>
            <a:endParaRPr lang="en-US" sz="1400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4184" y="2336469"/>
            <a:ext cx="3485566" cy="303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Откройте договор с поставщиком. Покажите ключевые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поля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Сумма договора и валюта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Настраиваемые условия оплат (например, аванс 30%, по факту поставки 70%)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Привязка к аналитикам планирования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Банковские реквизиты сторон (автозаполнение в платежных документах)</a:t>
            </a:r>
          </a:p>
          <a:p>
            <a:pPr>
              <a:lnSpc>
                <a:spcPts val="1500"/>
              </a:lnSpc>
            </a:pPr>
            <a:endParaRPr lang="en-US" sz="1200" dirty="0">
              <a:latin typeface="+mn-lt"/>
            </a:endParaRPr>
          </a:p>
        </p:txBody>
      </p:sp>
      <p:sp>
        <p:nvSpPr>
          <p:cNvPr id="9" name="Text 7"/>
          <p:cNvSpPr/>
          <p:nvPr/>
        </p:nvSpPr>
        <p:spPr>
          <a:xfrm>
            <a:off x="4462206" y="1660113"/>
            <a:ext cx="141962" cy="14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200" dirty="0">
              <a:latin typeface="+mn-lt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462205" y="1839243"/>
            <a:ext cx="3682153" cy="25200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9"/>
          <p:cNvSpPr/>
          <p:nvPr/>
        </p:nvSpPr>
        <p:spPr>
          <a:xfrm>
            <a:off x="4462205" y="1921119"/>
            <a:ext cx="1774533" cy="176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График расчетов</a:t>
            </a:r>
            <a:endParaRPr lang="en-US" sz="1400" dirty="0">
              <a:latin typeface="+mn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462207" y="2143818"/>
            <a:ext cx="3667078" cy="1946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Откройте вкладку "График расчетов".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Плановые даты и суммы начислений и платежей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Сопоставление с фактическими платежами и отклонениями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Автоматическое создание заявок или платежных позиций по графику 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Актуализацию по первичным документам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Перенос неисполненных плановых обязательств на следующую дату </a:t>
            </a:r>
          </a:p>
        </p:txBody>
      </p:sp>
      <p:sp>
        <p:nvSpPr>
          <p:cNvPr id="14" name="Text 12"/>
          <p:cNvSpPr/>
          <p:nvPr/>
        </p:nvSpPr>
        <p:spPr>
          <a:xfrm>
            <a:off x="8364735" y="1676313"/>
            <a:ext cx="120415" cy="14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200" dirty="0">
              <a:latin typeface="+mn-lt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8351975" y="1855443"/>
            <a:ext cx="3123278" cy="25200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Text 14"/>
          <p:cNvSpPr/>
          <p:nvPr/>
        </p:nvSpPr>
        <p:spPr>
          <a:xfrm>
            <a:off x="8338558" y="1937319"/>
            <a:ext cx="2396251" cy="176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лимитов и резервов</a:t>
            </a:r>
            <a:endParaRPr lang="en-US" sz="1400" dirty="0">
              <a:latin typeface="+mn-lt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351740" y="2160018"/>
            <a:ext cx="3110491" cy="1435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Откройте вкладку "Контроль документа". 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Покажите, как система выполняет бюджетный контроль лимитов и резервов при наличии графика расчётов. 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Проведите карточку договора — система автоматически зарезервирует лимиты под плановые платежи</a:t>
            </a:r>
            <a:endParaRPr lang="en-US" sz="1200" dirty="0">
              <a:latin typeface="+mn-lt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19922" y="4352396"/>
            <a:ext cx="134935" cy="14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200" dirty="0">
              <a:latin typeface="+mn-lt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19920" y="4531526"/>
            <a:ext cx="3499895" cy="25200"/>
          </a:xfrm>
          <a:prstGeom prst="rect">
            <a:avLst/>
          </a:prstGeom>
          <a:solidFill>
            <a:srgbClr val="FCC45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0" name="Text 18"/>
          <p:cNvSpPr/>
          <p:nvPr/>
        </p:nvSpPr>
        <p:spPr>
          <a:xfrm>
            <a:off x="719921" y="4613402"/>
            <a:ext cx="2791559" cy="176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расходов по договору</a:t>
            </a:r>
            <a:endParaRPr lang="en-US" sz="1400" dirty="0">
              <a:latin typeface="+mn-lt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19922" y="4836100"/>
            <a:ext cx="3485566" cy="303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 как работает вид контроля "Контроль расходов по договору" :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Сумма договора: 5 000 000 руб.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Оплачено: 3 200 000 руб.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В заявках (согласовано): 800 000 руб.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Остаток к оплате: 1 000 000 руб.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+mn-lt"/>
              </a:rPr>
              <a:t>Создайте заявку на сумму, превышающую остаток — система предупредит о превышении суммы договора</a:t>
            </a:r>
          </a:p>
          <a:p>
            <a:pPr>
              <a:lnSpc>
                <a:spcPts val="1500"/>
              </a:lnSpc>
            </a:pPr>
            <a:endParaRPr lang="en-US" sz="1200" dirty="0">
              <a:latin typeface="+mn-lt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4427944" y="4336196"/>
            <a:ext cx="141962" cy="14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200" dirty="0">
              <a:latin typeface="+mn-lt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4427943" y="4515326"/>
            <a:ext cx="3682153" cy="25200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4427944" y="4597202"/>
            <a:ext cx="2887033" cy="176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Связь договора с документами</a:t>
            </a:r>
            <a:endParaRPr lang="en-US" sz="1400" dirty="0">
              <a:latin typeface="+mn-lt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427945" y="4819900"/>
            <a:ext cx="3667078" cy="1805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Продемонстрируйте сквозную навигацию (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drill-down):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Из договора → список всех заявок на оплату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Из заявки → платежное поручение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Из платежного поручения → банковская выписка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Обратно к договору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+mn-lt"/>
              </a:rPr>
              <a:t>Вся цепочка документов прослеживается в один клик</a:t>
            </a:r>
            <a:endParaRPr lang="en-US" sz="1200" dirty="0">
              <a:latin typeface="+mn-lt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8330473" y="4352396"/>
            <a:ext cx="120415" cy="14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06</a:t>
            </a:r>
            <a:endParaRPr lang="en-US" sz="1200" dirty="0">
              <a:latin typeface="+mn-lt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8317713" y="4531526"/>
            <a:ext cx="3123278" cy="25200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2" name="Text 30"/>
          <p:cNvSpPr/>
          <p:nvPr/>
        </p:nvSpPr>
        <p:spPr>
          <a:xfrm>
            <a:off x="8292252" y="4613402"/>
            <a:ext cx="1743593" cy="176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Контроль исполнения</a:t>
            </a:r>
            <a:endParaRPr lang="en-US" sz="1400" dirty="0">
              <a:latin typeface="+mn-lt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8317478" y="4836100"/>
            <a:ext cx="3110491" cy="15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Покажите ключевые отчёты по исполнению договоров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</a:t>
            </a: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Задолженность покупателей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Задолженность поставщикам 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План-</a:t>
            </a:r>
            <a:r>
              <a:rPr lang="ru-RU" sz="1200" dirty="0" err="1">
                <a:latin typeface="+mn-lt"/>
              </a:rPr>
              <a:t>фактный</a:t>
            </a:r>
            <a:r>
              <a:rPr lang="ru-RU" sz="1200" dirty="0">
                <a:latin typeface="+mn-lt"/>
              </a:rPr>
              <a:t> анализ оплат и начислений 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Анализ дебиторской задолженности </a:t>
            </a: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и прочие</a:t>
            </a:r>
          </a:p>
          <a:p>
            <a:pPr>
              <a:lnSpc>
                <a:spcPts val="1500"/>
              </a:lnSpc>
            </a:pP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Тема Office">
  <a:themeElements>
    <a:clrScheme name="РКС_Финал">
      <a:dk1>
        <a:srgbClr val="323F4F"/>
      </a:dk1>
      <a:lt1>
        <a:srgbClr val="FFFFFF"/>
      </a:lt1>
      <a:dk2>
        <a:srgbClr val="8496B0"/>
      </a:dk2>
      <a:lt2>
        <a:srgbClr val="E7E6E6"/>
      </a:lt2>
      <a:accent1>
        <a:srgbClr val="00549A"/>
      </a:accent1>
      <a:accent2>
        <a:srgbClr val="E31F26"/>
      </a:accent2>
      <a:accent3>
        <a:srgbClr val="3376AE"/>
      </a:accent3>
      <a:accent4>
        <a:srgbClr val="99BBD7"/>
      </a:accent4>
      <a:accent5>
        <a:srgbClr val="5B9BD5"/>
      </a:accent5>
      <a:accent6>
        <a:srgbClr val="CCDDEB"/>
      </a:accent6>
      <a:hlink>
        <a:srgbClr val="00549A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SK">
  <a:themeElements>
    <a:clrScheme name="Другая 30">
      <a:dk1>
        <a:srgbClr val="3C3C3C"/>
      </a:dk1>
      <a:lt1>
        <a:srgbClr val="FFFFFF"/>
      </a:lt1>
      <a:dk2>
        <a:srgbClr val="1A2D5F"/>
      </a:dk2>
      <a:lt2>
        <a:srgbClr val="EEECE1"/>
      </a:lt2>
      <a:accent1>
        <a:srgbClr val="0C5B9D"/>
      </a:accent1>
      <a:accent2>
        <a:srgbClr val="4FC5B5"/>
      </a:accent2>
      <a:accent3>
        <a:srgbClr val="D52B1E"/>
      </a:accent3>
      <a:accent4>
        <a:srgbClr val="A5A5A5"/>
      </a:accent4>
      <a:accent5>
        <a:srgbClr val="4F81BD"/>
      </a:accent5>
      <a:accent6>
        <a:srgbClr val="D7603A"/>
      </a:accent6>
      <a:hlink>
        <a:srgbClr val="007FD6"/>
      </a:hlink>
      <a:folHlink>
        <a:srgbClr val="706F6F"/>
      </a:folHlink>
    </a:clrScheme>
    <a:fontScheme name="россети">
      <a:majorFont>
        <a:latin typeface="PF Din Text Cond Pro Medium"/>
        <a:ea typeface=""/>
        <a:cs typeface=""/>
      </a:majorFont>
      <a:minorFont>
        <a:latin typeface="PF Din Text Con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  <a:latin typeface="Arial Narrow" panose="020B0606020202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spcBef>
            <a:spcPts val="600"/>
          </a:spcBef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!RUS_Шаблон_16х9_россети_705" id="{F887FC9F-F531-6942-93E1-0F228C8A2B7E}" vid="{43C3D10E-3BC6-6147-B91A-E0A8079000FD}"/>
    </a:ext>
  </a:extLst>
</a:theme>
</file>

<file path=ppt/theme/theme13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Тема Office">
  <a:themeElements>
    <a:clrScheme name="РКС_Финал">
      <a:dk1>
        <a:srgbClr val="323F4F"/>
      </a:dk1>
      <a:lt1>
        <a:srgbClr val="FFFFFF"/>
      </a:lt1>
      <a:dk2>
        <a:srgbClr val="8496B0"/>
      </a:dk2>
      <a:lt2>
        <a:srgbClr val="E7E6E6"/>
      </a:lt2>
      <a:accent1>
        <a:srgbClr val="00549A"/>
      </a:accent1>
      <a:accent2>
        <a:srgbClr val="E31F26"/>
      </a:accent2>
      <a:accent3>
        <a:srgbClr val="3376AE"/>
      </a:accent3>
      <a:accent4>
        <a:srgbClr val="99BBD7"/>
      </a:accent4>
      <a:accent5>
        <a:srgbClr val="5B9BD5"/>
      </a:accent5>
      <a:accent6>
        <a:srgbClr val="CCDDEB"/>
      </a:accent6>
      <a:hlink>
        <a:srgbClr val="00549A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Futura PT Demi"/>
        <a:ea typeface=""/>
        <a:cs typeface="Arial"/>
      </a:majorFont>
      <a:minorFont>
        <a:latin typeface="Futura PT Demi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>
          <a:prstShdw prst="shdw17" dist="17961" dir="2700000">
            <a:srgbClr val="00FF00">
              <a:gamma/>
              <a:shade val="60000"/>
              <a:invGamma/>
            </a:srgbClr>
          </a:prstShdw>
        </a:effectLst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1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>
          <a:prstShdw prst="shdw17" dist="17961" dir="2700000">
            <a:srgbClr val="00FF00">
              <a:gamma/>
              <a:shade val="60000"/>
              <a:invGamma/>
            </a:srgbClr>
          </a:prstShdw>
        </a:effectLst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1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Рару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PragmaticaITT"/>
        <a:ea typeface=""/>
        <a:cs typeface=""/>
      </a:majorFont>
      <a:minorFont>
        <a:latin typeface="PragmaticaIT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18159A5-B36B-4673-B78C-693E694AF13B}">
  <we:reference id="wa104380518" version="3.7.0.0" store="ru-RU" storeType="OMEX"/>
  <we:alternateReferences>
    <we:reference id="wa104380518" version="3.7.0.0" store="WA10438051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4640</Words>
  <Application>Microsoft Macintosh PowerPoint</Application>
  <PresentationFormat>Произвольный</PresentationFormat>
  <Paragraphs>584</Paragraphs>
  <Slides>35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67" baseType="lpstr">
      <vt:lpstr>atlasgrotesk_light</vt:lpstr>
      <vt:lpstr>Crimson Pro Bold</vt:lpstr>
      <vt:lpstr>PF Din Text Cond Pro</vt:lpstr>
      <vt:lpstr>PF Din Text Cond Pro Light</vt:lpstr>
      <vt:lpstr>PF Din Text Cond Pro Medium</vt:lpstr>
      <vt:lpstr>PragmaticaITT</vt:lpstr>
      <vt:lpstr>quote-cjk-patch</vt:lpstr>
      <vt:lpstr>Slack-Lato</vt:lpstr>
      <vt:lpstr>Arial</vt:lpstr>
      <vt:lpstr>Calibri</vt:lpstr>
      <vt:lpstr>Calibri Light</vt:lpstr>
      <vt:lpstr>Candara</vt:lpstr>
      <vt:lpstr>Futura PT Demi</vt:lpstr>
      <vt:lpstr>Open Sans</vt:lpstr>
      <vt:lpstr>Tahoma</vt:lpstr>
      <vt:lpstr>Times New Roman</vt:lpstr>
      <vt:lpstr>Wingdings</vt:lpstr>
      <vt:lpstr>Специальное оформление</vt:lpstr>
      <vt:lpstr>6_Специальное оформление</vt:lpstr>
      <vt:lpstr>4_Специальное оформление</vt:lpstr>
      <vt:lpstr>5_Специальное оформление</vt:lpstr>
      <vt:lpstr>9_Специальное оформление</vt:lpstr>
      <vt:lpstr>7_Специальное оформление</vt:lpstr>
      <vt:lpstr>1_Рарус</vt:lpstr>
      <vt:lpstr>4_Оформление по умолчанию</vt:lpstr>
      <vt:lpstr>1_Ретро</vt:lpstr>
      <vt:lpstr>3_Тема Office</vt:lpstr>
      <vt:lpstr>1_Тема Office</vt:lpstr>
      <vt:lpstr>FSK</vt:lpstr>
      <vt:lpstr>3_Специальное оформление</vt:lpstr>
      <vt:lpstr>2_Тема Office</vt:lpstr>
      <vt:lpstr>Слайд think-cell</vt:lpstr>
      <vt:lpstr>Презентация PowerPoint</vt:lpstr>
      <vt:lpstr>Презентация PowerPoint</vt:lpstr>
      <vt:lpstr>Типичные задачи казначейства в холдингах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просроченных заявок на оплату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Корпоративное казначейство. Примеры внедрений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2018-02-08T09:59:48Z</dcterms:created>
  <dcterms:modified xsi:type="dcterms:W3CDTF">2026-03-12T09:07:26Z</dcterms:modified>
</cp:coreProperties>
</file>