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5135" r:id="rId2"/>
    <p:sldMasterId id="2147485988" r:id="rId3"/>
    <p:sldMasterId id="2147486001" r:id="rId4"/>
    <p:sldMasterId id="2147486014" r:id="rId5"/>
    <p:sldMasterId id="2147486026" r:id="rId6"/>
    <p:sldMasterId id="2147486038" r:id="rId7"/>
  </p:sldMasterIdLst>
  <p:notesMasterIdLst>
    <p:notesMasterId r:id="rId39"/>
  </p:notesMasterIdLst>
  <p:handoutMasterIdLst>
    <p:handoutMasterId r:id="rId40"/>
  </p:handoutMasterIdLst>
  <p:sldIdLst>
    <p:sldId id="1040" r:id="rId8"/>
    <p:sldId id="1025" r:id="rId9"/>
    <p:sldId id="961" r:id="rId10"/>
    <p:sldId id="1001" r:id="rId11"/>
    <p:sldId id="1043" r:id="rId12"/>
    <p:sldId id="1042" r:id="rId13"/>
    <p:sldId id="1044" r:id="rId14"/>
    <p:sldId id="1045" r:id="rId15"/>
    <p:sldId id="1046" r:id="rId16"/>
    <p:sldId id="1041" r:id="rId17"/>
    <p:sldId id="1013" r:id="rId18"/>
    <p:sldId id="1014" r:id="rId19"/>
    <p:sldId id="1019" r:id="rId20"/>
    <p:sldId id="1015" r:id="rId21"/>
    <p:sldId id="1012" r:id="rId22"/>
    <p:sldId id="1017" r:id="rId23"/>
    <p:sldId id="1024" r:id="rId24"/>
    <p:sldId id="1021" r:id="rId25"/>
    <p:sldId id="1027" r:id="rId26"/>
    <p:sldId id="1028" r:id="rId27"/>
    <p:sldId id="1029" r:id="rId28"/>
    <p:sldId id="1031" r:id="rId29"/>
    <p:sldId id="1032" r:id="rId30"/>
    <p:sldId id="1033" r:id="rId31"/>
    <p:sldId id="1034" r:id="rId32"/>
    <p:sldId id="1035" r:id="rId33"/>
    <p:sldId id="1036" r:id="rId34"/>
    <p:sldId id="1037" r:id="rId35"/>
    <p:sldId id="1038" r:id="rId36"/>
    <p:sldId id="1039" r:id="rId37"/>
    <p:sldId id="931" r:id="rId38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073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пов Леонид Леонидович" initials="ПЛЛ" lastIdx="1" clrIdx="0">
    <p:extLst>
      <p:ext uri="{19B8F6BF-5375-455C-9EA6-DF929625EA0E}">
        <p15:presenceInfo xmlns:p15="http://schemas.microsoft.com/office/powerpoint/2012/main" userId="S-1-5-21-1935655697-606747145-839522115-7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275E"/>
    <a:srgbClr val="E2F0D9"/>
    <a:srgbClr val="FCFFEB"/>
    <a:srgbClr val="FC6E51"/>
    <a:srgbClr val="2C90A8"/>
    <a:srgbClr val="8FAADC"/>
    <a:srgbClr val="B3DCD8"/>
    <a:srgbClr val="A5A5A5"/>
    <a:srgbClr val="FFC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6395" autoAdjust="0"/>
  </p:normalViewPr>
  <p:slideViewPr>
    <p:cSldViewPr>
      <p:cViewPr varScale="1">
        <p:scale>
          <a:sx n="81" d="100"/>
          <a:sy n="81" d="100"/>
        </p:scale>
        <p:origin x="51" y="384"/>
      </p:cViewPr>
      <p:guideLst>
        <p:guide orient="horz" pos="1253"/>
        <p:guide pos="1073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F1E7FC-4A67-4094-B34D-33B2D1E4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72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F8961B-A0AE-47F1-BC1F-4D30B3516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821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ru-RU" altLang="ru-RU"/>
              <a:t>Добрый день, коллеги 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9B46A-8A89-46A1-8010-6C3CE84B668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0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35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Обратите внимание, некоторые критерии предопределенные. Это как раз те, что ранее были</a:t>
            </a:r>
            <a:r>
              <a:rPr lang="ru-RU" baseline="0" dirty="0"/>
              <a:t> полями формы Предложение участника. </a:t>
            </a:r>
            <a:br>
              <a:rPr lang="ru-RU" baseline="0" dirty="0"/>
            </a:br>
            <a:r>
              <a:rPr lang="ru-RU" baseline="0" dirty="0"/>
              <a:t>Плюс мы добавили новые (гарантия, </a:t>
            </a:r>
            <a:r>
              <a:rPr lang="ru-RU" baseline="0" dirty="0" err="1"/>
              <a:t>толеранс</a:t>
            </a:r>
            <a:r>
              <a:rPr lang="ru-RU" baseline="0" dirty="0"/>
              <a:t>). Их не обязательно использовать. Справочник доступных критериев иерархический. </a:t>
            </a:r>
            <a:br>
              <a:rPr lang="ru-RU" baseline="0" dirty="0"/>
            </a:br>
            <a:r>
              <a:rPr lang="ru-RU" baseline="0" dirty="0"/>
              <a:t>Критерии делятся на организационные, технические, коммерческие (перечисление, можно добавлять свои значения, например Качество или Информация об участнике)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08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4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87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46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15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383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Разные</a:t>
            </a:r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 представления для лотовой (горизонтальное по поставщикам) и попозиционной закупке (вертикальное по поставщикам)</a:t>
            </a:r>
            <a:endParaRPr lang="ru-RU" sz="1200" dirty="0">
              <a:solidFill>
                <a:srgbClr val="2C90A8"/>
              </a:solidFill>
              <a:latin typeface="Arial Narrow" panose="020B0606020202030204" pitchFamily="34" charset="0"/>
            </a:endParaRPr>
          </a:p>
          <a:p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При попозиционной закупке по каждой номенклатуре</a:t>
            </a:r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 может быть победитель. </a:t>
            </a:r>
          </a:p>
          <a:p>
            <a:r>
              <a:rPr lang="ru-RU" sz="1200" baseline="0" dirty="0">
                <a:solidFill>
                  <a:srgbClr val="2C90A8"/>
                </a:solidFill>
                <a:latin typeface="Arial Narrow" panose="020B0606020202030204" pitchFamily="34" charset="0"/>
              </a:rPr>
              <a:t>Можно закупать частично, следовательно есть распределение количества по поставщикам</a:t>
            </a:r>
            <a:b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</a:br>
            <a:r>
              <a:rPr lang="ru-RU" sz="12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Оставить  только предложения с полным покрытием (если включена частичная закупка)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Рассмотреть основные предложения, потом альтернативные, можем посмотреть вместе.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Оценивать только ведущие позиции, остальные просмотр. А можем показать только ведущие.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Отобраться по поставщикам, по типу критерия (организационные, технические, коммерческие).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199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8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6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До 2024</a:t>
            </a:r>
            <a:r>
              <a:rPr lang="ru-RU" baseline="0" dirty="0"/>
              <a:t> года национальный режим устанавливался отдельными актами. С 2024 появился закон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318-ФЗ , 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к 2025 году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ПП1875 которое унифицировало правила закупок импортных товаров.</a:t>
            </a:r>
            <a:b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Ньюанс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нац.режим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полностью отработан только в конкурентном листе.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Оценка по критериям складывается из субъективных оценок экспертов.  Поэтому при оценке по критериям пользователи получают  доступ к конкурентному листу для визуального анализа поступивших предложений.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04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8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57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5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2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41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3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2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37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7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623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8961B-A0AE-47F1-BC1F-4D30B351695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86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F3600-01B7-4D3D-A0CA-AC5E9E63972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0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77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25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83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97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073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10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2330451" y="184150"/>
            <a:ext cx="9649883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0857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C715-48C8-4567-A74A-08B20484D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5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0D62-CA41-442A-A225-0FD0526A0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10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D25B-3812-4B67-AB6A-B05726CA6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2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1373-6CAB-4669-9E15-E415C2415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3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1EF-FEC8-402B-B178-69002BA4A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4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251" y="3317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239714"/>
            <a:ext cx="1295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9649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D3E1-6446-4AF7-B3E8-1C9B863CF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38895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B7DF-23D4-434F-A639-E7F744D8F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23325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907F-AFC0-4700-9A84-2B456E6AB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27655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1C6-8206-4FDE-B7BC-390D08DD0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1162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340768"/>
            <a:ext cx="11904133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703A-1635-4F82-BA9D-634CE3BB4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49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8229-26E0-4C28-A8A9-F3BF1DAC6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5253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300-E25C-4F20-B27A-84207A505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867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57D8-D7D2-4D31-972B-45ABD28F6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4477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8510-F70C-4CE0-9B6A-D786D4A0F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00392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439-611F-46F3-B968-0942622B4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51222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-26988"/>
            <a:ext cx="2976033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-26988"/>
            <a:ext cx="8724900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62C4-7EF3-41AC-A122-6B3C8C0AB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5831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7920-501A-4003-AE3F-F3CC023F0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8169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1" y="-26988"/>
            <a:ext cx="6432551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CAB5-1F54-4512-8AD1-FE077A4C7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24362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1751" y="6524626"/>
            <a:ext cx="308334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84" y="314326"/>
            <a:ext cx="6671733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00150"/>
            <a:ext cx="556260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200150"/>
            <a:ext cx="556260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3771900"/>
            <a:ext cx="556260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BA20-3CFB-44B9-A373-AB6A19940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26498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91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5FD6-26BD-4CCB-A000-94E88AD42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947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8451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023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9694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598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045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15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68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6613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35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6689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8B82-39F9-44A5-BF19-5DA5FB4D1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260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7288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332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8099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6501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4834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3017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8511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86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712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8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FBE3-FF1B-4906-BD28-7084B47F3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864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7806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1972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9981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791" y="1122279"/>
            <a:ext cx="9144419" cy="2387364"/>
          </a:xfrm>
          <a:prstGeom prst="rect">
            <a:avLst/>
          </a:prstGeom>
        </p:spPr>
        <p:txBody>
          <a:bodyPr anchor="b"/>
          <a:lstStyle>
            <a:lvl1pPr algn="ctr">
              <a:defRPr sz="635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791" y="3602047"/>
            <a:ext cx="9144419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Трапеция 6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771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5143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337" y="1219014"/>
            <a:ext cx="10515326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52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17" y="1710300"/>
            <a:ext cx="10515326" cy="2852740"/>
          </a:xfrm>
          <a:prstGeom prst="rect">
            <a:avLst/>
          </a:prstGeom>
        </p:spPr>
        <p:txBody>
          <a:bodyPr anchor="b"/>
          <a:lstStyle>
            <a:lvl1pPr>
              <a:defRPr sz="635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17" y="4589921"/>
            <a:ext cx="10515326" cy="1500293"/>
          </a:xfrm>
        </p:spPr>
        <p:txBody>
          <a:bodyPr/>
          <a:lstStyle>
            <a:lvl1pPr marL="0" indent="0">
              <a:buNone/>
              <a:defRPr sz="2540">
                <a:solidFill>
                  <a:schemeClr val="tx1">
                    <a:tint val="75000"/>
                  </a:schemeClr>
                </a:solidFill>
              </a:defRPr>
            </a:lvl1pPr>
            <a:lvl2pPr marL="483855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96771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 marL="145156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541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927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312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698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7083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533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338" y="1826225"/>
            <a:ext cx="5176181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5802" y="1826225"/>
            <a:ext cx="5177862" cy="43513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рапеция 8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D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4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017" y="1681740"/>
            <a:ext cx="5157701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017" y="2504969"/>
            <a:ext cx="515770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441" y="1681740"/>
            <a:ext cx="5182902" cy="823229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55" indent="0">
              <a:buNone/>
              <a:defRPr sz="2117" b="1"/>
            </a:lvl2pPr>
            <a:lvl3pPr marL="967710" indent="0">
              <a:buNone/>
              <a:defRPr sz="1905" b="1"/>
            </a:lvl3pPr>
            <a:lvl4pPr marL="1451564" indent="0">
              <a:buNone/>
              <a:defRPr sz="1693" b="1"/>
            </a:lvl4pPr>
            <a:lvl5pPr marL="1935419" indent="0">
              <a:buNone/>
              <a:defRPr sz="1693" b="1"/>
            </a:lvl5pPr>
            <a:lvl6pPr marL="2419274" indent="0">
              <a:buNone/>
              <a:defRPr sz="1693" b="1"/>
            </a:lvl6pPr>
            <a:lvl7pPr marL="2903129" indent="0">
              <a:buNone/>
              <a:defRPr sz="1693" b="1"/>
            </a:lvl7pPr>
            <a:lvl8pPr marL="3386983" indent="0">
              <a:buNone/>
              <a:defRPr sz="1693" b="1"/>
            </a:lvl8pPr>
            <a:lvl9pPr marL="3870838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441" y="2504969"/>
            <a:ext cx="5182902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Трапеция 10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88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7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Трапеция 5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2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D66D-C3FB-48F1-8826-374EDF124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238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903" y="987875"/>
            <a:ext cx="6172441" cy="4873851"/>
          </a:xfrm>
        </p:spPr>
        <p:txBody>
          <a:bodyPr/>
          <a:lstStyle>
            <a:lvl1pPr>
              <a:defRPr sz="3387"/>
            </a:lvl1pPr>
            <a:lvl2pPr>
              <a:defRPr sz="2963"/>
            </a:lvl2pPr>
            <a:lvl3pPr>
              <a:defRPr sz="2540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017" y="2058073"/>
            <a:ext cx="3931277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61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903" y="987875"/>
            <a:ext cx="6172441" cy="4873851"/>
          </a:xfrm>
        </p:spPr>
        <p:txBody>
          <a:bodyPr/>
          <a:lstStyle>
            <a:lvl1pPr marL="0" indent="0">
              <a:buNone/>
              <a:defRPr sz="3387"/>
            </a:lvl1pPr>
            <a:lvl2pPr marL="483855" indent="0">
              <a:buNone/>
              <a:defRPr sz="2963"/>
            </a:lvl2pPr>
            <a:lvl3pPr marL="967710" indent="0">
              <a:buNone/>
              <a:defRPr sz="2540"/>
            </a:lvl3pPr>
            <a:lvl4pPr marL="1451564" indent="0">
              <a:buNone/>
              <a:defRPr sz="2117"/>
            </a:lvl4pPr>
            <a:lvl5pPr marL="1935419" indent="0">
              <a:buNone/>
              <a:defRPr sz="2117"/>
            </a:lvl5pPr>
            <a:lvl6pPr marL="2419274" indent="0">
              <a:buNone/>
              <a:defRPr sz="2117"/>
            </a:lvl6pPr>
            <a:lvl7pPr marL="2903129" indent="0">
              <a:buNone/>
              <a:defRPr sz="2117"/>
            </a:lvl7pPr>
            <a:lvl8pPr marL="3386983" indent="0">
              <a:buNone/>
              <a:defRPr sz="2117"/>
            </a:lvl8pPr>
            <a:lvl9pPr marL="3870838" indent="0">
              <a:buNone/>
              <a:defRPr sz="211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017" y="2058073"/>
            <a:ext cx="3931277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855" indent="0">
              <a:buNone/>
              <a:defRPr sz="1482"/>
            </a:lvl2pPr>
            <a:lvl3pPr marL="967710" indent="0">
              <a:buNone/>
              <a:defRPr sz="1270"/>
            </a:lvl3pPr>
            <a:lvl4pPr marL="1451564" indent="0">
              <a:buNone/>
              <a:defRPr sz="1058"/>
            </a:lvl4pPr>
            <a:lvl5pPr marL="1935419" indent="0">
              <a:buNone/>
              <a:defRPr sz="1058"/>
            </a:lvl5pPr>
            <a:lvl6pPr marL="2419274" indent="0">
              <a:buNone/>
              <a:defRPr sz="1058"/>
            </a:lvl6pPr>
            <a:lvl7pPr marL="2903129" indent="0">
              <a:buNone/>
              <a:defRPr sz="1058"/>
            </a:lvl7pPr>
            <a:lvl8pPr marL="3386983" indent="0">
              <a:buNone/>
              <a:defRPr sz="1058"/>
            </a:lvl8pPr>
            <a:lvl9pPr marL="3870838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Трапеция 7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821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66455" y="228331"/>
            <a:ext cx="8686899" cy="39720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рапеция 8"/>
          <p:cNvSpPr/>
          <p:nvPr userDrawn="1"/>
        </p:nvSpPr>
        <p:spPr>
          <a:xfrm>
            <a:off x="1142660" y="630172"/>
            <a:ext cx="8458781" cy="19049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59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6091" y="364574"/>
            <a:ext cx="2627572" cy="5813003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337" y="364574"/>
            <a:ext cx="7726471" cy="58130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38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4" indent="0" algn="ctr">
              <a:buNone/>
              <a:defRPr sz="2000"/>
            </a:lvl2pPr>
            <a:lvl3pPr marL="914389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7" indent="0" algn="ctr">
              <a:buNone/>
              <a:defRPr sz="1600"/>
            </a:lvl7pPr>
            <a:lvl8pPr marL="3200361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89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74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FB713-94D3-F6F7-74DA-94C76F91638C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01516B-999C-8E99-7D02-5B7894A33D57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67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F6C3DC-B0A3-0E37-28D6-1AB337EC1132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F0337A-C734-10C0-76B7-2BF51531CE5B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40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4" indent="0">
              <a:buNone/>
              <a:defRPr sz="2000" b="1"/>
            </a:lvl2pPr>
            <a:lvl3pPr marL="914389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7" indent="0">
              <a:buNone/>
              <a:defRPr sz="1600" b="1"/>
            </a:lvl7pPr>
            <a:lvl8pPr marL="3200361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8EF6D0-1F59-48A8-01D0-CB0BE04860F9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50D5FD3-B60B-35CF-E2ED-F2F2F34203EB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9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6383FC-06A0-9F79-E7A4-5FC9AEF5ED73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DBB3853-8B9D-8A5F-0C9E-3C4088E8E611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5479-F2B3-4B5F-BE12-BB4AD9457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152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426F75-94F8-1D43-252E-24BA97E2E88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4BD5F40-9B24-489E-9689-4BE610BE00B5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47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2337C7-3EF1-5BC1-C44D-3C1D170D268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0635C1C-EC6A-573B-4613-EC926344622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77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4" indent="0">
              <a:buNone/>
              <a:defRPr sz="2800"/>
            </a:lvl2pPr>
            <a:lvl3pPr marL="914389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7" indent="0">
              <a:buNone/>
              <a:defRPr sz="2000"/>
            </a:lvl7pPr>
            <a:lvl8pPr marL="3200361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4" indent="0">
              <a:buNone/>
              <a:defRPr sz="1400"/>
            </a:lvl2pPr>
            <a:lvl3pPr marL="914389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7" indent="0">
              <a:buNone/>
              <a:defRPr sz="1000"/>
            </a:lvl7pPr>
            <a:lvl8pPr marL="3200361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248501-C2DB-34C4-7B03-3E90DDBAB82A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D4E09B8-EC17-19C0-8E8C-2F2F0CF16001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18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29450B-E7C5-4C90-ECA5-91D5EB637AD3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1D9141C-FEE8-19BF-B74D-CAA13857B8D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65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CBF06B-FC5C-AA80-FFBE-160D75013174}"/>
              </a:ext>
            </a:extLst>
          </p:cNvPr>
          <p:cNvSpPr/>
          <p:nvPr userDrawn="1"/>
        </p:nvSpPr>
        <p:spPr>
          <a:xfrm>
            <a:off x="50087" y="0"/>
            <a:ext cx="48384" cy="685781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77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2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21CEAE-AF3A-E12D-A8AC-2C647D972A72}"/>
              </a:ext>
            </a:extLst>
          </p:cNvPr>
          <p:cNvCxnSpPr>
            <a:cxnSpLocks/>
          </p:cNvCxnSpPr>
          <p:nvPr userDrawn="1"/>
        </p:nvCxnSpPr>
        <p:spPr>
          <a:xfrm>
            <a:off x="23393" y="0"/>
            <a:ext cx="0" cy="6857815"/>
          </a:xfrm>
          <a:prstGeom prst="line">
            <a:avLst/>
          </a:prstGeom>
          <a:ln w="15875" cap="sq">
            <a:solidFill>
              <a:srgbClr val="FC6E5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645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581" y="1122279"/>
            <a:ext cx="9144840" cy="2387364"/>
          </a:xfrm>
        </p:spPr>
        <p:txBody>
          <a:bodyPr anchor="b"/>
          <a:lstStyle>
            <a:lvl1pPr algn="ctr"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581" y="3602047"/>
            <a:ext cx="9144840" cy="1656538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763" indent="0" algn="ctr">
              <a:buNone/>
              <a:defRPr sz="2116"/>
            </a:lvl2pPr>
            <a:lvl3pPr marL="967527" indent="0" algn="ctr">
              <a:buNone/>
              <a:defRPr sz="1905"/>
            </a:lvl3pPr>
            <a:lvl4pPr marL="1451290" indent="0" algn="ctr">
              <a:buNone/>
              <a:defRPr sz="1693"/>
            </a:lvl4pPr>
            <a:lvl5pPr marL="1935053" indent="0" algn="ctr">
              <a:buNone/>
              <a:defRPr sz="1693"/>
            </a:lvl5pPr>
            <a:lvl6pPr marL="2418817" indent="0" algn="ctr">
              <a:buNone/>
              <a:defRPr sz="1693"/>
            </a:lvl6pPr>
            <a:lvl7pPr marL="2902580" indent="0" algn="ctr">
              <a:buNone/>
              <a:defRPr sz="1693"/>
            </a:lvl7pPr>
            <a:lvl8pPr marL="3386343" indent="0" algn="ctr">
              <a:buNone/>
              <a:defRPr sz="1693"/>
            </a:lvl8pPr>
            <a:lvl9pPr marL="3870107" indent="0" algn="ctr">
              <a:buNone/>
              <a:defRPr sz="1693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5518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0144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02" y="1710300"/>
            <a:ext cx="10515558" cy="2852740"/>
          </a:xfrm>
        </p:spPr>
        <p:txBody>
          <a:bodyPr anchor="b"/>
          <a:lstStyle>
            <a:lvl1pPr>
              <a:defRPr sz="634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02" y="4589921"/>
            <a:ext cx="10515558" cy="1500293"/>
          </a:xfrm>
        </p:spPr>
        <p:txBody>
          <a:bodyPr/>
          <a:lstStyle>
            <a:lvl1pPr marL="0" indent="0">
              <a:buNone/>
              <a:defRPr sz="2539"/>
            </a:lvl1pPr>
            <a:lvl2pPr marL="483763" indent="0">
              <a:buNone/>
              <a:defRPr sz="2116"/>
            </a:lvl2pPr>
            <a:lvl3pPr marL="967527" indent="0">
              <a:buNone/>
              <a:defRPr sz="1905"/>
            </a:lvl3pPr>
            <a:lvl4pPr marL="1451290" indent="0">
              <a:buNone/>
              <a:defRPr sz="1693"/>
            </a:lvl4pPr>
            <a:lvl5pPr marL="1935053" indent="0">
              <a:buNone/>
              <a:defRPr sz="1693"/>
            </a:lvl5pPr>
            <a:lvl6pPr marL="2418817" indent="0">
              <a:buNone/>
              <a:defRPr sz="1693"/>
            </a:lvl6pPr>
            <a:lvl7pPr marL="2902580" indent="0">
              <a:buNone/>
              <a:defRPr sz="1693"/>
            </a:lvl7pPr>
            <a:lvl8pPr marL="3386343" indent="0">
              <a:buNone/>
              <a:defRPr sz="1693"/>
            </a:lvl8pPr>
            <a:lvl9pPr marL="3870107" indent="0">
              <a:buNone/>
              <a:defRPr sz="16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4855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247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3114" y="1700220"/>
            <a:ext cx="5704606" cy="31685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83737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364574"/>
            <a:ext cx="10515558" cy="13255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901" y="1681740"/>
            <a:ext cx="5156991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901" y="2504969"/>
            <a:ext cx="5156991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591" y="1681740"/>
            <a:ext cx="5183868" cy="82322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591" y="2504969"/>
            <a:ext cx="5183868" cy="3684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36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DFB9-B00C-424C-B95F-E7A6D6B4A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08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8539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700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68" y="987875"/>
            <a:ext cx="6171591" cy="4873851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02770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01" y="456976"/>
            <a:ext cx="3932416" cy="1601097"/>
          </a:xfrm>
        </p:spPr>
        <p:txBody>
          <a:bodyPr anchor="b"/>
          <a:lstStyle>
            <a:lvl1pPr>
              <a:defRPr sz="338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868" y="987875"/>
            <a:ext cx="6171591" cy="4873851"/>
          </a:xfrm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01" y="2058073"/>
            <a:ext cx="3932416" cy="3810373"/>
          </a:xfrm>
        </p:spPr>
        <p:txBody>
          <a:bodyPr/>
          <a:lstStyle>
            <a:lvl1pPr marL="0" indent="0">
              <a:buNone/>
              <a:defRPr sz="1693"/>
            </a:lvl1pPr>
            <a:lvl2pPr marL="483763" indent="0">
              <a:buNone/>
              <a:defRPr sz="1481"/>
            </a:lvl2pPr>
            <a:lvl3pPr marL="967527" indent="0">
              <a:buNone/>
              <a:defRPr sz="1270"/>
            </a:lvl3pPr>
            <a:lvl4pPr marL="1451290" indent="0">
              <a:buNone/>
              <a:defRPr sz="1058"/>
            </a:lvl4pPr>
            <a:lvl5pPr marL="1935053" indent="0">
              <a:buNone/>
              <a:defRPr sz="1058"/>
            </a:lvl5pPr>
            <a:lvl6pPr marL="2418817" indent="0">
              <a:buNone/>
              <a:defRPr sz="1058"/>
            </a:lvl6pPr>
            <a:lvl7pPr marL="2902580" indent="0">
              <a:buNone/>
              <a:defRPr sz="1058"/>
            </a:lvl7pPr>
            <a:lvl8pPr marL="3386343" indent="0">
              <a:buNone/>
              <a:defRPr sz="1058"/>
            </a:lvl8pPr>
            <a:lvl9pPr marL="3870107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6059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43854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5102" y="114245"/>
            <a:ext cx="2892618" cy="47545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247" y="114245"/>
            <a:ext cx="8516594" cy="47545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90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87247" y="114245"/>
            <a:ext cx="11570473" cy="47545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72840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365680" y="330973"/>
            <a:ext cx="6095999" cy="7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6" tIns="54418" rIns="108836" bIns="544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2299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2299" dirty="0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7" y="240249"/>
            <a:ext cx="1295127" cy="7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4358-469F-41D6-9B8C-87C63A02B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3D3AE32-08BE-4DC2-B571-71DA8CD46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20658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  <p:sldLayoutId id="2147485946" r:id="rId12"/>
    <p:sldLayoutId id="2147485947" r:id="rId13"/>
    <p:sldLayoutId id="2147485949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152400"/>
            <a:ext cx="643255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3664"/>
            <a:ext cx="11904133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ED99998C-7A73-479E-AA2C-89CA6699B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4463"/>
            <a:ext cx="20658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  <p:sldLayoutId id="2147485961" r:id="rId12"/>
    <p:sldLayoutId id="2147485962" r:id="rId13"/>
    <p:sldLayoutId id="2147485963" r:id="rId14"/>
  </p:sldLayoutIdLst>
  <p:transition spd="slow"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  <p:sldLayoutId id="2147485995" r:id="rId7"/>
    <p:sldLayoutId id="2147485996" r:id="rId8"/>
    <p:sldLayoutId id="2147485997" r:id="rId9"/>
    <p:sldLayoutId id="2147485998" r:id="rId10"/>
    <p:sldLayoutId id="2147485999" r:id="rId11"/>
    <p:sldLayoutId id="21474860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247" y="1700220"/>
            <a:ext cx="11570473" cy="316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7472" y="114244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  <p:sldLayoutId id="214748601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337" y="1826225"/>
            <a:ext cx="10515326" cy="435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338" y="6355663"/>
            <a:ext cx="2743493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fld id="{D4EA93BB-F3C0-4EEF-B930-F1AB46C72949}" type="datetimeFigureOut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26.12.2025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800" y="6355663"/>
            <a:ext cx="4114401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170" y="6355663"/>
            <a:ext cx="2743493" cy="366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967710"/>
            <a:fld id="{9EA70483-B9FE-456E-A24D-AEA3E9FE12B3}" type="slidenum">
              <a:rPr lang="ru-RU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ru-RU" b="1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24884" cy="7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5" r:id="rId1"/>
    <p:sldLayoutId id="2147486016" r:id="rId2"/>
    <p:sldLayoutId id="2147486017" r:id="rId3"/>
    <p:sldLayoutId id="2147486018" r:id="rId4"/>
    <p:sldLayoutId id="2147486019" r:id="rId5"/>
    <p:sldLayoutId id="2147486020" r:id="rId6"/>
    <p:sldLayoutId id="2147486021" r:id="rId7"/>
    <p:sldLayoutId id="2147486022" r:id="rId8"/>
    <p:sldLayoutId id="2147486023" r:id="rId9"/>
    <p:sldLayoutId id="2147486024" r:id="rId10"/>
    <p:sldLayoutId id="2147486025" r:id="rId11"/>
  </p:sldLayoutIdLst>
  <p:txStyles>
    <p:titleStyle>
      <a:lvl1pPr algn="l" defTabSz="967710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27" indent="-241927" algn="l" defTabSz="967710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j-lt"/>
          <a:ea typeface="+mn-ea"/>
          <a:cs typeface="+mn-cs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kern="1200">
          <a:solidFill>
            <a:schemeClr val="tx1"/>
          </a:solidFill>
          <a:latin typeface="+mj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j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j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j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fld id="{C764DE79-268F-4C1A-8933-263129D2AF90}" type="datetimeFigureOut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12/26/2025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710"/>
            <a:fld id="{48F63A3B-78C7-47BE-AE5E-E10140E04643}" type="slidenum">
              <a:rPr 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967710"/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7" name="Picture 16" descr="Layer 2">
            <a:extLst>
              <a:ext uri="{FF2B5EF4-FFF2-40B4-BE49-F238E27FC236}">
                <a16:creationId xmlns:a16="http://schemas.microsoft.com/office/drawing/2014/main" id="{DE9342D5-31C3-B153-5589-6E08C9F0E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" y="161286"/>
            <a:ext cx="1641165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7" r:id="rId1"/>
    <p:sldLayoutId id="2147486028" r:id="rId2"/>
    <p:sldLayoutId id="2147486029" r:id="rId3"/>
    <p:sldLayoutId id="2147486030" r:id="rId4"/>
    <p:sldLayoutId id="2147486031" r:id="rId5"/>
    <p:sldLayoutId id="2147486032" r:id="rId6"/>
    <p:sldLayoutId id="2147486033" r:id="rId7"/>
    <p:sldLayoutId id="2147486034" r:id="rId8"/>
    <p:sldLayoutId id="2147486035" r:id="rId9"/>
    <p:sldLayoutId id="2147486036" r:id="rId10"/>
    <p:sldLayoutId id="2147486037" r:id="rId11"/>
  </p:sldLayoutIdLst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1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61801" y="2058072"/>
            <a:ext cx="9410249" cy="108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Наименование доклада</a:t>
            </a:r>
          </a:p>
        </p:txBody>
      </p:sp>
      <p:pic>
        <p:nvPicPr>
          <p:cNvPr id="3075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3" y="161286"/>
            <a:ext cx="1641166" cy="12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2286210" y="1142440"/>
            <a:ext cx="3579657" cy="320216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481" b="0">
                <a:solidFill>
                  <a:srgbClr val="800000"/>
                </a:solidFill>
                <a:cs typeface="Arial" panose="020B0604020202020204" pitchFamily="34" charset="0"/>
              </a:rPr>
              <a:t>28 февраля–3 марта 2025 года</a:t>
            </a:r>
          </a:p>
        </p:txBody>
      </p:sp>
      <p:sp>
        <p:nvSpPr>
          <p:cNvPr id="3077" name="Text Box 44"/>
          <p:cNvSpPr txBox="1">
            <a:spLocks noChangeArrowheads="1"/>
          </p:cNvSpPr>
          <p:nvPr userDrawn="1"/>
        </p:nvSpPr>
        <p:spPr bwMode="auto">
          <a:xfrm>
            <a:off x="2286211" y="381374"/>
            <a:ext cx="5025966" cy="4505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2116">
                <a:solidFill>
                  <a:srgbClr val="D20000"/>
                </a:solidFill>
              </a:rPr>
              <a:t>Семинар партнеров фирмы «1С»</a:t>
            </a:r>
          </a:p>
        </p:txBody>
      </p:sp>
    </p:spTree>
    <p:extLst>
      <p:ext uri="{BB962C8B-B14F-4D97-AF65-F5344CB8AC3E}">
        <p14:creationId xmlns:p14="http://schemas.microsoft.com/office/powerpoint/2010/main" val="16484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6040" r:id="rId2"/>
    <p:sldLayoutId id="2147486041" r:id="rId3"/>
    <p:sldLayoutId id="2147486042" r:id="rId4"/>
    <p:sldLayoutId id="2147486043" r:id="rId5"/>
    <p:sldLayoutId id="2147486044" r:id="rId6"/>
    <p:sldLayoutId id="2147486045" r:id="rId7"/>
    <p:sldLayoutId id="2147486046" r:id="rId8"/>
    <p:sldLayoutId id="2147486047" r:id="rId9"/>
    <p:sldLayoutId id="2147486048" r:id="rId10"/>
    <p:sldLayoutId id="2147486049" r:id="rId11"/>
    <p:sldLayoutId id="2147486050" r:id="rId12"/>
    <p:sldLayoutId id="21474860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68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5pPr>
      <a:lvl6pPr marL="48376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6pPr>
      <a:lvl7pPr marL="967527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7pPr>
      <a:lvl8pPr marL="1451290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8pPr>
      <a:lvl9pPr marL="1935053" algn="l" rtl="0" eaLnBrk="0" fontAlgn="base" hangingPunct="0">
        <a:spcBef>
          <a:spcPct val="0"/>
        </a:spcBef>
        <a:spcAft>
          <a:spcPct val="0"/>
        </a:spcAft>
        <a:defRPr sz="3068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62822" indent="-36282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403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1211089" indent="-24356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4pPr>
      <a:lvl5pPr marL="2175256" indent="-240202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7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13" Type="http://schemas.openxmlformats.org/officeDocument/2006/relationships/hyperlink" Target="https://partners.v8.1c.ru/forum" TargetMode="External"/><Relationship Id="rId18" Type="http://schemas.openxmlformats.org/officeDocument/2006/relationships/image" Target="../media/image66.png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hyperlink" Target="https://t.me/CPMRussia" TargetMode="External"/><Relationship Id="rId17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www.youtube.com/channel/UCcqLClFBq1HOSUDEDBLygFg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v8.1c.ru/cpm/" TargetMode="External"/><Relationship Id="rId11" Type="http://schemas.openxmlformats.org/officeDocument/2006/relationships/image" Target="../media/image62.png"/><Relationship Id="rId5" Type="http://schemas.openxmlformats.org/officeDocument/2006/relationships/hyperlink" Target="https://v8.1c.ru/cpm-erp/poleznye-materialy/video/" TargetMode="External"/><Relationship Id="rId15" Type="http://schemas.openxmlformats.org/officeDocument/2006/relationships/image" Target="../media/image64.png"/><Relationship Id="rId10" Type="http://schemas.openxmlformats.org/officeDocument/2006/relationships/hyperlink" Target="https://v8.1c.ru/cpm/assets/" TargetMode="External"/><Relationship Id="rId19" Type="http://schemas.openxmlformats.org/officeDocument/2006/relationships/hyperlink" Target="https://dzen.ru/suite/fd52a772-897d-41ac-afab-8e3b1f88b9c7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9936" y="2794283"/>
            <a:ext cx="66720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023">
              <a:defRPr/>
            </a:pPr>
            <a:r>
              <a:rPr lang="ru-RU" sz="2400" dirty="0">
                <a:solidFill>
                  <a:schemeClr val="bg1"/>
                </a:solidFill>
              </a:rPr>
              <a:t>1С:</a:t>
            </a:r>
            <a:r>
              <a:rPr lang="en-US" sz="2400" dirty="0">
                <a:solidFill>
                  <a:schemeClr val="bg1"/>
                </a:solidFill>
              </a:rPr>
              <a:t>ERP.</a:t>
            </a:r>
            <a:r>
              <a:rPr lang="ru-RU" sz="2400" dirty="0">
                <a:solidFill>
                  <a:schemeClr val="bg1"/>
                </a:solidFill>
              </a:rPr>
              <a:t>Управление холдингом</a:t>
            </a:r>
          </a:p>
          <a:p>
            <a:pPr algn="ctr" defTabSz="914023">
              <a:defRPr/>
            </a:pPr>
            <a:r>
              <a:rPr lang="ru-RU" dirty="0">
                <a:solidFill>
                  <a:schemeClr val="bg1"/>
                </a:solidFill>
              </a:rPr>
              <a:t>Корпоративные закупки: ред. 3.3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0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Альтернативные предложения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836" y="963513"/>
            <a:ext cx="9135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Альтернативные предложения</a:t>
            </a:r>
            <a:r>
              <a:rPr lang="ru-RU" sz="1800" dirty="0">
                <a:solidFill>
                  <a:srgbClr val="2C90A8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– разрешение участнику закупки предоставить предложение, условие которого отличается от условий, установленных в закупочной документации. Например, предложение отличается по характеристикам, срокам, ценам, гарантийным обязательствам </a:t>
            </a:r>
            <a:r>
              <a:rPr lang="ru-RU" sz="1600" dirty="0" err="1">
                <a:latin typeface="Arial Narrow" panose="020B0606020202030204" pitchFamily="34" charset="0"/>
              </a:rPr>
              <a:t>итд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7768" y="2078846"/>
            <a:ext cx="6110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2C90A8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Правила по работе с альтернативными предложениями: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Подача только альтернативного предложения запрещена;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Заказчик определяет по каким условиям договора и критериям могут подаваться альтернативные предложения;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не должно отличаться только ценой;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не должно ухудшать функциональные и качественные характеристики;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Альтернативное предложение может победить.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17667" y="2420888"/>
            <a:ext cx="2484041" cy="3849276"/>
            <a:chOff x="461491" y="1955988"/>
            <a:chExt cx="2484041" cy="384927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695400" y="3644503"/>
              <a:ext cx="2016224" cy="2160761"/>
            </a:xfrm>
            <a:prstGeom prst="rect">
              <a:avLst/>
            </a:prstGeom>
          </p:spPr>
        </p:pic>
        <p:pic>
          <p:nvPicPr>
            <p:cNvPr id="1028" name="Picture 4" descr="Picture backgro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91" y="1955988"/>
              <a:ext cx="2484041" cy="1344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007768" y="5189783"/>
            <a:ext cx="72728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Только в альтернативном предложении поставщик может предложить аналог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Если предусмотрена возможность принимать аналоги, разрешите прием альтернативных предложений;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Номенклатура аналог – предопределенный критерий в списке доступных критериев.</a:t>
            </a:r>
          </a:p>
        </p:txBody>
      </p:sp>
    </p:spTree>
    <p:extLst>
      <p:ext uri="{BB962C8B-B14F-4D97-AF65-F5344CB8AC3E}">
        <p14:creationId xmlns:p14="http://schemas.microsoft.com/office/powerpoint/2010/main" val="7697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Внешний вид формы «Закупочная процедура»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43472" y="1000511"/>
            <a:ext cx="9831642" cy="5577058"/>
            <a:chOff x="1343472" y="1000511"/>
            <a:chExt cx="9831642" cy="557705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472" y="1000511"/>
              <a:ext cx="9831642" cy="5577058"/>
            </a:xfrm>
            <a:prstGeom prst="rect">
              <a:avLst/>
            </a:prstGeom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8688288" y="2972666"/>
              <a:ext cx="1800200" cy="576064"/>
            </a:xfrm>
            <a:prstGeom prst="wedgeRectCallout">
              <a:avLst>
                <a:gd name="adj1" fmla="val -39093"/>
                <a:gd name="adj2" fmla="val 903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Новые управляющие переключатели</a:t>
              </a:r>
            </a:p>
          </p:txBody>
        </p:sp>
        <p:sp>
          <p:nvSpPr>
            <p:cNvPr id="14" name="Прямоугольная выноска 13"/>
            <p:cNvSpPr/>
            <p:nvPr/>
          </p:nvSpPr>
          <p:spPr>
            <a:xfrm>
              <a:off x="7752184" y="2348880"/>
              <a:ext cx="936104" cy="576064"/>
            </a:xfrm>
            <a:prstGeom prst="wedgeRectCallout">
              <a:avLst>
                <a:gd name="adj1" fmla="val -12252"/>
                <a:gd name="adj2" fmla="val -8280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Настройка оценки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52630" y="3771788"/>
              <a:ext cx="4119834" cy="1295787"/>
            </a:xfrm>
            <a:prstGeom prst="rect">
              <a:avLst/>
            </a:prstGeom>
            <a:noFill/>
            <a:ln w="28575">
              <a:solidFill>
                <a:srgbClr val="FC6E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09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2751"/>
    </mc:Choice>
    <mc:Fallback xmlns="">
      <p:transition advTm="1327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2" y="2231344"/>
            <a:ext cx="11457666" cy="4366008"/>
          </a:xfrm>
          <a:prstGeom prst="rect">
            <a:avLst/>
          </a:prstGeom>
        </p:spPr>
      </p:pic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Настройка оценки конкурентным листом.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Работа с критериями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386" y="836712"/>
            <a:ext cx="885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Ведущая</a:t>
            </a:r>
            <a:r>
              <a:rPr lang="ru-RU" sz="1600" dirty="0">
                <a:latin typeface="Arial Narrow" panose="020B0606020202030204" pitchFamily="34" charset="0"/>
              </a:rPr>
              <a:t> победитель рассчитывается по балам ведущих позиций, остальные информационные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Доступно частичное покрытие</a:t>
            </a:r>
            <a:r>
              <a:rPr lang="ru-RU" sz="1600" dirty="0">
                <a:latin typeface="Arial Narrow" panose="020B0606020202030204" pitchFamily="34" charset="0"/>
              </a:rPr>
              <a:t> разрешается подавать предложение с неполным покрытием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Колонка </a:t>
            </a:r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Доступна альтернатива</a:t>
            </a:r>
            <a:r>
              <a:rPr lang="ru-RU" sz="1600" dirty="0">
                <a:latin typeface="Arial Narrow" panose="020B0606020202030204" pitchFamily="34" charset="0"/>
              </a:rPr>
              <a:t> отображается если разрешено принимать альтернативные предложения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1779478"/>
            <a:ext cx="333333" cy="28571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280" y="1793764"/>
            <a:ext cx="276190" cy="25714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777" y="1803288"/>
            <a:ext cx="266667" cy="2380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27156" y="176844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Ведущая позиция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7239" y="1768447"/>
            <a:ext cx="225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Доступна частичное покрытие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8008" y="1768447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Доступна альтернатива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0" y="3647730"/>
            <a:ext cx="3127350" cy="302416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82" y="2760146"/>
            <a:ext cx="3600818" cy="162000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2426086" y="2852936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7" name="Овал 16"/>
          <p:cNvSpPr/>
          <p:nvPr/>
        </p:nvSpPr>
        <p:spPr>
          <a:xfrm>
            <a:off x="9912424" y="4293096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299694" y="1053660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4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240"/>
    </mc:Choice>
    <mc:Fallback xmlns="">
      <p:transition advTm="14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Настройка оценки конкурентным листом.</a:t>
            </a:r>
          </a:p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Пояснения по формулам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273107"/>
              </p:ext>
            </p:extLst>
          </p:nvPr>
        </p:nvGraphicFramePr>
        <p:xfrm>
          <a:off x="1326064" y="1052736"/>
          <a:ext cx="9234432" cy="296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9896">
                  <a:extLst>
                    <a:ext uri="{9D8B030D-6E8A-4147-A177-3AD203B41FA5}">
                      <a16:colId xmlns:a16="http://schemas.microsoft.com/office/drawing/2014/main" val="292896652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2246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Простая настройка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Полная настройка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4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Результат оценки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целое</a:t>
                      </a:r>
                      <a:r>
                        <a:rPr lang="ru-RU" sz="1600" baseline="0" dirty="0">
                          <a:latin typeface="Arial Narrow" panose="020B0606020202030204" pitchFamily="34" charset="0"/>
                        </a:rPr>
                        <a:t> число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Числовые показатели считаются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предопределенным 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формулам: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Цифровые критерии оцениваются автоматически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шкала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- 5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); 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Нечисловые критерии оценивает пользователь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(шкала 1 - 5);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Критерии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НЕ имеют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 весовых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коэффициентов;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Результат оценки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дробное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число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Числовые показатели считаются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 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произвольным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 формулам: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Цифровые критерии оцениваются по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формулам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шкала определяется значением формулы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600" dirty="0">
                          <a:latin typeface="Arial Narrow" panose="020B0606020202030204" pitchFamily="34" charset="0"/>
                        </a:rPr>
                        <a:t>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Нечисловые критерии оценивает пользователь</a:t>
                      </a:r>
                      <a:br>
                        <a:rPr lang="ru-RU" sz="1600" dirty="0"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latin typeface="Arial Narrow" panose="020B0606020202030204" pitchFamily="34" charset="0"/>
                        </a:rPr>
                        <a:t> (шкала 1 - 5);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Можно использовать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весовые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коэффициенты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6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02158"/>
              </p:ext>
            </p:extLst>
          </p:nvPr>
        </p:nvGraphicFramePr>
        <p:xfrm>
          <a:off x="1326064" y="4494232"/>
          <a:ext cx="9234432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09896">
                  <a:extLst>
                    <a:ext uri="{9D8B030D-6E8A-4147-A177-3AD203B41FA5}">
                      <a16:colId xmlns:a16="http://schemas.microsoft.com/office/drawing/2014/main" val="292896652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2246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Предопределенные формулы используются только для числовых значений: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Чем больше, тем лучше;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Чем меньше, тем лучше.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Не рассчитывать;</a:t>
                      </a:r>
                    </a:p>
                    <a:p>
                      <a:pPr marL="85725" lvl="1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Шкала оценки 1 – 5. Максимальное и минимальное значения принимают крайние значения шкалы.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Произвольные формулы </a:t>
                      </a:r>
                      <a:b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составляет пользователь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Предопределенные формулы</a:t>
                      </a:r>
                      <a:b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тоже доступны</a:t>
                      </a:r>
                    </a:p>
                    <a:p>
                      <a:pPr marL="457200" lvl="1" indent="-371475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b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609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46" y="3212976"/>
            <a:ext cx="3413886" cy="3599675"/>
          </a:xfrm>
          <a:prstGeom prst="rect">
            <a:avLst/>
          </a:prstGeom>
          <a:ln w="22225">
            <a:noFill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26064" y="4189998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Пояснения:</a:t>
            </a:r>
          </a:p>
        </p:txBody>
      </p:sp>
    </p:spTree>
    <p:extLst>
      <p:ext uri="{BB962C8B-B14F-4D97-AF65-F5344CB8AC3E}">
        <p14:creationId xmlns:p14="http://schemas.microsoft.com/office/powerpoint/2010/main" val="18478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884"/>
    </mc:Choice>
    <mc:Fallback xmlns="">
      <p:transition advTm="7488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Предложение участника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48" y="1629360"/>
            <a:ext cx="10685705" cy="504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45088" y="793199"/>
            <a:ext cx="9099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arenBoth"/>
            </a:pPr>
            <a:r>
              <a:rPr lang="ru-RU" sz="1600" dirty="0">
                <a:latin typeface="Arial Narrow" panose="020B0606020202030204" pitchFamily="34" charset="0"/>
              </a:rPr>
              <a:t>Можно подавать предложения в валюте отличной от валюты лота и единицах, отличных от лота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arenBoth"/>
            </a:pPr>
            <a:r>
              <a:rPr lang="ru-RU" sz="1600" dirty="0">
                <a:latin typeface="Arial Narrow" panose="020B0606020202030204" pitchFamily="34" charset="0"/>
              </a:rPr>
              <a:t>В альтернативном предложении можно отразить аналог предложенный поставщиком (позиция №5)</a:t>
            </a:r>
          </a:p>
        </p:txBody>
      </p:sp>
    </p:spTree>
    <p:extLst>
      <p:ext uri="{BB962C8B-B14F-4D97-AF65-F5344CB8AC3E}">
        <p14:creationId xmlns:p14="http://schemas.microsoft.com/office/powerpoint/2010/main" val="10037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776"/>
    </mc:Choice>
    <mc:Fallback xmlns="">
      <p:transition advTm="4777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1 Расценка нечисловых значений критериев оценки поставщиков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336" y="1268760"/>
            <a:ext cx="541158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  <a:r>
              <a:rPr lang="ru-RU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Шаги оценки: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600" dirty="0">
              <a:solidFill>
                <a:srgbClr val="2C90A8"/>
              </a:solidFill>
              <a:latin typeface="Arial Narrow" panose="020B0606020202030204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На первом шаге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(1)</a:t>
            </a:r>
            <a:r>
              <a:rPr lang="ru-RU" sz="1600" dirty="0">
                <a:latin typeface="Arial Narrow" panose="020B0606020202030204" pitchFamily="34" charset="0"/>
              </a:rPr>
              <a:t> пользователи расценивают предложения участников по нечисловым критериям;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На втором шаге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(2)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выбирают победителя и распределяют объем закупки: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При лотовой закупке один победитель;</a:t>
            </a:r>
          </a:p>
          <a:p>
            <a:pPr marL="1200150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При попозиционной закупке победителей может быть несколько (по каждой номенклатуре);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ru-RU" sz="1600" dirty="0">
              <a:latin typeface="Arial Narrow" panose="020B0606020202030204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Пользователь фиксирует лучшие предложения ориентируясь на итог по баллам (числовые + нечисловые) значения оценки. Победитель всегда слева вверху.</a:t>
            </a:r>
            <a:endParaRPr lang="ru-RU" sz="16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latin typeface="Arial Narrow" panose="020B0606020202030204" pitchFamily="34" charset="0"/>
              </a:rPr>
              <a:t>Результаты сохраняются в протоколе, можно посмотреть как выбирали. При необходимости распечатать протокол.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361" y="1789493"/>
            <a:ext cx="6690319" cy="45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454"/>
    </mc:Choice>
    <mc:Fallback xmlns="">
      <p:transition advTm="6045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2 Выбор победителя (лотовая закупка)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8" y="2526076"/>
            <a:ext cx="11702930" cy="4333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7488" y="862514"/>
            <a:ext cx="8145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Оставить  только предложения с полным покрытием (если включена частичная закупка);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Рассмотреть основные предложения, потом альтернативные, можем посмотреть вместе;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Оценивать только ведущие позиции;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Отобраться по поставщикам и по типу критерия (организационные, технические, коммерческие).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1169" y="2204864"/>
            <a:ext cx="5563303" cy="584775"/>
          </a:xfrm>
          <a:prstGeom prst="rect">
            <a:avLst/>
          </a:prstGeom>
          <a:noFill/>
          <a:ln w="28575">
            <a:solidFill>
              <a:srgbClr val="FC6E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Оценка выполняется в валюте лота, в единицах измерения лота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Участники выводятся по убыванию баллов,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слева лучший</a:t>
            </a:r>
          </a:p>
        </p:txBody>
      </p:sp>
    </p:spTree>
    <p:extLst>
      <p:ext uri="{BB962C8B-B14F-4D97-AF65-F5344CB8AC3E}">
        <p14:creationId xmlns:p14="http://schemas.microsoft.com/office/powerpoint/2010/main" val="35404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3215"/>
    </mc:Choice>
    <mc:Fallback xmlns="">
      <p:transition advTm="8321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Шаг 2 Выбор победителя (попозиционная закупка)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9456" y="1058526"/>
            <a:ext cx="7619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Дополнительные возможности отборов: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Скрывать поставщиков по мере завершения процесса оформления.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Возможности выбора победителей: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Можно выбрать победителей и распределить количество по поставщикам автоматически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Можно провести ручной выбор и распределение.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3" y="3045190"/>
            <a:ext cx="11808000" cy="36961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99856" y="2752802"/>
            <a:ext cx="5563303" cy="584775"/>
          </a:xfrm>
          <a:prstGeom prst="rect">
            <a:avLst/>
          </a:prstGeom>
          <a:noFill/>
          <a:ln w="28575">
            <a:solidFill>
              <a:srgbClr val="FC6E5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Оценка выполняется в валюте лота, в единицах измерения лота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Участники выводятся по убыванию баллов, </a:t>
            </a:r>
            <a:r>
              <a:rPr lang="ru-RU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первый в списке лучший</a:t>
            </a:r>
          </a:p>
        </p:txBody>
      </p:sp>
    </p:spTree>
    <p:extLst>
      <p:ext uri="{BB962C8B-B14F-4D97-AF65-F5344CB8AC3E}">
        <p14:creationId xmlns:p14="http://schemas.microsoft.com/office/powerpoint/2010/main" val="23160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319"/>
    </mc:Choice>
    <mc:Fallback xmlns="">
      <p:transition advTm="303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Конкурентные листы.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Формы лотовой и попозиционной закупки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3" y="692696"/>
            <a:ext cx="10975607" cy="3744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1027"/>
          <a:stretch/>
        </p:blipFill>
        <p:spPr>
          <a:xfrm>
            <a:off x="839416" y="3789040"/>
            <a:ext cx="11149874" cy="29646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0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Национальный режим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7" y="1678231"/>
            <a:ext cx="4631660" cy="326293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51384" y="769247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Устанавливаем условия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9696" y="784111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закупочной процедуре можно обосновать исключение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980" y="1454422"/>
            <a:ext cx="9724676" cy="449485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47" y="4725144"/>
            <a:ext cx="10081120" cy="220480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7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5943358" y="1556792"/>
            <a:ext cx="0" cy="4068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r>
              <a:rPr kumimoji="0" lang="ru-RU" alt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функциональность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58782" y="1556792"/>
            <a:ext cx="0" cy="3924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3392" y="1498719"/>
            <a:ext cx="489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Добавлена работа с альтернативными предложениями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Замена на аналоги на этапе сбора предложений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Сбор и оценка предложений в валюте отличной от валюты лота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Сбор и оценка предложений в единицах измерения, отличных от валюты лота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Оценка конкурентным листом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Национальный режим для 223-ФЗ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потребности по результатам торгов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Интеграция с ЭТП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Bidzaar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Концептуально пересмотрен контроль лимитов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8" descr="https://gas-kvas.com/uploads/posts/2023-02/1676452982_gas-kvas-com-p-risunok-detskii-radostnii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63" y="4984063"/>
            <a:ext cx="1588558" cy="164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07968" y="1498719"/>
            <a:ext cx="52565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Добавлен пересчет единиц измерения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Реализовано планирование закупок СНДС, без НДС (типы цен), поправлена вся цепочка документов и формы подбора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Отрабатывает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Корректируем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потребности договора при расторжении или досрочном завершении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Национальный режим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384" y="769247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Устанавливаем условия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9696" y="769247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закупочной процедуре можно обосновать исключение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3475" y="769247"/>
            <a:ext cx="2977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конкурентном листе цены с учетом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нац.режима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41" y="1700808"/>
            <a:ext cx="8728519" cy="50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1844824"/>
            <a:ext cx="6380670" cy="619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2232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Отрабатывает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1889937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4152" y="1844824"/>
            <a:ext cx="3546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Вариант планирования НДС - настройка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Типе цены для расценки потребностей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Переработаны все формы и подборы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6" y="4725144"/>
            <a:ext cx="5904656" cy="16514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29822" y="6069556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91485" y="6069556"/>
            <a:ext cx="9093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4576638"/>
            <a:ext cx="4619048" cy="1800000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6816080" y="5229200"/>
            <a:ext cx="144016" cy="648072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2007890"/>
            <a:ext cx="6380670" cy="557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340768"/>
            <a:ext cx="0" cy="234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358698"/>
            <a:ext cx="65527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только контрагентов-победителей закупки. Используем анкету поставщика до протокола без создания контрагента;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2070933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996200"/>
            <a:ext cx="10155196" cy="27507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46" y="1251104"/>
            <a:ext cx="4749564" cy="3114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0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3952106"/>
            <a:ext cx="6380670" cy="557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518" y="1844824"/>
            <a:ext cx="0" cy="3060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849650"/>
            <a:ext cx="65527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Пересчет единиц измерения, тип измеряемой величины;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заявке на обеспечение можно вводить разные цены по периодам;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контрагентов только по победителям закупки.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Используем анкету поставщика до протокола без создания контрагента.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3980681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890780"/>
            <a:ext cx="5069032" cy="2994985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082856"/>
            <a:ext cx="5203349" cy="364393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3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901" y="4564514"/>
            <a:ext cx="6380670" cy="30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3943" y="2609543"/>
            <a:ext cx="1575" cy="229528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Функционал, реализованный по обращениям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линию поддержки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2609543"/>
            <a:ext cx="65527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Планирование закупок СНДС, без НДС (вид цен), поправлена вся цепочка документов и формы подбора;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Можно обезличить поставщика (настройка в способе закупок). Используется в Конкурентом листе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Создаем контрагентов только по победителям закупки.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Используем анкету поставщика до протокола без создания контрагента.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Контролируем правила положения о закупках.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5943" y="4588921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3" y="1168047"/>
            <a:ext cx="7891897" cy="325877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764" y="5973569"/>
            <a:ext cx="8077295" cy="633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r="26902"/>
          <a:stretch/>
        </p:blipFill>
        <p:spPr>
          <a:xfrm>
            <a:off x="8803729" y="2195335"/>
            <a:ext cx="3384376" cy="345841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48941" y="5020557"/>
            <a:ext cx="2834791" cy="1586379"/>
            <a:chOff x="1194787" y="857706"/>
            <a:chExt cx="2834791" cy="158637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4787" y="857706"/>
              <a:ext cx="2834791" cy="1586379"/>
            </a:xfrm>
            <a:prstGeom prst="rect">
              <a:avLst/>
            </a:prstGeom>
            <a:effectLst>
              <a:outerShdw blurRad="254000" dist="508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215569" y="2081631"/>
              <a:ext cx="1228805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589811" y="3899596"/>
            <a:ext cx="360040" cy="400110"/>
            <a:chOff x="2999656" y="6223422"/>
            <a:chExt cx="360040" cy="400110"/>
          </a:xfrm>
        </p:grpSpPr>
        <p:sp>
          <p:nvSpPr>
            <p:cNvPr id="23" name="Овал 22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939086" y="5823312"/>
            <a:ext cx="360040" cy="400110"/>
            <a:chOff x="2999656" y="6223422"/>
            <a:chExt cx="360040" cy="400110"/>
          </a:xfrm>
        </p:grpSpPr>
        <p:sp>
          <p:nvSpPr>
            <p:cNvPr id="26" name="Овал 25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747628" y="6169839"/>
            <a:ext cx="360040" cy="400110"/>
            <a:chOff x="2999656" y="6223422"/>
            <a:chExt cx="360040" cy="400110"/>
          </a:xfrm>
        </p:grpSpPr>
        <p:sp>
          <p:nvSpPr>
            <p:cNvPr id="37" name="Овал 36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12024" y="1601534"/>
            <a:ext cx="360040" cy="400110"/>
            <a:chOff x="2999656" y="6223422"/>
            <a:chExt cx="360040" cy="400110"/>
          </a:xfrm>
        </p:grpSpPr>
        <p:sp>
          <p:nvSpPr>
            <p:cNvPr id="40" name="Овал 39"/>
            <p:cNvSpPr/>
            <p:nvPr/>
          </p:nvSpPr>
          <p:spPr>
            <a:xfrm>
              <a:off x="2999656" y="6244482"/>
              <a:ext cx="360040" cy="36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10709" y="622342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8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строк плана закупок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740680" y="2135191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Строка плана закупок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9768589" y="2135191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Строка плана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закупок, версия 1</a:t>
            </a:r>
          </a:p>
        </p:txBody>
      </p:sp>
      <p:cxnSp>
        <p:nvCxnSpPr>
          <p:cNvPr id="31" name="Прямая со стрелкой 42"/>
          <p:cNvCxnSpPr>
            <a:stCxn id="6" idx="3"/>
            <a:endCxn id="24" idx="1"/>
          </p:cNvCxnSpPr>
          <p:nvPr/>
        </p:nvCxnSpPr>
        <p:spPr>
          <a:xfrm>
            <a:off x="9252848" y="2523553"/>
            <a:ext cx="515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740680" y="3485099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 223</a:t>
            </a:r>
          </a:p>
        </p:txBody>
      </p:sp>
      <p:cxnSp>
        <p:nvCxnSpPr>
          <p:cNvPr id="35" name="Прямая со стрелкой 42"/>
          <p:cNvCxnSpPr>
            <a:stCxn id="6" idx="2"/>
            <a:endCxn id="34" idx="0"/>
          </p:cNvCxnSpPr>
          <p:nvPr/>
        </p:nvCxnSpPr>
        <p:spPr>
          <a:xfrm>
            <a:off x="8496764" y="2911915"/>
            <a:ext cx="0" cy="57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9768589" y="3491449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 223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версия 1</a:t>
            </a:r>
          </a:p>
        </p:txBody>
      </p:sp>
      <p:cxnSp>
        <p:nvCxnSpPr>
          <p:cNvPr id="39" name="Прямая со стрелкой 42"/>
          <p:cNvCxnSpPr>
            <a:stCxn id="24" idx="2"/>
            <a:endCxn id="38" idx="0"/>
          </p:cNvCxnSpPr>
          <p:nvPr/>
        </p:nvCxnSpPr>
        <p:spPr>
          <a:xfrm>
            <a:off x="10524673" y="2911915"/>
            <a:ext cx="0" cy="57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2"/>
          <p:cNvCxnSpPr>
            <a:stCxn id="34" idx="3"/>
            <a:endCxn id="38" idx="1"/>
          </p:cNvCxnSpPr>
          <p:nvPr/>
        </p:nvCxnSpPr>
        <p:spPr>
          <a:xfrm>
            <a:off x="9252848" y="3873461"/>
            <a:ext cx="515741" cy="63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740680" y="4827671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ЕИС</a:t>
            </a:r>
          </a:p>
        </p:txBody>
      </p:sp>
      <p:cxnSp>
        <p:nvCxnSpPr>
          <p:cNvPr id="52" name="Прямая со стрелкой 42"/>
          <p:cNvCxnSpPr>
            <a:stCxn id="34" idx="2"/>
            <a:endCxn id="51" idx="0"/>
          </p:cNvCxnSpPr>
          <p:nvPr/>
        </p:nvCxnSpPr>
        <p:spPr>
          <a:xfrm>
            <a:off x="8496764" y="4261823"/>
            <a:ext cx="0" cy="56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9768589" y="4828166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ЕИС</a:t>
            </a:r>
          </a:p>
        </p:txBody>
      </p:sp>
      <p:cxnSp>
        <p:nvCxnSpPr>
          <p:cNvPr id="56" name="Прямая со стрелкой 42"/>
          <p:cNvCxnSpPr>
            <a:stCxn id="38" idx="2"/>
            <a:endCxn id="55" idx="0"/>
          </p:cNvCxnSpPr>
          <p:nvPr/>
        </p:nvCxnSpPr>
        <p:spPr>
          <a:xfrm>
            <a:off x="10524673" y="4268173"/>
            <a:ext cx="0" cy="559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854588" y="191683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882497" y="191683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потребности</a:t>
            </a:r>
          </a:p>
        </p:txBody>
      </p:sp>
      <p:cxnSp>
        <p:nvCxnSpPr>
          <p:cNvPr id="42" name="Прямая со стрелкой 42"/>
          <p:cNvCxnSpPr>
            <a:stCxn id="40" idx="3"/>
            <a:endCxn id="41" idx="1"/>
          </p:cNvCxnSpPr>
          <p:nvPr/>
        </p:nvCxnSpPr>
        <p:spPr>
          <a:xfrm>
            <a:off x="2366756" y="2305194"/>
            <a:ext cx="5157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39759" y="1340768"/>
            <a:ext cx="2142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плана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8168" y="1340768"/>
            <a:ext cx="409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 строк плана и плана закупок 223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18820" y="2934249"/>
            <a:ext cx="6513284" cy="3735111"/>
            <a:chOff x="291111" y="2934249"/>
            <a:chExt cx="6513284" cy="373511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111" y="2934249"/>
              <a:ext cx="6513284" cy="197660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111" y="5006549"/>
              <a:ext cx="6513284" cy="166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6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при отмене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закупочной процедуры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20665" y="2492896"/>
            <a:ext cx="5011013" cy="1267067"/>
            <a:chOff x="120665" y="1573119"/>
            <a:chExt cx="5011013" cy="1267067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170422" y="2063462"/>
              <a:ext cx="961256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Протокол отмены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506126" y="2063462"/>
              <a:ext cx="1161109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Строка плана</a:t>
              </a:r>
              <a:b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или заявка</a:t>
              </a:r>
            </a:p>
          </p:txBody>
        </p:sp>
        <p:cxnSp>
          <p:nvCxnSpPr>
            <p:cNvPr id="20" name="Прямая со стрелкой 19"/>
            <p:cNvCxnSpPr>
              <a:stCxn id="21" idx="3"/>
              <a:endCxn id="18" idx="1"/>
            </p:cNvCxnSpPr>
            <p:nvPr/>
          </p:nvCxnSpPr>
          <p:spPr>
            <a:xfrm>
              <a:off x="3935760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901897" y="2063462"/>
              <a:ext cx="1033863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Закупочная процедура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91344" y="2063462"/>
              <a:ext cx="1080120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План закупок</a:t>
              </a:r>
            </a:p>
          </p:txBody>
        </p:sp>
        <p:cxnSp>
          <p:nvCxnSpPr>
            <p:cNvPr id="23" name="Прямая со стрелкой 42"/>
            <p:cNvCxnSpPr>
              <a:stCxn id="22" idx="3"/>
              <a:endCxn id="19" idx="1"/>
            </p:cNvCxnSpPr>
            <p:nvPr/>
          </p:nvCxnSpPr>
          <p:spPr>
            <a:xfrm>
              <a:off x="1271464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0665" y="1573119"/>
              <a:ext cx="1133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Госзакупка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6" name="Прямая со стрелкой 42"/>
            <p:cNvCxnSpPr>
              <a:stCxn id="19" idx="3"/>
              <a:endCxn id="21" idx="1"/>
            </p:cNvCxnSpPr>
            <p:nvPr/>
          </p:nvCxnSpPr>
          <p:spPr>
            <a:xfrm>
              <a:off x="2667235" y="2451824"/>
              <a:ext cx="2346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74"/>
            <p:cNvCxnSpPr>
              <a:stCxn id="18" idx="3"/>
              <a:endCxn id="19" idx="0"/>
            </p:cNvCxnSpPr>
            <p:nvPr/>
          </p:nvCxnSpPr>
          <p:spPr>
            <a:xfrm flipH="1" flipV="1">
              <a:off x="2086681" y="2063462"/>
              <a:ext cx="3044997" cy="388362"/>
            </a:xfrm>
            <a:prstGeom prst="bentConnector4">
              <a:avLst>
                <a:gd name="adj1" fmla="val -7507"/>
                <a:gd name="adj2" fmla="val 158863"/>
              </a:avLst>
            </a:prstGeom>
            <a:ln w="28575">
              <a:solidFill>
                <a:srgbClr val="F7275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20665" y="3933056"/>
            <a:ext cx="5011013" cy="1368152"/>
            <a:chOff x="120665" y="2890890"/>
            <a:chExt cx="5011013" cy="1368152"/>
          </a:xfrm>
        </p:grpSpPr>
        <p:sp>
          <p:nvSpPr>
            <p:cNvPr id="25" name="TextBox 24"/>
            <p:cNvSpPr txBox="1"/>
            <p:nvPr/>
          </p:nvSpPr>
          <p:spPr>
            <a:xfrm>
              <a:off x="120665" y="2890890"/>
              <a:ext cx="19660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Коммерческая закупка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178806" y="3482318"/>
              <a:ext cx="952872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Протокол отмены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191344" y="3482318"/>
              <a:ext cx="1089101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План закупок</a:t>
              </a:r>
            </a:p>
          </p:txBody>
        </p:sp>
        <p:cxnSp>
          <p:nvCxnSpPr>
            <p:cNvPr id="30" name="Прямая со стрелкой 29"/>
            <p:cNvCxnSpPr>
              <a:stCxn id="31" idx="3"/>
              <a:endCxn id="28" idx="1"/>
            </p:cNvCxnSpPr>
            <p:nvPr/>
          </p:nvCxnSpPr>
          <p:spPr>
            <a:xfrm>
              <a:off x="3216277" y="3870680"/>
              <a:ext cx="9625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127176" y="3482318"/>
              <a:ext cx="1089101" cy="7767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thickThin" algn="ctr">
              <a:solidFill>
                <a:schemeClr val="bg1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Закупочная процедура</a:t>
              </a:r>
            </a:p>
          </p:txBody>
        </p:sp>
        <p:cxnSp>
          <p:nvCxnSpPr>
            <p:cNvPr id="32" name="Прямая со стрелкой 42"/>
            <p:cNvCxnSpPr>
              <a:stCxn id="29" idx="3"/>
              <a:endCxn id="31" idx="1"/>
            </p:cNvCxnSpPr>
            <p:nvPr/>
          </p:nvCxnSpPr>
          <p:spPr>
            <a:xfrm>
              <a:off x="1280445" y="3870680"/>
              <a:ext cx="8467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74"/>
            <p:cNvCxnSpPr>
              <a:stCxn id="28" idx="3"/>
              <a:endCxn id="29" idx="0"/>
            </p:cNvCxnSpPr>
            <p:nvPr/>
          </p:nvCxnSpPr>
          <p:spPr>
            <a:xfrm flipH="1" flipV="1">
              <a:off x="735895" y="3482318"/>
              <a:ext cx="4395783" cy="388362"/>
            </a:xfrm>
            <a:prstGeom prst="bentConnector4">
              <a:avLst>
                <a:gd name="adj1" fmla="val -5200"/>
                <a:gd name="adj2" fmla="val 158863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25471"/>
            <a:ext cx="5895238" cy="4323809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4170422" y="5683862"/>
            <a:ext cx="961256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Протокол отмены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150303" y="5683862"/>
            <a:ext cx="1033863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</a:p>
        </p:txBody>
      </p:sp>
      <p:cxnSp>
        <p:nvCxnSpPr>
          <p:cNvPr id="65" name="Прямая со стрелкой 64"/>
          <p:cNvCxnSpPr>
            <a:stCxn id="64" idx="3"/>
            <a:endCxn id="63" idx="1"/>
          </p:cNvCxnSpPr>
          <p:nvPr/>
        </p:nvCxnSpPr>
        <p:spPr>
          <a:xfrm>
            <a:off x="3184166" y="6072224"/>
            <a:ext cx="986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161438" y="5580614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161438" y="5580614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161438" y="4428486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161438" y="4428486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901770" y="2869989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901770" y="2869989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335360" y="1052736"/>
            <a:ext cx="4680520" cy="1169551"/>
            <a:chOff x="9048328" y="2073946"/>
            <a:chExt cx="4680520" cy="1169551"/>
          </a:xfrm>
        </p:grpSpPr>
        <p:sp>
          <p:nvSpPr>
            <p:cNvPr id="75" name="TextBox 74"/>
            <p:cNvSpPr txBox="1"/>
            <p:nvPr/>
          </p:nvSpPr>
          <p:spPr>
            <a:xfrm>
              <a:off x="9137121" y="2073946"/>
              <a:ext cx="45917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Отменяем действующую (стартовавшую) закупочную процедуру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Вводим протокол отмены. </a:t>
              </a: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9048328" y="2150108"/>
              <a:ext cx="0" cy="1008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2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Корректировка потребности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по результатам торгов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169289" y="3078139"/>
            <a:ext cx="428675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Этапы:		              Документы: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Заявки подготовленные               Заявка на обеспечение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Заявки прошедшие экспертизу    Заявка на обеспечение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План закупок                                 Строка плана закупок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 Закупочные процедуры                Лот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 Выбран поставщик	               Протокол выбора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 Законтрактовано	               Договор с поставщиком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7. Заказы поставщикам                     Заказ поставщику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8. Исполнено		                ПТУ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2140714" y="423026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140714" y="531038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207568" y="358219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140714" y="446165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Прямая со стрелкой 102"/>
          <p:cNvCxnSpPr>
            <a:stCxn id="101" idx="2"/>
            <a:endCxn id="40" idx="2"/>
          </p:cNvCxnSpPr>
          <p:nvPr/>
        </p:nvCxnSpPr>
        <p:spPr>
          <a:xfrm rot="10800000" flipV="1">
            <a:off x="2140714" y="4302275"/>
            <a:ext cx="12700" cy="1080120"/>
          </a:xfrm>
          <a:prstGeom prst="curvedConnector3">
            <a:avLst>
              <a:gd name="adj1" fmla="val 254717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102"/>
          <p:cNvCxnSpPr>
            <a:stCxn id="101" idx="2"/>
            <a:endCxn id="41" idx="2"/>
          </p:cNvCxnSpPr>
          <p:nvPr/>
        </p:nvCxnSpPr>
        <p:spPr>
          <a:xfrm rot="10800000" flipH="1">
            <a:off x="2140714" y="3654203"/>
            <a:ext cx="66854" cy="648072"/>
          </a:xfrm>
          <a:prstGeom prst="curvedConnector3">
            <a:avLst>
              <a:gd name="adj1" fmla="val -34193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3868906" y="4230267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868906" y="4461655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Прямая со стрелкой 102"/>
          <p:cNvCxnSpPr/>
          <p:nvPr/>
        </p:nvCxnSpPr>
        <p:spPr>
          <a:xfrm rot="10800000" flipV="1">
            <a:off x="3796899" y="4302275"/>
            <a:ext cx="12700" cy="231388"/>
          </a:xfrm>
          <a:prstGeom prst="curvedConnector3">
            <a:avLst>
              <a:gd name="adj1" fmla="val -1935843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2641" y="2063380"/>
            <a:ext cx="2732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Номенклатура возвращается на этап «Заявки прошедшие экспертизу»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Лимиты остаются в резерве.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7931" y="5711370"/>
            <a:ext cx="259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Номенклатура переходит на этап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«Отказ от закупки»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возвращается 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свободные лимиты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/>
          <a:srcRect r="6930"/>
          <a:stretch/>
        </p:blipFill>
        <p:spPr>
          <a:xfrm>
            <a:off x="4606274" y="2962663"/>
            <a:ext cx="7581831" cy="32860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187580" y="1044582"/>
            <a:ext cx="1728192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Протокол выбора победителя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589566" y="104458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 с поставщиком</a:t>
            </a:r>
          </a:p>
        </p:txBody>
      </p:sp>
      <p:cxnSp>
        <p:nvCxnSpPr>
          <p:cNvPr id="3" name="Прямая со стрелкой 2"/>
          <p:cNvCxnSpPr>
            <a:stCxn id="24" idx="3"/>
            <a:endCxn id="6" idx="1"/>
          </p:cNvCxnSpPr>
          <p:nvPr/>
        </p:nvCxnSpPr>
        <p:spPr>
          <a:xfrm>
            <a:off x="4763916" y="1432944"/>
            <a:ext cx="423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3"/>
            <a:endCxn id="7" idx="1"/>
          </p:cNvCxnSpPr>
          <p:nvPr/>
        </p:nvCxnSpPr>
        <p:spPr>
          <a:xfrm>
            <a:off x="6915772" y="1432944"/>
            <a:ext cx="67379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3251748" y="1044582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Закупочная процедура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320785" y="1954207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Требуется 10 шт.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392144" y="777098"/>
            <a:ext cx="1742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Законтрактовано 7 шт.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155557" y="1954207"/>
            <a:ext cx="1750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контракт           7 шт.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покупки 1 шт.</a:t>
            </a:r>
          </a:p>
          <a:p>
            <a:pPr marL="0" marR="0" lvl="0" indent="0" algn="l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Возврат в план    2 шт.</a:t>
            </a:r>
          </a:p>
        </p:txBody>
      </p:sp>
      <p:cxnSp>
        <p:nvCxnSpPr>
          <p:cNvPr id="127" name="Прямая соединительная линия 126"/>
          <p:cNvCxnSpPr>
            <a:endCxn id="120" idx="2"/>
          </p:cNvCxnSpPr>
          <p:nvPr/>
        </p:nvCxnSpPr>
        <p:spPr>
          <a:xfrm flipH="1" flipV="1">
            <a:off x="1488955" y="2802044"/>
            <a:ext cx="397464" cy="92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67" idx="0"/>
          </p:cNvCxnSpPr>
          <p:nvPr/>
        </p:nvCxnSpPr>
        <p:spPr>
          <a:xfrm flipH="1">
            <a:off x="1414778" y="5085184"/>
            <a:ext cx="390690" cy="626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638175" y="1040114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 / СПЗ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543501" y="1046602"/>
            <a:ext cx="312139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cxnSp>
        <p:nvCxnSpPr>
          <p:cNvPr id="31" name="Прямая со стрелкой 30"/>
          <p:cNvCxnSpPr>
            <a:endCxn id="30" idx="1"/>
          </p:cNvCxnSpPr>
          <p:nvPr/>
        </p:nvCxnSpPr>
        <p:spPr>
          <a:xfrm>
            <a:off x="2124991" y="1434964"/>
            <a:ext cx="418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0" idx="3"/>
            <a:endCxn id="24" idx="1"/>
          </p:cNvCxnSpPr>
          <p:nvPr/>
        </p:nvCxnSpPr>
        <p:spPr>
          <a:xfrm flipV="1">
            <a:off x="2855640" y="1432944"/>
            <a:ext cx="396108" cy="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3"/>
            <a:endCxn id="29" idx="1"/>
          </p:cNvCxnSpPr>
          <p:nvPr/>
        </p:nvCxnSpPr>
        <p:spPr>
          <a:xfrm flipH="1" flipV="1">
            <a:off x="638175" y="1428476"/>
            <a:ext cx="6277597" cy="4468"/>
          </a:xfrm>
          <a:prstGeom prst="bentConnector5">
            <a:avLst>
              <a:gd name="adj1" fmla="val -2268"/>
              <a:gd name="adj2" fmla="val 12170815"/>
              <a:gd name="adj3" fmla="val 1036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615932" y="1977500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 1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шт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Прямая со стрелкой 35"/>
          <p:cNvCxnSpPr>
            <a:stCxn id="6" idx="3"/>
            <a:endCxn id="43" idx="1"/>
          </p:cNvCxnSpPr>
          <p:nvPr/>
        </p:nvCxnSpPr>
        <p:spPr>
          <a:xfrm>
            <a:off x="6915772" y="1432944"/>
            <a:ext cx="700160" cy="6984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207568" y="3797666"/>
            <a:ext cx="144016" cy="144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05977" y="6045369"/>
            <a:ext cx="561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C90A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Особенность: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Если потребность регистрировалась лотом, возможен только отказ от закупки.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т.к. некуда возвращать!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43332" y="559127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Возврат 2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шт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26"/>
    </mc:Choice>
    <mc:Fallback xmlns="">
      <p:transition advTm="5502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Протокол выбора. Закупка не состоялась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24819" y="1196752"/>
            <a:ext cx="5752256" cy="2336060"/>
            <a:chOff x="1163516" y="1044582"/>
            <a:chExt cx="5752256" cy="233606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163516" y="1044582"/>
              <a:ext cx="5752256" cy="2336060"/>
              <a:chOff x="-1235650" y="1052736"/>
              <a:chExt cx="5752256" cy="2336060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2788414" y="1052736"/>
                <a:ext cx="1728192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Протокол </a:t>
                </a:r>
                <a:b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закупка не состоялась</a:t>
                </a:r>
              </a:p>
            </p:txBody>
          </p:sp>
          <p:cxnSp>
            <p:nvCxnSpPr>
              <p:cNvPr id="29" name="Прямая со стрелкой 28"/>
              <p:cNvCxnSpPr>
                <a:stCxn id="31" idx="3"/>
                <a:endCxn id="27" idx="1"/>
              </p:cNvCxnSpPr>
              <p:nvPr/>
            </p:nvCxnSpPr>
            <p:spPr>
              <a:xfrm>
                <a:off x="2364750" y="1441098"/>
                <a:ext cx="4236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27" idx="3"/>
                <a:endCxn id="32" idx="0"/>
              </p:cNvCxnSpPr>
              <p:nvPr/>
            </p:nvCxnSpPr>
            <p:spPr>
              <a:xfrm flipH="1" flipV="1">
                <a:off x="-479566" y="1052736"/>
                <a:ext cx="4996172" cy="388362"/>
              </a:xfrm>
              <a:prstGeom prst="bentConnector4">
                <a:avLst>
                  <a:gd name="adj1" fmla="val -4576"/>
                  <a:gd name="adj2" fmla="val 158863"/>
                </a:avLst>
              </a:prstGeom>
              <a:ln w="28575">
                <a:solidFill>
                  <a:srgbClr val="F727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852582" y="1052736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Закупочная процедура</a:t>
                </a: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-1235650" y="1052736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План закупок / СПЗ</a:t>
                </a:r>
              </a:p>
            </p:txBody>
          </p:sp>
          <p:cxnSp>
            <p:nvCxnSpPr>
              <p:cNvPr id="33" name="Прямая со стрелкой 32"/>
              <p:cNvCxnSpPr>
                <a:stCxn id="32" idx="3"/>
                <a:endCxn id="31" idx="1"/>
              </p:cNvCxnSpPr>
              <p:nvPr/>
            </p:nvCxnSpPr>
            <p:spPr>
              <a:xfrm>
                <a:off x="276518" y="1441098"/>
                <a:ext cx="57606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B487DB5D-6CB1-9506-8F96-F4391A82A40B}"/>
                  </a:ext>
                </a:extLst>
              </p:cNvPr>
              <p:cNvSpPr/>
              <p:nvPr/>
            </p:nvSpPr>
            <p:spPr>
              <a:xfrm>
                <a:off x="921619" y="2612072"/>
                <a:ext cx="1512168" cy="7767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ap="flat" cmpd="thickThin" algn="ctr">
                <a:solidFill>
                  <a:schemeClr val="bg1"/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337095"/>
                          <a:gd name="connsiteY0" fmla="*/ 0 h 457200"/>
                          <a:gd name="connsiteX1" fmla="*/ 695289 w 1337095"/>
                          <a:gd name="connsiteY1" fmla="*/ 0 h 457200"/>
                          <a:gd name="connsiteX2" fmla="*/ 1337095 w 1337095"/>
                          <a:gd name="connsiteY2" fmla="*/ 0 h 457200"/>
                          <a:gd name="connsiteX3" fmla="*/ 1337095 w 1337095"/>
                          <a:gd name="connsiteY3" fmla="*/ 457200 h 457200"/>
                          <a:gd name="connsiteX4" fmla="*/ 681918 w 1337095"/>
                          <a:gd name="connsiteY4" fmla="*/ 457200 h 457200"/>
                          <a:gd name="connsiteX5" fmla="*/ 0 w 1337095"/>
                          <a:gd name="connsiteY5" fmla="*/ 457200 h 457200"/>
                          <a:gd name="connsiteX6" fmla="*/ 0 w 1337095"/>
                          <a:gd name="connsiteY6" fmla="*/ 0 h 457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337095" h="457200" fill="none" extrusionOk="0">
                            <a:moveTo>
                              <a:pt x="0" y="0"/>
                            </a:moveTo>
                            <a:cubicBezTo>
                              <a:pt x="330567" y="-8256"/>
                              <a:pt x="427511" y="-22367"/>
                              <a:pt x="695289" y="0"/>
                            </a:cubicBezTo>
                            <a:cubicBezTo>
                              <a:pt x="963067" y="22367"/>
                              <a:pt x="1198705" y="20642"/>
                              <a:pt x="1337095" y="0"/>
                            </a:cubicBezTo>
                            <a:cubicBezTo>
                              <a:pt x="1333384" y="97864"/>
                              <a:pt x="1342481" y="315005"/>
                              <a:pt x="1337095" y="457200"/>
                            </a:cubicBezTo>
                            <a:cubicBezTo>
                              <a:pt x="1120263" y="435203"/>
                              <a:pt x="992131" y="470841"/>
                              <a:pt x="681918" y="457200"/>
                            </a:cubicBezTo>
                            <a:cubicBezTo>
                              <a:pt x="371705" y="443559"/>
                              <a:pt x="215134" y="476965"/>
                              <a:pt x="0" y="457200"/>
                            </a:cubicBezTo>
                            <a:cubicBezTo>
                              <a:pt x="14505" y="230035"/>
                              <a:pt x="9219" y="92183"/>
                              <a:pt x="0" y="0"/>
                            </a:cubicBezTo>
                            <a:close/>
                          </a:path>
                          <a:path w="1337095" h="457200" stroke="0" extrusionOk="0">
                            <a:moveTo>
                              <a:pt x="0" y="0"/>
                            </a:moveTo>
                            <a:cubicBezTo>
                              <a:pt x="154254" y="-29096"/>
                              <a:pt x="443695" y="8287"/>
                              <a:pt x="655177" y="0"/>
                            </a:cubicBezTo>
                            <a:cubicBezTo>
                              <a:pt x="866659" y="-8287"/>
                              <a:pt x="1057325" y="-30796"/>
                              <a:pt x="1337095" y="0"/>
                            </a:cubicBezTo>
                            <a:cubicBezTo>
                              <a:pt x="1338134" y="227241"/>
                              <a:pt x="1330674" y="327571"/>
                              <a:pt x="1337095" y="457200"/>
                            </a:cubicBezTo>
                            <a:cubicBezTo>
                              <a:pt x="1060449" y="452359"/>
                              <a:pt x="852495" y="487804"/>
                              <a:pt x="668548" y="457200"/>
                            </a:cubicBezTo>
                            <a:cubicBezTo>
                              <a:pt x="484601" y="426596"/>
                              <a:pt x="231661" y="432874"/>
                              <a:pt x="0" y="457200"/>
                            </a:cubicBezTo>
                            <a:cubicBezTo>
                              <a:pt x="13499" y="303125"/>
                              <a:pt x="-6429" y="14793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9677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Закупочная процедура</a:t>
                </a:r>
              </a:p>
            </p:txBody>
          </p:sp>
          <p:cxnSp>
            <p:nvCxnSpPr>
              <p:cNvPr id="44" name="Прямая со стрелкой 43"/>
              <p:cNvCxnSpPr>
                <a:stCxn id="32" idx="3"/>
                <a:endCxn id="43" idx="1"/>
              </p:cNvCxnSpPr>
              <p:nvPr/>
            </p:nvCxnSpPr>
            <p:spPr>
              <a:xfrm>
                <a:off x="276518" y="1441098"/>
                <a:ext cx="645101" cy="1559336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Прямоугольник 22"/>
            <p:cNvSpPr/>
            <p:nvPr/>
          </p:nvSpPr>
          <p:spPr>
            <a:xfrm>
              <a:off x="3320785" y="1954207"/>
              <a:ext cx="13740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Требуется 10 шт.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55557" y="1954207"/>
              <a:ext cx="12153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Возврат 10 шт.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32553" y="1969240"/>
              <a:ext cx="13740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6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Требуется 10 шт.</a:t>
              </a: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2701083" y="1052736"/>
            <a:ext cx="1008112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701083" y="1052736"/>
            <a:ext cx="936104" cy="105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83" y="2515882"/>
            <a:ext cx="6840000" cy="422315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600056" y="4908894"/>
            <a:ext cx="936104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35360" y="3632244"/>
            <a:ext cx="3981500" cy="2884162"/>
            <a:chOff x="9048328" y="2073946"/>
            <a:chExt cx="3981500" cy="2884162"/>
          </a:xfrm>
        </p:grpSpPr>
        <p:sp>
          <p:nvSpPr>
            <p:cNvPr id="51" name="TextBox 50"/>
            <p:cNvSpPr txBox="1"/>
            <p:nvPr/>
          </p:nvSpPr>
          <p:spPr>
            <a:xfrm>
              <a:off x="9137121" y="2073946"/>
              <a:ext cx="38927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 результатам закупки нет победителя.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Переключатель в положение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Не состоялась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и описание причины.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Особенность: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Для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госзакупок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возврат в СПЗ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Для коммерческих закупок возврат в план закупок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Если потребность регистрировалась лотом, отказ от закупки. Потребуется вводит новый лот.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9048328" y="2150108"/>
              <a:ext cx="0" cy="2808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026"/>
    </mc:Choice>
    <mc:Fallback xmlns="">
      <p:transition advTm="5502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Корректировка договора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9048328" y="1988840"/>
            <a:ext cx="3003728" cy="4401205"/>
            <a:chOff x="9048328" y="1988840"/>
            <a:chExt cx="3003728" cy="4401205"/>
          </a:xfrm>
        </p:grpSpPr>
        <p:sp>
          <p:nvSpPr>
            <p:cNvPr id="36" name="TextBox 35"/>
            <p:cNvSpPr txBox="1"/>
            <p:nvPr/>
          </p:nvSpPr>
          <p:spPr>
            <a:xfrm>
              <a:off x="9137121" y="1988840"/>
              <a:ext cx="2914935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Ситуация: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 частично выполнил обязательства, но расторгает контракт.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Наши действия: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Вводим корректировку на основании последней версии соглашения.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Можем отказаться от закупки или вернуть в план потребности.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C90A8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Особенность: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Если потребность регистрировалась (СПЗ, Лот, Договор) то возможен только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Отказ от закупки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. Эти документы не могут быть использованы повторно.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9048328" y="2088200"/>
              <a:ext cx="0" cy="421200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447928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Заказы поставщикам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3359696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 с графиком поставок</a:t>
            </a:r>
          </a:p>
        </p:txBody>
      </p:sp>
      <p:cxnSp>
        <p:nvCxnSpPr>
          <p:cNvPr id="40" name="Прямая со стрелкой 39"/>
          <p:cNvCxnSpPr>
            <a:stCxn id="39" idx="3"/>
            <a:endCxn id="38" idx="1"/>
          </p:cNvCxnSpPr>
          <p:nvPr/>
        </p:nvCxnSpPr>
        <p:spPr>
          <a:xfrm>
            <a:off x="4871864" y="136909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536160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ПТУ</a:t>
            </a:r>
          </a:p>
        </p:txBody>
      </p:sp>
      <p:cxnSp>
        <p:nvCxnSpPr>
          <p:cNvPr id="42" name="Прямая со стрелкой 41"/>
          <p:cNvCxnSpPr>
            <a:stCxn id="38" idx="3"/>
            <a:endCxn id="41" idx="1"/>
          </p:cNvCxnSpPr>
          <p:nvPr/>
        </p:nvCxnSpPr>
        <p:spPr>
          <a:xfrm>
            <a:off x="6960096" y="136909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695400" y="980728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закупок</a:t>
            </a:r>
          </a:p>
        </p:txBody>
      </p:sp>
      <p:cxnSp>
        <p:nvCxnSpPr>
          <p:cNvPr id="46" name="Прямая со стрелкой 45"/>
          <p:cNvCxnSpPr>
            <a:stCxn id="45" idx="3"/>
          </p:cNvCxnSpPr>
          <p:nvPr/>
        </p:nvCxnSpPr>
        <p:spPr>
          <a:xfrm flipV="1">
            <a:off x="2207568" y="1363705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39" idx="1"/>
          </p:cNvCxnSpPr>
          <p:nvPr/>
        </p:nvCxnSpPr>
        <p:spPr>
          <a:xfrm>
            <a:off x="3071696" y="1363705"/>
            <a:ext cx="288000" cy="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2495568" y="982596"/>
            <a:ext cx="576064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5447928" y="1932650"/>
            <a:ext cx="1512168" cy="77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Корректировка</a:t>
            </a:r>
          </a:p>
        </p:txBody>
      </p:sp>
      <p:cxnSp>
        <p:nvCxnSpPr>
          <p:cNvPr id="52" name="Прямая со стрелкой 51"/>
          <p:cNvCxnSpPr>
            <a:stCxn id="39" idx="3"/>
            <a:endCxn id="51" idx="1"/>
          </p:cNvCxnSpPr>
          <p:nvPr/>
        </p:nvCxnSpPr>
        <p:spPr>
          <a:xfrm>
            <a:off x="4871864" y="1369090"/>
            <a:ext cx="576064" cy="9519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1" idx="3"/>
            <a:endCxn id="45" idx="1"/>
          </p:cNvCxnSpPr>
          <p:nvPr/>
        </p:nvCxnSpPr>
        <p:spPr>
          <a:xfrm flipH="1" flipV="1">
            <a:off x="695400" y="1369090"/>
            <a:ext cx="6264696" cy="951922"/>
          </a:xfrm>
          <a:prstGeom prst="bentConnector5">
            <a:avLst>
              <a:gd name="adj1" fmla="val -3649"/>
              <a:gd name="adj2" fmla="val 50000"/>
              <a:gd name="adj3" fmla="val 10364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B487DB5D-6CB1-9506-8F96-F4391A82A40B}"/>
              </a:ext>
            </a:extLst>
          </p:cNvPr>
          <p:cNvSpPr/>
          <p:nvPr/>
        </p:nvSpPr>
        <p:spPr>
          <a:xfrm>
            <a:off x="7871211" y="1932650"/>
            <a:ext cx="864096" cy="776724"/>
          </a:xfrm>
          <a:prstGeom prst="rect">
            <a:avLst/>
          </a:prstGeom>
          <a:noFill/>
          <a:ln w="28575" cap="flat" cmpd="thickThin" algn="ctr">
            <a:solidFill>
              <a:schemeClr val="bg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7095"/>
                      <a:gd name="connsiteY0" fmla="*/ 0 h 457200"/>
                      <a:gd name="connsiteX1" fmla="*/ 695289 w 1337095"/>
                      <a:gd name="connsiteY1" fmla="*/ 0 h 457200"/>
                      <a:gd name="connsiteX2" fmla="*/ 1337095 w 1337095"/>
                      <a:gd name="connsiteY2" fmla="*/ 0 h 457200"/>
                      <a:gd name="connsiteX3" fmla="*/ 1337095 w 1337095"/>
                      <a:gd name="connsiteY3" fmla="*/ 457200 h 457200"/>
                      <a:gd name="connsiteX4" fmla="*/ 681918 w 1337095"/>
                      <a:gd name="connsiteY4" fmla="*/ 457200 h 457200"/>
                      <a:gd name="connsiteX5" fmla="*/ 0 w 1337095"/>
                      <a:gd name="connsiteY5" fmla="*/ 457200 h 457200"/>
                      <a:gd name="connsiteX6" fmla="*/ 0 w 1337095"/>
                      <a:gd name="connsiteY6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7095" h="457200" fill="none" extrusionOk="0">
                        <a:moveTo>
                          <a:pt x="0" y="0"/>
                        </a:moveTo>
                        <a:cubicBezTo>
                          <a:pt x="330567" y="-8256"/>
                          <a:pt x="427511" y="-22367"/>
                          <a:pt x="695289" y="0"/>
                        </a:cubicBezTo>
                        <a:cubicBezTo>
                          <a:pt x="963067" y="22367"/>
                          <a:pt x="1198705" y="20642"/>
                          <a:pt x="1337095" y="0"/>
                        </a:cubicBezTo>
                        <a:cubicBezTo>
                          <a:pt x="1333384" y="97864"/>
                          <a:pt x="1342481" y="315005"/>
                          <a:pt x="1337095" y="457200"/>
                        </a:cubicBezTo>
                        <a:cubicBezTo>
                          <a:pt x="1120263" y="435203"/>
                          <a:pt x="992131" y="470841"/>
                          <a:pt x="681918" y="457200"/>
                        </a:cubicBezTo>
                        <a:cubicBezTo>
                          <a:pt x="371705" y="443559"/>
                          <a:pt x="215134" y="476965"/>
                          <a:pt x="0" y="457200"/>
                        </a:cubicBezTo>
                        <a:cubicBezTo>
                          <a:pt x="14505" y="230035"/>
                          <a:pt x="9219" y="92183"/>
                          <a:pt x="0" y="0"/>
                        </a:cubicBezTo>
                        <a:close/>
                      </a:path>
                      <a:path w="1337095" h="457200" stroke="0" extrusionOk="0">
                        <a:moveTo>
                          <a:pt x="0" y="0"/>
                        </a:moveTo>
                        <a:cubicBezTo>
                          <a:pt x="154254" y="-29096"/>
                          <a:pt x="443695" y="8287"/>
                          <a:pt x="655177" y="0"/>
                        </a:cubicBezTo>
                        <a:cubicBezTo>
                          <a:pt x="866659" y="-8287"/>
                          <a:pt x="1057325" y="-30796"/>
                          <a:pt x="1337095" y="0"/>
                        </a:cubicBezTo>
                        <a:cubicBezTo>
                          <a:pt x="1338134" y="227241"/>
                          <a:pt x="1330674" y="327571"/>
                          <a:pt x="1337095" y="457200"/>
                        </a:cubicBezTo>
                        <a:cubicBezTo>
                          <a:pt x="1060449" y="452359"/>
                          <a:pt x="852495" y="487804"/>
                          <a:pt x="668548" y="457200"/>
                        </a:cubicBezTo>
                        <a:cubicBezTo>
                          <a:pt x="484601" y="426596"/>
                          <a:pt x="231661" y="432874"/>
                          <a:pt x="0" y="457200"/>
                        </a:cubicBezTo>
                        <a:cubicBezTo>
                          <a:pt x="13499" y="303125"/>
                          <a:pt x="-6429" y="1479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 от закупки</a:t>
            </a:r>
          </a:p>
        </p:txBody>
      </p:sp>
      <p:cxnSp>
        <p:nvCxnSpPr>
          <p:cNvPr id="62" name="Прямая со стрелкой 54"/>
          <p:cNvCxnSpPr>
            <a:stCxn id="51" idx="3"/>
            <a:endCxn id="61" idx="1"/>
          </p:cNvCxnSpPr>
          <p:nvPr/>
        </p:nvCxnSpPr>
        <p:spPr>
          <a:xfrm>
            <a:off x="6960096" y="2321012"/>
            <a:ext cx="9111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171712" y="2708920"/>
            <a:ext cx="6220432" cy="3931913"/>
            <a:chOff x="1171712" y="2708920"/>
            <a:chExt cx="6220432" cy="393191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1712" y="2708920"/>
              <a:ext cx="6220432" cy="229505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1712" y="5137506"/>
              <a:ext cx="6220432" cy="150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8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Доработанные участки закупочного процесса</a:t>
            </a:r>
          </a:p>
        </p:txBody>
      </p:sp>
      <p:sp>
        <p:nvSpPr>
          <p:cNvPr id="7" name="Полилиния 6"/>
          <p:cNvSpPr/>
          <p:nvPr/>
        </p:nvSpPr>
        <p:spPr bwMode="auto">
          <a:xfrm>
            <a:off x="423950" y="1124744"/>
            <a:ext cx="11305300" cy="5616000"/>
          </a:xfrm>
          <a:custGeom>
            <a:avLst/>
            <a:gdLst>
              <a:gd name="connsiteX0" fmla="*/ 91440 w 11330247"/>
              <a:gd name="connsiteY0" fmla="*/ 8313 h 5527964"/>
              <a:gd name="connsiteX1" fmla="*/ 8969432 w 11330247"/>
              <a:gd name="connsiteY1" fmla="*/ 24938 h 5527964"/>
              <a:gd name="connsiteX2" fmla="*/ 8977745 w 11330247"/>
              <a:gd name="connsiteY2" fmla="*/ 1055716 h 5527964"/>
              <a:gd name="connsiteX3" fmla="*/ 11330247 w 11330247"/>
              <a:gd name="connsiteY3" fmla="*/ 1055716 h 5527964"/>
              <a:gd name="connsiteX4" fmla="*/ 11321934 w 11330247"/>
              <a:gd name="connsiteY4" fmla="*/ 5527964 h 5527964"/>
              <a:gd name="connsiteX5" fmla="*/ 0 w 11330247"/>
              <a:gd name="connsiteY5" fmla="*/ 5478087 h 5527964"/>
              <a:gd name="connsiteX6" fmla="*/ 8312 w 11330247"/>
              <a:gd name="connsiteY6" fmla="*/ 0 h 5527964"/>
              <a:gd name="connsiteX7" fmla="*/ 91440 w 11330247"/>
              <a:gd name="connsiteY7" fmla="*/ 8313 h 55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30247" h="5527964">
                <a:moveTo>
                  <a:pt x="91440" y="8313"/>
                </a:moveTo>
                <a:lnTo>
                  <a:pt x="8969432" y="24938"/>
                </a:lnTo>
                <a:lnTo>
                  <a:pt x="8977745" y="1055716"/>
                </a:lnTo>
                <a:lnTo>
                  <a:pt x="11330247" y="1055716"/>
                </a:lnTo>
                <a:lnTo>
                  <a:pt x="11321934" y="5527964"/>
                </a:lnTo>
                <a:lnTo>
                  <a:pt x="0" y="5478087"/>
                </a:lnTo>
                <a:cubicBezTo>
                  <a:pt x="2771" y="3652058"/>
                  <a:pt x="5541" y="1826029"/>
                  <a:pt x="8312" y="0"/>
                </a:cubicBezTo>
                <a:lnTo>
                  <a:pt x="91440" y="8313"/>
                </a:lnTo>
                <a:close/>
              </a:path>
            </a:pathLst>
          </a:custGeom>
          <a:solidFill>
            <a:srgbClr val="E1E8F5">
              <a:alpha val="75000"/>
            </a:srgbClr>
          </a:solidFill>
          <a:ln>
            <a:solidFill>
              <a:schemeClr val="bg1">
                <a:lumMod val="95000"/>
              </a:schemeClr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21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5400" y="1415930"/>
            <a:ext cx="8360153" cy="5253430"/>
            <a:chOff x="2704399" y="1387837"/>
            <a:chExt cx="8360153" cy="5253430"/>
          </a:xfrm>
        </p:grpSpPr>
        <p:sp>
          <p:nvSpPr>
            <p:cNvPr id="83" name="Стрелка вправо 82"/>
            <p:cNvSpPr/>
            <p:nvPr/>
          </p:nvSpPr>
          <p:spPr bwMode="auto">
            <a:xfrm rot="5400000">
              <a:off x="8410681" y="3514255"/>
              <a:ext cx="3528392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2" name="Стрелка вправо 81"/>
            <p:cNvSpPr/>
            <p:nvPr/>
          </p:nvSpPr>
          <p:spPr bwMode="auto">
            <a:xfrm rot="5400000">
              <a:off x="5704509" y="4012311"/>
              <a:ext cx="4524503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1" name="Стрелка вправо 80"/>
            <p:cNvSpPr/>
            <p:nvPr/>
          </p:nvSpPr>
          <p:spPr bwMode="auto">
            <a:xfrm rot="5400000">
              <a:off x="3945931" y="3543534"/>
              <a:ext cx="3586945" cy="73341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80" name="Стрелка вправо 79"/>
            <p:cNvSpPr/>
            <p:nvPr/>
          </p:nvSpPr>
          <p:spPr bwMode="auto">
            <a:xfrm rot="5400000">
              <a:off x="2324427" y="3010866"/>
              <a:ext cx="2508280" cy="720080"/>
            </a:xfrm>
            <a:prstGeom prst="rightArrow">
              <a:avLst/>
            </a:prstGeom>
            <a:solidFill>
              <a:srgbClr val="B3DCD8"/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Блок-схема: альтернативный процесс 55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5638" y="1399838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Регистрируем потребности к покупке</a:t>
              </a:r>
            </a:p>
          </p:txBody>
        </p:sp>
        <p:sp>
          <p:nvSpPr>
            <p:cNvPr id="57" name="Блок-схема: альтернативный процесс 56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6475" y="1396644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Планируем закупочные процедуры</a:t>
              </a:r>
            </a:p>
          </p:txBody>
        </p:sp>
        <p:sp>
          <p:nvSpPr>
            <p:cNvPr id="58" name="Блок-схема: альтернативный процесс 5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65428" y="1390256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закупочные процедуры</a:t>
              </a:r>
            </a:p>
          </p:txBody>
        </p:sp>
        <p:sp>
          <p:nvSpPr>
            <p:cNvPr id="60" name="Блок-схема: альтернативный процесс 5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62233" y="1387837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Исполняем договора: платим поставщикам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получаем товары</a:t>
              </a:r>
            </a:p>
          </p:txBody>
        </p:sp>
        <p:sp>
          <p:nvSpPr>
            <p:cNvPr id="61" name="Блок-схема: альтернативный процесс 6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4399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Оптимизируем стоимость закупки (Замена на аналоги)</a:t>
              </a:r>
            </a:p>
          </p:txBody>
        </p:sp>
        <p:sp>
          <p:nvSpPr>
            <p:cNvPr id="65" name="Блок-схема: альтернативный процесс 64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6475" y="2416134"/>
              <a:ext cx="1776740" cy="843911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Формализуем требования к объекту закупки и условиям поставки</a:t>
              </a:r>
            </a:p>
          </p:txBody>
        </p:sp>
        <p:sp>
          <p:nvSpPr>
            <p:cNvPr id="66" name="Блок-схема: альтернативный процесс 65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60655" y="348339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Формализуем критерии оценки для выбора победителя</a:t>
              </a:r>
            </a:p>
          </p:txBody>
        </p:sp>
        <p:sp>
          <p:nvSpPr>
            <p:cNvPr id="67" name="Блок-схема: альтернативный процесс 66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4890767" y="4412668"/>
              <a:ext cx="1776740" cy="860447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Собираем и согласовываем закупочную документацию</a:t>
              </a:r>
            </a:p>
          </p:txBody>
        </p:sp>
        <p:sp>
          <p:nvSpPr>
            <p:cNvPr id="68" name="Блок-схема: альтернативный процесс 6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84699" y="348339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квалификацию участников</a:t>
              </a:r>
            </a:p>
          </p:txBody>
        </p:sp>
        <p:sp>
          <p:nvSpPr>
            <p:cNvPr id="69" name="Блок-схема: альтернативный процесс 6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85938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Регистрация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участников</a:t>
              </a:r>
            </a:p>
          </p:txBody>
        </p:sp>
        <p:sp>
          <p:nvSpPr>
            <p:cNvPr id="70" name="Блок-схема: альтернативный процесс 6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70497" y="4492453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Собираем коммерческие предложения</a:t>
              </a:r>
            </a:p>
          </p:txBody>
        </p:sp>
        <p:sp>
          <p:nvSpPr>
            <p:cNvPr id="71" name="Блок-схема: альтернативный процесс 70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7071165" y="548913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Оцениваем и выбираем победителей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Конкурентные листы</a:t>
              </a:r>
            </a:p>
          </p:txBody>
        </p:sp>
        <p:sp>
          <p:nvSpPr>
            <p:cNvPr id="72" name="Блок-схема: альтернативный процесс 71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86573" y="348339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Проводим оплаты поставщикам</a:t>
              </a:r>
            </a:p>
          </p:txBody>
        </p:sp>
        <p:sp>
          <p:nvSpPr>
            <p:cNvPr id="73" name="Блок-схема: альтернативный процесс 72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87812" y="2483310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Формируем заказы поставщикам</a:t>
              </a:r>
            </a:p>
          </p:txBody>
        </p:sp>
        <p:sp>
          <p:nvSpPr>
            <p:cNvPr id="74" name="Блок-схема: альтернативный процесс 73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9272371" y="4488724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2C90A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Урегулируем нарушения</a:t>
              </a:r>
            </a:p>
          </p:txBody>
        </p:sp>
        <p:sp>
          <p:nvSpPr>
            <p:cNvPr id="4" name="Стрелка вправо 3"/>
            <p:cNvSpPr/>
            <p:nvPr/>
          </p:nvSpPr>
          <p:spPr bwMode="auto">
            <a:xfrm>
              <a:off x="4577527" y="1391383"/>
              <a:ext cx="208374" cy="72008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3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Стрелка вправо 76"/>
            <p:cNvSpPr/>
            <p:nvPr/>
          </p:nvSpPr>
          <p:spPr bwMode="auto">
            <a:xfrm>
              <a:off x="6747292" y="1398600"/>
              <a:ext cx="208374" cy="73341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78" name="Стрелка вправо 77"/>
            <p:cNvSpPr/>
            <p:nvPr/>
          </p:nvSpPr>
          <p:spPr bwMode="auto">
            <a:xfrm>
              <a:off x="8955173" y="1405817"/>
              <a:ext cx="208374" cy="733410"/>
            </a:xfrm>
            <a:prstGeom prst="rightArrow">
              <a:avLst/>
            </a:prstGeom>
            <a:solidFill>
              <a:srgbClr val="2C90A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indent="-381000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  <a:buFontTx/>
                <a:buBlip>
                  <a:blip r:embed="rId3"/>
                </a:buBlip>
              </a:pPr>
              <a:endParaRPr lang="ru-RU" sz="2100">
                <a:solidFill>
                  <a:srgbClr val="006600"/>
                </a:solidFill>
              </a:endParaRPr>
            </a:p>
          </p:txBody>
        </p:sp>
        <p:sp>
          <p:nvSpPr>
            <p:cNvPr id="43" name="Блок-схема: альтернативный процесс 42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2704399" y="3483399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28575" cap="flat" cmpd="dbl" algn="ctr">
              <a:solidFill>
                <a:srgbClr val="C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Корректируем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потребности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696400" y="2511403"/>
            <a:ext cx="1785871" cy="3735790"/>
            <a:chOff x="326229" y="2492896"/>
            <a:chExt cx="1785871" cy="3735790"/>
          </a:xfrm>
        </p:grpSpPr>
        <p:sp>
          <p:nvSpPr>
            <p:cNvPr id="28" name="Блок-схема: альтернативный процесс 27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35360" y="2492896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Аккредитация поставщиков</a:t>
              </a:r>
            </a:p>
          </p:txBody>
        </p:sp>
        <p:sp>
          <p:nvSpPr>
            <p:cNvPr id="29" name="Блок-схема: альтернативный процесс 2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8061" y="4502614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57150" cap="flat" cmpd="thickThin" algn="ctr">
              <a:solidFill>
                <a:srgbClr val="CC472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Контроль закупок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 лимитам</a:t>
              </a:r>
            </a:p>
          </p:txBody>
        </p:sp>
        <p:sp>
          <p:nvSpPr>
            <p:cNvPr id="30" name="Блок-схема: альтернативный процесс 29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6229" y="3505024"/>
              <a:ext cx="1776740" cy="709558"/>
            </a:xfrm>
            <a:prstGeom prst="flowChartAlternateProcess">
              <a:avLst/>
            </a:prstGeom>
            <a:solidFill>
              <a:srgbClr val="E9FFFF"/>
            </a:solidFill>
            <a:ln w="57150" cap="flat" cmpd="thickThin" algn="ctr">
              <a:solidFill>
                <a:schemeClr val="tx2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Оценка 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поставщиков</a:t>
              </a:r>
            </a:p>
          </p:txBody>
        </p:sp>
        <p:sp>
          <p:nvSpPr>
            <p:cNvPr id="49" name="Блок-схема: альтернативный процесс 48">
              <a:extLst>
                <a:ext uri="{FF2B5EF4-FFF2-40B4-BE49-F238E27FC236}">
                  <a16:creationId xmlns:a16="http://schemas.microsoft.com/office/drawing/2014/main" id="{B487DB5D-6CB1-9506-8F96-F4391A82A40B}"/>
                </a:ext>
              </a:extLst>
            </p:cNvPr>
            <p:cNvSpPr/>
            <p:nvPr/>
          </p:nvSpPr>
          <p:spPr>
            <a:xfrm>
              <a:off x="326230" y="5519128"/>
              <a:ext cx="1776740" cy="709558"/>
            </a:xfrm>
            <a:prstGeom prst="flowChartAlternateProcess">
              <a:avLst/>
            </a:prstGeom>
            <a:solidFill>
              <a:schemeClr val="bg1"/>
            </a:solidFill>
            <a:ln w="57150" cap="flat" cmpd="thickThin" algn="ctr">
              <a:solidFill>
                <a:srgbClr val="CC4728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337095"/>
                        <a:gd name="connsiteY0" fmla="*/ 0 h 457200"/>
                        <a:gd name="connsiteX1" fmla="*/ 695289 w 1337095"/>
                        <a:gd name="connsiteY1" fmla="*/ 0 h 457200"/>
                        <a:gd name="connsiteX2" fmla="*/ 1337095 w 1337095"/>
                        <a:gd name="connsiteY2" fmla="*/ 0 h 457200"/>
                        <a:gd name="connsiteX3" fmla="*/ 1337095 w 1337095"/>
                        <a:gd name="connsiteY3" fmla="*/ 457200 h 457200"/>
                        <a:gd name="connsiteX4" fmla="*/ 681918 w 1337095"/>
                        <a:gd name="connsiteY4" fmla="*/ 457200 h 457200"/>
                        <a:gd name="connsiteX5" fmla="*/ 0 w 1337095"/>
                        <a:gd name="connsiteY5" fmla="*/ 457200 h 457200"/>
                        <a:gd name="connsiteX6" fmla="*/ 0 w 1337095"/>
                        <a:gd name="connsiteY6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37095" h="457200" fill="none" extrusionOk="0">
                          <a:moveTo>
                            <a:pt x="0" y="0"/>
                          </a:moveTo>
                          <a:cubicBezTo>
                            <a:pt x="330567" y="-8256"/>
                            <a:pt x="427511" y="-22367"/>
                            <a:pt x="695289" y="0"/>
                          </a:cubicBezTo>
                          <a:cubicBezTo>
                            <a:pt x="963067" y="22367"/>
                            <a:pt x="1198705" y="20642"/>
                            <a:pt x="1337095" y="0"/>
                          </a:cubicBezTo>
                          <a:cubicBezTo>
                            <a:pt x="1333384" y="97864"/>
                            <a:pt x="1342481" y="315005"/>
                            <a:pt x="1337095" y="457200"/>
                          </a:cubicBezTo>
                          <a:cubicBezTo>
                            <a:pt x="1120263" y="435203"/>
                            <a:pt x="992131" y="470841"/>
                            <a:pt x="681918" y="457200"/>
                          </a:cubicBezTo>
                          <a:cubicBezTo>
                            <a:pt x="371705" y="443559"/>
                            <a:pt x="215134" y="476965"/>
                            <a:pt x="0" y="457200"/>
                          </a:cubicBezTo>
                          <a:cubicBezTo>
                            <a:pt x="14505" y="230035"/>
                            <a:pt x="9219" y="92183"/>
                            <a:pt x="0" y="0"/>
                          </a:cubicBezTo>
                          <a:close/>
                        </a:path>
                        <a:path w="1337095" h="457200" stroke="0" extrusionOk="0">
                          <a:moveTo>
                            <a:pt x="0" y="0"/>
                          </a:moveTo>
                          <a:cubicBezTo>
                            <a:pt x="154254" y="-29096"/>
                            <a:pt x="443695" y="8287"/>
                            <a:pt x="655177" y="0"/>
                          </a:cubicBezTo>
                          <a:cubicBezTo>
                            <a:pt x="866659" y="-8287"/>
                            <a:pt x="1057325" y="-30796"/>
                            <a:pt x="1337095" y="0"/>
                          </a:cubicBezTo>
                          <a:cubicBezTo>
                            <a:pt x="1338134" y="227241"/>
                            <a:pt x="1330674" y="327571"/>
                            <a:pt x="1337095" y="457200"/>
                          </a:cubicBezTo>
                          <a:cubicBezTo>
                            <a:pt x="1060449" y="452359"/>
                            <a:pt x="852495" y="487804"/>
                            <a:pt x="668548" y="457200"/>
                          </a:cubicBezTo>
                          <a:cubicBezTo>
                            <a:pt x="484601" y="426596"/>
                            <a:pt x="231661" y="432874"/>
                            <a:pt x="0" y="457200"/>
                          </a:cubicBezTo>
                          <a:cubicBezTo>
                            <a:pt x="13499" y="303125"/>
                            <a:pt x="-6429" y="14793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96771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Интеграция с</a:t>
              </a:r>
              <a:br>
                <a:rPr lang="ru-RU" sz="1270" kern="0" dirty="0">
                  <a:latin typeface="Arial Narrow" panose="020B0606020202030204" pitchFamily="34" charset="0"/>
                  <a:cs typeface="+mn-cs"/>
                </a:rPr>
              </a:br>
              <a:r>
                <a:rPr lang="ru-RU" sz="1270" kern="0" dirty="0" err="1">
                  <a:latin typeface="Arial Narrow" panose="020B0606020202030204" pitchFamily="34" charset="0"/>
                  <a:cs typeface="+mn-cs"/>
                </a:rPr>
                <a:t>Бидзаар</a:t>
              </a:r>
              <a:r>
                <a:rPr lang="ru-RU" sz="1270" kern="0" dirty="0">
                  <a:latin typeface="Arial Narrow" panose="020B0606020202030204" pitchFamily="34" charset="0"/>
                  <a:cs typeface="+mn-cs"/>
                </a:rPr>
                <a:t>, ЕИС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7249" y="831238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Закупочный процесс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729" y="1884817"/>
            <a:ext cx="243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Вспомогательные процессы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423950" y="1134904"/>
            <a:ext cx="89496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7" idx="2"/>
          </p:cNvCxnSpPr>
          <p:nvPr/>
        </p:nvCxnSpPr>
        <p:spPr bwMode="auto">
          <a:xfrm>
            <a:off x="9381928" y="2197273"/>
            <a:ext cx="234732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25" y="3726062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61" y="4722861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60" y="5731802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16" y="3730733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82" y="4722861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83" y="2701500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75" y="2725973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82" y="5746548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92" y="2686765"/>
            <a:ext cx="280417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43"/>
    </mc:Choice>
    <mc:Fallback xmlns="">
      <p:transition spd="slow" advTm="6274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960096" y="4399608"/>
            <a:ext cx="4896544" cy="2405350"/>
          </a:xfrm>
          <a:prstGeom prst="roundRect">
            <a:avLst>
              <a:gd name="adj" fmla="val 62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1156" y="5364590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156" y="6144882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9575" y="1556792"/>
            <a:ext cx="0" cy="4752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41156" y="2244939"/>
            <a:ext cx="6048672" cy="288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156" y="3014755"/>
            <a:ext cx="6048672" cy="32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156" y="4087463"/>
            <a:ext cx="6048672" cy="730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Изменения относительно ред.3.2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части констант и некоторых настроек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556792"/>
            <a:ext cx="65527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Константа «Не требовать регистрации участников по открытым способам закупок» - исключена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Функционал перенесен в Способы закупок.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Константа «Вести учет номенклатуры по странам» - исключена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Страны обязательны для учета национального режима 223-ФЗ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Правила заполнения статей бюджета (по категории закупок, по категории в рамках функционального направления) - исключена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Доступ к статьям определяет настройка «Ограничивать статьи по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функциональному направлению». В рамках ФН пользователь может выбирать любую статью.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Отказались от кросс-таблиц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     Сохранили только в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плане закупок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предложение участника.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Место поставки – самостоятельная аналитика (адрес места поставки).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     Можно добавлять дополнительные реквизиты, создавая свои смыслы.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16" y="2504860"/>
            <a:ext cx="4619408" cy="281326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288222" y="1621470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88222" y="2657695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8222" y="3444847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8222" y="4970144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88222" y="5770760"/>
            <a:ext cx="21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5503314"/>
            <a:ext cx="1731844" cy="123805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92366" y="536427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Доп.реквизиты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88"/>
    </mc:Choice>
    <mc:Fallback xmlns="">
      <p:transition advTm="5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 animBg="1"/>
      <p:bldP spid="4" grpId="0" animBg="1"/>
      <p:bldP spid="11" grpId="0" animBg="1"/>
      <p:bldP spid="12" grpId="0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127448" y="1096129"/>
            <a:ext cx="9613529" cy="5386363"/>
            <a:chOff x="2049715" y="1414852"/>
            <a:chExt cx="9613529" cy="5386363"/>
          </a:xfrm>
        </p:grpSpPr>
        <p:sp>
          <p:nvSpPr>
            <p:cNvPr id="5" name="TextBox 4"/>
            <p:cNvSpPr txBox="1"/>
            <p:nvPr/>
          </p:nvSpPr>
          <p:spPr>
            <a:xfrm>
              <a:off x="2049715" y="4055848"/>
              <a:ext cx="9613529" cy="2745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00000"/>
                  </a:solidFill>
                </a:rPr>
                <a:t>Страница</a:t>
              </a:r>
              <a:r>
                <a:rPr lang="en-US" kern="0" dirty="0">
                  <a:solidFill>
                    <a:srgbClr val="000000"/>
                  </a:solidFill>
                </a:rPr>
                <a:t> </a:t>
              </a:r>
              <a:r>
                <a:rPr lang="ru-RU" kern="0" dirty="0">
                  <a:solidFill>
                    <a:srgbClr val="000000"/>
                  </a:solidFill>
                </a:rPr>
                <a:t>решения: 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Сайт 1С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</a:rPr>
                <a:t>:ERP.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Управление холдингом: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3"/>
                </a:rPr>
                <a:t>https://v8.1c.ru/cpm-erp/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Презентации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4"/>
                </a:rPr>
                <a:t>https://v8.1c.ru/cpm-erp/poleznye-materialy/presentations/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Видео: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5"/>
                </a:rPr>
                <a:t>https://v8.1c.ru/cpm-erp/poleznye-materialy/video/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Сайт 1С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Управление холдингом: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6"/>
                </a:rPr>
                <a:t>https://v8.1c.ru/cpm/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Презентации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7"/>
                </a:rPr>
                <a:t>https://v8.1c.ru/cpm/poleznye-materialy/presentations/</a:t>
              </a: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Видео: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8"/>
                </a:rPr>
                <a:t>https://v8.1c.ru/cpm/poleznye-materialy/video/</a:t>
              </a: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 </a:t>
              </a: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905" kern="0" dirty="0">
                <a:solidFill>
                  <a:srgbClr val="000000"/>
                </a:solidFill>
                <a:cs typeface="+mn-cs"/>
              </a:endParaRPr>
            </a:p>
            <a:p>
              <a:pPr defTabSz="96771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5" kern="0" dirty="0">
                  <a:solidFill>
                    <a:srgbClr val="000000"/>
                  </a:solidFill>
                  <a:cs typeface="+mn-cs"/>
                </a:rPr>
                <a:t>Наиболее интересные внедрения: </a:t>
              </a:r>
              <a:r>
                <a:rPr lang="en-US" sz="1905" kern="0" dirty="0">
                  <a:solidFill>
                    <a:srgbClr val="000000"/>
                  </a:solidFill>
                  <a:cs typeface="+mn-cs"/>
                  <a:hlinkClick r:id="rId9"/>
                </a:rPr>
                <a:t>https://v8.1c.ru/cpm/istorii-uspekha/</a:t>
              </a:r>
              <a:endParaRPr lang="ru-RU" sz="1905" kern="0" dirty="0">
                <a:solidFill>
                  <a:srgbClr val="000000"/>
                </a:solidFill>
                <a:cs typeface="+mn-cs"/>
                <a:hlinkClick r:id="rId1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049715" y="1414852"/>
              <a:ext cx="9232844" cy="1916368"/>
              <a:chOff x="2049715" y="1414852"/>
              <a:chExt cx="9232844" cy="191636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049715" y="1414852"/>
                <a:ext cx="9055181" cy="1500314"/>
                <a:chOff x="1309054" y="1635071"/>
                <a:chExt cx="8556439" cy="1417679"/>
              </a:xfrm>
            </p:grpSpPr>
            <p:grpSp>
              <p:nvGrpSpPr>
                <p:cNvPr id="7" name="Группа 6"/>
                <p:cNvGrpSpPr/>
                <p:nvPr/>
              </p:nvGrpSpPr>
              <p:grpSpPr>
                <a:xfrm>
                  <a:off x="1309054" y="2408951"/>
                  <a:ext cx="7198220" cy="643799"/>
                  <a:chOff x="1309054" y="2427178"/>
                  <a:chExt cx="7198220" cy="643799"/>
                </a:xfrm>
              </p:grpSpPr>
              <p:pic>
                <p:nvPicPr>
                  <p:cNvPr id="17" name="Picture 2" descr="https://avatars.mds.yandex.net/get-zen_doc/1350031/pub_5d12253a4e1b7300ae116679_5d1225869b710800af8997fb/scale_120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9054" y="2427178"/>
                    <a:ext cx="685237" cy="6357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876572" y="2429709"/>
                    <a:ext cx="6630702" cy="6412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Неофициальный канал по 1С: Управление холдингом в Телеграм </a:t>
                    </a:r>
                    <a:r>
                      <a:rPr lang="en-US" sz="1905" kern="0" dirty="0">
                        <a:solidFill>
                          <a:srgbClr val="00B0F0"/>
                        </a:solidFill>
                        <a:cs typeface="+mn-cs"/>
                        <a:hlinkClick r:id="rId12"/>
                      </a:rPr>
                      <a:t>https://t.me/CPMRussia</a:t>
                    </a:r>
                    <a:r>
                      <a:rPr lang="ru-RU" sz="1905" kern="0" dirty="0">
                        <a:cs typeface="+mn-cs"/>
                      </a:rPr>
                      <a:t>, 3.5 тыс. специалистов</a:t>
                    </a: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4129107" y="1635071"/>
                  <a:ext cx="5736386" cy="641269"/>
                  <a:chOff x="4129107" y="1635071"/>
                  <a:chExt cx="5736386" cy="641269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825805" y="1635071"/>
                    <a:ext cx="5039688" cy="64126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Партнерский форум </a:t>
                    </a:r>
                    <a:r>
                      <a:rPr lang="en-US" sz="1905" kern="0" dirty="0">
                        <a:solidFill>
                          <a:srgbClr val="00B0F0"/>
                        </a:solidFill>
                        <a:cs typeface="+mn-cs"/>
                        <a:hlinkClick r:id="rId13"/>
                      </a:rPr>
                      <a:t>https://partners.v8.1c.ru/forum</a:t>
                    </a:r>
                    <a:r>
                      <a:rPr lang="ru-RU" sz="1905" kern="0" dirty="0">
                        <a:solidFill>
                          <a:srgbClr val="00B0F0"/>
                        </a:solidFill>
                        <a:cs typeface="+mn-cs"/>
                      </a:rPr>
                      <a:t> </a:t>
                    </a:r>
                  </a:p>
                </p:txBody>
              </p:sp>
              <p:pic>
                <p:nvPicPr>
                  <p:cNvPr id="16" name="Picture 5" descr="http://www.fa.ru/org/chair/1c/Documents/vEFq3LuQA3U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29107" y="1647383"/>
                    <a:ext cx="616645" cy="6166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1309054" y="1662110"/>
                  <a:ext cx="2517552" cy="662725"/>
                  <a:chOff x="360437" y="1646816"/>
                  <a:chExt cx="2517552" cy="662725"/>
                </a:xfrm>
              </p:grpSpPr>
              <p:pic>
                <p:nvPicPr>
                  <p:cNvPr id="13" name="Picture 7" descr="https://www.clipartmax.com/png/full/237-2375961_htcs-exclusive-mail-app-arrives-in-the-play-store-android-email-app.png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437" y="1646816"/>
                    <a:ext cx="664034" cy="6627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24848" y="1657543"/>
                    <a:ext cx="1853141" cy="641268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 anchorCtr="0">
                    <a:spAutoFit/>
                  </a:bodyPr>
                  <a:lstStyle/>
                  <a:p>
                    <a:pPr defTabSz="96771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905" kern="0" dirty="0">
                        <a:solidFill>
                          <a:srgbClr val="000000"/>
                        </a:solidFill>
                        <a:cs typeface="+mn-cs"/>
                      </a:rPr>
                      <a:t>Поддержка 1С </a:t>
                    </a:r>
                    <a:r>
                      <a:rPr lang="en-US" sz="1905" kern="0" dirty="0">
                        <a:solidFill>
                          <a:srgbClr val="0070C0"/>
                        </a:solidFill>
                        <a:cs typeface="+mn-cs"/>
                      </a:rPr>
                      <a:t>v8@1c.ru</a:t>
                    </a:r>
                    <a:r>
                      <a:rPr lang="ru-RU" sz="1905" kern="0" dirty="0">
                        <a:solidFill>
                          <a:srgbClr val="0070C0"/>
                        </a:solidFill>
                        <a:cs typeface="+mn-cs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3" name="Прямоугольник 2"/>
              <p:cNvSpPr/>
              <p:nvPr/>
            </p:nvSpPr>
            <p:spPr>
              <a:xfrm>
                <a:off x="3937743" y="2931110"/>
                <a:ext cx="734481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6771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u="sng" kern="0" dirty="0">
                    <a:solidFill>
                      <a:srgbClr val="000000"/>
                    </a:solidFill>
                    <a:hlinkClick r:id="rId16"/>
                  </a:rPr>
                  <a:t>Канал линейки продуктов «1С:Управление холдингом»</a:t>
                </a:r>
                <a:endParaRPr lang="ru-RU" u="sng" kern="0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26" name="Picture 2" descr="https://avatars.mds.yandex.net/get-entity_search/5734168/565648357/S600xU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6" y="2706390"/>
            <a:ext cx="1120200" cy="1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6" y="3085377"/>
            <a:ext cx="804148" cy="3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39180" y="310700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7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19"/>
              </a:rPr>
              <a:t>https://dzen.ru/suite/fd52a772-897d-41ac-afab-8e3b1f88b9c7</a:t>
            </a:r>
            <a:endParaRPr lang="en-US" sz="1905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3"/>
    </mc:Choice>
    <mc:Fallback xmlns="">
      <p:transition spd="slow" advTm="59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Замена на унификаты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225" y="980728"/>
            <a:ext cx="9135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Унификаты</a:t>
            </a:r>
            <a:r>
              <a:rPr lang="ru-RU" sz="1800" dirty="0">
                <a:solidFill>
                  <a:srgbClr val="2C90A8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– это номенклатура, принятая в организации за корпоративный стандарт. Она схожа по свойствам и характеристикам с заказываемым товаром, но, как правило, другого производителя.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25265" y="2820482"/>
            <a:ext cx="6110235" cy="1661993"/>
            <a:chOff x="4007768" y="2078846"/>
            <a:chExt cx="6110235" cy="166199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07768" y="2078846"/>
              <a:ext cx="6110235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800" dirty="0">
                  <a:solidFill>
                    <a:srgbClr val="2C90A8"/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Настройка правил замены на унификаты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rial Narrow" panose="020B0606020202030204" pitchFamily="34" charset="0"/>
                </a:rPr>
                <a:t>Корпоративные закупки – Экспертиза потребности к обеспечению – Закладка (        ) – Правила замены номенклатуры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sz="1600" dirty="0">
                  <a:latin typeface="Arial Narrow" panose="020B0606020202030204" pitchFamily="34" charset="0"/>
                </a:rPr>
                <a:t>Корпоративные закупки – </a:t>
              </a:r>
              <a:r>
                <a:rPr lang="ru-RU" sz="1600" dirty="0" err="1">
                  <a:latin typeface="Arial Narrow" panose="020B0606020202030204" pitchFamily="34" charset="0"/>
                </a:rPr>
                <a:t>См.также</a:t>
              </a:r>
              <a:r>
                <a:rPr lang="ru-RU" sz="1600" dirty="0">
                  <a:latin typeface="Arial Narrow" panose="020B0606020202030204" pitchFamily="34" charset="0"/>
                </a:rPr>
                <a:t> – Правила замен номенклатуры</a:t>
              </a:r>
              <a:br>
                <a:rPr lang="ru-RU" sz="1600" dirty="0">
                  <a:latin typeface="Arial Narrow" panose="020B0606020202030204" pitchFamily="34" charset="0"/>
                </a:rPr>
              </a:br>
              <a:endParaRPr lang="ru-RU" sz="1600" dirty="0">
                <a:latin typeface="Arial Narrow" panose="020B060602020203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002" y="2827058"/>
              <a:ext cx="303643" cy="251802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81" y="4629313"/>
            <a:ext cx="10651820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03" y="1596281"/>
            <a:ext cx="3468152" cy="28861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5265" y="1628800"/>
            <a:ext cx="747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  <a:t>Основные справочники и настройки – Корпоративные закупки – Планирование потребности </a:t>
            </a:r>
            <a:br>
              <a:rPr lang="ru-RU" sz="1600" dirty="0">
                <a:solidFill>
                  <a:srgbClr val="2C90A8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включите флажок «Инициатор подтверждает замену на унификаты и аналоги» если процесс в вашей организации выстроен таким образом, что Инициатор принимает окончательное решение по замене. Если решение принимает эксперт, то оставьте флажок выключенным. </a:t>
            </a:r>
          </a:p>
        </p:txBody>
      </p:sp>
    </p:spTree>
    <p:extLst>
      <p:ext uri="{BB962C8B-B14F-4D97-AF65-F5344CB8AC3E}">
        <p14:creationId xmlns:p14="http://schemas.microsoft.com/office/powerpoint/2010/main" val="38466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Выполнение замены на унификаты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7915" y="3185100"/>
            <a:ext cx="10760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Замена на унификаты не имеет точной настройки, замена выполняется по команде «Выполнить замену на унификаты»</a:t>
            </a:r>
            <a:b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отмены действия до записи выделите одну или несколько позиций и нажмите «Отменить действие»</a:t>
            </a:r>
            <a:b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Для применения корректировки (замены) требуется нажать «Записать», сформированные документы корректировки доступны по гиперссылке</a:t>
            </a:r>
            <a:b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Если флажок «</a:t>
            </a:r>
            <a:r>
              <a:rPr lang="ru-RU" sz="1400" dirty="0">
                <a:latin typeface="Arial Narrow" panose="020B0606020202030204" pitchFamily="34" charset="0"/>
              </a:rPr>
              <a:t>Инициатор подтверждает замену на унификаты и аналоги</a:t>
            </a: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» выключен процесс завершается.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63" y="764704"/>
            <a:ext cx="10767747" cy="240562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63352" y="2010162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63" y="4180825"/>
            <a:ext cx="10708685" cy="263255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63352" y="5278408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94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Выполнение замены на унификаты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7" y="988489"/>
            <a:ext cx="11170240" cy="525658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19336" y="3206285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46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Регистрация и подбор аналогов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2774" y="1916832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412774" y="5013176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82" y="914212"/>
            <a:ext cx="7387916" cy="3405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12" y="4476587"/>
            <a:ext cx="4966219" cy="16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Выполнение замены на аналоги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3352" y="2010162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263352" y="3649268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45" y="764704"/>
            <a:ext cx="10850380" cy="1777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45" y="2636912"/>
            <a:ext cx="10850380" cy="2039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44" y="4797152"/>
            <a:ext cx="10850381" cy="205016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3352" y="5517232"/>
            <a:ext cx="395288" cy="404812"/>
          </a:xfrm>
          <a:prstGeom prst="ellipse">
            <a:avLst/>
          </a:prstGeom>
          <a:solidFill>
            <a:srgbClr val="FC6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0884" y="5477736"/>
            <a:ext cx="648072" cy="216024"/>
          </a:xfrm>
          <a:prstGeom prst="rect">
            <a:avLst/>
          </a:prstGeom>
          <a:noFill/>
          <a:ln w="28575">
            <a:solidFill>
              <a:srgbClr val="F72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67808" y="5411861"/>
            <a:ext cx="5990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Выполнить действие и обязательно подтвердить кнопкой «Записать»</a:t>
            </a:r>
          </a:p>
        </p:txBody>
      </p:sp>
    </p:spTree>
    <p:extLst>
      <p:ext uri="{BB962C8B-B14F-4D97-AF65-F5344CB8AC3E}">
        <p14:creationId xmlns:p14="http://schemas.microsoft.com/office/powerpoint/2010/main" val="39651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4218687"/>
            <a:ext cx="6779288" cy="1817128"/>
          </a:xfrm>
          <a:prstGeom prst="rect">
            <a:avLst/>
          </a:prstGeom>
        </p:spPr>
      </p:pic>
      <p:sp>
        <p:nvSpPr>
          <p:cNvPr id="96" name="Заголовок 3"/>
          <p:cNvSpPr txBox="1">
            <a:spLocks/>
          </p:cNvSpPr>
          <p:nvPr/>
        </p:nvSpPr>
        <p:spPr>
          <a:xfrm>
            <a:off x="3216277" y="9192"/>
            <a:ext cx="5904060" cy="76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Экспертиза потребности к обеспечению. </a:t>
            </a:r>
            <a:b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Корректировка потребности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7" y="908720"/>
            <a:ext cx="5472608" cy="2446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41" y="3011492"/>
            <a:ext cx="11230131" cy="19442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12024" y="1554604"/>
            <a:ext cx="48760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Корректировка может как высвобождать потребности и лимиты, так и требовать добавления лимитов.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Если контроль лимитов по документу нарушен требуется ввести корректировку планов и лимитов или заявку на корректировку лимитов. После положительного решения вопроса с лимитами можно проводить корректировку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14352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01"/>
    </mc:Choice>
    <mc:Fallback xmlns="">
      <p:transition advTm="5390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|21.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212253</TotalTime>
  <Words>2411</Words>
  <Application>Microsoft Office PowerPoint</Application>
  <PresentationFormat>Широкоэкранный</PresentationFormat>
  <Paragraphs>336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Futura PT Demi</vt:lpstr>
      <vt:lpstr>Impact</vt:lpstr>
      <vt:lpstr>Times New Roman</vt:lpstr>
      <vt:lpstr>Wingdings</vt:lpstr>
      <vt:lpstr>1409_Шаблон</vt:lpstr>
      <vt:lpstr>1_1409_Шаблон</vt:lpstr>
      <vt:lpstr>3_Специальное оформление</vt:lpstr>
      <vt:lpstr>4_Специальное оформление</vt:lpstr>
      <vt:lpstr>Специальное оформление</vt:lpstr>
      <vt:lpstr>Тема Office</vt:lpstr>
      <vt:lpstr>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2842</cp:revision>
  <cp:lastPrinted>2016-10-27T11:13:39Z</cp:lastPrinted>
  <dcterms:created xsi:type="dcterms:W3CDTF">2014-08-20T11:28:12Z</dcterms:created>
  <dcterms:modified xsi:type="dcterms:W3CDTF">2025-12-26T13:34:15Z</dcterms:modified>
</cp:coreProperties>
</file>