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816" r:id="rId2"/>
    <p:sldMasterId id="2147486790" r:id="rId3"/>
  </p:sldMasterIdLst>
  <p:notesMasterIdLst>
    <p:notesMasterId r:id="rId37"/>
  </p:notesMasterIdLst>
  <p:handoutMasterIdLst>
    <p:handoutMasterId r:id="rId38"/>
  </p:handoutMasterIdLst>
  <p:sldIdLst>
    <p:sldId id="2740" r:id="rId4"/>
    <p:sldId id="2692" r:id="rId5"/>
    <p:sldId id="2714" r:id="rId6"/>
    <p:sldId id="2693" r:id="rId7"/>
    <p:sldId id="2700" r:id="rId8"/>
    <p:sldId id="2717" r:id="rId9"/>
    <p:sldId id="2702" r:id="rId10"/>
    <p:sldId id="2694" r:id="rId11"/>
    <p:sldId id="2726" r:id="rId12"/>
    <p:sldId id="2727" r:id="rId13"/>
    <p:sldId id="2728" r:id="rId14"/>
    <p:sldId id="2698" r:id="rId15"/>
    <p:sldId id="2669" r:id="rId16"/>
    <p:sldId id="2674" r:id="rId17"/>
    <p:sldId id="2699" r:id="rId18"/>
    <p:sldId id="2712" r:id="rId19"/>
    <p:sldId id="2704" r:id="rId20"/>
    <p:sldId id="2701" r:id="rId21"/>
    <p:sldId id="2722" r:id="rId22"/>
    <p:sldId id="2713" r:id="rId23"/>
    <p:sldId id="2723" r:id="rId24"/>
    <p:sldId id="2705" r:id="rId25"/>
    <p:sldId id="2716" r:id="rId26"/>
    <p:sldId id="2709" r:id="rId27"/>
    <p:sldId id="2706" r:id="rId28"/>
    <p:sldId id="2708" r:id="rId29"/>
    <p:sldId id="2695" r:id="rId30"/>
    <p:sldId id="2724" r:id="rId31"/>
    <p:sldId id="2718" r:id="rId32"/>
    <p:sldId id="2719" r:id="rId33"/>
    <p:sldId id="2739" r:id="rId34"/>
    <p:sldId id="2696" r:id="rId35"/>
    <p:sldId id="2647" r:id="rId36"/>
  </p:sldIdLst>
  <p:sldSz cx="11522075" cy="6480175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ловин Денис Александ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DE07"/>
    <a:srgbClr val="FFED00"/>
    <a:srgbClr val="FFFAD9"/>
    <a:srgbClr val="FFFFFF"/>
    <a:srgbClr val="EFA115"/>
    <a:srgbClr val="EA433A"/>
    <a:srgbClr val="FFEF37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63626" autoAdjust="0"/>
  </p:normalViewPr>
  <p:slideViewPr>
    <p:cSldViewPr>
      <p:cViewPr varScale="1">
        <p:scale>
          <a:sx n="72" d="100"/>
          <a:sy n="72" d="100"/>
        </p:scale>
        <p:origin x="-1476" y="-96"/>
      </p:cViewPr>
      <p:guideLst>
        <p:guide orient="horz" pos="3991"/>
        <p:guide orient="horz" pos="91"/>
        <p:guide orient="horz" pos="2041"/>
        <p:guide pos="91"/>
        <p:guide pos="7167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18" y="-96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F44B4058-6B23-4783-A0F5-9D4DA548A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6E450E2-3184-40C3-B2EB-35339FA641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cs typeface="Arial" charset="0"/>
            </a:endParaRP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73D89-3E9D-452C-ACBC-CDB1D98D639C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8F708-DE7B-427F-9412-F4BD96C21D4F}" type="slidenum">
              <a:rPr lang="ru-RU" altLang="ru-RU" smtClean="0">
                <a:cs typeface="Arial" charset="0"/>
              </a:rPr>
              <a:pPr/>
              <a:t>12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D3330-B2DA-43F9-BB18-4662FB0ED5AF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64115-4A73-4D33-B94B-4C5EB8CCFCAE}" type="slidenum">
              <a:rPr lang="ru-RU" altLang="ru-RU" smtClean="0">
                <a:cs typeface="Arial" charset="0"/>
              </a:rPr>
              <a:pPr/>
              <a:t>16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A2005-520E-4593-A73D-10F7328181BF}" type="slidenum">
              <a:rPr lang="ru-RU" altLang="ru-RU" smtClean="0">
                <a:cs typeface="Arial" charset="0"/>
              </a:rPr>
              <a:pPr/>
              <a:t>17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9C582-3500-491E-B01D-EB995BD53245}" type="slidenum">
              <a:rPr lang="ru-RU" altLang="ru-RU" smtClean="0">
                <a:cs typeface="Arial" charset="0"/>
              </a:rPr>
              <a:pPr/>
              <a:t>18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741D-DBAD-42B0-A37D-B75B778C9D3E}" type="slidenum">
              <a:rPr lang="ru-RU" altLang="ru-RU" smtClean="0">
                <a:cs typeface="Arial" charset="0"/>
              </a:rPr>
              <a:pPr/>
              <a:t>19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64D5F-DE54-4BCF-B0E8-910351580ED8}" type="slidenum">
              <a:rPr lang="ru-RU" altLang="ru-RU" smtClean="0">
                <a:cs typeface="Arial" charset="0"/>
              </a:rPr>
              <a:pPr/>
              <a:t>20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501A-8BC3-4D7F-8015-53883D24B3BD}" type="slidenum">
              <a:rPr lang="ru-RU" altLang="ru-RU" smtClean="0">
                <a:cs typeface="Arial" charset="0"/>
              </a:rPr>
              <a:pPr/>
              <a:t>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40707-64C7-4696-BAE9-8CAB0B221438}" type="slidenum">
              <a:rPr lang="ru-RU" altLang="ru-RU" smtClean="0">
                <a:cs typeface="Arial" charset="0"/>
              </a:rPr>
              <a:pPr/>
              <a:t>21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55FED-AA2F-48F0-91BE-49DEB83B4E8A}" type="slidenum">
              <a:rPr lang="ru-RU" altLang="ru-RU" smtClean="0">
                <a:cs typeface="Arial" charset="0"/>
              </a:rPr>
              <a:pPr/>
              <a:t>22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BA33F-8122-4F66-ADF1-D4CC7B536600}" type="slidenum">
              <a:rPr lang="ru-RU" altLang="ru-RU" smtClean="0">
                <a:cs typeface="Arial" charset="0"/>
              </a:rPr>
              <a:pPr/>
              <a:t>23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altLang="ru-RU" smtClean="0">
              <a:cs typeface="Arial" charset="0"/>
            </a:endParaRPr>
          </a:p>
        </p:txBody>
      </p:sp>
      <p:sp>
        <p:nvSpPr>
          <p:cNvPr id="901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65F4D-EF70-4325-8737-34361DF53F59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D2CC5-D9A3-4ED7-99FE-987B5960B395}" type="slidenum">
              <a:rPr lang="ru-RU" altLang="ru-RU" smtClean="0">
                <a:cs typeface="Arial" charset="0"/>
              </a:rPr>
              <a:pPr/>
              <a:t>25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5A8B1-9D46-4EB3-9B5D-AFEFF7AB8CBB}" type="slidenum">
              <a:rPr lang="ru-RU" altLang="ru-RU" smtClean="0">
                <a:cs typeface="Arial" charset="0"/>
              </a:rPr>
              <a:pPr/>
              <a:t>26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962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31774-1110-47FC-BCFA-047CD4163932}" type="slidenum">
              <a:rPr lang="ru-RU" altLang="ru-RU" smtClean="0">
                <a:cs typeface="Arial" charset="0"/>
              </a:rPr>
              <a:pPr/>
              <a:t>27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6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983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92E57-66D5-4092-B88E-C4A77BE99463}" type="slidenum">
              <a:rPr lang="ru-RU" altLang="ru-RU" smtClean="0">
                <a:cs typeface="Arial" charset="0"/>
              </a:rPr>
              <a:pPr/>
              <a:t>28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1003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6AF1A-3D71-47DF-BA4D-6558A119A784}" type="slidenum">
              <a:rPr lang="ru-RU" altLang="ru-RU" smtClean="0">
                <a:cs typeface="Arial" charset="0"/>
              </a:rPr>
              <a:pPr/>
              <a:t>29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1024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01D45-C8A3-48E8-A86D-1309F279FD89}" type="slidenum">
              <a:rPr lang="ru-RU" altLang="ru-RU" smtClean="0">
                <a:cs typeface="Arial" charset="0"/>
              </a:rPr>
              <a:pPr/>
              <a:t>30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E27CA-5F96-43AF-9306-F96FB291C9D9}" type="slidenum">
              <a:rPr lang="ru-RU" altLang="ru-RU" smtClean="0">
                <a:cs typeface="Arial" charset="0"/>
              </a:rPr>
              <a:pPr/>
              <a:t>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  <p:sp>
        <p:nvSpPr>
          <p:cNvPr id="1064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09D55-7225-47A4-BF2F-B43BBD37A436}" type="slidenum">
              <a:rPr lang="ru-RU" altLang="ru-RU" smtClean="0">
                <a:cs typeface="Arial" charset="0"/>
              </a:rPr>
              <a:pPr/>
              <a:t>32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1085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70227-3720-402A-AD9F-E050BE22C868}" type="slidenum">
              <a:rPr lang="ru-RU" altLang="ru-RU" smtClean="0">
                <a:cs typeface="Arial" charset="0"/>
              </a:rPr>
              <a:pPr/>
              <a:t>33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9C472-D98D-4DF1-ACBC-5CE977CD37C5}" type="slidenum">
              <a:rPr lang="ru-RU" altLang="ru-RU" smtClean="0">
                <a:cs typeface="Arial" charset="0"/>
              </a:rPr>
              <a:pPr/>
              <a:t>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9FCE5-9222-4B84-8E03-7A95810E679F}" type="slidenum">
              <a:rPr lang="ru-RU" altLang="ru-RU" smtClean="0">
                <a:cs typeface="Arial" charset="0"/>
              </a:rPr>
              <a:pPr/>
              <a:t>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F3978-B0A3-4E8B-A31F-C06B6FBED5B9}" type="slidenum">
              <a:rPr lang="ru-RU" altLang="ru-RU" smtClean="0">
                <a:cs typeface="Arial" charset="0"/>
              </a:rPr>
              <a:pPr/>
              <a:t>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EF2F3-5A3E-4E17-8F3F-B1F76DA7BEC6}" type="slidenum">
              <a:rPr lang="ru-RU" altLang="ru-RU" smtClean="0">
                <a:cs typeface="Arial" charset="0"/>
              </a:rPr>
              <a:pPr/>
              <a:t>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BD351-F4A2-4D59-91F2-D21E935A69B0}" type="slidenum">
              <a:rPr lang="ru-RU" altLang="ru-RU" smtClean="0">
                <a:cs typeface="Arial" charset="0"/>
              </a:rPr>
              <a:pPr/>
              <a:t>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9749-8842-4994-B288-ED83D1CB2D31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4987-9266-4311-9D6D-8A9FF5C58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9FF9-06F9-4691-8482-2187F09E2239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6947-0742-40D9-AF9B-5CA0B1CD3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59A8-B32E-4941-95AD-797873D22C58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3710-E780-432F-8839-B98EB5FD9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3" y="1725613"/>
            <a:ext cx="4892675" cy="4111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7238" y="1725613"/>
            <a:ext cx="4892675" cy="4111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9D05-5E04-41BB-A91E-57A9D04267B5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B3355-4021-44BB-918F-9437DF79C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4C70-DE52-444E-9F01-742DD67AB424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EA611-82B9-4FA9-BBF7-96AFC78BE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DD45-E35A-41A7-9DFD-C5B3CDA375C4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FE6AB-BF27-4B2F-A66C-0BA52859A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BDAF-95A3-4F8C-9E98-E2A4541BCD82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7FF7-E51F-4B9B-8288-704166017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832A-A6C4-4EDD-83E3-4C2A8322ED49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A955-A3D5-406A-8E71-173A9F0E0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31DF-471F-47D1-A3FB-4A4C51596600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958-6BAC-4AE0-8506-327C24D77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96FC-1D7B-4692-ADA3-A91ECA5E0DE5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C6B2-7E29-4A13-AC1A-05A127139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75" y="344488"/>
            <a:ext cx="2484438" cy="5492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63" y="344488"/>
            <a:ext cx="7300912" cy="5492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FDBD-464B-4FE2-9201-457390A13C01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06AE-319D-451B-9CAE-ADC6524DD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792163" y="344488"/>
            <a:ext cx="99377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792163" y="1725613"/>
            <a:ext cx="99377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29D2247-F35D-4E73-9627-C2CAA62B3D60}" type="datetimeFigureOut">
              <a:rPr lang="ru-RU"/>
              <a:pPr>
                <a:defRPr/>
              </a:pPr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19C61AA-D503-4274-AE7C-23F2078AB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9" r:id="rId1"/>
    <p:sldLayoutId id="2147486830" r:id="rId2"/>
    <p:sldLayoutId id="2147486831" r:id="rId3"/>
    <p:sldLayoutId id="2147486832" r:id="rId4"/>
    <p:sldLayoutId id="2147486833" r:id="rId5"/>
    <p:sldLayoutId id="2147486834" r:id="rId6"/>
    <p:sldLayoutId id="2147486835" r:id="rId7"/>
    <p:sldLayoutId id="2147486836" r:id="rId8"/>
    <p:sldLayoutId id="2147486837" r:id="rId9"/>
    <p:sldLayoutId id="2147486838" r:id="rId10"/>
    <p:sldLayoutId id="214748683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66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6628" name="Picture 16" descr="Layer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6" descr="Layer 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  <a:cs typeface="+mn-cs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  <a:cs typeface="+mn-cs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0" r:id="rId1"/>
    <p:sldLayoutId id="2147486841" r:id="rId2"/>
    <p:sldLayoutId id="2147486842" r:id="rId3"/>
    <p:sldLayoutId id="2147486843" r:id="rId4"/>
    <p:sldLayoutId id="2147486844" r:id="rId5"/>
    <p:sldLayoutId id="2147486845" r:id="rId6"/>
    <p:sldLayoutId id="2147486846" r:id="rId7"/>
    <p:sldLayoutId id="2147486847" r:id="rId8"/>
    <p:sldLayoutId id="2147486848" r:id="rId9"/>
    <p:sldLayoutId id="2147486849" r:id="rId10"/>
    <p:sldLayoutId id="2147486850" r:id="rId11"/>
    <p:sldLayoutId id="2147486851" r:id="rId12"/>
    <p:sldLayoutId id="214748685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2"/>
          <p:cNvSpPr txBox="1">
            <a:spLocks noChangeArrowheads="1"/>
          </p:cNvSpPr>
          <p:nvPr/>
        </p:nvSpPr>
        <p:spPr bwMode="auto">
          <a:xfrm>
            <a:off x="8640763" y="5830888"/>
            <a:ext cx="27670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altLang="ru-RU" sz="2400" b="0">
                <a:solidFill>
                  <a:schemeClr val="tx1"/>
                </a:solidFill>
                <a:latin typeface="Montserrat SemiBold"/>
              </a:rPr>
              <a:t>Головин Денис</a:t>
            </a:r>
          </a:p>
        </p:txBody>
      </p:sp>
      <p:sp>
        <p:nvSpPr>
          <p:cNvPr id="43011" name="Заголовок 2"/>
          <p:cNvSpPr txBox="1">
            <a:spLocks noChangeArrowheads="1"/>
          </p:cNvSpPr>
          <p:nvPr/>
        </p:nvSpPr>
        <p:spPr bwMode="auto">
          <a:xfrm>
            <a:off x="504825" y="2519363"/>
            <a:ext cx="9937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altLang="ru-RU" sz="4400" b="0">
                <a:solidFill>
                  <a:schemeClr val="tx1"/>
                </a:solidFill>
                <a:latin typeface="Montserrat ExtraBold"/>
              </a:rPr>
              <a:t>МЧД: от теории</a:t>
            </a:r>
            <a:br>
              <a:rPr lang="ru-RU" altLang="ru-RU" sz="4400" b="0">
                <a:solidFill>
                  <a:schemeClr val="tx1"/>
                </a:solidFill>
                <a:latin typeface="Montserrat ExtraBold"/>
              </a:rPr>
            </a:br>
            <a:r>
              <a:rPr lang="ru-RU" altLang="ru-RU" sz="4400" b="0">
                <a:solidFill>
                  <a:schemeClr val="tx1"/>
                </a:solidFill>
                <a:latin typeface="Montserrat ExtraBold"/>
              </a:rPr>
              <a:t>к практике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Улучшение подбора полномочий</a:t>
            </a:r>
            <a:br>
              <a:rPr lang="ru-RU" smtClean="0">
                <a:latin typeface="Montserrat SemiBold"/>
              </a:rPr>
            </a:br>
            <a:r>
              <a:rPr lang="ru-RU" smtClean="0">
                <a:latin typeface="Montserrat SemiBold"/>
              </a:rPr>
              <a:t>в МЧД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52750" y="1143000"/>
            <a:ext cx="8640763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Прямоугольник: скругленные углы 26"/>
          <p:cNvSpPr>
            <a:spLocks noChangeArrowheads="1"/>
          </p:cNvSpPr>
          <p:nvPr/>
        </p:nvSpPr>
        <p:spPr bwMode="auto">
          <a:xfrm>
            <a:off x="144463" y="2505075"/>
            <a:ext cx="2808287" cy="1887538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22225">
            <a:noFill/>
            <a:round/>
            <a:headEnd/>
            <a:tailEnd/>
          </a:ln>
        </p:spPr>
        <p:txBody>
          <a:bodyPr lIns="85042" tIns="44222" rIns="85042" bIns="44222">
            <a:spAutoFit/>
          </a:bodyPr>
          <a:lstStyle/>
          <a:p>
            <a:pPr eaLnBrk="0" hangingPunct="0"/>
            <a:r>
              <a:rPr lang="ru-RU" b="0">
                <a:solidFill>
                  <a:schemeClr val="tx1"/>
                </a:solidFill>
                <a:latin typeface="Montserrat Medium"/>
              </a:rPr>
              <a:t>Реализован множественный выбора полномочий из классификатора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Группа 6"/>
          <p:cNvGrpSpPr>
            <a:grpSpLocks/>
          </p:cNvGrpSpPr>
          <p:nvPr/>
        </p:nvGrpSpPr>
        <p:grpSpPr bwMode="auto">
          <a:xfrm>
            <a:off x="1633538" y="647700"/>
            <a:ext cx="11133137" cy="6629400"/>
            <a:chOff x="951315" y="359767"/>
            <a:chExt cx="11616519" cy="6916905"/>
          </a:xfrm>
        </p:grpSpPr>
        <p:pic>
          <p:nvPicPr>
            <p:cNvPr id="62473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3048" y="1261269"/>
              <a:ext cx="7261929" cy="4538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4" name="Picture 2" descr="https://lh6.googleusercontent.com/proxy/Ale2gaX6bS4AwOggAH8hwLJznHX_iPtOppswt_ZLGqZ0MWrXJfnKjvFku2bCjwfqftLMIzpWi3EWd9QC85idhUfS_ZhOboJ8Ohb3F7sWD_Zel8MU-DJ-SMYgMjK355hj3VeZg46ca09IbAEpsto4QMptcHu_z5TBEiGxSMs=s0-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51315" y="359767"/>
              <a:ext cx="11616519" cy="6916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Montserrat SemiBold"/>
              </a:rPr>
              <a:t>Текстовые полномочия</a:t>
            </a:r>
            <a:br>
              <a:rPr lang="ru-RU" smtClean="0">
                <a:solidFill>
                  <a:schemeClr val="tx1"/>
                </a:solidFill>
                <a:latin typeface="Montserrat SemiBold"/>
              </a:rPr>
            </a:br>
            <a:r>
              <a:rPr lang="ru-RU" smtClean="0">
                <a:solidFill>
                  <a:schemeClr val="tx1"/>
                </a:solidFill>
                <a:latin typeface="Montserrat SemiBold"/>
              </a:rPr>
              <a:t>при создании МЧД</a:t>
            </a:r>
          </a:p>
        </p:txBody>
      </p:sp>
      <p:sp>
        <p:nvSpPr>
          <p:cNvPr id="13" name="Rectangle 4">
            <a:extLst>
              <a:ext uri="{FF2B5EF4-FFF2-40B4-BE49-F238E27FC236}"/>
            </a:extLst>
          </p:cNvPr>
          <p:cNvSpPr/>
          <p:nvPr/>
        </p:nvSpPr>
        <p:spPr>
          <a:xfrm rot="16991609">
            <a:off x="1606550" y="1614488"/>
            <a:ext cx="2243137" cy="4446588"/>
          </a:xfrm>
          <a:custGeom>
            <a:avLst/>
            <a:gdLst>
              <a:gd name="connsiteX0" fmla="*/ 0 w 2986795"/>
              <a:gd name="connsiteY0" fmla="*/ 0 h 2986795"/>
              <a:gd name="connsiteX1" fmla="*/ 2986795 w 2986795"/>
              <a:gd name="connsiteY1" fmla="*/ 0 h 2986795"/>
              <a:gd name="connsiteX2" fmla="*/ 2986795 w 2986795"/>
              <a:gd name="connsiteY2" fmla="*/ 2986795 h 2986795"/>
              <a:gd name="connsiteX3" fmla="*/ 0 w 2986795"/>
              <a:gd name="connsiteY3" fmla="*/ 2986795 h 2986795"/>
              <a:gd name="connsiteX4" fmla="*/ 0 w 2986795"/>
              <a:gd name="connsiteY4" fmla="*/ 0 h 2986795"/>
              <a:gd name="connsiteX0" fmla="*/ 0 w 2986795"/>
              <a:gd name="connsiteY0" fmla="*/ 0 h 2986795"/>
              <a:gd name="connsiteX1" fmla="*/ 2986795 w 2986795"/>
              <a:gd name="connsiteY1" fmla="*/ 2986795 h 2986795"/>
              <a:gd name="connsiteX2" fmla="*/ 0 w 2986795"/>
              <a:gd name="connsiteY2" fmla="*/ 2986795 h 2986795"/>
              <a:gd name="connsiteX3" fmla="*/ 0 w 2986795"/>
              <a:gd name="connsiteY3" fmla="*/ 0 h 2986795"/>
              <a:gd name="connsiteX0" fmla="*/ 853440 w 2986795"/>
              <a:gd name="connsiteY0" fmla="*/ 0 h 2913643"/>
              <a:gd name="connsiteX1" fmla="*/ 2986795 w 2986795"/>
              <a:gd name="connsiteY1" fmla="*/ 2913643 h 2913643"/>
              <a:gd name="connsiteX2" fmla="*/ 0 w 2986795"/>
              <a:gd name="connsiteY2" fmla="*/ 2913643 h 2913643"/>
              <a:gd name="connsiteX3" fmla="*/ 853440 w 2986795"/>
              <a:gd name="connsiteY3" fmla="*/ 0 h 2913643"/>
              <a:gd name="connsiteX0" fmla="*/ 853440 w 2889259"/>
              <a:gd name="connsiteY0" fmla="*/ 0 h 2913643"/>
              <a:gd name="connsiteX1" fmla="*/ 2889259 w 2889259"/>
              <a:gd name="connsiteY1" fmla="*/ 2669803 h 2913643"/>
              <a:gd name="connsiteX2" fmla="*/ 0 w 2889259"/>
              <a:gd name="connsiteY2" fmla="*/ 2913643 h 2913643"/>
              <a:gd name="connsiteX3" fmla="*/ 853440 w 2889259"/>
              <a:gd name="connsiteY3" fmla="*/ 0 h 2913643"/>
              <a:gd name="connsiteX0" fmla="*/ 1109472 w 3145291"/>
              <a:gd name="connsiteY0" fmla="*/ 0 h 2779531"/>
              <a:gd name="connsiteX1" fmla="*/ 3145291 w 3145291"/>
              <a:gd name="connsiteY1" fmla="*/ 2669803 h 2779531"/>
              <a:gd name="connsiteX2" fmla="*/ 0 w 3145291"/>
              <a:gd name="connsiteY2" fmla="*/ 2779531 h 2779531"/>
              <a:gd name="connsiteX3" fmla="*/ 1109472 w 3145291"/>
              <a:gd name="connsiteY3" fmla="*/ 0 h 2779531"/>
              <a:gd name="connsiteX0" fmla="*/ 1716312 w 3145291"/>
              <a:gd name="connsiteY0" fmla="*/ 0 h 3348809"/>
              <a:gd name="connsiteX1" fmla="*/ 3145291 w 3145291"/>
              <a:gd name="connsiteY1" fmla="*/ 3239081 h 3348809"/>
              <a:gd name="connsiteX2" fmla="*/ 0 w 3145291"/>
              <a:gd name="connsiteY2" fmla="*/ 3348809 h 3348809"/>
              <a:gd name="connsiteX3" fmla="*/ 1716312 w 3145291"/>
              <a:gd name="connsiteY3" fmla="*/ 0 h 3348809"/>
              <a:gd name="connsiteX0" fmla="*/ 1716312 w 2999649"/>
              <a:gd name="connsiteY0" fmla="*/ 0 h 3432635"/>
              <a:gd name="connsiteX1" fmla="*/ 2999649 w 2999649"/>
              <a:gd name="connsiteY1" fmla="*/ 3432635 h 3432635"/>
              <a:gd name="connsiteX2" fmla="*/ 0 w 2999649"/>
              <a:gd name="connsiteY2" fmla="*/ 3348809 h 3432635"/>
              <a:gd name="connsiteX3" fmla="*/ 1716312 w 2999649"/>
              <a:gd name="connsiteY3" fmla="*/ 0 h 3432635"/>
              <a:gd name="connsiteX0" fmla="*/ 1578761 w 2862098"/>
              <a:gd name="connsiteY0" fmla="*/ 0 h 3432635"/>
              <a:gd name="connsiteX1" fmla="*/ 2862098 w 2862098"/>
              <a:gd name="connsiteY1" fmla="*/ 3432635 h 3432635"/>
              <a:gd name="connsiteX2" fmla="*/ 0 w 2862098"/>
              <a:gd name="connsiteY2" fmla="*/ 2950314 h 3432635"/>
              <a:gd name="connsiteX3" fmla="*/ 1578761 w 2862098"/>
              <a:gd name="connsiteY3" fmla="*/ 0 h 3432635"/>
              <a:gd name="connsiteX0" fmla="*/ 1344251 w 2627588"/>
              <a:gd name="connsiteY0" fmla="*/ 0 h 3432635"/>
              <a:gd name="connsiteX1" fmla="*/ 2627588 w 2627588"/>
              <a:gd name="connsiteY1" fmla="*/ 3432635 h 3432635"/>
              <a:gd name="connsiteX2" fmla="*/ 0 w 2627588"/>
              <a:gd name="connsiteY2" fmla="*/ 1808722 h 3432635"/>
              <a:gd name="connsiteX3" fmla="*/ 1344251 w 2627588"/>
              <a:gd name="connsiteY3" fmla="*/ 0 h 3432635"/>
              <a:gd name="connsiteX0" fmla="*/ 1447246 w 2627588"/>
              <a:gd name="connsiteY0" fmla="*/ 0 h 3488377"/>
              <a:gd name="connsiteX1" fmla="*/ 2627588 w 2627588"/>
              <a:gd name="connsiteY1" fmla="*/ 3488377 h 3488377"/>
              <a:gd name="connsiteX2" fmla="*/ 0 w 2627588"/>
              <a:gd name="connsiteY2" fmla="*/ 1864464 h 3488377"/>
              <a:gd name="connsiteX3" fmla="*/ 1447246 w 2627588"/>
              <a:gd name="connsiteY3" fmla="*/ 0 h 3488377"/>
              <a:gd name="connsiteX0" fmla="*/ 1447246 w 2025467"/>
              <a:gd name="connsiteY0" fmla="*/ 0 h 3254261"/>
              <a:gd name="connsiteX1" fmla="*/ 2025467 w 2025467"/>
              <a:gd name="connsiteY1" fmla="*/ 3254261 h 3254261"/>
              <a:gd name="connsiteX2" fmla="*/ 0 w 2025467"/>
              <a:gd name="connsiteY2" fmla="*/ 1864464 h 3254261"/>
              <a:gd name="connsiteX3" fmla="*/ 1447246 w 2025467"/>
              <a:gd name="connsiteY3" fmla="*/ 0 h 3254261"/>
              <a:gd name="connsiteX0" fmla="*/ 0 w 578221"/>
              <a:gd name="connsiteY0" fmla="*/ 0 h 5138702"/>
              <a:gd name="connsiteX1" fmla="*/ 578221 w 578221"/>
              <a:gd name="connsiteY1" fmla="*/ 3254261 h 5138702"/>
              <a:gd name="connsiteX2" fmla="*/ 263824 w 578221"/>
              <a:gd name="connsiteY2" fmla="*/ 5138701 h 5138702"/>
              <a:gd name="connsiteX3" fmla="*/ 0 w 578221"/>
              <a:gd name="connsiteY3" fmla="*/ 0 h 5138702"/>
              <a:gd name="connsiteX0" fmla="*/ 0 w 1149118"/>
              <a:gd name="connsiteY0" fmla="*/ 0 h 5787907"/>
              <a:gd name="connsiteX1" fmla="*/ 1149118 w 1149118"/>
              <a:gd name="connsiteY1" fmla="*/ 5787907 h 5787907"/>
              <a:gd name="connsiteX2" fmla="*/ 263824 w 1149118"/>
              <a:gd name="connsiteY2" fmla="*/ 5138701 h 5787907"/>
              <a:gd name="connsiteX3" fmla="*/ 0 w 1149118"/>
              <a:gd name="connsiteY3" fmla="*/ 0 h 5787907"/>
              <a:gd name="connsiteX0" fmla="*/ 0 w 934060"/>
              <a:gd name="connsiteY0" fmla="*/ -1 h 5911194"/>
              <a:gd name="connsiteX1" fmla="*/ 934060 w 934060"/>
              <a:gd name="connsiteY1" fmla="*/ 5911194 h 5911194"/>
              <a:gd name="connsiteX2" fmla="*/ 48766 w 934060"/>
              <a:gd name="connsiteY2" fmla="*/ 5261988 h 5911194"/>
              <a:gd name="connsiteX3" fmla="*/ 0 w 934060"/>
              <a:gd name="connsiteY3" fmla="*/ -1 h 5911194"/>
              <a:gd name="connsiteX0" fmla="*/ 169567 w 1103627"/>
              <a:gd name="connsiteY0" fmla="*/ 0 h 6258785"/>
              <a:gd name="connsiteX1" fmla="*/ 1103627 w 1103627"/>
              <a:gd name="connsiteY1" fmla="*/ 5911195 h 6258785"/>
              <a:gd name="connsiteX2" fmla="*/ 0 w 1103627"/>
              <a:gd name="connsiteY2" fmla="*/ 6258785 h 6258785"/>
              <a:gd name="connsiteX3" fmla="*/ 169567 w 1103627"/>
              <a:gd name="connsiteY3" fmla="*/ 0 h 6258785"/>
              <a:gd name="connsiteX0" fmla="*/ 0 w 934060"/>
              <a:gd name="connsiteY0" fmla="*/ 0 h 5911195"/>
              <a:gd name="connsiteX1" fmla="*/ 934060 w 934060"/>
              <a:gd name="connsiteY1" fmla="*/ 5911195 h 5911195"/>
              <a:gd name="connsiteX2" fmla="*/ 168889 w 934060"/>
              <a:gd name="connsiteY2" fmla="*/ 5536437 h 5911195"/>
              <a:gd name="connsiteX3" fmla="*/ 0 w 934060"/>
              <a:gd name="connsiteY3" fmla="*/ 0 h 5911195"/>
              <a:gd name="connsiteX0" fmla="*/ 0 w 934060"/>
              <a:gd name="connsiteY0" fmla="*/ 0 h 5911195"/>
              <a:gd name="connsiteX1" fmla="*/ 934060 w 934060"/>
              <a:gd name="connsiteY1" fmla="*/ 5911195 h 5911195"/>
              <a:gd name="connsiteX2" fmla="*/ 171131 w 934060"/>
              <a:gd name="connsiteY2" fmla="*/ 5321953 h 5911195"/>
              <a:gd name="connsiteX3" fmla="*/ 0 w 934060"/>
              <a:gd name="connsiteY3" fmla="*/ 0 h 5911195"/>
              <a:gd name="connsiteX0" fmla="*/ 0 w 934060"/>
              <a:gd name="connsiteY0" fmla="*/ 0 h 5911195"/>
              <a:gd name="connsiteX1" fmla="*/ 934060 w 934060"/>
              <a:gd name="connsiteY1" fmla="*/ 5911195 h 5911195"/>
              <a:gd name="connsiteX2" fmla="*/ 281531 w 934060"/>
              <a:gd name="connsiteY2" fmla="*/ 5300802 h 5911195"/>
              <a:gd name="connsiteX3" fmla="*/ 0 w 934060"/>
              <a:gd name="connsiteY3" fmla="*/ 0 h 5911195"/>
              <a:gd name="connsiteX0" fmla="*/ 0 w 934060"/>
              <a:gd name="connsiteY0" fmla="*/ 0 h 5911195"/>
              <a:gd name="connsiteX1" fmla="*/ 934060 w 934060"/>
              <a:gd name="connsiteY1" fmla="*/ 5911195 h 5911195"/>
              <a:gd name="connsiteX2" fmla="*/ 275503 w 934060"/>
              <a:gd name="connsiteY2" fmla="*/ 5264622 h 5911195"/>
              <a:gd name="connsiteX3" fmla="*/ 0 w 934060"/>
              <a:gd name="connsiteY3" fmla="*/ 0 h 5911195"/>
              <a:gd name="connsiteX0" fmla="*/ 0 w 974348"/>
              <a:gd name="connsiteY0" fmla="*/ 0 h 8102745"/>
              <a:gd name="connsiteX1" fmla="*/ 934060 w 974348"/>
              <a:gd name="connsiteY1" fmla="*/ 5911195 h 8102745"/>
              <a:gd name="connsiteX2" fmla="*/ 974348 w 974348"/>
              <a:gd name="connsiteY2" fmla="*/ 8102745 h 8102745"/>
              <a:gd name="connsiteX3" fmla="*/ 0 w 974348"/>
              <a:gd name="connsiteY3" fmla="*/ 0 h 8102745"/>
              <a:gd name="connsiteX0" fmla="*/ 0 w 705710"/>
              <a:gd name="connsiteY0" fmla="*/ 0 h 7759495"/>
              <a:gd name="connsiteX1" fmla="*/ 665422 w 705710"/>
              <a:gd name="connsiteY1" fmla="*/ 5567945 h 7759495"/>
              <a:gd name="connsiteX2" fmla="*/ 705710 w 705710"/>
              <a:gd name="connsiteY2" fmla="*/ 7759495 h 7759495"/>
              <a:gd name="connsiteX3" fmla="*/ 0 w 705710"/>
              <a:gd name="connsiteY3" fmla="*/ 0 h 7759495"/>
              <a:gd name="connsiteX0" fmla="*/ 0 w 887703"/>
              <a:gd name="connsiteY0" fmla="*/ 0 h 7759495"/>
              <a:gd name="connsiteX1" fmla="*/ 887703 w 887703"/>
              <a:gd name="connsiteY1" fmla="*/ 5247830 h 7759495"/>
              <a:gd name="connsiteX2" fmla="*/ 705710 w 887703"/>
              <a:gd name="connsiteY2" fmla="*/ 7759495 h 7759495"/>
              <a:gd name="connsiteX3" fmla="*/ 0 w 887703"/>
              <a:gd name="connsiteY3" fmla="*/ 0 h 7759495"/>
              <a:gd name="connsiteX0" fmla="*/ 0 w 907127"/>
              <a:gd name="connsiteY0" fmla="*/ 0 h 7091292"/>
              <a:gd name="connsiteX1" fmla="*/ 887703 w 907127"/>
              <a:gd name="connsiteY1" fmla="*/ 5247830 h 7091292"/>
              <a:gd name="connsiteX2" fmla="*/ 907127 w 907127"/>
              <a:gd name="connsiteY2" fmla="*/ 7091293 h 7091292"/>
              <a:gd name="connsiteX3" fmla="*/ 0 w 907127"/>
              <a:gd name="connsiteY3" fmla="*/ 0 h 7091292"/>
              <a:gd name="connsiteX0" fmla="*/ 0 w 887703"/>
              <a:gd name="connsiteY0" fmla="*/ 0 h 7325824"/>
              <a:gd name="connsiteX1" fmla="*/ 887703 w 887703"/>
              <a:gd name="connsiteY1" fmla="*/ 5247830 h 7325824"/>
              <a:gd name="connsiteX2" fmla="*/ 626920 w 887703"/>
              <a:gd name="connsiteY2" fmla="*/ 7325824 h 7325824"/>
              <a:gd name="connsiteX3" fmla="*/ 0 w 887703"/>
              <a:gd name="connsiteY3" fmla="*/ 0 h 7325824"/>
              <a:gd name="connsiteX0" fmla="*/ 0 w 2070286"/>
              <a:gd name="connsiteY0" fmla="*/ 0 h 7325824"/>
              <a:gd name="connsiteX1" fmla="*/ 2070286 w 2070286"/>
              <a:gd name="connsiteY1" fmla="*/ 4951498 h 7325824"/>
              <a:gd name="connsiteX2" fmla="*/ 626920 w 2070286"/>
              <a:gd name="connsiteY2" fmla="*/ 7325824 h 7325824"/>
              <a:gd name="connsiteX3" fmla="*/ 0 w 2070286"/>
              <a:gd name="connsiteY3" fmla="*/ 0 h 7325824"/>
              <a:gd name="connsiteX0" fmla="*/ 0 w 2109809"/>
              <a:gd name="connsiteY0" fmla="*/ 0 h 7325824"/>
              <a:gd name="connsiteX1" fmla="*/ 2109809 w 2109809"/>
              <a:gd name="connsiteY1" fmla="*/ 4904914 h 7325824"/>
              <a:gd name="connsiteX2" fmla="*/ 626920 w 2109809"/>
              <a:gd name="connsiteY2" fmla="*/ 7325824 h 7325824"/>
              <a:gd name="connsiteX3" fmla="*/ 0 w 2109809"/>
              <a:gd name="connsiteY3" fmla="*/ 0 h 7325824"/>
              <a:gd name="connsiteX0" fmla="*/ 0 w 2109809"/>
              <a:gd name="connsiteY0" fmla="*/ 0 h 7041050"/>
              <a:gd name="connsiteX1" fmla="*/ 2109809 w 2109809"/>
              <a:gd name="connsiteY1" fmla="*/ 4904914 h 7041050"/>
              <a:gd name="connsiteX2" fmla="*/ 798910 w 2109809"/>
              <a:gd name="connsiteY2" fmla="*/ 7041050 h 7041050"/>
              <a:gd name="connsiteX3" fmla="*/ 0 w 2109809"/>
              <a:gd name="connsiteY3" fmla="*/ 0 h 70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809" h="7041050">
                <a:moveTo>
                  <a:pt x="0" y="0"/>
                </a:moveTo>
                <a:lnTo>
                  <a:pt x="2109809" y="4904914"/>
                </a:lnTo>
                <a:lnTo>
                  <a:pt x="798910" y="70410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DE07">
                  <a:lumMod val="58000"/>
                  <a:lumOff val="42000"/>
                  <a:alpha val="60000"/>
                </a:srgbClr>
              </a:gs>
              <a:gs pos="100000">
                <a:schemeClr val="bg1">
                  <a:alpha val="42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62468" name="Прямоугольник: скругленные углы 20"/>
          <p:cNvSpPr>
            <a:spLocks noChangeArrowheads="1"/>
          </p:cNvSpPr>
          <p:nvPr/>
        </p:nvSpPr>
        <p:spPr bwMode="auto">
          <a:xfrm>
            <a:off x="220663" y="2808288"/>
            <a:ext cx="3671887" cy="1979612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b="0"/>
          </a:p>
        </p:txBody>
      </p:sp>
      <p:pic>
        <p:nvPicPr>
          <p:cNvPr id="62469" name="Рисунок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450" y="3065463"/>
            <a:ext cx="4619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Рисунок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450" y="4103688"/>
            <a:ext cx="4619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Box 24"/>
          <p:cNvSpPr txBox="1">
            <a:spLocks noChangeArrowheads="1"/>
          </p:cNvSpPr>
          <p:nvPr/>
        </p:nvSpPr>
        <p:spPr bwMode="auto">
          <a:xfrm>
            <a:off x="811213" y="2825750"/>
            <a:ext cx="308133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D61521"/>
              </a:buClr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Подписывать электронные документы</a:t>
            </a:r>
          </a:p>
        </p:txBody>
      </p:sp>
      <p:sp>
        <p:nvSpPr>
          <p:cNvPr id="62472" name="TextBox 25"/>
          <p:cNvSpPr txBox="1">
            <a:spLocks noChangeArrowheads="1"/>
          </p:cNvSpPr>
          <p:nvPr/>
        </p:nvSpPr>
        <p:spPr bwMode="auto">
          <a:xfrm>
            <a:off x="833438" y="4013200"/>
            <a:ext cx="20986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D61521"/>
              </a:buClr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Все полномочия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Montserrat SemiBold"/>
              </a:rPr>
              <a:t>Подписание МЧД руководителем</a:t>
            </a:r>
          </a:p>
        </p:txBody>
      </p:sp>
      <p:pic>
        <p:nvPicPr>
          <p:cNvPr id="6451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2808288"/>
            <a:ext cx="112220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extLst>
              <a:ext uri="{FF2B5EF4-FFF2-40B4-BE49-F238E27FC236}"/>
            </a:extLst>
          </p:cNvPr>
          <p:cNvSpPr/>
          <p:nvPr/>
        </p:nvSpPr>
        <p:spPr>
          <a:xfrm>
            <a:off x="4156075" y="2992438"/>
            <a:ext cx="369888" cy="374650"/>
          </a:xfrm>
          <a:prstGeom prst="ellipse">
            <a:avLst/>
          </a:prstGeom>
          <a:solidFill>
            <a:srgbClr val="FFDE07"/>
          </a:solidFill>
          <a:ln>
            <a:noFill/>
          </a:ln>
          <a:extLst>
            <a:ext uri="{91240B29-F687-4F45-9708-019B960494DF}"/>
            <a:ext uri="{AF507438-7753-43E0-B8FC-AC1667EBCBE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0" dirty="0">
                <a:latin typeface="Montserrat Medium" panose="00000600000000000000" pitchFamily="2" charset="-52"/>
              </a:rPr>
              <a:t>1</a:t>
            </a:r>
            <a:endParaRPr lang="ru-RU" b="0" dirty="0">
              <a:latin typeface="Montserrat Medium" panose="00000600000000000000" pitchFamily="2" charset="-52"/>
            </a:endParaRPr>
          </a:p>
        </p:txBody>
      </p:sp>
      <p:sp>
        <p:nvSpPr>
          <p:cNvPr id="64516" name="Прямоугольник: скругленные углы 8"/>
          <p:cNvSpPr>
            <a:spLocks noChangeArrowheads="1"/>
          </p:cNvSpPr>
          <p:nvPr/>
        </p:nvSpPr>
        <p:spPr bwMode="auto">
          <a:xfrm>
            <a:off x="2536825" y="3171825"/>
            <a:ext cx="1700213" cy="236538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28575" algn="ctr">
            <a:solidFill>
              <a:srgbClr val="FFDE07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b="0"/>
          </a:p>
        </p:txBody>
      </p:sp>
      <p:sp>
        <p:nvSpPr>
          <p:cNvPr id="11" name="Овал 10">
            <a:extLst>
              <a:ext uri="{FF2B5EF4-FFF2-40B4-BE49-F238E27FC236}"/>
            </a:extLst>
          </p:cNvPr>
          <p:cNvSpPr/>
          <p:nvPr/>
        </p:nvSpPr>
        <p:spPr>
          <a:xfrm>
            <a:off x="10072688" y="2986088"/>
            <a:ext cx="368300" cy="373062"/>
          </a:xfrm>
          <a:prstGeom prst="ellipse">
            <a:avLst/>
          </a:prstGeom>
          <a:solidFill>
            <a:srgbClr val="FFD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0" dirty="0">
                <a:latin typeface="Montserrat Medium" panose="00000600000000000000" pitchFamily="2" charset="-52"/>
              </a:rPr>
              <a:t>2</a:t>
            </a:r>
            <a:endParaRPr lang="ru-RU" b="0" dirty="0">
              <a:latin typeface="Montserrat Medium" panose="00000600000000000000" pitchFamily="2" charset="-52"/>
            </a:endParaRPr>
          </a:p>
        </p:txBody>
      </p:sp>
      <p:sp>
        <p:nvSpPr>
          <p:cNvPr id="64518" name="TextBox 11"/>
          <p:cNvSpPr txBox="1">
            <a:spLocks noChangeArrowheads="1"/>
          </p:cNvSpPr>
          <p:nvPr/>
        </p:nvSpPr>
        <p:spPr bwMode="auto">
          <a:xfrm>
            <a:off x="11206163" y="7150100"/>
            <a:ext cx="315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4519" name="Rectangle 3"/>
          <p:cNvSpPr txBox="1">
            <a:spLocks noChangeArrowheads="1"/>
          </p:cNvSpPr>
          <p:nvPr/>
        </p:nvSpPr>
        <p:spPr bwMode="auto">
          <a:xfrm>
            <a:off x="479425" y="1331913"/>
            <a:ext cx="115935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marL="342900" indent="-342900" eaLnBrk="0" hangingPunct="0">
              <a:spcBef>
                <a:spcPts val="1200"/>
              </a:spcBef>
              <a:buClr>
                <a:srgbClr val="CC0000"/>
              </a:buClr>
              <a:buFont typeface="Futura PT Demi" pitchFamily="34" charset="0"/>
              <a:buChar char="»"/>
            </a:pP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Руководитель сам оформляет доверенность и подписывает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CC0000"/>
              </a:buClr>
              <a:buFont typeface="Futura PT Demi" pitchFamily="34" charset="0"/>
              <a:buChar char="»"/>
            </a:pP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Черновик МЧД готовит помощник или юрист</a:t>
            </a:r>
            <a:br>
              <a:rPr lang="ru-RU" altLang="ru-RU" b="0">
                <a:solidFill>
                  <a:schemeClr val="tx1"/>
                </a:solidFill>
                <a:latin typeface="Montserrat Medium"/>
              </a:rPr>
            </a:br>
            <a:r>
              <a:rPr lang="ru-RU" altLang="ru-RU" sz="1800" b="0">
                <a:solidFill>
                  <a:schemeClr val="tx1"/>
                </a:solidFill>
                <a:latin typeface="Montserrat Light"/>
              </a:rPr>
              <a:t>После заполнения направляет руководителю ссылку на МЧД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18775" y="3065463"/>
            <a:ext cx="4016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23999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98945" y="1799927"/>
            <a:ext cx="10934700" cy="3858121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0" indent="355600">
              <a:buFontTx/>
              <a:buNone/>
              <a:defRPr/>
            </a:pPr>
            <a:r>
              <a:rPr lang="ru-RU" dirty="0">
                <a:latin typeface="Montserrat SemiBold" panose="00000700000000000000" pitchFamily="2" charset="-52"/>
              </a:rPr>
              <a:t>Возможности создания и использования МЧД для: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>
                <a:latin typeface="Montserrat Medium" panose="00000600000000000000" pitchFamily="2" charset="-52"/>
              </a:rPr>
              <a:t>Организаций с развитой структурой, в том числе с регистрацией в разных ИФНС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>
                <a:latin typeface="Montserrat Medium" panose="00000600000000000000" pitchFamily="2" charset="-52"/>
              </a:rPr>
              <a:t>Организаций, которым присвоен КПП крупнейшего налогоплательщика </a:t>
            </a:r>
          </a:p>
          <a:p>
            <a:pPr marL="0" indent="0">
              <a:buFontTx/>
              <a:buNone/>
              <a:defRPr/>
            </a:pPr>
            <a:endParaRPr lang="ru-RU" dirty="0">
              <a:latin typeface="Montserrat Medium" panose="00000600000000000000" pitchFamily="2" charset="-52"/>
            </a:endParaRPr>
          </a:p>
          <a:p>
            <a:pPr marL="0" indent="355600">
              <a:spcAft>
                <a:spcPts val="1200"/>
              </a:spcAft>
              <a:buFontTx/>
              <a:buNone/>
              <a:defRPr/>
            </a:pPr>
            <a:r>
              <a:rPr lang="ru-RU" dirty="0">
                <a:latin typeface="Montserrat SemiBold" panose="00000700000000000000" pitchFamily="2" charset="-52"/>
              </a:rPr>
              <a:t>Доступен выпуск доверенности двумя способами: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>
                <a:latin typeface="Montserrat Medium" panose="00000600000000000000" pitchFamily="2" charset="-52"/>
              </a:rPr>
              <a:t>Доверитель (Наименование, ИНН, КПП головной организации)</a:t>
            </a:r>
            <a:r>
              <a:rPr lang="en-US" dirty="0">
                <a:latin typeface="Montserrat Medium" panose="00000600000000000000" pitchFamily="2" charset="-52"/>
              </a:rPr>
              <a:t/>
            </a:r>
            <a:br>
              <a:rPr lang="en-US" dirty="0">
                <a:latin typeface="Montserrat Medium" panose="00000600000000000000" pitchFamily="2" charset="-52"/>
              </a:rPr>
            </a:br>
            <a:r>
              <a:rPr lang="ru-RU" dirty="0">
                <a:latin typeface="Montserrat Medium" panose="00000600000000000000" pitchFamily="2" charset="-52"/>
              </a:rPr>
              <a:t>- МЧД подписана руководителем головной организации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>
                <a:latin typeface="Montserrat Medium" panose="00000600000000000000" pitchFamily="2" charset="-52"/>
              </a:rPr>
              <a:t>Доверитель (Наименование, ИНН головной организации, </a:t>
            </a:r>
            <a:r>
              <a:rPr lang="ru-RU" dirty="0">
                <a:solidFill>
                  <a:schemeClr val="bg1"/>
                </a:solidFill>
                <a:highlight>
                  <a:srgbClr val="FFDE07"/>
                </a:highlight>
                <a:latin typeface="Montserrat SemiBold" panose="00000700000000000000" pitchFamily="2" charset="-52"/>
              </a:rPr>
              <a:t>КПП филиала</a:t>
            </a:r>
            <a:r>
              <a:rPr lang="ru-RU" dirty="0">
                <a:latin typeface="Montserrat Medium" panose="00000600000000000000" pitchFamily="2" charset="-52"/>
              </a:rPr>
              <a:t>) - МЧД подписана руководителем головной организации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6562" name="Заголовок 1"/>
          <p:cNvSpPr txBox="1">
            <a:spLocks/>
          </p:cNvSpPr>
          <p:nvPr/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/>
            <a:r>
              <a:rPr lang="ru-RU" sz="2900" b="0">
                <a:solidFill>
                  <a:schemeClr val="tx1"/>
                </a:solidFill>
                <a:latin typeface="Montserrat SemiBold"/>
              </a:rPr>
              <a:t>Создание МЧД для группы</a:t>
            </a:r>
            <a:br>
              <a:rPr lang="ru-RU" sz="2900" b="0">
                <a:solidFill>
                  <a:schemeClr val="tx1"/>
                </a:solidFill>
                <a:latin typeface="Montserrat SemiBold"/>
              </a:rPr>
            </a:br>
            <a:r>
              <a:rPr lang="ru-RU" sz="2900" b="0">
                <a:solidFill>
                  <a:schemeClr val="tx1"/>
                </a:solidFill>
                <a:latin typeface="Montserrat SemiBold"/>
              </a:rPr>
              <a:t>компаний</a:t>
            </a:r>
            <a:endParaRPr lang="ru-RU" sz="2900" b="0">
              <a:solidFill>
                <a:schemeClr val="tx2"/>
              </a:solidFill>
              <a:latin typeface="Montserrat SemiBold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Рисунок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1368425"/>
            <a:ext cx="11304587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: скругленные углы 7">
            <a:extLst>
              <a:ext uri="{FF2B5EF4-FFF2-40B4-BE49-F238E27FC236}"/>
            </a:extLst>
          </p:cNvPr>
          <p:cNvSpPr/>
          <p:nvPr/>
        </p:nvSpPr>
        <p:spPr bwMode="auto">
          <a:xfrm>
            <a:off x="1296988" y="4335463"/>
            <a:ext cx="2197100" cy="461962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  <a:latin typeface="Montserrat SemiBold" panose="00000700000000000000" pitchFamily="2" charset="-52"/>
              </a:rPr>
              <a:t>КПП филиала</a:t>
            </a:r>
          </a:p>
        </p:txBody>
      </p:sp>
      <p:sp>
        <p:nvSpPr>
          <p:cNvPr id="68611" name="Заголовок 1"/>
          <p:cNvSpPr txBox="1">
            <a:spLocks/>
          </p:cNvSpPr>
          <p:nvPr/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/>
            <a:r>
              <a:rPr lang="ru-RU" sz="2900" b="0">
                <a:solidFill>
                  <a:schemeClr val="tx1"/>
                </a:solidFill>
                <a:latin typeface="Montserrat SemiBold"/>
              </a:rPr>
              <a:t>МЧД для группы компаний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/>
            </a:extLst>
          </p:cNvPr>
          <p:cNvSpPr/>
          <p:nvPr/>
        </p:nvSpPr>
        <p:spPr bwMode="auto">
          <a:xfrm>
            <a:off x="5545138" y="3384550"/>
            <a:ext cx="2514600" cy="742950"/>
          </a:xfrm>
          <a:prstGeom prst="roundRect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b="0" dirty="0">
                <a:solidFill>
                  <a:schemeClr val="tx1"/>
                </a:solidFill>
                <a:latin typeface="Montserrat SemiBold" panose="00000700000000000000" pitchFamily="2" charset="-52"/>
              </a:rPr>
              <a:t>Головная организация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Передоверие МЧД</a:t>
            </a:r>
          </a:p>
        </p:txBody>
      </p:sp>
      <p:pic>
        <p:nvPicPr>
          <p:cNvPr id="7065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2087563"/>
            <a:ext cx="836295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6781800" y="1938338"/>
            <a:ext cx="2986088" cy="2735262"/>
          </a:xfrm>
          <a:custGeom>
            <a:avLst/>
            <a:gdLst>
              <a:gd name="connsiteX0" fmla="*/ 0 w 2986795"/>
              <a:gd name="connsiteY0" fmla="*/ 0 h 2986795"/>
              <a:gd name="connsiteX1" fmla="*/ 2986795 w 2986795"/>
              <a:gd name="connsiteY1" fmla="*/ 0 h 2986795"/>
              <a:gd name="connsiteX2" fmla="*/ 2986795 w 2986795"/>
              <a:gd name="connsiteY2" fmla="*/ 2986795 h 2986795"/>
              <a:gd name="connsiteX3" fmla="*/ 0 w 2986795"/>
              <a:gd name="connsiteY3" fmla="*/ 2986795 h 2986795"/>
              <a:gd name="connsiteX4" fmla="*/ 0 w 2986795"/>
              <a:gd name="connsiteY4" fmla="*/ 0 h 2986795"/>
              <a:gd name="connsiteX0" fmla="*/ 0 w 2986795"/>
              <a:gd name="connsiteY0" fmla="*/ 0 h 2986795"/>
              <a:gd name="connsiteX1" fmla="*/ 2986795 w 2986795"/>
              <a:gd name="connsiteY1" fmla="*/ 2986795 h 2986795"/>
              <a:gd name="connsiteX2" fmla="*/ 0 w 2986795"/>
              <a:gd name="connsiteY2" fmla="*/ 2986795 h 2986795"/>
              <a:gd name="connsiteX3" fmla="*/ 0 w 2986795"/>
              <a:gd name="connsiteY3" fmla="*/ 0 h 2986795"/>
              <a:gd name="connsiteX0" fmla="*/ 853440 w 2986795"/>
              <a:gd name="connsiteY0" fmla="*/ 0 h 2913643"/>
              <a:gd name="connsiteX1" fmla="*/ 2986795 w 2986795"/>
              <a:gd name="connsiteY1" fmla="*/ 2913643 h 2913643"/>
              <a:gd name="connsiteX2" fmla="*/ 0 w 2986795"/>
              <a:gd name="connsiteY2" fmla="*/ 2913643 h 2913643"/>
              <a:gd name="connsiteX3" fmla="*/ 853440 w 2986795"/>
              <a:gd name="connsiteY3" fmla="*/ 0 h 2913643"/>
              <a:gd name="connsiteX0" fmla="*/ 853440 w 2889259"/>
              <a:gd name="connsiteY0" fmla="*/ 0 h 2913643"/>
              <a:gd name="connsiteX1" fmla="*/ 2889259 w 2889259"/>
              <a:gd name="connsiteY1" fmla="*/ 2669803 h 2913643"/>
              <a:gd name="connsiteX2" fmla="*/ 0 w 2889259"/>
              <a:gd name="connsiteY2" fmla="*/ 2913643 h 2913643"/>
              <a:gd name="connsiteX3" fmla="*/ 853440 w 2889259"/>
              <a:gd name="connsiteY3" fmla="*/ 0 h 2913643"/>
              <a:gd name="connsiteX0" fmla="*/ 1109472 w 3145291"/>
              <a:gd name="connsiteY0" fmla="*/ 0 h 2779531"/>
              <a:gd name="connsiteX1" fmla="*/ 3145291 w 3145291"/>
              <a:gd name="connsiteY1" fmla="*/ 2669803 h 2779531"/>
              <a:gd name="connsiteX2" fmla="*/ 0 w 3145291"/>
              <a:gd name="connsiteY2" fmla="*/ 2779531 h 2779531"/>
              <a:gd name="connsiteX3" fmla="*/ 1109472 w 3145291"/>
              <a:gd name="connsiteY3" fmla="*/ 0 h 2779531"/>
              <a:gd name="connsiteX0" fmla="*/ 1716312 w 3145291"/>
              <a:gd name="connsiteY0" fmla="*/ 0 h 3348809"/>
              <a:gd name="connsiteX1" fmla="*/ 3145291 w 3145291"/>
              <a:gd name="connsiteY1" fmla="*/ 3239081 h 3348809"/>
              <a:gd name="connsiteX2" fmla="*/ 0 w 3145291"/>
              <a:gd name="connsiteY2" fmla="*/ 3348809 h 3348809"/>
              <a:gd name="connsiteX3" fmla="*/ 1716312 w 3145291"/>
              <a:gd name="connsiteY3" fmla="*/ 0 h 3348809"/>
              <a:gd name="connsiteX0" fmla="*/ 1716312 w 2999649"/>
              <a:gd name="connsiteY0" fmla="*/ 0 h 3432635"/>
              <a:gd name="connsiteX1" fmla="*/ 2999649 w 2999649"/>
              <a:gd name="connsiteY1" fmla="*/ 3432635 h 3432635"/>
              <a:gd name="connsiteX2" fmla="*/ 0 w 2999649"/>
              <a:gd name="connsiteY2" fmla="*/ 3348809 h 3432635"/>
              <a:gd name="connsiteX3" fmla="*/ 1716312 w 2999649"/>
              <a:gd name="connsiteY3" fmla="*/ 0 h 3432635"/>
              <a:gd name="connsiteX0" fmla="*/ 1578761 w 2862098"/>
              <a:gd name="connsiteY0" fmla="*/ 0 h 3432635"/>
              <a:gd name="connsiteX1" fmla="*/ 2862098 w 2862098"/>
              <a:gd name="connsiteY1" fmla="*/ 3432635 h 3432635"/>
              <a:gd name="connsiteX2" fmla="*/ 0 w 2862098"/>
              <a:gd name="connsiteY2" fmla="*/ 2950314 h 3432635"/>
              <a:gd name="connsiteX3" fmla="*/ 1578761 w 2862098"/>
              <a:gd name="connsiteY3" fmla="*/ 0 h 3432635"/>
              <a:gd name="connsiteX0" fmla="*/ 1344251 w 2627588"/>
              <a:gd name="connsiteY0" fmla="*/ 0 h 3432635"/>
              <a:gd name="connsiteX1" fmla="*/ 2627588 w 2627588"/>
              <a:gd name="connsiteY1" fmla="*/ 3432635 h 3432635"/>
              <a:gd name="connsiteX2" fmla="*/ 0 w 2627588"/>
              <a:gd name="connsiteY2" fmla="*/ 1808722 h 3432635"/>
              <a:gd name="connsiteX3" fmla="*/ 1344251 w 2627588"/>
              <a:gd name="connsiteY3" fmla="*/ 0 h 3432635"/>
              <a:gd name="connsiteX0" fmla="*/ 1447246 w 2627588"/>
              <a:gd name="connsiteY0" fmla="*/ 0 h 3488377"/>
              <a:gd name="connsiteX1" fmla="*/ 2627588 w 2627588"/>
              <a:gd name="connsiteY1" fmla="*/ 3488377 h 3488377"/>
              <a:gd name="connsiteX2" fmla="*/ 0 w 2627588"/>
              <a:gd name="connsiteY2" fmla="*/ 1864464 h 3488377"/>
              <a:gd name="connsiteX3" fmla="*/ 1447246 w 2627588"/>
              <a:gd name="connsiteY3" fmla="*/ 0 h 3488377"/>
              <a:gd name="connsiteX0" fmla="*/ 1447246 w 2025467"/>
              <a:gd name="connsiteY0" fmla="*/ 0 h 3254261"/>
              <a:gd name="connsiteX1" fmla="*/ 2025467 w 2025467"/>
              <a:gd name="connsiteY1" fmla="*/ 3254261 h 3254261"/>
              <a:gd name="connsiteX2" fmla="*/ 0 w 2025467"/>
              <a:gd name="connsiteY2" fmla="*/ 1864464 h 3254261"/>
              <a:gd name="connsiteX3" fmla="*/ 1447246 w 2025467"/>
              <a:gd name="connsiteY3" fmla="*/ 0 h 3254261"/>
              <a:gd name="connsiteX0" fmla="*/ 1605699 w 2183920"/>
              <a:gd name="connsiteY0" fmla="*/ 0 h 3254261"/>
              <a:gd name="connsiteX1" fmla="*/ 2183920 w 2183920"/>
              <a:gd name="connsiteY1" fmla="*/ 3254261 h 3254261"/>
              <a:gd name="connsiteX2" fmla="*/ 0 w 2183920"/>
              <a:gd name="connsiteY2" fmla="*/ 2265805 h 3254261"/>
              <a:gd name="connsiteX3" fmla="*/ 1605699 w 2183920"/>
              <a:gd name="connsiteY3" fmla="*/ 0 h 3254261"/>
              <a:gd name="connsiteX0" fmla="*/ 1605699 w 2183920"/>
              <a:gd name="connsiteY0" fmla="*/ 0 h 3640738"/>
              <a:gd name="connsiteX1" fmla="*/ 2183920 w 2183920"/>
              <a:gd name="connsiteY1" fmla="*/ 3640738 h 3640738"/>
              <a:gd name="connsiteX2" fmla="*/ 0 w 2183920"/>
              <a:gd name="connsiteY2" fmla="*/ 2652282 h 3640738"/>
              <a:gd name="connsiteX3" fmla="*/ 1605699 w 2183920"/>
              <a:gd name="connsiteY3" fmla="*/ 0 h 3640738"/>
              <a:gd name="connsiteX0" fmla="*/ 1605699 w 2617025"/>
              <a:gd name="connsiteY0" fmla="*/ 0 h 3120481"/>
              <a:gd name="connsiteX1" fmla="*/ 2617025 w 2617025"/>
              <a:gd name="connsiteY1" fmla="*/ 3120481 h 3120481"/>
              <a:gd name="connsiteX2" fmla="*/ 0 w 2617025"/>
              <a:gd name="connsiteY2" fmla="*/ 2652282 h 3120481"/>
              <a:gd name="connsiteX3" fmla="*/ 1605699 w 2617025"/>
              <a:gd name="connsiteY3" fmla="*/ 0 h 3120481"/>
              <a:gd name="connsiteX0" fmla="*/ 1838097 w 2617025"/>
              <a:gd name="connsiteY0" fmla="*/ 0 h 3105617"/>
              <a:gd name="connsiteX1" fmla="*/ 2617025 w 2617025"/>
              <a:gd name="connsiteY1" fmla="*/ 3105617 h 3105617"/>
              <a:gd name="connsiteX2" fmla="*/ 0 w 2617025"/>
              <a:gd name="connsiteY2" fmla="*/ 2637418 h 3105617"/>
              <a:gd name="connsiteX3" fmla="*/ 1838097 w 2617025"/>
              <a:gd name="connsiteY3" fmla="*/ 0 h 3105617"/>
              <a:gd name="connsiteX0" fmla="*/ 1838097 w 2617025"/>
              <a:gd name="connsiteY0" fmla="*/ 0 h 3447500"/>
              <a:gd name="connsiteX1" fmla="*/ 2617025 w 2617025"/>
              <a:gd name="connsiteY1" fmla="*/ 3447500 h 3447500"/>
              <a:gd name="connsiteX2" fmla="*/ 0 w 2617025"/>
              <a:gd name="connsiteY2" fmla="*/ 2637418 h 3447500"/>
              <a:gd name="connsiteX3" fmla="*/ 1838097 w 2617025"/>
              <a:gd name="connsiteY3" fmla="*/ 0 h 3447500"/>
              <a:gd name="connsiteX0" fmla="*/ 993014 w 1771942"/>
              <a:gd name="connsiteY0" fmla="*/ 0 h 3447500"/>
              <a:gd name="connsiteX1" fmla="*/ 1771942 w 1771942"/>
              <a:gd name="connsiteY1" fmla="*/ 3447500 h 3447500"/>
              <a:gd name="connsiteX2" fmla="*/ 0 w 1771942"/>
              <a:gd name="connsiteY2" fmla="*/ 3299950 h 3447500"/>
              <a:gd name="connsiteX3" fmla="*/ 993014 w 1771942"/>
              <a:gd name="connsiteY3" fmla="*/ 0 h 3447500"/>
              <a:gd name="connsiteX0" fmla="*/ 1077522 w 1856450"/>
              <a:gd name="connsiteY0" fmla="*/ 0 h 3447500"/>
              <a:gd name="connsiteX1" fmla="*/ 1856450 w 1856450"/>
              <a:gd name="connsiteY1" fmla="*/ 3447500 h 3447500"/>
              <a:gd name="connsiteX2" fmla="*/ 0 w 1856450"/>
              <a:gd name="connsiteY2" fmla="*/ 3367902 h 3447500"/>
              <a:gd name="connsiteX3" fmla="*/ 1077522 w 1856450"/>
              <a:gd name="connsiteY3" fmla="*/ 0 h 3447500"/>
              <a:gd name="connsiteX0" fmla="*/ 594618 w 1856450"/>
              <a:gd name="connsiteY0" fmla="*/ 0 h 3430511"/>
              <a:gd name="connsiteX1" fmla="*/ 1856450 w 1856450"/>
              <a:gd name="connsiteY1" fmla="*/ 3430511 h 3430511"/>
              <a:gd name="connsiteX2" fmla="*/ 0 w 1856450"/>
              <a:gd name="connsiteY2" fmla="*/ 3350913 h 3430511"/>
              <a:gd name="connsiteX3" fmla="*/ 594618 w 1856450"/>
              <a:gd name="connsiteY3" fmla="*/ 0 h 3430511"/>
              <a:gd name="connsiteX0" fmla="*/ 594618 w 2339355"/>
              <a:gd name="connsiteY0" fmla="*/ 0 h 3350913"/>
              <a:gd name="connsiteX1" fmla="*/ 2339355 w 2339355"/>
              <a:gd name="connsiteY1" fmla="*/ 3226656 h 3350913"/>
              <a:gd name="connsiteX2" fmla="*/ 0 w 2339355"/>
              <a:gd name="connsiteY2" fmla="*/ 3350913 h 3350913"/>
              <a:gd name="connsiteX3" fmla="*/ 594618 w 2339355"/>
              <a:gd name="connsiteY3" fmla="*/ 0 h 3350913"/>
              <a:gd name="connsiteX0" fmla="*/ 473892 w 2218629"/>
              <a:gd name="connsiteY0" fmla="*/ 0 h 3435854"/>
              <a:gd name="connsiteX1" fmla="*/ 2218629 w 2218629"/>
              <a:gd name="connsiteY1" fmla="*/ 3226656 h 3435854"/>
              <a:gd name="connsiteX2" fmla="*/ 0 w 2218629"/>
              <a:gd name="connsiteY2" fmla="*/ 3435854 h 3435854"/>
              <a:gd name="connsiteX3" fmla="*/ 473892 w 2218629"/>
              <a:gd name="connsiteY3" fmla="*/ 0 h 3435854"/>
              <a:gd name="connsiteX0" fmla="*/ 377311 w 2218629"/>
              <a:gd name="connsiteY0" fmla="*/ 0 h 3130069"/>
              <a:gd name="connsiteX1" fmla="*/ 2218629 w 2218629"/>
              <a:gd name="connsiteY1" fmla="*/ 2920871 h 3130069"/>
              <a:gd name="connsiteX2" fmla="*/ 0 w 2218629"/>
              <a:gd name="connsiteY2" fmla="*/ 3130069 h 3130069"/>
              <a:gd name="connsiteX3" fmla="*/ 377311 w 2218629"/>
              <a:gd name="connsiteY3" fmla="*/ 0 h 3130069"/>
              <a:gd name="connsiteX0" fmla="*/ 377311 w 2327282"/>
              <a:gd name="connsiteY0" fmla="*/ 0 h 3130069"/>
              <a:gd name="connsiteX1" fmla="*/ 2327282 w 2327282"/>
              <a:gd name="connsiteY1" fmla="*/ 3005810 h 3130069"/>
              <a:gd name="connsiteX2" fmla="*/ 0 w 2327282"/>
              <a:gd name="connsiteY2" fmla="*/ 3130069 h 3130069"/>
              <a:gd name="connsiteX3" fmla="*/ 377311 w 2327282"/>
              <a:gd name="connsiteY3" fmla="*/ 0 h 3130069"/>
              <a:gd name="connsiteX0" fmla="*/ 450013 w 2327282"/>
              <a:gd name="connsiteY0" fmla="*/ 0 h 3169417"/>
              <a:gd name="connsiteX1" fmla="*/ 2327282 w 2327282"/>
              <a:gd name="connsiteY1" fmla="*/ 3045158 h 3169417"/>
              <a:gd name="connsiteX2" fmla="*/ 0 w 2327282"/>
              <a:gd name="connsiteY2" fmla="*/ 3169417 h 3169417"/>
              <a:gd name="connsiteX3" fmla="*/ 450013 w 2327282"/>
              <a:gd name="connsiteY3" fmla="*/ 0 h 3169417"/>
              <a:gd name="connsiteX0" fmla="*/ 791153 w 2668422"/>
              <a:gd name="connsiteY0" fmla="*/ 0 h 3161547"/>
              <a:gd name="connsiteX1" fmla="*/ 2668422 w 2668422"/>
              <a:gd name="connsiteY1" fmla="*/ 3045158 h 3161547"/>
              <a:gd name="connsiteX2" fmla="*/ 0 w 2668422"/>
              <a:gd name="connsiteY2" fmla="*/ 3161547 h 3161547"/>
              <a:gd name="connsiteX3" fmla="*/ 791153 w 2668422"/>
              <a:gd name="connsiteY3" fmla="*/ 0 h 3161547"/>
              <a:gd name="connsiteX0" fmla="*/ 601009 w 2478278"/>
              <a:gd name="connsiteY0" fmla="*/ 0 h 3145808"/>
              <a:gd name="connsiteX1" fmla="*/ 2478278 w 2478278"/>
              <a:gd name="connsiteY1" fmla="*/ 3045158 h 3145808"/>
              <a:gd name="connsiteX2" fmla="*/ 0 w 2478278"/>
              <a:gd name="connsiteY2" fmla="*/ 3145808 h 3145808"/>
              <a:gd name="connsiteX3" fmla="*/ 601009 w 2478278"/>
              <a:gd name="connsiteY3" fmla="*/ 0 h 3145808"/>
              <a:gd name="connsiteX0" fmla="*/ 601009 w 2483870"/>
              <a:gd name="connsiteY0" fmla="*/ 0 h 3202547"/>
              <a:gd name="connsiteX1" fmla="*/ 2483870 w 2483870"/>
              <a:gd name="connsiteY1" fmla="*/ 3202547 h 3202547"/>
              <a:gd name="connsiteX2" fmla="*/ 0 w 2483870"/>
              <a:gd name="connsiteY2" fmla="*/ 3145808 h 3202547"/>
              <a:gd name="connsiteX3" fmla="*/ 601009 w 2483870"/>
              <a:gd name="connsiteY3" fmla="*/ 0 h 3202547"/>
              <a:gd name="connsiteX0" fmla="*/ 601009 w 2483870"/>
              <a:gd name="connsiteY0" fmla="*/ 0 h 3202547"/>
              <a:gd name="connsiteX1" fmla="*/ 2483870 w 2483870"/>
              <a:gd name="connsiteY1" fmla="*/ 3202547 h 3202547"/>
              <a:gd name="connsiteX2" fmla="*/ 0 w 2483870"/>
              <a:gd name="connsiteY2" fmla="*/ 3185154 h 3202547"/>
              <a:gd name="connsiteX3" fmla="*/ 601009 w 2483870"/>
              <a:gd name="connsiteY3" fmla="*/ 0 h 320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870" h="3202547">
                <a:moveTo>
                  <a:pt x="601009" y="0"/>
                </a:moveTo>
                <a:lnTo>
                  <a:pt x="2483870" y="3202547"/>
                </a:lnTo>
                <a:lnTo>
                  <a:pt x="0" y="3185154"/>
                </a:lnTo>
                <a:lnTo>
                  <a:pt x="601009" y="0"/>
                </a:lnTo>
                <a:close/>
              </a:path>
            </a:pathLst>
          </a:custGeom>
          <a:gradFill flip="none" rotWithShape="1">
            <a:gsLst>
              <a:gs pos="0">
                <a:srgbClr val="FFDE07">
                  <a:lumMod val="58000"/>
                  <a:lumOff val="42000"/>
                  <a:alpha val="60000"/>
                </a:srgbClr>
              </a:gs>
              <a:gs pos="100000">
                <a:schemeClr val="bg1">
                  <a:alpha val="42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74" t="25970" r="2280" b="4848"/>
          <a:stretch/>
        </p:blipFill>
        <p:spPr>
          <a:xfrm>
            <a:off x="7273205" y="863823"/>
            <a:ext cx="4043076" cy="4043076"/>
          </a:xfrm>
          <a:prstGeom prst="ellipse">
            <a:avLst/>
          </a:prstGeom>
          <a:ln>
            <a:solidFill>
              <a:srgbClr val="FFDE07"/>
            </a:solidFill>
          </a:ln>
        </p:spPr>
      </p:pic>
      <p:sp>
        <p:nvSpPr>
          <p:cNvPr id="8" name="Rounded Rectangular Callout 19">
            <a:extLst>
              <a:ext uri="{FF2B5EF4-FFF2-40B4-BE49-F238E27FC236}"/>
            </a:extLst>
          </p:cNvPr>
          <p:cNvSpPr/>
          <p:nvPr/>
        </p:nvSpPr>
        <p:spPr>
          <a:xfrm flipH="1">
            <a:off x="7129463" y="3695700"/>
            <a:ext cx="4248150" cy="1320800"/>
          </a:xfrm>
          <a:prstGeom prst="wedgeRoundRectCallout">
            <a:avLst>
              <a:gd name="adj1" fmla="val -3632"/>
              <a:gd name="adj2" fmla="val -14297"/>
              <a:gd name="adj3" fmla="val 16667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altLang="ru-RU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Программа </a:t>
            </a:r>
            <a:r>
              <a:rPr lang="ru-RU" altLang="ru-RU" b="0" dirty="0">
                <a:solidFill>
                  <a:schemeClr val="tx1"/>
                </a:solidFill>
                <a:latin typeface="Montserrat SemiBold" panose="00000700000000000000" pitchFamily="2" charset="-52"/>
              </a:rPr>
              <a:t>автоматически</a:t>
            </a:r>
            <a:r>
              <a:rPr lang="ru-RU" altLang="ru-RU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 строит и контролирует</a:t>
            </a:r>
            <a:br>
              <a:rPr lang="ru-RU" altLang="ru-RU" b="0" dirty="0">
                <a:solidFill>
                  <a:schemeClr val="tx1"/>
                </a:solidFill>
                <a:latin typeface="Montserrat Medium" panose="00000600000000000000" pitchFamily="2" charset="-52"/>
              </a:rPr>
            </a:br>
            <a:r>
              <a:rPr lang="ru-RU" altLang="ru-RU" b="0" dirty="0">
                <a:solidFill>
                  <a:schemeClr val="tx1"/>
                </a:solidFill>
                <a:latin typeface="Montserrat SemiBold" panose="00000700000000000000" pitchFamily="2" charset="-52"/>
              </a:rPr>
              <a:t>всю цепочку </a:t>
            </a:r>
            <a:r>
              <a:rPr lang="ru-RU" altLang="ru-RU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передоверия</a:t>
            </a:r>
          </a:p>
        </p:txBody>
      </p:sp>
      <p:sp>
        <p:nvSpPr>
          <p:cNvPr id="70662" name="TextBox 6"/>
          <p:cNvSpPr txBox="1">
            <a:spLocks noChangeArrowheads="1"/>
          </p:cNvSpPr>
          <p:nvPr/>
        </p:nvSpPr>
        <p:spPr bwMode="auto">
          <a:xfrm>
            <a:off x="11090275" y="6142038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chemeClr val="tx1"/>
                </a:solidFill>
              </a:rPr>
              <a:t>13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Прямоугольник: скругленные углы 12"/>
          <p:cNvSpPr>
            <a:spLocks/>
          </p:cNvSpPr>
          <p:nvPr/>
        </p:nvSpPr>
        <p:spPr bwMode="auto">
          <a:xfrm>
            <a:off x="625475" y="4710113"/>
            <a:ext cx="9888538" cy="1625600"/>
          </a:xfrm>
          <a:prstGeom prst="roundRect">
            <a:avLst>
              <a:gd name="adj" fmla="val 16667"/>
            </a:avLst>
          </a:prstGeom>
          <a:solidFill>
            <a:srgbClr val="FFDE07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b="0"/>
          </a:p>
        </p:txBody>
      </p:sp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Нотариально заверенные МЧД</a:t>
            </a:r>
          </a:p>
        </p:txBody>
      </p:sp>
      <p:sp>
        <p:nvSpPr>
          <p:cNvPr id="72707" name="Объект 2"/>
          <p:cNvSpPr txBox="1">
            <a:spLocks/>
          </p:cNvSpPr>
          <p:nvPr/>
        </p:nvSpPr>
        <p:spPr bwMode="auto">
          <a:xfrm>
            <a:off x="1506538" y="1674813"/>
            <a:ext cx="93900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Посетите нотариуса лично или попросите его приехать к вам в офис</a:t>
            </a:r>
          </a:p>
        </p:txBody>
      </p:sp>
      <p:sp>
        <p:nvSpPr>
          <p:cNvPr id="5" name="Овал 4">
            <a:extLst>
              <a:ext uri="{FF2B5EF4-FFF2-40B4-BE49-F238E27FC236}"/>
            </a:extLst>
          </p:cNvPr>
          <p:cNvSpPr/>
          <p:nvPr/>
        </p:nvSpPr>
        <p:spPr>
          <a:xfrm>
            <a:off x="625475" y="1778000"/>
            <a:ext cx="527050" cy="527050"/>
          </a:xfrm>
          <a:prstGeom prst="ellipse">
            <a:avLst/>
          </a:prstGeom>
          <a:solidFill>
            <a:srgbClr val="FFD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0" dirty="0">
                <a:solidFill>
                  <a:schemeClr val="bg1"/>
                </a:solidFill>
                <a:latin typeface="Montserrat Medium" panose="00000600000000000000" pitchFamily="2" charset="-52"/>
              </a:rPr>
              <a:t>1</a:t>
            </a:r>
          </a:p>
        </p:txBody>
      </p:sp>
      <p:sp>
        <p:nvSpPr>
          <p:cNvPr id="6" name="Овал 5">
            <a:extLst>
              <a:ext uri="{FF2B5EF4-FFF2-40B4-BE49-F238E27FC236}"/>
            </a:extLst>
          </p:cNvPr>
          <p:cNvSpPr/>
          <p:nvPr/>
        </p:nvSpPr>
        <p:spPr>
          <a:xfrm>
            <a:off x="625475" y="2857500"/>
            <a:ext cx="527050" cy="527050"/>
          </a:xfrm>
          <a:prstGeom prst="ellipse">
            <a:avLst/>
          </a:prstGeom>
          <a:solidFill>
            <a:srgbClr val="FFD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0" dirty="0">
                <a:solidFill>
                  <a:schemeClr val="bg1"/>
                </a:solidFill>
                <a:latin typeface="Montserrat Medium" panose="00000600000000000000" pitchFamily="2" charset="-52"/>
              </a:rPr>
              <a:t>2</a:t>
            </a:r>
          </a:p>
        </p:txBody>
      </p:sp>
      <p:sp>
        <p:nvSpPr>
          <p:cNvPr id="7" name="Овал 6">
            <a:extLst>
              <a:ext uri="{FF2B5EF4-FFF2-40B4-BE49-F238E27FC236}"/>
            </a:extLst>
          </p:cNvPr>
          <p:cNvSpPr/>
          <p:nvPr/>
        </p:nvSpPr>
        <p:spPr>
          <a:xfrm>
            <a:off x="625475" y="3937000"/>
            <a:ext cx="527050" cy="527050"/>
          </a:xfrm>
          <a:prstGeom prst="ellipse">
            <a:avLst/>
          </a:prstGeom>
          <a:solidFill>
            <a:srgbClr val="FFD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0" dirty="0">
                <a:solidFill>
                  <a:schemeClr val="bg1"/>
                </a:solidFill>
                <a:latin typeface="Montserrat Medium" panose="00000600000000000000" pitchFamily="2" charset="-52"/>
              </a:rPr>
              <a:t>3</a:t>
            </a:r>
          </a:p>
        </p:txBody>
      </p:sp>
      <p:sp>
        <p:nvSpPr>
          <p:cNvPr id="72711" name="Объект 2"/>
          <p:cNvSpPr txBox="1">
            <a:spLocks/>
          </p:cNvSpPr>
          <p:nvPr/>
        </p:nvSpPr>
        <p:spPr bwMode="auto">
          <a:xfrm>
            <a:off x="1506538" y="2825750"/>
            <a:ext cx="10506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Нотариус создаст доверенность и занесет ее в реестр.</a:t>
            </a:r>
            <a:br>
              <a:rPr lang="ru-RU" b="0">
                <a:solidFill>
                  <a:schemeClr val="tx1"/>
                </a:solidFill>
                <a:latin typeface="Montserrat Medium"/>
              </a:rPr>
            </a:br>
            <a:r>
              <a:rPr lang="ru-RU" b="0">
                <a:solidFill>
                  <a:schemeClr val="tx1"/>
                </a:solidFill>
                <a:latin typeface="Montserrat Medium"/>
              </a:rPr>
              <a:t>Вы всегда сможете найти ее там и проверить</a:t>
            </a:r>
          </a:p>
        </p:txBody>
      </p:sp>
      <p:sp>
        <p:nvSpPr>
          <p:cNvPr id="72712" name="Объект 2"/>
          <p:cNvSpPr txBox="1">
            <a:spLocks/>
          </p:cNvSpPr>
          <p:nvPr/>
        </p:nvSpPr>
        <p:spPr bwMode="auto">
          <a:xfrm>
            <a:off x="1506538" y="3937000"/>
            <a:ext cx="105060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Загрузите доверенность по номеру в программу 1С</a:t>
            </a:r>
          </a:p>
        </p:txBody>
      </p:sp>
      <p:sp>
        <p:nvSpPr>
          <p:cNvPr id="72713" name="Прямоугольник 11"/>
          <p:cNvSpPr>
            <a:spLocks noChangeArrowheads="1"/>
          </p:cNvSpPr>
          <p:nvPr/>
        </p:nvSpPr>
        <p:spPr bwMode="auto">
          <a:xfrm>
            <a:off x="625475" y="4710113"/>
            <a:ext cx="98885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Futura PT Demi" pitchFamily="34" charset="0"/>
              <a:buChar char="»"/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Данные руководителя скрыты в ЕГРЮЛ, нотариусы заверяют</a:t>
            </a:r>
            <a:br>
              <a:rPr lang="ru-RU" b="0">
                <a:solidFill>
                  <a:schemeClr val="tx1"/>
                </a:solidFill>
                <a:latin typeface="Montserrat Medium"/>
              </a:rPr>
            </a:br>
            <a:r>
              <a:rPr lang="ru-RU" b="0">
                <a:solidFill>
                  <a:schemeClr val="tx1"/>
                </a:solidFill>
                <a:latin typeface="Montserrat Medium"/>
              </a:rPr>
              <a:t>такую доверенность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Futura PT Demi" pitchFamily="34" charset="0"/>
              <a:buChar char="»"/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МЧД от физлица, нотариусы заверяют такую доверенность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Futura PT Demi" pitchFamily="34" charset="0"/>
              <a:buChar char="»"/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МЧД от компании, не требуется заверять нотариусом</a:t>
            </a:r>
          </a:p>
        </p:txBody>
      </p:sp>
      <p:sp>
        <p:nvSpPr>
          <p:cNvPr id="72714" name="TextBox 10"/>
          <p:cNvSpPr txBox="1">
            <a:spLocks noChangeArrowheads="1"/>
          </p:cNvSpPr>
          <p:nvPr/>
        </p:nvSpPr>
        <p:spPr bwMode="auto">
          <a:xfrm>
            <a:off x="11090275" y="6142038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chemeClr val="tx1"/>
                </a:solidFill>
              </a:rPr>
              <a:t>14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Отзыв МЧД</a:t>
            </a:r>
          </a:p>
        </p:txBody>
      </p:sp>
      <p:sp>
        <p:nvSpPr>
          <p:cNvPr id="74754" name="TextBox 4"/>
          <p:cNvSpPr txBox="1">
            <a:spLocks noChangeArrowheads="1"/>
          </p:cNvSpPr>
          <p:nvPr/>
        </p:nvSpPr>
        <p:spPr bwMode="auto">
          <a:xfrm>
            <a:off x="1614488" y="2176463"/>
            <a:ext cx="92170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Отзыв происходит прямо в программе в журнале МЧД.</a:t>
            </a:r>
          </a:p>
        </p:txBody>
      </p:sp>
      <p:sp>
        <p:nvSpPr>
          <p:cNvPr id="74755" name="TextBox 6"/>
          <p:cNvSpPr txBox="1">
            <a:spLocks noChangeArrowheads="1"/>
          </p:cNvSpPr>
          <p:nvPr/>
        </p:nvSpPr>
        <p:spPr bwMode="auto">
          <a:xfrm>
            <a:off x="1614488" y="2538413"/>
            <a:ext cx="9864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1800" b="0">
                <a:solidFill>
                  <a:schemeClr val="tx1"/>
                </a:solidFill>
                <a:latin typeface="Montserrat Light"/>
              </a:rPr>
              <a:t>По команде «Отозвать» подписать заявление на отзыв сертификатом юридического лица (или ИП)</a:t>
            </a:r>
          </a:p>
        </p:txBody>
      </p:sp>
      <p:sp>
        <p:nvSpPr>
          <p:cNvPr id="74756" name="TextBox 10"/>
          <p:cNvSpPr txBox="1">
            <a:spLocks noChangeArrowheads="1"/>
          </p:cNvSpPr>
          <p:nvPr/>
        </p:nvSpPr>
        <p:spPr bwMode="auto">
          <a:xfrm>
            <a:off x="11090275" y="6142038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74757" name="TextBox 12"/>
          <p:cNvSpPr txBox="1">
            <a:spLocks noChangeArrowheads="1"/>
          </p:cNvSpPr>
          <p:nvPr/>
        </p:nvSpPr>
        <p:spPr bwMode="auto">
          <a:xfrm>
            <a:off x="1584325" y="3570288"/>
            <a:ext cx="92170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Заявление будет направлено в ЦПРР ФНС автоматически, дополнительно для этого ничего делать не нужно.</a:t>
            </a:r>
          </a:p>
        </p:txBody>
      </p:sp>
      <p:sp>
        <p:nvSpPr>
          <p:cNvPr id="74758" name="TextBox 13"/>
          <p:cNvSpPr txBox="1">
            <a:spLocks noChangeArrowheads="1"/>
          </p:cNvSpPr>
          <p:nvPr/>
        </p:nvSpPr>
        <p:spPr bwMode="auto">
          <a:xfrm>
            <a:off x="1584325" y="4267200"/>
            <a:ext cx="986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1800" b="0">
                <a:solidFill>
                  <a:schemeClr val="tx1"/>
                </a:solidFill>
                <a:latin typeface="Montserrat Light"/>
              </a:rPr>
              <a:t>Статус отмены МЧД отображается в списке доверенностей и в карточке МЧД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1800" b="0">
                <a:solidFill>
                  <a:schemeClr val="tx1"/>
                </a:solidFill>
                <a:latin typeface="Montserrat Light"/>
              </a:rPr>
              <a:t>Такая доверенность больше не будет использоваться в работе с документами</a:t>
            </a:r>
          </a:p>
        </p:txBody>
      </p:sp>
      <p:pic>
        <p:nvPicPr>
          <p:cNvPr id="74759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2363788"/>
            <a:ext cx="7302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3640138"/>
            <a:ext cx="7302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Использование сертификата</a:t>
            </a:r>
            <a:br>
              <a:rPr lang="ru-RU" smtClean="0">
                <a:latin typeface="Montserrat SemiBold"/>
              </a:rPr>
            </a:br>
            <a:r>
              <a:rPr lang="ru-RU" smtClean="0">
                <a:latin typeface="Montserrat SemiBold"/>
              </a:rPr>
              <a:t>ФЛ с МЧД</a:t>
            </a:r>
          </a:p>
        </p:txBody>
      </p:sp>
      <p:sp>
        <p:nvSpPr>
          <p:cNvPr id="76802" name="Объект 2"/>
          <p:cNvSpPr>
            <a:spLocks noGrp="1"/>
          </p:cNvSpPr>
          <p:nvPr>
            <p:ph idx="1"/>
          </p:nvPr>
        </p:nvSpPr>
        <p:spPr>
          <a:xfrm>
            <a:off x="1506538" y="1746250"/>
            <a:ext cx="8718550" cy="7334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>
                <a:latin typeface="Montserrat Medium"/>
              </a:rPr>
              <a:t>Получить сертификат ФЛ через УЦ или сервис 1С:Подпись в вашей программе</a:t>
            </a:r>
          </a:p>
        </p:txBody>
      </p:sp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>
            <a:off x="625475" y="1849438"/>
            <a:ext cx="527050" cy="527050"/>
          </a:xfrm>
          <a:prstGeom prst="ellipse">
            <a:avLst/>
          </a:prstGeom>
          <a:solidFill>
            <a:srgbClr val="FFD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0" dirty="0">
                <a:solidFill>
                  <a:schemeClr val="bg1"/>
                </a:solidFill>
                <a:latin typeface="Montserrat Medium" panose="00000600000000000000" pitchFamily="2" charset="-52"/>
              </a:rPr>
              <a:t>1</a:t>
            </a:r>
          </a:p>
        </p:txBody>
      </p:sp>
      <p:sp>
        <p:nvSpPr>
          <p:cNvPr id="5" name="Овал 4">
            <a:extLst>
              <a:ext uri="{FF2B5EF4-FFF2-40B4-BE49-F238E27FC236}"/>
            </a:extLst>
          </p:cNvPr>
          <p:cNvSpPr/>
          <p:nvPr/>
        </p:nvSpPr>
        <p:spPr>
          <a:xfrm>
            <a:off x="625475" y="2928938"/>
            <a:ext cx="527050" cy="527050"/>
          </a:xfrm>
          <a:prstGeom prst="ellipse">
            <a:avLst/>
          </a:prstGeom>
          <a:solidFill>
            <a:srgbClr val="FFD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0" dirty="0">
                <a:solidFill>
                  <a:schemeClr val="bg1"/>
                </a:solidFill>
                <a:latin typeface="Montserrat Medium" panose="00000600000000000000" pitchFamily="2" charset="-52"/>
              </a:rPr>
              <a:t>2</a:t>
            </a:r>
          </a:p>
        </p:txBody>
      </p:sp>
      <p:sp>
        <p:nvSpPr>
          <p:cNvPr id="6" name="Овал 5">
            <a:extLst>
              <a:ext uri="{FF2B5EF4-FFF2-40B4-BE49-F238E27FC236}"/>
            </a:extLst>
          </p:cNvPr>
          <p:cNvSpPr/>
          <p:nvPr/>
        </p:nvSpPr>
        <p:spPr>
          <a:xfrm>
            <a:off x="625475" y="4008438"/>
            <a:ext cx="527050" cy="527050"/>
          </a:xfrm>
          <a:prstGeom prst="ellipse">
            <a:avLst/>
          </a:prstGeom>
          <a:solidFill>
            <a:srgbClr val="FFD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0" dirty="0">
                <a:solidFill>
                  <a:schemeClr val="bg1"/>
                </a:solidFill>
                <a:latin typeface="Montserrat Medium" panose="00000600000000000000" pitchFamily="2" charset="-52"/>
              </a:rPr>
              <a:t>3</a:t>
            </a:r>
          </a:p>
        </p:txBody>
      </p:sp>
      <p:sp>
        <p:nvSpPr>
          <p:cNvPr id="76806" name="Объект 2"/>
          <p:cNvSpPr txBox="1">
            <a:spLocks/>
          </p:cNvSpPr>
          <p:nvPr/>
        </p:nvSpPr>
        <p:spPr bwMode="auto">
          <a:xfrm>
            <a:off x="1506538" y="2898775"/>
            <a:ext cx="10506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Оформить МЧД на сотрудника</a:t>
            </a:r>
          </a:p>
        </p:txBody>
      </p:sp>
      <p:sp>
        <p:nvSpPr>
          <p:cNvPr id="76807" name="Объект 2"/>
          <p:cNvSpPr txBox="1">
            <a:spLocks/>
          </p:cNvSpPr>
          <p:nvPr/>
        </p:nvSpPr>
        <p:spPr bwMode="auto">
          <a:xfrm>
            <a:off x="1506538" y="4008438"/>
            <a:ext cx="105060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Зарегистрировать сертификат в учетной записи организации</a:t>
            </a:r>
          </a:p>
        </p:txBody>
      </p:sp>
      <p:sp>
        <p:nvSpPr>
          <p:cNvPr id="76808" name="Объект 2"/>
          <p:cNvSpPr txBox="1">
            <a:spLocks/>
          </p:cNvSpPr>
          <p:nvPr/>
        </p:nvSpPr>
        <p:spPr bwMode="auto">
          <a:xfrm>
            <a:off x="1506538" y="5016500"/>
            <a:ext cx="105060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Можно подписывать документы </a:t>
            </a:r>
          </a:p>
        </p:txBody>
      </p:sp>
      <p:sp>
        <p:nvSpPr>
          <p:cNvPr id="76809" name="TextBox 10"/>
          <p:cNvSpPr txBox="1">
            <a:spLocks noChangeArrowheads="1"/>
          </p:cNvSpPr>
          <p:nvPr/>
        </p:nvSpPr>
        <p:spPr bwMode="auto">
          <a:xfrm>
            <a:off x="11090275" y="6142038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chemeClr val="tx1"/>
                </a:solidFill>
              </a:rPr>
              <a:t>16</a:t>
            </a:r>
          </a:p>
        </p:txBody>
      </p:sp>
      <p:pic>
        <p:nvPicPr>
          <p:cNvPr id="7681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4895850"/>
            <a:ext cx="7302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Применение МЧД при</a:t>
            </a:r>
            <a:br>
              <a:rPr lang="ru-RU" smtClean="0">
                <a:latin typeface="Montserrat SemiBold"/>
              </a:rPr>
            </a:br>
            <a:r>
              <a:rPr lang="ru-RU" smtClean="0">
                <a:latin typeface="Montserrat SemiBold"/>
              </a:rPr>
              <a:t>подписании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1081088" y="1325563"/>
            <a:ext cx="10171112" cy="2994025"/>
          </a:xfrm>
        </p:spPr>
        <p:txBody>
          <a:bodyPr/>
          <a:lstStyle/>
          <a:p>
            <a:pPr marL="0" indent="0">
              <a:spcAft>
                <a:spcPts val="800"/>
              </a:spcAft>
              <a:buFontTx/>
              <a:buNone/>
            </a:pPr>
            <a:r>
              <a:rPr lang="ru-RU" smtClean="0">
                <a:latin typeface="Montserrat SemiBold"/>
              </a:rPr>
              <a:t>При отправке документов программа автоматически: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smtClean="0">
                <a:latin typeface="Montserrat Medium"/>
              </a:rPr>
              <a:t>определяет, нужна ли доверенность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smtClean="0">
                <a:latin typeface="Montserrat Medium"/>
              </a:rPr>
              <a:t>подбирает последнюю из действующих доверенностей, если их несколько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smtClean="0">
                <a:latin typeface="Montserrat Medium"/>
              </a:rPr>
              <a:t>сопоставляет данные документа с данными сертификата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ru-RU" smtClean="0">
                <a:latin typeface="Montserrat SemiBold"/>
              </a:rPr>
              <a:t>Автоматический подбор МЧД по следующим параметрам: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smtClean="0">
                <a:latin typeface="Montserrat Medium"/>
              </a:rPr>
              <a:t>Представитель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smtClean="0">
                <a:latin typeface="Montserrat Medium"/>
              </a:rPr>
              <a:t>Доверитель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smtClean="0">
                <a:latin typeface="Montserrat Medium"/>
              </a:rPr>
              <a:t>Полномочия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smtClean="0">
                <a:latin typeface="Montserrat Medium"/>
              </a:rPr>
              <a:t>Период действия МЧД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smtClean="0">
                <a:latin typeface="Montserrat Medium"/>
              </a:rPr>
              <a:t>Актуальный статус в реестре</a:t>
            </a:r>
          </a:p>
          <a:p>
            <a:pPr marL="0" lvl="1" indent="0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100" smtClean="0">
                <a:latin typeface="Montserrat Medium"/>
              </a:rPr>
              <a:t> </a:t>
            </a:r>
          </a:p>
          <a:p>
            <a:pPr marL="0" indent="0">
              <a:buFontTx/>
              <a:buNone/>
            </a:pPr>
            <a:endParaRPr lang="ru-RU" altLang="ru-RU" smtClean="0">
              <a:latin typeface="Montserrat Medium"/>
            </a:endParaRPr>
          </a:p>
        </p:txBody>
      </p:sp>
      <p:pic>
        <p:nvPicPr>
          <p:cNvPr id="78851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172720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2314575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290195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4003675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4487863"/>
            <a:ext cx="46831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497205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5456238"/>
            <a:ext cx="46831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5940425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s://lh6.googleusercontent.com/proxy/Ale2gaX6bS4AwOggAH8hwLJznHX_iPtOppswt_ZLGqZ0MWrXJfnKjvFku2bCjwfqftLMIzpWi3EWd9QC85idhUfS_ZhOboJ8Ohb3F7sWD_Zel8MU-DJ-SMYgMjK355hj3VeZg46ca09IbAEpsto4QMptcHu_z5TBEiGxSMs=s0-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350" y="681038"/>
            <a:ext cx="10464800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Что такое МЧД?</a:t>
            </a:r>
          </a:p>
        </p:txBody>
      </p:sp>
      <p:sp>
        <p:nvSpPr>
          <p:cNvPr id="44035" name="Rectangle 3"/>
          <p:cNvSpPr txBox="1">
            <a:spLocks noChangeArrowheads="1"/>
          </p:cNvSpPr>
          <p:nvPr/>
        </p:nvSpPr>
        <p:spPr bwMode="auto">
          <a:xfrm>
            <a:off x="215900" y="1511300"/>
            <a:ext cx="52578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marL="342900" indent="-342900" eaLnBrk="0" hangingPunct="0">
              <a:spcBef>
                <a:spcPts val="1200"/>
              </a:spcBef>
              <a:buClr>
                <a:srgbClr val="CC0000"/>
              </a:buClr>
              <a:buFont typeface="Futura PT Demi" pitchFamily="34" charset="0"/>
              <a:buChar char="»"/>
            </a:pP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Это юридически значимый документ, </a:t>
            </a:r>
            <a:r>
              <a:rPr lang="ru-RU" altLang="ru-RU">
                <a:solidFill>
                  <a:schemeClr val="tx1"/>
                </a:solidFill>
                <a:latin typeface="Montserrat SemiBold"/>
              </a:rPr>
              <a:t>передающий полномочия от доверителя представителю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CC0000"/>
              </a:buClr>
              <a:buFont typeface="Futura PT Demi" pitchFamily="34" charset="0"/>
              <a:buChar char="»"/>
            </a:pP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Это </a:t>
            </a:r>
            <a:r>
              <a:rPr lang="en-US" altLang="ru-RU" b="0">
                <a:solidFill>
                  <a:schemeClr val="tx1"/>
                </a:solidFill>
                <a:latin typeface="Montserrat SemiBold"/>
              </a:rPr>
              <a:t>XML </a:t>
            </a:r>
            <a:r>
              <a:rPr lang="ru-RU" altLang="ru-RU" b="0">
                <a:solidFill>
                  <a:schemeClr val="tx1"/>
                </a:solidFill>
                <a:latin typeface="Montserrat SemiBold"/>
              </a:rPr>
              <a:t>документ </a:t>
            </a: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утвержденного формата, подписанный УКЭП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CC0000"/>
              </a:buClr>
              <a:buFont typeface="Futura PT Demi" pitchFamily="34" charset="0"/>
              <a:buChar char="»"/>
            </a:pP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С 1 сентября 2024 года </a:t>
            </a:r>
            <a:r>
              <a:rPr lang="ru-RU" altLang="ru-RU" b="0">
                <a:solidFill>
                  <a:schemeClr val="tx1"/>
                </a:solidFill>
                <a:latin typeface="Montserrat SemiBold"/>
              </a:rPr>
              <a:t>сертификат ФЛ с применением МЧД</a:t>
            </a:r>
            <a:r>
              <a:rPr lang="en-US" altLang="ru-RU" b="0">
                <a:solidFill>
                  <a:srgbClr val="C00000"/>
                </a:solidFill>
                <a:latin typeface="Montserrat Medium"/>
              </a:rPr>
              <a:t> </a:t>
            </a:r>
            <a:r>
              <a:rPr lang="en-US" altLang="ru-RU" b="0">
                <a:solidFill>
                  <a:schemeClr val="tx1"/>
                </a:solidFill>
                <a:latin typeface="Montserrat Medium"/>
              </a:rPr>
              <a:t>-</a:t>
            </a:r>
            <a:r>
              <a:rPr lang="en-US" altLang="ru-RU" b="0">
                <a:solidFill>
                  <a:srgbClr val="C00000"/>
                </a:solidFill>
                <a:latin typeface="Montserrat Medium"/>
              </a:rPr>
              <a:t> </a:t>
            </a: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единственный  способ </a:t>
            </a:r>
            <a:r>
              <a:rPr lang="ru-RU" altLang="ru-RU" b="0">
                <a:solidFill>
                  <a:schemeClr val="tx1"/>
                </a:solidFill>
                <a:latin typeface="Montserrat SemiBold"/>
              </a:rPr>
              <a:t>сотруднику</a:t>
            </a: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 организации подписать электронные документы</a:t>
            </a:r>
          </a:p>
        </p:txBody>
      </p:sp>
      <p:pic>
        <p:nvPicPr>
          <p:cNvPr id="44036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1508125"/>
            <a:ext cx="6535738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3225" y="1833563"/>
            <a:ext cx="5519738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Как ваши контрагенты</a:t>
            </a:r>
            <a:br>
              <a:rPr lang="ru-RU" smtClean="0">
                <a:latin typeface="Montserrat SemiBold"/>
              </a:rPr>
            </a:br>
            <a:r>
              <a:rPr lang="ru-RU" smtClean="0">
                <a:latin typeface="Montserrat SemiBold"/>
              </a:rPr>
              <a:t>получат МЧД</a:t>
            </a:r>
          </a:p>
        </p:txBody>
      </p:sp>
      <p:sp>
        <p:nvSpPr>
          <p:cNvPr id="80898" name="Прямоугольник: скругленные углы 3"/>
          <p:cNvSpPr>
            <a:spLocks noChangeArrowheads="1"/>
          </p:cNvSpPr>
          <p:nvPr/>
        </p:nvSpPr>
        <p:spPr bwMode="auto">
          <a:xfrm>
            <a:off x="360363" y="1892300"/>
            <a:ext cx="5246687" cy="3219450"/>
          </a:xfrm>
          <a:prstGeom prst="roundRect">
            <a:avLst>
              <a:gd name="adj" fmla="val 9861"/>
            </a:avLst>
          </a:prstGeom>
          <a:solidFill>
            <a:srgbClr val="FFDE07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b="0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60363" y="2519363"/>
            <a:ext cx="52673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31" tIns="45716" rIns="91431" bIns="45716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indent="0">
              <a:spcBef>
                <a:spcPts val="1200"/>
              </a:spcBef>
              <a:buFontTx/>
              <a:buNone/>
              <a:defRPr/>
            </a:pPr>
            <a:r>
              <a:rPr lang="ru-RU" altLang="ru-RU" sz="2100" b="0" dirty="0">
                <a:latin typeface="Montserrat SemiBold" panose="00000700000000000000" pitchFamily="2" charset="-52"/>
              </a:rPr>
              <a:t>Автоматически</a:t>
            </a:r>
            <a:r>
              <a:rPr lang="ru-RU" altLang="ru-RU" sz="2100" b="0" dirty="0">
                <a:latin typeface="Montserrat Medium" panose="00000600000000000000" pitchFamily="2" charset="-52"/>
              </a:rPr>
              <a:t> в составе транспортного контейнера электронного документа</a:t>
            </a:r>
          </a:p>
          <a:p>
            <a:pPr marL="796925" lvl="1" indent="-342900">
              <a:spcBef>
                <a:spcPts val="1200"/>
              </a:spcBef>
              <a:buFont typeface="Futura PT Demi" panose="020B0702020204020303" pitchFamily="34" charset="0"/>
              <a:buChar char="+"/>
              <a:defRPr/>
            </a:pPr>
            <a:r>
              <a:rPr lang="ru-RU" altLang="ru-RU" sz="2100" b="0" dirty="0">
                <a:latin typeface="Montserrat Light" panose="00000400000000000000" pitchFamily="2" charset="-52"/>
              </a:rPr>
              <a:t>У контрагента МЧД проверится автоматически</a:t>
            </a:r>
          </a:p>
          <a:p>
            <a:pPr marL="796925" lvl="1" indent="-342900">
              <a:spcBef>
                <a:spcPts val="1200"/>
              </a:spcBef>
              <a:buFont typeface="Futura PT Demi" panose="020B0702020204020303" pitchFamily="34" charset="0"/>
              <a:buChar char="+"/>
              <a:defRPr/>
            </a:pPr>
            <a:r>
              <a:rPr lang="ru-RU" altLang="ru-RU" sz="2100" b="0" dirty="0">
                <a:latin typeface="Montserrat Light" panose="00000400000000000000" pitchFamily="2" charset="-52"/>
              </a:rPr>
              <a:t>Информация о МЧД в файле </a:t>
            </a:r>
            <a:r>
              <a:rPr lang="en-US" altLang="ru-RU" sz="2100" b="0" dirty="0">
                <a:latin typeface="Montserrat Light" panose="00000400000000000000" pitchFamily="2" charset="-52"/>
              </a:rPr>
              <a:t>warrant.xml</a:t>
            </a:r>
            <a:endParaRPr lang="ru-RU" altLang="ru-RU" sz="2100" b="0" dirty="0">
              <a:latin typeface="Montserrat Light" panose="00000400000000000000" pitchFamily="2" charset="-52"/>
            </a:endParaRPr>
          </a:p>
          <a:p>
            <a:pPr>
              <a:defRPr/>
            </a:pPr>
            <a:endParaRPr lang="ru-RU" altLang="ru-RU" b="0" dirty="0"/>
          </a:p>
        </p:txBody>
      </p:sp>
      <p:pic>
        <p:nvPicPr>
          <p:cNvPr id="8090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" y="1963738"/>
            <a:ext cx="9715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037" y="2000356"/>
            <a:ext cx="5264421" cy="3035456"/>
          </a:xfrm>
          <a:prstGeom prst="roundRect">
            <a:avLst>
              <a:gd name="adj" fmla="val 8403"/>
            </a:avLst>
          </a:prstGeom>
          <a:ln w="22225">
            <a:solidFill>
              <a:schemeClr val="bg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2305050" y="130175"/>
            <a:ext cx="8893175" cy="1022350"/>
          </a:xfrm>
        </p:spPr>
        <p:txBody>
          <a:bodyPr/>
          <a:lstStyle/>
          <a:p>
            <a:r>
              <a:rPr lang="ru-RU" smtClean="0">
                <a:latin typeface="Montserrat SemiBold"/>
              </a:rPr>
              <a:t>Как еще передать МЧД</a:t>
            </a:r>
            <a:br>
              <a:rPr lang="ru-RU" smtClean="0">
                <a:latin typeface="Montserrat SemiBold"/>
              </a:rPr>
            </a:br>
            <a:r>
              <a:rPr lang="ru-RU" smtClean="0">
                <a:latin typeface="Montserrat SemiBold"/>
              </a:rPr>
              <a:t>контрагенту</a:t>
            </a:r>
          </a:p>
        </p:txBody>
      </p:sp>
      <p:sp>
        <p:nvSpPr>
          <p:cNvPr id="82946" name="Rectangle 3"/>
          <p:cNvSpPr txBox="1">
            <a:spLocks noChangeArrowheads="1"/>
          </p:cNvSpPr>
          <p:nvPr/>
        </p:nvSpPr>
        <p:spPr bwMode="auto">
          <a:xfrm>
            <a:off x="1873250" y="2016125"/>
            <a:ext cx="54721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marL="454025" lvl="1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Предоставить номер МЧД</a:t>
            </a:r>
          </a:p>
          <a:p>
            <a:pPr marL="454025" lvl="1" eaLnBrk="0" hangingPunct="0">
              <a:spcBef>
                <a:spcPct val="20000"/>
              </a:spcBef>
              <a:buClr>
                <a:srgbClr val="CC0000"/>
              </a:buClr>
            </a:pPr>
            <a:endParaRPr lang="ru-RU" altLang="ru-RU" b="0">
              <a:solidFill>
                <a:schemeClr val="tx1"/>
              </a:solidFill>
              <a:latin typeface="Montserrat Medium"/>
            </a:endParaRPr>
          </a:p>
          <a:p>
            <a:pPr marL="454025" lvl="1" eaLnBrk="0" hangingPunct="0">
              <a:spcBef>
                <a:spcPct val="20000"/>
              </a:spcBef>
              <a:buClr>
                <a:srgbClr val="CC0000"/>
              </a:buClr>
            </a:pPr>
            <a:endParaRPr lang="ru-RU" altLang="ru-RU" b="0">
              <a:solidFill>
                <a:schemeClr val="tx1"/>
              </a:solidFill>
              <a:latin typeface="Montserrat Medium"/>
            </a:endParaRPr>
          </a:p>
          <a:p>
            <a:pPr marL="454025" lvl="1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Выгрузить в файл и отправить доступным способом</a:t>
            </a:r>
          </a:p>
          <a:p>
            <a:pPr marL="454025" lvl="1" eaLnBrk="0" hangingPunct="0">
              <a:spcBef>
                <a:spcPct val="20000"/>
              </a:spcBef>
              <a:buClr>
                <a:srgbClr val="CC0000"/>
              </a:buClr>
            </a:pPr>
            <a:endParaRPr lang="ru-RU" altLang="ru-RU" b="0">
              <a:solidFill>
                <a:schemeClr val="tx1"/>
              </a:solidFill>
              <a:latin typeface="Montserrat Medium"/>
            </a:endParaRPr>
          </a:p>
          <a:p>
            <a:pPr marL="454025" lvl="1" eaLnBrk="0" hangingPunct="0">
              <a:spcBef>
                <a:spcPct val="20000"/>
              </a:spcBef>
              <a:buClr>
                <a:srgbClr val="CC0000"/>
              </a:buClr>
            </a:pPr>
            <a:endParaRPr lang="ru-RU" altLang="ru-RU" b="0">
              <a:solidFill>
                <a:schemeClr val="tx1"/>
              </a:solidFill>
              <a:latin typeface="Montserrat Medium"/>
            </a:endParaRPr>
          </a:p>
          <a:p>
            <a:pPr marL="454025" lvl="1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Отправить произвольным документом</a:t>
            </a:r>
          </a:p>
          <a:p>
            <a:pPr marL="454025" lvl="1" eaLnBrk="0" hangingPunct="0">
              <a:spcBef>
                <a:spcPct val="20000"/>
              </a:spcBef>
              <a:buClr>
                <a:srgbClr val="CC0000"/>
              </a:buClr>
            </a:pPr>
            <a:endParaRPr lang="ru-RU" altLang="ru-RU" b="0">
              <a:solidFill>
                <a:schemeClr val="tx1"/>
              </a:solidFill>
              <a:latin typeface="Montserrat Medium"/>
            </a:endParaRPr>
          </a:p>
        </p:txBody>
      </p:sp>
      <p:pic>
        <p:nvPicPr>
          <p:cNvPr id="82947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425" y="1860550"/>
            <a:ext cx="731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Рисунок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425" y="3162300"/>
            <a:ext cx="731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425" y="4464050"/>
            <a:ext cx="731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Штамп подписи по МЧД</a:t>
            </a:r>
          </a:p>
        </p:txBody>
      </p:sp>
      <p:pic>
        <p:nvPicPr>
          <p:cNvPr id="8499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3195638"/>
            <a:ext cx="11252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19">
            <a:extLst>
              <a:ext uri="{FF2B5EF4-FFF2-40B4-BE49-F238E27FC236}"/>
            </a:extLst>
          </p:cNvPr>
          <p:cNvSpPr/>
          <p:nvPr/>
        </p:nvSpPr>
        <p:spPr>
          <a:xfrm flipH="1">
            <a:off x="6484938" y="1655763"/>
            <a:ext cx="4721225" cy="1987550"/>
          </a:xfrm>
          <a:prstGeom prst="wedgeRoundRectCallout">
            <a:avLst>
              <a:gd name="adj1" fmla="val -3632"/>
              <a:gd name="adj2" fmla="val -14297"/>
              <a:gd name="adj3" fmla="val 16667"/>
            </a:avLst>
          </a:prstGeom>
          <a:solidFill>
            <a:srgbClr val="FFDE07">
              <a:alpha val="7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Clr>
                <a:srgbClr val="C00000"/>
              </a:buClr>
              <a:buSzPct val="120000"/>
              <a:defRPr/>
            </a:pPr>
            <a:r>
              <a:rPr lang="ru-RU" altLang="ru-RU" b="0" dirty="0">
                <a:solidFill>
                  <a:schemeClr val="tx1"/>
                </a:solidFill>
                <a:latin typeface="Montserrat SemiBold" panose="00000700000000000000" pitchFamily="2" charset="-52"/>
              </a:rPr>
              <a:t>Отличия</a:t>
            </a:r>
            <a:r>
              <a:rPr lang="ru-RU" altLang="ru-RU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 от штампа подписи руководителя, указывается:</a:t>
            </a: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Montserrat Light" panose="00000400000000000000" pitchFamily="2" charset="-52"/>
              </a:rPr>
              <a:t>Номер доверенности </a:t>
            </a: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Montserrat Light" panose="00000400000000000000" pitchFamily="2" charset="-52"/>
              </a:rPr>
              <a:t>Информация о проверке доверенности</a:t>
            </a:r>
          </a:p>
        </p:txBody>
      </p:sp>
      <p:sp>
        <p:nvSpPr>
          <p:cNvPr id="84996" name="Прямоугольник 5"/>
          <p:cNvSpPr>
            <a:spLocks noChangeArrowheads="1"/>
          </p:cNvSpPr>
          <p:nvPr/>
        </p:nvSpPr>
        <p:spPr bwMode="auto">
          <a:xfrm>
            <a:off x="4286250" y="3762375"/>
            <a:ext cx="555625" cy="16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b="0"/>
          </a:p>
        </p:txBody>
      </p:sp>
    </p:spTree>
  </p:cSld>
  <p:clrMapOvr>
    <a:masterClrMapping/>
  </p:clrMapOvr>
  <p:transition spd="slow"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13" y="1295871"/>
            <a:ext cx="8747176" cy="5146643"/>
          </a:xfrm>
          <a:prstGeom prst="roundRect">
            <a:avLst>
              <a:gd name="adj" fmla="val 2046"/>
            </a:avLst>
          </a:prstGeom>
          <a:ln w="15875">
            <a:noFill/>
          </a:ln>
        </p:spPr>
      </p:pic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Штамп подписи по МЧД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/>
          <p:nvPr/>
        </p:nvSpPr>
        <p:spPr>
          <a:xfrm>
            <a:off x="3035300" y="3413125"/>
            <a:ext cx="8283575" cy="2587625"/>
          </a:xfrm>
          <a:custGeom>
            <a:avLst/>
            <a:gdLst>
              <a:gd name="connsiteX0" fmla="*/ 0 w 2986795"/>
              <a:gd name="connsiteY0" fmla="*/ 0 h 2986795"/>
              <a:gd name="connsiteX1" fmla="*/ 2986795 w 2986795"/>
              <a:gd name="connsiteY1" fmla="*/ 0 h 2986795"/>
              <a:gd name="connsiteX2" fmla="*/ 2986795 w 2986795"/>
              <a:gd name="connsiteY2" fmla="*/ 2986795 h 2986795"/>
              <a:gd name="connsiteX3" fmla="*/ 0 w 2986795"/>
              <a:gd name="connsiteY3" fmla="*/ 2986795 h 2986795"/>
              <a:gd name="connsiteX4" fmla="*/ 0 w 2986795"/>
              <a:gd name="connsiteY4" fmla="*/ 0 h 2986795"/>
              <a:gd name="connsiteX0" fmla="*/ 0 w 2986795"/>
              <a:gd name="connsiteY0" fmla="*/ 0 h 2986795"/>
              <a:gd name="connsiteX1" fmla="*/ 2986795 w 2986795"/>
              <a:gd name="connsiteY1" fmla="*/ 2986795 h 2986795"/>
              <a:gd name="connsiteX2" fmla="*/ 0 w 2986795"/>
              <a:gd name="connsiteY2" fmla="*/ 2986795 h 2986795"/>
              <a:gd name="connsiteX3" fmla="*/ 0 w 2986795"/>
              <a:gd name="connsiteY3" fmla="*/ 0 h 2986795"/>
              <a:gd name="connsiteX0" fmla="*/ 853440 w 2986795"/>
              <a:gd name="connsiteY0" fmla="*/ 0 h 2913643"/>
              <a:gd name="connsiteX1" fmla="*/ 2986795 w 2986795"/>
              <a:gd name="connsiteY1" fmla="*/ 2913643 h 2913643"/>
              <a:gd name="connsiteX2" fmla="*/ 0 w 2986795"/>
              <a:gd name="connsiteY2" fmla="*/ 2913643 h 2913643"/>
              <a:gd name="connsiteX3" fmla="*/ 853440 w 2986795"/>
              <a:gd name="connsiteY3" fmla="*/ 0 h 2913643"/>
              <a:gd name="connsiteX0" fmla="*/ 853440 w 2889259"/>
              <a:gd name="connsiteY0" fmla="*/ 0 h 2913643"/>
              <a:gd name="connsiteX1" fmla="*/ 2889259 w 2889259"/>
              <a:gd name="connsiteY1" fmla="*/ 2669803 h 2913643"/>
              <a:gd name="connsiteX2" fmla="*/ 0 w 2889259"/>
              <a:gd name="connsiteY2" fmla="*/ 2913643 h 2913643"/>
              <a:gd name="connsiteX3" fmla="*/ 853440 w 2889259"/>
              <a:gd name="connsiteY3" fmla="*/ 0 h 2913643"/>
              <a:gd name="connsiteX0" fmla="*/ 1109472 w 3145291"/>
              <a:gd name="connsiteY0" fmla="*/ 0 h 2779531"/>
              <a:gd name="connsiteX1" fmla="*/ 3145291 w 3145291"/>
              <a:gd name="connsiteY1" fmla="*/ 2669803 h 2779531"/>
              <a:gd name="connsiteX2" fmla="*/ 0 w 3145291"/>
              <a:gd name="connsiteY2" fmla="*/ 2779531 h 2779531"/>
              <a:gd name="connsiteX3" fmla="*/ 1109472 w 3145291"/>
              <a:gd name="connsiteY3" fmla="*/ 0 h 2779531"/>
              <a:gd name="connsiteX0" fmla="*/ 1716312 w 3145291"/>
              <a:gd name="connsiteY0" fmla="*/ 0 h 3348809"/>
              <a:gd name="connsiteX1" fmla="*/ 3145291 w 3145291"/>
              <a:gd name="connsiteY1" fmla="*/ 3239081 h 3348809"/>
              <a:gd name="connsiteX2" fmla="*/ 0 w 3145291"/>
              <a:gd name="connsiteY2" fmla="*/ 3348809 h 3348809"/>
              <a:gd name="connsiteX3" fmla="*/ 1716312 w 3145291"/>
              <a:gd name="connsiteY3" fmla="*/ 0 h 3348809"/>
              <a:gd name="connsiteX0" fmla="*/ 1716312 w 2999649"/>
              <a:gd name="connsiteY0" fmla="*/ 0 h 3432635"/>
              <a:gd name="connsiteX1" fmla="*/ 2999649 w 2999649"/>
              <a:gd name="connsiteY1" fmla="*/ 3432635 h 3432635"/>
              <a:gd name="connsiteX2" fmla="*/ 0 w 2999649"/>
              <a:gd name="connsiteY2" fmla="*/ 3348809 h 3432635"/>
              <a:gd name="connsiteX3" fmla="*/ 1716312 w 2999649"/>
              <a:gd name="connsiteY3" fmla="*/ 0 h 3432635"/>
              <a:gd name="connsiteX0" fmla="*/ 1578761 w 2862098"/>
              <a:gd name="connsiteY0" fmla="*/ 0 h 3432635"/>
              <a:gd name="connsiteX1" fmla="*/ 2862098 w 2862098"/>
              <a:gd name="connsiteY1" fmla="*/ 3432635 h 3432635"/>
              <a:gd name="connsiteX2" fmla="*/ 0 w 2862098"/>
              <a:gd name="connsiteY2" fmla="*/ 2950314 h 3432635"/>
              <a:gd name="connsiteX3" fmla="*/ 1578761 w 2862098"/>
              <a:gd name="connsiteY3" fmla="*/ 0 h 3432635"/>
              <a:gd name="connsiteX0" fmla="*/ 1344251 w 2627588"/>
              <a:gd name="connsiteY0" fmla="*/ 0 h 3432635"/>
              <a:gd name="connsiteX1" fmla="*/ 2627588 w 2627588"/>
              <a:gd name="connsiteY1" fmla="*/ 3432635 h 3432635"/>
              <a:gd name="connsiteX2" fmla="*/ 0 w 2627588"/>
              <a:gd name="connsiteY2" fmla="*/ 1808722 h 3432635"/>
              <a:gd name="connsiteX3" fmla="*/ 1344251 w 2627588"/>
              <a:gd name="connsiteY3" fmla="*/ 0 h 3432635"/>
              <a:gd name="connsiteX0" fmla="*/ 1447246 w 2627588"/>
              <a:gd name="connsiteY0" fmla="*/ 0 h 3488377"/>
              <a:gd name="connsiteX1" fmla="*/ 2627588 w 2627588"/>
              <a:gd name="connsiteY1" fmla="*/ 3488377 h 3488377"/>
              <a:gd name="connsiteX2" fmla="*/ 0 w 2627588"/>
              <a:gd name="connsiteY2" fmla="*/ 1864464 h 3488377"/>
              <a:gd name="connsiteX3" fmla="*/ 1447246 w 2627588"/>
              <a:gd name="connsiteY3" fmla="*/ 0 h 3488377"/>
              <a:gd name="connsiteX0" fmla="*/ 1447246 w 2025467"/>
              <a:gd name="connsiteY0" fmla="*/ 0 h 3254261"/>
              <a:gd name="connsiteX1" fmla="*/ 2025467 w 2025467"/>
              <a:gd name="connsiteY1" fmla="*/ 3254261 h 3254261"/>
              <a:gd name="connsiteX2" fmla="*/ 0 w 2025467"/>
              <a:gd name="connsiteY2" fmla="*/ 1864464 h 3254261"/>
              <a:gd name="connsiteX3" fmla="*/ 1447246 w 2025467"/>
              <a:gd name="connsiteY3" fmla="*/ 0 h 3254261"/>
              <a:gd name="connsiteX0" fmla="*/ 1605699 w 2183920"/>
              <a:gd name="connsiteY0" fmla="*/ 0 h 3254261"/>
              <a:gd name="connsiteX1" fmla="*/ 2183920 w 2183920"/>
              <a:gd name="connsiteY1" fmla="*/ 3254261 h 3254261"/>
              <a:gd name="connsiteX2" fmla="*/ 0 w 2183920"/>
              <a:gd name="connsiteY2" fmla="*/ 2265805 h 3254261"/>
              <a:gd name="connsiteX3" fmla="*/ 1605699 w 2183920"/>
              <a:gd name="connsiteY3" fmla="*/ 0 h 3254261"/>
              <a:gd name="connsiteX0" fmla="*/ 1605699 w 2183920"/>
              <a:gd name="connsiteY0" fmla="*/ 0 h 3640738"/>
              <a:gd name="connsiteX1" fmla="*/ 2183920 w 2183920"/>
              <a:gd name="connsiteY1" fmla="*/ 3640738 h 3640738"/>
              <a:gd name="connsiteX2" fmla="*/ 0 w 2183920"/>
              <a:gd name="connsiteY2" fmla="*/ 2652282 h 3640738"/>
              <a:gd name="connsiteX3" fmla="*/ 1605699 w 2183920"/>
              <a:gd name="connsiteY3" fmla="*/ 0 h 3640738"/>
              <a:gd name="connsiteX0" fmla="*/ 1605699 w 2617025"/>
              <a:gd name="connsiteY0" fmla="*/ 0 h 3120481"/>
              <a:gd name="connsiteX1" fmla="*/ 2617025 w 2617025"/>
              <a:gd name="connsiteY1" fmla="*/ 3120481 h 3120481"/>
              <a:gd name="connsiteX2" fmla="*/ 0 w 2617025"/>
              <a:gd name="connsiteY2" fmla="*/ 2652282 h 3120481"/>
              <a:gd name="connsiteX3" fmla="*/ 1605699 w 2617025"/>
              <a:gd name="connsiteY3" fmla="*/ 0 h 3120481"/>
              <a:gd name="connsiteX0" fmla="*/ 1838097 w 2617025"/>
              <a:gd name="connsiteY0" fmla="*/ 0 h 3105617"/>
              <a:gd name="connsiteX1" fmla="*/ 2617025 w 2617025"/>
              <a:gd name="connsiteY1" fmla="*/ 3105617 h 3105617"/>
              <a:gd name="connsiteX2" fmla="*/ 0 w 2617025"/>
              <a:gd name="connsiteY2" fmla="*/ 2637418 h 3105617"/>
              <a:gd name="connsiteX3" fmla="*/ 1838097 w 2617025"/>
              <a:gd name="connsiteY3" fmla="*/ 0 h 3105617"/>
              <a:gd name="connsiteX0" fmla="*/ 1838097 w 2617025"/>
              <a:gd name="connsiteY0" fmla="*/ 0 h 3447500"/>
              <a:gd name="connsiteX1" fmla="*/ 2617025 w 2617025"/>
              <a:gd name="connsiteY1" fmla="*/ 3447500 h 3447500"/>
              <a:gd name="connsiteX2" fmla="*/ 0 w 2617025"/>
              <a:gd name="connsiteY2" fmla="*/ 2637418 h 3447500"/>
              <a:gd name="connsiteX3" fmla="*/ 1838097 w 2617025"/>
              <a:gd name="connsiteY3" fmla="*/ 0 h 3447500"/>
              <a:gd name="connsiteX0" fmla="*/ 993014 w 1771942"/>
              <a:gd name="connsiteY0" fmla="*/ 0 h 3447500"/>
              <a:gd name="connsiteX1" fmla="*/ 1771942 w 1771942"/>
              <a:gd name="connsiteY1" fmla="*/ 3447500 h 3447500"/>
              <a:gd name="connsiteX2" fmla="*/ 0 w 1771942"/>
              <a:gd name="connsiteY2" fmla="*/ 3299950 h 3447500"/>
              <a:gd name="connsiteX3" fmla="*/ 993014 w 1771942"/>
              <a:gd name="connsiteY3" fmla="*/ 0 h 3447500"/>
              <a:gd name="connsiteX0" fmla="*/ 1077522 w 1856450"/>
              <a:gd name="connsiteY0" fmla="*/ 0 h 3447500"/>
              <a:gd name="connsiteX1" fmla="*/ 1856450 w 1856450"/>
              <a:gd name="connsiteY1" fmla="*/ 3447500 h 3447500"/>
              <a:gd name="connsiteX2" fmla="*/ 0 w 1856450"/>
              <a:gd name="connsiteY2" fmla="*/ 3367902 h 3447500"/>
              <a:gd name="connsiteX3" fmla="*/ 1077522 w 1856450"/>
              <a:gd name="connsiteY3" fmla="*/ 0 h 3447500"/>
              <a:gd name="connsiteX0" fmla="*/ 594618 w 1856450"/>
              <a:gd name="connsiteY0" fmla="*/ 0 h 3430511"/>
              <a:gd name="connsiteX1" fmla="*/ 1856450 w 1856450"/>
              <a:gd name="connsiteY1" fmla="*/ 3430511 h 3430511"/>
              <a:gd name="connsiteX2" fmla="*/ 0 w 1856450"/>
              <a:gd name="connsiteY2" fmla="*/ 3350913 h 3430511"/>
              <a:gd name="connsiteX3" fmla="*/ 594618 w 1856450"/>
              <a:gd name="connsiteY3" fmla="*/ 0 h 3430511"/>
              <a:gd name="connsiteX0" fmla="*/ 594618 w 2339355"/>
              <a:gd name="connsiteY0" fmla="*/ 0 h 3350913"/>
              <a:gd name="connsiteX1" fmla="*/ 2339355 w 2339355"/>
              <a:gd name="connsiteY1" fmla="*/ 3226656 h 3350913"/>
              <a:gd name="connsiteX2" fmla="*/ 0 w 2339355"/>
              <a:gd name="connsiteY2" fmla="*/ 3350913 h 3350913"/>
              <a:gd name="connsiteX3" fmla="*/ 594618 w 2339355"/>
              <a:gd name="connsiteY3" fmla="*/ 0 h 3350913"/>
              <a:gd name="connsiteX0" fmla="*/ 473892 w 2218629"/>
              <a:gd name="connsiteY0" fmla="*/ 0 h 3435854"/>
              <a:gd name="connsiteX1" fmla="*/ 2218629 w 2218629"/>
              <a:gd name="connsiteY1" fmla="*/ 3226656 h 3435854"/>
              <a:gd name="connsiteX2" fmla="*/ 0 w 2218629"/>
              <a:gd name="connsiteY2" fmla="*/ 3435854 h 3435854"/>
              <a:gd name="connsiteX3" fmla="*/ 473892 w 2218629"/>
              <a:gd name="connsiteY3" fmla="*/ 0 h 3435854"/>
              <a:gd name="connsiteX0" fmla="*/ 377311 w 2218629"/>
              <a:gd name="connsiteY0" fmla="*/ 0 h 3130069"/>
              <a:gd name="connsiteX1" fmla="*/ 2218629 w 2218629"/>
              <a:gd name="connsiteY1" fmla="*/ 2920871 h 3130069"/>
              <a:gd name="connsiteX2" fmla="*/ 0 w 2218629"/>
              <a:gd name="connsiteY2" fmla="*/ 3130069 h 3130069"/>
              <a:gd name="connsiteX3" fmla="*/ 377311 w 2218629"/>
              <a:gd name="connsiteY3" fmla="*/ 0 h 3130069"/>
              <a:gd name="connsiteX0" fmla="*/ 377311 w 2327282"/>
              <a:gd name="connsiteY0" fmla="*/ 0 h 3130069"/>
              <a:gd name="connsiteX1" fmla="*/ 2327282 w 2327282"/>
              <a:gd name="connsiteY1" fmla="*/ 3005810 h 3130069"/>
              <a:gd name="connsiteX2" fmla="*/ 0 w 2327282"/>
              <a:gd name="connsiteY2" fmla="*/ 3130069 h 3130069"/>
              <a:gd name="connsiteX3" fmla="*/ 377311 w 2327282"/>
              <a:gd name="connsiteY3" fmla="*/ 0 h 3130069"/>
              <a:gd name="connsiteX0" fmla="*/ 1058659 w 2327282"/>
              <a:gd name="connsiteY0" fmla="*/ 0 h 3096624"/>
              <a:gd name="connsiteX1" fmla="*/ 2327282 w 2327282"/>
              <a:gd name="connsiteY1" fmla="*/ 2972365 h 3096624"/>
              <a:gd name="connsiteX2" fmla="*/ 0 w 2327282"/>
              <a:gd name="connsiteY2" fmla="*/ 3096624 h 3096624"/>
              <a:gd name="connsiteX3" fmla="*/ 1058659 w 2327282"/>
              <a:gd name="connsiteY3" fmla="*/ 0 h 3096624"/>
              <a:gd name="connsiteX0" fmla="*/ 1058659 w 7318552"/>
              <a:gd name="connsiteY0" fmla="*/ 0 h 3096624"/>
              <a:gd name="connsiteX1" fmla="*/ 7318552 w 7318552"/>
              <a:gd name="connsiteY1" fmla="*/ 1824084 h 3096624"/>
              <a:gd name="connsiteX2" fmla="*/ 0 w 7318552"/>
              <a:gd name="connsiteY2" fmla="*/ 3096624 h 3096624"/>
              <a:gd name="connsiteX3" fmla="*/ 1058659 w 7318552"/>
              <a:gd name="connsiteY3" fmla="*/ 0 h 3096624"/>
              <a:gd name="connsiteX0" fmla="*/ 805134 w 7065027"/>
              <a:gd name="connsiteY0" fmla="*/ 0 h 3252701"/>
              <a:gd name="connsiteX1" fmla="*/ 7065027 w 7065027"/>
              <a:gd name="connsiteY1" fmla="*/ 1824084 h 3252701"/>
              <a:gd name="connsiteX2" fmla="*/ 0 w 7065027"/>
              <a:gd name="connsiteY2" fmla="*/ 3252701 h 3252701"/>
              <a:gd name="connsiteX3" fmla="*/ 805134 w 7065027"/>
              <a:gd name="connsiteY3" fmla="*/ 0 h 3252701"/>
              <a:gd name="connsiteX0" fmla="*/ 630836 w 6890729"/>
              <a:gd name="connsiteY0" fmla="*/ 0 h 3029734"/>
              <a:gd name="connsiteX1" fmla="*/ 6890729 w 6890729"/>
              <a:gd name="connsiteY1" fmla="*/ 1824084 h 3029734"/>
              <a:gd name="connsiteX2" fmla="*/ 0 w 6890729"/>
              <a:gd name="connsiteY2" fmla="*/ 3029734 h 3029734"/>
              <a:gd name="connsiteX3" fmla="*/ 630836 w 6890729"/>
              <a:gd name="connsiteY3" fmla="*/ 0 h 30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0729" h="3029734">
                <a:moveTo>
                  <a:pt x="630836" y="0"/>
                </a:moveTo>
                <a:lnTo>
                  <a:pt x="6890729" y="1824084"/>
                </a:lnTo>
                <a:lnTo>
                  <a:pt x="0" y="3029734"/>
                </a:lnTo>
                <a:lnTo>
                  <a:pt x="630836" y="0"/>
                </a:lnTo>
                <a:close/>
              </a:path>
            </a:pathLst>
          </a:custGeom>
          <a:gradFill flip="none" rotWithShape="1">
            <a:gsLst>
              <a:gs pos="0">
                <a:srgbClr val="FFDE07">
                  <a:lumMod val="58000"/>
                  <a:lumOff val="42000"/>
                  <a:alpha val="60000"/>
                </a:srgbClr>
              </a:gs>
              <a:gs pos="100000">
                <a:schemeClr val="bg1">
                  <a:alpha val="42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8704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0" y="3384550"/>
            <a:ext cx="756126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19">
            <a:extLst>
              <a:ext uri="{FF2B5EF4-FFF2-40B4-BE49-F238E27FC236}"/>
            </a:extLst>
          </p:cNvPr>
          <p:cNvSpPr/>
          <p:nvPr/>
        </p:nvSpPr>
        <p:spPr>
          <a:xfrm flipH="1">
            <a:off x="7458075" y="4562475"/>
            <a:ext cx="3848100" cy="1846263"/>
          </a:xfrm>
          <a:prstGeom prst="wedgeRoundRectCallout">
            <a:avLst>
              <a:gd name="adj1" fmla="val -3632"/>
              <a:gd name="adj2" fmla="val -14297"/>
              <a:gd name="adj3" fmla="val 16667"/>
            </a:avLst>
          </a:prstGeom>
          <a:solidFill>
            <a:srgbClr val="FFDE07">
              <a:alpha val="7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Функциональность сервиса 1С:Штамп</a:t>
            </a: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Для документов форматов </a:t>
            </a:r>
            <a:r>
              <a:rPr lang="en-US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pdf, doc, </a:t>
            </a:r>
            <a:r>
              <a:rPr lang="en-US" b="0" dirty="0" err="1">
                <a:solidFill>
                  <a:schemeClr val="tx1"/>
                </a:solidFill>
                <a:latin typeface="Montserrat Medium" panose="00000600000000000000" pitchFamily="2" charset="-52"/>
              </a:rPr>
              <a:t>xls</a:t>
            </a:r>
            <a:r>
              <a:rPr lang="ru-RU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 и других</a:t>
            </a:r>
          </a:p>
        </p:txBody>
      </p:sp>
      <p:sp>
        <p:nvSpPr>
          <p:cNvPr id="87046" name="Прямоугольник 8"/>
          <p:cNvSpPr>
            <a:spLocks noChangeArrowheads="1"/>
          </p:cNvSpPr>
          <p:nvPr/>
        </p:nvSpPr>
        <p:spPr bwMode="auto">
          <a:xfrm>
            <a:off x="5726113" y="4206875"/>
            <a:ext cx="555625" cy="16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b="0"/>
          </a:p>
        </p:txBody>
      </p:sp>
      <p:sp>
        <p:nvSpPr>
          <p:cNvPr id="87047" name="Прямоугольник 9"/>
          <p:cNvSpPr>
            <a:spLocks noChangeArrowheads="1"/>
          </p:cNvSpPr>
          <p:nvPr/>
        </p:nvSpPr>
        <p:spPr bwMode="auto">
          <a:xfrm>
            <a:off x="1476375" y="2238375"/>
            <a:ext cx="614363" cy="16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b="0"/>
          </a:p>
        </p:txBody>
      </p:sp>
    </p:spTree>
  </p:cSld>
  <p:clrMapOvr>
    <a:masterClrMapping/>
  </p:clrMapOvr>
  <p:transition spd="slow"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Проверка подписи по МЧД</a:t>
            </a:r>
          </a:p>
        </p:txBody>
      </p:sp>
      <p:pic>
        <p:nvPicPr>
          <p:cNvPr id="8909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63" y="914400"/>
            <a:ext cx="861695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81315">
            <a:off x="6848475" y="2570163"/>
            <a:ext cx="631825" cy="63182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Проверка подписи по МЧД,</a:t>
            </a:r>
            <a:br>
              <a:rPr lang="ru-RU" smtClean="0">
                <a:latin typeface="Montserrat SemiBold"/>
              </a:rPr>
            </a:br>
            <a:r>
              <a:rPr lang="ru-RU" smtClean="0">
                <a:latin typeface="Montserrat SemiBold"/>
              </a:rPr>
              <a:t>ручное доверие</a:t>
            </a:r>
          </a:p>
        </p:txBody>
      </p:sp>
      <p:pic>
        <p:nvPicPr>
          <p:cNvPr id="9113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8" y="1296988"/>
            <a:ext cx="9359900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4824413"/>
            <a:ext cx="631825" cy="63182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Проверка входящих МЧД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463" y="1541463"/>
            <a:ext cx="10934700" cy="29940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sz="1200" dirty="0">
                <a:latin typeface="Montserrat Medium" panose="00000600000000000000" pitchFamily="2" charset="-52"/>
              </a:rPr>
              <a:t>Проверка самой МЧД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Выполняется криптографическая проверка электронной подписи и сертификата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Проверяется срок действия сертификата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Сверяются данные субъекта сертификата с подписантом МЧД (СНИЛС, ИНН ФЛ, ИНН ЮЛ)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Выполняется проверка, что доверитель является уполномоченным представителем организации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Проверяется цепочка передоверия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Проверяется соответствие установленному формату МЧД</a:t>
            </a:r>
          </a:p>
          <a:p>
            <a:pPr marL="0" indent="0">
              <a:buFontTx/>
              <a:buNone/>
              <a:defRPr/>
            </a:pPr>
            <a:r>
              <a:rPr lang="ru-RU" altLang="ru-RU" sz="1200" dirty="0">
                <a:latin typeface="Montserrat Medium" panose="00000600000000000000" pitchFamily="2" charset="-52"/>
              </a:rPr>
              <a:t>Проверка подписи под документом с МЧД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Выполняется криптографическая проверка подписи и сертификата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Срок действия сертификата сопоставляется с датой документа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Выполняется подбор подходящих МЧД для подписанта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Выполняется подбор всей цепочки передоверия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Доверитель сопоставляется с документом в т.ч. с учетом </a:t>
            </a:r>
            <a:r>
              <a:rPr lang="ru-RU" altLang="ru-RU" sz="1200" dirty="0" err="1">
                <a:latin typeface="Montserrat Light" panose="00000400000000000000" pitchFamily="2" charset="-52"/>
              </a:rPr>
              <a:t>интеркампани</a:t>
            </a:r>
            <a:endParaRPr lang="ru-RU" altLang="ru-RU" sz="1200" dirty="0">
              <a:latin typeface="Montserrat Light" panose="00000400000000000000" pitchFamily="2" charset="-52"/>
            </a:endParaRP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Выполняется проверка полномочий всей цепочки МЧД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Проверяется действительность всей цепочки МЧД  в реестре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Проверяется признак «Отозвана» для всей цепочки МЧД в реестре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Проверяется соответствие всей цепочки МЧД организации в документе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Проверяется соответствие представителей всей цепочки МЧД доверителю передоверия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Проверяется соответствие периода действия всей цепочки МЧД  дате документа</a:t>
            </a:r>
          </a:p>
          <a:p>
            <a:pPr marL="631825" lvl="1" indent="-271463">
              <a:buFont typeface="Futura PT Demi" panose="020B0702020204020303" pitchFamily="34" charset="0"/>
              <a:buAutoNum type="arabicPeriod"/>
              <a:defRPr/>
            </a:pPr>
            <a:r>
              <a:rPr lang="ru-RU" altLang="ru-RU" sz="1200" dirty="0">
                <a:latin typeface="Montserrat Light" panose="00000400000000000000" pitchFamily="2" charset="-52"/>
              </a:rPr>
              <a:t>Проверяется статус проверки МЧД оператором</a:t>
            </a:r>
          </a:p>
          <a:p>
            <a:pPr>
              <a:defRPr/>
            </a:pPr>
            <a:endParaRPr lang="ru-RU" altLang="ru-RU" sz="1000" dirty="0">
              <a:latin typeface="Montserrat Medium" panose="00000600000000000000" pitchFamily="2" charset="-52"/>
            </a:endParaRPr>
          </a:p>
        </p:txBody>
      </p:sp>
      <p:pic>
        <p:nvPicPr>
          <p:cNvPr id="93187" name="Picture 4" descr="https://qarocks.ru/wp-content/uploads/2023/07/0b0a5b432ccbb856126adaa24d42757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4350" y="2592388"/>
            <a:ext cx="46577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Montserrat SemiBold"/>
              </a:rPr>
              <a:t>Правила автопроверки</a:t>
            </a:r>
            <a:br>
              <a:rPr lang="ru-RU" altLang="ru-RU" smtClean="0">
                <a:latin typeface="Montserrat SemiBold"/>
              </a:rPr>
            </a:br>
            <a:r>
              <a:rPr lang="ru-RU" altLang="ru-RU" smtClean="0">
                <a:latin typeface="Montserrat SemiBold"/>
              </a:rPr>
              <a:t>полномочий в МЧД</a:t>
            </a:r>
            <a:endParaRPr lang="ru-RU" smtClean="0">
              <a:latin typeface="Montserrat SemiBold"/>
            </a:endParaRPr>
          </a:p>
        </p:txBody>
      </p:sp>
      <p:pic>
        <p:nvPicPr>
          <p:cNvPr id="9523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343025"/>
            <a:ext cx="92979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: скругленные углы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834188" y="4003675"/>
            <a:ext cx="4456112" cy="2125663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22225">
            <a:noFill/>
            <a:round/>
            <a:headEnd/>
            <a:tailEnd/>
          </a:ln>
        </p:spPr>
        <p:txBody>
          <a:bodyPr lIns="85042" tIns="44222" rIns="85042" bIns="44222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ru-RU" sz="1984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Для любой доверенности можно: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984" b="0" dirty="0">
                <a:solidFill>
                  <a:schemeClr val="tx1"/>
                </a:solidFill>
                <a:latin typeface="Montserrat Light" panose="00000400000000000000" pitchFamily="2" charset="-52"/>
                <a:cs typeface="+mn-cs"/>
              </a:rPr>
              <a:t>Настроить собственные правила проверки</a:t>
            </a:r>
          </a:p>
          <a:p>
            <a:pPr marL="342900" indent="-34290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984" b="0" dirty="0">
                <a:solidFill>
                  <a:schemeClr val="tx1"/>
                </a:solidFill>
                <a:latin typeface="Montserrat Light" panose="00000400000000000000" pitchFamily="2" charset="-52"/>
                <a:cs typeface="+mn-cs"/>
              </a:rPr>
              <a:t>Вернуться к правилам по умолчанию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5900" y="2071688"/>
            <a:ext cx="630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23999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Montserrat SemiBold"/>
              </a:rPr>
              <a:t>Правила автопроверки</a:t>
            </a:r>
            <a:br>
              <a:rPr lang="ru-RU" altLang="ru-RU" smtClean="0">
                <a:latin typeface="Montserrat SemiBold"/>
              </a:rPr>
            </a:br>
            <a:r>
              <a:rPr lang="ru-RU" altLang="ru-RU" smtClean="0">
                <a:latin typeface="Montserrat SemiBold"/>
              </a:rPr>
              <a:t>полномочий МЧД</a:t>
            </a:r>
            <a:endParaRPr lang="ru-RU" smtClean="0">
              <a:latin typeface="Montserrat SemiBold"/>
            </a:endParaRPr>
          </a:p>
        </p:txBody>
      </p:sp>
      <p:pic>
        <p:nvPicPr>
          <p:cNvPr id="9728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1558925"/>
            <a:ext cx="108966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Прямоугольник: скругленные углы 26"/>
          <p:cNvSpPr>
            <a:spLocks noChangeArrowheads="1"/>
          </p:cNvSpPr>
          <p:nvPr/>
        </p:nvSpPr>
        <p:spPr bwMode="auto">
          <a:xfrm>
            <a:off x="8181975" y="4522788"/>
            <a:ext cx="3003550" cy="1619250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22225">
            <a:noFill/>
            <a:round/>
            <a:headEnd/>
            <a:tailEnd/>
          </a:ln>
        </p:spPr>
        <p:txBody>
          <a:bodyPr lIns="85042" tIns="44222" rIns="85042" bIns="44222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</a:pP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Для углубленных проверок можно настроить скрипт на языке 1С:Предприятия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Недействительные доверенности</a:t>
            </a:r>
          </a:p>
        </p:txBody>
      </p:sp>
      <p:pic>
        <p:nvPicPr>
          <p:cNvPr id="9933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1130300"/>
            <a:ext cx="92741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Реестр МЧД</a:t>
            </a:r>
          </a:p>
        </p:txBody>
      </p:sp>
      <p:sp>
        <p:nvSpPr>
          <p:cNvPr id="46082" name="TextBox 6"/>
          <p:cNvSpPr txBox="1">
            <a:spLocks noChangeArrowheads="1"/>
          </p:cNvSpPr>
          <p:nvPr/>
        </p:nvSpPr>
        <p:spPr bwMode="auto">
          <a:xfrm>
            <a:off x="11206163" y="6142038"/>
            <a:ext cx="315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46083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1428750"/>
            <a:ext cx="1144905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19">
            <a:extLst>
              <a:ext uri="{FF2B5EF4-FFF2-40B4-BE49-F238E27FC236}"/>
            </a:extLst>
          </p:cNvPr>
          <p:cNvSpPr/>
          <p:nvPr/>
        </p:nvSpPr>
        <p:spPr>
          <a:xfrm flipH="1">
            <a:off x="7777163" y="1800225"/>
            <a:ext cx="3600450" cy="1871663"/>
          </a:xfrm>
          <a:prstGeom prst="wedgeRoundRectCallout">
            <a:avLst>
              <a:gd name="adj1" fmla="val -3632"/>
              <a:gd name="adj2" fmla="val -14297"/>
              <a:gd name="adj3" fmla="val 16667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Montserrat SemiBold" panose="00000700000000000000" pitchFamily="2" charset="-52"/>
              </a:rPr>
              <a:t>Единое окно</a:t>
            </a:r>
            <a:r>
              <a:rPr lang="ru-RU" altLang="ru-RU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 для работы с МЧД</a:t>
            </a:r>
          </a:p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Доверенности </a:t>
            </a:r>
            <a:r>
              <a:rPr lang="ru-RU" altLang="ru-RU" b="0" dirty="0">
                <a:solidFill>
                  <a:schemeClr val="tx1"/>
                </a:solidFill>
                <a:latin typeface="Montserrat SemiBold" panose="00000700000000000000" pitchFamily="2" charset="-52"/>
              </a:rPr>
              <a:t>вашей</a:t>
            </a:r>
            <a:r>
              <a:rPr lang="ru-RU" altLang="ru-RU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 организации и </a:t>
            </a:r>
            <a:r>
              <a:rPr lang="ru-RU" altLang="ru-RU" b="0" dirty="0">
                <a:solidFill>
                  <a:schemeClr val="tx1"/>
                </a:solidFill>
                <a:latin typeface="Montserrat SemiBold" panose="00000700000000000000" pitchFamily="2" charset="-52"/>
              </a:rPr>
              <a:t>контрагентов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Проверка подписи</a:t>
            </a:r>
            <a:br>
              <a:rPr lang="ru-RU" smtClean="0">
                <a:latin typeface="Montserrat SemiBold"/>
              </a:rPr>
            </a:br>
            <a:r>
              <a:rPr lang="ru-RU" smtClean="0">
                <a:latin typeface="Montserrat SemiBold"/>
              </a:rPr>
              <a:t>по передоверию</a:t>
            </a:r>
          </a:p>
        </p:txBody>
      </p:sp>
      <p:pic>
        <p:nvPicPr>
          <p:cNvPr id="10137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763" y="1028700"/>
            <a:ext cx="922655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Работа с МЧД при недоступности</a:t>
            </a:r>
            <a:br>
              <a:rPr lang="ru-RU" smtClean="0">
                <a:latin typeface="Montserrat SemiBold"/>
              </a:rPr>
            </a:br>
            <a:r>
              <a:rPr lang="ru-RU" smtClean="0">
                <a:latin typeface="Montserrat SemiBold"/>
              </a:rPr>
              <a:t>Распределенного реестра ФНС</a:t>
            </a: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325438" y="2100263"/>
            <a:ext cx="7883525" cy="2774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defRPr/>
            </a:pPr>
            <a:r>
              <a:rPr lang="ru-RU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Некоторые изменения, облегчающие работу с МЧД:</a:t>
            </a:r>
          </a:p>
          <a:p>
            <a:pPr indent="266700"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Добавлен новый статус  - «в очереди на регистрацию»</a:t>
            </a:r>
          </a:p>
          <a:p>
            <a:pPr indent="266700"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При ошибке регистрации или отзыва – сообщение в статусе</a:t>
            </a:r>
          </a:p>
          <a:p>
            <a:pPr indent="266700"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  <a:buFont typeface="Futura PT Demi" panose="020B0702020204020303" pitchFamily="34" charset="0"/>
              <a:buChar char="»"/>
              <a:defRPr/>
            </a:pPr>
            <a:r>
              <a:rPr lang="ru-RU" b="0" dirty="0">
                <a:solidFill>
                  <a:schemeClr val="tx1"/>
                </a:solidFill>
                <a:latin typeface="Montserrat Medium" panose="00000600000000000000" pitchFamily="2" charset="-52"/>
                <a:cs typeface="+mn-cs"/>
              </a:rPr>
              <a:t>Если Распределенный реестр ФНС недоступен и доверенность действительна – подписание документов не блокируется</a:t>
            </a:r>
          </a:p>
        </p:txBody>
      </p:sp>
      <p:pic>
        <p:nvPicPr>
          <p:cNvPr id="11" name="Picture 4" descr="C:\Users\GOLOVI~1\AppData\Local\Temp\SNAGHTML23383114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8975" y="2676525"/>
            <a:ext cx="3109913" cy="357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03428" name="Прямоугольник: скругленные углы 26"/>
          <p:cNvSpPr>
            <a:spLocks noChangeArrowheads="1"/>
          </p:cNvSpPr>
          <p:nvPr/>
        </p:nvSpPr>
        <p:spPr bwMode="auto">
          <a:xfrm>
            <a:off x="5616575" y="5021263"/>
            <a:ext cx="2967038" cy="1314450"/>
          </a:xfrm>
          <a:prstGeom prst="roundRect">
            <a:avLst>
              <a:gd name="adj" fmla="val 16667"/>
            </a:avLst>
          </a:prstGeom>
          <a:solidFill>
            <a:srgbClr val="FFDE07"/>
          </a:solidFill>
          <a:ln w="22225">
            <a:noFill/>
            <a:round/>
            <a:headEnd/>
            <a:tailEnd/>
          </a:ln>
        </p:spPr>
        <p:txBody>
          <a:bodyPr lIns="85042" tIns="44222" rIns="85042" bIns="44222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rgbClr val="C00000"/>
              </a:buClr>
              <a:buSzPct val="120000"/>
            </a:pPr>
            <a:r>
              <a:rPr lang="ru-RU" b="0">
                <a:solidFill>
                  <a:schemeClr val="tx1"/>
                </a:solidFill>
                <a:latin typeface="Montserrat Medium"/>
              </a:rPr>
              <a:t>Недоступность Распределенного реестра ФНС не блокирует работу</a:t>
            </a:r>
          </a:p>
        </p:txBody>
      </p:sp>
      <p:pic>
        <p:nvPicPr>
          <p:cNvPr id="8" name="Рисунок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788" y="4243388"/>
            <a:ext cx="631825" cy="63182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Montserrat SemiBold"/>
              </a:rPr>
              <a:t>Стоимость МЧД в 1С</a:t>
            </a:r>
            <a:endParaRPr lang="ru-RU" smtClean="0">
              <a:latin typeface="Montserrat SemiBold"/>
            </a:endParaRPr>
          </a:p>
        </p:txBody>
      </p:sp>
      <p:sp>
        <p:nvSpPr>
          <p:cNvPr id="105474" name="TextBox 2"/>
          <p:cNvSpPr txBox="1">
            <a:spLocks noChangeArrowheads="1"/>
          </p:cNvSpPr>
          <p:nvPr/>
        </p:nvSpPr>
        <p:spPr bwMode="auto">
          <a:xfrm>
            <a:off x="6396038" y="3887788"/>
            <a:ext cx="48101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0">
                <a:solidFill>
                  <a:schemeClr val="tx1"/>
                </a:solidFill>
                <a:latin typeface="Montserrat Medium"/>
              </a:rPr>
              <a:t>В других сервисах: от 300 до 700 рублей за доверенность</a:t>
            </a:r>
          </a:p>
        </p:txBody>
      </p:sp>
      <p:pic>
        <p:nvPicPr>
          <p:cNvPr id="105475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8" y="4535488"/>
            <a:ext cx="38544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Box 11"/>
          <p:cNvSpPr txBox="1">
            <a:spLocks noChangeArrowheads="1"/>
          </p:cNvSpPr>
          <p:nvPr/>
        </p:nvSpPr>
        <p:spPr bwMode="auto">
          <a:xfrm>
            <a:off x="792163" y="3887788"/>
            <a:ext cx="46243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0">
                <a:solidFill>
                  <a:schemeClr val="tx1"/>
                </a:solidFill>
                <a:latin typeface="Montserrat Medium"/>
              </a:rPr>
              <a:t>На сайте ФНС тоже бесплатно </a:t>
            </a: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2486743" y="1511895"/>
            <a:ext cx="65485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7200" dirty="0">
                <a:solidFill>
                  <a:schemeClr val="bg1"/>
                </a:solidFill>
                <a:highlight>
                  <a:srgbClr val="FFDE07"/>
                </a:highlight>
                <a:latin typeface="Montserrat ExtraBold" panose="00000900000000000000" pitchFamily="2" charset="-52"/>
                <a:cs typeface="+mn-cs"/>
              </a:rPr>
              <a:t>БЕСПЛАТНО</a:t>
            </a:r>
            <a:endParaRPr lang="ru-RU" sz="7200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5478" name="TextBox 13"/>
          <p:cNvSpPr txBox="1">
            <a:spLocks noChangeArrowheads="1"/>
          </p:cNvSpPr>
          <p:nvPr/>
        </p:nvSpPr>
        <p:spPr bwMode="auto">
          <a:xfrm>
            <a:off x="3449638" y="2663825"/>
            <a:ext cx="4622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0">
                <a:solidFill>
                  <a:schemeClr val="tx1"/>
                </a:solidFill>
                <a:latin typeface="Montserrat Medium"/>
              </a:rPr>
              <a:t>И создание и использование</a:t>
            </a:r>
          </a:p>
        </p:txBody>
      </p:sp>
      <p:pic>
        <p:nvPicPr>
          <p:cNvPr id="10547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3063" y="4627563"/>
            <a:ext cx="101123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/>
          <p:nvPr/>
        </p:nvSpPr>
        <p:spPr bwMode="auto">
          <a:xfrm>
            <a:off x="360363" y="1912938"/>
            <a:ext cx="5291137" cy="4206875"/>
          </a:xfrm>
          <a:prstGeom prst="roundRect">
            <a:avLst>
              <a:gd name="adj" fmla="val 9859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b="0">
              <a:solidFill>
                <a:schemeClr val="tx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305050" y="107950"/>
            <a:ext cx="8893175" cy="1022350"/>
          </a:xfrm>
        </p:spPr>
        <p:txBody>
          <a:bodyPr/>
          <a:lstStyle/>
          <a:p>
            <a:r>
              <a:rPr lang="ru-RU" smtClean="0">
                <a:latin typeface="Montserrat SemiBold"/>
              </a:rPr>
              <a:t>Добавление МЧД в программу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60363" y="2589213"/>
            <a:ext cx="52673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31" tIns="45716" rIns="91431" bIns="45716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1" indent="-355600">
              <a:spcBef>
                <a:spcPts val="1200"/>
              </a:spcBef>
              <a:buFont typeface="Futura PT Demi" panose="020B0702020204020303" pitchFamily="34" charset="0"/>
              <a:buChar char="»"/>
              <a:defRPr/>
            </a:pPr>
            <a:r>
              <a:rPr lang="ru-RU" altLang="ru-RU" sz="2100" b="0" dirty="0">
                <a:latin typeface="Montserrat SemiBold" panose="00000700000000000000" pitchFamily="2" charset="-52"/>
              </a:rPr>
              <a:t>Создать в учетном решении, например, в 1С:Бухгалтерии</a:t>
            </a:r>
          </a:p>
          <a:p>
            <a:pPr lvl="1">
              <a:spcBef>
                <a:spcPts val="600"/>
              </a:spcBef>
              <a:buFont typeface="Futura PT Demi" panose="020B0702020204020303" pitchFamily="34" charset="0"/>
              <a:buChar char="+"/>
              <a:defRPr/>
            </a:pPr>
            <a:r>
              <a:rPr lang="ru-RU" altLang="ru-RU" sz="1800" b="0" dirty="0">
                <a:latin typeface="Montserrat Light" panose="00000400000000000000" pitchFamily="2" charset="-52"/>
              </a:rPr>
              <a:t>Автоматическое заполнение данных доверителя и представителя</a:t>
            </a:r>
          </a:p>
          <a:p>
            <a:pPr lvl="1">
              <a:spcBef>
                <a:spcPts val="1200"/>
              </a:spcBef>
              <a:buFont typeface="Futura PT Demi" panose="020B0702020204020303" pitchFamily="34" charset="0"/>
              <a:buChar char="+"/>
              <a:defRPr/>
            </a:pPr>
            <a:r>
              <a:rPr lang="ru-RU" altLang="ru-RU" sz="1800" b="0" dirty="0">
                <a:latin typeface="Montserrat Light" panose="00000400000000000000" pitchFamily="2" charset="-52"/>
              </a:rPr>
              <a:t>Создание по актуальному формату</a:t>
            </a:r>
          </a:p>
          <a:p>
            <a:pPr lvl="1">
              <a:spcBef>
                <a:spcPts val="1200"/>
              </a:spcBef>
              <a:buFont typeface="Futura PT Demi" panose="020B0702020204020303" pitchFamily="34" charset="0"/>
              <a:buChar char="+"/>
              <a:defRPr/>
            </a:pPr>
            <a:r>
              <a:rPr lang="ru-RU" altLang="ru-RU" sz="1800" b="0" dirty="0">
                <a:latin typeface="Montserrat Light" panose="00000400000000000000" pitchFamily="2" charset="-52"/>
              </a:rPr>
              <a:t>Встроенный классификатор полномочий</a:t>
            </a:r>
            <a:endParaRPr lang="ru-RU" altLang="ru-RU" sz="2100" b="0" dirty="0">
              <a:latin typeface="Montserrat Light" panose="00000400000000000000" pitchFamily="2" charset="-52"/>
            </a:endParaRPr>
          </a:p>
        </p:txBody>
      </p:sp>
      <p:pic>
        <p:nvPicPr>
          <p:cNvPr id="4813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2068513"/>
            <a:ext cx="9715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3"/>
          <p:cNvSpPr txBox="1">
            <a:spLocks noChangeArrowheads="1"/>
          </p:cNvSpPr>
          <p:nvPr/>
        </p:nvSpPr>
        <p:spPr bwMode="auto">
          <a:xfrm>
            <a:off x="6408738" y="1782763"/>
            <a:ext cx="554513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marL="0" lvl="1" eaLnBrk="0" hangingPunct="0">
              <a:buClr>
                <a:srgbClr val="CC0000"/>
              </a:buClr>
            </a:pPr>
            <a:r>
              <a:rPr lang="ru-RU" altLang="ru-RU" b="0">
                <a:solidFill>
                  <a:schemeClr val="tx1"/>
                </a:solidFill>
                <a:latin typeface="Montserrat SemiBold"/>
              </a:rPr>
              <a:t>Загрузить из распределенного реестра МЧД ФНС по </a:t>
            </a:r>
            <a:r>
              <a:rPr lang="en-US" altLang="ru-RU" b="0">
                <a:solidFill>
                  <a:schemeClr val="tx1"/>
                </a:solidFill>
                <a:latin typeface="Montserrat SemiBold"/>
              </a:rPr>
              <a:t>GUID</a:t>
            </a:r>
            <a:endParaRPr lang="ru-RU" altLang="ru-RU" sz="1700" b="0">
              <a:solidFill>
                <a:schemeClr val="tx1"/>
              </a:solidFill>
              <a:latin typeface="Montserrat SemiBold"/>
            </a:endParaRPr>
          </a:p>
        </p:txBody>
      </p:sp>
      <p:sp>
        <p:nvSpPr>
          <p:cNvPr id="48134" name="Rectangle 3"/>
          <p:cNvSpPr txBox="1">
            <a:spLocks noChangeArrowheads="1"/>
          </p:cNvSpPr>
          <p:nvPr/>
        </p:nvSpPr>
        <p:spPr bwMode="auto">
          <a:xfrm>
            <a:off x="6408738" y="3816350"/>
            <a:ext cx="4392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marL="0" lvl="1" eaLnBrk="0" hangingPunct="0">
              <a:buClr>
                <a:srgbClr val="CC0000"/>
              </a:buClr>
            </a:pPr>
            <a:r>
              <a:rPr lang="ru-RU" altLang="ru-RU" b="0">
                <a:solidFill>
                  <a:schemeClr val="tx1"/>
                </a:solidFill>
                <a:latin typeface="Montserrat SemiBold"/>
              </a:rPr>
              <a:t>Загрузить из файла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endParaRPr lang="ru-RU" altLang="ru-RU">
              <a:solidFill>
                <a:schemeClr val="tx1"/>
              </a:solidFill>
              <a:latin typeface="Futura PT Demi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/>
            </a:extLst>
          </p:cNvPr>
          <p:cNvSpPr/>
          <p:nvPr/>
        </p:nvSpPr>
        <p:spPr bwMode="auto">
          <a:xfrm>
            <a:off x="712788" y="5419725"/>
            <a:ext cx="4586287" cy="533400"/>
          </a:xfrm>
          <a:prstGeom prst="roundRect">
            <a:avLst>
              <a:gd name="adj" fmla="val 29299"/>
            </a:avLst>
          </a:prstGeom>
          <a:solidFill>
            <a:schemeClr val="bg1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eaLnBrk="0" hangingPunct="0">
              <a:defRPr/>
            </a:pPr>
            <a:r>
              <a:rPr lang="ru-RU" altLang="ru-RU" sz="1800" dirty="0">
                <a:solidFill>
                  <a:schemeClr val="tx1"/>
                </a:solidFill>
                <a:latin typeface="Montserrat Medium" panose="00000600000000000000" pitchFamily="2" charset="-52"/>
              </a:rPr>
              <a:t>(самый быстрый и удобный</a:t>
            </a:r>
            <a:r>
              <a:rPr lang="en-US" altLang="ru-RU" sz="1800" dirty="0">
                <a:solidFill>
                  <a:schemeClr val="tx1"/>
                </a:solidFill>
                <a:latin typeface="Montserrat Medium" panose="00000600000000000000" pitchFamily="2" charset="-52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Montserrat Medium" panose="00000600000000000000" pitchFamily="2" charset="-52"/>
              </a:rPr>
              <a:t>способ)</a:t>
            </a:r>
          </a:p>
        </p:txBody>
      </p:sp>
      <p:pic>
        <p:nvPicPr>
          <p:cNvPr id="48136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3188" y="4160838"/>
            <a:ext cx="334168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2075" y="2519363"/>
            <a:ext cx="33512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Создание МЧД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33350" y="1851025"/>
            <a:ext cx="360045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31" tIns="45716" rIns="91431" bIns="45716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ru-RU" altLang="ru-RU" b="0" dirty="0">
                <a:latin typeface="Montserrat SemiBold" panose="00000700000000000000" pitchFamily="2" charset="-52"/>
              </a:rPr>
              <a:t>Для создания  МЧД достаточно заполнить:</a:t>
            </a:r>
          </a:p>
          <a:p>
            <a:pPr marL="536575" indent="-361950">
              <a:spcBef>
                <a:spcPts val="1200"/>
              </a:spcBef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latin typeface="Montserrat Light" panose="00000400000000000000" pitchFamily="2" charset="-52"/>
              </a:rPr>
              <a:t>Период действия</a:t>
            </a:r>
          </a:p>
          <a:p>
            <a:pPr marL="536575" indent="-361950">
              <a:spcBef>
                <a:spcPts val="1200"/>
              </a:spcBef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latin typeface="Montserrat Light" panose="00000400000000000000" pitchFamily="2" charset="-52"/>
              </a:rPr>
              <a:t>Полномочия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ru-RU" altLang="ru-RU" b="0" dirty="0">
                <a:latin typeface="Montserrat SemiBold" panose="00000700000000000000" pitchFamily="2" charset="-52"/>
              </a:rPr>
              <a:t>Выбрать из списка:</a:t>
            </a:r>
          </a:p>
          <a:p>
            <a:pPr marL="536575" indent="-361950">
              <a:spcBef>
                <a:spcPts val="1200"/>
              </a:spcBef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latin typeface="Montserrat Light" panose="00000400000000000000" pitchFamily="2" charset="-52"/>
              </a:rPr>
              <a:t>Доверителя</a:t>
            </a:r>
          </a:p>
          <a:p>
            <a:pPr marL="536575" indent="-361950">
              <a:spcBef>
                <a:spcPts val="1200"/>
              </a:spcBef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latin typeface="Montserrat Light" panose="00000400000000000000" pitchFamily="2" charset="-52"/>
              </a:rPr>
              <a:t>Представителя</a:t>
            </a:r>
          </a:p>
        </p:txBody>
      </p:sp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5313363" y="1552575"/>
            <a:ext cx="492125" cy="10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b="0"/>
          </a:p>
        </p:txBody>
      </p:sp>
      <p:sp>
        <p:nvSpPr>
          <p:cNvPr id="50180" name="Прямоугольник 7"/>
          <p:cNvSpPr>
            <a:spLocks noChangeArrowheads="1"/>
          </p:cNvSpPr>
          <p:nvPr/>
        </p:nvSpPr>
        <p:spPr bwMode="auto">
          <a:xfrm>
            <a:off x="4537075" y="2447925"/>
            <a:ext cx="234950" cy="109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b="0"/>
          </a:p>
        </p:txBody>
      </p:sp>
      <p:sp>
        <p:nvSpPr>
          <p:cNvPr id="50181" name="Прямоугольник 8"/>
          <p:cNvSpPr>
            <a:spLocks noChangeArrowheads="1"/>
          </p:cNvSpPr>
          <p:nvPr/>
        </p:nvSpPr>
        <p:spPr bwMode="auto">
          <a:xfrm>
            <a:off x="5570538" y="2447925"/>
            <a:ext cx="234950" cy="109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b="0"/>
          </a:p>
        </p:txBody>
      </p:sp>
      <p:sp>
        <p:nvSpPr>
          <p:cNvPr id="50182" name="Прямоугольник 9"/>
          <p:cNvSpPr>
            <a:spLocks noChangeArrowheads="1"/>
          </p:cNvSpPr>
          <p:nvPr/>
        </p:nvSpPr>
        <p:spPr bwMode="auto">
          <a:xfrm>
            <a:off x="5102225" y="3525838"/>
            <a:ext cx="658813" cy="10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b="0"/>
          </a:p>
        </p:txBody>
      </p:sp>
      <p:sp>
        <p:nvSpPr>
          <p:cNvPr id="50183" name="Прямоугольник 10"/>
          <p:cNvSpPr>
            <a:spLocks noChangeArrowheads="1"/>
          </p:cNvSpPr>
          <p:nvPr/>
        </p:nvSpPr>
        <p:spPr bwMode="auto">
          <a:xfrm>
            <a:off x="4321175" y="4176713"/>
            <a:ext cx="647700" cy="109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b="0"/>
          </a:p>
        </p:txBody>
      </p:sp>
      <p:sp>
        <p:nvSpPr>
          <p:cNvPr id="50184" name="Прямоугольник 11"/>
          <p:cNvSpPr>
            <a:spLocks noChangeArrowheads="1"/>
          </p:cNvSpPr>
          <p:nvPr/>
        </p:nvSpPr>
        <p:spPr bwMode="auto">
          <a:xfrm>
            <a:off x="4608513" y="4395788"/>
            <a:ext cx="647700" cy="109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b="0"/>
          </a:p>
        </p:txBody>
      </p:sp>
      <p:sp>
        <p:nvSpPr>
          <p:cNvPr id="50185" name="Прямоугольник 12"/>
          <p:cNvSpPr>
            <a:spLocks noChangeArrowheads="1"/>
          </p:cNvSpPr>
          <p:nvPr/>
        </p:nvSpPr>
        <p:spPr bwMode="auto">
          <a:xfrm>
            <a:off x="5784850" y="4395788"/>
            <a:ext cx="647700" cy="109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b="0"/>
          </a:p>
        </p:txBody>
      </p:sp>
      <p:sp>
        <p:nvSpPr>
          <p:cNvPr id="50186" name="Прямоугольник 13"/>
          <p:cNvSpPr>
            <a:spLocks noChangeArrowheads="1"/>
          </p:cNvSpPr>
          <p:nvPr/>
        </p:nvSpPr>
        <p:spPr bwMode="auto">
          <a:xfrm>
            <a:off x="8442325" y="3351213"/>
            <a:ext cx="647700" cy="109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b="0"/>
          </a:p>
        </p:txBody>
      </p:sp>
      <p:sp>
        <p:nvSpPr>
          <p:cNvPr id="50187" name="Прямоугольник 14"/>
          <p:cNvSpPr>
            <a:spLocks noChangeArrowheads="1"/>
          </p:cNvSpPr>
          <p:nvPr/>
        </p:nvSpPr>
        <p:spPr bwMode="auto">
          <a:xfrm>
            <a:off x="8232775" y="2906713"/>
            <a:ext cx="647700" cy="109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b="0"/>
          </a:p>
        </p:txBody>
      </p:sp>
      <p:sp>
        <p:nvSpPr>
          <p:cNvPr id="50188" name="Прямоугольник 15"/>
          <p:cNvSpPr>
            <a:spLocks noChangeArrowheads="1"/>
          </p:cNvSpPr>
          <p:nvPr/>
        </p:nvSpPr>
        <p:spPr bwMode="auto">
          <a:xfrm>
            <a:off x="8963025" y="2246313"/>
            <a:ext cx="647700" cy="109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81000" indent="-381000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b="0"/>
          </a:p>
        </p:txBody>
      </p:sp>
      <p:pic>
        <p:nvPicPr>
          <p:cNvPr id="17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29013" y="1290638"/>
            <a:ext cx="7943850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Montserrat SemiBold"/>
              </a:rPr>
              <a:t>Подпись с меткой доверенного</a:t>
            </a:r>
            <a:br>
              <a:rPr lang="ru-RU" smtClean="0">
                <a:solidFill>
                  <a:schemeClr val="tx1"/>
                </a:solidFill>
                <a:latin typeface="Montserrat SemiBold"/>
              </a:rPr>
            </a:br>
            <a:r>
              <a:rPr lang="ru-RU" smtClean="0">
                <a:solidFill>
                  <a:schemeClr val="tx1"/>
                </a:solidFill>
                <a:latin typeface="Montserrat SemiBold"/>
              </a:rPr>
              <a:t>времени (</a:t>
            </a:r>
            <a:r>
              <a:rPr lang="en-US" smtClean="0">
                <a:solidFill>
                  <a:schemeClr val="tx1"/>
                </a:solidFill>
                <a:latin typeface="Montserrat SemiBold"/>
              </a:rPr>
              <a:t>CAdES-T</a:t>
            </a:r>
            <a:r>
              <a:rPr lang="ru-RU" smtClean="0">
                <a:solidFill>
                  <a:schemeClr val="tx1"/>
                </a:solidFill>
                <a:latin typeface="Montserrat SemiBold"/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93" y="3021364"/>
            <a:ext cx="7851774" cy="2811011"/>
          </a:xfrm>
          <a:prstGeom prst="roundRect">
            <a:avLst>
              <a:gd name="adj" fmla="val 5986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Rounded Rectangular Callout 19">
            <a:extLst>
              <a:ext uri="{FF2B5EF4-FFF2-40B4-BE49-F238E27FC236}"/>
            </a:extLst>
          </p:cNvPr>
          <p:cNvSpPr/>
          <p:nvPr/>
        </p:nvSpPr>
        <p:spPr>
          <a:xfrm flipH="1">
            <a:off x="6105525" y="4032250"/>
            <a:ext cx="4543425" cy="1735138"/>
          </a:xfrm>
          <a:prstGeom prst="wedgeRoundRectCallout">
            <a:avLst>
              <a:gd name="adj1" fmla="val -3632"/>
              <a:gd name="adj2" fmla="val -14297"/>
              <a:gd name="adj3" fmla="val 16667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altLang="ru-RU" b="0" dirty="0">
                <a:solidFill>
                  <a:schemeClr val="tx1"/>
                </a:solidFill>
              </a:rPr>
              <a:t>Настройки по умолчанию:</a:t>
            </a:r>
          </a:p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</a:rPr>
              <a:t>Документы – с меткой времени</a:t>
            </a:r>
          </a:p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</a:rPr>
              <a:t>МЧД – с меткой времени</a:t>
            </a:r>
          </a:p>
        </p:txBody>
      </p:sp>
      <p:sp>
        <p:nvSpPr>
          <p:cNvPr id="11" name="Rounded Rectangular Callout 19">
            <a:extLst>
              <a:ext uri="{FF2B5EF4-FFF2-40B4-BE49-F238E27FC236}"/>
            </a:extLst>
          </p:cNvPr>
          <p:cNvSpPr/>
          <p:nvPr/>
        </p:nvSpPr>
        <p:spPr>
          <a:xfrm flipH="1">
            <a:off x="1584325" y="1655763"/>
            <a:ext cx="3159125" cy="1452562"/>
          </a:xfrm>
          <a:prstGeom prst="wedgeRoundRectCallout">
            <a:avLst>
              <a:gd name="adj1" fmla="val -3632"/>
              <a:gd name="adj2" fmla="val -14297"/>
              <a:gd name="adj3" fmla="val 16667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  <a:defRPr/>
            </a:pPr>
            <a:r>
              <a:rPr lang="ru-RU" altLang="ru-RU" b="0" dirty="0">
                <a:solidFill>
                  <a:schemeClr val="tx1"/>
                </a:solidFill>
              </a:rPr>
              <a:t>Адреса серверов меток времени в общих настройках программы</a:t>
            </a:r>
          </a:p>
        </p:txBody>
      </p:sp>
      <p:pic>
        <p:nvPicPr>
          <p:cNvPr id="12" name="Объект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939" y="2087959"/>
            <a:ext cx="4135522" cy="1572261"/>
          </a:xfrm>
          <a:prstGeom prst="roundRect">
            <a:avLst>
              <a:gd name="adj" fmla="val 11820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363" y="2419350"/>
            <a:ext cx="630237" cy="63182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24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0363" y="4991100"/>
            <a:ext cx="6318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23999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/>
            </a:extLst>
          </p:cNvPr>
          <p:cNvSpPr/>
          <p:nvPr/>
        </p:nvSpPr>
        <p:spPr bwMode="auto">
          <a:xfrm>
            <a:off x="4237038" y="2606675"/>
            <a:ext cx="3048000" cy="849313"/>
          </a:xfrm>
          <a:prstGeom prst="roundRect">
            <a:avLst>
              <a:gd name="adj" fmla="val 26164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b="0">
              <a:solidFill>
                <a:schemeClr val="tx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Montserrat SemiBold"/>
              </a:rPr>
              <a:t>Полномочия в МЧД</a:t>
            </a:r>
          </a:p>
        </p:txBody>
      </p:sp>
      <p:sp>
        <p:nvSpPr>
          <p:cNvPr id="54275" name="Объект 2"/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792163"/>
          </a:xfrm>
        </p:spPr>
        <p:txBody>
          <a:bodyPr/>
          <a:lstStyle/>
          <a:p>
            <a:pPr>
              <a:buFont typeface="Futura PT Demi" pitchFamily="34" charset="0"/>
              <a:buChar char="»"/>
            </a:pPr>
            <a:r>
              <a:rPr lang="ru-RU" smtClean="0">
                <a:latin typeface="Montserrat Medium"/>
              </a:rPr>
              <a:t>Полномочия  - неотъемлемая часть МЧД</a:t>
            </a:r>
          </a:p>
          <a:p>
            <a:pPr>
              <a:buFont typeface="Futura PT Demi" pitchFamily="34" charset="0"/>
              <a:buChar char="»"/>
            </a:pPr>
            <a:r>
              <a:rPr lang="ru-RU" smtClean="0">
                <a:latin typeface="Montserrat Medium"/>
              </a:rPr>
              <a:t>Ограничивают действия сотрудника от лица компании</a:t>
            </a:r>
          </a:p>
        </p:txBody>
      </p:sp>
      <p:sp>
        <p:nvSpPr>
          <p:cNvPr id="54276" name="Объект 2"/>
          <p:cNvSpPr txBox="1">
            <a:spLocks/>
          </p:cNvSpPr>
          <p:nvPr/>
        </p:nvSpPr>
        <p:spPr bwMode="auto">
          <a:xfrm>
            <a:off x="1778000" y="5462588"/>
            <a:ext cx="22526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charset="0"/>
              <a:buNone/>
            </a:pPr>
            <a:r>
              <a:rPr lang="ru-RU" b="0">
                <a:solidFill>
                  <a:schemeClr val="tx1"/>
                </a:solidFill>
                <a:latin typeface="Montserrat SemiBold"/>
                <a:ea typeface="VTB Group Cond Book"/>
                <a:cs typeface="VTB Group Cond Light"/>
              </a:rPr>
              <a:t>Текстом</a:t>
            </a:r>
            <a:endParaRPr lang="en-US" b="0">
              <a:solidFill>
                <a:schemeClr val="tx1"/>
              </a:solidFill>
              <a:latin typeface="Montserrat SemiBold"/>
              <a:ea typeface="VTB Group Cond Book"/>
              <a:cs typeface="VTB Group Cond Light"/>
            </a:endParaRPr>
          </a:p>
        </p:txBody>
      </p:sp>
      <p:sp>
        <p:nvSpPr>
          <p:cNvPr id="54277" name="Объект 2"/>
          <p:cNvSpPr txBox="1">
            <a:spLocks/>
          </p:cNvSpPr>
          <p:nvPr/>
        </p:nvSpPr>
        <p:spPr bwMode="auto">
          <a:xfrm>
            <a:off x="7199313" y="5470525"/>
            <a:ext cx="28829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charset="0"/>
              <a:buNone/>
            </a:pPr>
            <a:r>
              <a:rPr lang="ru-RU" b="0">
                <a:solidFill>
                  <a:schemeClr val="tx1"/>
                </a:solidFill>
                <a:latin typeface="Montserrat SemiBold"/>
                <a:ea typeface="VTB Group Cond Book"/>
                <a:cs typeface="VTB Group Cond Light"/>
              </a:rPr>
              <a:t>Из классификатора</a:t>
            </a:r>
          </a:p>
        </p:txBody>
      </p:sp>
      <p:sp>
        <p:nvSpPr>
          <p:cNvPr id="6" name="Oval 49">
            <a:extLst>
              <a:ext uri="{FF2B5EF4-FFF2-40B4-BE49-F238E27FC236}"/>
            </a:extLst>
          </p:cNvPr>
          <p:cNvSpPr/>
          <p:nvPr/>
        </p:nvSpPr>
        <p:spPr>
          <a:xfrm>
            <a:off x="2162175" y="3829050"/>
            <a:ext cx="1401763" cy="1401763"/>
          </a:xfrm>
          <a:prstGeom prst="ellipse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b="0" dirty="0">
              <a:solidFill>
                <a:schemeClr val="tx1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54279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6025" y="4152900"/>
            <a:ext cx="75406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50">
            <a:extLst>
              <a:ext uri="{FF2B5EF4-FFF2-40B4-BE49-F238E27FC236}"/>
            </a:extLst>
          </p:cNvPr>
          <p:cNvSpPr/>
          <p:nvPr/>
        </p:nvSpPr>
        <p:spPr>
          <a:xfrm>
            <a:off x="7956550" y="3829050"/>
            <a:ext cx="1401763" cy="1401763"/>
          </a:xfrm>
          <a:prstGeom prst="ellipse">
            <a:avLst/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b="0" dirty="0">
              <a:solidFill>
                <a:schemeClr val="tx1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54281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0400" y="4152900"/>
            <a:ext cx="75406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TextBox 16"/>
          <p:cNvSpPr txBox="1">
            <a:spLocks noChangeArrowheads="1"/>
          </p:cNvSpPr>
          <p:nvPr/>
        </p:nvSpPr>
        <p:spPr bwMode="auto">
          <a:xfrm>
            <a:off x="4314825" y="2608263"/>
            <a:ext cx="2892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Font typeface="Futura PT Demi" pitchFamily="34" charset="0"/>
              <a:buNone/>
            </a:pPr>
            <a:r>
              <a:rPr lang="ru-RU" b="0">
                <a:solidFill>
                  <a:schemeClr val="tx1"/>
                </a:solidFill>
                <a:latin typeface="Montserrat SemiBold"/>
              </a:rPr>
              <a:t>Способы указания полномочий: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Montserrat SemiBold"/>
              </a:rPr>
              <a:t>Преимущества классификатора полномочий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705725" y="2082800"/>
            <a:ext cx="2879725" cy="2876550"/>
          </a:xfrm>
          <a:prstGeom prst="roundRect">
            <a:avLst>
              <a:gd name="adj" fmla="val 10227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altLang="ru-RU" b="0">
              <a:solidFill>
                <a:schemeClr val="tx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7777163" y="2160588"/>
            <a:ext cx="2736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altLang="ru-RU" b="0">
                <a:solidFill>
                  <a:schemeClr val="tx1"/>
                </a:solidFill>
                <a:latin typeface="Montserrat Medium"/>
              </a:rPr>
              <a:t>Используется для правил автоматической проверки полномочий в программах 1С</a:t>
            </a:r>
          </a:p>
          <a:p>
            <a:pPr eaLnBrk="0" hangingPunct="0"/>
            <a:endParaRPr lang="ru-RU" altLang="ru-RU" b="0">
              <a:solidFill>
                <a:schemeClr val="tx1"/>
              </a:solidFill>
              <a:latin typeface="Futura PT Demi (Основной текст)"/>
            </a:endParaRPr>
          </a:p>
        </p:txBody>
      </p:sp>
      <p:sp>
        <p:nvSpPr>
          <p:cNvPr id="8" name="Прямоугольник: скругленные углы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960438" y="2084388"/>
            <a:ext cx="2881312" cy="2878137"/>
          </a:xfrm>
          <a:prstGeom prst="roundRect">
            <a:avLst>
              <a:gd name="adj" fmla="val 10227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altLang="ru-RU" b="0">
              <a:solidFill>
                <a:schemeClr val="tx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56325" name="TextBox 20"/>
          <p:cNvSpPr txBox="1">
            <a:spLocks noChangeArrowheads="1"/>
          </p:cNvSpPr>
          <p:nvPr/>
        </p:nvSpPr>
        <p:spPr bwMode="auto">
          <a:xfrm>
            <a:off x="1008063" y="2160588"/>
            <a:ext cx="2736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Clr>
                <a:srgbClr val="C00000"/>
              </a:buClr>
            </a:pP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Классификатор ведется </a:t>
            </a:r>
          </a:p>
          <a:p>
            <a:pPr eaLnBrk="0" hangingPunct="0">
              <a:buClr>
                <a:srgbClr val="C00000"/>
              </a:buClr>
            </a:pPr>
            <a:r>
              <a:rPr lang="ru-RU" altLang="ru-RU" b="0">
                <a:solidFill>
                  <a:schemeClr val="tx1"/>
                </a:solidFill>
                <a:latin typeface="Montserrat Medium"/>
              </a:rPr>
              <a:t>Минцифры (Приказ</a:t>
            </a:r>
            <a:r>
              <a:rPr lang="ru-RU" b="0">
                <a:solidFill>
                  <a:schemeClr val="tx1"/>
                </a:solidFill>
                <a:latin typeface="Montserrat Medium"/>
              </a:rPr>
              <a:t> от 18.08.2021 № 856)</a:t>
            </a:r>
            <a:endParaRPr lang="ru-RU" altLang="ru-RU" b="0">
              <a:solidFill>
                <a:schemeClr val="tx1"/>
              </a:solidFill>
              <a:latin typeface="Montserrat Medium"/>
            </a:endParaRPr>
          </a:p>
        </p:txBody>
      </p:sp>
      <p:sp>
        <p:nvSpPr>
          <p:cNvPr id="11" name="Прямоугольник: скругленные углы 2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321175" y="2084388"/>
            <a:ext cx="2879725" cy="2878137"/>
          </a:xfrm>
          <a:prstGeom prst="roundRect">
            <a:avLst>
              <a:gd name="adj" fmla="val 10227"/>
            </a:avLst>
          </a:prstGeom>
          <a:solidFill>
            <a:srgbClr val="FFDE07"/>
          </a:solidFill>
          <a:ln>
            <a:noFill/>
          </a:ln>
          <a:effectLst>
            <a:outerShdw blurRad="431131" dir="5400000" sx="99000" sy="99000" algn="ctr" rotWithShape="0">
              <a:schemeClr val="bg1">
                <a:lumMod val="50000"/>
                <a:alpha val="30000"/>
              </a:schemeClr>
            </a:outerShdw>
          </a:effectLst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endParaRPr lang="ru-RU" altLang="ru-RU" b="0">
              <a:solidFill>
                <a:schemeClr val="tx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56327" name="TextBox 23"/>
          <p:cNvSpPr txBox="1">
            <a:spLocks noChangeArrowheads="1"/>
          </p:cNvSpPr>
          <p:nvPr/>
        </p:nvSpPr>
        <p:spPr bwMode="auto">
          <a:xfrm>
            <a:off x="4392613" y="2160588"/>
            <a:ext cx="2736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altLang="ru-RU" b="0">
                <a:solidFill>
                  <a:schemeClr val="tx1"/>
                </a:solidFill>
                <a:latin typeface="Montserrat Medium"/>
              </a:rPr>
              <a:t>Классификатор обновляется автоматически –</a:t>
            </a:r>
          </a:p>
          <a:p>
            <a:pPr eaLnBrk="0" hangingPunct="0"/>
            <a:r>
              <a:rPr lang="ru-RU" altLang="ru-RU" b="0">
                <a:solidFill>
                  <a:schemeClr val="tx1"/>
                </a:solidFill>
                <a:latin typeface="Montserrat Medium"/>
              </a:rPr>
              <a:t>не нужно следить за актуальностью</a:t>
            </a:r>
            <a:endParaRPr lang="en-US" altLang="ru-RU" b="0">
              <a:solidFill>
                <a:schemeClr val="tx1"/>
              </a:solidFill>
              <a:latin typeface="Montserrat Medium"/>
            </a:endParaRPr>
          </a:p>
        </p:txBody>
      </p:sp>
      <p:pic>
        <p:nvPicPr>
          <p:cNvPr id="56328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3850" y="41814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4450" y="4229100"/>
            <a:ext cx="5969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4213" y="4108450"/>
            <a:ext cx="7175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Montserrat SemiBold"/>
              </a:rPr>
              <a:t>Полномочия с ограничениями</a:t>
            </a:r>
          </a:p>
        </p:txBody>
      </p:sp>
      <p:pic>
        <p:nvPicPr>
          <p:cNvPr id="5837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350" y="1368425"/>
            <a:ext cx="75088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3925" y="4392613"/>
            <a:ext cx="854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23999"/>
              </a:srgbClr>
            </a:outerShdw>
          </a:effectLst>
        </p:spPr>
      </p:pic>
      <p:sp>
        <p:nvSpPr>
          <p:cNvPr id="58372" name="Прямоугольник 14"/>
          <p:cNvSpPr>
            <a:spLocks noChangeArrowheads="1"/>
          </p:cNvSpPr>
          <p:nvPr/>
        </p:nvSpPr>
        <p:spPr bwMode="auto">
          <a:xfrm>
            <a:off x="144463" y="1871663"/>
            <a:ext cx="38163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ru-RU">
                <a:solidFill>
                  <a:schemeClr val="tx1"/>
                </a:solidFill>
                <a:latin typeface="Montserrat Medium"/>
              </a:rPr>
              <a:t>МЧД могут содержать особенные полномочия, с ограничениями по:</a:t>
            </a:r>
          </a:p>
          <a:p>
            <a:pPr eaLnBrk="0" hangingPunct="0">
              <a:spcAft>
                <a:spcPts val="600"/>
              </a:spcAft>
            </a:pPr>
            <a:r>
              <a:rPr lang="ru-RU" sz="1800">
                <a:solidFill>
                  <a:schemeClr val="tx1"/>
                </a:solidFill>
                <a:latin typeface="Montserrat Light"/>
              </a:rPr>
              <a:t>Типу документа</a:t>
            </a:r>
            <a:br>
              <a:rPr lang="ru-RU" sz="1800">
                <a:solidFill>
                  <a:schemeClr val="tx1"/>
                </a:solidFill>
                <a:latin typeface="Montserrat Light"/>
              </a:rPr>
            </a:br>
            <a:r>
              <a:rPr lang="ru-RU" sz="1800">
                <a:solidFill>
                  <a:schemeClr val="tx1"/>
                </a:solidFill>
                <a:latin typeface="Montserrat Light"/>
              </a:rPr>
              <a:t>Сумме</a:t>
            </a:r>
            <a:br>
              <a:rPr lang="ru-RU" sz="1800">
                <a:solidFill>
                  <a:schemeClr val="tx1"/>
                </a:solidFill>
                <a:latin typeface="Montserrat Light"/>
              </a:rPr>
            </a:br>
            <a:r>
              <a:rPr lang="ru-RU" sz="1800">
                <a:solidFill>
                  <a:schemeClr val="tx1"/>
                </a:solidFill>
                <a:latin typeface="Montserrat Light"/>
              </a:rPr>
              <a:t>Типу валюты</a:t>
            </a:r>
            <a:endParaRPr lang="ru-RU" sz="1800">
              <a:solidFill>
                <a:schemeClr val="tx1"/>
              </a:solidFill>
              <a:latin typeface="Montserrat Medium"/>
            </a:endParaRPr>
          </a:p>
        </p:txBody>
      </p:sp>
    </p:spTree>
  </p:cSld>
  <p:clrMapOvr>
    <a:masterClrMapping/>
  </p:clrMapOvr>
  <p:transition spd="slow">
    <p:strips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144572</TotalTime>
  <Words>820</Words>
  <Application>Microsoft Office PowerPoint</Application>
  <PresentationFormat>Произвольный</PresentationFormat>
  <Paragraphs>189</Paragraphs>
  <Slides>33</Slides>
  <Notes>32</Notes>
  <HiddenSlides>1</HiddenSlides>
  <MMClips>2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48" baseType="lpstr">
      <vt:lpstr>Arial</vt:lpstr>
      <vt:lpstr>Futura PT Demi</vt:lpstr>
      <vt:lpstr>Times New Roman</vt:lpstr>
      <vt:lpstr>Calibri Light</vt:lpstr>
      <vt:lpstr>Calibri</vt:lpstr>
      <vt:lpstr>Montserrat SemiBold</vt:lpstr>
      <vt:lpstr>Montserrat ExtraBold</vt:lpstr>
      <vt:lpstr>Montserrat Medium</vt:lpstr>
      <vt:lpstr>Montserrat Light</vt:lpstr>
      <vt:lpstr>VTB Group Cond Book</vt:lpstr>
      <vt:lpstr>VTB Group Cond Light</vt:lpstr>
      <vt:lpstr>Futura PT Demi (Основной текст)</vt:lpstr>
      <vt:lpstr>3_Специальное оформление</vt:lpstr>
      <vt:lpstr>Специальное оформление</vt:lpstr>
      <vt:lpstr>4_Специальное оформление</vt:lpstr>
      <vt:lpstr>Слайд 1</vt:lpstr>
      <vt:lpstr>Что такое МЧД?</vt:lpstr>
      <vt:lpstr>Реестр МЧД</vt:lpstr>
      <vt:lpstr>Добавление МЧД в программу</vt:lpstr>
      <vt:lpstr>Создание МЧД</vt:lpstr>
      <vt:lpstr>Подпись с меткой доверенного времени (CAdES-T)</vt:lpstr>
      <vt:lpstr>Полномочия в МЧД</vt:lpstr>
      <vt:lpstr>Преимущества классификатора полномочий</vt:lpstr>
      <vt:lpstr>Полномочия с ограничениями</vt:lpstr>
      <vt:lpstr>Улучшение подбора полномочий в МЧД</vt:lpstr>
      <vt:lpstr>Текстовые полномочия при создании МЧД</vt:lpstr>
      <vt:lpstr>Подписание МЧД руководителем</vt:lpstr>
      <vt:lpstr>Слайд 13</vt:lpstr>
      <vt:lpstr>Слайд 14</vt:lpstr>
      <vt:lpstr>Передоверие МЧД</vt:lpstr>
      <vt:lpstr>Нотариально заверенные МЧД</vt:lpstr>
      <vt:lpstr>Отзыв МЧД</vt:lpstr>
      <vt:lpstr>Использование сертификата ФЛ с МЧД</vt:lpstr>
      <vt:lpstr>Применение МЧД при подписании</vt:lpstr>
      <vt:lpstr>Как ваши контрагенты получат МЧД</vt:lpstr>
      <vt:lpstr>Как еще передать МЧД контрагенту</vt:lpstr>
      <vt:lpstr>Штамп подписи по МЧД</vt:lpstr>
      <vt:lpstr>Штамп подписи по МЧД</vt:lpstr>
      <vt:lpstr>Проверка подписи по МЧД</vt:lpstr>
      <vt:lpstr>Проверка подписи по МЧД, ручное доверие</vt:lpstr>
      <vt:lpstr>Проверка входящих МЧД</vt:lpstr>
      <vt:lpstr>Правила автопроверки полномочий в МЧД</vt:lpstr>
      <vt:lpstr>Правила автопроверки полномочий МЧД</vt:lpstr>
      <vt:lpstr>Недействительные доверенности</vt:lpstr>
      <vt:lpstr>Проверка подписи по передоверию</vt:lpstr>
      <vt:lpstr>Работа с МЧД при недоступности Распределенного реестра ФНС</vt:lpstr>
      <vt:lpstr>Стоимость МЧД в 1С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ryabokon_a</cp:lastModifiedBy>
  <cp:revision>3726</cp:revision>
  <cp:lastPrinted>2015-05-12T12:08:53Z</cp:lastPrinted>
  <dcterms:created xsi:type="dcterms:W3CDTF">2004-06-25T18:36:23Z</dcterms:created>
  <dcterms:modified xsi:type="dcterms:W3CDTF">2024-12-19T11:16:04Z</dcterms:modified>
</cp:coreProperties>
</file>