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9" r:id="rId2"/>
    <p:sldId id="257" r:id="rId3"/>
    <p:sldId id="258" r:id="rId4"/>
    <p:sldId id="259" r:id="rId5"/>
    <p:sldId id="272" r:id="rId6"/>
    <p:sldId id="277" r:id="rId7"/>
    <p:sldId id="279" r:id="rId8"/>
    <p:sldId id="278" r:id="rId9"/>
    <p:sldId id="280" r:id="rId10"/>
    <p:sldId id="273" r:id="rId11"/>
    <p:sldId id="271" r:id="rId12"/>
    <p:sldId id="274" r:id="rId13"/>
    <p:sldId id="275" r:id="rId14"/>
    <p:sldId id="281" r:id="rId15"/>
    <p:sldId id="282" r:id="rId16"/>
    <p:sldId id="276" r:id="rId17"/>
    <p:sldId id="283" r:id="rId18"/>
    <p:sldId id="260" r:id="rId19"/>
    <p:sldId id="284" r:id="rId20"/>
    <p:sldId id="261" r:id="rId21"/>
    <p:sldId id="263" r:id="rId22"/>
    <p:sldId id="270" r:id="rId2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EF"/>
    <a:srgbClr val="FFF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124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2" d="100"/>
          <a:sy n="42" d="100"/>
        </p:scale>
        <p:origin x="62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708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Тема: как в 1С отвечают на встречное требование ФНС, используя документы из 1С-ЭДО.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39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286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940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5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655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06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96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79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МЧД из коробки, универсальные сообщения 2026, валидация подписей.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МЧД из коробки, универсальные сообщения 2026, валидация подписей.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4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Государство переводит документооборот в цифру: прослеживаемость, ЭПД, ФНС.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Автозагрузка, сопоставление номенклатуры, проверка подписей.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Отказ от бумаги, печати, курьеров и архивирования.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Представление спикера вебинара.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Ключевое отличие — глубокая интеграция с 1С.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62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1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91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929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Шаблоны, скрепка файлов, дерево документов по сделке.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62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image" Target="../media/image53.svg"/><Relationship Id="rId4" Type="http://schemas.openxmlformats.org/officeDocument/2006/relationships/image" Target="../media/image5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sv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85800"/>
            <a:ext cx="1012180" cy="4000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6725900" y="914400"/>
            <a:ext cx="228600" cy="228600"/>
          </a:xfrm>
          <a:prstGeom prst="ellipse">
            <a:avLst/>
          </a:prstGeom>
          <a:ln w="9525">
            <a:solidFill>
              <a:srgbClr val="CCBFA8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 rot="2700000">
            <a:off x="1143000" y="8972550"/>
            <a:ext cx="171450" cy="171450"/>
          </a:xfrm>
          <a:prstGeom prst="rect">
            <a:avLst/>
          </a:prstGeom>
          <a:ln w="9525">
            <a:solidFill>
              <a:srgbClr val="CCBFA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24000" y="2995612"/>
            <a:ext cx="1676400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ВЕБИНАР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1524000" y="3477297"/>
            <a:ext cx="12557760" cy="45848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1С-ЭДО на практике: </a:t>
            </a:r>
            <a:br>
              <a:rPr lang="en-US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бухгалтер </a:t>
            </a:r>
            <a:br>
              <a:rPr lang="en-US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контролирует первичку</a:t>
            </a:r>
            <a:r>
              <a:rPr lang="en-US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6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закрывает требования ФНС</a:t>
            </a:r>
            <a:endParaRPr kumimoji="0" lang="en-US" sz="6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524000" y="8155991"/>
            <a:ext cx="98107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Спикер – Бойко Вероника, директор компании «Альба Групп»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5504A"/>
                </a:solidFill>
                <a:effectLst/>
                <a:uLnTx/>
                <a:uFillTx/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4173200" y="3800475"/>
            <a:ext cx="2686050" cy="2686050"/>
          </a:xfrm>
          <a:prstGeom prst="ellipse">
            <a:avLst/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849475" y="4476750"/>
            <a:ext cx="1333500" cy="133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Настройка отправки документов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4225588" cy="872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контрагенту отправлены несколько приглашений на ЭДО, необходимо указать основной идентификатор, куда будут отправляться документы из 1С. Можно настроить разные идентификаторы в зависимости от договора, по которому отправляются документы.</a:t>
            </a:r>
            <a:endParaRPr lang="en-US" sz="17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sp>
        <p:nvSpPr>
          <p:cNvPr id="27" name="Shape 3">
            <a:extLst>
              <a:ext uri="{FF2B5EF4-FFF2-40B4-BE49-F238E27FC236}">
                <a16:creationId xmlns:a16="http://schemas.microsoft.com/office/drawing/2014/main" id="{BD42DEEC-1727-6137-BEFC-FC54615E65FB}"/>
              </a:ext>
            </a:extLst>
          </p:cNvPr>
          <p:cNvSpPr/>
          <p:nvPr/>
        </p:nvSpPr>
        <p:spPr>
          <a:xfrm>
            <a:off x="13213724" y="3437781"/>
            <a:ext cx="4507606" cy="2357438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0" name="Text 5">
            <a:extLst>
              <a:ext uri="{FF2B5EF4-FFF2-40B4-BE49-F238E27FC236}">
                <a16:creationId xmlns:a16="http://schemas.microsoft.com/office/drawing/2014/main" id="{E43ACC11-31DE-DD0D-A5A8-6F6A7C66B9C7}"/>
              </a:ext>
            </a:extLst>
          </p:cNvPr>
          <p:cNvSpPr/>
          <p:nvPr/>
        </p:nvSpPr>
        <p:spPr>
          <a:xfrm>
            <a:off x="13471300" y="3773073"/>
            <a:ext cx="36704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Переформировать документ</a:t>
            </a:r>
            <a:endParaRPr lang="en-US" sz="1950" dirty="0"/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473B31CD-BCB8-B624-CD08-6C6B6FF718CE}"/>
              </a:ext>
            </a:extLst>
          </p:cNvPr>
          <p:cNvSpPr/>
          <p:nvPr/>
        </p:nvSpPr>
        <p:spPr>
          <a:xfrm>
            <a:off x="13471300" y="4182648"/>
            <a:ext cx="4043968" cy="13613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Когда электронный документ подготовлен к отправке на неверный идентификатор</a:t>
            </a:r>
            <a:endParaRPr lang="en-US" sz="1725" dirty="0">
              <a:solidFill>
                <a:srgbClr val="55504A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4CB640-E557-3D7D-D0EF-16549B604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3222603"/>
            <a:ext cx="11396223" cy="6665554"/>
          </a:xfrm>
          <a:prstGeom prst="rect">
            <a:avLst/>
          </a:prstGeom>
        </p:spPr>
      </p:pic>
      <p:sp>
        <p:nvSpPr>
          <p:cNvPr id="7" name="Shape 3">
            <a:extLst>
              <a:ext uri="{FF2B5EF4-FFF2-40B4-BE49-F238E27FC236}">
                <a16:creationId xmlns:a16="http://schemas.microsoft.com/office/drawing/2014/main" id="{88833F93-4632-7900-2798-99BD91A6B95E}"/>
              </a:ext>
            </a:extLst>
          </p:cNvPr>
          <p:cNvSpPr/>
          <p:nvPr/>
        </p:nvSpPr>
        <p:spPr>
          <a:xfrm>
            <a:off x="13213724" y="6298699"/>
            <a:ext cx="4507606" cy="2883937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937ED58-A52E-71B5-6439-25BC87539373}"/>
              </a:ext>
            </a:extLst>
          </p:cNvPr>
          <p:cNvSpPr/>
          <p:nvPr/>
        </p:nvSpPr>
        <p:spPr>
          <a:xfrm>
            <a:off x="13471300" y="6633992"/>
            <a:ext cx="36704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Подсказка в документе</a:t>
            </a:r>
            <a:endParaRPr lang="en-US" sz="195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0944D0B-8FA7-22FF-2522-BBD120E9210A}"/>
              </a:ext>
            </a:extLst>
          </p:cNvPr>
          <p:cNvSpPr/>
          <p:nvPr/>
        </p:nvSpPr>
        <p:spPr>
          <a:xfrm>
            <a:off x="13471300" y="7043567"/>
            <a:ext cx="4043968" cy="18349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В наименовании файла сначала указан 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ID 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получателя, затем 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ID 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отправителя. Первые буквы идентификатора соответствуют оператору ЭДО.</a:t>
            </a:r>
            <a:endParaRPr lang="en-US" sz="1725" dirty="0">
              <a:solidFill>
                <a:srgbClr val="55504A"/>
              </a:solidFill>
              <a:latin typeface="Arial" pitchFamily="34" charset="0"/>
              <a:cs typeface="Arial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8822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Типовые сделки: документооборот и автозаполнение в 1С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49"/>
            <a:ext cx="15647670" cy="2879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бухгалтер формирует и отправляет по ЭДО весь пакет документов по сделке (счет, УПД, договор, спецификацию, приложения, акты), есть возможность загрузить в 1С типовые формы документов и использовать функцию автозаполнения.</a:t>
            </a:r>
          </a:p>
          <a:p>
            <a:pPr marL="0" indent="0" algn="l">
              <a:lnSpc>
                <a:spcPct val="132037"/>
              </a:lnSpc>
              <a:buNone/>
            </a:pPr>
            <a:endParaRPr lang="ru-RU" sz="1725" dirty="0">
              <a:solidFill>
                <a:srgbClr val="55504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32037"/>
              </a:lnSpc>
              <a:buNone/>
            </a:pP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1С реализован удобный функционал создания документов по шаблонам. При 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отправке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сч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или УПД можно в один клик сформировать и прикрепить договор, спецификацию, 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доп.соглашение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 — и 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отправить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единым пакетом по ЭДО.</a:t>
            </a:r>
            <a:endParaRPr lang="ru-RU" sz="1725" dirty="0">
              <a:solidFill>
                <a:srgbClr val="55504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333500" y="5120085"/>
            <a:ext cx="4953000" cy="295497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6" name="Shape 4"/>
          <p:cNvSpPr/>
          <p:nvPr/>
        </p:nvSpPr>
        <p:spPr>
          <a:xfrm>
            <a:off x="1724025" y="5510610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475" y="5682060"/>
            <a:ext cx="285750" cy="2857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24025" y="6405960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документов в один клик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724025" y="6815535"/>
            <a:ext cx="4297109" cy="971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Отправка формализованных документов и печатных форм.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Редактор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шаблонов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</a:t>
            </a: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 формы с автозаполнением реквизитов.</a:t>
            </a:r>
            <a:endParaRPr lang="en-US" sz="1425" dirty="0"/>
          </a:p>
        </p:txBody>
      </p:sp>
      <p:sp>
        <p:nvSpPr>
          <p:cNvPr id="10" name="Shape 7"/>
          <p:cNvSpPr/>
          <p:nvPr/>
        </p:nvSpPr>
        <p:spPr>
          <a:xfrm>
            <a:off x="6667500" y="5120085"/>
            <a:ext cx="4953000" cy="295497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058025" y="5510610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9475" y="5682060"/>
            <a:ext cx="285750" cy="28575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58025" y="6405960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  <a:t>Пакетная отправка</a:t>
            </a:r>
            <a:endParaRPr lang="en-US" sz="1950" dirty="0"/>
          </a:p>
        </p:txBody>
      </p:sp>
      <p:sp>
        <p:nvSpPr>
          <p:cNvPr id="14" name="Text 10"/>
          <p:cNvSpPr/>
          <p:nvPr/>
        </p:nvSpPr>
        <p:spPr>
          <a:xfrm>
            <a:off x="7058025" y="6815535"/>
            <a:ext cx="4297109" cy="971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Прикрепленные файлы можно добавить в пакет электронных документов</a:t>
            </a:r>
            <a:endParaRPr lang="en-US" sz="1425" dirty="0"/>
          </a:p>
        </p:txBody>
      </p:sp>
      <p:sp>
        <p:nvSpPr>
          <p:cNvPr id="15" name="Shape 11"/>
          <p:cNvSpPr/>
          <p:nvPr/>
        </p:nvSpPr>
        <p:spPr>
          <a:xfrm>
            <a:off x="12001500" y="5120085"/>
            <a:ext cx="4953000" cy="295497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2392025" y="5510610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63475" y="5682060"/>
            <a:ext cx="285750" cy="2857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392025" y="6405960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Журналы</a:t>
            </a: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документов</a:t>
            </a:r>
            <a:endParaRPr lang="en-US" sz="1950" dirty="0"/>
          </a:p>
        </p:txBody>
      </p:sp>
      <p:sp>
        <p:nvSpPr>
          <p:cNvPr id="19" name="Text 14"/>
          <p:cNvSpPr/>
          <p:nvPr/>
        </p:nvSpPr>
        <p:spPr>
          <a:xfrm>
            <a:off x="12392025" y="6815535"/>
            <a:ext cx="4297109" cy="9327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</a:t>
            </a: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тный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документ связывается с электронным автоматически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или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вручную</a:t>
            </a: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статус подписания актуализируется автоматически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22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Настройте шаблоны договоров, </a:t>
            </a:r>
            <a:r>
              <a:rPr lang="ru-RU" sz="4200" b="1" dirty="0" err="1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доп.соглашений</a:t>
            </a: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спецификаций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5691002" cy="10565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en-US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клик можно формировать сопроводительные документы по сделке, прикреплять их к документу в учетной системе (в скрепке) и отправлять по контрагенту по ЭДО. Удобно отправлять пакет документов </a:t>
            </a:r>
            <a:r>
              <a:rPr lang="ru-RU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УПД+Счет+Договор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или </a:t>
            </a:r>
            <a:r>
              <a:rPr lang="ru-RU" sz="1725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УПД+Договор+Спецификация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7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456EC9B-DECB-BB4D-301F-BF313A62E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3371850"/>
            <a:ext cx="9677400" cy="5572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8F7AEC2-BCF4-F8DD-0F47-323E0BBEB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0177" y="4039807"/>
            <a:ext cx="11744325" cy="5848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727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обмена договорами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70EC3F-7AF2-8A3C-8A43-EE35DAC20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430669"/>
            <a:ext cx="16063815" cy="6903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8275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Журнал документов по реализации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D83FBB-C145-1F0F-C831-013E824E3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738" y="2341540"/>
            <a:ext cx="14687550" cy="7200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AEF02467-9F63-9A63-A420-0E91C24C6209}"/>
              </a:ext>
            </a:extLst>
          </p:cNvPr>
          <p:cNvSpPr/>
          <p:nvPr/>
        </p:nvSpPr>
        <p:spPr>
          <a:xfrm>
            <a:off x="13020541" y="3567448"/>
            <a:ext cx="2807594" cy="746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30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Счета-фактуры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B29D5E-B6D5-992D-8148-EE37ACFAA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634" y="2152649"/>
            <a:ext cx="9801636" cy="585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19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пакета документов </a:t>
            </a:r>
            <a:r>
              <a:rPr lang="ru-RU" sz="4200" b="1" dirty="0" err="1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УПД+Договор+Доп.соглашение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85CCC3-609A-BF71-E73A-6F05D8152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294384"/>
            <a:ext cx="8201025" cy="3019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F111F1-1AB7-C60B-62DB-300B1E2B4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7300" y="2152650"/>
            <a:ext cx="5970167" cy="33902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EFA667-521F-2FE1-C299-9004392DA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6121" y="2726437"/>
            <a:ext cx="4143375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31EF3F3-C663-4DDE-32F7-89C8BEF54C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5289" y="6026947"/>
            <a:ext cx="8661443" cy="3861210"/>
          </a:xfrm>
          <a:prstGeom prst="rect">
            <a:avLst/>
          </a:prstGeom>
        </p:spPr>
      </p:pic>
      <p:sp>
        <p:nvSpPr>
          <p:cNvPr id="4" name="Семиугольник 3">
            <a:extLst>
              <a:ext uri="{FF2B5EF4-FFF2-40B4-BE49-F238E27FC236}">
                <a16:creationId xmlns:a16="http://schemas.microsoft.com/office/drawing/2014/main" id="{4CE0C6A8-619D-A6C0-960B-0B7365E23571}"/>
              </a:ext>
            </a:extLst>
          </p:cNvPr>
          <p:cNvSpPr/>
          <p:nvPr/>
        </p:nvSpPr>
        <p:spPr>
          <a:xfrm>
            <a:off x="1133341" y="2000250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6" name="Семиугольник 5">
            <a:extLst>
              <a:ext uri="{FF2B5EF4-FFF2-40B4-BE49-F238E27FC236}">
                <a16:creationId xmlns:a16="http://schemas.microsoft.com/office/drawing/2014/main" id="{206C9559-5F1C-0013-86A4-789782DA05B4}"/>
              </a:ext>
            </a:extLst>
          </p:cNvPr>
          <p:cNvSpPr/>
          <p:nvPr/>
        </p:nvSpPr>
        <p:spPr>
          <a:xfrm>
            <a:off x="7447141" y="1899966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8" name="Семиугольник 7">
            <a:extLst>
              <a:ext uri="{FF2B5EF4-FFF2-40B4-BE49-F238E27FC236}">
                <a16:creationId xmlns:a16="http://schemas.microsoft.com/office/drawing/2014/main" id="{4056F95C-EC96-5493-8A65-C5B4FCBA1BBC}"/>
              </a:ext>
            </a:extLst>
          </p:cNvPr>
          <p:cNvSpPr/>
          <p:nvPr/>
        </p:nvSpPr>
        <p:spPr>
          <a:xfrm>
            <a:off x="13264301" y="2360122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9" name="Семиугольник 8">
            <a:extLst>
              <a:ext uri="{FF2B5EF4-FFF2-40B4-BE49-F238E27FC236}">
                <a16:creationId xmlns:a16="http://schemas.microsoft.com/office/drawing/2014/main" id="{82965C70-0B20-F2A7-C367-83B0B3EC1AF8}"/>
              </a:ext>
            </a:extLst>
          </p:cNvPr>
          <p:cNvSpPr/>
          <p:nvPr/>
        </p:nvSpPr>
        <p:spPr>
          <a:xfrm>
            <a:off x="1028163" y="5771613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359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пакета документов </a:t>
            </a:r>
            <a:r>
              <a:rPr lang="ru-RU" sz="4200" b="1" dirty="0" err="1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УПД+Счет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C82CAC-6458-51CF-E801-C7F878AFC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718" y="2481729"/>
            <a:ext cx="8485500" cy="332120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4C9BAF4-4F52-B74D-381A-799388568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4252" y="4862209"/>
            <a:ext cx="5219700" cy="349567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1B8CD64-FFEC-731D-9AB3-80BEB07F62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8718" y="6781464"/>
            <a:ext cx="6886575" cy="2390775"/>
          </a:xfrm>
          <a:prstGeom prst="rect">
            <a:avLst/>
          </a:prstGeom>
        </p:spPr>
      </p:pic>
      <p:sp>
        <p:nvSpPr>
          <p:cNvPr id="4" name="Семиугольник 3">
            <a:extLst>
              <a:ext uri="{FF2B5EF4-FFF2-40B4-BE49-F238E27FC236}">
                <a16:creationId xmlns:a16="http://schemas.microsoft.com/office/drawing/2014/main" id="{4CE0C6A8-619D-A6C0-960B-0B7365E23571}"/>
              </a:ext>
            </a:extLst>
          </p:cNvPr>
          <p:cNvSpPr/>
          <p:nvPr/>
        </p:nvSpPr>
        <p:spPr>
          <a:xfrm>
            <a:off x="1829133" y="2260862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6" name="Семиугольник 5">
            <a:extLst>
              <a:ext uri="{FF2B5EF4-FFF2-40B4-BE49-F238E27FC236}">
                <a16:creationId xmlns:a16="http://schemas.microsoft.com/office/drawing/2014/main" id="{206C9559-5F1C-0013-86A4-789782DA05B4}"/>
              </a:ext>
            </a:extLst>
          </p:cNvPr>
          <p:cNvSpPr/>
          <p:nvPr/>
        </p:nvSpPr>
        <p:spPr>
          <a:xfrm>
            <a:off x="10613803" y="4620191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9" name="Семиугольник 8">
            <a:extLst>
              <a:ext uri="{FF2B5EF4-FFF2-40B4-BE49-F238E27FC236}">
                <a16:creationId xmlns:a16="http://schemas.microsoft.com/office/drawing/2014/main" id="{82965C70-0B20-F2A7-C367-83B0B3EC1AF8}"/>
              </a:ext>
            </a:extLst>
          </p:cNvPr>
          <p:cNvSpPr/>
          <p:nvPr/>
        </p:nvSpPr>
        <p:spPr>
          <a:xfrm>
            <a:off x="1829133" y="6539446"/>
            <a:ext cx="463639" cy="484036"/>
          </a:xfrm>
          <a:prstGeom prst="heptagon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89871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ТЕХНОЛОГИИ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Проверка подписи и </a:t>
            </a:r>
            <a:r>
              <a:rPr lang="en-US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МЧД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4144625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1800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Машиночитаемые</a:t>
            </a: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доверенности</a:t>
            </a: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(МЧД) </a:t>
            </a:r>
            <a:r>
              <a:rPr lang="ru-RU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активно используются в документообороте. Проверка МЧД встроена в 1С.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33500" y="3154561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24025" y="3545086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475" y="3716536"/>
            <a:ext cx="285750" cy="2857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24025" y="4440436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и проверка МЧД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724025" y="4850011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Доверенности формируются и проверяются прямо в 1С — без сторонних сервисов.</a:t>
            </a:r>
            <a:endParaRPr lang="en-US" sz="1425" dirty="0"/>
          </a:p>
        </p:txBody>
      </p:sp>
      <p:sp>
        <p:nvSpPr>
          <p:cNvPr id="15" name="Shape 11"/>
          <p:cNvSpPr/>
          <p:nvPr/>
        </p:nvSpPr>
        <p:spPr>
          <a:xfrm>
            <a:off x="6868491" y="3154561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259016" y="3545086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0466" y="3716536"/>
            <a:ext cx="285750" cy="2857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259016" y="4440436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Валидация подписей</a:t>
            </a:r>
            <a:endParaRPr lang="en-US" sz="1950" dirty="0"/>
          </a:p>
        </p:txBody>
      </p:sp>
      <p:sp>
        <p:nvSpPr>
          <p:cNvPr id="19" name="Text 14"/>
          <p:cNvSpPr/>
          <p:nvPr/>
        </p:nvSpPr>
        <p:spPr>
          <a:xfrm>
            <a:off x="7259016" y="4850011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Автоматическая проверка электронных подписей при получении документов.</a:t>
            </a:r>
            <a:endParaRPr lang="en-US" sz="14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08CEA40F-3F59-2C07-0562-C88D527E9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81170" y="9688132"/>
            <a:ext cx="1012180" cy="4000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8834639-6B02-BC43-123C-80DF99389E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3500" y="6031111"/>
            <a:ext cx="10757276" cy="362844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DC765CE-1B5D-297E-298C-5A34CE8373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14588" y="6040057"/>
            <a:ext cx="3571875" cy="3648075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AFBD76E6-B057-166D-E190-702ABCA3438D}"/>
              </a:ext>
            </a:extLst>
          </p:cNvPr>
          <p:cNvSpPr/>
          <p:nvPr/>
        </p:nvSpPr>
        <p:spPr>
          <a:xfrm>
            <a:off x="12090777" y="6915955"/>
            <a:ext cx="4664638" cy="10045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11851907-844A-BF12-BC55-0A70A4781FC9}"/>
              </a:ext>
            </a:extLst>
          </p:cNvPr>
          <p:cNvSpPr/>
          <p:nvPr/>
        </p:nvSpPr>
        <p:spPr>
          <a:xfrm>
            <a:off x="12238686" y="3125986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C382188E-8601-518F-65C5-9ADE82C1E7B0}"/>
              </a:ext>
            </a:extLst>
          </p:cNvPr>
          <p:cNvSpPr/>
          <p:nvPr/>
        </p:nvSpPr>
        <p:spPr>
          <a:xfrm>
            <a:off x="12629211" y="3516511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B53415D6-230D-98EB-298E-B8C6589ED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00661" y="3687961"/>
            <a:ext cx="285750" cy="285750"/>
          </a:xfrm>
          <a:prstGeom prst="rect">
            <a:avLst/>
          </a:prstGeom>
        </p:spPr>
      </p:pic>
      <p:sp>
        <p:nvSpPr>
          <p:cNvPr id="14" name="Text 5">
            <a:extLst>
              <a:ext uri="{FF2B5EF4-FFF2-40B4-BE49-F238E27FC236}">
                <a16:creationId xmlns:a16="http://schemas.microsoft.com/office/drawing/2014/main" id="{DDA21D63-8ED7-2F5C-A48D-227BAAE35095}"/>
              </a:ext>
            </a:extLst>
          </p:cNvPr>
          <p:cNvSpPr/>
          <p:nvPr/>
        </p:nvSpPr>
        <p:spPr>
          <a:xfrm>
            <a:off x="12629211" y="4411861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полномочий</a:t>
            </a:r>
            <a:endParaRPr lang="en-US" sz="1950" dirty="0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5C6A40DE-2001-5E82-76A9-6BBEAD14A16C}"/>
              </a:ext>
            </a:extLst>
          </p:cNvPr>
          <p:cNvSpPr/>
          <p:nvPr/>
        </p:nvSpPr>
        <p:spPr>
          <a:xfrm>
            <a:off x="12629211" y="4821436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cs typeface="Arial" pitchFamily="34" charset="-120"/>
              </a:rPr>
              <a:t>Отдельная проверка полномочий представителя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cs typeface="Arial" pitchFamily="34" charset="-12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ТЕХНОЛОГИИ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Правила проверки </a:t>
            </a:r>
            <a:r>
              <a:rPr lang="en-US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МЧД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4144625" cy="392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ru-RU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 проверки полномочий по сумме документа, если включено правило максимально разрешенной суммы.</a:t>
            </a:r>
            <a:endParaRPr lang="en-US" sz="18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08CEA40F-3F59-2C07-0562-C88D527E9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170" y="9688132"/>
            <a:ext cx="1012180" cy="4000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7BDDCD-F675-2556-0943-8B52821DD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9850" y="3191478"/>
            <a:ext cx="3775254" cy="59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66C4C8-4630-671E-90A3-E89F41E67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3197515"/>
            <a:ext cx="10191750" cy="595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4B1AD182-19FE-EC54-9947-DA757AEB448F}"/>
              </a:ext>
            </a:extLst>
          </p:cNvPr>
          <p:cNvSpPr/>
          <p:nvPr/>
        </p:nvSpPr>
        <p:spPr>
          <a:xfrm>
            <a:off x="2305317" y="8229599"/>
            <a:ext cx="4559120" cy="1040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85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ТРЕНД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Тренд на цифровизацию бизнеса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2753975" cy="746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Прослеживаемость, маркировка, онлайн-кассы и ОФД, электронные </a:t>
            </a:r>
            <a:r>
              <a:rPr lang="en-US" sz="1800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перевозочные</a:t>
            </a: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документы</a:t>
            </a:r>
            <a:r>
              <a:rPr lang="en-US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</a:t>
            </a:r>
          </a:p>
          <a:p>
            <a:pPr marL="0" indent="0" algn="l">
              <a:lnSpc>
                <a:spcPct val="132857"/>
              </a:lnSpc>
              <a:buNone/>
            </a:pPr>
            <a:r>
              <a:rPr lang="en-US" sz="1800" dirty="0" err="1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государство</a:t>
            </a: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последовательно переводит документооборот в цифровой формат.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33500" y="3508772"/>
            <a:ext cx="4953000" cy="3729155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24025" y="3899297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475" y="4070747"/>
            <a:ext cx="285750" cy="2857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24025" y="4794647"/>
            <a:ext cx="4589145" cy="8477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Переход к утвержденным</a:t>
            </a:r>
            <a:b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XML-</a:t>
            </a: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форматам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724025" y="5642373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УПД, актов сверки, счетов-фактур и ЭПД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25" dirty="0" err="1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закрепл</a:t>
            </a: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 законодательно.</a:t>
            </a:r>
            <a:endParaRPr lang="en-US" sz="1425" dirty="0"/>
          </a:p>
        </p:txBody>
      </p:sp>
      <p:sp>
        <p:nvSpPr>
          <p:cNvPr id="10" name="Shape 7"/>
          <p:cNvSpPr/>
          <p:nvPr/>
        </p:nvSpPr>
        <p:spPr>
          <a:xfrm>
            <a:off x="6667500" y="3508772"/>
            <a:ext cx="4953000" cy="3729154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058025" y="3899297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9475" y="4070747"/>
            <a:ext cx="285750" cy="28575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58025" y="4794647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2000" b="1" dirty="0">
                <a:solidFill>
                  <a:srgbClr val="000000"/>
                </a:solidFill>
                <a:latin typeface="Microsoft Sans Serif" panose="020B0604020202020204" pitchFamily="34" charset="0"/>
              </a:rPr>
              <a:t>Р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  <a:t>асширение обязательного ЭДО</a:t>
            </a:r>
            <a:r>
              <a:rPr lang="ru-RU" sz="2000" b="1" dirty="0"/>
              <a:t> </a:t>
            </a:r>
            <a:endParaRPr lang="en-US" sz="1950" b="1" dirty="0"/>
          </a:p>
        </p:txBody>
      </p:sp>
      <p:sp>
        <p:nvSpPr>
          <p:cNvPr id="14" name="Text 10"/>
          <p:cNvSpPr/>
          <p:nvPr/>
        </p:nvSpPr>
        <p:spPr>
          <a:xfrm>
            <a:off x="6995445" y="5469933"/>
            <a:ext cx="4297109" cy="13768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категории документов переходят на обязательный электронный формат.</a:t>
            </a:r>
            <a:endParaRPr lang="en-US" sz="1425" dirty="0"/>
          </a:p>
        </p:txBody>
      </p:sp>
      <p:sp>
        <p:nvSpPr>
          <p:cNvPr id="15" name="Shape 11"/>
          <p:cNvSpPr/>
          <p:nvPr/>
        </p:nvSpPr>
        <p:spPr>
          <a:xfrm>
            <a:off x="12001500" y="3508772"/>
            <a:ext cx="4953000" cy="3729154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2392025" y="3899297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63475" y="4070747"/>
            <a:ext cx="285750" cy="2857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392025" y="4794647"/>
            <a:ext cx="4589145" cy="8477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Усиление автоматизированного</a:t>
            </a:r>
            <a:b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контроля</a:t>
            </a:r>
            <a:endParaRPr lang="en-US" sz="1950" dirty="0"/>
          </a:p>
        </p:txBody>
      </p:sp>
      <p:sp>
        <p:nvSpPr>
          <p:cNvPr id="19" name="Text 14"/>
          <p:cNvSpPr/>
          <p:nvPr/>
        </p:nvSpPr>
        <p:spPr>
          <a:xfrm>
            <a:off x="12392025" y="5601948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ФНС автоматизирует контроль, собирая данные налогоплательщиков в единый цифровой контур.</a:t>
            </a:r>
            <a:endParaRPr lang="en-US" sz="14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2E6EA100-BBD1-8700-4522-F519BA7789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81170" y="9713891"/>
            <a:ext cx="101218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16606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Сквозные </a:t>
            </a:r>
            <a:r>
              <a:rPr lang="en-US" sz="4200" b="1" dirty="0" err="1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процессы</a:t>
            </a:r>
            <a:r>
              <a:rPr lang="en-US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b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 учетных и электронных документов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360170" y="3775691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50694" y="4423045"/>
            <a:ext cx="4589145" cy="10231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/>
              <a:t>Сопоставление участников ЭДО с контрагентами учетной системы</a:t>
            </a:r>
            <a:endParaRPr lang="en-US" sz="1950" b="1" dirty="0"/>
          </a:p>
        </p:txBody>
      </p:sp>
      <p:sp>
        <p:nvSpPr>
          <p:cNvPr id="9" name="Text 6"/>
          <p:cNvSpPr/>
          <p:nvPr/>
        </p:nvSpPr>
        <p:spPr>
          <a:xfrm>
            <a:off x="1750695" y="5338683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Привязка идентификатора ЭДО к карточке</a:t>
            </a:r>
            <a:b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Сопоставление по ИНН/КПП</a:t>
            </a:r>
            <a:endParaRPr lang="en-US" sz="14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22FCB294-D299-F3D5-ED83-72BCC7A58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170" y="9539745"/>
            <a:ext cx="1012180" cy="400050"/>
          </a:xfrm>
          <a:prstGeom prst="rect">
            <a:avLst/>
          </a:prstGeom>
        </p:spPr>
      </p:pic>
      <p:sp>
        <p:nvSpPr>
          <p:cNvPr id="36" name="Shape 3">
            <a:extLst>
              <a:ext uri="{FF2B5EF4-FFF2-40B4-BE49-F238E27FC236}">
                <a16:creationId xmlns:a16="http://schemas.microsoft.com/office/drawing/2014/main" id="{58147F4F-DED7-B0E1-F4F7-A16EDB9478A2}"/>
              </a:ext>
            </a:extLst>
          </p:cNvPr>
          <p:cNvSpPr/>
          <p:nvPr/>
        </p:nvSpPr>
        <p:spPr>
          <a:xfrm>
            <a:off x="1360170" y="6865582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37" name="Text 5">
            <a:extLst>
              <a:ext uri="{FF2B5EF4-FFF2-40B4-BE49-F238E27FC236}">
                <a16:creationId xmlns:a16="http://schemas.microsoft.com/office/drawing/2014/main" id="{E603F142-8611-CD35-7E3F-F3992E3B1E82}"/>
              </a:ext>
            </a:extLst>
          </p:cNvPr>
          <p:cNvSpPr/>
          <p:nvPr/>
        </p:nvSpPr>
        <p:spPr>
          <a:xfrm>
            <a:off x="1724025" y="7432103"/>
            <a:ext cx="4589145" cy="10231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/>
              <a:t>Связь электронных и </a:t>
            </a:r>
            <a:br>
              <a:rPr lang="ru-RU" sz="2000" b="1" dirty="0"/>
            </a:br>
            <a:r>
              <a:rPr lang="ru-RU" sz="2000" b="1" dirty="0"/>
              <a:t>учетных документов</a:t>
            </a:r>
            <a:endParaRPr lang="en-US" sz="1950" b="1" dirty="0"/>
          </a:p>
        </p:txBody>
      </p:sp>
      <p:sp>
        <p:nvSpPr>
          <p:cNvPr id="38" name="Text 6">
            <a:extLst>
              <a:ext uri="{FF2B5EF4-FFF2-40B4-BE49-F238E27FC236}">
                <a16:creationId xmlns:a16="http://schemas.microsoft.com/office/drawing/2014/main" id="{0F8B9263-C446-7325-5617-56DAC2094785}"/>
              </a:ext>
            </a:extLst>
          </p:cNvPr>
          <p:cNvSpPr/>
          <p:nvPr/>
        </p:nvSpPr>
        <p:spPr>
          <a:xfrm>
            <a:off x="1750695" y="8428574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Исходящий документ формируется</a:t>
            </a:r>
            <a:b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основании документа учета</a:t>
            </a:r>
            <a:endParaRPr lang="en-US" sz="1425" dirty="0"/>
          </a:p>
        </p:txBody>
      </p:sp>
      <p:sp>
        <p:nvSpPr>
          <p:cNvPr id="39" name="Shape 3">
            <a:extLst>
              <a:ext uri="{FF2B5EF4-FFF2-40B4-BE49-F238E27FC236}">
                <a16:creationId xmlns:a16="http://schemas.microsoft.com/office/drawing/2014/main" id="{D3D98099-8B52-3935-E319-6057B029E973}"/>
              </a:ext>
            </a:extLst>
          </p:cNvPr>
          <p:cNvSpPr/>
          <p:nvPr/>
        </p:nvSpPr>
        <p:spPr>
          <a:xfrm>
            <a:off x="6730363" y="3775691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40" name="Text 5">
            <a:extLst>
              <a:ext uri="{FF2B5EF4-FFF2-40B4-BE49-F238E27FC236}">
                <a16:creationId xmlns:a16="http://schemas.microsoft.com/office/drawing/2014/main" id="{C8835323-C518-3D79-E81A-F168D4671279}"/>
              </a:ext>
            </a:extLst>
          </p:cNvPr>
          <p:cNvSpPr/>
          <p:nvPr/>
        </p:nvSpPr>
        <p:spPr>
          <a:xfrm>
            <a:off x="7107552" y="4265636"/>
            <a:ext cx="4589145" cy="10231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/>
              <a:t>Контроль изменений уже сформированного электронного документа</a:t>
            </a:r>
            <a:endParaRPr lang="en-US" sz="1950" b="1" dirty="0"/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FD341BA6-7EEF-5D03-8162-0DC187F9070A}"/>
              </a:ext>
            </a:extLst>
          </p:cNvPr>
          <p:cNvSpPr/>
          <p:nvPr/>
        </p:nvSpPr>
        <p:spPr>
          <a:xfrm>
            <a:off x="7120888" y="5338683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Программа контролирует изменения после формирования электронного документа</a:t>
            </a:r>
            <a:endParaRPr lang="en-US" sz="1425" dirty="0"/>
          </a:p>
        </p:txBody>
      </p:sp>
      <p:sp>
        <p:nvSpPr>
          <p:cNvPr id="42" name="Shape 3">
            <a:extLst>
              <a:ext uri="{FF2B5EF4-FFF2-40B4-BE49-F238E27FC236}">
                <a16:creationId xmlns:a16="http://schemas.microsoft.com/office/drawing/2014/main" id="{C308858B-7C01-A7A0-C360-96EE4F720624}"/>
              </a:ext>
            </a:extLst>
          </p:cNvPr>
          <p:cNvSpPr/>
          <p:nvPr/>
        </p:nvSpPr>
        <p:spPr>
          <a:xfrm>
            <a:off x="6730363" y="6865582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A1F3D9A0-A7E4-7589-66AB-95EF16641B76}"/>
              </a:ext>
            </a:extLst>
          </p:cNvPr>
          <p:cNvSpPr/>
          <p:nvPr/>
        </p:nvSpPr>
        <p:spPr>
          <a:xfrm>
            <a:off x="7120887" y="7460655"/>
            <a:ext cx="4589145" cy="10231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/>
              <a:t>Автоматическое создание учетных документов</a:t>
            </a:r>
            <a:endParaRPr lang="en-US" sz="1950" b="1" dirty="0"/>
          </a:p>
        </p:txBody>
      </p:sp>
      <p:sp>
        <p:nvSpPr>
          <p:cNvPr id="44" name="Text 6">
            <a:extLst>
              <a:ext uri="{FF2B5EF4-FFF2-40B4-BE49-F238E27FC236}">
                <a16:creationId xmlns:a16="http://schemas.microsoft.com/office/drawing/2014/main" id="{6FCEC602-841B-A627-D421-0CD7B5565B93}"/>
              </a:ext>
            </a:extLst>
          </p:cNvPr>
          <p:cNvSpPr/>
          <p:nvPr/>
        </p:nvSpPr>
        <p:spPr>
          <a:xfrm>
            <a:off x="7120888" y="8428574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Входящий электронный документ отражается в учете</a:t>
            </a:r>
            <a:endParaRPr lang="en-US" sz="1425" dirty="0"/>
          </a:p>
        </p:txBody>
      </p:sp>
      <p:sp>
        <p:nvSpPr>
          <p:cNvPr id="45" name="Shape 3">
            <a:extLst>
              <a:ext uri="{FF2B5EF4-FFF2-40B4-BE49-F238E27FC236}">
                <a16:creationId xmlns:a16="http://schemas.microsoft.com/office/drawing/2014/main" id="{DB4A41CE-D179-CCF3-C57C-19D808B49E44}"/>
              </a:ext>
            </a:extLst>
          </p:cNvPr>
          <p:cNvSpPr/>
          <p:nvPr/>
        </p:nvSpPr>
        <p:spPr>
          <a:xfrm>
            <a:off x="12073887" y="3775691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0EEE9639-FBC6-FE07-B84E-FE87C2E819DA}"/>
              </a:ext>
            </a:extLst>
          </p:cNvPr>
          <p:cNvSpPr/>
          <p:nvPr/>
        </p:nvSpPr>
        <p:spPr>
          <a:xfrm>
            <a:off x="12464412" y="4436729"/>
            <a:ext cx="4589145" cy="10231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/>
              <a:t>Состояние ЭДО</a:t>
            </a:r>
            <a:endParaRPr lang="en-US" sz="1950" b="1" dirty="0"/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ED459365-EAFB-065B-C366-E3361359A755}"/>
              </a:ext>
            </a:extLst>
          </p:cNvPr>
          <p:cNvSpPr/>
          <p:nvPr/>
        </p:nvSpPr>
        <p:spPr>
          <a:xfrm>
            <a:off x="12464412" y="5338683"/>
            <a:ext cx="429710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Состояние ЭДО отображается в списках документов</a:t>
            </a:r>
            <a:endParaRPr lang="en-US" sz="1425" dirty="0"/>
          </a:p>
        </p:txBody>
      </p:sp>
      <p:sp>
        <p:nvSpPr>
          <p:cNvPr id="48" name="Shape 3">
            <a:extLst>
              <a:ext uri="{FF2B5EF4-FFF2-40B4-BE49-F238E27FC236}">
                <a16:creationId xmlns:a16="http://schemas.microsoft.com/office/drawing/2014/main" id="{C1B3F697-38D0-2B64-88D7-5D1FA1749353}"/>
              </a:ext>
            </a:extLst>
          </p:cNvPr>
          <p:cNvSpPr/>
          <p:nvPr/>
        </p:nvSpPr>
        <p:spPr>
          <a:xfrm>
            <a:off x="12073887" y="6865582"/>
            <a:ext cx="4953000" cy="2628900"/>
          </a:xfrm>
          <a:prstGeom prst="roundRect">
            <a:avLst>
              <a:gd name="adj" fmla="val 7246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80CB33-BD79-2554-6BFC-684747A5DA62}"/>
              </a:ext>
            </a:extLst>
          </p:cNvPr>
          <p:cNvSpPr/>
          <p:nvPr/>
        </p:nvSpPr>
        <p:spPr>
          <a:xfrm>
            <a:off x="12464411" y="7460580"/>
            <a:ext cx="4589145" cy="10231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/>
              <a:t>Ссылки на ЭДО в документе учета</a:t>
            </a:r>
            <a:br>
              <a:rPr lang="ru-RU" sz="2000" b="1" dirty="0"/>
            </a:br>
            <a:r>
              <a:rPr lang="ru-RU" sz="2000" b="1" dirty="0"/>
              <a:t>и в журнале документов</a:t>
            </a:r>
            <a:endParaRPr lang="en-US" sz="1950" b="1" dirty="0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80B25179-1FE3-8B74-5151-D4FA00EEE758}"/>
              </a:ext>
            </a:extLst>
          </p:cNvPr>
          <p:cNvSpPr/>
          <p:nvPr/>
        </p:nvSpPr>
        <p:spPr>
          <a:xfrm>
            <a:off x="12464411" y="8277312"/>
            <a:ext cx="4516759" cy="10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425" dirty="0">
                <a:solidFill>
                  <a:srgbClr val="6B655D"/>
                </a:solidFill>
                <a:latin typeface="Arial" pitchFamily="34" charset="0"/>
                <a:cs typeface="Arial" pitchFamily="34" charset="-120"/>
              </a:rPr>
              <a:t>Электронный оригинал можно найти из связанного документа учета.</a:t>
            </a:r>
            <a:endParaRPr lang="en-US" sz="1425" dirty="0">
              <a:solidFill>
                <a:srgbClr val="6B655D"/>
              </a:solidFill>
              <a:latin typeface="Arial" pitchFamily="34" charset="0"/>
              <a:cs typeface="Arial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 ВНЕДРЕНИЯ 1С-ЭДО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</a:t>
            </a:r>
            <a:r>
              <a:rPr lang="en-US" sz="4200" b="1" dirty="0" err="1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ффективность</a:t>
            </a: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1С-ЭДО</a:t>
            </a:r>
          </a:p>
          <a:p>
            <a:pPr marL="0" indent="0" algn="l">
              <a:buNone/>
            </a:pP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5099942" cy="746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ru-RU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Ценность — в </a:t>
            </a:r>
            <a:r>
              <a:rPr lang="ru-RU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единой экосистеме </a:t>
            </a:r>
            <a:r>
              <a:rPr lang="ru-RU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1С.</a:t>
            </a:r>
            <a:endParaRPr lang="en-US" sz="1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3500" y="3385169"/>
            <a:ext cx="266700" cy="2667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90700" y="3385169"/>
            <a:ext cx="5702216" cy="2609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1650" b="1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  <a:t>Электронные документы в базе данных 1С</a:t>
            </a:r>
            <a:br>
              <a:rPr lang="ru-RU" sz="1650" b="1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</a:br>
            <a:br>
              <a:rPr lang="ru-RU" sz="1650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</a:br>
            <a:r>
              <a:rPr lang="ru-RU" sz="1650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  <a:t>Хранение оригиналов электронных документов в структурированном виде внутри 1С</a:t>
            </a:r>
          </a:p>
          <a:p>
            <a:pPr marL="0" indent="0" algn="l">
              <a:buNone/>
            </a:pPr>
            <a:endParaRPr lang="ru-RU" sz="1650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r>
              <a:rPr lang="ru-RU" sz="1600" dirty="0">
                <a:solidFill>
                  <a:srgbClr val="000000"/>
                </a:solidFill>
                <a:latin typeface="Microsoft Sans Serif" panose="020B0604020202020204" pitchFamily="34" charset="0"/>
              </a:rPr>
              <a:t>Э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  <a:t>лектронный оригинал, подписи и МЧД доступны из документа учета</a:t>
            </a:r>
            <a:r>
              <a:rPr lang="ru-RU" sz="1600" dirty="0"/>
              <a:t> </a:t>
            </a:r>
            <a:br>
              <a:rPr lang="ru-RU" sz="1650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</a:br>
            <a:br>
              <a:rPr lang="ru-RU" sz="1650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</a:br>
            <a:endParaRPr lang="en-US" sz="1650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10700" y="3385169"/>
            <a:ext cx="266700" cy="2667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67900" y="3385168"/>
            <a:ext cx="5585817" cy="26092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16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Связка с другими решениями 1С</a:t>
            </a:r>
          </a:p>
          <a:p>
            <a:pPr marL="0" indent="0" algn="l">
              <a:buNone/>
            </a:pPr>
            <a:endParaRPr lang="ru-RU" sz="1650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  <a:t>1С:Контрагент для заполнения карточек контрагентов 1С:Штамп для визуализации неформализованных документов</a:t>
            </a:r>
            <a:br>
              <a:rPr lang="ru-RU" sz="1600" b="0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  <a:t>1С:Номенклатура для автозаполнения карточек номенклатуры</a:t>
            </a:r>
            <a:r>
              <a:rPr lang="ru-RU" sz="1600" dirty="0"/>
              <a:t> </a:t>
            </a:r>
          </a:p>
          <a:p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Microsoft Sans Serif" panose="020B0604020202020204" pitchFamily="34" charset="0"/>
              </a:rPr>
              <a:t>Д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  <a:t>окументы можно использовать при подготовке ответа на требование ФНС через 1С-Отчетность</a:t>
            </a:r>
          </a:p>
          <a:p>
            <a:pPr marL="0" indent="0" algn="l">
              <a:buNone/>
            </a:pPr>
            <a:endParaRPr lang="en-US" sz="1650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3500" y="6812204"/>
            <a:ext cx="266700" cy="2667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33500" y="6812203"/>
            <a:ext cx="5447273" cy="26092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lvl="1"/>
            <a:r>
              <a:rPr lang="ru-RU" sz="16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Визуальный контроль полноты ЭДО</a:t>
            </a:r>
            <a:br>
              <a:rPr lang="ru-RU" sz="16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16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программе учета</a:t>
            </a:r>
            <a:br>
              <a:rPr lang="ru-RU" sz="1650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1650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1650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Синие гиперссылки и статусы в документах и журналах помогают главному бухгалтеру быстро определить: документ подписан по ЭДО, документооборот еще не начат или процесс остается незавершенным.</a:t>
            </a:r>
            <a:endParaRPr lang="en-US" sz="16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10700" y="6812204"/>
            <a:ext cx="266700" cy="2667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67900" y="6812203"/>
            <a:ext cx="4903143" cy="23833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ru-RU" sz="16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Удобство работы</a:t>
            </a:r>
          </a:p>
          <a:p>
            <a:pPr marL="0" indent="0" algn="l">
              <a:buNone/>
            </a:pPr>
            <a:endParaRPr lang="ru-RU" sz="1650" dirty="0">
              <a:solidFill>
                <a:srgbClr val="221F1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ru-RU" sz="1650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Сокращение ручных операций: меньше «беготни с бумажками», больше работы в единой цифровой среде 1С</a:t>
            </a:r>
          </a:p>
          <a:p>
            <a:pPr marL="0" indent="0" algn="l">
              <a:buNone/>
            </a:pPr>
            <a:endParaRPr lang="ru-RU" sz="1650" dirty="0">
              <a:solidFill>
                <a:srgbClr val="221F1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ru-RU" sz="1600" dirty="0">
                <a:solidFill>
                  <a:srgbClr val="000000"/>
                </a:solidFill>
                <a:latin typeface="Microsoft Sans Serif" panose="020B0604020202020204" pitchFamily="34" charset="0"/>
              </a:rPr>
              <a:t>«П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Microsoft Sans Serif" panose="020B0604020202020204" pitchFamily="34" charset="0"/>
              </a:rPr>
              <a:t>ервичка» формируется и отражается в учете без повторного ввода.</a:t>
            </a:r>
            <a:endParaRPr lang="ru-RU" sz="1650" dirty="0">
              <a:solidFill>
                <a:srgbClr val="221F1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endParaRPr lang="ru-RU" sz="1650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buNone/>
            </a:pPr>
            <a:endParaRPr lang="en-US" sz="1650" dirty="0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4B52E81E-8D23-3959-B002-F414FF14EC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78648" y="9610859"/>
            <a:ext cx="101218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300" normalizeH="0" baseline="0" noProof="0" dirty="0">
                <a:ln>
                  <a:noFill/>
                </a:ln>
                <a:solidFill>
                  <a:srgbClr val="A8603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СПИКЕР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343025" y="2524125"/>
            <a:ext cx="3048000" cy="3810000"/>
          </a:xfrm>
          <a:prstGeom prst="rect">
            <a:avLst/>
          </a:prstGeom>
          <a:solidFill>
            <a:srgbClr val="7F7F7F">
              <a:alpha val="8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5067300" y="2914650"/>
            <a:ext cx="942975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221F1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Вероника Бойко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5067300" y="3476625"/>
            <a:ext cx="882967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692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srgbClr val="55504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ООО «Альба Групп»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67300" y="4391025"/>
            <a:ext cx="190500" cy="1905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91150" y="4371974"/>
            <a:ext cx="7204388" cy="3003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25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  <a:t>Официальный партнер фирмы 1С и 1С-Битрикс</a:t>
            </a:r>
            <a:endParaRPr lang="en-US" sz="1425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67300" y="4752975"/>
            <a:ext cx="190500" cy="1905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391150" y="4733925"/>
            <a:ext cx="6677933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25" dirty="0">
                <a:solidFill>
                  <a:srgbClr val="221F1A"/>
                </a:solidFill>
                <a:latin typeface="Arial" pitchFamily="34" charset="0"/>
                <a:cs typeface="Arial" pitchFamily="34" charset="-120"/>
              </a:rPr>
              <a:t>Участник проекта "1С:Центры ERP" </a:t>
            </a:r>
            <a:endParaRPr lang="en-US" sz="1425" dirty="0">
              <a:solidFill>
                <a:srgbClr val="221F1A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5067300" y="5267325"/>
            <a:ext cx="8572500" cy="9525"/>
          </a:xfrm>
          <a:prstGeom prst="rect">
            <a:avLst/>
          </a:prstGeom>
          <a:solidFill>
            <a:srgbClr val="DDD2BF"/>
          </a:solidFill>
          <a:ln/>
        </p:spPr>
      </p:sp>
      <p:sp>
        <p:nvSpPr>
          <p:cNvPr id="13" name="Text 8"/>
          <p:cNvSpPr/>
          <p:nvPr/>
        </p:nvSpPr>
        <p:spPr>
          <a:xfrm>
            <a:off x="5067300" y="5505450"/>
            <a:ext cx="114850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150" normalizeH="0" baseline="0" noProof="0" dirty="0">
                <a:ln>
                  <a:noFill/>
                </a:ln>
                <a:solidFill>
                  <a:srgbClr val="8F887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TELEGRAM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055840" y="5767092"/>
            <a:ext cx="1466341" cy="2768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221F1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@veronika_b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6444407" y="5505450"/>
            <a:ext cx="1660356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150" normalizeH="0" baseline="0" noProof="0" dirty="0">
                <a:ln>
                  <a:noFill/>
                </a:ln>
                <a:solidFill>
                  <a:srgbClr val="8F887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ТЕЛЕФОН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6432947" y="5767092"/>
            <a:ext cx="1660356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221F1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+7 904 6686055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58621" y="5505450"/>
            <a:ext cx="68877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150" normalizeH="0" baseline="0" noProof="0" dirty="0">
                <a:ln>
                  <a:noFill/>
                </a:ln>
                <a:solidFill>
                  <a:srgbClr val="8F887E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ГОРОД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8258621" y="5807215"/>
            <a:ext cx="1139379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221F1A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Казань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8F6DA54-CFA9-7957-F21C-094814D73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6661" y="2821241"/>
            <a:ext cx="2820727" cy="3215767"/>
          </a:xfrm>
          <a:prstGeom prst="rect">
            <a:avLst/>
          </a:prstGeom>
        </p:spPr>
      </p:pic>
      <p:sp>
        <p:nvSpPr>
          <p:cNvPr id="23" name="Shape 2">
            <a:extLst>
              <a:ext uri="{FF2B5EF4-FFF2-40B4-BE49-F238E27FC236}">
                <a16:creationId xmlns:a16="http://schemas.microsoft.com/office/drawing/2014/main" id="{C4831832-71B6-550F-C79E-2BEA4CDF7F4B}"/>
              </a:ext>
            </a:extLst>
          </p:cNvPr>
          <p:cNvSpPr/>
          <p:nvPr/>
        </p:nvSpPr>
        <p:spPr>
          <a:xfrm>
            <a:off x="4934084" y="6612373"/>
            <a:ext cx="2393995" cy="2331602"/>
          </a:xfrm>
          <a:prstGeom prst="rect">
            <a:avLst/>
          </a:prstGeom>
          <a:solidFill>
            <a:srgbClr val="7F7F7F">
              <a:alpha val="8000"/>
            </a:srgbClr>
          </a:solidFill>
          <a:ln/>
        </p:spPr>
      </p:sp>
      <p:sp>
        <p:nvSpPr>
          <p:cNvPr id="24" name="Shape 2">
            <a:extLst>
              <a:ext uri="{FF2B5EF4-FFF2-40B4-BE49-F238E27FC236}">
                <a16:creationId xmlns:a16="http://schemas.microsoft.com/office/drawing/2014/main" id="{A34D8D24-114F-BE4F-54AB-F9F2BEDDB4CD}"/>
              </a:ext>
            </a:extLst>
          </p:cNvPr>
          <p:cNvSpPr/>
          <p:nvPr/>
        </p:nvSpPr>
        <p:spPr>
          <a:xfrm>
            <a:off x="7874988" y="6579102"/>
            <a:ext cx="2485016" cy="2369703"/>
          </a:xfrm>
          <a:prstGeom prst="rect">
            <a:avLst/>
          </a:prstGeom>
          <a:solidFill>
            <a:srgbClr val="7F7F7F">
              <a:alpha val="8000"/>
            </a:srgbClr>
          </a:solidFill>
          <a:ln/>
        </p:spPr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F971F5AE-AB03-C967-0AF4-C20BA9E0CAA7}"/>
              </a:ext>
            </a:extLst>
          </p:cNvPr>
          <p:cNvSpPr/>
          <p:nvPr/>
        </p:nvSpPr>
        <p:spPr>
          <a:xfrm>
            <a:off x="4934084" y="9369927"/>
            <a:ext cx="114850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150" normalizeH="0" baseline="0" noProof="0" dirty="0">
                <a:ln>
                  <a:noFill/>
                </a:ln>
                <a:solidFill>
                  <a:srgbClr val="8F88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САЙТ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3F6DB179-1D94-7C49-ABF3-060B2C0E2082}"/>
              </a:ext>
            </a:extLst>
          </p:cNvPr>
          <p:cNvSpPr/>
          <p:nvPr/>
        </p:nvSpPr>
        <p:spPr>
          <a:xfrm>
            <a:off x="7823612" y="9369927"/>
            <a:ext cx="114850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150" normalizeH="0" baseline="0" noProof="0" dirty="0">
                <a:ln>
                  <a:noFill/>
                </a:ln>
                <a:solidFill>
                  <a:srgbClr val="8F887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-120"/>
              </a:rPr>
              <a:t>ТЕЛЕГРАМ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BD2036B-1F28-B3AD-FE4D-C2375C9CE4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1033" y="8579255"/>
            <a:ext cx="3091660" cy="111088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CCB4461-64C1-AB51-15E3-D590A971D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6206" y="6900567"/>
            <a:ext cx="1809750" cy="180975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4D2166A-5112-4341-5E03-4AD2BEEFD7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4862" y="6878129"/>
            <a:ext cx="179070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300" dirty="0">
                <a:solidFill>
                  <a:srgbClr val="A8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ПРЕИМУЩЕСТВО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1С-ЭДО: ключевые преимущества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3244513" cy="7655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2857"/>
              </a:lnSpc>
              <a:buNone/>
            </a:pP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рынке работает несколько операторов ЭДО. Принципиальное отличие 1С-ЭДО — </a:t>
            </a:r>
            <a:r>
              <a:rPr lang="en-US" sz="18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глубокая интеграция с экосистемой 1С </a:t>
            </a:r>
            <a:r>
              <a:rPr lang="en-US" sz="1800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остальные сервисы требуют переключения между программами, ручного ввода и дополнительной настройки.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33500" y="3527822"/>
            <a:ext cx="4953000" cy="2357438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24025" y="3918347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475" y="4089797"/>
            <a:ext cx="285750" cy="2857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24025" y="4813697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Единая среда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724025" y="5223272"/>
            <a:ext cx="458914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прямо в 1С, без отдельных веб-кабинетов.</a:t>
            </a:r>
            <a:endParaRPr lang="en-US" sz="1425" dirty="0"/>
          </a:p>
        </p:txBody>
      </p:sp>
      <p:sp>
        <p:nvSpPr>
          <p:cNvPr id="10" name="Shape 7"/>
          <p:cNvSpPr/>
          <p:nvPr/>
        </p:nvSpPr>
        <p:spPr>
          <a:xfrm>
            <a:off x="6667500" y="3527822"/>
            <a:ext cx="4953000" cy="2357438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058025" y="3918347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9475" y="4089797"/>
            <a:ext cx="285750" cy="28575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58025" y="4813697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</a:t>
            </a:r>
            <a:endParaRPr lang="en-US" sz="1950" dirty="0"/>
          </a:p>
        </p:txBody>
      </p:sp>
      <p:sp>
        <p:nvSpPr>
          <p:cNvPr id="14" name="Text 10"/>
          <p:cNvSpPr/>
          <p:nvPr/>
        </p:nvSpPr>
        <p:spPr>
          <a:xfrm>
            <a:off x="7058025" y="5223272"/>
            <a:ext cx="458914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Сквозные процессы без ручного ввода данных.</a:t>
            </a:r>
            <a:endParaRPr lang="en-US" sz="1425" dirty="0"/>
          </a:p>
        </p:txBody>
      </p:sp>
      <p:sp>
        <p:nvSpPr>
          <p:cNvPr id="15" name="Shape 11"/>
          <p:cNvSpPr/>
          <p:nvPr/>
        </p:nvSpPr>
        <p:spPr>
          <a:xfrm>
            <a:off x="12001500" y="3527822"/>
            <a:ext cx="4953000" cy="2357438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2392025" y="3918347"/>
            <a:ext cx="628650" cy="628650"/>
          </a:xfrm>
          <a:prstGeom prst="roundRect">
            <a:avLst>
              <a:gd name="adj" fmla="val 24242"/>
            </a:avLst>
          </a:prstGeom>
          <a:ln w="9525">
            <a:solidFill>
              <a:srgbClr val="DDD2B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63475" y="4089797"/>
            <a:ext cx="285750" cy="2857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392025" y="4813697"/>
            <a:ext cx="45891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Экономия</a:t>
            </a:r>
            <a:endParaRPr lang="en-US" sz="1950" dirty="0"/>
          </a:p>
        </p:txBody>
      </p:sp>
      <p:sp>
        <p:nvSpPr>
          <p:cNvPr id="19" name="Text 14"/>
          <p:cNvSpPr/>
          <p:nvPr/>
        </p:nvSpPr>
        <p:spPr>
          <a:xfrm>
            <a:off x="12392025" y="5223272"/>
            <a:ext cx="458914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1425" dirty="0">
                <a:solidFill>
                  <a:srgbClr val="6B65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Модуль уже встроен и обновляется бесплатно.</a:t>
            </a:r>
            <a:endParaRPr lang="en-US" sz="14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37F50629-D2C3-56FC-F85A-EFF381BDBC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54500" y="9597980"/>
            <a:ext cx="101218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Настройки 1С-ЭДО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4225588" cy="10565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настройки сервиса собраны в разделе «Обмен электронными документами» - «Обмен с контрагентами». </a:t>
            </a:r>
            <a:endParaRPr lang="en-US" sz="17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6EAD346-E351-187A-0BD9-282CBA04D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850004"/>
            <a:ext cx="7525891" cy="658001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B7977DE-683A-CB94-555F-066B994CC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2850004"/>
            <a:ext cx="9001125" cy="658001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420420A-03FC-43E2-925C-D40D00B820F3}"/>
              </a:ext>
            </a:extLst>
          </p:cNvPr>
          <p:cNvSpPr/>
          <p:nvPr/>
        </p:nvSpPr>
        <p:spPr>
          <a:xfrm>
            <a:off x="1481071" y="7933386"/>
            <a:ext cx="1197736" cy="2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B97B4F-BD59-AF1C-334E-599CD6A345FC}"/>
              </a:ext>
            </a:extLst>
          </p:cNvPr>
          <p:cNvSpPr/>
          <p:nvPr/>
        </p:nvSpPr>
        <p:spPr>
          <a:xfrm>
            <a:off x="1481071" y="9159563"/>
            <a:ext cx="1197736" cy="174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51C0D5-1C90-A9E3-804B-45021ED6CF33}"/>
              </a:ext>
            </a:extLst>
          </p:cNvPr>
          <p:cNvSpPr/>
          <p:nvPr/>
        </p:nvSpPr>
        <p:spPr>
          <a:xfrm>
            <a:off x="13290996" y="3167326"/>
            <a:ext cx="3193961" cy="2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B9EC58B-4D5B-D7A2-C035-B18A82CB3881}"/>
              </a:ext>
            </a:extLst>
          </p:cNvPr>
          <p:cNvSpPr/>
          <p:nvPr/>
        </p:nvSpPr>
        <p:spPr>
          <a:xfrm>
            <a:off x="9193368" y="3125847"/>
            <a:ext cx="2653048" cy="2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70410B-97CA-B257-D66A-297EA7A3F60E}"/>
              </a:ext>
            </a:extLst>
          </p:cNvPr>
          <p:cNvSpPr/>
          <p:nvPr/>
        </p:nvSpPr>
        <p:spPr>
          <a:xfrm>
            <a:off x="9169752" y="4879524"/>
            <a:ext cx="2653048" cy="2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5F32B71-45BC-A0E4-8539-A2AD0175CF5F}"/>
              </a:ext>
            </a:extLst>
          </p:cNvPr>
          <p:cNvSpPr/>
          <p:nvPr/>
        </p:nvSpPr>
        <p:spPr>
          <a:xfrm>
            <a:off x="9180489" y="8084222"/>
            <a:ext cx="2653048" cy="2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251C250-9E4D-56D5-056D-5B7CD67C13ED}"/>
              </a:ext>
            </a:extLst>
          </p:cNvPr>
          <p:cNvSpPr/>
          <p:nvPr/>
        </p:nvSpPr>
        <p:spPr>
          <a:xfrm>
            <a:off x="9167604" y="6294053"/>
            <a:ext cx="3659754" cy="2704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46C58A-34FC-2FE6-E074-9D9AF82E88B8}"/>
              </a:ext>
            </a:extLst>
          </p:cNvPr>
          <p:cNvSpPr txBox="1"/>
          <p:nvPr/>
        </p:nvSpPr>
        <p:spPr>
          <a:xfrm>
            <a:off x="9120397" y="6256731"/>
            <a:ext cx="360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V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Настройка интерфейса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215093"/>
            <a:ext cx="14225588" cy="10565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сделать интерфейс 1С‑ЭДО удобнее, в большинстве конфигураций  достаточно переключиться с «легкого» на «расширенный» интерфейс через меню «Еще» - «Персональные настройки»</a:t>
            </a:r>
            <a:endParaRPr lang="en-US" sz="17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1F3CC19-9CF5-A12C-9D1E-6760471ED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290" y="3439270"/>
            <a:ext cx="4410075" cy="360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" name="Shape 3">
            <a:extLst>
              <a:ext uri="{FF2B5EF4-FFF2-40B4-BE49-F238E27FC236}">
                <a16:creationId xmlns:a16="http://schemas.microsoft.com/office/drawing/2014/main" id="{C43D7E15-D0D4-58E8-689F-29AD0EDC1EC8}"/>
              </a:ext>
            </a:extLst>
          </p:cNvPr>
          <p:cNvSpPr/>
          <p:nvPr/>
        </p:nvSpPr>
        <p:spPr>
          <a:xfrm>
            <a:off x="8152328" y="7608094"/>
            <a:ext cx="6886876" cy="2357438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D91FA79F-E83D-ECF4-52C4-FAD095492FC8}"/>
              </a:ext>
            </a:extLst>
          </p:cNvPr>
          <p:cNvSpPr/>
          <p:nvPr/>
        </p:nvSpPr>
        <p:spPr>
          <a:xfrm>
            <a:off x="8551572" y="7943386"/>
            <a:ext cx="648763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/>
              <a:t>Предпросмотр и визуализация</a:t>
            </a:r>
            <a:endParaRPr lang="en-US" sz="1950" b="1" dirty="0"/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C57D76D3-08A8-9375-546E-C536EAB25845}"/>
              </a:ext>
            </a:extLst>
          </p:cNvPr>
          <p:cNvSpPr/>
          <p:nvPr/>
        </p:nvSpPr>
        <p:spPr>
          <a:xfrm>
            <a:off x="8551571" y="8274821"/>
            <a:ext cx="5984795" cy="13613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Используйте предпросмотр документов в окне 1С-ЭДО и визуализацию неформализованных документов (полученных в формате 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.pdf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, </a:t>
            </a:r>
            <a:r>
              <a:rPr lang="en-US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.doc</a:t>
            </a: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 и др.)</a:t>
            </a:r>
            <a:endParaRPr lang="en-US" sz="1725" dirty="0">
              <a:solidFill>
                <a:srgbClr val="55504A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8D46B6F-13CB-DC88-D741-53476F81AFBC}"/>
              </a:ext>
            </a:extLst>
          </p:cNvPr>
          <p:cNvSpPr/>
          <p:nvPr/>
        </p:nvSpPr>
        <p:spPr>
          <a:xfrm>
            <a:off x="1410774" y="7608094"/>
            <a:ext cx="5436495" cy="2357438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2F2C08BE-54F6-B4BA-3F9D-09292952DBA0}"/>
              </a:ext>
            </a:extLst>
          </p:cNvPr>
          <p:cNvSpPr/>
          <p:nvPr/>
        </p:nvSpPr>
        <p:spPr>
          <a:xfrm>
            <a:off x="1845440" y="7943386"/>
            <a:ext cx="509198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95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Выборочный обмен по организациям </a:t>
            </a:r>
            <a:endParaRPr lang="en-US" sz="1950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F245DBEF-0D6C-4B1E-8AA6-31508B5DF0F3}"/>
              </a:ext>
            </a:extLst>
          </p:cNvPr>
          <p:cNvSpPr/>
          <p:nvPr/>
        </p:nvSpPr>
        <p:spPr>
          <a:xfrm>
            <a:off x="1845440" y="8352961"/>
            <a:ext cx="4589145" cy="13613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cs typeface="Arial" pitchFamily="34" charset="-120"/>
              </a:rPr>
              <a:t>По кнопке «Отправить и получить» выйдет диалоговое окно, где можно выбрать необходимые организации для обмена данными</a:t>
            </a:r>
            <a:endParaRPr lang="en-US" sz="1725" dirty="0">
              <a:solidFill>
                <a:srgbClr val="55504A"/>
              </a:solidFill>
              <a:latin typeface="Arial" pitchFamily="34" charset="0"/>
              <a:cs typeface="Arial" pitchFamily="34" charset="-12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FBB1AC-ED4D-A801-21F3-EB3E52870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8085" y="3439270"/>
            <a:ext cx="6840761" cy="3619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960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Настройка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33500" y="2190750"/>
            <a:ext cx="14225588" cy="10565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настроить отображение колонок, используйте меню Еще – Изменить форму </a:t>
            </a:r>
            <a:endParaRPr lang="en-US" sz="17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C672D24-0A69-5C76-EC3D-AD54B8D48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826" y="3039683"/>
            <a:ext cx="5031530" cy="6648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8F714F-DEBD-70C1-257D-83158B9E7B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1779" y="2951598"/>
            <a:ext cx="7907562" cy="6760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026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«легкого» и расширенного интерфейса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12C4F5BC-6262-C26F-8711-42CDE3D63132}"/>
              </a:ext>
            </a:extLst>
          </p:cNvPr>
          <p:cNvSpPr/>
          <p:nvPr/>
        </p:nvSpPr>
        <p:spPr>
          <a:xfrm>
            <a:off x="12176795" y="2295476"/>
            <a:ext cx="5177307" cy="72282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Расширенный интерфейс предпочтительнее, если в работе регулярно встречаются:</a:t>
            </a:r>
            <a:b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endParaRPr lang="ru-RU" sz="1725" dirty="0">
              <a:solidFill>
                <a:srgbClr val="55504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исправления документов;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запросы на уточнение;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аннулирование;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отказ в подписи;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повторная отправка;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зависших документов;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необходимость видеть документы отдельно по каждому статусу;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активная работа с архивом;</a:t>
            </a:r>
          </a:p>
          <a:p>
            <a:pPr marL="285750" indent="-28575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725" dirty="0">
                <a:solidFill>
                  <a:srgbClr val="5550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разбор ошибок обмена и спорных ситуаций.</a:t>
            </a:r>
            <a:endParaRPr lang="en-US" sz="1725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FFE4D72-5164-4064-4DD2-FED46C201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77173"/>
              </p:ext>
            </p:extLst>
          </p:nvPr>
        </p:nvGraphicFramePr>
        <p:xfrm>
          <a:off x="1333500" y="2295476"/>
          <a:ext cx="10167987" cy="703902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003091">
                  <a:extLst>
                    <a:ext uri="{9D8B030D-6E8A-4147-A177-3AD203B41FA5}">
                      <a16:colId xmlns:a16="http://schemas.microsoft.com/office/drawing/2014/main" val="2483444587"/>
                    </a:ext>
                  </a:extLst>
                </a:gridCol>
                <a:gridCol w="3605122">
                  <a:extLst>
                    <a:ext uri="{9D8B030D-6E8A-4147-A177-3AD203B41FA5}">
                      <a16:colId xmlns:a16="http://schemas.microsoft.com/office/drawing/2014/main" val="2856484780"/>
                    </a:ext>
                  </a:extLst>
                </a:gridCol>
                <a:gridCol w="4559774">
                  <a:extLst>
                    <a:ext uri="{9D8B030D-6E8A-4147-A177-3AD203B41FA5}">
                      <a16:colId xmlns:a16="http://schemas.microsoft.com/office/drawing/2014/main" val="1530176406"/>
                    </a:ext>
                  </a:extLst>
                </a:gridCol>
              </a:tblGrid>
              <a:tr h="2969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Возможность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Легкий интерфейс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Расширенный интерфейс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4519763"/>
                  </a:ext>
                </a:extLst>
              </a:tr>
              <a:tr h="60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Навигация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Единый список документов и фильтры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Папки по статусам: «Входящие», «Подписать», «Отправить», «Исправить» и др.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085213"/>
                  </a:ext>
                </a:extLst>
              </a:tr>
              <a:tr h="923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Архив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отдельного разделения на оперативные и архивные документы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Есть разделение на оперативные и архивные документы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58256"/>
                  </a:ext>
                </a:extLst>
              </a:tr>
              <a:tr h="923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и сортировка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использовать дату фактического получения документа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основном используется дата документа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318481"/>
                  </a:ext>
                </a:extLst>
              </a:tr>
              <a:tr h="60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Предпросмотр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Область предпросмотра включена по умолчанию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Обычно требуется включать или настраивать отдельно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073736"/>
                  </a:ext>
                </a:extLst>
              </a:tr>
              <a:tr h="60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Сведения в списке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Отображаются краткие основные сведения по документу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Список менее информативен без дополнительной настройки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588653"/>
                  </a:ext>
                </a:extLst>
              </a:tr>
              <a:tr h="923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Приглашения контрагентам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Есть отдельный раздел для создания и управления приглашениями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Новое приглашение обычно создается из карточки контрагента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783101"/>
                  </a:ext>
                </a:extLst>
              </a:tr>
              <a:tr h="923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Массовая загрузка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массово загружать произвольные файлы с диска и включать их в пакет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добавлять документы преимущественно в уже созданный пакет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348413"/>
                  </a:ext>
                </a:extLst>
              </a:tr>
              <a:tr h="60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Карточки документов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выбрать легкие или обычные карточки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Доступны обычные карточки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743761"/>
                  </a:ext>
                </a:extLst>
              </a:tr>
              <a:tr h="60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татусы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Скрыты за фильтрами, меньше визуального контроля </a:t>
                      </a:r>
                      <a:endParaRPr lang="ru-RU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Каждый этап явно представлен отдельной папкой </a:t>
                      </a:r>
                      <a:endParaRPr lang="ru-RU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508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489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Расширенный интерфейс</a:t>
            </a:r>
            <a:endParaRPr lang="en-US" sz="420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sp>
        <p:nvSpPr>
          <p:cNvPr id="5" name="Shape 3">
            <a:extLst>
              <a:ext uri="{FF2B5EF4-FFF2-40B4-BE49-F238E27FC236}">
                <a16:creationId xmlns:a16="http://schemas.microsoft.com/office/drawing/2014/main" id="{FA2F9AC6-59A3-94AB-9C2D-A3A69F01111B}"/>
              </a:ext>
            </a:extLst>
          </p:cNvPr>
          <p:cNvSpPr/>
          <p:nvPr/>
        </p:nvSpPr>
        <p:spPr>
          <a:xfrm>
            <a:off x="9013601" y="589108"/>
            <a:ext cx="8733486" cy="1563542"/>
          </a:xfrm>
          <a:prstGeom prst="roundRect">
            <a:avLst>
              <a:gd name="adj" fmla="val 8081"/>
            </a:avLst>
          </a:prstGeom>
          <a:solidFill>
            <a:srgbClr val="FAF7F0"/>
          </a:solidFill>
          <a:ln w="9525">
            <a:solidFill>
              <a:srgbClr val="DDD2BF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F274E187-B51A-8553-2740-4F94E6FD5193}"/>
              </a:ext>
            </a:extLst>
          </p:cNvPr>
          <p:cNvSpPr/>
          <p:nvPr/>
        </p:nvSpPr>
        <p:spPr>
          <a:xfrm>
            <a:off x="9448267" y="798770"/>
            <a:ext cx="7822302" cy="13613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r>
              <a:rPr lang="ru-RU" sz="1900" dirty="0"/>
              <a:t>    — чтобы  «полностью контролировать документооборот»:</a:t>
            </a:r>
          </a:p>
          <a:p>
            <a:pPr marL="342900" indent="-34290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900" dirty="0"/>
              <a:t>главному бухгалтеру и специалисту, контролирующему ЭДО</a:t>
            </a:r>
          </a:p>
          <a:p>
            <a:pPr marL="342900" indent="-342900" algn="l">
              <a:lnSpc>
                <a:spcPct val="132037"/>
              </a:lnSpc>
              <a:buFont typeface="Arial" panose="020B0604020202020204" pitchFamily="34" charset="0"/>
              <a:buChar char="•"/>
            </a:pPr>
            <a:r>
              <a:rPr lang="ru-RU" sz="1900" dirty="0"/>
              <a:t>пользователю, разбирающему ошибки, аннулирования и исправления</a:t>
            </a:r>
            <a:endParaRPr lang="en-US" sz="19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91A0F9-7ED9-63E2-C406-F12C99668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2312501"/>
            <a:ext cx="14058900" cy="785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0" y="952500"/>
            <a:ext cx="171831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350" b="1" kern="0" spc="300" dirty="0">
                <a:solidFill>
                  <a:srgbClr val="A8603F"/>
                </a:solidFill>
                <a:latin typeface="Arial" pitchFamily="34" charset="0"/>
                <a:cs typeface="Arial" pitchFamily="34" charset="-120"/>
              </a:rPr>
              <a:t>НАСТРОЙКА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1333500" y="1343025"/>
            <a:ext cx="17183100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4200" b="1" dirty="0">
                <a:solidFill>
                  <a:srgbClr val="221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Легкий интерфейс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166075" y="8806234"/>
            <a:ext cx="14225588" cy="10565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037"/>
              </a:lnSpc>
              <a:buNone/>
            </a:pPr>
            <a:endParaRPr lang="en-US" sz="1725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D7F197CA-3421-617B-249F-D4967B2FA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4502" y="9688132"/>
            <a:ext cx="1012180" cy="4000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9FC07D-8A23-4EC3-2BF8-9E34AD0E0D78}"/>
              </a:ext>
            </a:extLst>
          </p:cNvPr>
          <p:cNvSpPr txBox="1"/>
          <p:nvPr/>
        </p:nvSpPr>
        <p:spPr>
          <a:xfrm>
            <a:off x="1333500" y="2528015"/>
            <a:ext cx="110559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Работа в режиме «быстро обработать документ»:</a:t>
            </a:r>
            <a:br>
              <a:rPr lang="ru-RU" dirty="0"/>
            </a:br>
            <a:r>
              <a:rPr lang="ru-RU" dirty="0"/>
              <a:t>- бухгалтерам, работающим с типовыми входящими документами,</a:t>
            </a:r>
            <a:br>
              <a:rPr lang="ru-RU" dirty="0"/>
            </a:br>
            <a:r>
              <a:rPr lang="ru-RU" dirty="0"/>
              <a:t>- сотруднику, отвечающему за приглашения и обмен с контрагентами.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Подойдет новым пользователям, удобен для быстрого поиска документов по встроенным фильтрам.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97AD63-F202-4100-81D9-0DE71B8D2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4810107"/>
            <a:ext cx="131826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97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2466</TotalTime>
  <Words>1467</Words>
  <Application>Microsoft Office PowerPoint</Application>
  <PresentationFormat>Произвольный</PresentationFormat>
  <Paragraphs>223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Microsoft Sans Serif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Денис Головин</cp:lastModifiedBy>
  <cp:revision>14</cp:revision>
  <dcterms:created xsi:type="dcterms:W3CDTF">2026-07-24T09:46:43Z</dcterms:created>
  <dcterms:modified xsi:type="dcterms:W3CDTF">2026-08-19T07:35:58Z</dcterms:modified>
</cp:coreProperties>
</file>