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6789" r:id="rId1"/>
    <p:sldMasterId id="2147486790" r:id="rId2"/>
    <p:sldMasterId id="2147486816" r:id="rId3"/>
  </p:sldMasterIdLst>
  <p:notesMasterIdLst>
    <p:notesMasterId r:id="rId56"/>
  </p:notesMasterIdLst>
  <p:handoutMasterIdLst>
    <p:handoutMasterId r:id="rId57"/>
  </p:handoutMasterIdLst>
  <p:sldIdLst>
    <p:sldId id="2816" r:id="rId4"/>
    <p:sldId id="2802" r:id="rId5"/>
    <p:sldId id="2877" r:id="rId6"/>
    <p:sldId id="2878" r:id="rId7"/>
    <p:sldId id="2879" r:id="rId8"/>
    <p:sldId id="2880" r:id="rId9"/>
    <p:sldId id="2834" r:id="rId10"/>
    <p:sldId id="2835" r:id="rId11"/>
    <p:sldId id="2836" r:id="rId12"/>
    <p:sldId id="2837" r:id="rId13"/>
    <p:sldId id="2881" r:id="rId14"/>
    <p:sldId id="2838" r:id="rId15"/>
    <p:sldId id="2841" r:id="rId16"/>
    <p:sldId id="2840" r:id="rId17"/>
    <p:sldId id="2843" r:id="rId18"/>
    <p:sldId id="2842" r:id="rId19"/>
    <p:sldId id="2640" r:id="rId20"/>
    <p:sldId id="2829" r:id="rId21"/>
    <p:sldId id="2887" r:id="rId22"/>
    <p:sldId id="2845" r:id="rId23"/>
    <p:sldId id="2846" r:id="rId24"/>
    <p:sldId id="2847" r:id="rId25"/>
    <p:sldId id="2848" r:id="rId26"/>
    <p:sldId id="2883" r:id="rId27"/>
    <p:sldId id="2851" r:id="rId28"/>
    <p:sldId id="2852" r:id="rId29"/>
    <p:sldId id="2850" r:id="rId30"/>
    <p:sldId id="2853" r:id="rId31"/>
    <p:sldId id="2854" r:id="rId32"/>
    <p:sldId id="2855" r:id="rId33"/>
    <p:sldId id="2856" r:id="rId34"/>
    <p:sldId id="2857" r:id="rId35"/>
    <p:sldId id="2884" r:id="rId36"/>
    <p:sldId id="2858" r:id="rId37"/>
    <p:sldId id="2859" r:id="rId38"/>
    <p:sldId id="2860" r:id="rId39"/>
    <p:sldId id="2839" r:id="rId40"/>
    <p:sldId id="2861" r:id="rId41"/>
    <p:sldId id="2862" r:id="rId42"/>
    <p:sldId id="2863" r:id="rId43"/>
    <p:sldId id="2864" r:id="rId44"/>
    <p:sldId id="2865" r:id="rId45"/>
    <p:sldId id="2867" r:id="rId46"/>
    <p:sldId id="2868" r:id="rId47"/>
    <p:sldId id="2869" r:id="rId48"/>
    <p:sldId id="2886" r:id="rId49"/>
    <p:sldId id="2870" r:id="rId50"/>
    <p:sldId id="2871" r:id="rId51"/>
    <p:sldId id="2866" r:id="rId52"/>
    <p:sldId id="2874" r:id="rId53"/>
    <p:sldId id="2875" r:id="rId54"/>
    <p:sldId id="2683" r:id="rId55"/>
  </p:sldIdLst>
  <p:sldSz cx="11522075" cy="6480175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100" b="1" kern="1200">
        <a:solidFill>
          <a:srgbClr val="0066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2D050"/>
    <a:srgbClr val="FFC000"/>
    <a:srgbClr val="FFFFBE"/>
    <a:srgbClr val="FFFFDB"/>
    <a:srgbClr val="D5F4FF"/>
    <a:srgbClr val="FC6E51"/>
    <a:srgbClr val="603000"/>
    <a:srgbClr val="CC6600"/>
    <a:srgbClr val="FF9B08"/>
    <a:srgbClr val="F9E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0" autoAdjust="0"/>
    <p:restoredTop sz="87173" autoAdjust="0"/>
  </p:normalViewPr>
  <p:slideViewPr>
    <p:cSldViewPr>
      <p:cViewPr varScale="1">
        <p:scale>
          <a:sx n="89" d="100"/>
          <a:sy n="89" d="100"/>
        </p:scale>
        <p:origin x="152" y="37"/>
      </p:cViewPr>
      <p:guideLst>
        <p:guide orient="horz" pos="2042"/>
        <p:guide pos="36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commentAuthors" Target="commentAuthors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37B7DC11-DDBE-4678-95F7-C68FA074C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488" y="742950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70" tIns="45685" rIns="91370" bIns="45685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7BAF3600-01B7-4D3D-A0CA-AC5E9E639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4221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6238" y="500063"/>
            <a:ext cx="6045200" cy="3400425"/>
          </a:xfrm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xfrm>
            <a:off x="160484" y="4099223"/>
            <a:ext cx="6476703" cy="47117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 sz="1400" dirty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88106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185F1C-C19E-4962-9506-405726A497E4}" type="slidenum">
              <a:rPr lang="ru-RU" altLang="ru-RU" sz="1200" b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1" hangingPunct="1"/>
              <a:t>1</a:t>
            </a:fld>
            <a:endParaRPr lang="ru-RU" altLang="ru-RU" sz="1200" b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470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Необходимо указать имя, под которым мастер – база будет идентифицирована в дочерних и способ подключения к ней из внешних баз.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5052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встраивания объектов во внешнюю ИБ необходимо обновить информацию о метаданных и настроить соответствие для перечисления «</a:t>
            </a:r>
            <a:r>
              <a:rPr lang="ru-RU" dirty="0" err="1"/>
              <a:t>ВидыОперацийИзмененияНСИ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610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типа информационной базы должен быть установлен флаг «Контролировать НСИ»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423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/>
              <a:t>Пользователи, указанные как ответственные за контролируемый справочник,  или обладающие необходимой ролью могут добавлять, изменять или помечать на удаление элементы справочника без ограничений</a:t>
            </a:r>
          </a:p>
          <a:p>
            <a:r>
              <a:rPr lang="ru-RU" altLang="ru-RU" dirty="0"/>
              <a:t>Для остальных пользователей существуют следующие правила.</a:t>
            </a:r>
          </a:p>
          <a:p>
            <a:pPr lvl="1"/>
            <a:r>
              <a:rPr lang="ru-RU" altLang="ru-RU" dirty="0"/>
              <a:t>Новый элемент, созданный таким пользователем, получает признак «Не активный». При этом его нельзя использовать в бизнес – логике, он не отображается в формах выбора. Признак снимается после утверждения заявки на регистрацию нового объекта</a:t>
            </a:r>
          </a:p>
          <a:p>
            <a:pPr lvl="1"/>
            <a:r>
              <a:rPr lang="ru-RU" altLang="ru-RU" dirty="0"/>
              <a:t>Запись измененного активного элемента справочника блокируется. Необходимо утверждение заявки на изменение объекта</a:t>
            </a:r>
          </a:p>
          <a:p>
            <a:pPr lvl="1"/>
            <a:r>
              <a:rPr lang="ru-RU" altLang="ru-RU" dirty="0"/>
              <a:t>Аналогично происходит процедура пометки активного элемента справочника на удаление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377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записей настроек правила контроля НСИ передаются во все внешние информационные базы указанных типов.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F3600-01B7-4D3D-A0CA-AC5E9E639727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030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AD629-4B92-4593-B807-E282DEA2D2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90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563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92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834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1944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9252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10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02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44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53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0227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0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75065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461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02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04365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0018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7397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415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92913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7240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6883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755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18722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75654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48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558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7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070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76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72488" y="107950"/>
            <a:ext cx="2733675" cy="44926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1463" y="107950"/>
            <a:ext cx="8048625" cy="44926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23825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71463" y="107950"/>
            <a:ext cx="10934700" cy="4492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65186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988" y="107950"/>
            <a:ext cx="8893175" cy="10223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71463" y="1606550"/>
            <a:ext cx="10934700" cy="2994025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348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46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5013" y="1606550"/>
            <a:ext cx="5391150" cy="29940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055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362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97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8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97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00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8" name="Picture 16" descr="Layer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91" r:id="rId1"/>
    <p:sldLayoutId id="2147486792" r:id="rId2"/>
    <p:sldLayoutId id="2147486793" r:id="rId3"/>
    <p:sldLayoutId id="2147486794" r:id="rId4"/>
    <p:sldLayoutId id="2147486795" r:id="rId5"/>
    <p:sldLayoutId id="2147486796" r:id="rId6"/>
    <p:sldLayoutId id="2147486797" r:id="rId7"/>
    <p:sldLayoutId id="2147486798" r:id="rId8"/>
    <p:sldLayoutId id="2147486799" r:id="rId9"/>
    <p:sldLayoutId id="2147486800" r:id="rId10"/>
    <p:sldLayoutId id="2147486801" r:id="rId11"/>
    <p:sldLayoutId id="2147486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03" r:id="rId1"/>
    <p:sldLayoutId id="2147486804" r:id="rId2"/>
    <p:sldLayoutId id="2147486805" r:id="rId3"/>
    <p:sldLayoutId id="2147486806" r:id="rId4"/>
    <p:sldLayoutId id="2147486807" r:id="rId5"/>
    <p:sldLayoutId id="2147486808" r:id="rId6"/>
    <p:sldLayoutId id="2147486809" r:id="rId7"/>
    <p:sldLayoutId id="2147486810" r:id="rId8"/>
    <p:sldLayoutId id="2147486811" r:id="rId9"/>
    <p:sldLayoutId id="2147486812" r:id="rId10"/>
    <p:sldLayoutId id="2147486813" r:id="rId11"/>
    <p:sldLayoutId id="2147486814" r:id="rId12"/>
    <p:sldLayoutId id="214748681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1463" y="1606550"/>
            <a:ext cx="1093470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2" name="Picture 16" descr="Layer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6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52400"/>
            <a:ext cx="15509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9255125" y="0"/>
            <a:ext cx="2266950" cy="17351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3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7" r:id="rId1"/>
    <p:sldLayoutId id="2147486818" r:id="rId2"/>
    <p:sldLayoutId id="2147486819" r:id="rId3"/>
    <p:sldLayoutId id="2147486820" r:id="rId4"/>
    <p:sldLayoutId id="2147486821" r:id="rId5"/>
    <p:sldLayoutId id="2147486822" r:id="rId6"/>
    <p:sldLayoutId id="2147486823" r:id="rId7"/>
    <p:sldLayoutId id="2147486824" r:id="rId8"/>
    <p:sldLayoutId id="2147486825" r:id="rId9"/>
    <p:sldLayoutId id="2147486826" r:id="rId10"/>
    <p:sldLayoutId id="2147486827" r:id="rId11"/>
    <p:sldLayoutId id="2147486828" r:id="rId12"/>
    <p:sldLayoutId id="21474868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Futura PT Demi" panose="020B07020202040203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v8.1c.ru/cpm/poleznye-materialy/video/" TargetMode="External"/><Relationship Id="rId3" Type="http://schemas.openxmlformats.org/officeDocument/2006/relationships/hyperlink" Target="https://v8.1c.ru/cpm-erp/" TargetMode="External"/><Relationship Id="rId7" Type="http://schemas.openxmlformats.org/officeDocument/2006/relationships/hyperlink" Target="https://v8.1c.ru/cpm/poleznye-materialy/presentations/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v8.1c.ru/cpm/" TargetMode="External"/><Relationship Id="rId11" Type="http://schemas.openxmlformats.org/officeDocument/2006/relationships/hyperlink" Target="https://www.youtube.com/channel/UCcqLClFBq1HOSUDEDBLygFg" TargetMode="External"/><Relationship Id="rId5" Type="http://schemas.openxmlformats.org/officeDocument/2006/relationships/hyperlink" Target="https://v8.1c.ru/cpm-erp/poleznye-materialy/video/" TargetMode="External"/><Relationship Id="rId10" Type="http://schemas.openxmlformats.org/officeDocument/2006/relationships/hyperlink" Target="https://v8.1c.ru/cpm/assets/" TargetMode="External"/><Relationship Id="rId4" Type="http://schemas.openxmlformats.org/officeDocument/2006/relationships/hyperlink" Target="https://v8.1c.ru/cpm-erp/poleznye-materialy/presentations/" TargetMode="External"/><Relationship Id="rId9" Type="http://schemas.openxmlformats.org/officeDocument/2006/relationships/hyperlink" Target="https://v8.1c.ru/cpm/istorii-uspekha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УХ_Главный слайд_белый 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3" y="1511895"/>
            <a:ext cx="37798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8873" y="2159967"/>
            <a:ext cx="6768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63834">
              <a:defRPr/>
            </a:pPr>
            <a:r>
              <a:rPr lang="ru-RU" sz="2800" dirty="0">
                <a:solidFill>
                  <a:schemeClr val="tx1"/>
                </a:solidFill>
              </a:rPr>
              <a:t>Контроль и согласование изменений ЦНСИ</a:t>
            </a:r>
            <a:endParaRPr lang="ru-RU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371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2997B-A587-4652-8E7E-2D0490BD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414" y="107950"/>
            <a:ext cx="8893175" cy="1022350"/>
          </a:xfrm>
        </p:spPr>
        <p:txBody>
          <a:bodyPr/>
          <a:lstStyle/>
          <a:p>
            <a:r>
              <a:rPr lang="ru-RU" dirty="0"/>
              <a:t>Доработки конфигурации внешней ИБ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AA28C-B046-4534-A0E3-EB9DEAAF0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1201489"/>
          </a:xfrm>
        </p:spPr>
        <p:txBody>
          <a:bodyPr/>
          <a:lstStyle/>
          <a:p>
            <a:r>
              <a:rPr lang="ru-RU" dirty="0"/>
              <a:t>Форма элемента контролируемого справочника добавляется в расширение (новое или существующее). В текст модуля формы копируется содержимое макета «</a:t>
            </a:r>
            <a:r>
              <a:rPr lang="ru-RU" dirty="0" err="1"/>
              <a:t>МодульФормыКонтроляНСИ</a:t>
            </a:r>
            <a:r>
              <a:rPr lang="ru-RU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70757E-4B3E-425D-AB96-5BA44DC98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187" y="2594232"/>
            <a:ext cx="5563251" cy="3777993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4997298-363C-4F07-9DF1-74B30CCE5898}"/>
              </a:ext>
            </a:extLst>
          </p:cNvPr>
          <p:cNvCxnSpPr/>
          <p:nvPr/>
        </p:nvCxnSpPr>
        <p:spPr bwMode="auto">
          <a:xfrm flipV="1">
            <a:off x="4392885" y="4392215"/>
            <a:ext cx="1512168" cy="72008"/>
          </a:xfrm>
          <a:prstGeom prst="straightConnector1">
            <a:avLst/>
          </a:prstGeom>
          <a:solidFill>
            <a:srgbClr val="00FF00">
              <a:alpha val="75000"/>
            </a:srgbClr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114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B1F41B39-642B-4D44-BE2D-AE2FFBBA9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134" y="2375991"/>
            <a:ext cx="7577806" cy="134550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Настройки централизованной базы управления НСИ</a:t>
            </a:r>
          </a:p>
        </p:txBody>
      </p:sp>
    </p:spTree>
    <p:extLst>
      <p:ext uri="{BB962C8B-B14F-4D97-AF65-F5344CB8AC3E}">
        <p14:creationId xmlns:p14="http://schemas.microsoft.com/office/powerpoint/2010/main" val="293111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371E2-5123-4784-A7BC-28AFDBB6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Настройки мастер – базы: общие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072D68-BA8A-4D6B-8872-52B05DAEA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16" y="1622560"/>
            <a:ext cx="7023441" cy="47496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D7C98D1-070B-4F8B-A8F7-08B29D697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845" y="3528119"/>
            <a:ext cx="4608512" cy="57600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722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EFADF-3695-4802-B58C-7A432DA4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Настройки мастер – базы: общие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B7F3C-FE33-4139-AFBE-08617B148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35" y="1475953"/>
            <a:ext cx="6344803" cy="48962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000669-2F1C-4092-BA07-17ED26ABD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635" y="2231975"/>
            <a:ext cx="5116618" cy="2880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2FDCDD-B481-440A-AD1D-54D56BD71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8635" y="3677542"/>
            <a:ext cx="5188626" cy="1326679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3020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B4F60-845C-4BAB-930E-0CBF03CF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13" y="107950"/>
            <a:ext cx="8893175" cy="1022350"/>
          </a:xfrm>
        </p:spPr>
        <p:txBody>
          <a:bodyPr/>
          <a:lstStyle/>
          <a:p>
            <a:r>
              <a:rPr lang="ru-RU" dirty="0"/>
              <a:t>Настройки мастер – базы: внешняя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1D9A6E-4F44-41F5-A61B-5FE3C7BD4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38" y="1569608"/>
            <a:ext cx="6431997" cy="487860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D46FB26-ED1D-4D4D-A657-69F44812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037" y="3864895"/>
            <a:ext cx="5232223" cy="1247399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36810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7E2BC-9928-44DE-852F-51D90C29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13" y="107950"/>
            <a:ext cx="8893175" cy="1022350"/>
          </a:xfrm>
        </p:spPr>
        <p:txBody>
          <a:bodyPr/>
          <a:lstStyle/>
          <a:p>
            <a:r>
              <a:rPr lang="ru-RU" dirty="0"/>
              <a:t>Настройки мастер – базы: внешняя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5D2127-2A1F-4826-9959-23ED347AC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10" y="2808039"/>
            <a:ext cx="4923380" cy="331908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AC4851-14F0-47B4-9BCD-A583DA0FF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973" y="4104183"/>
            <a:ext cx="2808312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699107-42FC-4FE7-BF17-BA9B01AE4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53" y="1727919"/>
            <a:ext cx="4609701" cy="122413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77ED376-3F47-442E-8D36-DD91866F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510" y="2144463"/>
            <a:ext cx="1184644" cy="231527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66511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618C1-1AAD-4727-8FC5-63BF8E6AB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13" y="107950"/>
            <a:ext cx="8893175" cy="1022350"/>
          </a:xfrm>
        </p:spPr>
        <p:txBody>
          <a:bodyPr/>
          <a:lstStyle/>
          <a:p>
            <a:r>
              <a:rPr lang="ru-RU" dirty="0"/>
              <a:t>Настройки мастер – базы: внешняя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79A238-F31A-4205-B330-BF28F320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948" y="2447999"/>
            <a:ext cx="6494177" cy="342240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80F488-0836-4285-A3EA-23C9C032C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1761" y="5112295"/>
            <a:ext cx="2879236" cy="2880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4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1830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183B92-A2DF-49D1-8431-73D883157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03" y="2303845"/>
            <a:ext cx="6440821" cy="28507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67E89C9A-F251-4411-B265-D9FB20AEB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0597" y="144000"/>
            <a:ext cx="795657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Контроль изменений НСИ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B9A782FF-420D-4853-A88E-35C4BE914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7503" y="1299778"/>
            <a:ext cx="10934700" cy="2994025"/>
          </a:xfrm>
        </p:spPr>
        <p:txBody>
          <a:bodyPr/>
          <a:lstStyle/>
          <a:p>
            <a:r>
              <a:rPr lang="ru-RU" altLang="ru-RU" dirty="0"/>
              <a:t>Вид контроля НСИ устанавливается в описании справочника и распространяется как на текущую, так и на внешние базы</a:t>
            </a:r>
          </a:p>
          <a:p>
            <a:endParaRPr lang="ru-RU" alt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10A7CF-B3F7-4AF8-9BDF-451F63E22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913" y="4041947"/>
            <a:ext cx="6259070" cy="228883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0EE8F-1700-4899-ADBC-243C9594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589" y="201513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Поставщики и потребители НСИ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C6292E-B777-465D-83D4-548CCA7F5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6" y="1223863"/>
            <a:ext cx="11522075" cy="4848048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23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DF04A-E969-4E2C-817E-B3657648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6" y="143743"/>
            <a:ext cx="799288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207FB-46A0-402E-BD7E-40C8DD404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54" y="1784507"/>
            <a:ext cx="8605155" cy="4500053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7AAA48-59F7-435B-A77E-B891A1D7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2805" y="3384103"/>
            <a:ext cx="4104456" cy="129614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25026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5F602-8402-414B-B703-8C596127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000" y="0"/>
            <a:ext cx="8893175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Общая схема процесса </a:t>
            </a:r>
            <a:br>
              <a:rPr lang="ru-RU" dirty="0"/>
            </a:br>
            <a:r>
              <a:rPr lang="ru-RU" dirty="0"/>
              <a:t>управления ЦНСИ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ED66FE-887D-4966-9E31-DBBE323FC5A8}"/>
              </a:ext>
            </a:extLst>
          </p:cNvPr>
          <p:cNvSpPr/>
          <p:nvPr/>
        </p:nvSpPr>
        <p:spPr bwMode="auto">
          <a:xfrm>
            <a:off x="576461" y="1727920"/>
            <a:ext cx="2516228" cy="4478944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Внешние учетные системы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142A200-BA32-43D4-A9A6-EA8A2C2F24CA}"/>
              </a:ext>
            </a:extLst>
          </p:cNvPr>
          <p:cNvSpPr/>
          <p:nvPr/>
        </p:nvSpPr>
        <p:spPr bwMode="auto">
          <a:xfrm>
            <a:off x="4137629" y="1727919"/>
            <a:ext cx="5332007" cy="4478943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574A3D8-FE1F-4D2E-BA33-75A87D0FAB06}"/>
              </a:ext>
            </a:extLst>
          </p:cNvPr>
          <p:cNvSpPr/>
          <p:nvPr/>
        </p:nvSpPr>
        <p:spPr bwMode="auto">
          <a:xfrm>
            <a:off x="4673132" y="3076076"/>
            <a:ext cx="1795727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Нормализация данных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31ED637-9781-4347-8D81-AE9CB913CDDE}"/>
              </a:ext>
            </a:extLst>
          </p:cNvPr>
          <p:cNvSpPr/>
          <p:nvPr/>
        </p:nvSpPr>
        <p:spPr bwMode="auto">
          <a:xfrm>
            <a:off x="4872837" y="4219543"/>
            <a:ext cx="3513701" cy="706239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Эталонные элементы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C10FF4C-9BDB-4810-91E2-1AAA0C19D5AB}"/>
              </a:ext>
            </a:extLst>
          </p:cNvPr>
          <p:cNvSpPr/>
          <p:nvPr/>
        </p:nvSpPr>
        <p:spPr bwMode="auto">
          <a:xfrm>
            <a:off x="6629687" y="3062109"/>
            <a:ext cx="1862613" cy="82590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Ручной ввод, согласование изменений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A673B0-907B-4E0D-B53C-EDBBC29FD8C0}"/>
              </a:ext>
            </a:extLst>
          </p:cNvPr>
          <p:cNvSpPr/>
          <p:nvPr/>
        </p:nvSpPr>
        <p:spPr bwMode="auto">
          <a:xfrm>
            <a:off x="4489038" y="5298417"/>
            <a:ext cx="4711904" cy="609041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Синхронизация элементов НСИ ВУС с эталонными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E7D7B1F2-181A-47BE-85E0-A2F0D6F45CAF}"/>
              </a:ext>
            </a:extLst>
          </p:cNvPr>
          <p:cNvSpPr/>
          <p:nvPr/>
        </p:nvSpPr>
        <p:spPr bwMode="auto">
          <a:xfrm>
            <a:off x="3089758" y="2231975"/>
            <a:ext cx="1247996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Импорт 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418087B5-5638-447B-84CA-D1644F2CDB25}"/>
              </a:ext>
            </a:extLst>
          </p:cNvPr>
          <p:cNvSpPr/>
          <p:nvPr/>
        </p:nvSpPr>
        <p:spPr bwMode="auto">
          <a:xfrm>
            <a:off x="5421219" y="3904634"/>
            <a:ext cx="313371" cy="324818"/>
          </a:xfrm>
          <a:prstGeom prst="down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</a:pPr>
            <a:endParaRPr kumimoji="0" lang="ru-RU" sz="160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03557D29-E8AA-4A93-8F0B-66E7338E85B5}"/>
              </a:ext>
            </a:extLst>
          </p:cNvPr>
          <p:cNvSpPr/>
          <p:nvPr/>
        </p:nvSpPr>
        <p:spPr bwMode="auto">
          <a:xfrm>
            <a:off x="7345507" y="3892130"/>
            <a:ext cx="321281" cy="324818"/>
          </a:xfrm>
          <a:prstGeom prst="down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</a:pPr>
            <a:endParaRPr kumimoji="0" lang="ru-RU" sz="160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28EC5DE6-3688-4EDB-BFF6-285E1B30DBE3}"/>
              </a:ext>
            </a:extLst>
          </p:cNvPr>
          <p:cNvSpPr/>
          <p:nvPr/>
        </p:nvSpPr>
        <p:spPr bwMode="auto">
          <a:xfrm flipH="1">
            <a:off x="3089758" y="4240812"/>
            <a:ext cx="1783079" cy="603491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Экспорт</a:t>
            </a:r>
          </a:p>
        </p:txBody>
      </p:sp>
      <p:sp>
        <p:nvSpPr>
          <p:cNvPr id="14" name="Стрелка: вверх-вниз 13">
            <a:extLst>
              <a:ext uri="{FF2B5EF4-FFF2-40B4-BE49-F238E27FC236}">
                <a16:creationId xmlns:a16="http://schemas.microsoft.com/office/drawing/2014/main" id="{11A3E43F-685F-4AD4-B836-023989C5E504}"/>
              </a:ext>
            </a:extLst>
          </p:cNvPr>
          <p:cNvSpPr/>
          <p:nvPr/>
        </p:nvSpPr>
        <p:spPr bwMode="auto">
          <a:xfrm>
            <a:off x="8711728" y="2783684"/>
            <a:ext cx="428920" cy="2514733"/>
          </a:xfrm>
          <a:prstGeom prst="upDownArrow">
            <a:avLst>
              <a:gd name="adj1" fmla="val 36131"/>
              <a:gd name="adj2" fmla="val 50000"/>
            </a:avLst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</a:pPr>
            <a:endParaRPr kumimoji="0" lang="ru-RU" sz="160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33BA7ED-CABB-478D-B42D-7AA78448FE79}"/>
              </a:ext>
            </a:extLst>
          </p:cNvPr>
          <p:cNvSpPr/>
          <p:nvPr/>
        </p:nvSpPr>
        <p:spPr bwMode="auto">
          <a:xfrm>
            <a:off x="4337754" y="2342664"/>
            <a:ext cx="4863188" cy="441019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Структура данных, элементы НСИ ВУС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68C97F26-08BF-4343-8A7A-2D05C026833C}"/>
              </a:ext>
            </a:extLst>
          </p:cNvPr>
          <p:cNvSpPr/>
          <p:nvPr/>
        </p:nvSpPr>
        <p:spPr bwMode="auto">
          <a:xfrm>
            <a:off x="5402789" y="2769529"/>
            <a:ext cx="299551" cy="306000"/>
          </a:xfrm>
          <a:prstGeom prst="down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</a:pPr>
            <a:endParaRPr kumimoji="0" lang="ru-RU" sz="160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Блок-схема: магнитный диск 16">
            <a:extLst>
              <a:ext uri="{FF2B5EF4-FFF2-40B4-BE49-F238E27FC236}">
                <a16:creationId xmlns:a16="http://schemas.microsoft.com/office/drawing/2014/main" id="{302930EB-C23E-49CC-B3A2-A9A067615DCF}"/>
              </a:ext>
            </a:extLst>
          </p:cNvPr>
          <p:cNvSpPr/>
          <p:nvPr/>
        </p:nvSpPr>
        <p:spPr bwMode="auto">
          <a:xfrm>
            <a:off x="918400" y="2510627"/>
            <a:ext cx="17973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en-US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ERP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Блок-схема: магнитный диск 17">
            <a:extLst>
              <a:ext uri="{FF2B5EF4-FFF2-40B4-BE49-F238E27FC236}">
                <a16:creationId xmlns:a16="http://schemas.microsoft.com/office/drawing/2014/main" id="{0B0E3F51-3C53-42D1-8099-4ECA075BF357}"/>
              </a:ext>
            </a:extLst>
          </p:cNvPr>
          <p:cNvSpPr/>
          <p:nvPr/>
        </p:nvSpPr>
        <p:spPr bwMode="auto">
          <a:xfrm>
            <a:off x="935922" y="3239014"/>
            <a:ext cx="17973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600" dirty="0"/>
              <a:t>БП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Блок-схема: магнитный диск 18">
            <a:extLst>
              <a:ext uri="{FF2B5EF4-FFF2-40B4-BE49-F238E27FC236}">
                <a16:creationId xmlns:a16="http://schemas.microsoft.com/office/drawing/2014/main" id="{8F0F41FB-BF35-4D60-BA8E-3C4F8DA59C3C}"/>
              </a:ext>
            </a:extLst>
          </p:cNvPr>
          <p:cNvSpPr/>
          <p:nvPr/>
        </p:nvSpPr>
        <p:spPr bwMode="auto">
          <a:xfrm>
            <a:off x="935922" y="3964542"/>
            <a:ext cx="17973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600" dirty="0"/>
              <a:t>КА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Блок-схема: магнитный диск 19">
            <a:extLst>
              <a:ext uri="{FF2B5EF4-FFF2-40B4-BE49-F238E27FC236}">
                <a16:creationId xmlns:a16="http://schemas.microsoft.com/office/drawing/2014/main" id="{5579CDBB-AD96-4BD1-9681-C0DDB441CA99}"/>
              </a:ext>
            </a:extLst>
          </p:cNvPr>
          <p:cNvSpPr/>
          <p:nvPr/>
        </p:nvSpPr>
        <p:spPr bwMode="auto">
          <a:xfrm>
            <a:off x="918400" y="4673599"/>
            <a:ext cx="17973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600" dirty="0"/>
              <a:t>ЗУП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Блок-схема: магнитный диск 20">
            <a:extLst>
              <a:ext uri="{FF2B5EF4-FFF2-40B4-BE49-F238E27FC236}">
                <a16:creationId xmlns:a16="http://schemas.microsoft.com/office/drawing/2014/main" id="{75078351-1564-45C2-98BA-966C0FB0F68B}"/>
              </a:ext>
            </a:extLst>
          </p:cNvPr>
          <p:cNvSpPr/>
          <p:nvPr/>
        </p:nvSpPr>
        <p:spPr bwMode="auto">
          <a:xfrm>
            <a:off x="940437" y="5368062"/>
            <a:ext cx="1797306" cy="603491"/>
          </a:xfrm>
          <a:prstGeom prst="flowChartMagneticDisk">
            <a:avLst/>
          </a:prstGeom>
          <a:noFill/>
          <a:ln w="41275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lang="ru-RU" sz="1600" dirty="0"/>
              <a:t>и</a:t>
            </a: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 др..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051FDEC9-78B9-4249-8156-ED163E4C9BAF}"/>
              </a:ext>
            </a:extLst>
          </p:cNvPr>
          <p:cNvSpPr/>
          <p:nvPr/>
        </p:nvSpPr>
        <p:spPr bwMode="auto">
          <a:xfrm>
            <a:off x="6526982" y="4925164"/>
            <a:ext cx="340048" cy="386070"/>
          </a:xfrm>
          <a:prstGeom prst="down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1000" marR="0" indent="-3810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buFontTx/>
              <a:buBlip>
                <a:blip r:embed="rId3"/>
              </a:buBlip>
              <a:tabLst/>
            </a:pPr>
            <a:endParaRPr kumimoji="0" lang="ru-RU" sz="160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9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F1A00C-B0CE-4277-A16A-6B2F1F36C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70" y="1761744"/>
            <a:ext cx="8425333" cy="450267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337D167-3047-4309-A1AF-9C712E71A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005" y="2952055"/>
            <a:ext cx="1872208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A6EE893-3575-435F-BBE6-C6292EC9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6" y="143743"/>
            <a:ext cx="799288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</p:spTree>
    <p:extLst>
      <p:ext uri="{BB962C8B-B14F-4D97-AF65-F5344CB8AC3E}">
        <p14:creationId xmlns:p14="http://schemas.microsoft.com/office/powerpoint/2010/main" val="166105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953695-8088-4CD3-9A85-047FB1F0D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7" y="1754241"/>
            <a:ext cx="8480399" cy="443817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C16FE7-0798-476F-846A-AF27F206B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165" y="2952055"/>
            <a:ext cx="2880320" cy="36004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DF877C9-0E9F-4DD4-AC6D-16F1D08D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6" y="143743"/>
            <a:ext cx="799288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</p:spTree>
    <p:extLst>
      <p:ext uri="{BB962C8B-B14F-4D97-AF65-F5344CB8AC3E}">
        <p14:creationId xmlns:p14="http://schemas.microsoft.com/office/powerpoint/2010/main" val="25349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8207FB-46A0-402E-BD7E-40C8DD404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354" y="1784507"/>
            <a:ext cx="8605155" cy="45000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27AAA48-59F7-435B-A77E-B891A1D7F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2805" y="3384103"/>
            <a:ext cx="4104456" cy="129614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C02C9DD-FBBA-4607-8D9B-1038093B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6" y="143743"/>
            <a:ext cx="799288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</p:spTree>
    <p:extLst>
      <p:ext uri="{BB962C8B-B14F-4D97-AF65-F5344CB8AC3E}">
        <p14:creationId xmlns:p14="http://schemas.microsoft.com/office/powerpoint/2010/main" val="17000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E10412-5F7E-49A8-A51D-8117DF2AB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6" y="1799927"/>
            <a:ext cx="8514961" cy="445288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F1C93B0-A872-477E-984F-9F6C930B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66" y="143743"/>
            <a:ext cx="7992888" cy="10223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Внешняя ИБ - потребитель: изменения запрещены</a:t>
            </a:r>
          </a:p>
        </p:txBody>
      </p:sp>
    </p:spTree>
    <p:extLst>
      <p:ext uri="{BB962C8B-B14F-4D97-AF65-F5344CB8AC3E}">
        <p14:creationId xmlns:p14="http://schemas.microsoft.com/office/powerpoint/2010/main" val="1356730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A0F1D7D0-A624-4208-A270-D4C74D5E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77" y="2375991"/>
            <a:ext cx="10153128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Внешняя ИБ – поставщик, </a:t>
            </a:r>
          </a:p>
          <a:p>
            <a:pPr marL="0" indent="0" algn="ctr">
              <a:buNone/>
            </a:pPr>
            <a:r>
              <a:rPr lang="ru-RU" sz="3600" dirty="0"/>
              <a:t>изменения по заявкам: </a:t>
            </a:r>
          </a:p>
          <a:p>
            <a:pPr marL="0" indent="0" algn="ctr">
              <a:buNone/>
            </a:pPr>
            <a:r>
              <a:rPr lang="ru-RU" sz="3600" dirty="0"/>
              <a:t>создание нового элемента</a:t>
            </a:r>
          </a:p>
        </p:txBody>
      </p:sp>
    </p:spTree>
    <p:extLst>
      <p:ext uri="{BB962C8B-B14F-4D97-AF65-F5344CB8AC3E}">
        <p14:creationId xmlns:p14="http://schemas.microsoft.com/office/powerpoint/2010/main" val="208902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BF702-8634-4274-B283-897E1AD2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согласование нового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E0CD80-8EFE-4BBE-8403-17FECD179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6" y="1799927"/>
            <a:ext cx="8497341" cy="444367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3714E0-CEE6-4D25-B54B-F37462B26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488" y="3024063"/>
            <a:ext cx="1872208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1087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6256A-AF5C-48E6-835F-318DDB18C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согласование нового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20D164-78D2-4574-8F9A-B29474713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6" y="1799927"/>
            <a:ext cx="8514961" cy="44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15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870D9-F1BE-4758-A706-A6890E46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согласование нового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889EEF-5617-49BD-956A-BBFAC3CC4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6" y="1799927"/>
            <a:ext cx="8514961" cy="44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5BF87-1530-4AFE-B56B-C579BA83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согласование нового элемента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D295F3-75A1-42AB-AAE8-7AA84CC18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22" y="1799927"/>
            <a:ext cx="8518629" cy="444888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2A75A3-ADC6-4137-BA70-7E5D36D95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845" y="2231975"/>
            <a:ext cx="5184576" cy="36004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2217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3130B-41F2-4C53-973B-07AF3283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согласование нового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0EA072-95C1-4BAC-8059-D02B56507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6" y="1799927"/>
            <a:ext cx="8514961" cy="44528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FAB44F9-8312-4014-9465-B7E0A0D32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5" y="3132075"/>
            <a:ext cx="3744417" cy="11161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360241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E6C4F-830B-4A83-B57C-C4F9F1D6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построения системы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221218-BA7E-48C2-9F72-C8414BF88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Возможные способы организации процесса:</a:t>
            </a:r>
          </a:p>
          <a:p>
            <a:pPr lvl="1"/>
            <a:r>
              <a:rPr lang="ru-RU" altLang="ru-RU" dirty="0"/>
              <a:t>Элементы классификаторов ведутся в единой </a:t>
            </a:r>
            <a:r>
              <a:rPr lang="en-US" altLang="ru-RU" dirty="0"/>
              <a:t>MDM</a:t>
            </a:r>
            <a:r>
              <a:rPr lang="ru-RU" altLang="ru-RU" dirty="0"/>
              <a:t> – системе и рассылаются для использования в информационных базах дочерних компаний. Самостоятельный ввод и редактирование элементов контролируемых классификаторов дочерними компаниями запрещено.</a:t>
            </a:r>
          </a:p>
          <a:p>
            <a:pPr lvl="1"/>
            <a:r>
              <a:rPr lang="ru-RU" altLang="ru-RU" dirty="0"/>
              <a:t>Элементы классификаторов создаются или изменяются при необходимости дочерними компаниями. После этого загружаются в централизованную </a:t>
            </a:r>
            <a:r>
              <a:rPr lang="en-US" altLang="ru-RU" dirty="0"/>
              <a:t>MDM – </a:t>
            </a:r>
            <a:r>
              <a:rPr lang="ru-RU" altLang="ru-RU" dirty="0"/>
              <a:t>систему, проходят проверку, очистку дублей и добавляются в общий состав эталонных классификаторов, которые рассылаются по всем дочерним компаниям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403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791D8-3F39-4595-95E1-DD16DC69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согласование нового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93BFE7-A513-4A22-802A-9C48A044C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6" y="1799927"/>
            <a:ext cx="8514961" cy="44528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9A006B-90E3-456D-BF8C-235F2063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749" y="4026369"/>
            <a:ext cx="4752528" cy="1589981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01411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B2C40-E269-4A11-BE70-B12545A9B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согласование нового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E87BB-FEA0-45F2-B18B-D1E3F19B0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22" y="1799927"/>
            <a:ext cx="8518629" cy="444888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7743C8-97F3-4214-BC25-C4B5C140E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748" y="2808039"/>
            <a:ext cx="360041" cy="36004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3393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B12E9-677A-4F6F-8D47-DF6C39A2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согласование нового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AC315F-4D8E-4EAC-8586-24FD621AB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6" y="1799927"/>
            <a:ext cx="8514961" cy="44528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D208FA-1813-46CC-B106-B8DED2F02E2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68749" y="2520007"/>
            <a:ext cx="2232248" cy="2880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33793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A0F1D7D0-A624-4208-A270-D4C74D5E3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134" y="2375991"/>
            <a:ext cx="7577806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Утверждение заявок дочерних информационных баз</a:t>
            </a:r>
          </a:p>
        </p:txBody>
      </p:sp>
    </p:spTree>
    <p:extLst>
      <p:ext uri="{BB962C8B-B14F-4D97-AF65-F5344CB8AC3E}">
        <p14:creationId xmlns:p14="http://schemas.microsoft.com/office/powerpoint/2010/main" val="1476296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1F635-9FA8-4DDA-B46F-47A503D4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C8F684-A65D-4E4D-BBD2-F62F672C0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73" y="1799927"/>
            <a:ext cx="8353127" cy="446726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3D93B0B-A4B6-4242-9A1D-0FFA44D64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021" y="3600127"/>
            <a:ext cx="3456384" cy="36004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3637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EC146-3B41-4BB8-B2F9-3C1EEA52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УХ: 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6A70C1-FEA4-41E6-BCA6-3B07E889C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50" y="1799927"/>
            <a:ext cx="8371973" cy="438698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EC235C-D48A-4EDD-B38F-DDBE544EC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7" y="3024063"/>
            <a:ext cx="6552728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96507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C8F70-1BBC-4370-BF6A-897F9E4A2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УХ: 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5E9D18-93BA-4BEB-9A29-247D7E08F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6" y="1799927"/>
            <a:ext cx="8497341" cy="44526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F3424D-199B-42E3-97A6-420A111A7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861" y="3240087"/>
            <a:ext cx="6506623" cy="2880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6170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DEFB9-DC86-4954-8504-17F766FA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УХ: утверждение заявок дочерних ИБ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97E394-9D69-4EC9-B89E-EE324E0B6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62" y="1799927"/>
            <a:ext cx="8569349" cy="449041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F2F7C4-B33A-4023-8DF5-FEE5E4EE5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7" y="3096071"/>
            <a:ext cx="6552728" cy="144016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376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7955B-9049-4341-9457-8B0E3C56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УХ: 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EAC6E3-039C-4D98-954E-DE3C19755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6" y="1799927"/>
            <a:ext cx="8497341" cy="445267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886ED2-EC5C-4F64-ADA1-17A7D2738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749" y="3024063"/>
            <a:ext cx="6624736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5628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74829-6AE5-4D74-9987-9F46910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УХ: 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5E8E17-38A9-4DF7-8DD2-1DF59F13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3" y="1841225"/>
            <a:ext cx="8646808" cy="4531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07C34FB-B444-46CF-95DC-EAEE73B45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981" y="2952055"/>
            <a:ext cx="288032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9489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324A1-3F07-4FE6-995E-F2F93C5D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НСИ во внешних ИБ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BFE76C-573A-4689-987B-F3E5AA9C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3073697"/>
          </a:xfrm>
        </p:spPr>
        <p:txBody>
          <a:bodyPr/>
          <a:lstStyle/>
          <a:p>
            <a:r>
              <a:rPr lang="ru-RU" dirty="0"/>
              <a:t>Возможность дистанционно контролировать изменения НСИ во внешних информационных базах:</a:t>
            </a:r>
          </a:p>
          <a:p>
            <a:pPr lvl="1"/>
            <a:r>
              <a:rPr lang="ru-RU" dirty="0"/>
              <a:t>полный запрет изменений</a:t>
            </a:r>
          </a:p>
          <a:p>
            <a:pPr lvl="1"/>
            <a:r>
              <a:rPr lang="ru-RU" dirty="0"/>
              <a:t>изменения через заявки</a:t>
            </a:r>
          </a:p>
          <a:p>
            <a:r>
              <a:rPr lang="ru-RU" dirty="0"/>
              <a:t>Внешние базы 1С:Управление холдингом 3.2, 1С:</a:t>
            </a:r>
            <a:r>
              <a:rPr lang="en-US" dirty="0"/>
              <a:t>ERP.</a:t>
            </a:r>
            <a:r>
              <a:rPr lang="ru-RU" dirty="0"/>
              <a:t>Управление холдингом 3.2 – из коробки</a:t>
            </a:r>
          </a:p>
          <a:p>
            <a:r>
              <a:rPr lang="ru-RU" dirty="0"/>
              <a:t>Внешние базы любых других конфигураций – с помощью встраиваемых объектов из поставляемой конфигурации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358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19A0F-6CA0-437E-AAEB-8409F01A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УХ: утверждение заявок дочерних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DC6121-DE8B-4E47-8EF2-3843D133C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34" y="1727919"/>
            <a:ext cx="7132605" cy="47522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291377-D75D-4340-9A54-941C15C87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734" y="5976391"/>
            <a:ext cx="1334055" cy="39583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28571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92F41-C456-40C4-B653-CA72340B0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история согласования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22A4F-49F7-494E-8AF8-BB5813CA3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6" y="1727919"/>
            <a:ext cx="8497341" cy="444367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218DC6-DBA6-4FE7-87B8-6B15B6FB9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0757" y="2952055"/>
            <a:ext cx="1224136" cy="2880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E5D987A-88FD-4FD9-B3DF-F60BE5D3B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7" y="2447999"/>
            <a:ext cx="1944216" cy="792088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865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45E6C-DD2A-420F-8286-C1BB5223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история согласования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062C78-8B8B-4786-8BD4-D6AA57ACF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68" y="1835993"/>
            <a:ext cx="8674337" cy="45362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7498C9-EF5A-4361-B8A3-076E32A19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309" y="2663949"/>
            <a:ext cx="1656184" cy="86417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4878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DDD5F-119E-4A38-873A-82A8F94A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поведение после утверждения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2AFE1B-E579-458C-AE86-FA23A7FFE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6" y="1907729"/>
            <a:ext cx="8537161" cy="446449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EC5D82-4255-46CE-B675-66F34F321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845" y="2375991"/>
            <a:ext cx="4320480" cy="2880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7293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1F2A1-7257-49E2-8297-39F585D4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поведение после утверждения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81D8EC-225A-4301-BB7D-B90C7E52B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6" y="1799927"/>
            <a:ext cx="8514961" cy="44528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C1B5A1-9FBB-4435-B6D7-AEC037A7B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981" y="2880047"/>
            <a:ext cx="3960440" cy="108012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339030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C1669-589F-48A7-A05F-F5783469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поведение после утверждения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DA712A-7ACD-4039-B814-FD1AA86AA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74" y="1871935"/>
            <a:ext cx="8605608" cy="45002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8D32F7-FFE4-44CD-B28D-BB6D098EB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37" y="4122079"/>
            <a:ext cx="4248472" cy="1710295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0790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:a16="http://schemas.microsoft.com/office/drawing/2014/main" id="{214B59EF-8ABC-47D8-B4FA-51624893A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477" y="2375991"/>
            <a:ext cx="10153128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Внешняя ИБ – поставщик, </a:t>
            </a:r>
          </a:p>
          <a:p>
            <a:pPr marL="0" indent="0" algn="ctr">
              <a:buNone/>
            </a:pPr>
            <a:r>
              <a:rPr lang="ru-RU" sz="3600" dirty="0"/>
              <a:t>изменения по заявкам: </a:t>
            </a:r>
          </a:p>
          <a:p>
            <a:pPr marL="0" indent="0" algn="ctr">
              <a:buNone/>
            </a:pPr>
            <a:r>
              <a:rPr lang="ru-RU" sz="3600" dirty="0"/>
              <a:t>изменение существующего элемента</a:t>
            </a:r>
          </a:p>
        </p:txBody>
      </p:sp>
    </p:spTree>
    <p:extLst>
      <p:ext uri="{BB962C8B-B14F-4D97-AF65-F5344CB8AC3E}">
        <p14:creationId xmlns:p14="http://schemas.microsoft.com/office/powerpoint/2010/main" val="16330211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4D51E-0ABC-4D53-B3C4-2B370F98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изменение активного элемента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6B1E0-556C-4C5F-9862-651FC44E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1" y="1891000"/>
            <a:ext cx="8569151" cy="44812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F36C8C-ED38-4EDF-9C91-E6511361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749" y="5688359"/>
            <a:ext cx="6768752" cy="36004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F95B362-CAF6-4066-8170-7EA2EFC9C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749" y="3011101"/>
            <a:ext cx="360040" cy="216024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42307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820A6-742B-4316-A6A9-D1218E1C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заявка на изменение НСИ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9FD9D-8B44-442F-8274-5511F8E56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1800000"/>
            <a:ext cx="8630283" cy="45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01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1D2E7-08BC-4A40-B704-9283E2C7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УХ: просмотр изменений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FCF5E7-B466-4B94-A52B-E71630161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42" y="1799927"/>
            <a:ext cx="8509390" cy="44589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82FE0B-5387-4D0B-862F-D5FC23F03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213" y="3921411"/>
            <a:ext cx="288032" cy="254780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280622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A65A0-DB36-4BB4-B5FE-A3E24E60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НСИ во внешних ИБ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A1C6EA-EEB4-4B0B-A425-1A7DD7F08FA1}"/>
              </a:ext>
            </a:extLst>
          </p:cNvPr>
          <p:cNvSpPr txBox="1">
            <a:spLocks/>
          </p:cNvSpPr>
          <p:nvPr/>
        </p:nvSpPr>
        <p:spPr bwMode="auto">
          <a:xfrm>
            <a:off x="2312988" y="107950"/>
            <a:ext cx="88931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9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2"/>
                </a:solidFill>
                <a:latin typeface="Futura PT Demi" panose="020B0702020204020303" pitchFamily="34" charset="0"/>
              </a:defRPr>
            </a:lvl9pPr>
          </a:lstStyle>
          <a:p>
            <a:r>
              <a:rPr lang="ru-RU" b="0"/>
              <a:t>Контроль НСИ во внешних ИБ</a:t>
            </a:r>
            <a:endParaRPr lang="ru-RU" b="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0388B24-4FBC-413E-964A-FD265836424C}"/>
              </a:ext>
            </a:extLst>
          </p:cNvPr>
          <p:cNvSpPr/>
          <p:nvPr/>
        </p:nvSpPr>
        <p:spPr bwMode="auto">
          <a:xfrm>
            <a:off x="1280248" y="2088213"/>
            <a:ext cx="3331150" cy="3132138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1С:Управление холдингом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E00A8F7-3591-4245-BD7B-4BC81027927B}"/>
              </a:ext>
            </a:extLst>
          </p:cNvPr>
          <p:cNvSpPr/>
          <p:nvPr/>
        </p:nvSpPr>
        <p:spPr bwMode="auto">
          <a:xfrm>
            <a:off x="6219698" y="2074815"/>
            <a:ext cx="3331150" cy="3145535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База дочерней компании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99125D4-B39A-4CC7-9052-D7B6D39A6AEF}"/>
              </a:ext>
            </a:extLst>
          </p:cNvPr>
          <p:cNvSpPr/>
          <p:nvPr/>
        </p:nvSpPr>
        <p:spPr bwMode="auto">
          <a:xfrm>
            <a:off x="1541667" y="2677898"/>
            <a:ext cx="2808312" cy="432048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D9C6F0-9BFD-43F3-8E91-E0430C69E345}"/>
              </a:ext>
            </a:extLst>
          </p:cNvPr>
          <p:cNvSpPr/>
          <p:nvPr/>
        </p:nvSpPr>
        <p:spPr bwMode="auto">
          <a:xfrm>
            <a:off x="6481117" y="2677898"/>
            <a:ext cx="2808312" cy="432048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Правила контроля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A3FC3AC-EC8B-4F5E-AC45-BDAA19A221EA}"/>
              </a:ext>
            </a:extLst>
          </p:cNvPr>
          <p:cNvSpPr/>
          <p:nvPr/>
        </p:nvSpPr>
        <p:spPr bwMode="auto">
          <a:xfrm>
            <a:off x="6481117" y="3456111"/>
            <a:ext cx="2808312" cy="531277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Заявка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35D631A-D761-4E61-95E5-329370A467F6}"/>
              </a:ext>
            </a:extLst>
          </p:cNvPr>
          <p:cNvSpPr/>
          <p:nvPr/>
        </p:nvSpPr>
        <p:spPr bwMode="auto">
          <a:xfrm>
            <a:off x="1541667" y="3456112"/>
            <a:ext cx="2808312" cy="531277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Заявка на изменение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8928043-0805-4BBC-84B5-16400CCD7934}"/>
              </a:ext>
            </a:extLst>
          </p:cNvPr>
          <p:cNvSpPr/>
          <p:nvPr/>
        </p:nvSpPr>
        <p:spPr bwMode="auto">
          <a:xfrm>
            <a:off x="1518578" y="4301664"/>
            <a:ext cx="2808312" cy="531277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Утвержденный объект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699F96E-085A-4BC5-8EC9-A812DCFB29D6}"/>
              </a:ext>
            </a:extLst>
          </p:cNvPr>
          <p:cNvSpPr/>
          <p:nvPr/>
        </p:nvSpPr>
        <p:spPr bwMode="auto">
          <a:xfrm>
            <a:off x="6505659" y="4301663"/>
            <a:ext cx="2808312" cy="531277"/>
          </a:xfrm>
          <a:prstGeom prst="roundRect">
            <a:avLst/>
          </a:prstGeom>
          <a:noFill/>
          <a:ln w="508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r>
              <a:rPr lang="ru-RU" sz="1600" dirty="0"/>
              <a:t>Утвержденный объект НСИ</a:t>
            </a:r>
          </a:p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endParaRPr kumimoji="0" lang="ru-RU" sz="1600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5D661483-6F71-42F4-8FBD-1D4190B338FB}"/>
              </a:ext>
            </a:extLst>
          </p:cNvPr>
          <p:cNvSpPr/>
          <p:nvPr/>
        </p:nvSpPr>
        <p:spPr bwMode="auto">
          <a:xfrm>
            <a:off x="4369167" y="2713922"/>
            <a:ext cx="2110548" cy="360000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69D25676-DB9C-4DC5-8B8F-66E81790C8F6}"/>
              </a:ext>
            </a:extLst>
          </p:cNvPr>
          <p:cNvSpPr/>
          <p:nvPr/>
        </p:nvSpPr>
        <p:spPr bwMode="auto">
          <a:xfrm>
            <a:off x="7689004" y="3068701"/>
            <a:ext cx="441622" cy="368495"/>
          </a:xfrm>
          <a:prstGeom prst="down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600" dirty="0"/>
          </a:p>
        </p:txBody>
      </p:sp>
      <p:sp>
        <p:nvSpPr>
          <p:cNvPr id="16" name="Стрелка: влево 15">
            <a:extLst>
              <a:ext uri="{FF2B5EF4-FFF2-40B4-BE49-F238E27FC236}">
                <a16:creationId xmlns:a16="http://schemas.microsoft.com/office/drawing/2014/main" id="{BC4DF436-DF84-4A88-B9B9-DE54EC0FA8BD}"/>
              </a:ext>
            </a:extLst>
          </p:cNvPr>
          <p:cNvSpPr/>
          <p:nvPr/>
        </p:nvSpPr>
        <p:spPr bwMode="auto">
          <a:xfrm>
            <a:off x="4351787" y="3528373"/>
            <a:ext cx="2110548" cy="360000"/>
          </a:xfrm>
          <a:prstGeom prst="lef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600" dirty="0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A6A6469D-19FA-4663-842F-30B1038F4A25}"/>
              </a:ext>
            </a:extLst>
          </p:cNvPr>
          <p:cNvSpPr/>
          <p:nvPr/>
        </p:nvSpPr>
        <p:spPr bwMode="auto">
          <a:xfrm>
            <a:off x="2701923" y="3967955"/>
            <a:ext cx="441622" cy="324000"/>
          </a:xfrm>
          <a:prstGeom prst="down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600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2CF53238-2159-4760-8E88-E1C9B78A826E}"/>
              </a:ext>
            </a:extLst>
          </p:cNvPr>
          <p:cNvSpPr/>
          <p:nvPr/>
        </p:nvSpPr>
        <p:spPr bwMode="auto">
          <a:xfrm>
            <a:off x="4351381" y="4387301"/>
            <a:ext cx="2128334" cy="360000"/>
          </a:xfrm>
          <a:prstGeom prst="rightArrow">
            <a:avLst/>
          </a:prstGeom>
          <a:solidFill>
            <a:srgbClr val="00FF00">
              <a:alpha val="7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Pct val="120000"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94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83B2D-1BEB-411B-AF67-F7B7D416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УХ: просмотр изменений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12966A-7142-4EC7-A13E-3EAC9327D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70" y="1799927"/>
            <a:ext cx="8533147" cy="44714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7D68B43-C4D1-4A27-A338-0C8711248C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6821" y="3312095"/>
            <a:ext cx="4752528" cy="2088232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35632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D57C4-7D90-49B0-8D52-84B6D407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УТ: поведение после утверждения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6926BD-9BFA-4271-8219-EE7BBD5DB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66" y="1834481"/>
            <a:ext cx="8569151" cy="44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38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81957" y="215900"/>
            <a:ext cx="73437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89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 за внимание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89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562100" y="2592015"/>
            <a:ext cx="7583488" cy="3425825"/>
            <a:chOff x="1562100" y="2592015"/>
            <a:chExt cx="7583488" cy="3425825"/>
          </a:xfrm>
        </p:grpSpPr>
        <p:sp>
          <p:nvSpPr>
            <p:cNvPr id="46083" name="Заголовок 1"/>
            <p:cNvSpPr txBox="1">
              <a:spLocks/>
            </p:cNvSpPr>
            <p:nvPr/>
          </p:nvSpPr>
          <p:spPr bwMode="auto">
            <a:xfrm>
              <a:off x="3336925" y="2592015"/>
              <a:ext cx="4032250" cy="2873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9" tIns="45709" rIns="91419" bIns="45709" anchor="ctr"/>
            <a:lstStyle>
              <a:lvl1pPr>
                <a:spcBef>
                  <a:spcPct val="20000"/>
                </a:spcBef>
                <a:buClr>
                  <a:srgbClr val="CC0000"/>
                </a:buClr>
                <a:buChar char="•"/>
                <a:defRPr sz="2100">
                  <a:solidFill>
                    <a:schemeClr val="tx1"/>
                  </a:solidFill>
                  <a:latin typeface="Futura PT Demi" pitchFamily="34" charset="0"/>
                </a:defRPr>
              </a:lvl1pPr>
              <a:lvl2pPr marL="742950" indent="-287338">
                <a:spcBef>
                  <a:spcPct val="20000"/>
                </a:spcBef>
                <a:buClr>
                  <a:srgbClr val="CC0000"/>
                </a:buClr>
                <a:buChar char="•"/>
                <a:defRPr sz="1700">
                  <a:solidFill>
                    <a:schemeClr val="tx1"/>
                  </a:solidFill>
                  <a:latin typeface="Futura PT Demi" pitchFamily="34" charset="0"/>
                </a:defRPr>
              </a:lvl2pPr>
              <a:lvl3pPr marL="1144588" indent="-230188">
                <a:spcBef>
                  <a:spcPct val="20000"/>
                </a:spcBef>
                <a:buClr>
                  <a:srgbClr val="CC0000"/>
                </a:buClr>
                <a:buChar char="•"/>
                <a:defRPr sz="1600">
                  <a:solidFill>
                    <a:schemeClr val="tx1"/>
                  </a:solidFill>
                  <a:latin typeface="Futura PT Dem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Char char="•"/>
                <a:defRPr sz="1400">
                  <a:solidFill>
                    <a:schemeClr val="tx1"/>
                  </a:solidFill>
                  <a:latin typeface="Futura PT Demi" pitchFamily="34" charset="0"/>
                </a:defRPr>
              </a:lvl4pPr>
              <a:lvl5pPr marL="2055813" indent="-227013">
                <a:spcBef>
                  <a:spcPct val="20000"/>
                </a:spcBef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5pPr>
              <a:lvl6pPr marL="25130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6pPr>
              <a:lvl7pPr marL="29702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7pPr>
              <a:lvl8pPr marL="34274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8pPr>
              <a:lvl9pPr marL="3884613" indent="-22701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Char char="•"/>
                <a:defRPr sz="1300">
                  <a:solidFill>
                    <a:schemeClr val="tx1"/>
                  </a:solidFill>
                  <a:latin typeface="Futura PT Dem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Дополнительная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ru-RU" alt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информация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2100" y="2879352"/>
              <a:ext cx="7583488" cy="31384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:ERP.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3"/>
                </a:rPr>
                <a:t>https://v8.1c.ru/cpm-erp/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4"/>
                </a:rPr>
                <a:t>https://v8.1c.ru/cpm-erp/poleznye-materialy/presentations/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5"/>
                </a:rPr>
                <a:t>https://v8.1c.ru/cpm-erp/poleznye-materialy/video/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Сайт 1С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: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Управление холдингом: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6"/>
                </a:rPr>
                <a:t>https://v8.1c.ru/cpm/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Презентации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7"/>
                </a:rPr>
                <a:t>https://v8.1c.ru/cpm/poleznye-materialy/presentations/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Видео: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8"/>
                </a:rPr>
                <a:t>https://v8.1c.ru/cpm/poleznye-materialy/video/</a:t>
              </a: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Наиболее интересные внедрения: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9"/>
                </a:rPr>
                <a:t>https://v8.1c.ru/cpm/istorii-uspekha/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Канал линейки продуктов «1С:Управление холдингом» на </a:t>
              </a:r>
              <a:r>
                <a:rPr kumimoji="0" lang="en-US" sz="1800" b="0" i="0" u="sng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hlinkClick r:id="rId11"/>
                </a:rPr>
                <a:t>YouTube</a:t>
              </a:r>
              <a:endParaRPr kumimoji="0" lang="ru-RU" sz="1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934389" y="966212"/>
            <a:ext cx="2838911" cy="1449854"/>
            <a:chOff x="3756544" y="966212"/>
            <a:chExt cx="2838911" cy="1449854"/>
          </a:xfrm>
        </p:grpSpPr>
        <p:sp>
          <p:nvSpPr>
            <p:cNvPr id="2" name="Овал 1"/>
            <p:cNvSpPr/>
            <p:nvPr/>
          </p:nvSpPr>
          <p:spPr bwMode="auto">
            <a:xfrm>
              <a:off x="3756544" y="966212"/>
              <a:ext cx="1392213" cy="1441760"/>
            </a:xfrm>
            <a:prstGeom prst="ellipse">
              <a:avLst/>
            </a:prstGeom>
            <a:solidFill>
              <a:srgbClr val="92D050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Овал 5"/>
            <p:cNvSpPr/>
            <p:nvPr/>
          </p:nvSpPr>
          <p:spPr bwMode="auto">
            <a:xfrm>
              <a:off x="4464893" y="974306"/>
              <a:ext cx="1392213" cy="1441760"/>
            </a:xfrm>
            <a:prstGeom prst="ellipse">
              <a:avLst/>
            </a:prstGeom>
            <a:solidFill>
              <a:srgbClr val="F3EA28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Овал 6"/>
            <p:cNvSpPr/>
            <p:nvPr/>
          </p:nvSpPr>
          <p:spPr bwMode="auto">
            <a:xfrm>
              <a:off x="5203242" y="974306"/>
              <a:ext cx="1392213" cy="1441760"/>
            </a:xfrm>
            <a:prstGeom prst="ellipse">
              <a:avLst/>
            </a:prstGeom>
            <a:solidFill>
              <a:srgbClr val="FC846B">
                <a:alpha val="75000"/>
              </a:srgbClr>
            </a:solidFill>
            <a:ln>
              <a:noFill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81000" marR="0" indent="-381000" algn="l" defTabSz="914400" rtl="0" eaLnBrk="1" fontAlgn="base" latinLnBrk="0" hangingPunct="1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20000"/>
                <a:buFontTx/>
                <a:buBlip>
                  <a:blip r:embed="rId12"/>
                </a:buBlip>
                <a:tabLst/>
              </a:pPr>
              <a:endParaRPr kumimoji="0" lang="ru-RU" sz="21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48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1D8DB5-C997-490E-9C5B-0386589C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2542654"/>
            <a:ext cx="10934700" cy="134550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Доработки конфигурации внешней информационной базы</a:t>
            </a:r>
          </a:p>
        </p:txBody>
      </p:sp>
    </p:spTree>
    <p:extLst>
      <p:ext uri="{BB962C8B-B14F-4D97-AF65-F5344CB8AC3E}">
        <p14:creationId xmlns:p14="http://schemas.microsoft.com/office/powerpoint/2010/main" val="3843504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2B007-0B21-466E-B310-2047A048F9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8900" y="107950"/>
            <a:ext cx="8893175" cy="1022350"/>
          </a:xfrm>
        </p:spPr>
        <p:txBody>
          <a:bodyPr/>
          <a:lstStyle/>
          <a:p>
            <a:r>
              <a:rPr lang="ru-RU" dirty="0"/>
              <a:t>Доработки конфигурации внешней ИБ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DE662-B912-4E4B-BC92-495110072E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6550"/>
            <a:ext cx="10934700" cy="769938"/>
          </a:xfrm>
        </p:spPr>
        <p:txBody>
          <a:bodyPr/>
          <a:lstStyle/>
          <a:p>
            <a:r>
              <a:rPr lang="ru-RU" dirty="0"/>
              <a:t>В поставку входит файл, объекты из которого необходимо перенести в конфигурацию внешней информационной базы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0EFCAA-3B87-45CB-AE3D-4D4CBD2F2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33" y="2736031"/>
            <a:ext cx="8106906" cy="2600688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83B27EF-338E-44CB-8F3B-19F14A6F9333}"/>
              </a:ext>
            </a:extLst>
          </p:cNvPr>
          <p:cNvSpPr/>
          <p:nvPr/>
        </p:nvSpPr>
        <p:spPr bwMode="auto">
          <a:xfrm>
            <a:off x="1224533" y="4176191"/>
            <a:ext cx="7632848" cy="288032"/>
          </a:xfrm>
          <a:prstGeom prst="roundRect">
            <a:avLst/>
          </a:prstGeom>
          <a:noFill/>
          <a:ln w="25400">
            <a:solidFill>
              <a:srgbClr val="92D050"/>
            </a:solidFill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5000"/>
              </a:lnSpc>
              <a:spcBef>
                <a:spcPct val="50000"/>
              </a:spcBef>
              <a:buSzPct val="120000"/>
            </a:pPr>
            <a:endParaRPr lang="ru-RU" sz="1200" dirty="0">
              <a:solidFill>
                <a:srgbClr val="603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09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4DB77-CE81-449C-8D55-940378FCB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97" y="107950"/>
            <a:ext cx="8893175" cy="1022350"/>
          </a:xfrm>
        </p:spPr>
        <p:txBody>
          <a:bodyPr/>
          <a:lstStyle/>
          <a:p>
            <a:r>
              <a:rPr lang="ru-RU" dirty="0"/>
              <a:t>Доработки конфигурации внешней ИБ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539633-40DC-480E-8969-3CCD2F80E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988" y="1567073"/>
            <a:ext cx="7250098" cy="48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3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8DF13-8290-46D3-9194-CDEE6A7B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597" y="107950"/>
            <a:ext cx="8893175" cy="1022350"/>
          </a:xfrm>
        </p:spPr>
        <p:txBody>
          <a:bodyPr/>
          <a:lstStyle/>
          <a:p>
            <a:r>
              <a:rPr lang="ru-RU" dirty="0"/>
              <a:t>Доработки конфигурации внешней ИБ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CA8F8-362A-44B2-9FB1-1CBD373A8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3" y="1606550"/>
            <a:ext cx="10934700" cy="769441"/>
          </a:xfrm>
        </p:spPr>
        <p:txBody>
          <a:bodyPr/>
          <a:lstStyle/>
          <a:p>
            <a:r>
              <a:rPr lang="ru-RU" dirty="0"/>
              <a:t>Контролируемые справочники добавляются в состав общего реквизита «</a:t>
            </a:r>
            <a:r>
              <a:rPr lang="ru-RU" dirty="0" err="1"/>
              <a:t>НСИ_НеАктивный</a:t>
            </a:r>
            <a:r>
              <a:rPr lang="ru-RU" dirty="0"/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00B8E3-4849-42BB-ABB0-4C7CE1A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26" y="2375991"/>
            <a:ext cx="5914837" cy="399623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5C81C8-7687-464B-9EC2-3CB07DD4C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861" y="4192437"/>
            <a:ext cx="2808312" cy="1063873"/>
          </a:xfrm>
          <a:prstGeom prst="rect">
            <a:avLst/>
          </a:prstGeom>
          <a:noFill/>
          <a:ln w="412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81000" indent="-3810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  <a:buSzPct val="120000"/>
              <a:buFontTx/>
              <a:buBlip>
                <a:blip r:embed="rId3"/>
              </a:buBlip>
            </a:pPr>
            <a:endParaRPr lang="ru-RU" altLang="ru-RU" b="0"/>
          </a:p>
        </p:txBody>
      </p:sp>
    </p:spTree>
    <p:extLst>
      <p:ext uri="{BB962C8B-B14F-4D97-AF65-F5344CB8AC3E}">
        <p14:creationId xmlns:p14="http://schemas.microsoft.com/office/powerpoint/2010/main" val="136524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>
            <a:lumMod val="85000"/>
            <a:alpha val="7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spAutoFit/>
      </a:bodyPr>
      <a:lstStyle>
        <a:defPPr algn="ctr" eaLnBrk="1" hangingPunct="1">
          <a:lnSpc>
            <a:spcPct val="85000"/>
          </a:lnSpc>
          <a:spcBef>
            <a:spcPct val="50000"/>
          </a:spcBef>
          <a:buSzPct val="120000"/>
          <a:defRPr sz="1200" dirty="0" smtClean="0">
            <a:solidFill>
              <a:srgbClr val="603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Futura PT Demi"/>
        <a:ea typeface=""/>
        <a:cs typeface=""/>
      </a:majorFont>
      <a:minorFont>
        <a:latin typeface="Futura PT Dem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00">
            <a:alpha val="75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81000" marR="0" indent="-38100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Pct val="120000"/>
          <a:buFontTx/>
          <a:buBlip>
            <a:blip xmlns:r="http://schemas.openxmlformats.org/officeDocument/2006/relationships" r:embed="rId1"/>
          </a:buBlip>
          <a:tabLst/>
          <a:defRPr kumimoji="0" lang="en-US" altLang="ru-RU" sz="2100" b="0" i="0" u="none" strike="noStrike" cap="none" normalizeH="0" baseline="0" smtClean="0">
            <a:ln>
              <a:noFill/>
            </a:ln>
            <a:solidFill>
              <a:srgbClr val="006600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821</Words>
  <Application>Microsoft Office PowerPoint</Application>
  <PresentationFormat>Произвольный</PresentationFormat>
  <Paragraphs>123</Paragraphs>
  <Slides>52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Futura PT Demi</vt:lpstr>
      <vt:lpstr>Arial</vt:lpstr>
      <vt:lpstr>Times New Roman</vt:lpstr>
      <vt:lpstr>3_Специальное оформление</vt:lpstr>
      <vt:lpstr>4_Специальное оформление</vt:lpstr>
      <vt:lpstr>5_Специальное оформление</vt:lpstr>
      <vt:lpstr>Презентация PowerPoint</vt:lpstr>
      <vt:lpstr>Общая схема процесса  управления ЦНСИ</vt:lpstr>
      <vt:lpstr>Принципы построения системы</vt:lpstr>
      <vt:lpstr>Контроль НСИ во внешних ИБ</vt:lpstr>
      <vt:lpstr>Контроль НСИ во внешних ИБ</vt:lpstr>
      <vt:lpstr>Презентация PowerPoint</vt:lpstr>
      <vt:lpstr>Доработки конфигурации внешней ИБ</vt:lpstr>
      <vt:lpstr>Доработки конфигурации внешней ИБ</vt:lpstr>
      <vt:lpstr>Доработки конфигурации внешней ИБ</vt:lpstr>
      <vt:lpstr>Доработки конфигурации внешней ИБ</vt:lpstr>
      <vt:lpstr>Презентация PowerPoint</vt:lpstr>
      <vt:lpstr>Настройки мастер – базы: общие</vt:lpstr>
      <vt:lpstr>Настройки мастер – базы: общие</vt:lpstr>
      <vt:lpstr>Настройки мастер – базы: внешняя ИБ</vt:lpstr>
      <vt:lpstr>Настройки мастер – базы: внешняя ИБ</vt:lpstr>
      <vt:lpstr>Настройки мастер – базы: внешняя ИБ</vt:lpstr>
      <vt:lpstr>Контроль изменений НСИ</vt:lpstr>
      <vt:lpstr>Поставщики и потребители НСИ</vt:lpstr>
      <vt:lpstr>Внешняя ИБ - потребитель: изменения запрещены</vt:lpstr>
      <vt:lpstr>Внешняя ИБ - потребитель: изменения запрещены</vt:lpstr>
      <vt:lpstr>Внешняя ИБ - потребитель: изменения запрещены</vt:lpstr>
      <vt:lpstr>Внешняя ИБ - потребитель: изменения запрещены</vt:lpstr>
      <vt:lpstr>Внешняя ИБ - потребитель: изменения запрещены</vt:lpstr>
      <vt:lpstr>Презентация PowerPoint</vt:lpstr>
      <vt:lpstr>УТ: согласование нового элемента</vt:lpstr>
      <vt:lpstr>УТ: согласование нового элемента</vt:lpstr>
      <vt:lpstr>УТ: согласование нового элемента</vt:lpstr>
      <vt:lpstr>УТ: согласование нового элемента</vt:lpstr>
      <vt:lpstr>УТ: согласование нового элемента</vt:lpstr>
      <vt:lpstr>УТ: согласование нового элемента</vt:lpstr>
      <vt:lpstr>УТ: согласование нового элемента</vt:lpstr>
      <vt:lpstr>УТ: согласование нового элемента</vt:lpstr>
      <vt:lpstr>Презентация PowerPoint</vt:lpstr>
      <vt:lpstr>Утверждение заявок дочерних ИБ</vt:lpstr>
      <vt:lpstr>УХ: утверждение заявок дочерних ИБ</vt:lpstr>
      <vt:lpstr>УХ: утверждение заявок дочерних ИБ</vt:lpstr>
      <vt:lpstr>УХ: утверждение заявок дочерних ИБ</vt:lpstr>
      <vt:lpstr>УХ: утверждение заявок дочерних ИБ</vt:lpstr>
      <vt:lpstr>УХ: утверждение заявок дочерних ИБ</vt:lpstr>
      <vt:lpstr>УХ: утверждение заявок дочерних ИБ</vt:lpstr>
      <vt:lpstr>УТ: история согласования</vt:lpstr>
      <vt:lpstr>УТ: история согласования</vt:lpstr>
      <vt:lpstr>УТ: поведение после утверждения</vt:lpstr>
      <vt:lpstr>УТ: поведение после утверждения</vt:lpstr>
      <vt:lpstr>УТ: поведение после утверждения</vt:lpstr>
      <vt:lpstr>Презентация PowerPoint</vt:lpstr>
      <vt:lpstr>УТ: изменение активного элемента</vt:lpstr>
      <vt:lpstr>УТ: заявка на изменение НСИ</vt:lpstr>
      <vt:lpstr>УХ: просмотр изменений объекта</vt:lpstr>
      <vt:lpstr>УХ: просмотр изменений объекта</vt:lpstr>
      <vt:lpstr>УТ: поведение после утверждения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2024-05-24T10:04:07Z</dcterms:created>
  <dcterms:modified xsi:type="dcterms:W3CDTF">2024-08-01T09:37:06Z</dcterms:modified>
</cp:coreProperties>
</file>