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12" r:id="rId2"/>
    <p:sldId id="451" r:id="rId3"/>
    <p:sldId id="465" r:id="rId4"/>
    <p:sldId id="464" r:id="rId5"/>
    <p:sldId id="452" r:id="rId6"/>
    <p:sldId id="431" r:id="rId7"/>
    <p:sldId id="432" r:id="rId8"/>
    <p:sldId id="433" r:id="rId9"/>
    <p:sldId id="457" r:id="rId10"/>
    <p:sldId id="459" r:id="rId11"/>
    <p:sldId id="460" r:id="rId12"/>
    <p:sldId id="437" r:id="rId13"/>
    <p:sldId id="436" r:id="rId14"/>
    <p:sldId id="434" r:id="rId15"/>
    <p:sldId id="456" r:id="rId16"/>
    <p:sldId id="439" r:id="rId17"/>
    <p:sldId id="445" r:id="rId18"/>
    <p:sldId id="453" r:id="rId19"/>
    <p:sldId id="446" r:id="rId20"/>
    <p:sldId id="444" r:id="rId21"/>
    <p:sldId id="461" r:id="rId22"/>
    <p:sldId id="462" r:id="rId23"/>
    <p:sldId id="466" r:id="rId24"/>
    <p:sldId id="467" r:id="rId25"/>
    <p:sldId id="468" r:id="rId26"/>
    <p:sldId id="470" r:id="rId27"/>
    <p:sldId id="455" r:id="rId28"/>
    <p:sldId id="44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5A431B-707F-BE41-AA70-E13D9C71C55D}">
          <p14:sldIdLst>
            <p14:sldId id="412"/>
            <p14:sldId id="451"/>
            <p14:sldId id="465"/>
            <p14:sldId id="464"/>
            <p14:sldId id="452"/>
            <p14:sldId id="431"/>
            <p14:sldId id="432"/>
            <p14:sldId id="433"/>
            <p14:sldId id="457"/>
            <p14:sldId id="459"/>
            <p14:sldId id="460"/>
            <p14:sldId id="437"/>
            <p14:sldId id="436"/>
            <p14:sldId id="434"/>
            <p14:sldId id="456"/>
            <p14:sldId id="439"/>
            <p14:sldId id="445"/>
            <p14:sldId id="453"/>
            <p14:sldId id="446"/>
            <p14:sldId id="444"/>
            <p14:sldId id="461"/>
            <p14:sldId id="462"/>
            <p14:sldId id="466"/>
            <p14:sldId id="467"/>
            <p14:sldId id="468"/>
            <p14:sldId id="470"/>
            <p14:sldId id="455"/>
            <p14:sldId id="443"/>
          </p14:sldIdLst>
        </p14:section>
        <p14:section name="Обложки" id="{C2771DA9-0B45-964E-A948-0C7EB118993D}">
          <p14:sldIdLst/>
        </p14:section>
        <p14:section name="Для выступления. Текстовые слайды" id="{88807A33-91D2-4EF7-8AF8-6101C01AB310}">
          <p14:sldIdLst/>
        </p14:section>
        <p14:section name="Скриншоты и схемы" id="{D3CDD6BB-21FC-4E3E-826C-8E35F330547A}">
          <p14:sldIdLst/>
        </p14:section>
        <p14:section name="Особые слайды" id="{0354B3EF-DDF3-46CD-A44E-FCF063FB545F}">
          <p14:sldIdLst/>
        </p14:section>
        <p14:section name="Таблицы и графики" id="{21B5FF01-7865-4B16-B9D6-382CD2F0E72B}">
          <p14:sldIdLst/>
        </p14:section>
      </p14:sectionLst>
    </p:ex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orient="horz" pos="109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0FF"/>
    <a:srgbClr val="E6F4FF"/>
    <a:srgbClr val="DEDEDE"/>
    <a:srgbClr val="D9D9D9"/>
    <a:srgbClr val="5352F6"/>
    <a:srgbClr val="F2F2F2"/>
    <a:srgbClr val="000000"/>
    <a:srgbClr val="0000FF"/>
    <a:srgbClr val="5452F6"/>
    <a:srgbClr val="D2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95052" autoAdjust="0"/>
  </p:normalViewPr>
  <p:slideViewPr>
    <p:cSldViewPr snapToGrid="0" snapToObjects="1">
      <p:cViewPr varScale="1">
        <p:scale>
          <a:sx n="111" d="100"/>
          <a:sy n="111" d="100"/>
        </p:scale>
        <p:origin x="276" y="60"/>
      </p:cViewPr>
      <p:guideLst>
        <p:guide pos="302"/>
        <p:guide orient="horz" pos="1094"/>
        <p:guide orient="horz" pos="3974"/>
        <p:guide pos="7401"/>
        <p:guide pos="257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D3B49A6-5C9D-8D86-DA16-D19CE90F74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3F2EA7B-313E-C6DE-CF12-8DEFCBAA7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1C07B-5031-4839-BFD6-D5F3266B706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9C0562-25BB-DD8B-A2C6-5709B6168B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D46CE82-ED3D-1D2A-FA55-447CB1E435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05919-9806-4CBB-85FD-9B485D3F3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6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7C32-8AE7-EF42-8E11-313C666DB78F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59D47-20EE-504D-BCC8-A1DD6644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6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69C87CF-5F4A-1992-277C-99A97F13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F0D70C8-4FDC-3796-DF1E-CD8F15B41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383728D-409A-FC97-3187-88B7A937E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Вставив рисунок, переместите его на задний план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F931763-DED9-6F07-A733-69FC8253C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59D47-20EE-504D-BCC8-A1DD664465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Процессы обработки документов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59D47-20EE-504D-BCC8-A1DD664465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6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F2D0C950-0EE4-4646-A0FC-52C1A6945741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74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F2D0C950-0EE4-4646-A0FC-52C1A6945741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5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BA0185FB-59DD-429F-BB12-47B1831D9E8C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6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FAD40A6F-D016-45D3-B2DF-178160A3CAC2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1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69C87CF-5F4A-1992-277C-99A97F13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F0D70C8-4FDC-3796-DF1E-CD8F15B41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383728D-409A-FC97-3187-88B7A937E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Вставив рисунок, переместите его на задний план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F931763-DED9-6F07-A733-69FC8253C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59D47-20EE-504D-BCC8-A1DD6644654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7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6413"/>
          </a:xfr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xmlns="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59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колонок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90F37FBE-D760-9A52-6BCC-3D05AA1BB399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341F8271-F087-D27A-EE20-3B37DE4D1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xmlns="" id="{B5A659E4-8468-1039-7765-E1DE3E182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6960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18C9DB5A-FBF2-AEDE-2830-5AE8344E23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946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F9217E00-9F8C-B8B0-F04D-6F151BC3AC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3571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46B73CC-9534-D7DE-8C07-65C0123F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8321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12" name="Рисунок 25">
            <a:extLst>
              <a:ext uri="{FF2B5EF4-FFF2-40B4-BE49-F238E27FC236}">
                <a16:creationId xmlns:a16="http://schemas.microsoft.com/office/drawing/2014/main" xmlns="" id="{F0FEC53F-7AA5-6E75-FA4E-355FB1AD1B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9122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Рисунок 25">
            <a:extLst>
              <a:ext uri="{FF2B5EF4-FFF2-40B4-BE49-F238E27FC236}">
                <a16:creationId xmlns:a16="http://schemas.microsoft.com/office/drawing/2014/main" xmlns="" id="{CDB82600-DB85-8547-E11A-C50B0FE0F8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08040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Рисунок 25">
            <a:extLst>
              <a:ext uri="{FF2B5EF4-FFF2-40B4-BE49-F238E27FC236}">
                <a16:creationId xmlns:a16="http://schemas.microsoft.com/office/drawing/2014/main" xmlns="" id="{08EBD8F5-5628-5F36-932D-AF21FC54B6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82499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25">
            <a:extLst>
              <a:ext uri="{FF2B5EF4-FFF2-40B4-BE49-F238E27FC236}">
                <a16:creationId xmlns:a16="http://schemas.microsoft.com/office/drawing/2014/main" xmlns="" id="{8DE9763C-C207-57F7-2584-8D8822045A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33581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25">
            <a:extLst>
              <a:ext uri="{FF2B5EF4-FFF2-40B4-BE49-F238E27FC236}">
                <a16:creationId xmlns:a16="http://schemas.microsoft.com/office/drawing/2014/main" xmlns="" id="{90CA3E52-9F49-E8E3-E2A1-7264FAB915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56960" y="2084173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5AAED-44C3-F72F-1885-6B9746AAD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37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спра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D54CF362-E49A-CD9B-D109-3639000C7353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43C93B-FD17-FC92-D0D8-4DC21F3FD4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25554" y="2162280"/>
            <a:ext cx="5429250" cy="3984625"/>
          </a:xfrm>
          <a:prstGeom prst="roundRect">
            <a:avLst>
              <a:gd name="adj" fmla="val 5512"/>
            </a:avLst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2400"/>
              </a:spcBef>
              <a:buNone/>
              <a:defRPr lang="ru-RU" smtClean="0"/>
            </a:lvl1pPr>
            <a:lvl2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2400"/>
              </a:spcBef>
              <a:buNone/>
              <a:defRPr lang="ru-R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endParaRPr lang="ru-RU" dirty="0"/>
          </a:p>
        </p:txBody>
      </p:sp>
      <p:sp>
        <p:nvSpPr>
          <p:cNvPr id="2" name="Текст 5">
            <a:extLst>
              <a:ext uri="{FF2B5EF4-FFF2-40B4-BE49-F238E27FC236}">
                <a16:creationId xmlns:a16="http://schemas.microsoft.com/office/drawing/2014/main" xmlns="" id="{90A87002-658C-8413-5802-384E9C4D71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963" y="2162175"/>
            <a:ext cx="5239873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короткий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0EC9DDCF-584C-2467-CDEE-F0DE99AD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сле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6C990C80-FA3D-04F0-724C-2EF805CD603F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E437A128-26AB-9341-5ABC-5C4A291593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87680"/>
            <a:ext cx="5429250" cy="3984625"/>
          </a:xfrm>
          <a:prstGeom prst="roundRect">
            <a:avLst>
              <a:gd name="adj" fmla="val 6787"/>
            </a:avLst>
          </a:prstGeom>
        </p:spPr>
        <p:txBody>
          <a:bodyPr vert="horz" lIns="0" tIns="45720" rIns="91440" bIns="45720" rtlCol="0">
            <a:noAutofit/>
          </a:bodyPr>
          <a:lstStyle>
            <a:lvl1pPr marL="0" indent="-228600">
              <a:spcBef>
                <a:spcPts val="2400"/>
              </a:spcBef>
              <a:buNone/>
              <a:defRPr lang="ru-RU" smtClean="0"/>
            </a:lvl1pPr>
            <a:lvl2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1113">
              <a:spcBef>
                <a:spcPts val="2400"/>
              </a:spcBef>
              <a:buNone/>
              <a:defRPr lang="ru-R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короткий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Текст 5">
            <a:extLst>
              <a:ext uri="{FF2B5EF4-FFF2-40B4-BE49-F238E27FC236}">
                <a16:creationId xmlns:a16="http://schemas.microsoft.com/office/drawing/2014/main" xmlns="" id="{902AD1D4-FED0-CC4D-E6BA-D1A768CE01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7954" y="2187680"/>
            <a:ext cx="5429250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58672466-FCCC-1397-59D6-C9B4C2E20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6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лавная мысль+текс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4A23B1F5-6D54-F9B0-0392-B6AAFBB36D22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F65560C-7203-94C1-0017-20B2A30605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5525" y="1943100"/>
            <a:ext cx="5672138" cy="42767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 с главной мыслью. </a:t>
            </a:r>
            <a:br>
              <a:rPr lang="ru-RU" dirty="0"/>
            </a:br>
            <a:r>
              <a:rPr lang="ru-RU" dirty="0"/>
              <a:t>Для выступления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95643D9B-C813-BA63-DF87-406569749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620" y="1942897"/>
            <a:ext cx="5025604" cy="282504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Самая главная мысль слайда, которую необходимо донести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A787C25F-A71B-6804-5431-6C0CCE27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3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43117158-6448-D8E9-7942-23DC240993E6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8A98805F-7DA8-4717-6FFD-F36BEEFC7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58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изображени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43117158-6448-D8E9-7942-23DC240993E6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xmlns="" id="{8DFF15C1-F8D1-0C25-1D17-F7E76B055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583" y="3889752"/>
            <a:ext cx="7126858" cy="2486976"/>
          </a:xfrm>
          <a:prstGeom prst="roundRect">
            <a:avLst>
              <a:gd name="adj" fmla="val 6511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5C99AAD-2944-44D1-E493-6C4AF67318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583" y="2170489"/>
            <a:ext cx="4696817" cy="1336248"/>
          </a:xfrm>
          <a:prstGeom prst="roundRect">
            <a:avLst>
              <a:gd name="adj" fmla="val 9575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xmlns="" id="{B738DCDA-9737-2FDC-69FC-53CBB3ED62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82383" y="2010152"/>
            <a:ext cx="4984898" cy="2486976"/>
          </a:xfrm>
          <a:prstGeom prst="roundRect">
            <a:avLst>
              <a:gd name="adj" fmla="val 6511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3C3989FB-F37B-5237-D465-40CFCB23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4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ободных пол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>
            <a:extLst>
              <a:ext uri="{FF2B5EF4-FFF2-40B4-BE49-F238E27FC236}">
                <a16:creationId xmlns:a16="http://schemas.microsoft.com/office/drawing/2014/main" xmlns="" id="{80F338B8-3861-2E40-96EC-D800CCE07748}"/>
              </a:ext>
            </a:extLst>
          </p:cNvPr>
          <p:cNvSpPr/>
          <p:nvPr userDrawn="1"/>
        </p:nvSpPr>
        <p:spPr>
          <a:xfrm>
            <a:off x="6089904" y="1739193"/>
            <a:ext cx="5887452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>
            <a:extLst>
              <a:ext uri="{FF2B5EF4-FFF2-40B4-BE49-F238E27FC236}">
                <a16:creationId xmlns:a16="http://schemas.microsoft.com/office/drawing/2014/main" xmlns="" id="{825F1F79-F07C-B348-8120-AFFC21F36B5A}"/>
              </a:ext>
            </a:extLst>
          </p:cNvPr>
          <p:cNvSpPr/>
          <p:nvPr userDrawn="1"/>
        </p:nvSpPr>
        <p:spPr>
          <a:xfrm>
            <a:off x="203617" y="1739193"/>
            <a:ext cx="5639399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0D5FD5C3-EAC7-05DF-22A3-E052D3D26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7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модульными элемента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5">
            <a:extLst>
              <a:ext uri="{FF2B5EF4-FFF2-40B4-BE49-F238E27FC236}">
                <a16:creationId xmlns:a16="http://schemas.microsoft.com/office/drawing/2014/main" xmlns="" id="{70D221F8-CB5B-99FE-0309-2B865DE1E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8962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Рисунок 25">
            <a:extLst>
              <a:ext uri="{FF2B5EF4-FFF2-40B4-BE49-F238E27FC236}">
                <a16:creationId xmlns:a16="http://schemas.microsoft.com/office/drawing/2014/main" xmlns="" id="{91C5590D-4B02-27B3-3C6D-9367B37E55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1836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Рисунок 25">
            <a:extLst>
              <a:ext uri="{FF2B5EF4-FFF2-40B4-BE49-F238E27FC236}">
                <a16:creationId xmlns:a16="http://schemas.microsoft.com/office/drawing/2014/main" xmlns="" id="{599A6DAF-FADA-D6DD-A8D6-41AFC10AAD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3274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20">
            <a:extLst>
              <a:ext uri="{FF2B5EF4-FFF2-40B4-BE49-F238E27FC236}">
                <a16:creationId xmlns:a16="http://schemas.microsoft.com/office/drawing/2014/main" xmlns="" id="{969DCBB8-E684-04DB-3553-4680DBC7D7FE}"/>
              </a:ext>
            </a:extLst>
          </p:cNvPr>
          <p:cNvSpPr/>
          <p:nvPr userDrawn="1"/>
        </p:nvSpPr>
        <p:spPr>
          <a:xfrm>
            <a:off x="448961" y="1848193"/>
            <a:ext cx="11261125" cy="2421924"/>
          </a:xfrm>
          <a:prstGeom prst="roundRect">
            <a:avLst>
              <a:gd name="adj" fmla="val 578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4C37AB74-678A-B027-EA3D-2798B59279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0613" y="1892300"/>
            <a:ext cx="5478462" cy="2333625"/>
          </a:xfrm>
          <a:prstGeom prst="roundRect">
            <a:avLst>
              <a:gd name="adj" fmla="val 4912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C8058B7-D222-ADC4-03A4-029E1220A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197" y="1979636"/>
            <a:ext cx="3204000" cy="1386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800">
                <a:latin typeface="+mn-lt"/>
              </a:defRPr>
            </a:lvl2pPr>
            <a:lvl3pPr marL="914400" indent="0">
              <a:buNone/>
              <a:defRPr sz="2800">
                <a:latin typeface="+mn-lt"/>
              </a:defRPr>
            </a:lvl3pPr>
            <a:lvl4pPr marL="1371600" indent="0">
              <a:buNone/>
              <a:defRPr sz="2800">
                <a:latin typeface="+mn-lt"/>
              </a:defRPr>
            </a:lvl4pPr>
            <a:lvl5pPr marL="1828800" indent="0">
              <a:buNone/>
              <a:defRPr sz="2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Рисунок 25">
            <a:extLst>
              <a:ext uri="{FF2B5EF4-FFF2-40B4-BE49-F238E27FC236}">
                <a16:creationId xmlns:a16="http://schemas.microsoft.com/office/drawing/2014/main" xmlns="" id="{8A797211-2418-C277-8D2E-AB47CEBF3C6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00399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95FECAD9-1B7A-2BFB-87F9-97AE6E310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6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итк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A3DA445B-A5FC-A4DE-3B0C-8CFC7561A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981" y="4878238"/>
            <a:ext cx="3702907" cy="1103939"/>
          </a:xfrm>
          <a:prstGeom prst="roundRect">
            <a:avLst>
              <a:gd name="adj" fmla="val 1540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xmlns="" id="{06673D94-41A9-EBAD-DEF8-C5EC56AC1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4268" y="3355695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Рисунок 25">
            <a:extLst>
              <a:ext uri="{FF2B5EF4-FFF2-40B4-BE49-F238E27FC236}">
                <a16:creationId xmlns:a16="http://schemas.microsoft.com/office/drawing/2014/main" xmlns="" id="{9195E9F9-C851-A843-3277-983AB6FCA0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03298" y="1845852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AEAB2954-6425-97AF-4534-3400AF8C50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3298" y="3355695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xmlns="" id="{7272E0AA-9D5A-9500-73C2-F55C2910D2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4268" y="1845852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xmlns="" id="{9C794E28-FF71-8395-3FF8-4B6F650110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4268" y="4878238"/>
            <a:ext cx="3702907" cy="1103939"/>
          </a:xfrm>
          <a:prstGeom prst="roundRect">
            <a:avLst>
              <a:gd name="adj" fmla="val 1632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Рисунок 25">
            <a:extLst>
              <a:ext uri="{FF2B5EF4-FFF2-40B4-BE49-F238E27FC236}">
                <a16:creationId xmlns:a16="http://schemas.microsoft.com/office/drawing/2014/main" xmlns="" id="{4295132D-B6A5-ACBF-38DF-95543E5A79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3298" y="4878238"/>
            <a:ext cx="3702907" cy="1103939"/>
          </a:xfrm>
          <a:prstGeom prst="roundRect">
            <a:avLst>
              <a:gd name="adj" fmla="val 1448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Рисунок 25">
            <a:extLst>
              <a:ext uri="{FF2B5EF4-FFF2-40B4-BE49-F238E27FC236}">
                <a16:creationId xmlns:a16="http://schemas.microsoft.com/office/drawing/2014/main" xmlns="" id="{82B31055-4FC0-1616-C087-89B80D237A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238" y="1873093"/>
            <a:ext cx="3702907" cy="2934862"/>
          </a:xfrm>
          <a:prstGeom prst="roundRect">
            <a:avLst>
              <a:gd name="adj" fmla="val 4733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FD8B8741-1FEA-6A28-2ACD-224490417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36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белой област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EE148D66-3F8F-FCE7-253F-6D75FAE79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5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0524" y="0"/>
            <a:ext cx="4401475" cy="6856413"/>
          </a:xfr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xmlns="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40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8EA27DA7-9CC0-2A44-B539-D58DA99C8BA2}"/>
              </a:ext>
            </a:extLst>
          </p:cNvPr>
          <p:cNvSpPr/>
          <p:nvPr userDrawn="1"/>
        </p:nvSpPr>
        <p:spPr>
          <a:xfrm>
            <a:off x="3763924" y="1857111"/>
            <a:ext cx="8428076" cy="5000889"/>
          </a:xfrm>
          <a:prstGeom prst="round2SameRect">
            <a:avLst>
              <a:gd name="adj1" fmla="val 343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соседними углами 3">
            <a:extLst>
              <a:ext uri="{FF2B5EF4-FFF2-40B4-BE49-F238E27FC236}">
                <a16:creationId xmlns:a16="http://schemas.microsoft.com/office/drawing/2014/main" xmlns="" id="{DC125C7C-CFC4-9042-AA89-7522CE6F6910}"/>
              </a:ext>
            </a:extLst>
          </p:cNvPr>
          <p:cNvSpPr/>
          <p:nvPr userDrawn="1"/>
        </p:nvSpPr>
        <p:spPr>
          <a:xfrm>
            <a:off x="3763924" y="2062675"/>
            <a:ext cx="8428076" cy="479532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D00B1D9-AFB1-C04C-8A7C-A2CB477C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29" y="2009820"/>
            <a:ext cx="3239548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35885C-C626-AD43-BDE8-816CB40CF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38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на весь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A20D323-F222-7856-4F52-270DCF270D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200025"/>
            <a:ext cx="11776075" cy="6657975"/>
          </a:xfrm>
          <a:prstGeom prst="round2SameRect">
            <a:avLst>
              <a:gd name="adj1" fmla="val 1979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4C36244F-6765-3867-2D39-B6750B5FC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5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6705" y="265960"/>
            <a:ext cx="6500722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4934"/>
            <a:ext cx="4401475" cy="685641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6705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5178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xmlns="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5177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4354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4610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араграф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8EA27DA7-9CC0-2A44-B539-D58DA99C8BA2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95643D9B-C813-BA63-DF87-406569749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9639" y="1951263"/>
            <a:ext cx="9388475" cy="16875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16D08948-88DE-29EA-99F9-A5FBF1E18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9639" y="4178656"/>
            <a:ext cx="9388475" cy="16875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F9CB1ADE-7CC2-F9CC-55A9-A0F89A2DE716}"/>
              </a:ext>
            </a:extLst>
          </p:cNvPr>
          <p:cNvCxnSpPr/>
          <p:nvPr userDrawn="1"/>
        </p:nvCxnSpPr>
        <p:spPr>
          <a:xfrm>
            <a:off x="442452" y="2055770"/>
            <a:ext cx="17108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2E38668B-0B80-3574-9F40-8C5F5491E01A}"/>
              </a:ext>
            </a:extLst>
          </p:cNvPr>
          <p:cNvCxnSpPr/>
          <p:nvPr userDrawn="1"/>
        </p:nvCxnSpPr>
        <p:spPr>
          <a:xfrm>
            <a:off x="442452" y="4300119"/>
            <a:ext cx="17108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3DEC45E8-33C8-E6A0-052A-FFEAF188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86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самостоятельным разделение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49BFCA55-C881-6B4A-4705-82E5CC2545E8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95643D9B-C813-BA63-DF87-406569749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951263"/>
            <a:ext cx="11200914" cy="4378417"/>
          </a:xfrm>
        </p:spPr>
        <p:txBody>
          <a:bodyPr>
            <a:noAutofit/>
          </a:bodyPr>
          <a:lstStyle>
            <a:lvl1pPr marL="6726238" indent="-67262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Blip>
                <a:blip r:embed="rId4"/>
              </a:buBlip>
              <a:tabLst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Образец текста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Второй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Третий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Четвертый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58FFF166-6979-E4AD-89B5-A68F763D0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араграфа. Длинный заголовок. Отправк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0218A665-405C-1F58-CFFD-2545990ECDAE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71D96B71-B4E1-68B6-677E-90C1FA6A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9639" y="3565527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6774BC1B-048C-757E-D7D1-0CECA1175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9639" y="201021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Длинный заголовок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C142632A-DA9E-9F1E-879C-3C197BBCE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638" y="512084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64BE22DA-F54E-1BD0-1A67-8AC4D65F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8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араграф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0218A665-405C-1F58-CFFD-2545990ECDAE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71D96B71-B4E1-68B6-677E-90C1FA6A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9639" y="3565527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6774BC1B-048C-757E-D7D1-0CECA1175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9639" y="201021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Длинный. Выступление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C142632A-DA9E-9F1E-879C-3C197BBCE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638" y="512084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5A27870B-3945-5FD4-CD06-6CBDC8576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01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E0C90AA9-01F2-6439-03FC-D38188CCFB6A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C500DA1-3056-CB30-FEAE-288919C85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3" y="2200275"/>
            <a:ext cx="5239873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BA294F84-BB40-C439-EF18-FE9B054E9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5554" y="2200380"/>
            <a:ext cx="5429250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A45261EB-CE46-CEEF-9CE1-1E665E2BA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6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. Выступл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xmlns="" id="{90F37FBE-D760-9A52-6BCC-3D05AA1BB399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C500DA1-3056-CB30-FEAE-288919C85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3596535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BA294F84-BB40-C439-EF18-FE9B054E9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8960" y="3596640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6F1C2FB2-3891-D074-6215-67EDB75B14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5461" y="3596640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D6623015-DD5E-D347-7659-BC99956C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1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43CEC1-141C-8A4E-ADBC-C3165206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E97183-58AE-894D-AEFD-BACBFBC19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E088BF-D061-7F4D-A080-D0385434F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59DA59-A1C6-C640-8F66-F10C91B3B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285CEF-742C-4F43-9709-B0FA545D6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705" r:id="rId5"/>
    <p:sldLayoutId id="2147483682" r:id="rId6"/>
    <p:sldLayoutId id="2147483683" r:id="rId7"/>
    <p:sldLayoutId id="2147483686" r:id="rId8"/>
    <p:sldLayoutId id="2147483696" r:id="rId9"/>
    <p:sldLayoutId id="2147483698" r:id="rId10"/>
    <p:sldLayoutId id="2147483684" r:id="rId11"/>
    <p:sldLayoutId id="2147483685" r:id="rId12"/>
    <p:sldLayoutId id="2147483667" r:id="rId13"/>
    <p:sldLayoutId id="2147483687" r:id="rId14"/>
    <p:sldLayoutId id="2147483689" r:id="rId15"/>
    <p:sldLayoutId id="2147483681" r:id="rId16"/>
    <p:sldLayoutId id="2147483661" r:id="rId17"/>
    <p:sldLayoutId id="2147483672" r:id="rId18"/>
    <p:sldLayoutId id="2147483673" r:id="rId19"/>
    <p:sldLayoutId id="2147483660" r:id="rId20"/>
    <p:sldLayoutId id="214748368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90700" indent="-1790700" algn="l" defTabSz="914400" rtl="0" eaLnBrk="1" latinLnBrk="0" hangingPunct="1">
        <a:lnSpc>
          <a:spcPct val="90000"/>
        </a:lnSpc>
        <a:spcBef>
          <a:spcPts val="1000"/>
        </a:spcBef>
        <a:buSzPct val="150000"/>
        <a:buFontTx/>
        <a:buBlip>
          <a:blip r:embed="rId23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8A17884-6D31-B17A-5E69-1ACC0A3E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F056EB3C-A406-BF38-B580-F175B072A2A6}"/>
              </a:ext>
            </a:extLst>
          </p:cNvPr>
          <p:cNvGrpSpPr/>
          <p:nvPr/>
        </p:nvGrpSpPr>
        <p:grpSpPr>
          <a:xfrm>
            <a:off x="0" y="-34934"/>
            <a:ext cx="12328525" cy="6892934"/>
            <a:chOff x="0" y="0"/>
            <a:chExt cx="12328525" cy="6858000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2A0BF434-2DF1-873D-D617-329B54429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9075" y="0"/>
              <a:ext cx="10839450" cy="6858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E622EA4D-7C20-BFAC-CE3B-5AFAAB50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1248"/>
              <a:ext cx="3607079" cy="537550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92E3203F-2AB1-CA78-70B9-CFF3A2C2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797" y="2850069"/>
              <a:ext cx="1716600" cy="1157863"/>
            </a:xfrm>
            <a:prstGeom prst="rect">
              <a:avLst/>
            </a:prstGeom>
          </p:spPr>
        </p:pic>
      </p:grpSp>
      <p:sp>
        <p:nvSpPr>
          <p:cNvPr id="16" name="Заголовок 15">
            <a:extLst>
              <a:ext uri="{FF2B5EF4-FFF2-40B4-BE49-F238E27FC236}">
                <a16:creationId xmlns="" xmlns:a16="http://schemas.microsoft.com/office/drawing/2014/main" id="{AEB5D9C8-AE7D-F0F7-AB8D-99F813D3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705" y="2851212"/>
            <a:ext cx="6840000" cy="634020"/>
          </a:xfrm>
        </p:spPr>
        <p:txBody>
          <a:bodyPr/>
          <a:lstStyle/>
          <a:p>
            <a:r>
              <a:rPr lang="ru-RU" sz="3200" dirty="0"/>
              <a:t>Новое в </a:t>
            </a:r>
            <a:r>
              <a:rPr lang="ru-RU" sz="3200" dirty="0" smtClean="0"/>
              <a:t>1С:Архиве</a:t>
            </a:r>
            <a:endParaRPr lang="ru-RU" altLang="ru-RU" sz="3200"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E3687DB2-7001-0F0D-61F6-8DA0096ED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Александр Федай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26126973-34FD-D094-6F84-4F9035C7A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5177" y="6097456"/>
            <a:ext cx="4608513" cy="341632"/>
          </a:xfrm>
        </p:spPr>
        <p:txBody>
          <a:bodyPr/>
          <a:lstStyle/>
          <a:p>
            <a:r>
              <a:rPr lang="ru-RU" altLang="ru-RU" dirty="0" smtClean="0"/>
              <a:t>Разработчик</a:t>
            </a:r>
            <a:r>
              <a:rPr lang="ru-RU" dirty="0" smtClean="0"/>
              <a:t>, 1С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4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alibri" panose="020F0502020204030204" pitchFamily="34" charset="0"/>
                <a:cs typeface="Calibri" panose="020F0502020204030204" pitchFamily="34" charset="0"/>
              </a:rPr>
              <a:t>Выдача дел и документов</a:t>
            </a:r>
          </a:p>
        </p:txBody>
      </p:sp>
      <p:pic>
        <p:nvPicPr>
          <p:cNvPr id="13316" name="Picture 9" descr="https://its.1c.ru/db/content/updinfo/src/archive/1.0.10/_img/new-arch8-1_0_10.files/image009.png?_=0000AE7E5B5F465D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53" y="2058283"/>
            <a:ext cx="7226506" cy="205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https://its.1c.ru/db/content/updinfo/src/archive/1.0.10/_img/new-arch8-1_0_10.files/image011.png?_=0000986579E46695-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3" y="3412204"/>
            <a:ext cx="7680053" cy="312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3926664" y="5978977"/>
            <a:ext cx="3147347" cy="644256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Можно выдать не только документ, но и дело целиком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5577A66-652F-85C7-D6A7-8F1464E53993}"/>
              </a:ext>
            </a:extLst>
          </p:cNvPr>
          <p:cNvGrpSpPr/>
          <p:nvPr/>
        </p:nvGrpSpPr>
        <p:grpSpPr>
          <a:xfrm flipH="1">
            <a:off x="3226448" y="5253214"/>
            <a:ext cx="700216" cy="1165323"/>
            <a:chOff x="3982598" y="4372620"/>
            <a:chExt cx="1063789" cy="1675682"/>
          </a:xfrm>
        </p:grpSpPr>
        <p:sp>
          <p:nvSpPr>
            <p:cNvPr id="18" name="Стрелка углом 16">
              <a:extLst>
                <a:ext uri="{FF2B5EF4-FFF2-40B4-BE49-F238E27FC236}">
                  <a16:creationId xmlns="" xmlns:a16="http://schemas.microsoft.com/office/drawing/2014/main" id="{A799A05B-3B3E-3547-5513-92038334BED1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C7669986-7DFC-209D-89AA-63F5863360A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5835304" y="5191620"/>
            <a:ext cx="2138924" cy="644256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Выдача сотруднику</a:t>
            </a:r>
            <a:b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контрагенту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75577A66-652F-85C7-D6A7-8F1464E53993}"/>
              </a:ext>
            </a:extLst>
          </p:cNvPr>
          <p:cNvGrpSpPr/>
          <p:nvPr/>
        </p:nvGrpSpPr>
        <p:grpSpPr>
          <a:xfrm flipH="1">
            <a:off x="5135087" y="4302958"/>
            <a:ext cx="700216" cy="1165323"/>
            <a:chOff x="3982598" y="4372620"/>
            <a:chExt cx="1063789" cy="1675682"/>
          </a:xfrm>
        </p:grpSpPr>
        <p:sp>
          <p:nvSpPr>
            <p:cNvPr id="22" name="Стрелка углом 16">
              <a:extLst>
                <a:ext uri="{FF2B5EF4-FFF2-40B4-BE49-F238E27FC236}">
                  <a16:creationId xmlns="" xmlns:a16="http://schemas.microsoft.com/office/drawing/2014/main" id="{A799A05B-3B3E-3547-5513-92038334BED1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C7669986-7DFC-209D-89AA-63F5863360A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560172" y="4470148"/>
            <a:ext cx="2199181" cy="376257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Печать акта выдачи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5577A66-652F-85C7-D6A7-8F1464E53993}"/>
              </a:ext>
            </a:extLst>
          </p:cNvPr>
          <p:cNvGrpSpPr/>
          <p:nvPr/>
        </p:nvGrpSpPr>
        <p:grpSpPr>
          <a:xfrm>
            <a:off x="2817018" y="3809795"/>
            <a:ext cx="508285" cy="951676"/>
            <a:chOff x="3982598" y="4372620"/>
            <a:chExt cx="1063789" cy="1675682"/>
          </a:xfrm>
        </p:grpSpPr>
        <p:sp>
          <p:nvSpPr>
            <p:cNvPr id="15" name="Стрелка углом 16">
              <a:extLst>
                <a:ext uri="{FF2B5EF4-FFF2-40B4-BE49-F238E27FC236}">
                  <a16:creationId xmlns="" xmlns:a16="http://schemas.microsoft.com/office/drawing/2014/main" id="{A799A05B-3B3E-3547-5513-92038334BED1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C7669986-7DFC-209D-89AA-63F5863360A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85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alibri" panose="020F0502020204030204" pitchFamily="34" charset="0"/>
                <a:cs typeface="Calibri" panose="020F0502020204030204" pitchFamily="34" charset="0"/>
              </a:rPr>
              <a:t>Выдача дел и документов</a:t>
            </a:r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97" y="1872474"/>
            <a:ext cx="6226605" cy="48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87" y="2243665"/>
            <a:ext cx="6709812" cy="4206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лица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12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1249117" y="4051587"/>
            <a:ext cx="2563255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доступа ФЛ добавлены в обмен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/>
          <p:nvPr/>
        </p:nvGrpSpPr>
        <p:grpSpPr>
          <a:xfrm flipV="1">
            <a:off x="3854271" y="4321497"/>
            <a:ext cx="860603" cy="1337897"/>
            <a:chOff x="3982598" y="4372620"/>
            <a:chExt cx="1063789" cy="1675682"/>
          </a:xfrm>
        </p:grpSpPr>
        <p:sp>
          <p:nvSpPr>
            <p:cNvPr id="40" name="Стрелка углом 39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866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лица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13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56" y="2140568"/>
            <a:ext cx="6639114" cy="439834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4489622" y="4456570"/>
            <a:ext cx="2917437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документов по ФЛ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/>
          <p:nvPr/>
        </p:nvGrpSpPr>
        <p:grpSpPr>
          <a:xfrm>
            <a:off x="7407059" y="3756221"/>
            <a:ext cx="773114" cy="1055716"/>
            <a:chOff x="3982598" y="4372620"/>
            <a:chExt cx="1063789" cy="1675682"/>
          </a:xfrm>
        </p:grpSpPr>
        <p:sp>
          <p:nvSpPr>
            <p:cNvPr id="31" name="Стрелка углом 30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813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25" y="2321303"/>
            <a:ext cx="7478800" cy="4403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Места хранения дел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14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460375" y="4453304"/>
            <a:ext cx="2891547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Иерархия мест хранения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/>
          <p:nvPr/>
        </p:nvGrpSpPr>
        <p:grpSpPr>
          <a:xfrm>
            <a:off x="3351921" y="3683023"/>
            <a:ext cx="773114" cy="1055716"/>
            <a:chOff x="3982598" y="4372620"/>
            <a:chExt cx="1063789" cy="1675682"/>
          </a:xfrm>
        </p:grpSpPr>
        <p:sp>
          <p:nvSpPr>
            <p:cNvPr id="43" name="Стрелка углом 42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Скругленный прямоугольник 44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4807420" y="5082445"/>
            <a:ext cx="2490897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дел в выбранном месте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/>
          <p:nvPr/>
        </p:nvGrpSpPr>
        <p:grpSpPr>
          <a:xfrm>
            <a:off x="7298316" y="4312164"/>
            <a:ext cx="773114" cy="1055716"/>
            <a:chOff x="3982598" y="4372620"/>
            <a:chExt cx="1063789" cy="1675682"/>
          </a:xfrm>
        </p:grpSpPr>
        <p:sp>
          <p:nvSpPr>
            <p:cNvPr id="47" name="Стрелка углом 46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 flipH="1">
            <a:off x="6052868" y="1779374"/>
            <a:ext cx="2388974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по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штрихкоду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>
            <a:grpSpLocks noChangeAspect="1"/>
          </p:cNvGrpSpPr>
          <p:nvPr/>
        </p:nvGrpSpPr>
        <p:grpSpPr>
          <a:xfrm rot="5400000" flipV="1">
            <a:off x="5656492" y="1461184"/>
            <a:ext cx="792752" cy="2272618"/>
            <a:chOff x="3982598" y="4372620"/>
            <a:chExt cx="1063789" cy="1675682"/>
          </a:xfrm>
        </p:grpSpPr>
        <p:sp>
          <p:nvSpPr>
            <p:cNvPr id="51" name="Стрелка углом 50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218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84" y="1850586"/>
            <a:ext cx="4077856" cy="4827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639" y="2824042"/>
            <a:ext cx="7627518" cy="30685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Места хранения дел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15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4885192" y="4959354"/>
            <a:ext cx="2867712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 по месту хранения или территории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/>
          <p:nvPr/>
        </p:nvGrpSpPr>
        <p:grpSpPr>
          <a:xfrm>
            <a:off x="3763654" y="5229266"/>
            <a:ext cx="778552" cy="1282572"/>
            <a:chOff x="3982598" y="4372620"/>
            <a:chExt cx="1063789" cy="1675682"/>
          </a:xfrm>
        </p:grpSpPr>
        <p:sp>
          <p:nvSpPr>
            <p:cNvPr id="32" name="Стрелка углом 31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89160" y="6293708"/>
            <a:ext cx="2219013" cy="384401"/>
          </a:xfrm>
          <a:prstGeom prst="rect">
            <a:avLst/>
          </a:prstGeom>
          <a:noFill/>
          <a:ln w="412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9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46" y="2129460"/>
            <a:ext cx="3732194" cy="373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обмена с источниками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16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0" y="2129460"/>
            <a:ext cx="7328526" cy="41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обмена с </a:t>
            </a:r>
            <a:r>
              <a:rPr lang="ru-RU" dirty="0"/>
              <a:t>источниками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17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1956329"/>
            <a:ext cx="9052560" cy="4650075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2991090" y="3761597"/>
            <a:ext cx="3460510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всех ошибок по пакету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/>
          <p:nvPr/>
        </p:nvGrpSpPr>
        <p:grpSpPr>
          <a:xfrm rot="16200000">
            <a:off x="3580745" y="2866303"/>
            <a:ext cx="773114" cy="1055716"/>
            <a:chOff x="3982598" y="4372620"/>
            <a:chExt cx="1063789" cy="1675682"/>
          </a:xfrm>
        </p:grpSpPr>
        <p:sp>
          <p:nvSpPr>
            <p:cNvPr id="14" name="Стрелка углом 13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4318000" y="5230709"/>
            <a:ext cx="3332480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ошибок по документу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/>
          <p:nvPr/>
        </p:nvGrpSpPr>
        <p:grpSpPr>
          <a:xfrm rot="10800000" flipH="1" flipV="1">
            <a:off x="7650480" y="4571686"/>
            <a:ext cx="736494" cy="1047120"/>
            <a:chOff x="3982598" y="4372620"/>
            <a:chExt cx="1063789" cy="1675682"/>
          </a:xfrm>
        </p:grpSpPr>
        <p:sp>
          <p:nvSpPr>
            <p:cNvPr id="19" name="Стрелка углом 18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041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alibri" panose="020F0502020204030204" pitchFamily="34" charset="0"/>
                <a:cs typeface="Calibri" panose="020F0502020204030204" pitchFamily="34" charset="0"/>
              </a:rPr>
              <a:t>Обмен через </a:t>
            </a:r>
            <a:r>
              <a:rPr lang="en-US" altLang="ru-RU" smtClean="0">
                <a:latin typeface="Calibri" panose="020F0502020204030204" pitchFamily="34" charset="0"/>
                <a:cs typeface="Calibri" panose="020F0502020204030204" pitchFamily="34" charset="0"/>
              </a:rPr>
              <a:t>FTP</a:t>
            </a:r>
            <a:endParaRPr lang="ru-RU" altLang="ru-RU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6" y="1771949"/>
            <a:ext cx="5592903" cy="49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5523517" y="2608807"/>
            <a:ext cx="4007662" cy="760467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Настройка транспорта перенесена в карточку источника документов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/>
          <p:nvPr/>
        </p:nvGrpSpPr>
        <p:grpSpPr>
          <a:xfrm rot="16200000">
            <a:off x="6681613" y="1787627"/>
            <a:ext cx="608295" cy="1055716"/>
            <a:chOff x="3982598" y="4372620"/>
            <a:chExt cx="1063789" cy="1675682"/>
          </a:xfrm>
        </p:grpSpPr>
        <p:sp>
          <p:nvSpPr>
            <p:cNvPr id="11" name="Стрелка углом 10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 flipH="1">
            <a:off x="3747246" y="3520235"/>
            <a:ext cx="3444386" cy="741278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транспорта можно указать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FTP-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>
            <a:grpSpLocks noChangeAspect="1"/>
          </p:cNvGrpSpPr>
          <p:nvPr/>
        </p:nvGrpSpPr>
        <p:grpSpPr>
          <a:xfrm rot="5400000" flipV="1">
            <a:off x="4636228" y="3833516"/>
            <a:ext cx="792752" cy="1665474"/>
            <a:chOff x="3982598" y="4372620"/>
            <a:chExt cx="1063789" cy="1675682"/>
          </a:xfrm>
        </p:grpSpPr>
        <p:sp>
          <p:nvSpPr>
            <p:cNvPr id="19" name="Стрелка углом 18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42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Уведомления о проблемах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19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0181" y="1960777"/>
            <a:ext cx="8790000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Уведомления по почте</a:t>
            </a:r>
          </a:p>
          <a:p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На адрес, указанный в поле </a:t>
            </a:r>
            <a:r>
              <a:rPr lang="ru-RU" alt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в карточке сотрудника</a:t>
            </a:r>
          </a:p>
          <a:p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Письма отправляются от имени</a:t>
            </a:r>
            <a:b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системной учетной записи</a:t>
            </a:r>
          </a:p>
          <a:p>
            <a:pPr lvl="1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Если она не настроена</a:t>
            </a:r>
            <a:b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появляется ссылка прямо здесь же</a:t>
            </a:r>
          </a:p>
          <a:p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860550"/>
            <a:ext cx="575468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3649663"/>
            <a:ext cx="27098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 с БГУ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its.1c.ru/db/content/metbud81/src/apsolstatefinanced/stateacc2/dataexchangearchive/i8108564.files/image002.png?_=000162F3F8562D66-v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7" y="2031108"/>
            <a:ext cx="7540656" cy="39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05" y="3744565"/>
            <a:ext cx="2167493" cy="21784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605" y="1995756"/>
            <a:ext cx="2154195" cy="16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штампа ЭП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20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60" y="1891233"/>
            <a:ext cx="7975601" cy="47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21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1280" y="1960777"/>
            <a:ext cx="8790000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798512" lvl="3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Режим совместимости «8.3.27»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 algn="just"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БСП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3.1.11.215; БИП 2.8.3.5; БЭД 1.9.15.21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Повышено удобство работы в частотных интерфейсах</a:t>
            </a:r>
          </a:p>
          <a:p>
            <a:pPr marL="798512" lvl="3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Улучшено формирование визуализации файлов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нетиповых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размеров</a:t>
            </a:r>
            <a:b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горизонтальной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ориентации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 algn="just"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 </a:t>
            </a:r>
            <a:r>
              <a:rPr lang="ru-RU" alt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Linux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наличии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сервере </a:t>
            </a:r>
            <a:r>
              <a:rPr lang="ru-RU" alt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LibreOffice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поддерживается:</a:t>
            </a:r>
          </a:p>
          <a:p>
            <a:pPr marL="1254125" lvl="4" indent="-342900" algn="just">
              <a:defRPr/>
            </a:pPr>
            <a:r>
              <a:rPr lang="ru-RU" alt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Предпросмотр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файлов DOC, DOCX,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ODT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4125" lvl="4" indent="-342900" algn="just"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визуализации из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файлов DOC, DOCX, 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ODT</a:t>
            </a:r>
          </a:p>
          <a:p>
            <a:pPr marL="798512" lvl="3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Сканеры </a:t>
            </a:r>
            <a:r>
              <a:rPr lang="ru-RU" alt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штрихкодов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254125" lvl="4" indent="-342900" algn="just">
              <a:defRPr/>
            </a:pP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Упрощен процесс подключения</a:t>
            </a:r>
            <a:endParaRPr lang="ru-RU" alt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4125" lvl="4" indent="-342900" algn="just">
              <a:defRPr/>
            </a:pP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Поддержка различных драйверов в </a:t>
            </a:r>
            <a:r>
              <a:rPr lang="ru-RU" alt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Windows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Linux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MacOS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4125" lvl="4" indent="-342900" algn="just">
              <a:defRPr/>
            </a:pP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Новые режимы работы: клавиатурный, </a:t>
            </a:r>
            <a:r>
              <a:rPr lang="en-US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ru-RU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Bluetooth, Broadcast</a:t>
            </a:r>
            <a:endParaRPr lang="ru-RU" alt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 algn="just"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927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Новое в библиотеке интеграции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22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71" y="2174200"/>
            <a:ext cx="5784978" cy="4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библиотеке интеграции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23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9" y="1960776"/>
            <a:ext cx="7823636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Передача групп доступа физ.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лиц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01" y="2183005"/>
            <a:ext cx="1865120" cy="1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6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библиотеке интеграции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24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9" y="1960776"/>
            <a:ext cx="7823636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Передача групп доступа физ. лиц</a:t>
            </a:r>
          </a:p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Передача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МЧД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01" y="2183005"/>
            <a:ext cx="1865120" cy="1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onceitos.com/wp-content/uploads/tecnologia/Machine-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8125"/>
            <a:ext cx="230981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757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библиотеке интеграции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25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9" y="1960776"/>
            <a:ext cx="7823636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Передача групп доступа физ. лиц</a:t>
            </a:r>
          </a:p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Передача МЧД</a:t>
            </a:r>
          </a:p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Передача </a:t>
            </a:r>
            <a:r>
              <a:rPr lang="ru-RU" alt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штрихкодов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01" y="2183005"/>
            <a:ext cx="1865120" cy="1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onceitos.com/wp-content/uploads/tecnologia/Machine-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8125"/>
            <a:ext cx="230981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498" y="4647898"/>
            <a:ext cx="1720640" cy="14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36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библиотеке интеграции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26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9" y="1960776"/>
            <a:ext cx="7823636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Передача групп доступа физ. лиц</a:t>
            </a:r>
          </a:p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Передача МЧД</a:t>
            </a:r>
          </a:p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Передача </a:t>
            </a:r>
            <a:r>
              <a:rPr lang="ru-RU" alt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штрихкодов</a:t>
            </a:r>
            <a:endParaRPr lang="ru-RU" alt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Доработки под новый интерфейс 8.5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01" y="2183005"/>
            <a:ext cx="1865120" cy="1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onceitos.com/wp-content/uploads/tecnologia/Machine-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8125"/>
            <a:ext cx="230981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498" y="4647898"/>
            <a:ext cx="1720640" cy="14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066" y="4546703"/>
            <a:ext cx="2228049" cy="16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67" y="1845316"/>
            <a:ext cx="4149756" cy="22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библиотеке интеграции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27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8" y="1960776"/>
            <a:ext cx="7892003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798512" lvl="3" indent="-342900"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Адаптация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 облачному режиму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работы</a:t>
            </a:r>
            <a:b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базы-источника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Адаптация к платформе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8.3.27</a:t>
            </a:r>
            <a:b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без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режима совместимости</a:t>
            </a:r>
          </a:p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Поддержка формата обмена 1.0.12</a:t>
            </a:r>
          </a:p>
          <a:p>
            <a:pPr marL="798512" lvl="3" indent="-342900"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Обмен через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FTP-сервер</a:t>
            </a:r>
          </a:p>
          <a:p>
            <a:pPr marL="798512" lvl="3" indent="-342900">
              <a:defRPr/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Удобная история обмена</a:t>
            </a:r>
          </a:p>
          <a:p>
            <a:pPr marL="798512" lvl="3" indent="-342900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Присоединение дополнительных</a:t>
            </a: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файлов</a:t>
            </a:r>
            <a:b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выгрузке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документа «на лету»</a:t>
            </a:r>
            <a:endParaRPr lang="en-US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55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8A17884-6D31-B17A-5E69-1ACC0A3E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F056EB3C-A406-BF38-B580-F175B072A2A6}"/>
              </a:ext>
            </a:extLst>
          </p:cNvPr>
          <p:cNvGrpSpPr/>
          <p:nvPr/>
        </p:nvGrpSpPr>
        <p:grpSpPr>
          <a:xfrm>
            <a:off x="0" y="-34934"/>
            <a:ext cx="12328525" cy="6892934"/>
            <a:chOff x="0" y="0"/>
            <a:chExt cx="12328525" cy="6858000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2A0BF434-2DF1-873D-D617-329B54429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9075" y="0"/>
              <a:ext cx="10839450" cy="6858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E622EA4D-7C20-BFAC-CE3B-5AFAAB50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1248"/>
              <a:ext cx="3607079" cy="537550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92E3203F-2AB1-CA78-70B9-CFF3A2C2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797" y="2850069"/>
              <a:ext cx="1716600" cy="1157863"/>
            </a:xfrm>
            <a:prstGeom prst="rect">
              <a:avLst/>
            </a:prstGeom>
          </p:spPr>
        </p:pic>
      </p:grpSp>
      <p:sp>
        <p:nvSpPr>
          <p:cNvPr id="16" name="Заголовок 15">
            <a:extLst>
              <a:ext uri="{FF2B5EF4-FFF2-40B4-BE49-F238E27FC236}">
                <a16:creationId xmlns="" xmlns:a16="http://schemas.microsoft.com/office/drawing/2014/main" id="{AEB5D9C8-AE7D-F0F7-AB8D-99F813D3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704" y="2341040"/>
            <a:ext cx="7011935" cy="165436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E3687DB2-7001-0F0D-61F6-8DA0096ED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Александр Федай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26126973-34FD-D094-6F84-4F9035C7A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5177" y="6097456"/>
            <a:ext cx="4608513" cy="341632"/>
          </a:xfrm>
        </p:spPr>
        <p:txBody>
          <a:bodyPr/>
          <a:lstStyle/>
          <a:p>
            <a:r>
              <a:rPr lang="ru-RU" dirty="0" smtClean="0"/>
              <a:t>Разработчик, 1С</a:t>
            </a:r>
            <a:endParaRPr lang="ru-RU" dirty="0"/>
          </a:p>
        </p:txBody>
      </p:sp>
      <p:sp>
        <p:nvSpPr>
          <p:cNvPr id="11" name="Текст 18">
            <a:extLst>
              <a:ext uri="{FF2B5EF4-FFF2-40B4-BE49-F238E27FC236}">
                <a16:creationId xmlns="" xmlns:a16="http://schemas.microsoft.com/office/drawing/2014/main" id="{26126973-34FD-D094-6F84-4F9035C7A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38526" y="6097456"/>
            <a:ext cx="1340113" cy="341632"/>
          </a:xfrm>
        </p:spPr>
        <p:txBody>
          <a:bodyPr/>
          <a:lstStyle/>
          <a:p>
            <a:r>
              <a:rPr lang="en-US" dirty="0" smtClean="0"/>
              <a:t>doc@1c.ru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8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 с БГУ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05" y="1995756"/>
            <a:ext cx="2154195" cy="161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605" y="3744565"/>
            <a:ext cx="2167493" cy="217844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9035" y="2054938"/>
            <a:ext cx="826963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ПРОФ, КОРП</a:t>
            </a:r>
          </a:p>
          <a:p>
            <a:pPr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ачиная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 релиза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2.0.107 от 18.12.2025</a:t>
            </a:r>
          </a:p>
          <a:p>
            <a:pPr>
              <a:defRPr/>
            </a:pP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Отправка </a:t>
            </a: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доступна для всех документов и справочников, которые поддерживают внутренний ЭДО/ПОД или ЭДО с контрагентами</a:t>
            </a:r>
          </a:p>
          <a:p>
            <a:pPr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Исключение: временно не передаются сведения электронных перевозочных документов БЭД</a:t>
            </a:r>
          </a:p>
          <a:p>
            <a:pPr>
              <a:defRPr/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 с БГУ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4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605" y="1995756"/>
            <a:ext cx="2154195" cy="161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05" y="3744565"/>
            <a:ext cx="2167493" cy="2178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1995756"/>
            <a:ext cx="8037673" cy="34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 с БГУ</a:t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5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its.1c.ru/db/content/metbud81/src/apsolstatefinanced/stateacc2/dataexchangearchive/i8108564.files/image036.png?_=000056FA629D10E6-v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60" y="1995756"/>
            <a:ext cx="4324865" cy="46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05" y="1995756"/>
            <a:ext cx="2154195" cy="16156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605" y="3744565"/>
            <a:ext cx="2167493" cy="2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функции 1С:Архива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6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71" y="2174200"/>
            <a:ext cx="5784978" cy="4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180" y="3543718"/>
            <a:ext cx="4810515" cy="2304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Гибридные дела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7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9788" y="1960776"/>
            <a:ext cx="10610719" cy="43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 marL="1254125" lvl="4" indent="-342900" algn="just">
              <a:defRPr/>
            </a:pPr>
            <a:endParaRPr lang="ru-RU" altLang="ru-RU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33" y="2077277"/>
            <a:ext cx="4175820" cy="4644198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4879637" y="3374948"/>
            <a:ext cx="2419087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 формы дела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3D7DA07B-3D97-3742-933F-CD3BD0673954}"/>
              </a:ext>
            </a:extLst>
          </p:cNvPr>
          <p:cNvGrpSpPr/>
          <p:nvPr/>
        </p:nvGrpSpPr>
        <p:grpSpPr>
          <a:xfrm flipH="1">
            <a:off x="4127157" y="3575222"/>
            <a:ext cx="672745" cy="1441620"/>
            <a:chOff x="6847686" y="1812107"/>
            <a:chExt cx="1340663" cy="2808018"/>
          </a:xfrm>
        </p:grpSpPr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CF5E4DD0-6FF8-F240-808D-9B4119903DF1}"/>
                </a:ext>
              </a:extLst>
            </p:cNvPr>
            <p:cNvGrpSpPr/>
            <p:nvPr/>
          </p:nvGrpSpPr>
          <p:grpSpPr>
            <a:xfrm>
              <a:off x="6847686" y="1879927"/>
              <a:ext cx="1340663" cy="2740198"/>
              <a:chOff x="6847686" y="1879927"/>
              <a:chExt cx="1340663" cy="2740198"/>
            </a:xfrm>
          </p:grpSpPr>
          <p:sp>
            <p:nvSpPr>
              <p:cNvPr id="15" name="Стрелка углом 14">
                <a:extLst>
                  <a:ext uri="{FF2B5EF4-FFF2-40B4-BE49-F238E27FC236}">
                    <a16:creationId xmlns="" xmlns:a16="http://schemas.microsoft.com/office/drawing/2014/main" id="{E983F590-9821-2848-AC23-DE5F3A39771B}"/>
                  </a:ext>
                </a:extLst>
              </p:cNvPr>
              <p:cNvSpPr/>
              <p:nvPr/>
            </p:nvSpPr>
            <p:spPr>
              <a:xfrm flipV="1">
                <a:off x="7299295" y="3160156"/>
                <a:ext cx="889054" cy="1459969"/>
              </a:xfrm>
              <a:prstGeom prst="bentArrow">
                <a:avLst>
                  <a:gd name="adj1" fmla="val 0"/>
                  <a:gd name="adj2" fmla="val 7565"/>
                  <a:gd name="adj3" fmla="val 9204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Стрелка углом 15">
                <a:extLst>
                  <a:ext uri="{FF2B5EF4-FFF2-40B4-BE49-F238E27FC236}">
                    <a16:creationId xmlns="" xmlns:a16="http://schemas.microsoft.com/office/drawing/2014/main" id="{D474BA0A-63D9-3D42-B462-FE178F25E895}"/>
                  </a:ext>
                </a:extLst>
              </p:cNvPr>
              <p:cNvSpPr/>
              <p:nvPr/>
            </p:nvSpPr>
            <p:spPr>
              <a:xfrm rot="10800000" flipV="1">
                <a:off x="6847686" y="1879927"/>
                <a:ext cx="452317" cy="1498746"/>
              </a:xfrm>
              <a:prstGeom prst="bentArrow">
                <a:avLst>
                  <a:gd name="adj1" fmla="val 0"/>
                  <a:gd name="adj2" fmla="val 0"/>
                  <a:gd name="adj3" fmla="val 0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9A67CD8B-E7D5-1446-AD75-862EB26C6288}"/>
                </a:ext>
              </a:extLst>
            </p:cNvPr>
            <p:cNvSpPr/>
            <p:nvPr/>
          </p:nvSpPr>
          <p:spPr>
            <a:xfrm>
              <a:off x="6847686" y="1812107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406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961" y="2113204"/>
            <a:ext cx="6317991" cy="4525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Проверки документов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8</a:t>
            </a:fld>
            <a:endParaRPr lang="ru-RU"/>
          </a:p>
        </p:txBody>
      </p:sp>
      <p:sp>
        <p:nvSpPr>
          <p:cNvPr id="1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1044915" y="2477275"/>
            <a:ext cx="2563255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вручную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3D7DA07B-3D97-3742-933F-CD3BD0673954}"/>
              </a:ext>
            </a:extLst>
          </p:cNvPr>
          <p:cNvGrpSpPr/>
          <p:nvPr/>
        </p:nvGrpSpPr>
        <p:grpSpPr>
          <a:xfrm>
            <a:off x="3608172" y="2747186"/>
            <a:ext cx="766119" cy="1363495"/>
            <a:chOff x="6847686" y="1812107"/>
            <a:chExt cx="1340663" cy="2808018"/>
          </a:xfrm>
        </p:grpSpPr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CF5E4DD0-6FF8-F240-808D-9B4119903DF1}"/>
                </a:ext>
              </a:extLst>
            </p:cNvPr>
            <p:cNvGrpSpPr/>
            <p:nvPr/>
          </p:nvGrpSpPr>
          <p:grpSpPr>
            <a:xfrm>
              <a:off x="6847686" y="1879927"/>
              <a:ext cx="1340663" cy="2740198"/>
              <a:chOff x="6847686" y="1879927"/>
              <a:chExt cx="1340663" cy="2740198"/>
            </a:xfrm>
          </p:grpSpPr>
          <p:sp>
            <p:nvSpPr>
              <p:cNvPr id="12" name="Стрелка углом 11">
                <a:extLst>
                  <a:ext uri="{FF2B5EF4-FFF2-40B4-BE49-F238E27FC236}">
                    <a16:creationId xmlns="" xmlns:a16="http://schemas.microsoft.com/office/drawing/2014/main" id="{E983F590-9821-2848-AC23-DE5F3A39771B}"/>
                  </a:ext>
                </a:extLst>
              </p:cNvPr>
              <p:cNvSpPr/>
              <p:nvPr/>
            </p:nvSpPr>
            <p:spPr>
              <a:xfrm flipV="1">
                <a:off x="7299295" y="3160156"/>
                <a:ext cx="889054" cy="1459969"/>
              </a:xfrm>
              <a:prstGeom prst="bentArrow">
                <a:avLst>
                  <a:gd name="adj1" fmla="val 0"/>
                  <a:gd name="adj2" fmla="val 7565"/>
                  <a:gd name="adj3" fmla="val 9204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Стрелка углом 13">
                <a:extLst>
                  <a:ext uri="{FF2B5EF4-FFF2-40B4-BE49-F238E27FC236}">
                    <a16:creationId xmlns="" xmlns:a16="http://schemas.microsoft.com/office/drawing/2014/main" id="{D474BA0A-63D9-3D42-B462-FE178F25E895}"/>
                  </a:ext>
                </a:extLst>
              </p:cNvPr>
              <p:cNvSpPr/>
              <p:nvPr/>
            </p:nvSpPr>
            <p:spPr>
              <a:xfrm rot="10800000" flipV="1">
                <a:off x="6847686" y="1879927"/>
                <a:ext cx="452317" cy="1498746"/>
              </a:xfrm>
              <a:prstGeom prst="bentArrow">
                <a:avLst>
                  <a:gd name="adj1" fmla="val 0"/>
                  <a:gd name="adj2" fmla="val 0"/>
                  <a:gd name="adj3" fmla="val 0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9A67CD8B-E7D5-1446-AD75-862EB26C6288}"/>
                </a:ext>
              </a:extLst>
            </p:cNvPr>
            <p:cNvSpPr/>
            <p:nvPr/>
          </p:nvSpPr>
          <p:spPr>
            <a:xfrm>
              <a:off x="6847686" y="1812107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/>
          <p:nvPr/>
        </p:nvGrpSpPr>
        <p:grpSpPr>
          <a:xfrm>
            <a:off x="5800681" y="4705743"/>
            <a:ext cx="773114" cy="1055716"/>
            <a:chOff x="3982598" y="4372620"/>
            <a:chExt cx="1063789" cy="1675682"/>
          </a:xfrm>
        </p:grpSpPr>
        <p:sp>
          <p:nvSpPr>
            <p:cNvPr id="16" name="Стрелка углом 15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2947901" y="5446196"/>
            <a:ext cx="2852780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ошибок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A7C1A6CD-9BA2-5B4C-9D72-BB4C3BE454D1}"/>
              </a:ext>
            </a:extLst>
          </p:cNvPr>
          <p:cNvGrpSpPr/>
          <p:nvPr/>
        </p:nvGrpSpPr>
        <p:grpSpPr>
          <a:xfrm flipH="1">
            <a:off x="7353015" y="3232417"/>
            <a:ext cx="634767" cy="1055716"/>
            <a:chOff x="3982598" y="4372620"/>
            <a:chExt cx="1063789" cy="1675682"/>
          </a:xfrm>
        </p:grpSpPr>
        <p:sp>
          <p:nvSpPr>
            <p:cNvPr id="21" name="Стрелка углом 20">
              <a:extLst>
                <a:ext uri="{FF2B5EF4-FFF2-40B4-BE49-F238E27FC236}">
                  <a16:creationId xmlns="" xmlns:a16="http://schemas.microsoft.com/office/drawing/2014/main" id="{97C1204E-DF21-5E41-A637-8DA8D2E225CF}"/>
                </a:ext>
              </a:extLst>
            </p:cNvPr>
            <p:cNvSpPr/>
            <p:nvPr/>
          </p:nvSpPr>
          <p:spPr>
            <a:xfrm rot="16200000" flipV="1">
              <a:off x="3712644" y="4642574"/>
              <a:ext cx="1603698" cy="1063789"/>
            </a:xfrm>
            <a:prstGeom prst="bentArrow">
              <a:avLst>
                <a:gd name="adj1" fmla="val 0"/>
                <a:gd name="adj2" fmla="val 5626"/>
                <a:gd name="adj3" fmla="val 7912"/>
                <a:gd name="adj4" fmla="val 16174"/>
              </a:avLst>
            </a:prstGeom>
            <a:solidFill>
              <a:srgbClr val="FF3A31"/>
            </a:solidFill>
            <a:ln w="19050" cap="sq">
              <a:solidFill>
                <a:srgbClr val="FF3A3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E2A6D78E-1633-C34D-9C7A-942D20FA80C4}"/>
                </a:ext>
              </a:extLst>
            </p:cNvPr>
            <p:cNvSpPr/>
            <p:nvPr/>
          </p:nvSpPr>
          <p:spPr>
            <a:xfrm>
              <a:off x="3982598" y="5912662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8062939" y="3932766"/>
            <a:ext cx="2514013" cy="539822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актов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alibri" panose="020F0502020204030204" pitchFamily="34" charset="0"/>
                <a:cs typeface="Calibri" panose="020F0502020204030204" pitchFamily="34" charset="0"/>
              </a:rPr>
              <a:t>Выдача дел и документов</a:t>
            </a:r>
          </a:p>
        </p:txBody>
      </p:sp>
      <p:pic>
        <p:nvPicPr>
          <p:cNvPr id="13316" name="Picture 9" descr="https://its.1c.ru/db/content/updinfo/src/archive/1.0.10/_img/new-arch8-1_0_10.files/image009.png?_=0000AE7E5B5F465D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53" y="2058283"/>
            <a:ext cx="7226506" cy="205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https://its.1c.ru/db/content/updinfo/src/archive/1.0.10/_img/new-arch8-1_0_10.files/image011.png?_=0000986579E46695-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3" y="3412204"/>
            <a:ext cx="7680053" cy="312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7E1D65D6-8167-9448-BDC1-C50D546123DB}"/>
              </a:ext>
            </a:extLst>
          </p:cNvPr>
          <p:cNvSpPr/>
          <p:nvPr/>
        </p:nvSpPr>
        <p:spPr>
          <a:xfrm>
            <a:off x="4034635" y="5148276"/>
            <a:ext cx="4030207" cy="1288511"/>
          </a:xfrm>
          <a:prstGeom prst="roundRect">
            <a:avLst>
              <a:gd name="adj" fmla="val 10961"/>
            </a:avLst>
          </a:prstGeom>
          <a:solidFill>
            <a:srgbClr val="FF3A31"/>
          </a:solidFill>
          <a:ln>
            <a:noFill/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Выдача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оригиналов</a:t>
            </a:r>
            <a:b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во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временное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пользование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Выдача копий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Изъятие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оригиналов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3D7DA07B-3D97-3742-933F-CD3BD0673954}"/>
              </a:ext>
            </a:extLst>
          </p:cNvPr>
          <p:cNvGrpSpPr/>
          <p:nvPr/>
        </p:nvGrpSpPr>
        <p:grpSpPr>
          <a:xfrm flipH="1" flipV="1">
            <a:off x="2918561" y="4041232"/>
            <a:ext cx="1089882" cy="1794644"/>
            <a:chOff x="6847686" y="1812107"/>
            <a:chExt cx="1340663" cy="2808018"/>
          </a:xfrm>
        </p:grpSpPr>
        <p:grpSp>
          <p:nvGrpSpPr>
            <p:cNvPr id="13" name="Группа 12">
              <a:extLst>
                <a:ext uri="{FF2B5EF4-FFF2-40B4-BE49-F238E27FC236}">
                  <a16:creationId xmlns="" xmlns:a16="http://schemas.microsoft.com/office/drawing/2014/main" id="{CF5E4DD0-6FF8-F240-808D-9B4119903DF1}"/>
                </a:ext>
              </a:extLst>
            </p:cNvPr>
            <p:cNvGrpSpPr/>
            <p:nvPr/>
          </p:nvGrpSpPr>
          <p:grpSpPr>
            <a:xfrm>
              <a:off x="6847686" y="1879927"/>
              <a:ext cx="1340663" cy="2740198"/>
              <a:chOff x="6847686" y="1879927"/>
              <a:chExt cx="1340663" cy="2740198"/>
            </a:xfrm>
          </p:grpSpPr>
          <p:sp>
            <p:nvSpPr>
              <p:cNvPr id="15" name="Стрелка углом 14">
                <a:extLst>
                  <a:ext uri="{FF2B5EF4-FFF2-40B4-BE49-F238E27FC236}">
                    <a16:creationId xmlns="" xmlns:a16="http://schemas.microsoft.com/office/drawing/2014/main" id="{E983F590-9821-2848-AC23-DE5F3A39771B}"/>
                  </a:ext>
                </a:extLst>
              </p:cNvPr>
              <p:cNvSpPr/>
              <p:nvPr/>
            </p:nvSpPr>
            <p:spPr>
              <a:xfrm flipV="1">
                <a:off x="7299295" y="3160156"/>
                <a:ext cx="889054" cy="1459969"/>
              </a:xfrm>
              <a:prstGeom prst="bentArrow">
                <a:avLst>
                  <a:gd name="adj1" fmla="val 0"/>
                  <a:gd name="adj2" fmla="val 7565"/>
                  <a:gd name="adj3" fmla="val 9204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Стрелка углом 15">
                <a:extLst>
                  <a:ext uri="{FF2B5EF4-FFF2-40B4-BE49-F238E27FC236}">
                    <a16:creationId xmlns="" xmlns:a16="http://schemas.microsoft.com/office/drawing/2014/main" id="{D474BA0A-63D9-3D42-B462-FE178F25E895}"/>
                  </a:ext>
                </a:extLst>
              </p:cNvPr>
              <p:cNvSpPr/>
              <p:nvPr/>
            </p:nvSpPr>
            <p:spPr>
              <a:xfrm rot="10800000" flipV="1">
                <a:off x="6847686" y="1879927"/>
                <a:ext cx="452317" cy="1498746"/>
              </a:xfrm>
              <a:prstGeom prst="bentArrow">
                <a:avLst>
                  <a:gd name="adj1" fmla="val 0"/>
                  <a:gd name="adj2" fmla="val 0"/>
                  <a:gd name="adj3" fmla="val 0"/>
                  <a:gd name="adj4" fmla="val 21174"/>
                </a:avLst>
              </a:prstGeom>
              <a:solidFill>
                <a:srgbClr val="FF3A31"/>
              </a:solidFill>
              <a:ln w="19050" cap="sq">
                <a:solidFill>
                  <a:srgbClr val="FF3A3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9A67CD8B-E7D5-1446-AD75-862EB26C6288}"/>
                </a:ext>
              </a:extLst>
            </p:cNvPr>
            <p:cNvSpPr/>
            <p:nvPr/>
          </p:nvSpPr>
          <p:spPr>
            <a:xfrm>
              <a:off x="6847686" y="1812107"/>
              <a:ext cx="135640" cy="135640"/>
            </a:xfrm>
            <a:prstGeom prst="ellipse">
              <a:avLst/>
            </a:prstGeom>
            <a:solidFill>
              <a:srgbClr val="FF3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925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1С">
      <a:dk1>
        <a:srgbClr val="1C1F23"/>
      </a:dk1>
      <a:lt1>
        <a:sysClr val="window" lastClr="FFFFFF"/>
      </a:lt1>
      <a:dk2>
        <a:srgbClr val="44546A"/>
      </a:dk2>
      <a:lt2>
        <a:srgbClr val="F2F2F2"/>
      </a:lt2>
      <a:accent1>
        <a:srgbClr val="FF0000"/>
      </a:accent1>
      <a:accent2>
        <a:srgbClr val="FFDD00"/>
      </a:accent2>
      <a:accent3>
        <a:srgbClr val="65BF73"/>
      </a:accent3>
      <a:accent4>
        <a:srgbClr val="2097F6"/>
      </a:accent4>
      <a:accent5>
        <a:srgbClr val="5452F6"/>
      </a:accent5>
      <a:accent6>
        <a:srgbClr val="DE1306"/>
      </a:accent6>
      <a:hlink>
        <a:srgbClr val="5452F6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103605</TotalTime>
  <Words>340</Words>
  <Application>Microsoft Office PowerPoint</Application>
  <PresentationFormat>Широкоэкранный</PresentationFormat>
  <Paragraphs>121</Paragraphs>
  <Slides>28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Новое в 1С:Архиве</vt:lpstr>
      <vt:lpstr>Интеграция с БГУ</vt:lpstr>
      <vt:lpstr>Интеграция с БГУ</vt:lpstr>
      <vt:lpstr>Интеграция с БГУ</vt:lpstr>
      <vt:lpstr>Интеграция с БГУ </vt:lpstr>
      <vt:lpstr>Новые функции 1С:Архива</vt:lpstr>
      <vt:lpstr>Гибридные дела</vt:lpstr>
      <vt:lpstr>Проверки документов</vt:lpstr>
      <vt:lpstr>Выдача дел и документов</vt:lpstr>
      <vt:lpstr>Выдача дел и документов</vt:lpstr>
      <vt:lpstr>Выдача дел и документов</vt:lpstr>
      <vt:lpstr>Физические лица</vt:lpstr>
      <vt:lpstr>Физические лица</vt:lpstr>
      <vt:lpstr>Места хранения дел</vt:lpstr>
      <vt:lpstr>Места хранения дел</vt:lpstr>
      <vt:lpstr>История обмена с источниками</vt:lpstr>
      <vt:lpstr>История обмена с источниками</vt:lpstr>
      <vt:lpstr>Обмен через FTP</vt:lpstr>
      <vt:lpstr>Уведомления о проблемах</vt:lpstr>
      <vt:lpstr>Внешний вид штампа ЭП</vt:lpstr>
      <vt:lpstr>Прочее</vt:lpstr>
      <vt:lpstr>Новое в библиотеке интеграции</vt:lpstr>
      <vt:lpstr>Новое в библиотеке интеграции</vt:lpstr>
      <vt:lpstr>Новое в библиотеке интеграции</vt:lpstr>
      <vt:lpstr>Новое в библиотеке интеграции</vt:lpstr>
      <vt:lpstr>Новое в библиотеке интеграции</vt:lpstr>
      <vt:lpstr>Новое в библиотеке интеграции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Федай Александр Юрьевич</cp:lastModifiedBy>
  <cp:revision>232</cp:revision>
  <dcterms:created xsi:type="dcterms:W3CDTF">2024-11-26T07:11:26Z</dcterms:created>
  <dcterms:modified xsi:type="dcterms:W3CDTF">2026-04-21T11:31:03Z</dcterms:modified>
</cp:coreProperties>
</file>