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  <p:sldMasterId id="2147486816" r:id="rId3"/>
  </p:sldMasterIdLst>
  <p:notesMasterIdLst>
    <p:notesMasterId r:id="rId38"/>
  </p:notesMasterIdLst>
  <p:handoutMasterIdLst>
    <p:handoutMasterId r:id="rId39"/>
  </p:handoutMasterIdLst>
  <p:sldIdLst>
    <p:sldId id="2816" r:id="rId4"/>
    <p:sldId id="2824" r:id="rId5"/>
    <p:sldId id="2825" r:id="rId6"/>
    <p:sldId id="2856" r:id="rId7"/>
    <p:sldId id="284" r:id="rId8"/>
    <p:sldId id="262" r:id="rId9"/>
    <p:sldId id="2836" r:id="rId10"/>
    <p:sldId id="2837" r:id="rId11"/>
    <p:sldId id="2851" r:id="rId12"/>
    <p:sldId id="2852" r:id="rId13"/>
    <p:sldId id="2853" r:id="rId14"/>
    <p:sldId id="2838" r:id="rId15"/>
    <p:sldId id="2849" r:id="rId16"/>
    <p:sldId id="2850" r:id="rId17"/>
    <p:sldId id="2839" r:id="rId18"/>
    <p:sldId id="2847" r:id="rId19"/>
    <p:sldId id="2831" r:id="rId20"/>
    <p:sldId id="2827" r:id="rId21"/>
    <p:sldId id="2828" r:id="rId22"/>
    <p:sldId id="2829" r:id="rId23"/>
    <p:sldId id="2830" r:id="rId24"/>
    <p:sldId id="2832" r:id="rId25"/>
    <p:sldId id="2833" r:id="rId26"/>
    <p:sldId id="2840" r:id="rId27"/>
    <p:sldId id="2841" r:id="rId28"/>
    <p:sldId id="2834" r:id="rId29"/>
    <p:sldId id="2842" r:id="rId30"/>
    <p:sldId id="2843" r:id="rId31"/>
    <p:sldId id="2844" r:id="rId32"/>
    <p:sldId id="2855" r:id="rId33"/>
    <p:sldId id="2835" r:id="rId34"/>
    <p:sldId id="2845" r:id="rId35"/>
    <p:sldId id="2854" r:id="rId36"/>
    <p:sldId id="2683" r:id="rId37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в" initials="" lastIdx="2" clrIdx="0"/>
  <p:cmAuthor id="2" name="Ерилов Павел Александрович" initials="ЕПА" lastIdx="4" clrIdx="1">
    <p:extLst>
      <p:ext uri="{19B8F6BF-5375-455C-9EA6-DF929625EA0E}">
        <p15:presenceInfo xmlns:p15="http://schemas.microsoft.com/office/powerpoint/2012/main" userId="S-1-5-21-1935655697-606747145-839522115-1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FFFFBE"/>
    <a:srgbClr val="FFFFDB"/>
    <a:srgbClr val="D5F4FF"/>
    <a:srgbClr val="FC6E51"/>
    <a:srgbClr val="603000"/>
    <a:srgbClr val="CC6600"/>
    <a:srgbClr val="FF9B08"/>
    <a:srgbClr val="F9E38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87192" autoAdjust="0"/>
  </p:normalViewPr>
  <p:slideViewPr>
    <p:cSldViewPr>
      <p:cViewPr varScale="1">
        <p:scale>
          <a:sx n="102" d="100"/>
          <a:sy n="102" d="100"/>
        </p:scale>
        <p:origin x="1792" y="480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221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подключения к механизмам интеграции дочерних компаний при настроенном сервере 1С:Шина достаточно разослать расширения </a:t>
            </a:r>
            <a:r>
              <a:rPr lang="en-US" dirty="0" err="1"/>
              <a:t>web_service</a:t>
            </a:r>
            <a:r>
              <a:rPr lang="en-US" dirty="0"/>
              <a:t> </a:t>
            </a:r>
            <a:r>
              <a:rPr lang="ru-RU" dirty="0"/>
              <a:t>и параметры подключения к серверу (адрес сервера, логин, пароль). Изменения </a:t>
            </a:r>
            <a:r>
              <a:rPr lang="en-US" dirty="0"/>
              <a:t>IT</a:t>
            </a:r>
            <a:r>
              <a:rPr lang="ru-RU" dirty="0"/>
              <a:t> – архитектуры дочерних компаний не требуется. </a:t>
            </a:r>
          </a:p>
          <a:p>
            <a:r>
              <a:rPr lang="ru-RU" dirty="0"/>
              <a:t>Таким образом, стоимость шины может окупиться уже на зарплате </a:t>
            </a:r>
            <a:r>
              <a:rPr lang="en-US" dirty="0"/>
              <a:t>IT</a:t>
            </a:r>
            <a:r>
              <a:rPr lang="ru-RU" dirty="0"/>
              <a:t> – персонала дочерних компаний, которым не нужно будет поддерживать работоспособность </a:t>
            </a:r>
            <a:r>
              <a:rPr lang="en-US" dirty="0"/>
              <a:t>web - </a:t>
            </a:r>
            <a:r>
              <a:rPr lang="ru-RU" dirty="0"/>
              <a:t>сервера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378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498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Простейшая схема проекта, достаточная для запуска обмена, представлена на слайде. Создается без кодирования, мышкой, полностью по аналогии с демонстрационным примером из руководства пользователя. Каких – либо специальных компетенций не требуется.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7453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129467-0A9A-4423-A69D-FCE91026A6B0}" type="slidenum">
              <a:rPr lang="ru-RU" altLang="ru-RU" smtClean="0">
                <a:latin typeface="Times New Roman" pitchFamily="18" charset="0"/>
              </a:rPr>
              <a:pPr/>
              <a:t>24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3265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0719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этим же настройкам соответствия можно загрузить НСИ из внешних таблиц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381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остальном настройки и дальнейшая работа аналогична работе через </a:t>
            </a:r>
            <a:r>
              <a:rPr lang="en-US" dirty="0"/>
              <a:t>ADO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10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AD629-4B92-4593-B807-E282DEA2D2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0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129467-0A9A-4423-A69D-FCE91026A6B0}" type="slidenum">
              <a:rPr lang="ru-RU" altLang="ru-RU" smtClean="0">
                <a:latin typeface="Times New Roman" pitchFamily="18" charset="0"/>
              </a:rPr>
              <a:pPr/>
              <a:t>5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63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Работа с данными внешней информационной базы практически идентична работе с данными текущей, поддерживаются одни и те же способы получения. </a:t>
            </a:r>
          </a:p>
          <a:p>
            <a:r>
              <a:rPr lang="ru-RU" dirty="0"/>
              <a:t>Есть реальный пример, когда партнеры из – за роста объема данных были вынуждены разделить боевую базу на несколько по организациям. При этом перенастройка модели сбора отчетности с внутренних данных на внешние прошла достаточно просто. По сути, единственным отличием является необходимость синхронизации элементов аналитик внешней базы с элементами текущей. Для этого служат настройки соответствия.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5859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581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Возможность создания новых объектов определяется настройками подсистемы управления НСИ</a:t>
            </a:r>
          </a:p>
          <a:p>
            <a:r>
              <a:rPr lang="ru-RU" dirty="0"/>
              <a:t>Необходимо определить хотя бы одно поле примитивного типа как ключевое</a:t>
            </a:r>
          </a:p>
          <a:p>
            <a:r>
              <a:rPr lang="ru-RU" dirty="0"/>
              <a:t>Набор ключевых полей должен быть минимален и достаточен для однозначной идентификации объекта</a:t>
            </a:r>
          </a:p>
          <a:p>
            <a:r>
              <a:rPr lang="ru-RU" dirty="0"/>
              <a:t>Возможно указать процедуры на встроенном языке, которые будут выполняться перед записью объекта в текущей или внешней базе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25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Например, реальный пример при загрузке заявок на расходование средств из </a:t>
            </a:r>
            <a:r>
              <a:rPr lang="en-US" dirty="0"/>
              <a:t>ERP</a:t>
            </a:r>
            <a:r>
              <a:rPr lang="ru-RU" dirty="0"/>
              <a:t>. Там вид операции – перечисление «Хозяйственные операции», в УХ – справочник «Виды операций УХ». Выборка объекта внешней ИБ производится из списка элементов, полученного из ВИБ.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275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090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Перед запуском процедуры подготовки консолидированной отчетности рекомендуется выполнить синхронизацию данных через функционал обмена НСИ.</a:t>
            </a:r>
          </a:p>
          <a:p>
            <a:r>
              <a:rPr lang="ru-RU" dirty="0"/>
              <a:t>Эта процедура может проводиться регулярно регламентными заданиями.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Сложности при большом количестве организаций в периметре (разный уровень компетенций на местах), требуется серьезное вмешательство в </a:t>
            </a:r>
            <a:r>
              <a:rPr lang="en-US" dirty="0"/>
              <a:t>IT – </a:t>
            </a:r>
            <a:r>
              <a:rPr lang="ru-RU" dirty="0"/>
              <a:t>инфраструктуру дочерних компаний.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906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56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9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83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94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925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0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02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4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9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22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0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61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2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436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018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7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4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91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240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883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5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722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565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58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7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070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76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825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18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8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55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362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97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7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00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8.1c.ru/cpm/" TargetMode="External"/><Relationship Id="rId11" Type="http://schemas.openxmlformats.org/officeDocument/2006/relationships/hyperlink" Target="https://www.youtube.com/channel/UCcqLClFBq1HOSUDEDBLygFg" TargetMode="External"/><Relationship Id="rId5" Type="http://schemas.openxmlformats.org/officeDocument/2006/relationships/hyperlink" Target="https://v8.1c.ru/cpm-erp/poleznye-materialy/video/" TargetMode="External"/><Relationship Id="rId10" Type="http://schemas.openxmlformats.org/officeDocument/2006/relationships/hyperlink" Target="https://v8.1c.ru/cpm/assets/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УХ_Главный слайд_белый 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3" y="1511895"/>
            <a:ext cx="37798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24933" y="2116702"/>
            <a:ext cx="5750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3834">
              <a:defRPr/>
            </a:pPr>
            <a:r>
              <a:rPr lang="ru-RU" sz="2400" dirty="0">
                <a:solidFill>
                  <a:schemeClr val="tx1"/>
                </a:solidFill>
              </a:rPr>
              <a:t>Интеграционные возможности линейки "1С:Управление холдингом"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371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D19E2-FB6A-4740-80A2-49B25C86ABA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Источники данных: трансляция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4EB6BB-90B5-4E19-BE99-0B9BE6DC0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86" y="1439887"/>
            <a:ext cx="9937502" cy="437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6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46E03-0F4F-4164-8184-B014CC2D2E3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Источники данных: формулы расчета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2D3986-EE81-4FA8-A90C-228AABCD3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06" y="1295871"/>
            <a:ext cx="9577462" cy="46545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16EEF6-8E01-4727-A469-22ECF9D66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669" y="3528118"/>
            <a:ext cx="2520280" cy="237600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C4018E-B0AE-4875-8E69-FB2BF03AD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389" y="4608238"/>
            <a:ext cx="1368152" cy="648073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201550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8C90F-8DC3-40D3-82E6-A7F5D651119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Настройки синхронизации НСИ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D85D09-AB3F-40D7-A0DE-784363964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Предназначены для указания правил сопоставления аналитик текущей и внешних баз</a:t>
            </a:r>
          </a:p>
          <a:p>
            <a:r>
              <a:rPr lang="ru-RU" dirty="0"/>
              <a:t>Способы синхронизации:</a:t>
            </a:r>
          </a:p>
          <a:p>
            <a:pPr lvl="1"/>
            <a:r>
              <a:rPr lang="ru-RU" dirty="0"/>
              <a:t>По ключевым полям</a:t>
            </a:r>
          </a:p>
          <a:p>
            <a:pPr lvl="1"/>
            <a:r>
              <a:rPr lang="ru-RU" dirty="0"/>
              <a:t>Ручная установка соответствия по ссылкам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715709-E705-4AFA-85AA-28E2ABAA0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2024"/>
            <a:ext cx="11522075" cy="262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4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A73E7-BB1F-4490-BCDD-24E21361C72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Синхронизация по ключевым полям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2816F-69AD-47C1-83D8-CB4C98AAE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913457"/>
          </a:xfrm>
        </p:spPr>
        <p:txBody>
          <a:bodyPr/>
          <a:lstStyle/>
          <a:p>
            <a:r>
              <a:rPr lang="ru-RU" dirty="0"/>
              <a:t>Указывается соответствие полей объектов текущей и внешних ИБ</a:t>
            </a:r>
          </a:p>
          <a:p>
            <a:r>
              <a:rPr lang="ru-RU" dirty="0"/>
              <a:t>При синхронизации данных возможно создание новых объектов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13645-5D95-484C-A11F-EA66F1C8E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466" y="2586281"/>
            <a:ext cx="7649141" cy="376777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019A97-66BD-4290-960B-575A92498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49" y="3528119"/>
            <a:ext cx="216024" cy="172819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7E3886-D5C8-430A-B6FA-3C382E203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466" y="5988325"/>
            <a:ext cx="3248507" cy="43200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405986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5D68F-19A9-4B1F-AEE5-669586DE5F4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Синхронизация по идентификаторам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9F499-A90C-499A-B83C-BAADDF333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1633537"/>
          </a:xfrm>
        </p:spPr>
        <p:txBody>
          <a:bodyPr/>
          <a:lstStyle/>
          <a:p>
            <a:r>
              <a:rPr lang="ru-RU" dirty="0"/>
              <a:t>Выполняется вручную для каждой внешней информационной базы</a:t>
            </a:r>
          </a:p>
          <a:p>
            <a:r>
              <a:rPr lang="ru-RU" dirty="0"/>
              <a:t>Новые объекты при синхронизации не создаются</a:t>
            </a:r>
          </a:p>
          <a:p>
            <a:r>
              <a:rPr lang="ru-RU" dirty="0"/>
              <a:t>Возможна установка соответствия элементов разных типов (перечисление – справочник и т.д.)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AE36D0-AE69-460D-96D0-371AAA26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6" y="3195916"/>
            <a:ext cx="8168374" cy="317630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07E82A5-BB61-4B4D-AC32-E2C4C2767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075" y="4873625"/>
            <a:ext cx="4277986" cy="139053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54247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6C95E3-8D8B-4E8E-84CD-61885DCB0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3" y="3384103"/>
            <a:ext cx="5939812" cy="26642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541A75-BA8E-4F1F-A509-564794B63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869" y="4783115"/>
            <a:ext cx="3384376" cy="1354939"/>
          </a:xfrm>
          <a:prstGeom prst="rect">
            <a:avLst/>
          </a:prstGeom>
          <a:effectLst>
            <a:outerShdw blurRad="76200" dist="50800" dir="5400000" algn="ctr" rotWithShape="0">
              <a:schemeClr val="bg2">
                <a:alpha val="99000"/>
              </a:scheme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9EFFD-9EF4-4BAA-801F-26CED117080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Порядок выполнения синхронизации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169D36-35E9-475B-B638-18186834C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382564"/>
            <a:ext cx="10934700" cy="498966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В РС «Соответствие объектов текущей и внешних ИБ» хранятся соответствия между ссылками на элементы текущей ИБ и </a:t>
            </a:r>
            <a:r>
              <a:rPr lang="en-US" dirty="0"/>
              <a:t>GUID </a:t>
            </a:r>
            <a:r>
              <a:rPr lang="ru-RU" dirty="0"/>
              <a:t>внешней, установленные:</a:t>
            </a:r>
          </a:p>
          <a:p>
            <a:pPr lvl="1"/>
            <a:r>
              <a:rPr lang="ru-RU" dirty="0"/>
              <a:t>При ручном сопоставлении элементов;</a:t>
            </a:r>
          </a:p>
          <a:p>
            <a:pPr lvl="1"/>
            <a:r>
              <a:rPr lang="ru-RU" dirty="0"/>
              <a:t>При автоматической синхронизации по ключевым полям (экспорт и импорт элементов НСИ)</a:t>
            </a:r>
          </a:p>
          <a:p>
            <a:r>
              <a:rPr lang="ru-RU" dirty="0"/>
              <a:t>При импорте данных в разрезе аналитик</a:t>
            </a:r>
          </a:p>
          <a:p>
            <a:pPr lvl="1"/>
            <a:r>
              <a:rPr lang="ru-RU" dirty="0"/>
              <a:t>Независимо от способа, установленного в настройке соответствия, производится попытка синхронизации аналитик по данным этого регистра;</a:t>
            </a:r>
          </a:p>
          <a:p>
            <a:pPr lvl="1"/>
            <a:r>
              <a:rPr lang="ru-RU" dirty="0"/>
              <a:t>Только для тех объектов внешней ИБ, которым не найдено соответствие по GUID, запускается синхронизация по ключевым полям (если для настройки соответствия выбран такой способ сопоставления)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B911D0-FDF8-4D3D-8B0D-637A69855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884" y="4796938"/>
            <a:ext cx="3009705" cy="1400893"/>
          </a:xfrm>
          <a:prstGeom prst="rect">
            <a:avLst/>
          </a:prstGeom>
          <a:effectLst>
            <a:outerShdw blurRad="76200" dist="50800" dir="5400000" algn="ctr" rotWithShape="0">
              <a:schemeClr val="bg2">
                <a:alpha val="99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68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6F830-DC45-4FF0-A4E4-2A0B5D32864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Механизмы обмена данными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7B9D41-1284-45DF-8A9D-47E9FA9E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4765675"/>
          </a:xfrm>
        </p:spPr>
        <p:txBody>
          <a:bodyPr/>
          <a:lstStyle/>
          <a:p>
            <a:r>
              <a:rPr lang="ru-RU" dirty="0"/>
              <a:t>Разделены процессы </a:t>
            </a:r>
          </a:p>
          <a:p>
            <a:pPr lvl="1"/>
            <a:r>
              <a:rPr lang="ru-RU" dirty="0"/>
              <a:t>обмен данными</a:t>
            </a:r>
          </a:p>
          <a:p>
            <a:pPr lvl="2"/>
            <a:r>
              <a:rPr lang="ru-RU" dirty="0"/>
              <a:t>импорт (экземпляры отчетов, трансляция, корректировки, документы)</a:t>
            </a:r>
          </a:p>
          <a:p>
            <a:pPr lvl="2"/>
            <a:r>
              <a:rPr lang="ru-RU" dirty="0"/>
              <a:t>экспорт (документы)</a:t>
            </a:r>
          </a:p>
          <a:p>
            <a:pPr lvl="1"/>
            <a:r>
              <a:rPr lang="ru-RU" dirty="0"/>
              <a:t>Синхронизация элементов НСИ</a:t>
            </a:r>
          </a:p>
          <a:p>
            <a:r>
              <a:rPr lang="ru-RU" dirty="0"/>
              <a:t>Есть возможность использования данных о сопоставлении объектов, полученных при обмене через универсальный формат</a:t>
            </a:r>
          </a:p>
          <a:p>
            <a:pPr lvl="1"/>
            <a:r>
              <a:rPr lang="ru-RU" dirty="0"/>
              <a:t>снижена необходимость дополнительных настроек в случае использования планов обмена</a:t>
            </a:r>
          </a:p>
          <a:p>
            <a:r>
              <a:rPr lang="ru-RU" dirty="0"/>
              <a:t>При синхронизированной НСИ производительность повышается в несколько раз</a:t>
            </a:r>
          </a:p>
        </p:txBody>
      </p:sp>
    </p:spTree>
    <p:extLst>
      <p:ext uri="{BB962C8B-B14F-4D97-AF65-F5344CB8AC3E}">
        <p14:creationId xmlns:p14="http://schemas.microsoft.com/office/powerpoint/2010/main" val="175838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1BF04-E6C8-49FB-8FAA-CDAAB9D1E1C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Подключение к внешним базам 1С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F77F43-5B0D-4C3B-97E8-E8817D8A6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2353617"/>
          </a:xfrm>
        </p:spPr>
        <p:txBody>
          <a:bodyPr/>
          <a:lstStyle/>
          <a:p>
            <a:r>
              <a:rPr lang="ru-RU" dirty="0"/>
              <a:t>Три способа соединения:</a:t>
            </a:r>
          </a:p>
          <a:p>
            <a:pPr lvl="1"/>
            <a:r>
              <a:rPr lang="en-US" dirty="0"/>
              <a:t>COM – </a:t>
            </a:r>
            <a:r>
              <a:rPr lang="ru-RU" dirty="0"/>
              <a:t>соединение</a:t>
            </a:r>
          </a:p>
          <a:p>
            <a:pPr lvl="1"/>
            <a:r>
              <a:rPr lang="en-US" dirty="0"/>
              <a:t>Web – </a:t>
            </a:r>
            <a:r>
              <a:rPr lang="ru-RU" dirty="0"/>
              <a:t>сервис</a:t>
            </a:r>
          </a:p>
          <a:p>
            <a:pPr lvl="1"/>
            <a:r>
              <a:rPr lang="ru-RU" dirty="0"/>
              <a:t>1С:Шина</a:t>
            </a:r>
          </a:p>
          <a:p>
            <a:r>
              <a:rPr lang="ru-RU" dirty="0"/>
              <a:t>Прикладная функциональность не зависит от способа подключения</a:t>
            </a:r>
          </a:p>
          <a:p>
            <a:pPr lvl="1"/>
            <a:r>
              <a:rPr lang="ru-RU" dirty="0"/>
              <a:t>В любой момент можно изменить способ подключения к базе и продолжить работу с ее данными по существующим настройкам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252C57-110D-4F93-A4BF-E6C783E9E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31" y="4032175"/>
            <a:ext cx="840986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56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5F120-210F-442B-A878-D7F0FF75AE6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соединение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706E5A-D5EE-4E7B-8E81-3AFB12AC1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2641649"/>
          </a:xfrm>
        </p:spPr>
        <p:txBody>
          <a:bodyPr/>
          <a:lstStyle/>
          <a:p>
            <a:r>
              <a:rPr lang="ru-RU" dirty="0"/>
              <a:t>Плюсы</a:t>
            </a:r>
          </a:p>
          <a:p>
            <a:pPr lvl="1"/>
            <a:r>
              <a:rPr lang="ru-RU" dirty="0"/>
              <a:t>Отсутствие необходимости в изменении конфигурации внешних информационных баз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Минусы</a:t>
            </a:r>
          </a:p>
          <a:p>
            <a:pPr lvl="1"/>
            <a:r>
              <a:rPr lang="ru-RU" dirty="0"/>
              <a:t>Медленное;</a:t>
            </a:r>
          </a:p>
          <a:p>
            <a:pPr lvl="1"/>
            <a:r>
              <a:rPr lang="ru-RU" dirty="0"/>
              <a:t>Длительная задержка при первом подключении</a:t>
            </a:r>
          </a:p>
          <a:p>
            <a:pPr lvl="1"/>
            <a:r>
              <a:rPr lang="ru-RU" dirty="0"/>
              <a:t>Сложности с регистрацией компоненты и взаимодействием при использовании различных релизов платформы</a:t>
            </a:r>
          </a:p>
          <a:p>
            <a:pPr lvl="1"/>
            <a:r>
              <a:rPr lang="ru-RU" dirty="0"/>
              <a:t>Работает только в локальной сети</a:t>
            </a:r>
          </a:p>
          <a:p>
            <a:pPr lvl="1"/>
            <a:r>
              <a:rPr lang="ru-RU" dirty="0"/>
              <a:t>Работает только в</a:t>
            </a:r>
            <a:r>
              <a:rPr lang="en-US" dirty="0"/>
              <a:t> Windows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BCB87E-4758-437A-AE5B-0D04E745E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69" y="2375991"/>
            <a:ext cx="967069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0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9E123-4034-43E1-8004-82289178468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Доработка конфигураций внешних баз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98968-A663-4A52-8834-77864A452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3433737"/>
          </a:xfrm>
        </p:spPr>
        <p:txBody>
          <a:bodyPr/>
          <a:lstStyle/>
          <a:p>
            <a:r>
              <a:rPr lang="ru-RU" dirty="0"/>
              <a:t>Для обмена информацией через </a:t>
            </a:r>
            <a:r>
              <a:rPr lang="en-US" dirty="0"/>
              <a:t>web – </a:t>
            </a:r>
            <a:r>
              <a:rPr lang="ru-RU" dirty="0"/>
              <a:t>сервис и 1С:Шина требуются наличие в конфигурациях внешних информационных баз объектов из файлов:</a:t>
            </a:r>
          </a:p>
          <a:p>
            <a:pPr lvl="1"/>
            <a:r>
              <a:rPr lang="en-US" dirty="0" err="1"/>
              <a:t>Web_Service</a:t>
            </a:r>
            <a:r>
              <a:rPr lang="ru-RU" dirty="0"/>
              <a:t>:</a:t>
            </a:r>
            <a:endParaRPr lang="en-US" dirty="0"/>
          </a:p>
          <a:p>
            <a:pPr lvl="2"/>
            <a:r>
              <a:rPr lang="ru-RU" dirty="0"/>
              <a:t>импорт данных (настраиваемая отчетность, трансляция, корректировки и т.д.);</a:t>
            </a:r>
          </a:p>
          <a:p>
            <a:pPr lvl="2"/>
            <a:r>
              <a:rPr lang="ru-RU" dirty="0"/>
              <a:t>обмен НСИ;</a:t>
            </a:r>
          </a:p>
          <a:p>
            <a:pPr lvl="2"/>
            <a:r>
              <a:rPr lang="ru-RU" dirty="0"/>
              <a:t>обмен документами;</a:t>
            </a:r>
          </a:p>
          <a:p>
            <a:pPr lvl="1"/>
            <a:r>
              <a:rPr lang="en-US" dirty="0" err="1"/>
              <a:t>MDM_Management</a:t>
            </a:r>
            <a:endParaRPr lang="en-US" dirty="0"/>
          </a:p>
          <a:p>
            <a:pPr lvl="2"/>
            <a:r>
              <a:rPr lang="ru-RU" dirty="0"/>
              <a:t>все вышеперечисленное;</a:t>
            </a:r>
          </a:p>
          <a:p>
            <a:pPr lvl="2"/>
            <a:r>
              <a:rPr lang="ru-RU" dirty="0"/>
              <a:t>контроль и согласование изменений НСИ во внешних базах.</a:t>
            </a:r>
          </a:p>
          <a:p>
            <a:pPr lvl="1"/>
            <a:r>
              <a:rPr lang="ru-RU" dirty="0"/>
              <a:t>Объекты выложены в файлах </a:t>
            </a:r>
            <a:r>
              <a:rPr lang="en-US" dirty="0"/>
              <a:t>.</a:t>
            </a:r>
            <a:r>
              <a:rPr lang="en-US" dirty="0" err="1"/>
              <a:t>cf</a:t>
            </a:r>
            <a:r>
              <a:rPr lang="en-US" dirty="0"/>
              <a:t> </a:t>
            </a:r>
            <a:r>
              <a:rPr lang="ru-RU" dirty="0"/>
              <a:t>и .</a:t>
            </a:r>
            <a:r>
              <a:rPr lang="en-US" dirty="0" err="1"/>
              <a:t>cfe</a:t>
            </a:r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69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E29C3-4905-4326-B45E-162F3EBB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557" y="82938"/>
            <a:ext cx="9405566" cy="1022350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Типичные ситуации при подготовке консолидированной отчетности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7A14F2-EEB6-46B5-A114-22D74E6E8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18" y="1439887"/>
            <a:ext cx="10934700" cy="4932338"/>
          </a:xfrm>
        </p:spPr>
        <p:txBody>
          <a:bodyPr/>
          <a:lstStyle/>
          <a:p>
            <a:pPr marL="342900" lvl="1" indent="-342900">
              <a:defRPr/>
            </a:pPr>
            <a:r>
              <a:rPr lang="ru-RU" altLang="ru-RU" sz="2100" dirty="0"/>
              <a:t>Любой холдинг предполагает собой обширный информационный ландшафт, неоднородный и территориально разнесенный.</a:t>
            </a:r>
          </a:p>
          <a:p>
            <a:pPr marL="744538" lvl="2" indent="-342900">
              <a:defRPr/>
            </a:pPr>
            <a:r>
              <a:rPr lang="ru-RU" altLang="ru-RU" sz="2000" dirty="0"/>
              <a:t>Этот ландшафт постоянно меняется</a:t>
            </a:r>
            <a:r>
              <a:rPr lang="en-US" altLang="ru-RU" sz="2000" dirty="0"/>
              <a:t>:</a:t>
            </a:r>
          </a:p>
          <a:p>
            <a:pPr marL="798512" lvl="3" indent="-342900">
              <a:defRPr/>
            </a:pPr>
            <a:r>
              <a:rPr lang="ru-RU" altLang="ru-RU" sz="1900" dirty="0"/>
              <a:t>Приобретаются новые компании</a:t>
            </a:r>
          </a:p>
          <a:p>
            <a:pPr marL="798512" lvl="3" indent="-342900">
              <a:defRPr/>
            </a:pPr>
            <a:r>
              <a:rPr lang="ru-RU" altLang="ru-RU" sz="1900" dirty="0"/>
              <a:t>Меняются требования к учету</a:t>
            </a:r>
          </a:p>
          <a:p>
            <a:pPr marL="798512" lvl="3" indent="-342900">
              <a:defRPr/>
            </a:pPr>
            <a:r>
              <a:rPr lang="ru-RU" altLang="ru-RU" sz="1900" dirty="0"/>
              <a:t>Обновляются информационные системы, в том числе и не централизованно</a:t>
            </a:r>
          </a:p>
          <a:p>
            <a:r>
              <a:rPr lang="ru-RU" dirty="0"/>
              <a:t>Количество информационных баз, из которых необходимо получать консолидированную информацию, может измеряться сотнями</a:t>
            </a:r>
          </a:p>
          <a:p>
            <a:r>
              <a:rPr lang="ru-RU" dirty="0"/>
              <a:t>Применение стандартных средств обмена документами 1С в данной ситуации достаточно сложно:</a:t>
            </a:r>
          </a:p>
          <a:p>
            <a:pPr lvl="1"/>
            <a:r>
              <a:rPr lang="ru-RU" dirty="0"/>
              <a:t>Необходима поддержка актуальности правил обмена со всеми внешними базами</a:t>
            </a:r>
          </a:p>
          <a:p>
            <a:pPr lvl="1"/>
            <a:r>
              <a:rPr lang="ru-RU" dirty="0"/>
              <a:t>Высокая нагрузка на центральную базу и каналы передачи информации</a:t>
            </a:r>
          </a:p>
          <a:p>
            <a:r>
              <a:rPr lang="ru-RU" dirty="0"/>
              <a:t>В периметре возможно использование учетных систем на других платформах</a:t>
            </a:r>
          </a:p>
        </p:txBody>
      </p:sp>
    </p:spTree>
    <p:extLst>
      <p:ext uri="{BB962C8B-B14F-4D97-AF65-F5344CB8AC3E}">
        <p14:creationId xmlns:p14="http://schemas.microsoft.com/office/powerpoint/2010/main" val="2958601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E23AE-AEC0-4AF7-A738-EAEA99D61EB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через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web -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сервис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C7034-0F0A-4B3F-B058-F08C88E33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1"/>
            <a:ext cx="10934700" cy="4657872"/>
          </a:xfrm>
        </p:spPr>
        <p:txBody>
          <a:bodyPr/>
          <a:lstStyle/>
          <a:p>
            <a:r>
              <a:rPr lang="ru-RU" dirty="0"/>
              <a:t>Плюсы</a:t>
            </a:r>
          </a:p>
          <a:p>
            <a:pPr lvl="1"/>
            <a:r>
              <a:rPr lang="ru-RU" dirty="0"/>
              <a:t>Быстрая передача данных</a:t>
            </a:r>
          </a:p>
          <a:p>
            <a:pPr lvl="1"/>
            <a:r>
              <a:rPr lang="ru-RU" dirty="0"/>
              <a:t>Работа как в локальной сети, так и через интернет</a:t>
            </a:r>
          </a:p>
          <a:p>
            <a:pPr lvl="1"/>
            <a:r>
              <a:rPr lang="ru-RU" dirty="0"/>
              <a:t>Не привязана к операционной системе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Минусы</a:t>
            </a:r>
          </a:p>
          <a:p>
            <a:pPr lvl="1"/>
            <a:r>
              <a:rPr lang="ru-RU" dirty="0"/>
              <a:t>Требуется изменение конфигурации внешних информационных баз</a:t>
            </a:r>
            <a:endParaRPr lang="en-US" dirty="0"/>
          </a:p>
          <a:p>
            <a:pPr lvl="1"/>
            <a:r>
              <a:rPr lang="ru-RU" dirty="0"/>
              <a:t>Требуется публикация информационной базы на веб – сервере</a:t>
            </a:r>
          </a:p>
          <a:p>
            <a:pPr lvl="1"/>
            <a:r>
              <a:rPr lang="ru-RU" dirty="0"/>
              <a:t>Длительная задержка при первом подключении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E88606-41C9-4133-A514-BAE0B89AA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45" y="2880047"/>
            <a:ext cx="9918937" cy="165315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FC999D-A628-4B78-BFEB-709542D70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717" y="3888159"/>
            <a:ext cx="2952328" cy="590081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1722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F35B40-2AC1-4591-926D-F12B25D5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53" y="3932025"/>
            <a:ext cx="8352928" cy="12608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27065-0AFB-4B02-A240-892FCF9EA38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через 1С:Шина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0B808F-CAF7-48BA-8510-B2F60667C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4765675"/>
          </a:xfrm>
        </p:spPr>
        <p:txBody>
          <a:bodyPr/>
          <a:lstStyle/>
          <a:p>
            <a:r>
              <a:rPr lang="ru-RU" dirty="0"/>
              <a:t>Плюсы</a:t>
            </a:r>
          </a:p>
          <a:p>
            <a:pPr lvl="1"/>
            <a:r>
              <a:rPr lang="ru-RU" dirty="0"/>
              <a:t>Быстрая передача данных</a:t>
            </a:r>
          </a:p>
          <a:p>
            <a:pPr lvl="1"/>
            <a:r>
              <a:rPr lang="ru-RU" dirty="0"/>
              <a:t>Нет задержек при первом подключении</a:t>
            </a:r>
          </a:p>
          <a:p>
            <a:pPr lvl="1"/>
            <a:r>
              <a:rPr lang="ru-RU" dirty="0"/>
              <a:t>Гарантированная доставка сообщений</a:t>
            </a:r>
          </a:p>
          <a:p>
            <a:pPr lvl="1"/>
            <a:r>
              <a:rPr lang="ru-RU" dirty="0"/>
              <a:t>Работа как в локальной сети, так и через интернет</a:t>
            </a:r>
          </a:p>
          <a:p>
            <a:pPr lvl="1"/>
            <a:r>
              <a:rPr lang="ru-RU" dirty="0"/>
              <a:t>Не привязана к операционной системе</a:t>
            </a:r>
          </a:p>
          <a:p>
            <a:pPr lvl="1"/>
            <a:r>
              <a:rPr lang="ru-RU" dirty="0"/>
              <a:t>Не требуется публикация информационной базы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Минусы</a:t>
            </a:r>
          </a:p>
          <a:p>
            <a:pPr lvl="1"/>
            <a:r>
              <a:rPr lang="ru-RU" dirty="0"/>
              <a:t>Требуется наличие сервера 1С:Шина</a:t>
            </a:r>
          </a:p>
          <a:p>
            <a:pPr lvl="1"/>
            <a:r>
              <a:rPr lang="ru-RU" dirty="0"/>
              <a:t>Требуется изменение конфигурации внешних информационных баз</a:t>
            </a:r>
          </a:p>
          <a:p>
            <a:pPr lvl="1"/>
            <a:r>
              <a:rPr lang="ru-RU" dirty="0"/>
              <a:t>Сравнительно низкая скорость работы в файловом варианте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21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DDCE3-7D96-4F37-A0FB-216E3CFADE8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через 1С:Шина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EA8F6-F8ED-4291-A51D-6AAC0F318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3433737"/>
          </a:xfrm>
        </p:spPr>
        <p:txBody>
          <a:bodyPr/>
          <a:lstStyle/>
          <a:p>
            <a:r>
              <a:rPr lang="ru-RU" dirty="0"/>
              <a:t>В используемом процессе интеграции обязательно должны присутствовать каналы:</a:t>
            </a:r>
          </a:p>
          <a:p>
            <a:pPr lvl="1"/>
            <a:r>
              <a:rPr lang="ru-RU" dirty="0"/>
              <a:t>Канал1СИсточник:</a:t>
            </a:r>
          </a:p>
          <a:p>
            <a:pPr lvl="2"/>
            <a:r>
              <a:rPr lang="ru-RU" b="1" dirty="0"/>
              <a:t>Основной::</a:t>
            </a:r>
            <a:r>
              <a:rPr lang="ru-RU" b="1" dirty="0" err="1"/>
              <a:t>CPM_Data_Exchange.From_CPM</a:t>
            </a:r>
            <a:r>
              <a:rPr lang="ru-RU" dirty="0"/>
              <a:t> (для отправки сообщений из "1С:Управление холдингом");</a:t>
            </a:r>
          </a:p>
          <a:p>
            <a:pPr lvl="2"/>
            <a:r>
              <a:rPr lang="ru-RU" b="1" dirty="0"/>
              <a:t>Основной::</a:t>
            </a:r>
            <a:r>
              <a:rPr lang="ru-RU" b="1" dirty="0" err="1"/>
              <a:t>CPM_Data_Exchange.From_External</a:t>
            </a:r>
            <a:r>
              <a:rPr lang="ru-RU" b="1" dirty="0"/>
              <a:t> </a:t>
            </a:r>
            <a:r>
              <a:rPr lang="ru-RU" dirty="0"/>
              <a:t>(для отправки сообщений из внешних баз);</a:t>
            </a:r>
          </a:p>
          <a:p>
            <a:pPr lvl="1"/>
            <a:r>
              <a:rPr lang="ru-RU" dirty="0"/>
              <a:t>Канал1СНазначение</a:t>
            </a:r>
          </a:p>
          <a:p>
            <a:pPr lvl="2"/>
            <a:r>
              <a:rPr lang="ru-RU" b="1" dirty="0"/>
              <a:t>Основной::</a:t>
            </a:r>
            <a:r>
              <a:rPr lang="ru-RU" b="1" dirty="0" err="1"/>
              <a:t>CPM_Data_Exchange.To_CPM</a:t>
            </a:r>
            <a:r>
              <a:rPr lang="ru-RU" b="1" dirty="0"/>
              <a:t> </a:t>
            </a:r>
            <a:r>
              <a:rPr lang="ru-RU" dirty="0"/>
              <a:t>(для получения сообщений в "1С:Управление холдингом");</a:t>
            </a:r>
          </a:p>
          <a:p>
            <a:pPr lvl="2"/>
            <a:r>
              <a:rPr lang="ru-RU" b="1" dirty="0"/>
              <a:t>Основной::</a:t>
            </a:r>
            <a:r>
              <a:rPr lang="ru-RU" b="1" dirty="0" err="1"/>
              <a:t>CPM_Data_Exchange.To_External</a:t>
            </a:r>
            <a:r>
              <a:rPr lang="ru-RU" b="1" dirty="0"/>
              <a:t> </a:t>
            </a:r>
            <a:r>
              <a:rPr lang="ru-RU" dirty="0"/>
              <a:t>(для получения сообщений внешними информационными базами).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116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8951F-FBC6-4A38-93E1-D2C0B59D2F9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через 1С:Шина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204632-A93E-4F96-85B9-F943556BB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21" y="1367879"/>
            <a:ext cx="5760640" cy="43204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FCE6A3-1F13-42BC-9263-29972C781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514" y="2159967"/>
            <a:ext cx="5271240" cy="2880320"/>
          </a:xfrm>
          <a:prstGeom prst="rect">
            <a:avLst/>
          </a:prstGeom>
        </p:spPr>
      </p:pic>
      <p:sp>
        <p:nvSpPr>
          <p:cNvPr id="8" name="Выноска: стрелка вниз 7">
            <a:extLst>
              <a:ext uri="{FF2B5EF4-FFF2-40B4-BE49-F238E27FC236}">
                <a16:creationId xmlns:a16="http://schemas.microsoft.com/office/drawing/2014/main" id="{5185DE5D-CA7C-4C84-BA37-7436FF0BD902}"/>
              </a:ext>
            </a:extLst>
          </p:cNvPr>
          <p:cNvSpPr/>
          <p:nvPr/>
        </p:nvSpPr>
        <p:spPr bwMode="auto">
          <a:xfrm>
            <a:off x="3024733" y="1926000"/>
            <a:ext cx="2304256" cy="405284"/>
          </a:xfrm>
          <a:prstGeom prst="downArrowCallout">
            <a:avLst/>
          </a:prstGeom>
          <a:solidFill>
            <a:srgbClr val="00B0F0">
              <a:alpha val="7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1С: Управление холдингом</a:t>
            </a:r>
          </a:p>
        </p:txBody>
      </p:sp>
      <p:sp>
        <p:nvSpPr>
          <p:cNvPr id="10" name="Выноска: стрелка вверх 9">
            <a:extLst>
              <a:ext uri="{FF2B5EF4-FFF2-40B4-BE49-F238E27FC236}">
                <a16:creationId xmlns:a16="http://schemas.microsoft.com/office/drawing/2014/main" id="{7B06AA7A-CDFE-41B2-8EF9-61C92AE7B063}"/>
              </a:ext>
            </a:extLst>
          </p:cNvPr>
          <p:cNvSpPr/>
          <p:nvPr/>
        </p:nvSpPr>
        <p:spPr bwMode="auto">
          <a:xfrm>
            <a:off x="2736701" y="5544343"/>
            <a:ext cx="2880320" cy="405284"/>
          </a:xfrm>
          <a:prstGeom prst="upArrowCallout">
            <a:avLst/>
          </a:prstGeom>
          <a:solidFill>
            <a:srgbClr val="00B0F0">
              <a:alpha val="7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300" b="0" dirty="0"/>
              <a:t>Внешние информационные базы</a:t>
            </a:r>
            <a:endParaRPr kumimoji="0" lang="ru-RU" sz="13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932" y="1837550"/>
            <a:ext cx="7749209" cy="2091056"/>
          </a:xfrm>
        </p:spPr>
        <p:txBody>
          <a:bodyPr anchor="ctr"/>
          <a:lstStyle/>
          <a:p>
            <a:r>
              <a:rPr lang="ru-RU" sz="2646" b="1" dirty="0"/>
              <a:t>Интеграция с внешними системами </a:t>
            </a:r>
            <a:br>
              <a:rPr lang="ru-RU" sz="2646" b="1" dirty="0"/>
            </a:br>
            <a:r>
              <a:rPr lang="ru-RU" sz="2646" b="1" dirty="0"/>
              <a:t>не на платформе 1С</a:t>
            </a:r>
          </a:p>
        </p:txBody>
      </p:sp>
    </p:spTree>
    <p:extLst>
      <p:ext uri="{BB962C8B-B14F-4D97-AF65-F5344CB8AC3E}">
        <p14:creationId xmlns:p14="http://schemas.microsoft.com/office/powerpoint/2010/main" val="4208664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D885F-3D83-4150-ABDA-0553F951BA2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Решаемые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95A87F-3A22-4302-B108-A861D5740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4081809"/>
          </a:xfrm>
        </p:spPr>
        <p:txBody>
          <a:bodyPr/>
          <a:lstStyle/>
          <a:p>
            <a:r>
              <a:rPr lang="ru-RU" dirty="0"/>
              <a:t>Загрузка нормативно – справочной информации</a:t>
            </a:r>
          </a:p>
          <a:p>
            <a:r>
              <a:rPr lang="ru-RU" dirty="0"/>
              <a:t>Заполнение показателей настраиваемой отчетности</a:t>
            </a:r>
          </a:p>
          <a:p>
            <a:r>
              <a:rPr lang="ru-RU" dirty="0"/>
              <a:t>Трансформационные корректировки</a:t>
            </a:r>
          </a:p>
          <a:p>
            <a:r>
              <a:rPr lang="ru-RU" dirty="0"/>
              <a:t>Формирование аналитических отчетов и панелей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53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E86E1-4FA4-4FC3-801E-1097BBD91FC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по технологии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ADO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4F303-4562-44E5-96E9-5DB0A6108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3649761"/>
          </a:xfrm>
        </p:spPr>
        <p:txBody>
          <a:bodyPr/>
          <a:lstStyle/>
          <a:p>
            <a:r>
              <a:rPr lang="ru-RU" dirty="0"/>
              <a:t>Плюсы</a:t>
            </a:r>
          </a:p>
          <a:p>
            <a:pPr lvl="1"/>
            <a:r>
              <a:rPr lang="ru-RU" dirty="0"/>
              <a:t>Большое количество провайдеров</a:t>
            </a:r>
          </a:p>
          <a:p>
            <a:pPr lvl="1"/>
            <a:r>
              <a:rPr lang="ru-RU" dirty="0"/>
              <a:t>Все настройки производятся в пользовательском режиме</a:t>
            </a:r>
          </a:p>
          <a:p>
            <a:pPr lvl="2"/>
            <a:r>
              <a:rPr lang="ru-RU" dirty="0"/>
              <a:t>могут создаваться автоматически</a:t>
            </a:r>
          </a:p>
          <a:p>
            <a:pPr lvl="1"/>
            <a:r>
              <a:rPr lang="ru-RU" dirty="0"/>
              <a:t>Не требуется изменений конфигурации базы – приемника</a:t>
            </a:r>
            <a:endParaRPr lang="en-US" dirty="0"/>
          </a:p>
          <a:p>
            <a:pPr marL="455612" lvl="1" indent="0">
              <a:buNone/>
            </a:pPr>
            <a:endParaRPr lang="en-US" dirty="0"/>
          </a:p>
          <a:p>
            <a:pPr marL="455612" lvl="1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62359A-F982-4800-BF44-007EBD316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1" y="2957767"/>
            <a:ext cx="10674221" cy="10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69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55338-2F3F-4F1B-B3D2-943A1EC781D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Тип информационной базы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2F6A21-AA88-4189-A213-774F08B18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37" y="1799927"/>
            <a:ext cx="9855600" cy="22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30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F1BE3-3E7F-49E3-A386-8507AA84AF8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Источники данных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D73C4D-FA5D-4FB3-A112-BACAECF3B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47" y="1272924"/>
            <a:ext cx="10053779" cy="509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64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C418D-A970-4834-8EF2-E16C52D75C4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Настройки соответствия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EC33E0-358C-46AE-9FB1-50BD7C46B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32" y="1799927"/>
            <a:ext cx="11227609" cy="359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2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3FB84-A091-448C-A3D4-4BF989DB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65" y="143743"/>
            <a:ext cx="7704856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Реализованные в линейке подходы к интеграции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55985-B812-4296-BF4F-4DB40DFAF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4765675"/>
          </a:xfrm>
        </p:spPr>
        <p:txBody>
          <a:bodyPr/>
          <a:lstStyle/>
          <a:p>
            <a:r>
              <a:rPr lang="ru-RU" dirty="0"/>
              <a:t>Загружается только необходимый и достаточный объем информации, в соответствии с задачами подготовки консолидированной отчетности</a:t>
            </a:r>
          </a:p>
          <a:p>
            <a:r>
              <a:rPr lang="ru-RU" dirty="0"/>
              <a:t>Базы на платформе 1С:</a:t>
            </a:r>
          </a:p>
          <a:p>
            <a:pPr lvl="1"/>
            <a:r>
              <a:rPr lang="ru-RU" dirty="0"/>
              <a:t>данные считываются с базовых объектов: регистры бухгалтерии, накопления, сведений</a:t>
            </a:r>
          </a:p>
          <a:p>
            <a:pPr lvl="1"/>
            <a:r>
              <a:rPr lang="ru-RU" dirty="0"/>
              <a:t>поддерживаются произвольные запросы</a:t>
            </a:r>
          </a:p>
          <a:p>
            <a:pPr lvl="1"/>
            <a:r>
              <a:rPr lang="ru-RU" dirty="0"/>
              <a:t>загруженная информация может быть расшифрована до первичного документа внешней системы</a:t>
            </a:r>
          </a:p>
          <a:p>
            <a:pPr lvl="1"/>
            <a:r>
              <a:rPr lang="ru-RU" dirty="0"/>
              <a:t>универсальный способ загрузки и расшифровки данных из баз любых конфигураций</a:t>
            </a:r>
          </a:p>
          <a:p>
            <a:r>
              <a:rPr lang="ru-RU" dirty="0"/>
              <a:t>Все операции по настройке и обмену данными производятся на стороне УХ, каких – либо действий во внешних базах не требуется</a:t>
            </a:r>
          </a:p>
          <a:p>
            <a:r>
              <a:rPr lang="ru-RU" dirty="0"/>
              <a:t>Используется прямое подключение к внешним информационным базам</a:t>
            </a:r>
          </a:p>
          <a:p>
            <a:r>
              <a:rPr lang="ru-RU" dirty="0"/>
              <a:t>Возможен импорт данных из таблиц учетных систем не на платформе 1С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83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E86E1-4FA4-4FC3-801E-1097BBD91FC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по технологии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ADO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4F303-4562-44E5-96E9-5DB0A6108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3649761"/>
          </a:xfrm>
        </p:spPr>
        <p:txBody>
          <a:bodyPr/>
          <a:lstStyle/>
          <a:p>
            <a:r>
              <a:rPr lang="ru-RU" dirty="0"/>
              <a:t>Плюсы</a:t>
            </a:r>
          </a:p>
          <a:p>
            <a:pPr lvl="1"/>
            <a:r>
              <a:rPr lang="ru-RU" dirty="0"/>
              <a:t>Большое количество провайдеров</a:t>
            </a:r>
          </a:p>
          <a:p>
            <a:pPr lvl="1"/>
            <a:r>
              <a:rPr lang="ru-RU" dirty="0"/>
              <a:t>Все настройки производятся в пользовательском режиме</a:t>
            </a:r>
          </a:p>
          <a:p>
            <a:pPr lvl="2"/>
            <a:r>
              <a:rPr lang="ru-RU" dirty="0"/>
              <a:t>могут создаваться автоматически</a:t>
            </a:r>
          </a:p>
          <a:p>
            <a:pPr lvl="1"/>
            <a:r>
              <a:rPr lang="ru-RU" dirty="0"/>
              <a:t>Не требуется изменений конфигурации базы – приемника</a:t>
            </a:r>
            <a:endParaRPr lang="en-US" dirty="0"/>
          </a:p>
          <a:p>
            <a:pPr marL="455612" lvl="1" indent="0">
              <a:buNone/>
            </a:pPr>
            <a:endParaRPr lang="en-US" dirty="0"/>
          </a:p>
          <a:p>
            <a:pPr marL="455612" lvl="1" indent="0">
              <a:buNone/>
            </a:pPr>
            <a:endParaRPr lang="ru-RU" dirty="0"/>
          </a:p>
          <a:p>
            <a:r>
              <a:rPr lang="ru-RU" dirty="0"/>
              <a:t>Минусы</a:t>
            </a:r>
          </a:p>
          <a:p>
            <a:pPr lvl="1"/>
            <a:r>
              <a:rPr lang="ru-RU" dirty="0"/>
              <a:t>Работает только в</a:t>
            </a:r>
            <a:r>
              <a:rPr lang="en-US" dirty="0"/>
              <a:t> Windows</a:t>
            </a:r>
            <a:endParaRPr lang="ru-RU" dirty="0"/>
          </a:p>
          <a:p>
            <a:pPr lvl="1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62359A-F982-4800-BF44-007EBD316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1" y="2957767"/>
            <a:ext cx="10674221" cy="10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9F289-E125-42A8-AFC9-EB8A1EBC5A7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через внешние источники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AA296-D4DB-4DB2-8B8E-F1086B680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2209601"/>
          </a:xfrm>
        </p:spPr>
        <p:txBody>
          <a:bodyPr/>
          <a:lstStyle/>
          <a:p>
            <a:r>
              <a:rPr lang="ru-RU" dirty="0"/>
              <a:t>Плюсы</a:t>
            </a:r>
          </a:p>
          <a:p>
            <a:pPr lvl="1"/>
            <a:r>
              <a:rPr lang="ru-RU" dirty="0"/>
              <a:t>Не привязана к операционной системе</a:t>
            </a:r>
          </a:p>
          <a:p>
            <a:pPr lvl="1"/>
            <a:r>
              <a:rPr lang="ru-RU" dirty="0"/>
              <a:t>Позволяет использовать существующие в конфигурации внешние источники</a:t>
            </a:r>
          </a:p>
          <a:p>
            <a:r>
              <a:rPr lang="ru-RU" dirty="0"/>
              <a:t>Минусы</a:t>
            </a:r>
          </a:p>
          <a:p>
            <a:pPr lvl="1"/>
            <a:r>
              <a:rPr lang="ru-RU" dirty="0"/>
              <a:t>Требует изменения конфигурации базы – приемника</a:t>
            </a:r>
          </a:p>
          <a:p>
            <a:pPr lvl="1"/>
            <a:r>
              <a:rPr lang="ru-RU" dirty="0"/>
              <a:t>Настройка производится частично в конфигураторе, частично в пользовательском режиме</a:t>
            </a:r>
          </a:p>
        </p:txBody>
      </p:sp>
    </p:spTree>
    <p:extLst>
      <p:ext uri="{BB962C8B-B14F-4D97-AF65-F5344CB8AC3E}">
        <p14:creationId xmlns:p14="http://schemas.microsoft.com/office/powerpoint/2010/main" val="259190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860C9-CA88-4664-9DC4-1BFBE4835A5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Тип информационной базы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64C321-1F8C-4750-AC1C-495CE64D9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37" y="1799927"/>
            <a:ext cx="8887571" cy="23705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D6E91F-530E-4EBE-B8A4-EB3E334C1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589" y="3980069"/>
            <a:ext cx="8361634" cy="25001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5918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D9EAF-CA9F-4633-B7E2-E6EF1A18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35" y="136194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Интеграционные возможности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09C8BCC-BC89-4333-9547-725B436E5061}"/>
              </a:ext>
            </a:extLst>
          </p:cNvPr>
          <p:cNvSpPr/>
          <p:nvPr/>
        </p:nvSpPr>
        <p:spPr bwMode="auto">
          <a:xfrm>
            <a:off x="4502048" y="1291584"/>
            <a:ext cx="3331150" cy="38970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1С:Управление холдингом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D3377A0-8DDD-4E37-BEFF-84A9A5D2A2E7}"/>
              </a:ext>
            </a:extLst>
          </p:cNvPr>
          <p:cNvSpPr/>
          <p:nvPr/>
        </p:nvSpPr>
        <p:spPr bwMode="auto">
          <a:xfrm>
            <a:off x="4650047" y="2083672"/>
            <a:ext cx="3020352" cy="394001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Бюджетирование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35A3B91-3322-4EE3-BAA3-3EC6279D135D}"/>
              </a:ext>
            </a:extLst>
          </p:cNvPr>
          <p:cNvSpPr/>
          <p:nvPr/>
        </p:nvSpPr>
        <p:spPr bwMode="auto">
          <a:xfrm>
            <a:off x="4650047" y="2657443"/>
            <a:ext cx="3020352" cy="394001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Финансовая отчетность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54B0CF7-C927-4EE0-AF1B-2687D08BE106}"/>
              </a:ext>
            </a:extLst>
          </p:cNvPr>
          <p:cNvSpPr/>
          <p:nvPr/>
        </p:nvSpPr>
        <p:spPr bwMode="auto">
          <a:xfrm>
            <a:off x="4650047" y="3199546"/>
            <a:ext cx="3020352" cy="394001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Аналитические панели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15F9075-5D46-406C-9ED7-FD77BE33337A}"/>
              </a:ext>
            </a:extLst>
          </p:cNvPr>
          <p:cNvSpPr/>
          <p:nvPr/>
        </p:nvSpPr>
        <p:spPr bwMode="auto">
          <a:xfrm>
            <a:off x="4650047" y="3737563"/>
            <a:ext cx="3020352" cy="394001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Проводки МСФО, упр. учет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F10D870-6A22-4CD7-90F9-DB16CD2AE23B}"/>
              </a:ext>
            </a:extLst>
          </p:cNvPr>
          <p:cNvSpPr/>
          <p:nvPr/>
        </p:nvSpPr>
        <p:spPr bwMode="auto">
          <a:xfrm>
            <a:off x="247435" y="1306105"/>
            <a:ext cx="2987052" cy="38970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Базы 1С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Блок-схема: магнитный диск 9">
            <a:extLst>
              <a:ext uri="{FF2B5EF4-FFF2-40B4-BE49-F238E27FC236}">
                <a16:creationId xmlns:a16="http://schemas.microsoft.com/office/drawing/2014/main" id="{42D3CE33-F405-42D0-916E-C0DBEC6EE304}"/>
              </a:ext>
            </a:extLst>
          </p:cNvPr>
          <p:cNvSpPr/>
          <p:nvPr/>
        </p:nvSpPr>
        <p:spPr bwMode="auto">
          <a:xfrm>
            <a:off x="400110" y="1732591"/>
            <a:ext cx="2637718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Регистры бухгалтерии</a:t>
            </a:r>
          </a:p>
        </p:txBody>
      </p:sp>
      <p:sp>
        <p:nvSpPr>
          <p:cNvPr id="11" name="Блок-схема: магнитный диск 10">
            <a:extLst>
              <a:ext uri="{FF2B5EF4-FFF2-40B4-BE49-F238E27FC236}">
                <a16:creationId xmlns:a16="http://schemas.microsoft.com/office/drawing/2014/main" id="{0CFCBC75-842F-475B-8666-7DE930D2AC87}"/>
              </a:ext>
            </a:extLst>
          </p:cNvPr>
          <p:cNvSpPr/>
          <p:nvPr/>
        </p:nvSpPr>
        <p:spPr bwMode="auto">
          <a:xfrm>
            <a:off x="400109" y="2346565"/>
            <a:ext cx="2637718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Регистры накопления</a:t>
            </a:r>
          </a:p>
        </p:txBody>
      </p:sp>
      <p:sp>
        <p:nvSpPr>
          <p:cNvPr id="12" name="Блок-схема: магнитный диск 11">
            <a:extLst>
              <a:ext uri="{FF2B5EF4-FFF2-40B4-BE49-F238E27FC236}">
                <a16:creationId xmlns:a16="http://schemas.microsoft.com/office/drawing/2014/main" id="{DD4F5D45-76F2-4489-9A23-DF0CA05C692D}"/>
              </a:ext>
            </a:extLst>
          </p:cNvPr>
          <p:cNvSpPr/>
          <p:nvPr/>
        </p:nvSpPr>
        <p:spPr bwMode="auto">
          <a:xfrm>
            <a:off x="400109" y="2999889"/>
            <a:ext cx="2637718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Регистры сведений</a:t>
            </a:r>
          </a:p>
        </p:txBody>
      </p:sp>
      <p:sp>
        <p:nvSpPr>
          <p:cNvPr id="13" name="Блок-схема: магнитный диск 12">
            <a:extLst>
              <a:ext uri="{FF2B5EF4-FFF2-40B4-BE49-F238E27FC236}">
                <a16:creationId xmlns:a16="http://schemas.microsoft.com/office/drawing/2014/main" id="{4CD663ED-8280-4B34-9EF8-190D6A894F82}"/>
              </a:ext>
            </a:extLst>
          </p:cNvPr>
          <p:cNvSpPr/>
          <p:nvPr/>
        </p:nvSpPr>
        <p:spPr bwMode="auto">
          <a:xfrm>
            <a:off x="408735" y="4224025"/>
            <a:ext cx="2637718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Произвольные запросы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68D64AC-FC0E-4B74-BE14-FB4EC6B02DF2}"/>
              </a:ext>
            </a:extLst>
          </p:cNvPr>
          <p:cNvSpPr/>
          <p:nvPr/>
        </p:nvSpPr>
        <p:spPr bwMode="auto">
          <a:xfrm>
            <a:off x="8818233" y="1249575"/>
            <a:ext cx="2456407" cy="38970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Базы </a:t>
            </a:r>
            <a:r>
              <a:rPr lang="ru-RU" sz="1600" dirty="0"/>
              <a:t>не 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1С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id="{F2F425ED-7D52-4255-90F8-BF6BAEB56ADF}"/>
              </a:ext>
            </a:extLst>
          </p:cNvPr>
          <p:cNvSpPr/>
          <p:nvPr/>
        </p:nvSpPr>
        <p:spPr bwMode="auto">
          <a:xfrm>
            <a:off x="9332315" y="1733855"/>
            <a:ext cx="1432406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SQL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Блок-схема: магнитный диск 15">
            <a:extLst>
              <a:ext uri="{FF2B5EF4-FFF2-40B4-BE49-F238E27FC236}">
                <a16:creationId xmlns:a16="http://schemas.microsoft.com/office/drawing/2014/main" id="{9B7F103D-ADC5-4DDA-A839-AA675CD598BA}"/>
              </a:ext>
            </a:extLst>
          </p:cNvPr>
          <p:cNvSpPr/>
          <p:nvPr/>
        </p:nvSpPr>
        <p:spPr bwMode="auto">
          <a:xfrm>
            <a:off x="9348887" y="3616573"/>
            <a:ext cx="1415834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XLS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Блок-схема: магнитный диск 16">
            <a:extLst>
              <a:ext uri="{FF2B5EF4-FFF2-40B4-BE49-F238E27FC236}">
                <a16:creationId xmlns:a16="http://schemas.microsoft.com/office/drawing/2014/main" id="{1A81C6CD-2775-4FEE-B041-9F3D78E1DAE1}"/>
              </a:ext>
            </a:extLst>
          </p:cNvPr>
          <p:cNvSpPr/>
          <p:nvPr/>
        </p:nvSpPr>
        <p:spPr bwMode="auto">
          <a:xfrm>
            <a:off x="9345729" y="2365010"/>
            <a:ext cx="1432406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Oracle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Блок-схема: магнитный диск 17">
            <a:extLst>
              <a:ext uri="{FF2B5EF4-FFF2-40B4-BE49-F238E27FC236}">
                <a16:creationId xmlns:a16="http://schemas.microsoft.com/office/drawing/2014/main" id="{E533981E-1887-4847-81CA-A428B50439E1}"/>
              </a:ext>
            </a:extLst>
          </p:cNvPr>
          <p:cNvSpPr/>
          <p:nvPr/>
        </p:nvSpPr>
        <p:spPr bwMode="auto">
          <a:xfrm>
            <a:off x="9344858" y="2968501"/>
            <a:ext cx="1432406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en-US" sz="1600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Postgre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Блок-схема: магнитный диск 18">
            <a:extLst>
              <a:ext uri="{FF2B5EF4-FFF2-40B4-BE49-F238E27FC236}">
                <a16:creationId xmlns:a16="http://schemas.microsoft.com/office/drawing/2014/main" id="{0D12D2D0-CE80-40BB-8793-F12C643578A9}"/>
              </a:ext>
            </a:extLst>
          </p:cNvPr>
          <p:cNvSpPr/>
          <p:nvPr/>
        </p:nvSpPr>
        <p:spPr bwMode="auto">
          <a:xfrm>
            <a:off x="9340601" y="4237218"/>
            <a:ext cx="1432406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…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8275B570-74FB-4BC7-B811-CC8DEDB73681}"/>
              </a:ext>
            </a:extLst>
          </p:cNvPr>
          <p:cNvSpPr/>
          <p:nvPr/>
        </p:nvSpPr>
        <p:spPr bwMode="auto">
          <a:xfrm>
            <a:off x="3259666" y="2839242"/>
            <a:ext cx="1227582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en-US" sz="1600" dirty="0"/>
              <a:t>WS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CDB2481E-0BBC-414F-A6D7-A04820F556CD}"/>
              </a:ext>
            </a:extLst>
          </p:cNvPr>
          <p:cNvSpPr/>
          <p:nvPr/>
        </p:nvSpPr>
        <p:spPr bwMode="auto">
          <a:xfrm flipH="1">
            <a:off x="7847997" y="2420572"/>
            <a:ext cx="963080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ADO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Блок-схема: магнитный диск 21">
            <a:extLst>
              <a:ext uri="{FF2B5EF4-FFF2-40B4-BE49-F238E27FC236}">
                <a16:creationId xmlns:a16="http://schemas.microsoft.com/office/drawing/2014/main" id="{FF4B3A25-914C-4881-9B86-A3CF4F577363}"/>
              </a:ext>
            </a:extLst>
          </p:cNvPr>
          <p:cNvSpPr/>
          <p:nvPr/>
        </p:nvSpPr>
        <p:spPr bwMode="auto">
          <a:xfrm>
            <a:off x="408735" y="3603380"/>
            <a:ext cx="2637718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600" dirty="0"/>
              <a:t>Справочники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ECE39FA-929A-440D-9F02-3893F696B7C0}"/>
              </a:ext>
            </a:extLst>
          </p:cNvPr>
          <p:cNvSpPr/>
          <p:nvPr/>
        </p:nvSpPr>
        <p:spPr bwMode="auto">
          <a:xfrm>
            <a:off x="4650047" y="4313627"/>
            <a:ext cx="3020352" cy="394001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Элементы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CE80E8F-601B-4E10-A480-0E5B0879C51F}"/>
              </a:ext>
            </a:extLst>
          </p:cNvPr>
          <p:cNvSpPr/>
          <p:nvPr/>
        </p:nvSpPr>
        <p:spPr bwMode="auto">
          <a:xfrm>
            <a:off x="4502759" y="5609771"/>
            <a:ext cx="3331149" cy="397459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Файлы </a:t>
            </a:r>
            <a:r>
              <a:rPr lang="en-US" sz="1600" dirty="0"/>
              <a:t>.xlsx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Стрелка: вверх 27">
            <a:extLst>
              <a:ext uri="{FF2B5EF4-FFF2-40B4-BE49-F238E27FC236}">
                <a16:creationId xmlns:a16="http://schemas.microsoft.com/office/drawing/2014/main" id="{127ADFAD-B881-401E-847E-75FC43870D76}"/>
              </a:ext>
            </a:extLst>
          </p:cNvPr>
          <p:cNvSpPr/>
          <p:nvPr/>
        </p:nvSpPr>
        <p:spPr bwMode="auto">
          <a:xfrm>
            <a:off x="5525613" y="5195562"/>
            <a:ext cx="1284019" cy="403698"/>
          </a:xfrm>
          <a:prstGeom prst="up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en-US" sz="1600" dirty="0"/>
              <a:t>XML</a:t>
            </a:r>
            <a:endParaRPr lang="ru-RU" sz="1600" dirty="0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11285F42-23DF-471B-AEE8-194A84526BDC}"/>
              </a:ext>
            </a:extLst>
          </p:cNvPr>
          <p:cNvSpPr/>
          <p:nvPr/>
        </p:nvSpPr>
        <p:spPr bwMode="auto">
          <a:xfrm>
            <a:off x="3259666" y="2077498"/>
            <a:ext cx="1227582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en-US" sz="1600" dirty="0"/>
              <a:t>COM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3B131A0E-D60E-444A-A571-1C5723EA969B}"/>
              </a:ext>
            </a:extLst>
          </p:cNvPr>
          <p:cNvSpPr/>
          <p:nvPr/>
        </p:nvSpPr>
        <p:spPr bwMode="auto">
          <a:xfrm>
            <a:off x="3253983" y="3592137"/>
            <a:ext cx="1240665" cy="603491"/>
          </a:xfrm>
          <a:prstGeom prst="rightArrow">
            <a:avLst/>
          </a:prstGeom>
          <a:solidFill>
            <a:srgbClr val="00B0F0">
              <a:alpha val="7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600" dirty="0"/>
              <a:t>1С:Шина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D4E1D8CA-7139-4CA4-9F76-71974CC00E15}"/>
              </a:ext>
            </a:extLst>
          </p:cNvPr>
          <p:cNvSpPr/>
          <p:nvPr/>
        </p:nvSpPr>
        <p:spPr bwMode="auto">
          <a:xfrm flipH="1">
            <a:off x="7847995" y="3168079"/>
            <a:ext cx="963082" cy="603491"/>
          </a:xfrm>
          <a:prstGeom prst="rightArrow">
            <a:avLst/>
          </a:prstGeom>
          <a:solidFill>
            <a:srgbClr val="00B0F0">
              <a:alpha val="7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ВИД</a:t>
            </a:r>
          </a:p>
        </p:txBody>
      </p:sp>
    </p:spTree>
    <p:extLst>
      <p:ext uri="{BB962C8B-B14F-4D97-AF65-F5344CB8AC3E}">
        <p14:creationId xmlns:p14="http://schemas.microsoft.com/office/powerpoint/2010/main" val="3324979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81957" y="215900"/>
            <a:ext cx="734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62100" y="2592015"/>
            <a:ext cx="7583488" cy="3425825"/>
            <a:chOff x="1562100" y="2592015"/>
            <a:chExt cx="7583488" cy="3425825"/>
          </a:xfrm>
        </p:grpSpPr>
        <p:sp>
          <p:nvSpPr>
            <p:cNvPr id="46083" name="Заголовок 1"/>
            <p:cNvSpPr txBox="1">
              <a:spLocks/>
            </p:cNvSpPr>
            <p:nvPr/>
          </p:nvSpPr>
          <p:spPr bwMode="auto">
            <a:xfrm>
              <a:off x="3336925" y="2592015"/>
              <a:ext cx="4032250" cy="287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1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7338">
                <a:spcBef>
                  <a:spcPct val="20000"/>
                </a:spcBef>
                <a:buClr>
                  <a:srgbClr val="CC0000"/>
                </a:buClr>
                <a:buChar char="•"/>
                <a:defRPr sz="1700"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4588" indent="-230188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5813" indent="-227013">
                <a:spcBef>
                  <a:spcPct val="20000"/>
                </a:spcBef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Дополнительная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информация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2100" y="2879352"/>
              <a:ext cx="7583488" cy="3138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:ERP.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https://v8.1c.ru/cpm-erp/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4"/>
                </a:rPr>
                <a:t>https://v8.1c.ru/cpm-erp/poleznye-materialy/presentations/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5"/>
                </a:rPr>
                <a:t>https://v8.1c.ru/cpm-erp/poleznye-materialy/video/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6"/>
                </a:rPr>
                <a:t>https://v8.1c.ru/cpm/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7"/>
                </a:rPr>
                <a:t>https://v8.1c.ru/cpm/poleznye-materialy/presentations/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8"/>
                </a:rPr>
                <a:t>https://v8.1c.ru/cpm/poleznye-materialy/video/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Наиболее интересные внедрения: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9"/>
                </a:rPr>
                <a:t>https://v8.1c.ru/cpm/istorii-uspekha/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Канал линейки продуктов «1С:Управление холдингом» на </a:t>
              </a: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YouTube</a:t>
              </a:r>
              <a:endPara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934389" y="966212"/>
            <a:ext cx="2838911" cy="1449854"/>
            <a:chOff x="3756544" y="966212"/>
            <a:chExt cx="2838911" cy="1449854"/>
          </a:xfrm>
        </p:grpSpPr>
        <p:sp>
          <p:nvSpPr>
            <p:cNvPr id="2" name="Овал 1"/>
            <p:cNvSpPr/>
            <p:nvPr/>
          </p:nvSpPr>
          <p:spPr bwMode="auto">
            <a:xfrm>
              <a:off x="3756544" y="966212"/>
              <a:ext cx="1392213" cy="1441760"/>
            </a:xfrm>
            <a:prstGeom prst="ellipse">
              <a:avLst/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4464893" y="974306"/>
              <a:ext cx="1392213" cy="1441760"/>
            </a:xfrm>
            <a:prstGeom prst="ellipse">
              <a:avLst/>
            </a:prstGeom>
            <a:solidFill>
              <a:srgbClr val="F3EA2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5203242" y="974306"/>
              <a:ext cx="1392213" cy="1441760"/>
            </a:xfrm>
            <a:prstGeom prst="ellipse">
              <a:avLst/>
            </a:prstGeom>
            <a:solidFill>
              <a:srgbClr val="FC846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48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D9EAF-CA9F-4633-B7E2-E6EF1A18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74" y="101692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Интеграционные возможности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09C8BCC-BC89-4333-9547-725B436E5061}"/>
              </a:ext>
            </a:extLst>
          </p:cNvPr>
          <p:cNvSpPr/>
          <p:nvPr/>
        </p:nvSpPr>
        <p:spPr bwMode="auto">
          <a:xfrm>
            <a:off x="4502048" y="1291584"/>
            <a:ext cx="3331150" cy="38970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1С:Управление холдингом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D3377A0-8DDD-4E37-BEFF-84A9A5D2A2E7}"/>
              </a:ext>
            </a:extLst>
          </p:cNvPr>
          <p:cNvSpPr/>
          <p:nvPr/>
        </p:nvSpPr>
        <p:spPr bwMode="auto">
          <a:xfrm>
            <a:off x="4650047" y="2083672"/>
            <a:ext cx="3020352" cy="394001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Бюджетирование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35A3B91-3322-4EE3-BAA3-3EC6279D135D}"/>
              </a:ext>
            </a:extLst>
          </p:cNvPr>
          <p:cNvSpPr/>
          <p:nvPr/>
        </p:nvSpPr>
        <p:spPr bwMode="auto">
          <a:xfrm>
            <a:off x="4650047" y="2657443"/>
            <a:ext cx="3020352" cy="394001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Финансовая отчетность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54B0CF7-C927-4EE0-AF1B-2687D08BE106}"/>
              </a:ext>
            </a:extLst>
          </p:cNvPr>
          <p:cNvSpPr/>
          <p:nvPr/>
        </p:nvSpPr>
        <p:spPr bwMode="auto">
          <a:xfrm>
            <a:off x="4650047" y="3199546"/>
            <a:ext cx="3020352" cy="394001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Аналитические панели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15F9075-5D46-406C-9ED7-FD77BE33337A}"/>
              </a:ext>
            </a:extLst>
          </p:cNvPr>
          <p:cNvSpPr/>
          <p:nvPr/>
        </p:nvSpPr>
        <p:spPr bwMode="auto">
          <a:xfrm>
            <a:off x="4650047" y="3737563"/>
            <a:ext cx="3020352" cy="394001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Проводки МСФО, упр. учет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F10D870-6A22-4CD7-90F9-DB16CD2AE23B}"/>
              </a:ext>
            </a:extLst>
          </p:cNvPr>
          <p:cNvSpPr/>
          <p:nvPr/>
        </p:nvSpPr>
        <p:spPr bwMode="auto">
          <a:xfrm>
            <a:off x="247435" y="1306105"/>
            <a:ext cx="2987052" cy="38970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Базы 1С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Блок-схема: магнитный диск 9">
            <a:extLst>
              <a:ext uri="{FF2B5EF4-FFF2-40B4-BE49-F238E27FC236}">
                <a16:creationId xmlns:a16="http://schemas.microsoft.com/office/drawing/2014/main" id="{42D3CE33-F405-42D0-916E-C0DBEC6EE304}"/>
              </a:ext>
            </a:extLst>
          </p:cNvPr>
          <p:cNvSpPr/>
          <p:nvPr/>
        </p:nvSpPr>
        <p:spPr bwMode="auto">
          <a:xfrm>
            <a:off x="400110" y="1732591"/>
            <a:ext cx="2637718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Регистры бухгалтерии</a:t>
            </a:r>
          </a:p>
        </p:txBody>
      </p:sp>
      <p:sp>
        <p:nvSpPr>
          <p:cNvPr id="11" name="Блок-схема: магнитный диск 10">
            <a:extLst>
              <a:ext uri="{FF2B5EF4-FFF2-40B4-BE49-F238E27FC236}">
                <a16:creationId xmlns:a16="http://schemas.microsoft.com/office/drawing/2014/main" id="{0CFCBC75-842F-475B-8666-7DE930D2AC87}"/>
              </a:ext>
            </a:extLst>
          </p:cNvPr>
          <p:cNvSpPr/>
          <p:nvPr/>
        </p:nvSpPr>
        <p:spPr bwMode="auto">
          <a:xfrm>
            <a:off x="400109" y="2346565"/>
            <a:ext cx="2637718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Регистры накопления</a:t>
            </a:r>
          </a:p>
        </p:txBody>
      </p:sp>
      <p:sp>
        <p:nvSpPr>
          <p:cNvPr id="12" name="Блок-схема: магнитный диск 11">
            <a:extLst>
              <a:ext uri="{FF2B5EF4-FFF2-40B4-BE49-F238E27FC236}">
                <a16:creationId xmlns:a16="http://schemas.microsoft.com/office/drawing/2014/main" id="{DD4F5D45-76F2-4489-9A23-DF0CA05C692D}"/>
              </a:ext>
            </a:extLst>
          </p:cNvPr>
          <p:cNvSpPr/>
          <p:nvPr/>
        </p:nvSpPr>
        <p:spPr bwMode="auto">
          <a:xfrm>
            <a:off x="400109" y="2999889"/>
            <a:ext cx="2637718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Регистры сведений</a:t>
            </a:r>
          </a:p>
        </p:txBody>
      </p:sp>
      <p:sp>
        <p:nvSpPr>
          <p:cNvPr id="13" name="Блок-схема: магнитный диск 12">
            <a:extLst>
              <a:ext uri="{FF2B5EF4-FFF2-40B4-BE49-F238E27FC236}">
                <a16:creationId xmlns:a16="http://schemas.microsoft.com/office/drawing/2014/main" id="{4CD663ED-8280-4B34-9EF8-190D6A894F82}"/>
              </a:ext>
            </a:extLst>
          </p:cNvPr>
          <p:cNvSpPr/>
          <p:nvPr/>
        </p:nvSpPr>
        <p:spPr bwMode="auto">
          <a:xfrm>
            <a:off x="408735" y="4224025"/>
            <a:ext cx="2637718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Произвольные запросы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68D64AC-FC0E-4B74-BE14-FB4EC6B02DF2}"/>
              </a:ext>
            </a:extLst>
          </p:cNvPr>
          <p:cNvSpPr/>
          <p:nvPr/>
        </p:nvSpPr>
        <p:spPr bwMode="auto">
          <a:xfrm>
            <a:off x="8818233" y="1249575"/>
            <a:ext cx="2456407" cy="38970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Базы </a:t>
            </a:r>
            <a:r>
              <a:rPr lang="ru-RU" sz="1600" dirty="0"/>
              <a:t>не 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1С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id="{F2F425ED-7D52-4255-90F8-BF6BAEB56ADF}"/>
              </a:ext>
            </a:extLst>
          </p:cNvPr>
          <p:cNvSpPr/>
          <p:nvPr/>
        </p:nvSpPr>
        <p:spPr bwMode="auto">
          <a:xfrm>
            <a:off x="9332315" y="1733855"/>
            <a:ext cx="1432406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SQL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Блок-схема: магнитный диск 15">
            <a:extLst>
              <a:ext uri="{FF2B5EF4-FFF2-40B4-BE49-F238E27FC236}">
                <a16:creationId xmlns:a16="http://schemas.microsoft.com/office/drawing/2014/main" id="{9B7F103D-ADC5-4DDA-A839-AA675CD598BA}"/>
              </a:ext>
            </a:extLst>
          </p:cNvPr>
          <p:cNvSpPr/>
          <p:nvPr/>
        </p:nvSpPr>
        <p:spPr bwMode="auto">
          <a:xfrm>
            <a:off x="9348887" y="3616573"/>
            <a:ext cx="1415834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XLS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Блок-схема: магнитный диск 16">
            <a:extLst>
              <a:ext uri="{FF2B5EF4-FFF2-40B4-BE49-F238E27FC236}">
                <a16:creationId xmlns:a16="http://schemas.microsoft.com/office/drawing/2014/main" id="{1A81C6CD-2775-4FEE-B041-9F3D78E1DAE1}"/>
              </a:ext>
            </a:extLst>
          </p:cNvPr>
          <p:cNvSpPr/>
          <p:nvPr/>
        </p:nvSpPr>
        <p:spPr bwMode="auto">
          <a:xfrm>
            <a:off x="9345729" y="2365010"/>
            <a:ext cx="1432406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Oracle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Блок-схема: магнитный диск 17">
            <a:extLst>
              <a:ext uri="{FF2B5EF4-FFF2-40B4-BE49-F238E27FC236}">
                <a16:creationId xmlns:a16="http://schemas.microsoft.com/office/drawing/2014/main" id="{E533981E-1887-4847-81CA-A428B50439E1}"/>
              </a:ext>
            </a:extLst>
          </p:cNvPr>
          <p:cNvSpPr/>
          <p:nvPr/>
        </p:nvSpPr>
        <p:spPr bwMode="auto">
          <a:xfrm>
            <a:off x="9344858" y="2968501"/>
            <a:ext cx="1432406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en-US" sz="1600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Postgre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Блок-схема: магнитный диск 18">
            <a:extLst>
              <a:ext uri="{FF2B5EF4-FFF2-40B4-BE49-F238E27FC236}">
                <a16:creationId xmlns:a16="http://schemas.microsoft.com/office/drawing/2014/main" id="{0D12D2D0-CE80-40BB-8793-F12C643578A9}"/>
              </a:ext>
            </a:extLst>
          </p:cNvPr>
          <p:cNvSpPr/>
          <p:nvPr/>
        </p:nvSpPr>
        <p:spPr bwMode="auto">
          <a:xfrm>
            <a:off x="9340601" y="4237218"/>
            <a:ext cx="1432406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…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8275B570-74FB-4BC7-B811-CC8DEDB73681}"/>
              </a:ext>
            </a:extLst>
          </p:cNvPr>
          <p:cNvSpPr/>
          <p:nvPr/>
        </p:nvSpPr>
        <p:spPr bwMode="auto">
          <a:xfrm>
            <a:off x="3259666" y="2839242"/>
            <a:ext cx="1227582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en-US" sz="1600" dirty="0"/>
              <a:t>WS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CDB2481E-0BBC-414F-A6D7-A04820F556CD}"/>
              </a:ext>
            </a:extLst>
          </p:cNvPr>
          <p:cNvSpPr/>
          <p:nvPr/>
        </p:nvSpPr>
        <p:spPr bwMode="auto">
          <a:xfrm flipH="1">
            <a:off x="7847997" y="2420572"/>
            <a:ext cx="963080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ADO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Блок-схема: магнитный диск 21">
            <a:extLst>
              <a:ext uri="{FF2B5EF4-FFF2-40B4-BE49-F238E27FC236}">
                <a16:creationId xmlns:a16="http://schemas.microsoft.com/office/drawing/2014/main" id="{FF4B3A25-914C-4881-9B86-A3CF4F577363}"/>
              </a:ext>
            </a:extLst>
          </p:cNvPr>
          <p:cNvSpPr/>
          <p:nvPr/>
        </p:nvSpPr>
        <p:spPr bwMode="auto">
          <a:xfrm>
            <a:off x="408735" y="3603380"/>
            <a:ext cx="2637718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600" dirty="0"/>
              <a:t>Справочники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ECE39FA-929A-440D-9F02-3893F696B7C0}"/>
              </a:ext>
            </a:extLst>
          </p:cNvPr>
          <p:cNvSpPr/>
          <p:nvPr/>
        </p:nvSpPr>
        <p:spPr bwMode="auto">
          <a:xfrm>
            <a:off x="4650047" y="4313627"/>
            <a:ext cx="3020352" cy="394001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Элементы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CE80E8F-601B-4E10-A480-0E5B0879C51F}"/>
              </a:ext>
            </a:extLst>
          </p:cNvPr>
          <p:cNvSpPr/>
          <p:nvPr/>
        </p:nvSpPr>
        <p:spPr bwMode="auto">
          <a:xfrm>
            <a:off x="4502759" y="5609771"/>
            <a:ext cx="3331149" cy="397459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Файлы </a:t>
            </a:r>
            <a:r>
              <a:rPr lang="en-US" sz="1600" dirty="0"/>
              <a:t>.xlsx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Стрелка: вверх 27">
            <a:extLst>
              <a:ext uri="{FF2B5EF4-FFF2-40B4-BE49-F238E27FC236}">
                <a16:creationId xmlns:a16="http://schemas.microsoft.com/office/drawing/2014/main" id="{127ADFAD-B881-401E-847E-75FC43870D76}"/>
              </a:ext>
            </a:extLst>
          </p:cNvPr>
          <p:cNvSpPr/>
          <p:nvPr/>
        </p:nvSpPr>
        <p:spPr bwMode="auto">
          <a:xfrm>
            <a:off x="5525613" y="5195562"/>
            <a:ext cx="1284019" cy="403698"/>
          </a:xfrm>
          <a:prstGeom prst="up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en-US" sz="1600" dirty="0"/>
              <a:t>XML</a:t>
            </a:r>
            <a:endParaRPr lang="ru-RU" sz="1600" dirty="0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11285F42-23DF-471B-AEE8-194A84526BDC}"/>
              </a:ext>
            </a:extLst>
          </p:cNvPr>
          <p:cNvSpPr/>
          <p:nvPr/>
        </p:nvSpPr>
        <p:spPr bwMode="auto">
          <a:xfrm>
            <a:off x="3259666" y="2077498"/>
            <a:ext cx="1227582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en-US" sz="1600" dirty="0"/>
              <a:t>COM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id="{65D659A7-CCA1-4733-981A-CC80720CDE26}"/>
              </a:ext>
            </a:extLst>
          </p:cNvPr>
          <p:cNvSpPr/>
          <p:nvPr/>
        </p:nvSpPr>
        <p:spPr bwMode="auto">
          <a:xfrm>
            <a:off x="4764918" y="857243"/>
            <a:ext cx="2592288" cy="408482"/>
          </a:xfrm>
          <a:prstGeom prst="flowChartAlternateProcess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Windows</a:t>
            </a:r>
            <a:endParaRPr kumimoji="0" lang="ru-RU" sz="21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B2B0B4A8-5554-49F4-ACB7-43DA1359E224}"/>
              </a:ext>
            </a:extLst>
          </p:cNvPr>
          <p:cNvSpPr/>
          <p:nvPr/>
        </p:nvSpPr>
        <p:spPr bwMode="auto">
          <a:xfrm>
            <a:off x="4764918" y="844543"/>
            <a:ext cx="2592288" cy="408482"/>
          </a:xfrm>
          <a:prstGeom prst="flowChartAlternateProcess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en-US" sz="2100" b="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Linux</a:t>
            </a:r>
            <a:endParaRPr kumimoji="0" lang="ru-RU" sz="21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3B131A0E-D60E-444A-A571-1C5723EA969B}"/>
              </a:ext>
            </a:extLst>
          </p:cNvPr>
          <p:cNvSpPr/>
          <p:nvPr/>
        </p:nvSpPr>
        <p:spPr bwMode="auto">
          <a:xfrm>
            <a:off x="3253983" y="3592137"/>
            <a:ext cx="1240665" cy="603491"/>
          </a:xfrm>
          <a:prstGeom prst="rightArrow">
            <a:avLst/>
          </a:prstGeom>
          <a:solidFill>
            <a:srgbClr val="00B0F0">
              <a:alpha val="7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600" dirty="0"/>
              <a:t>1С:Шина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D4E1D8CA-7139-4CA4-9F76-71974CC00E15}"/>
              </a:ext>
            </a:extLst>
          </p:cNvPr>
          <p:cNvSpPr/>
          <p:nvPr/>
        </p:nvSpPr>
        <p:spPr bwMode="auto">
          <a:xfrm flipH="1">
            <a:off x="7847995" y="3168079"/>
            <a:ext cx="963082" cy="603491"/>
          </a:xfrm>
          <a:prstGeom prst="rightArrow">
            <a:avLst/>
          </a:prstGeom>
          <a:solidFill>
            <a:srgbClr val="00B0F0">
              <a:alpha val="7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ВИД</a:t>
            </a:r>
          </a:p>
        </p:txBody>
      </p:sp>
    </p:spTree>
    <p:extLst>
      <p:ext uri="{BB962C8B-B14F-4D97-AF65-F5344CB8AC3E}">
        <p14:creationId xmlns:p14="http://schemas.microsoft.com/office/powerpoint/2010/main" val="152167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0" grpId="0" animBg="1"/>
      <p:bldP spid="30" grpId="1" animBg="1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932" y="1837550"/>
            <a:ext cx="7749209" cy="2091056"/>
          </a:xfrm>
        </p:spPr>
        <p:txBody>
          <a:bodyPr anchor="ctr"/>
          <a:lstStyle/>
          <a:p>
            <a:r>
              <a:rPr lang="ru-RU" sz="2646" b="1" dirty="0"/>
              <a:t>Интеграция с внешними системами </a:t>
            </a:r>
            <a:br>
              <a:rPr lang="ru-RU" sz="2646" b="1" dirty="0"/>
            </a:br>
            <a:r>
              <a:rPr lang="ru-RU" sz="2646" b="1" dirty="0"/>
              <a:t>на платформе 1С</a:t>
            </a:r>
          </a:p>
        </p:txBody>
      </p:sp>
    </p:spTree>
    <p:extLst>
      <p:ext uri="{BB962C8B-B14F-4D97-AF65-F5344CB8AC3E}">
        <p14:creationId xmlns:p14="http://schemas.microsoft.com/office/powerpoint/2010/main" val="3265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D885F-3D83-4150-ABDA-0553F951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Решаемые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95A87F-3A22-4302-B108-A861D5740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4081809"/>
          </a:xfrm>
        </p:spPr>
        <p:txBody>
          <a:bodyPr/>
          <a:lstStyle/>
          <a:p>
            <a:r>
              <a:rPr lang="ru-RU" dirty="0"/>
              <a:t>Обмен нормативно – справочной информацией</a:t>
            </a:r>
          </a:p>
          <a:p>
            <a:r>
              <a:rPr lang="ru-RU" dirty="0"/>
              <a:t>Заполнение показателей настраиваемой отчетности по данным регистров внешних систем с возможностью расшифровки до документа внешнего учетного решения</a:t>
            </a:r>
          </a:p>
          <a:p>
            <a:r>
              <a:rPr lang="ru-RU" dirty="0"/>
              <a:t>Трансляция </a:t>
            </a:r>
          </a:p>
          <a:p>
            <a:r>
              <a:rPr lang="ru-RU" dirty="0"/>
              <a:t>Трансформационные корректировки</a:t>
            </a:r>
          </a:p>
          <a:p>
            <a:r>
              <a:rPr lang="ru-RU" dirty="0"/>
              <a:t>Создание по произвольным правилам документов текущей системы на основании документов внешней и наоборот</a:t>
            </a:r>
          </a:p>
          <a:p>
            <a:r>
              <a:rPr lang="ru-RU" dirty="0"/>
              <a:t>Контроль и согласование изменений НСИ дочерних компаний</a:t>
            </a: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44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0B38C-BD35-48B4-89A8-0765AE7389C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Тип информационной базы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C4DBC-34C4-4865-8890-73DE27B9F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1201489"/>
          </a:xfrm>
        </p:spPr>
        <p:txBody>
          <a:bodyPr/>
          <a:lstStyle/>
          <a:p>
            <a:r>
              <a:rPr lang="ru-RU" dirty="0"/>
              <a:t>Предназначен для описания информационных баз одинаковой структуры</a:t>
            </a:r>
          </a:p>
          <a:p>
            <a:r>
              <a:rPr lang="ru-RU" dirty="0"/>
              <a:t>Настройки обмена информацией настраиваются в контексте типа ИБ и распространяются на все информационные базы этого типа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681E86-0B68-4A92-976D-DCA10E4B1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87" y="3384103"/>
            <a:ext cx="8178700" cy="23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1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A1802-7C44-4A9F-9176-6E22593D810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Источники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4E7337-F6F2-44FE-80E1-BBFB56CFE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3001689"/>
          </a:xfrm>
        </p:spPr>
        <p:txBody>
          <a:bodyPr/>
          <a:lstStyle/>
          <a:p>
            <a:r>
              <a:rPr lang="ru-RU" dirty="0"/>
              <a:t>Базовый объект, определяющий правила выборки и использования данных внешних информационных баз:</a:t>
            </a:r>
          </a:p>
          <a:p>
            <a:pPr lvl="1"/>
            <a:r>
              <a:rPr lang="ru-RU" dirty="0"/>
              <a:t>Формулы расчета (показатели отчетов, корректировки)</a:t>
            </a:r>
          </a:p>
          <a:p>
            <a:pPr lvl="1"/>
            <a:r>
              <a:rPr lang="ru-RU" dirty="0"/>
              <a:t>Трансляция</a:t>
            </a:r>
          </a:p>
          <a:p>
            <a:pPr lvl="1"/>
            <a:r>
              <a:rPr lang="ru-RU" dirty="0"/>
              <a:t>Обмен документами</a:t>
            </a:r>
          </a:p>
          <a:p>
            <a:pPr lvl="1"/>
            <a:r>
              <a:rPr lang="ru-RU" dirty="0"/>
              <a:t>Аналитические панели</a:t>
            </a:r>
          </a:p>
          <a:p>
            <a:r>
              <a:rPr lang="ru-RU" dirty="0"/>
              <a:t>Могут создаваться автоматически</a:t>
            </a:r>
          </a:p>
          <a:p>
            <a:pPr lvl="1"/>
            <a:r>
              <a:rPr lang="ru-RU" dirty="0"/>
              <a:t>Виды отчетов предопределенного вида (ОСВ, БДДС и т.д.)</a:t>
            </a:r>
          </a:p>
          <a:p>
            <a:pPr lvl="1"/>
            <a:r>
              <a:rPr lang="ru-RU" dirty="0"/>
              <a:t>Установка соответствия счетов при трансляции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15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7FB82-1BAA-4DB6-AEA1-0C830203451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Источники данных: обмен документами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28FA61-8AF9-4C30-8743-89A225345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65" y="1152888"/>
            <a:ext cx="8496944" cy="49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9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>
            <a:lumMod val="85000"/>
            <a:alpha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  <a:spAutoFit/>
      </a:bodyPr>
      <a:lstStyle>
        <a:defPPr algn="ctr" eaLnBrk="1" hangingPunct="1">
          <a:lnSpc>
            <a:spcPct val="85000"/>
          </a:lnSpc>
          <a:spcBef>
            <a:spcPct val="50000"/>
          </a:spcBef>
          <a:buSzPct val="120000"/>
          <a:defRPr sz="1200" dirty="0" smtClean="0">
            <a:solidFill>
              <a:srgbClr val="603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119456</TotalTime>
  <Words>1644</Words>
  <Application>Microsoft Macintosh PowerPoint</Application>
  <PresentationFormat>Произвольный</PresentationFormat>
  <Paragraphs>277</Paragraphs>
  <Slides>34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Futura PT Demi</vt:lpstr>
      <vt:lpstr>Times New Roman</vt:lpstr>
      <vt:lpstr>3_Специальное оформление</vt:lpstr>
      <vt:lpstr>4_Специальное оформление</vt:lpstr>
      <vt:lpstr>5_Специальное оформление</vt:lpstr>
      <vt:lpstr>Презентация PowerPoint</vt:lpstr>
      <vt:lpstr>Типичные ситуации при подготовке консолидированной отчетности группы</vt:lpstr>
      <vt:lpstr>Реализованные в линейке подходы к интеграции</vt:lpstr>
      <vt:lpstr>Интеграционные возможности</vt:lpstr>
      <vt:lpstr>Интеграция с внешними системами  на платформе 1С</vt:lpstr>
      <vt:lpstr>Решаемые задачи</vt:lpstr>
      <vt:lpstr>Тип информационной базы</vt:lpstr>
      <vt:lpstr>Источники данных</vt:lpstr>
      <vt:lpstr>Источники данных: обмен документами</vt:lpstr>
      <vt:lpstr>Источники данных: трансляция</vt:lpstr>
      <vt:lpstr>Источники данных: формулы расчета</vt:lpstr>
      <vt:lpstr>Настройки синхронизации НСИ</vt:lpstr>
      <vt:lpstr>Синхронизация по ключевым полям</vt:lpstr>
      <vt:lpstr>Синхронизация по идентификаторам</vt:lpstr>
      <vt:lpstr>Порядок выполнения синхронизации</vt:lpstr>
      <vt:lpstr>Механизмы обмена данными</vt:lpstr>
      <vt:lpstr>Подключение к внешним базам 1С</vt:lpstr>
      <vt:lpstr>COM соединение</vt:lpstr>
      <vt:lpstr>Доработка конфигураций внешних баз</vt:lpstr>
      <vt:lpstr>Работа через web - сервис</vt:lpstr>
      <vt:lpstr>Работа через 1С:Шина</vt:lpstr>
      <vt:lpstr>Работа через 1С:Шина</vt:lpstr>
      <vt:lpstr>Работа через 1С:Шина</vt:lpstr>
      <vt:lpstr>Интеграция с внешними системами  не на платформе 1С</vt:lpstr>
      <vt:lpstr>Решаемые задачи</vt:lpstr>
      <vt:lpstr>Работа по технологии ADO</vt:lpstr>
      <vt:lpstr>Тип информационной базы</vt:lpstr>
      <vt:lpstr>Источники данных</vt:lpstr>
      <vt:lpstr>Настройки соответствия</vt:lpstr>
      <vt:lpstr>Работа по технологии ADO</vt:lpstr>
      <vt:lpstr>Работа через внешние источники данных</vt:lpstr>
      <vt:lpstr>Тип информационной базы</vt:lpstr>
      <vt:lpstr>Интеграционные возможности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Попов Леонид</dc:creator>
  <cp:lastModifiedBy>Станислав Митрохин</cp:lastModifiedBy>
  <cp:revision>4049</cp:revision>
  <cp:lastPrinted>2015-05-12T12:08:53Z</cp:lastPrinted>
  <dcterms:created xsi:type="dcterms:W3CDTF">2004-06-25T18:36:23Z</dcterms:created>
  <dcterms:modified xsi:type="dcterms:W3CDTF">2025-10-24T16:09:51Z</dcterms:modified>
</cp:coreProperties>
</file>