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93" r:id="rId2"/>
  </p:sldMasterIdLst>
  <p:notesMasterIdLst>
    <p:notesMasterId r:id="rId32"/>
  </p:notesMasterIdLst>
  <p:sldIdLst>
    <p:sldId id="277" r:id="rId3"/>
    <p:sldId id="269" r:id="rId4"/>
    <p:sldId id="278" r:id="rId5"/>
    <p:sldId id="392" r:id="rId6"/>
    <p:sldId id="393" r:id="rId7"/>
    <p:sldId id="403" r:id="rId8"/>
    <p:sldId id="288" r:id="rId9"/>
    <p:sldId id="405" r:id="rId10"/>
    <p:sldId id="406" r:id="rId11"/>
    <p:sldId id="415" r:id="rId12"/>
    <p:sldId id="424" r:id="rId13"/>
    <p:sldId id="425" r:id="rId14"/>
    <p:sldId id="426" r:id="rId15"/>
    <p:sldId id="419" r:id="rId16"/>
    <p:sldId id="427" r:id="rId17"/>
    <p:sldId id="428" r:id="rId18"/>
    <p:sldId id="429" r:id="rId19"/>
    <p:sldId id="420" r:id="rId20"/>
    <p:sldId id="430" r:id="rId21"/>
    <p:sldId id="431" r:id="rId22"/>
    <p:sldId id="421" r:id="rId23"/>
    <p:sldId id="432" r:id="rId24"/>
    <p:sldId id="433" r:id="rId25"/>
    <p:sldId id="273" r:id="rId26"/>
    <p:sldId id="418" r:id="rId27"/>
    <p:sldId id="423" r:id="rId28"/>
    <p:sldId id="404" r:id="rId29"/>
    <p:sldId id="397" r:id="rId30"/>
    <p:sldId id="434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79436" autoAdjust="0"/>
  </p:normalViewPr>
  <p:slideViewPr>
    <p:cSldViewPr snapToGrid="0">
      <p:cViewPr varScale="1">
        <p:scale>
          <a:sx n="86" d="100"/>
          <a:sy n="86" d="100"/>
        </p:scale>
        <p:origin x="533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675D61-0278-43B8-98F8-BBD7DE21B893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69AECE-86B5-40D6-8622-8F89782064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405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9AECE-86B5-40D6-8622-8F897820649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545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9AECE-86B5-40D6-8622-8F897820649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131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9AECE-86B5-40D6-8622-8F897820649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691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9AECE-86B5-40D6-8622-8F897820649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217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9AECE-86B5-40D6-8622-8F897820649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802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9AECE-86B5-40D6-8622-8F897820649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287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9AECE-86B5-40D6-8622-8F897820649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6690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9AECE-86B5-40D6-8622-8F897820649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8933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9AECE-86B5-40D6-8622-8F897820649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1430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dirty="0"/>
              <a:t>В этот момент переходим к демонстрации ПП. Демонстрация будет длиться 30 минут.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dirty="0"/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dirty="0"/>
              <a:t>Структура демонстрации следующая:</a:t>
            </a:r>
            <a:br>
              <a:rPr lang="ru-RU" sz="1200" b="0" dirty="0"/>
            </a:br>
            <a:r>
              <a:rPr lang="ru-RU" sz="1200" b="0" dirty="0"/>
              <a:t>1. Справочник видов документов. Содержание справочника: реквизиты, нумерация договора, шаблоны </a:t>
            </a:r>
            <a:r>
              <a:rPr lang="ru-RU" sz="1200" b="0" dirty="0" err="1"/>
              <a:t>word</a:t>
            </a:r>
            <a:r>
              <a:rPr lang="ru-RU" sz="1200" b="0" dirty="0"/>
              <a:t>, настройка сложного процесса обработки без привлечения программиста;</a:t>
            </a:r>
            <a:br>
              <a:rPr lang="ru-RU" sz="1200" b="0" dirty="0"/>
            </a:br>
            <a:r>
              <a:rPr lang="ru-RU" sz="1200" b="0" dirty="0"/>
              <a:t>2. Демонстрация работы с договором в системе 1С: Документооборот:</a:t>
            </a:r>
            <a:br>
              <a:rPr lang="ru-RU" sz="1200" b="0" dirty="0"/>
            </a:br>
            <a:r>
              <a:rPr lang="ru-RU" sz="1200" b="0" dirty="0"/>
              <a:t>	2.1 Показ списка документов, реестров договоров и поиск договоров в списке.</a:t>
            </a:r>
            <a:br>
              <a:rPr lang="ru-RU" sz="1200" b="0" dirty="0"/>
            </a:br>
            <a:r>
              <a:rPr lang="ru-RU" sz="1200" b="0" dirty="0"/>
              <a:t>	2.2 Обзор карточки документа. Создание договора (заполнение реквизитов). Регистрация договора.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dirty="0"/>
              <a:t>		2.2.1 Заполнение контрагента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dirty="0"/>
              <a:t>		2.2.2 Реквизиты срок действия договора</a:t>
            </a:r>
            <a:br>
              <a:rPr lang="ru-RU" sz="1200" b="0" dirty="0"/>
            </a:br>
            <a:r>
              <a:rPr lang="ru-RU" sz="1200" b="0" dirty="0"/>
              <a:t>	2.3 Демонстрация </a:t>
            </a:r>
            <a:r>
              <a:rPr lang="ru-RU" sz="1200" b="0" dirty="0" err="1"/>
              <a:t>автозаполняемого</a:t>
            </a:r>
            <a:r>
              <a:rPr lang="ru-RU" sz="1200" b="0" dirty="0"/>
              <a:t> шаблона договора. Договор заполняется данными из карточки документа.</a:t>
            </a:r>
            <a:br>
              <a:rPr lang="ru-RU" sz="1200" b="0" dirty="0"/>
            </a:br>
            <a:r>
              <a:rPr lang="ru-RU" sz="1200" b="0" dirty="0"/>
              <a:t>	2.4 Запуск договора по процессу обработки. Демонстрация возможностей заполнения участников обработки договора по сумме - до 100 000 рублей одни участники, если сумма больше, тогда - участники процесса обработки будут другие.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dirty="0"/>
              <a:t>	2.5 Демонстрация справочника виды документов</a:t>
            </a:r>
            <a:br>
              <a:rPr lang="ru-RU" sz="1200" b="0" dirty="0"/>
            </a:br>
            <a:r>
              <a:rPr lang="ru-RU" sz="1200" b="0" dirty="0"/>
              <a:t>	2.6 Демонстрация </a:t>
            </a:r>
            <a:r>
              <a:rPr lang="ru-RU" sz="1200" b="0" dirty="0" err="1"/>
              <a:t>задачницы</a:t>
            </a:r>
            <a:r>
              <a:rPr lang="ru-RU" sz="1200" b="0" dirty="0"/>
              <a:t> и типы задач пользователя. Как работать с задачами.</a:t>
            </a:r>
            <a:br>
              <a:rPr lang="ru-RU" sz="1200" b="0" dirty="0"/>
            </a:br>
            <a:r>
              <a:rPr lang="ru-RU" sz="1200" b="0" dirty="0"/>
              <a:t>	2.7 Выполнение задачи согласования. Создание подзадачи на подчиненного и перенос результата подчиненной задачи в свою.</a:t>
            </a:r>
            <a:br>
              <a:rPr lang="ru-RU" sz="1200" b="0" dirty="0"/>
            </a:br>
            <a:r>
              <a:rPr lang="ru-RU" sz="1200" b="0" dirty="0"/>
              <a:t>	2.8 Демонстрация задачи обеспечивающего подписание и возможности по формированию листа согласования.</a:t>
            </a:r>
            <a:br>
              <a:rPr lang="ru-RU" sz="1200" b="0" dirty="0"/>
            </a:br>
            <a:r>
              <a:rPr lang="ru-RU" sz="1200" b="0" dirty="0"/>
              <a:t>	2.9 Подписание договора контрагентом: демонстрация журнала передачи, отчет о переданных документах, контроль наличия оригиналов.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dirty="0"/>
              <a:t>	2.10 Передача ЭД с помощью 1С:ЭДО</a:t>
            </a:r>
            <a:br>
              <a:rPr lang="ru-RU" sz="1200" b="0" dirty="0"/>
            </a:br>
            <a:r>
              <a:rPr lang="ru-RU" sz="1200" b="0" dirty="0"/>
              <a:t>3. Итоги. Как решили проблемы по договорной работе с помощью 1С:ДО.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9AECE-86B5-40D6-8622-8F897820649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1670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Проговорить, о том, что возможности мобильного клиента по работе с договорами такие же, как в десктопном клиенте</a:t>
            </a:r>
          </a:p>
          <a:p>
            <a:r>
              <a:rPr lang="ru-RU" dirty="0"/>
              <a:t>Проговорить, что мобильный клиент работает в режиме онлайн при наличии интернета, для этого, необходимо опубликовать специальные веб-сервисы (перечислить пару с ИТС-а) 1С:ДО на веб-сервере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9AECE-86B5-40D6-8622-8F897820649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338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«Форус» работает более 30 лет в сфере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ИТ.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Нашей команде доверяют компании со всей страны, представители госсектора, промышленности, ритейла и других отраслей.</a:t>
            </a:r>
            <a:b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Мы формируем сильные проектные команды под любые задачи — от точечной автоматизации до построения экосистемы 1С.</a:t>
            </a:r>
            <a:b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b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Сопровождаем работу 5000 пользователей в одной системе, поддерживаем непрерывную работу критически важных бизнес-процессов. Для этого у нас выстроены системы мониторинга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контроля SLA.</a:t>
            </a:r>
            <a:b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b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главное — мы работаем как часть вашей команды. Погружаемся в особенности бизнеса, ваши долгосрочные цели и текущие задачи. Выстраиваем систему так, чтобы она помогала достигать результатов: ускорять процессы, повышать прозрачность, снижать риски. 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AD6420-324F-4B35-AE1D-31198132CD0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7293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вебинара по договорам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AD6420-324F-4B35-AE1D-31198132CD0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127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 учетом нормативных актов которые привел, каждая организация может подготовить</a:t>
            </a:r>
            <a:r>
              <a:rPr lang="en-US" dirty="0"/>
              <a:t> </a:t>
            </a:r>
            <a:r>
              <a:rPr lang="ru-RU" dirty="0"/>
              <a:t>написано в ФЗ и постановлениях которые иметь свое положение о договорной работ</a:t>
            </a:r>
          </a:p>
          <a:p>
            <a:r>
              <a:rPr lang="ru-RU" dirty="0"/>
              <a:t>В каждой организации необходимо с учетом того что относятся к Вашей сфере деятельности необходимо подготовить положение</a:t>
            </a:r>
          </a:p>
          <a:p>
            <a:r>
              <a:rPr lang="ru-RU" dirty="0"/>
              <a:t>Достаточно норм актов регулирует договорную работу, основные (44, 223, 100), регулируются серьезно. Следовательно, что бы… </a:t>
            </a:r>
            <a:r>
              <a:rPr lang="en-US" dirty="0"/>
              <a:t>[</a:t>
            </a:r>
            <a:r>
              <a:rPr lang="ru-RU" dirty="0"/>
              <a:t>Тут про положение</a:t>
            </a:r>
            <a:r>
              <a:rPr lang="en-US" dirty="0"/>
              <a:t>]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9AECE-86B5-40D6-8622-8F897820649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213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9AECE-86B5-40D6-8622-8F897820649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519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9AECE-86B5-40D6-8622-8F897820649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509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9AECE-86B5-40D6-8622-8F897820649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451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9AECE-86B5-40D6-8622-8F897820649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886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9AECE-86B5-40D6-8622-8F897820649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315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9AECE-86B5-40D6-8622-8F897820649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902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146175" y="1405860"/>
            <a:ext cx="6084889" cy="3114405"/>
          </a:xfrm>
        </p:spPr>
        <p:txBody>
          <a:bodyPr anchor="ctr" anchorCtr="0">
            <a:normAutofit/>
          </a:bodyPr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Заголовок доклада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146176" y="4520265"/>
            <a:ext cx="6084888" cy="776557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Имя Фамилия докладчика</a:t>
            </a:r>
          </a:p>
          <a:p>
            <a:r>
              <a:rPr lang="ru-RU" sz="2400" dirty="0"/>
              <a:t>Должность / Служба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3598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нумерованный спис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882114" y="1376313"/>
            <a:ext cx="10412361" cy="4496586"/>
          </a:xfrm>
        </p:spPr>
        <p:txBody>
          <a:bodyPr lIns="0" tIns="0" rIns="0" bIns="0" anchor="t" anchorCtr="0">
            <a:normAutofit/>
          </a:bodyPr>
          <a:lstStyle>
            <a:lvl1pPr marL="342900" indent="-342900">
              <a:buFont typeface="+mj-lt"/>
              <a:buAutoNum type="arabicPeriod"/>
              <a:defRPr sz="1800" b="0" baseline="0"/>
            </a:lvl1pPr>
          </a:lstStyle>
          <a:p>
            <a:pPr lvl="0"/>
            <a:r>
              <a:rPr lang="ru-RU" dirty="0"/>
              <a:t>Первый пункт</a:t>
            </a:r>
          </a:p>
          <a:p>
            <a:pPr lvl="0"/>
            <a:r>
              <a:rPr lang="ru-RU" dirty="0"/>
              <a:t>Второй пункт </a:t>
            </a:r>
          </a:p>
          <a:p>
            <a:pPr lvl="0"/>
            <a:r>
              <a:rPr lang="ru-RU" dirty="0"/>
              <a:t>Третий пункт 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EE474C4-81A0-46FC-BFAC-275D8A403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902" y="635297"/>
            <a:ext cx="10392696" cy="489381"/>
          </a:xfrm>
        </p:spPr>
        <p:txBody>
          <a:bodyPr anchor="b" anchorCtr="0"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21822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нумерованный список в 2 колонки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5788057" y="1319753"/>
            <a:ext cx="5415345" cy="4330604"/>
          </a:xfrm>
        </p:spPr>
        <p:txBody>
          <a:bodyPr lIns="0" tIns="0" rIns="0" bIns="0" anchor="t" anchorCtr="0">
            <a:normAutofit/>
          </a:bodyPr>
          <a:lstStyle>
            <a:lvl1pPr marL="342900" indent="-342900">
              <a:buFont typeface="+mj-lt"/>
              <a:buAutoNum type="arabicPeriod"/>
              <a:defRPr sz="1800" b="0" baseline="0"/>
            </a:lvl1pPr>
          </a:lstStyle>
          <a:p>
            <a:pPr lvl="0"/>
            <a:r>
              <a:rPr lang="ru-RU" dirty="0"/>
              <a:t>Первый пункт</a:t>
            </a:r>
          </a:p>
          <a:p>
            <a:pPr lvl="0"/>
            <a:r>
              <a:rPr lang="ru-RU" dirty="0"/>
              <a:t>Второй пункт </a:t>
            </a:r>
          </a:p>
          <a:p>
            <a:pPr lvl="0"/>
            <a:r>
              <a:rPr lang="ru-RU" dirty="0"/>
              <a:t>Третий пункт 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EE474C4-81A0-46FC-BFAC-275D8A403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596" y="1153771"/>
            <a:ext cx="4412963" cy="1042674"/>
          </a:xfrm>
        </p:spPr>
        <p:txBody>
          <a:bodyPr anchor="b" anchorCtr="0"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51588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маркированный спис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884902" y="1357461"/>
            <a:ext cx="10392696" cy="4553146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Font typeface="+mj-lt"/>
              <a:buNone/>
              <a:defRPr sz="1800" b="0" baseline="0"/>
            </a:lvl1pPr>
          </a:lstStyle>
          <a:p>
            <a:pPr marL="285750" indent="-285750">
              <a:buClr>
                <a:srgbClr val="FFCF66"/>
              </a:buClr>
              <a:buFont typeface="Arial" panose="020B0604020202020204" pitchFamily="34" charset="0"/>
              <a:buChar char="•"/>
            </a:pPr>
            <a:r>
              <a:rPr lang="ru-RU" dirty="0"/>
              <a:t>Первая позиция в списке</a:t>
            </a:r>
          </a:p>
          <a:p>
            <a:pPr marL="285750" indent="-285750">
              <a:buClr>
                <a:srgbClr val="FFCF66"/>
              </a:buClr>
              <a:buFont typeface="Arial" panose="020B0604020202020204" pitchFamily="34" charset="0"/>
              <a:buChar char="•"/>
            </a:pPr>
            <a:r>
              <a:rPr lang="ru-RU" dirty="0"/>
              <a:t>Вторая позиция в списке</a:t>
            </a:r>
          </a:p>
          <a:p>
            <a:pPr marL="285750" indent="-285750">
              <a:buClr>
                <a:srgbClr val="FFCF66"/>
              </a:buClr>
              <a:buFont typeface="Arial" panose="020B0604020202020204" pitchFamily="34" charset="0"/>
              <a:buChar char="•"/>
            </a:pPr>
            <a:r>
              <a:rPr lang="ru-RU" dirty="0"/>
              <a:t>Третья, но немаловажная позиция в списке</a:t>
            </a:r>
          </a:p>
          <a:p>
            <a:pPr marL="285750" indent="-285750">
              <a:buClr>
                <a:srgbClr val="FFCF66"/>
              </a:buClr>
              <a:buFont typeface="Arial" panose="020B0604020202020204" pitchFamily="34" charset="0"/>
              <a:buChar char="•"/>
            </a:pPr>
            <a:r>
              <a:rPr lang="ru-RU" dirty="0"/>
              <a:t>Четвертая позиция в списке</a:t>
            </a:r>
          </a:p>
          <a:p>
            <a:pPr marL="742950" lvl="1" indent="-285750">
              <a:buClr>
                <a:srgbClr val="FFCF66"/>
              </a:buClr>
              <a:buFont typeface="Verdana" panose="020B0604030504040204" pitchFamily="34" charset="0"/>
              <a:buChar char="‒"/>
            </a:pPr>
            <a:r>
              <a:rPr lang="ru-RU" sz="1400" b="0" dirty="0"/>
              <a:t> </a:t>
            </a:r>
            <a:r>
              <a:rPr lang="ru-RU" sz="1600" b="0" dirty="0"/>
              <a:t>Второй уровень списка</a:t>
            </a:r>
          </a:p>
          <a:p>
            <a:pPr marL="742950" lvl="1" indent="-285750">
              <a:buClr>
                <a:srgbClr val="FFCF66"/>
              </a:buClr>
              <a:buFont typeface="Verdana" panose="020B0604030504040204" pitchFamily="34" charset="0"/>
              <a:buChar char="‒"/>
            </a:pPr>
            <a:r>
              <a:rPr lang="ru-RU" sz="1600" b="0" dirty="0"/>
              <a:t> Ещё одна строчка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36C0285-CA60-45A8-B579-44C058751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902" y="635297"/>
            <a:ext cx="10392696" cy="489381"/>
          </a:xfrm>
        </p:spPr>
        <p:txBody>
          <a:bodyPr anchor="b" anchorCtr="0"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44117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маркированный список в 2 колонки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5759776" y="1310325"/>
            <a:ext cx="5517821" cy="4600281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Font typeface="+mj-lt"/>
              <a:buNone/>
              <a:defRPr sz="1800" b="0" baseline="0"/>
            </a:lvl1pPr>
          </a:lstStyle>
          <a:p>
            <a:pPr marL="285750" indent="-285750">
              <a:buClr>
                <a:srgbClr val="FFCF66"/>
              </a:buClr>
              <a:buFont typeface="Arial" panose="020B0604020202020204" pitchFamily="34" charset="0"/>
              <a:buChar char="•"/>
            </a:pPr>
            <a:r>
              <a:rPr lang="ru-RU" dirty="0"/>
              <a:t>Первая позиция в списке</a:t>
            </a:r>
          </a:p>
          <a:p>
            <a:pPr marL="285750" indent="-285750">
              <a:buClr>
                <a:srgbClr val="FFCF66"/>
              </a:buClr>
              <a:buFont typeface="Arial" panose="020B0604020202020204" pitchFamily="34" charset="0"/>
              <a:buChar char="•"/>
            </a:pPr>
            <a:r>
              <a:rPr lang="ru-RU" dirty="0"/>
              <a:t>Вторая позиция в списке</a:t>
            </a:r>
          </a:p>
          <a:p>
            <a:pPr marL="285750" indent="-285750">
              <a:buClr>
                <a:srgbClr val="FFCF66"/>
              </a:buClr>
              <a:buFont typeface="Arial" panose="020B0604020202020204" pitchFamily="34" charset="0"/>
              <a:buChar char="•"/>
            </a:pPr>
            <a:r>
              <a:rPr lang="ru-RU" dirty="0"/>
              <a:t>Третья, но немаловажная позиция в списке</a:t>
            </a:r>
          </a:p>
          <a:p>
            <a:pPr marL="285750" indent="-285750">
              <a:buClr>
                <a:srgbClr val="FFCF66"/>
              </a:buClr>
              <a:buFont typeface="Arial" panose="020B0604020202020204" pitchFamily="34" charset="0"/>
              <a:buChar char="•"/>
            </a:pPr>
            <a:r>
              <a:rPr lang="ru-RU" dirty="0"/>
              <a:t>Четвертая позиция в списке</a:t>
            </a:r>
          </a:p>
          <a:p>
            <a:pPr marL="742950" lvl="1" indent="-285750">
              <a:buClr>
                <a:srgbClr val="FFCF66"/>
              </a:buClr>
              <a:buFont typeface="Verdana" panose="020B0604030504040204" pitchFamily="34" charset="0"/>
              <a:buChar char="‒"/>
            </a:pPr>
            <a:r>
              <a:rPr lang="ru-RU" sz="1400" b="0" dirty="0"/>
              <a:t> </a:t>
            </a:r>
            <a:r>
              <a:rPr lang="ru-RU" sz="1600" b="0" dirty="0"/>
              <a:t>Второй уровень списка</a:t>
            </a:r>
          </a:p>
          <a:p>
            <a:pPr marL="742950" lvl="1" indent="-285750">
              <a:buClr>
                <a:srgbClr val="FFCF66"/>
              </a:buClr>
              <a:buFont typeface="Verdana" panose="020B0604030504040204" pitchFamily="34" charset="0"/>
              <a:buChar char="‒"/>
            </a:pPr>
            <a:r>
              <a:rPr lang="ru-RU" sz="1600" b="0" dirty="0"/>
              <a:t> Ещё одна строчка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A6B499B-543B-4594-9437-D48044270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596" y="1153771"/>
            <a:ext cx="4412963" cy="1042674"/>
          </a:xfrm>
        </p:spPr>
        <p:txBody>
          <a:bodyPr anchor="b" anchorCtr="0"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286983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697" y="762915"/>
            <a:ext cx="4943168" cy="4645025"/>
          </a:xfrm>
        </p:spPr>
        <p:txBody>
          <a:bodyPr anchor="ctr" anchorCtr="0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2"/>
          <p:cNvSpPr>
            <a:spLocks noGrp="1"/>
          </p:cNvSpPr>
          <p:nvPr>
            <p:ph idx="1" hasCustomPrompt="1"/>
          </p:nvPr>
        </p:nvSpPr>
        <p:spPr>
          <a:xfrm>
            <a:off x="6381135" y="762915"/>
            <a:ext cx="4943168" cy="463391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>
              <a:defRPr sz="1800" b="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68839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_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65238" y="1376363"/>
            <a:ext cx="10579509" cy="4645025"/>
          </a:xfrm>
        </p:spPr>
        <p:txBody>
          <a:bodyPr anchor="ctr" anchorCtr="0">
            <a:normAutofit/>
          </a:bodyPr>
          <a:lstStyle>
            <a:lvl1pPr>
              <a:defRPr sz="4800" baseline="0"/>
            </a:lvl1pPr>
          </a:lstStyle>
          <a:p>
            <a:r>
              <a:rPr lang="ru-RU" dirty="0"/>
              <a:t>Страница разделитель 01</a:t>
            </a:r>
          </a:p>
        </p:txBody>
      </p:sp>
    </p:spTree>
    <p:extLst>
      <p:ext uri="{BB962C8B-B14F-4D97-AF65-F5344CB8AC3E}">
        <p14:creationId xmlns:p14="http://schemas.microsoft.com/office/powerpoint/2010/main" val="65900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_0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65238" y="1376363"/>
            <a:ext cx="5879691" cy="4645025"/>
          </a:xfrm>
        </p:spPr>
        <p:txBody>
          <a:bodyPr anchor="ctr" anchorCtr="0">
            <a:normAutofit/>
          </a:bodyPr>
          <a:lstStyle>
            <a:lvl1pPr algn="l">
              <a:defRPr sz="4800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Страница разделитель 0</a:t>
            </a:r>
            <a:r>
              <a:rPr lang="en-US" dirty="0"/>
              <a:t>2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737050-4917-4D01-9FBF-4294D36866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4931" y="832620"/>
            <a:ext cx="4718608" cy="44355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CCDFEB-FC43-4DB0-8417-BCF617BDA5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8299" y="5424845"/>
            <a:ext cx="3200800" cy="22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460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азделитель_0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65238" y="1376363"/>
            <a:ext cx="5879691" cy="4645025"/>
          </a:xfrm>
        </p:spPr>
        <p:txBody>
          <a:bodyPr anchor="ctr" anchorCtr="0">
            <a:normAutofit/>
          </a:bodyPr>
          <a:lstStyle>
            <a:lvl1pPr algn="l">
              <a:defRPr sz="4800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Страница разделитель 03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737050-4917-4D01-9FBF-4294D36866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8784" y="934114"/>
            <a:ext cx="4812258" cy="45236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CCDFEB-FC43-4DB0-8417-BCF617BDA5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9800" y="5248056"/>
            <a:ext cx="2963438" cy="20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11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азделитель_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24233" y="4119715"/>
            <a:ext cx="6312310" cy="2196640"/>
          </a:xfrm>
        </p:spPr>
        <p:txBody>
          <a:bodyPr anchor="ctr" anchorCtr="0">
            <a:normAutofit/>
          </a:bodyPr>
          <a:lstStyle>
            <a:lvl1pPr>
              <a:defRPr sz="4800" baseline="0"/>
            </a:lvl1pPr>
          </a:lstStyle>
          <a:p>
            <a:r>
              <a:rPr lang="ru-RU" dirty="0"/>
              <a:t>Страница разделитель 04</a:t>
            </a:r>
          </a:p>
        </p:txBody>
      </p:sp>
    </p:spTree>
    <p:extLst>
      <p:ext uri="{BB962C8B-B14F-4D97-AF65-F5344CB8AC3E}">
        <p14:creationId xmlns:p14="http://schemas.microsoft.com/office/powerpoint/2010/main" val="38207797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азделитель_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24233" y="4119715"/>
            <a:ext cx="6312310" cy="2196640"/>
          </a:xfrm>
        </p:spPr>
        <p:txBody>
          <a:bodyPr anchor="ctr" anchorCtr="0">
            <a:normAutofit/>
          </a:bodyPr>
          <a:lstStyle>
            <a:lvl1pPr>
              <a:defRPr sz="4800" baseline="0"/>
            </a:lvl1pPr>
          </a:lstStyle>
          <a:p>
            <a:r>
              <a:rPr lang="ru-RU" dirty="0"/>
              <a:t>Страница разделитель 05</a:t>
            </a:r>
          </a:p>
        </p:txBody>
      </p:sp>
    </p:spTree>
    <p:extLst>
      <p:ext uri="{BB962C8B-B14F-4D97-AF65-F5344CB8AC3E}">
        <p14:creationId xmlns:p14="http://schemas.microsoft.com/office/powerpoint/2010/main" val="1380969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146175" y="1405860"/>
            <a:ext cx="6084889" cy="3114405"/>
          </a:xfrm>
        </p:spPr>
        <p:txBody>
          <a:bodyPr anchor="ctr" anchorCtr="0">
            <a:normAutofit/>
          </a:bodyPr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Заголовок доклада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146176" y="4520265"/>
            <a:ext cx="6084888" cy="776557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Имя Фамилия докладчика</a:t>
            </a:r>
          </a:p>
          <a:p>
            <a:r>
              <a:rPr lang="ru-RU" sz="2400" dirty="0"/>
              <a:t>Должность / Служба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46741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Разделитель_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24233" y="4119715"/>
            <a:ext cx="6312310" cy="2196640"/>
          </a:xfrm>
        </p:spPr>
        <p:txBody>
          <a:bodyPr anchor="ctr" anchorCtr="0">
            <a:normAutofit/>
          </a:bodyPr>
          <a:lstStyle>
            <a:lvl1pPr>
              <a:defRPr sz="4800" baseline="0"/>
            </a:lvl1pPr>
          </a:lstStyle>
          <a:p>
            <a:r>
              <a:rPr lang="ru-RU" dirty="0"/>
              <a:t>Страница разделитель 06</a:t>
            </a:r>
          </a:p>
        </p:txBody>
      </p:sp>
    </p:spTree>
    <p:extLst>
      <p:ext uri="{BB962C8B-B14F-4D97-AF65-F5344CB8AC3E}">
        <p14:creationId xmlns:p14="http://schemas.microsoft.com/office/powerpoint/2010/main" val="1162486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диаграмм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 hasCustomPrompt="1"/>
          </p:nvPr>
        </p:nvSpPr>
        <p:spPr>
          <a:xfrm>
            <a:off x="8904287" y="1263020"/>
            <a:ext cx="2442137" cy="4314869"/>
          </a:xfrm>
        </p:spPr>
        <p:txBody>
          <a:bodyPr anchor="ctr" anchorCtr="0">
            <a:normAutofit/>
          </a:bodyPr>
          <a:lstStyle>
            <a:lvl1pPr>
              <a:defRPr sz="1400" b="0"/>
            </a:lvl1pPr>
            <a:lvl4pPr>
              <a:defRPr/>
            </a:lvl4pPr>
          </a:lstStyle>
          <a:p>
            <a:pPr lvl="0"/>
            <a:r>
              <a:rPr lang="ru-RU" dirty="0"/>
              <a:t>Описание диаграммы</a:t>
            </a:r>
          </a:p>
        </p:txBody>
      </p:sp>
      <p:sp>
        <p:nvSpPr>
          <p:cNvPr id="7" name="Диаграмма 6"/>
          <p:cNvSpPr>
            <a:spLocks noGrp="1"/>
          </p:cNvSpPr>
          <p:nvPr>
            <p:ph type="chart" sz="quarter" idx="14"/>
          </p:nvPr>
        </p:nvSpPr>
        <p:spPr>
          <a:xfrm>
            <a:off x="845575" y="1271565"/>
            <a:ext cx="7771376" cy="431487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5FF9ADB-D7CA-4720-B840-498ECC2E0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902" y="635297"/>
            <a:ext cx="10392696" cy="489381"/>
          </a:xfrm>
        </p:spPr>
        <p:txBody>
          <a:bodyPr anchor="b" anchorCtr="0"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58360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круговая диаграмм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6343436" y="650854"/>
            <a:ext cx="4938367" cy="1552267"/>
          </a:xfrm>
        </p:spPr>
        <p:txBody>
          <a:bodyPr anchor="ctr" anchorCtr="0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7" name="Диаграмма 6"/>
          <p:cNvSpPr>
            <a:spLocks noGrp="1"/>
          </p:cNvSpPr>
          <p:nvPr>
            <p:ph type="chart" sz="quarter" idx="14"/>
          </p:nvPr>
        </p:nvSpPr>
        <p:spPr>
          <a:xfrm>
            <a:off x="875071" y="650854"/>
            <a:ext cx="4973493" cy="5097156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Текст 2"/>
          <p:cNvSpPr>
            <a:spLocks noGrp="1"/>
          </p:cNvSpPr>
          <p:nvPr>
            <p:ph idx="1" hasCustomPrompt="1"/>
          </p:nvPr>
        </p:nvSpPr>
        <p:spPr>
          <a:xfrm>
            <a:off x="6341806" y="2507922"/>
            <a:ext cx="4940197" cy="32400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1800" b="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40263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351640" y="1472664"/>
            <a:ext cx="4886631" cy="4045156"/>
          </a:xfrm>
        </p:spPr>
        <p:txBody>
          <a:bodyPr anchor="t" anchorCtr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5575" y="1472665"/>
            <a:ext cx="4886631" cy="4045156"/>
          </a:xfrm>
        </p:spPr>
        <p:txBody>
          <a:bodyPr anchor="t" anchorCtr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79F7BE7-1C30-4D32-85BE-0C28E5FE2195}"/>
              </a:ext>
            </a:extLst>
          </p:cNvPr>
          <p:cNvSpPr txBox="1">
            <a:spLocks/>
          </p:cNvSpPr>
          <p:nvPr userDrawn="1"/>
        </p:nvSpPr>
        <p:spPr>
          <a:xfrm>
            <a:off x="884902" y="635297"/>
            <a:ext cx="10392696" cy="489381"/>
          </a:xfrm>
          <a:prstGeom prst="rect">
            <a:avLst/>
          </a:prstGeom>
        </p:spPr>
        <p:txBody>
          <a:bodyPr vert="horz" lIns="0" tIns="0" rIns="0" bIns="0" rtlCol="0" anchor="b" anchorCtr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427264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0" y="2509658"/>
            <a:ext cx="5196348" cy="3185292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Описание, краткая информация</a:t>
            </a:r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3"/>
          </p:nvPr>
        </p:nvSpPr>
        <p:spPr>
          <a:xfrm>
            <a:off x="880704" y="1634586"/>
            <a:ext cx="5005388" cy="406036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Текст 3"/>
          <p:cNvSpPr>
            <a:spLocks noGrp="1"/>
          </p:cNvSpPr>
          <p:nvPr>
            <p:ph type="body" sz="half" idx="14" hasCustomPrompt="1"/>
          </p:nvPr>
        </p:nvSpPr>
        <p:spPr>
          <a:xfrm>
            <a:off x="6096000" y="1634586"/>
            <a:ext cx="5196348" cy="7159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AEA28E5-5269-4EF8-A1AD-B8981E6FE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902" y="635297"/>
            <a:ext cx="10392696" cy="489381"/>
          </a:xfrm>
        </p:spPr>
        <p:txBody>
          <a:bodyPr anchor="b" anchorCtr="0"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860871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Рисунка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90535" y="4997534"/>
            <a:ext cx="4782677" cy="715962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Описание, краткая информация</a:t>
            </a:r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3"/>
          </p:nvPr>
        </p:nvSpPr>
        <p:spPr>
          <a:xfrm>
            <a:off x="890535" y="1391733"/>
            <a:ext cx="4782677" cy="3108911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Текст 3"/>
          <p:cNvSpPr>
            <a:spLocks noGrp="1"/>
          </p:cNvSpPr>
          <p:nvPr>
            <p:ph type="body" sz="half" idx="14" hasCustomPrompt="1"/>
          </p:nvPr>
        </p:nvSpPr>
        <p:spPr>
          <a:xfrm>
            <a:off x="890535" y="4568908"/>
            <a:ext cx="4782677" cy="4286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4" name="Текст 3"/>
          <p:cNvSpPr>
            <a:spLocks noGrp="1"/>
          </p:cNvSpPr>
          <p:nvPr>
            <p:ph type="body" sz="half" idx="16"/>
          </p:nvPr>
        </p:nvSpPr>
        <p:spPr>
          <a:xfrm>
            <a:off x="6518788" y="4997533"/>
            <a:ext cx="4782677" cy="715962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Описание, краткая информация</a:t>
            </a:r>
          </a:p>
        </p:txBody>
      </p:sp>
      <p:sp>
        <p:nvSpPr>
          <p:cNvPr id="15" name="Рисунок 8"/>
          <p:cNvSpPr>
            <a:spLocks noGrp="1"/>
          </p:cNvSpPr>
          <p:nvPr>
            <p:ph type="pic" sz="quarter" idx="17"/>
          </p:nvPr>
        </p:nvSpPr>
        <p:spPr>
          <a:xfrm>
            <a:off x="6518788" y="1381747"/>
            <a:ext cx="4782677" cy="3108911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Текст 3"/>
          <p:cNvSpPr>
            <a:spLocks noGrp="1"/>
          </p:cNvSpPr>
          <p:nvPr>
            <p:ph type="body" sz="half" idx="18" hasCustomPrompt="1"/>
          </p:nvPr>
        </p:nvSpPr>
        <p:spPr>
          <a:xfrm>
            <a:off x="6518788" y="4568907"/>
            <a:ext cx="4782677" cy="4286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F8CA230C-84A7-435D-A4AB-A5C5593D0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902" y="635297"/>
            <a:ext cx="10392696" cy="489381"/>
          </a:xfrm>
        </p:spPr>
        <p:txBody>
          <a:bodyPr anchor="b" anchorCtr="0"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106616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3"/>
          <p:cNvSpPr>
            <a:spLocks noGrp="1"/>
          </p:cNvSpPr>
          <p:nvPr>
            <p:ph type="body" sz="half" idx="2"/>
          </p:nvPr>
        </p:nvSpPr>
        <p:spPr>
          <a:xfrm>
            <a:off x="902826" y="4950364"/>
            <a:ext cx="4927703" cy="715962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Описание, краткая информация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half" idx="14" hasCustomPrompt="1"/>
          </p:nvPr>
        </p:nvSpPr>
        <p:spPr>
          <a:xfrm>
            <a:off x="902826" y="4416964"/>
            <a:ext cx="4927703" cy="533399"/>
          </a:xfrm>
        </p:spPr>
        <p:txBody>
          <a:bodyPr anchor="b" anchorCtr="0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8" name="Объект 3"/>
          <p:cNvSpPr>
            <a:spLocks noGrp="1"/>
          </p:cNvSpPr>
          <p:nvPr>
            <p:ph sz="half" idx="16"/>
          </p:nvPr>
        </p:nvSpPr>
        <p:spPr>
          <a:xfrm>
            <a:off x="899651" y="1350026"/>
            <a:ext cx="4931385" cy="3004751"/>
          </a:xfrm>
        </p:spPr>
        <p:txBody>
          <a:bodyPr anchor="t" anchorCtr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half" idx="17"/>
          </p:nvPr>
        </p:nvSpPr>
        <p:spPr>
          <a:xfrm>
            <a:off x="6360966" y="4938630"/>
            <a:ext cx="4927703" cy="715962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Описание, краткая информация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half" idx="18" hasCustomPrompt="1"/>
          </p:nvPr>
        </p:nvSpPr>
        <p:spPr>
          <a:xfrm>
            <a:off x="6360966" y="4405230"/>
            <a:ext cx="4927703" cy="533399"/>
          </a:xfrm>
        </p:spPr>
        <p:txBody>
          <a:bodyPr anchor="b" anchorCtr="0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7" name="Объект 3"/>
          <p:cNvSpPr>
            <a:spLocks noGrp="1"/>
          </p:cNvSpPr>
          <p:nvPr>
            <p:ph sz="half" idx="19"/>
          </p:nvPr>
        </p:nvSpPr>
        <p:spPr>
          <a:xfrm>
            <a:off x="6357759" y="1337373"/>
            <a:ext cx="4931385" cy="3004751"/>
          </a:xfrm>
        </p:spPr>
        <p:txBody>
          <a:bodyPr anchor="t" anchorCtr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960B0F7-A648-4F37-9B0E-3B8196DEF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902" y="635297"/>
            <a:ext cx="10392696" cy="489381"/>
          </a:xfrm>
        </p:spPr>
        <p:txBody>
          <a:bodyPr anchor="b" anchorCtr="0"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8012816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3162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следни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156007" y="3429000"/>
            <a:ext cx="6084888" cy="1133788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Имя Фамилия докладчика</a:t>
            </a:r>
          </a:p>
          <a:p>
            <a:r>
              <a:rPr lang="ru-RU" sz="2400" dirty="0"/>
              <a:t>Должность / Служба</a:t>
            </a:r>
            <a:endParaRPr lang="ru-RU" dirty="0"/>
          </a:p>
        </p:txBody>
      </p:sp>
      <p:sp>
        <p:nvSpPr>
          <p:cNvPr id="9" name="Подзаголовок 2"/>
          <p:cNvSpPr txBox="1">
            <a:spLocks/>
          </p:cNvSpPr>
          <p:nvPr userDrawn="1"/>
        </p:nvSpPr>
        <p:spPr>
          <a:xfrm>
            <a:off x="1156007" y="1494349"/>
            <a:ext cx="5087477" cy="144933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4800" b="1" dirty="0"/>
              <a:t>Благодарю</a:t>
            </a:r>
            <a:br>
              <a:rPr lang="ru-RU" sz="4800" b="1" dirty="0"/>
            </a:br>
            <a:r>
              <a:rPr lang="ru-RU" sz="4800" b="1" dirty="0"/>
              <a:t>за внимание!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1156007" y="4588768"/>
            <a:ext cx="3770313" cy="628650"/>
          </a:xfrm>
        </p:spPr>
        <p:txBody>
          <a:bodyPr>
            <a:normAutofit/>
          </a:bodyPr>
          <a:lstStyle>
            <a:lvl1pPr>
              <a:defRPr sz="1800" b="0" baseline="0"/>
            </a:lvl1pPr>
          </a:lstStyle>
          <a:p>
            <a:pPr lvl="0"/>
            <a:r>
              <a:rPr lang="ru-RU" dirty="0"/>
              <a:t>Телефон / эл. почта</a:t>
            </a:r>
          </a:p>
        </p:txBody>
      </p:sp>
    </p:spTree>
    <p:extLst>
      <p:ext uri="{BB962C8B-B14F-4D97-AF65-F5344CB8AC3E}">
        <p14:creationId xmlns:p14="http://schemas.microsoft.com/office/powerpoint/2010/main" val="42019681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следни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165839" y="3429000"/>
            <a:ext cx="6084888" cy="1133788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Имя Фамилия докладчика</a:t>
            </a:r>
          </a:p>
          <a:p>
            <a:r>
              <a:rPr lang="ru-RU" sz="2400" dirty="0"/>
              <a:t>Должность / Служба</a:t>
            </a:r>
            <a:endParaRPr lang="ru-RU" dirty="0"/>
          </a:p>
        </p:txBody>
      </p:sp>
      <p:sp>
        <p:nvSpPr>
          <p:cNvPr id="9" name="Подзаголовок 2"/>
          <p:cNvSpPr txBox="1">
            <a:spLocks/>
          </p:cNvSpPr>
          <p:nvPr userDrawn="1"/>
        </p:nvSpPr>
        <p:spPr>
          <a:xfrm>
            <a:off x="1165839" y="1494349"/>
            <a:ext cx="5087477" cy="144933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4800" b="1" dirty="0"/>
              <a:t>Благодарю</a:t>
            </a:r>
            <a:br>
              <a:rPr lang="ru-RU" sz="4800" b="1" dirty="0"/>
            </a:br>
            <a:r>
              <a:rPr lang="ru-RU" sz="4800" b="1" dirty="0"/>
              <a:t>за внимание!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1165839" y="4588768"/>
            <a:ext cx="3770313" cy="628650"/>
          </a:xfrm>
        </p:spPr>
        <p:txBody>
          <a:bodyPr>
            <a:normAutofit/>
          </a:bodyPr>
          <a:lstStyle>
            <a:lvl1pPr>
              <a:defRPr sz="1800" b="0" baseline="0"/>
            </a:lvl1pPr>
          </a:lstStyle>
          <a:p>
            <a:pPr lvl="0"/>
            <a:r>
              <a:rPr lang="ru-RU" dirty="0"/>
              <a:t>Телефон / эл. почта</a:t>
            </a:r>
          </a:p>
        </p:txBody>
      </p:sp>
    </p:spTree>
    <p:extLst>
      <p:ext uri="{BB962C8B-B14F-4D97-AF65-F5344CB8AC3E}">
        <p14:creationId xmlns:p14="http://schemas.microsoft.com/office/powerpoint/2010/main" val="2381429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811879" y="1386195"/>
            <a:ext cx="9364508" cy="3114405"/>
          </a:xfrm>
        </p:spPr>
        <p:txBody>
          <a:bodyPr anchor="ctr" anchorCtr="0">
            <a:normAutofit/>
          </a:bodyPr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Заголовок доклада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811880" y="4500600"/>
            <a:ext cx="6070701" cy="776557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Имя Фамилия докладчика</a:t>
            </a:r>
          </a:p>
          <a:p>
            <a:r>
              <a:rPr lang="ru-RU" sz="2400" dirty="0"/>
              <a:t>Должность / Служба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3126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146175" y="1405860"/>
            <a:ext cx="6084889" cy="3114405"/>
          </a:xfrm>
        </p:spPr>
        <p:txBody>
          <a:bodyPr anchor="ctr" anchorCtr="0">
            <a:normAutofit/>
          </a:bodyPr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Заголовок доклада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146176" y="4520265"/>
            <a:ext cx="6084888" cy="776557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Имя Фамилия докладчика</a:t>
            </a:r>
          </a:p>
          <a:p>
            <a:r>
              <a:rPr lang="ru-RU" sz="2400" dirty="0"/>
              <a:t>Должность / Служба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308151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146175" y="1405860"/>
            <a:ext cx="6084889" cy="3114405"/>
          </a:xfrm>
        </p:spPr>
        <p:txBody>
          <a:bodyPr anchor="ctr" anchorCtr="0">
            <a:normAutofit/>
          </a:bodyPr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Заголовок доклада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146176" y="4520265"/>
            <a:ext cx="6084888" cy="776557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Имя Фамилия докладчика</a:t>
            </a:r>
          </a:p>
          <a:p>
            <a:r>
              <a:rPr lang="ru-RU" sz="2400" dirty="0"/>
              <a:t>Должность / Служба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888097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874713" y="1386195"/>
            <a:ext cx="9364508" cy="3114405"/>
          </a:xfrm>
        </p:spPr>
        <p:txBody>
          <a:bodyPr anchor="ctr" anchorCtr="0">
            <a:normAutofit/>
          </a:bodyPr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Заголовок доклада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874714" y="4500600"/>
            <a:ext cx="6070701" cy="776557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Имя Фамилия докладчика</a:t>
            </a:r>
          </a:p>
          <a:p>
            <a:r>
              <a:rPr lang="ru-RU" sz="2400" dirty="0"/>
              <a:t>Должность / Служба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518167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имвол шафра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5700714" y="1376363"/>
            <a:ext cx="5040312" cy="3114405"/>
          </a:xfrm>
        </p:spPr>
        <p:txBody>
          <a:bodyPr anchor="ctr" anchorCtr="0">
            <a:normAutofit/>
          </a:bodyPr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Заголовок доклада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5700714" y="4490768"/>
            <a:ext cx="5040312" cy="747982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Имя Фамилия докладчика</a:t>
            </a:r>
          </a:p>
          <a:p>
            <a:r>
              <a:rPr lang="ru-RU" dirty="0"/>
              <a:t>Должность / отдел</a:t>
            </a:r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0712" y="5633342"/>
            <a:ext cx="1387475" cy="491923"/>
          </a:xfrm>
          <a:prstGeom prst="rect">
            <a:avLst/>
          </a:prstGeom>
        </p:spPr>
      </p:pic>
      <p:sp>
        <p:nvSpPr>
          <p:cNvPr id="25" name="Полилиния 24"/>
          <p:cNvSpPr/>
          <p:nvPr userDrawn="1"/>
        </p:nvSpPr>
        <p:spPr>
          <a:xfrm>
            <a:off x="0" y="0"/>
            <a:ext cx="4838701" cy="6858000"/>
          </a:xfrm>
          <a:custGeom>
            <a:avLst/>
            <a:gdLst>
              <a:gd name="connsiteX0" fmla="*/ 786539 w 4838701"/>
              <a:gd name="connsiteY0" fmla="*/ 2133598 h 6858000"/>
              <a:gd name="connsiteX1" fmla="*/ 1639821 w 4838701"/>
              <a:gd name="connsiteY1" fmla="*/ 3171823 h 6858000"/>
              <a:gd name="connsiteX2" fmla="*/ 786539 w 4838701"/>
              <a:gd name="connsiteY2" fmla="*/ 4210048 h 6858000"/>
              <a:gd name="connsiteX3" fmla="*/ 57218 w 4838701"/>
              <a:gd name="connsiteY3" fmla="*/ 3751468 h 6858000"/>
              <a:gd name="connsiteX4" fmla="*/ 0 w 4838701"/>
              <a:gd name="connsiteY4" fmla="*/ 3604516 h 6858000"/>
              <a:gd name="connsiteX5" fmla="*/ 0 w 4838701"/>
              <a:gd name="connsiteY5" fmla="*/ 2740664 h 6858000"/>
              <a:gd name="connsiteX6" fmla="*/ 57218 w 4838701"/>
              <a:gd name="connsiteY6" fmla="*/ 2594690 h 6858000"/>
              <a:gd name="connsiteX7" fmla="*/ 786539 w 4838701"/>
              <a:gd name="connsiteY7" fmla="*/ 2133598 h 6858000"/>
              <a:gd name="connsiteX8" fmla="*/ 0 w 4838701"/>
              <a:gd name="connsiteY8" fmla="*/ 0 h 6858000"/>
              <a:gd name="connsiteX9" fmla="*/ 758686 w 4838701"/>
              <a:gd name="connsiteY9" fmla="*/ 0 h 6858000"/>
              <a:gd name="connsiteX10" fmla="*/ 710008 w 4838701"/>
              <a:gd name="connsiteY10" fmla="*/ 64545 h 6858000"/>
              <a:gd name="connsiteX11" fmla="*/ 305440 w 4838701"/>
              <a:gd name="connsiteY11" fmla="*/ 610601 h 6858000"/>
              <a:gd name="connsiteX12" fmla="*/ 311674 w 4838701"/>
              <a:gd name="connsiteY12" fmla="*/ 838097 h 6858000"/>
              <a:gd name="connsiteX13" fmla="*/ 498139 w 4838701"/>
              <a:gd name="connsiteY13" fmla="*/ 1004391 h 6858000"/>
              <a:gd name="connsiteX14" fmla="*/ 758973 w 4838701"/>
              <a:gd name="connsiteY14" fmla="*/ 1014827 h 6858000"/>
              <a:gd name="connsiteX15" fmla="*/ 1953325 w 4838701"/>
              <a:gd name="connsiteY15" fmla="*/ 0 h 6858000"/>
              <a:gd name="connsiteX16" fmla="*/ 3191959 w 4838701"/>
              <a:gd name="connsiteY16" fmla="*/ 0 h 6858000"/>
              <a:gd name="connsiteX17" fmla="*/ 3225359 w 4838701"/>
              <a:gd name="connsiteY17" fmla="*/ 22255 h 6858000"/>
              <a:gd name="connsiteX18" fmla="*/ 4838701 w 4838701"/>
              <a:gd name="connsiteY18" fmla="*/ 3185326 h 6858000"/>
              <a:gd name="connsiteX19" fmla="*/ 2324833 w 4838701"/>
              <a:gd name="connsiteY19" fmla="*/ 6828634 h 6858000"/>
              <a:gd name="connsiteX20" fmla="*/ 2239107 w 4838701"/>
              <a:gd name="connsiteY20" fmla="*/ 6858000 h 6858000"/>
              <a:gd name="connsiteX21" fmla="*/ 0 w 4838701"/>
              <a:gd name="connsiteY21" fmla="*/ 6858000 h 6858000"/>
              <a:gd name="connsiteX22" fmla="*/ 0 w 4838701"/>
              <a:gd name="connsiteY22" fmla="*/ 4907035 h 6858000"/>
              <a:gd name="connsiteX23" fmla="*/ 128075 w 4838701"/>
              <a:gd name="connsiteY23" fmla="*/ 4949125 h 6858000"/>
              <a:gd name="connsiteX24" fmla="*/ 789714 w 4838701"/>
              <a:gd name="connsiteY24" fmla="*/ 5029199 h 6858000"/>
              <a:gd name="connsiteX25" fmla="*/ 2711383 w 4838701"/>
              <a:gd name="connsiteY25" fmla="*/ 3169443 h 6858000"/>
              <a:gd name="connsiteX26" fmla="*/ 789714 w 4838701"/>
              <a:gd name="connsiteY26" fmla="*/ 1309687 h 6858000"/>
              <a:gd name="connsiteX27" fmla="*/ 142223 w 4838701"/>
              <a:gd name="connsiteY27" fmla="*/ 1396835 h 6858000"/>
              <a:gd name="connsiteX28" fmla="*/ 0 w 4838701"/>
              <a:gd name="connsiteY28" fmla="*/ 144478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838701" h="6858000">
                <a:moveTo>
                  <a:pt x="786539" y="2133598"/>
                </a:moveTo>
                <a:cubicBezTo>
                  <a:pt x="1340344" y="2120898"/>
                  <a:pt x="1639821" y="2598427"/>
                  <a:pt x="1639821" y="3171823"/>
                </a:cubicBezTo>
                <a:cubicBezTo>
                  <a:pt x="1639821" y="3745219"/>
                  <a:pt x="1340344" y="4213223"/>
                  <a:pt x="786539" y="4210048"/>
                </a:cubicBezTo>
                <a:cubicBezTo>
                  <a:pt x="440411" y="4208064"/>
                  <a:pt x="193629" y="4026986"/>
                  <a:pt x="57218" y="3751468"/>
                </a:cubicBezTo>
                <a:lnTo>
                  <a:pt x="0" y="3604516"/>
                </a:lnTo>
                <a:lnTo>
                  <a:pt x="0" y="2740664"/>
                </a:lnTo>
                <a:lnTo>
                  <a:pt x="57218" y="2594690"/>
                </a:lnTo>
                <a:cubicBezTo>
                  <a:pt x="193629" y="2321125"/>
                  <a:pt x="440411" y="2141536"/>
                  <a:pt x="786539" y="2133598"/>
                </a:cubicBezTo>
                <a:close/>
                <a:moveTo>
                  <a:pt x="0" y="0"/>
                </a:moveTo>
                <a:lnTo>
                  <a:pt x="758686" y="0"/>
                </a:lnTo>
                <a:lnTo>
                  <a:pt x="710008" y="64545"/>
                </a:lnTo>
                <a:cubicBezTo>
                  <a:pt x="563598" y="260963"/>
                  <a:pt x="423636" y="452191"/>
                  <a:pt x="305440" y="610601"/>
                </a:cubicBezTo>
                <a:cubicBezTo>
                  <a:pt x="254203" y="666596"/>
                  <a:pt x="255679" y="786860"/>
                  <a:pt x="311674" y="838097"/>
                </a:cubicBezTo>
                <a:lnTo>
                  <a:pt x="498139" y="1004391"/>
                </a:lnTo>
                <a:cubicBezTo>
                  <a:pt x="577945" y="1079440"/>
                  <a:pt x="669636" y="1082728"/>
                  <a:pt x="758973" y="1014827"/>
                </a:cubicBezTo>
                <a:lnTo>
                  <a:pt x="1953325" y="0"/>
                </a:lnTo>
                <a:lnTo>
                  <a:pt x="3191959" y="0"/>
                </a:lnTo>
                <a:lnTo>
                  <a:pt x="3225359" y="22255"/>
                </a:lnTo>
                <a:cubicBezTo>
                  <a:pt x="4201760" y="725220"/>
                  <a:pt x="4838701" y="1879968"/>
                  <a:pt x="4838701" y="3185326"/>
                </a:cubicBezTo>
                <a:cubicBezTo>
                  <a:pt x="4838701" y="4858863"/>
                  <a:pt x="3791789" y="6284847"/>
                  <a:pt x="2324833" y="6828634"/>
                </a:cubicBezTo>
                <a:lnTo>
                  <a:pt x="2239107" y="6858000"/>
                </a:lnTo>
                <a:lnTo>
                  <a:pt x="0" y="6858000"/>
                </a:lnTo>
                <a:lnTo>
                  <a:pt x="0" y="4907035"/>
                </a:lnTo>
                <a:lnTo>
                  <a:pt x="128075" y="4949125"/>
                </a:lnTo>
                <a:cubicBezTo>
                  <a:pt x="324783" y="5002829"/>
                  <a:pt x="545177" y="5030985"/>
                  <a:pt x="789714" y="5029199"/>
                </a:cubicBezTo>
                <a:cubicBezTo>
                  <a:pt x="2093910" y="5019674"/>
                  <a:pt x="2711383" y="4196558"/>
                  <a:pt x="2711383" y="3169443"/>
                </a:cubicBezTo>
                <a:cubicBezTo>
                  <a:pt x="2711383" y="2142328"/>
                  <a:pt x="2055809" y="1300162"/>
                  <a:pt x="789714" y="1309687"/>
                </a:cubicBezTo>
                <a:cubicBezTo>
                  <a:pt x="552321" y="1311473"/>
                  <a:pt x="336392" y="1341862"/>
                  <a:pt x="142223" y="1396835"/>
                </a:cubicBezTo>
                <a:lnTo>
                  <a:pt x="0" y="144478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37853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884902" y="441325"/>
            <a:ext cx="10392696" cy="985273"/>
          </a:xfrm>
        </p:spPr>
        <p:txBody>
          <a:bodyPr anchor="t" anchorCtr="0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3BC5D02F-6A7F-488D-8863-2E7D5E916A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4902" y="1562400"/>
            <a:ext cx="10392697" cy="4012831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FontTx/>
              <a:buNone/>
              <a:defRPr sz="1800" b="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2970EFF6-2A86-47BF-957F-C7B6C538C6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4725" y="5722442"/>
            <a:ext cx="52287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0EE08BC-0A14-46C9-BD44-38B56F84D1B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2919448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текс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7519A18-1BF8-4938-AEC3-A77314E50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902" y="441325"/>
            <a:ext cx="10392696" cy="985273"/>
          </a:xfrm>
        </p:spPr>
        <p:txBody>
          <a:bodyPr anchor="t" anchorCtr="0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6">
            <a:extLst>
              <a:ext uri="{FF2B5EF4-FFF2-40B4-BE49-F238E27FC236}">
                <a16:creationId xmlns:a16="http://schemas.microsoft.com/office/drawing/2014/main" id="{D8AD4F86-5FE3-446D-8780-CDA879DFF7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4902" y="1562400"/>
            <a:ext cx="10392697" cy="4012831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FontTx/>
              <a:buNone/>
              <a:defRPr sz="1800" b="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0593BBA2-AC45-42A4-9428-FC5859BB97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4725" y="5722442"/>
            <a:ext cx="52287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0EE08BC-0A14-46C9-BD44-38B56F84D1B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9025179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текс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BFBC993-7CB7-4F97-9604-69040108A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902" y="441325"/>
            <a:ext cx="10392696" cy="985273"/>
          </a:xfrm>
        </p:spPr>
        <p:txBody>
          <a:bodyPr anchor="t" anchorCtr="0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71CA5DEB-4E80-4943-910F-68B80795D7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4902" y="1562400"/>
            <a:ext cx="10392697" cy="4012831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FontTx/>
              <a:buNone/>
              <a:defRPr sz="1800" b="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96E871B4-AA94-4D4E-9BBB-98632F8FC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4725" y="5722442"/>
            <a:ext cx="52287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0EE08BC-0A14-46C9-BD44-38B56F84D1B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849061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0A5662A-3631-4B64-9763-487A6E3AD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902" y="441325"/>
            <a:ext cx="10392696" cy="985273"/>
          </a:xfrm>
        </p:spPr>
        <p:txBody>
          <a:bodyPr anchor="t" anchorCtr="0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CED77CCE-A060-47D9-A7C0-7E698FE03F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4902" y="1562400"/>
            <a:ext cx="10392697" cy="4012831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FontTx/>
              <a:buNone/>
              <a:defRPr sz="1800" b="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84624F-C505-4ADC-B9EB-36ABDDDDD9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4725" y="5722442"/>
            <a:ext cx="52287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0EE08BC-0A14-46C9-BD44-38B56F84D1B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462584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текст с фоном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62CA261-17B6-4B12-BB4D-2A27E1BE7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902" y="441325"/>
            <a:ext cx="10392696" cy="985273"/>
          </a:xfrm>
        </p:spPr>
        <p:txBody>
          <a:bodyPr anchor="t" anchorCtr="0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CE4734F9-4292-4CF6-9753-0EE2B8001E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4902" y="1562400"/>
            <a:ext cx="10392697" cy="4012831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FontTx/>
              <a:buNone/>
              <a:defRPr sz="1800" b="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97A67EA1-1104-4E3C-A446-F913484448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4725" y="5722442"/>
            <a:ext cx="52287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0EE08BC-0A14-46C9-BD44-38B56F84D1B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625858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нумерованный список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882114" y="1598615"/>
            <a:ext cx="10412361" cy="4080312"/>
          </a:xfrm>
        </p:spPr>
        <p:txBody>
          <a:bodyPr lIns="0" tIns="0" rIns="0" bIns="0" anchor="t" anchorCtr="0">
            <a:normAutofit/>
          </a:bodyPr>
          <a:lstStyle>
            <a:lvl1pPr marL="342900" indent="-342900">
              <a:buFont typeface="+mj-lt"/>
              <a:buAutoNum type="arabicPeriod"/>
              <a:defRPr sz="1800" b="0" baseline="0"/>
            </a:lvl1pPr>
          </a:lstStyle>
          <a:p>
            <a:pPr lvl="0"/>
            <a:r>
              <a:rPr lang="ru-RU" dirty="0"/>
              <a:t>Первый пункт</a:t>
            </a:r>
          </a:p>
          <a:p>
            <a:pPr lvl="0"/>
            <a:r>
              <a:rPr lang="ru-RU" dirty="0"/>
              <a:t>Второй пункт </a:t>
            </a:r>
          </a:p>
          <a:p>
            <a:pPr lvl="0"/>
            <a:r>
              <a:rPr lang="ru-RU" dirty="0"/>
              <a:t>Третий пункт 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16A866A-C7E4-46BE-B9A8-81C97693C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902" y="441325"/>
            <a:ext cx="10392696" cy="985273"/>
          </a:xfrm>
        </p:spPr>
        <p:txBody>
          <a:bodyPr anchor="t" anchorCtr="0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6EE71620-56CC-413D-BC0A-00E91094C6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4725" y="5722442"/>
            <a:ext cx="52287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0EE08BC-0A14-46C9-BD44-38B56F84D1B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876064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717716" y="1268208"/>
            <a:ext cx="4736865" cy="3114405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sz="5400"/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Заголовок доклада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7101175" y="4577261"/>
            <a:ext cx="4353406" cy="776557"/>
          </a:xfrm>
        </p:spPr>
        <p:txBody>
          <a:bodyPr lIns="0" tIns="0" rIns="0" bIns="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Имя Фамилия докладчика</a:t>
            </a:r>
          </a:p>
          <a:p>
            <a:r>
              <a:rPr lang="ru-RU" sz="2400" dirty="0"/>
              <a:t>Должность / Служба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99328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нумерованный список в 2 колонки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5865430" y="1129630"/>
            <a:ext cx="5415345" cy="4330604"/>
          </a:xfrm>
        </p:spPr>
        <p:txBody>
          <a:bodyPr lIns="0" tIns="0" rIns="0" bIns="0" anchor="t" anchorCtr="0">
            <a:normAutofit/>
          </a:bodyPr>
          <a:lstStyle>
            <a:lvl1pPr marL="342900" indent="-342900">
              <a:buFont typeface="+mj-lt"/>
              <a:buAutoNum type="arabicPeriod"/>
              <a:defRPr sz="1800" b="0" baseline="0"/>
            </a:lvl1pPr>
          </a:lstStyle>
          <a:p>
            <a:pPr lvl="0"/>
            <a:r>
              <a:rPr lang="ru-RU" dirty="0"/>
              <a:t>Первый пункт</a:t>
            </a:r>
          </a:p>
          <a:p>
            <a:pPr lvl="0"/>
            <a:r>
              <a:rPr lang="ru-RU" dirty="0"/>
              <a:t>Второй пункт </a:t>
            </a:r>
          </a:p>
          <a:p>
            <a:pPr lvl="0"/>
            <a:r>
              <a:rPr lang="ru-RU" dirty="0"/>
              <a:t>Третий пункт 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EE474C4-81A0-46FC-BFAC-275D8A403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963647"/>
            <a:ext cx="4620740" cy="2467616"/>
          </a:xfrm>
        </p:spPr>
        <p:txBody>
          <a:bodyPr anchor="t" anchorCtr="0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33CAE1B9-25FF-48B5-A049-B9DC3BEF1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4725" y="5722442"/>
            <a:ext cx="52287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0EE08BC-0A14-46C9-BD44-38B56F84D1B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62661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маркированный список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884902" y="1550100"/>
            <a:ext cx="10392696" cy="4172342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Font typeface="+mj-lt"/>
              <a:buNone/>
              <a:defRPr sz="1800" b="0" baseline="0"/>
            </a:lvl1pPr>
          </a:lstStyle>
          <a:p>
            <a:pPr marL="285750" indent="-285750">
              <a:buClr>
                <a:srgbClr val="FFCF66"/>
              </a:buClr>
              <a:buFont typeface="Arial" panose="020B0604020202020204" pitchFamily="34" charset="0"/>
              <a:buChar char="•"/>
            </a:pPr>
            <a:r>
              <a:rPr lang="ru-RU" dirty="0"/>
              <a:t>Первая позиция в списке</a:t>
            </a:r>
          </a:p>
          <a:p>
            <a:pPr marL="285750" indent="-285750">
              <a:buClr>
                <a:srgbClr val="FFCF66"/>
              </a:buClr>
              <a:buFont typeface="Arial" panose="020B0604020202020204" pitchFamily="34" charset="0"/>
              <a:buChar char="•"/>
            </a:pPr>
            <a:r>
              <a:rPr lang="ru-RU" dirty="0"/>
              <a:t>Вторая позиция в списке</a:t>
            </a:r>
          </a:p>
          <a:p>
            <a:pPr marL="285750" indent="-285750">
              <a:buClr>
                <a:srgbClr val="FFCF66"/>
              </a:buClr>
              <a:buFont typeface="Arial" panose="020B0604020202020204" pitchFamily="34" charset="0"/>
              <a:buChar char="•"/>
            </a:pPr>
            <a:r>
              <a:rPr lang="ru-RU" dirty="0"/>
              <a:t>Третья, но немаловажная позиция в списке</a:t>
            </a:r>
          </a:p>
          <a:p>
            <a:pPr marL="285750" indent="-285750">
              <a:buClr>
                <a:srgbClr val="FFCF66"/>
              </a:buClr>
              <a:buFont typeface="Arial" panose="020B0604020202020204" pitchFamily="34" charset="0"/>
              <a:buChar char="•"/>
            </a:pPr>
            <a:r>
              <a:rPr lang="ru-RU" dirty="0"/>
              <a:t>Четвертая позиция в списке</a:t>
            </a:r>
          </a:p>
          <a:p>
            <a:pPr marL="742950" lvl="1" indent="-285750">
              <a:buClr>
                <a:srgbClr val="FFCF66"/>
              </a:buClr>
              <a:buFont typeface="Verdana" panose="020B0604030504040204" pitchFamily="34" charset="0"/>
              <a:buChar char="‒"/>
            </a:pPr>
            <a:r>
              <a:rPr lang="ru-RU" sz="1400" b="0" dirty="0"/>
              <a:t> </a:t>
            </a:r>
            <a:r>
              <a:rPr lang="ru-RU" sz="1600" b="0" dirty="0"/>
              <a:t>Второй уровень списка</a:t>
            </a:r>
          </a:p>
          <a:p>
            <a:pPr marL="742950" lvl="1" indent="-285750">
              <a:buClr>
                <a:srgbClr val="FFCF66"/>
              </a:buClr>
              <a:buFont typeface="Verdana" panose="020B0604030504040204" pitchFamily="34" charset="0"/>
              <a:buChar char="‒"/>
            </a:pPr>
            <a:r>
              <a:rPr lang="ru-RU" sz="1600" b="0" dirty="0"/>
              <a:t> Ещё одна строчка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32A7D44-323D-47D5-A9F0-01D4A9E8A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902" y="447132"/>
            <a:ext cx="10392696" cy="985273"/>
          </a:xfrm>
        </p:spPr>
        <p:txBody>
          <a:bodyPr anchor="t" anchorCtr="0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3E477ECF-E540-4493-B86E-B873B16EA3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4725" y="5722442"/>
            <a:ext cx="52287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0EE08BC-0A14-46C9-BD44-38B56F84D1B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40082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маркированный список в 2 колонки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5759776" y="1047774"/>
            <a:ext cx="5517821" cy="4600281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Font typeface="+mj-lt"/>
              <a:buNone/>
              <a:defRPr sz="1800" b="0" baseline="0"/>
            </a:lvl1pPr>
          </a:lstStyle>
          <a:p>
            <a:pPr marL="285750" indent="-285750">
              <a:buClr>
                <a:srgbClr val="FFCF66"/>
              </a:buClr>
              <a:buFont typeface="Arial" panose="020B0604020202020204" pitchFamily="34" charset="0"/>
              <a:buChar char="•"/>
            </a:pPr>
            <a:r>
              <a:rPr lang="ru-RU" dirty="0"/>
              <a:t>Первая позиция в списке</a:t>
            </a:r>
          </a:p>
          <a:p>
            <a:pPr marL="285750" indent="-285750">
              <a:buClr>
                <a:srgbClr val="FFCF66"/>
              </a:buClr>
              <a:buFont typeface="Arial" panose="020B0604020202020204" pitchFamily="34" charset="0"/>
              <a:buChar char="•"/>
            </a:pPr>
            <a:r>
              <a:rPr lang="ru-RU" dirty="0"/>
              <a:t>Вторая позиция в списке</a:t>
            </a:r>
          </a:p>
          <a:p>
            <a:pPr marL="285750" indent="-285750">
              <a:buClr>
                <a:srgbClr val="FFCF66"/>
              </a:buClr>
              <a:buFont typeface="Arial" panose="020B0604020202020204" pitchFamily="34" charset="0"/>
              <a:buChar char="•"/>
            </a:pPr>
            <a:r>
              <a:rPr lang="ru-RU" dirty="0"/>
              <a:t>Третья, но немаловажная позиция в списке</a:t>
            </a:r>
          </a:p>
          <a:p>
            <a:pPr marL="285750" indent="-285750">
              <a:buClr>
                <a:srgbClr val="FFCF66"/>
              </a:buClr>
              <a:buFont typeface="Arial" panose="020B0604020202020204" pitchFamily="34" charset="0"/>
              <a:buChar char="•"/>
            </a:pPr>
            <a:r>
              <a:rPr lang="ru-RU" dirty="0"/>
              <a:t>Четвертая позиция в списке</a:t>
            </a:r>
          </a:p>
          <a:p>
            <a:pPr marL="742950" lvl="1" indent="-285750">
              <a:buClr>
                <a:srgbClr val="FFCF66"/>
              </a:buClr>
              <a:buFont typeface="Verdana" panose="020B0604030504040204" pitchFamily="34" charset="0"/>
              <a:buChar char="‒"/>
            </a:pPr>
            <a:r>
              <a:rPr lang="ru-RU" sz="1400" b="0" dirty="0"/>
              <a:t> </a:t>
            </a:r>
            <a:r>
              <a:rPr lang="ru-RU" sz="1600" b="0" dirty="0"/>
              <a:t>Второй уровень списка</a:t>
            </a:r>
          </a:p>
          <a:p>
            <a:pPr marL="742950" lvl="1" indent="-285750">
              <a:buClr>
                <a:srgbClr val="FFCF66"/>
              </a:buClr>
              <a:buFont typeface="Verdana" panose="020B0604030504040204" pitchFamily="34" charset="0"/>
              <a:buChar char="‒"/>
            </a:pPr>
            <a:r>
              <a:rPr lang="ru-RU" sz="1600" b="0" dirty="0"/>
              <a:t> Ещё одна строчка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D56FE66-88BE-40AA-AAA9-8DDD1F2AD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891219"/>
            <a:ext cx="4620740" cy="2467616"/>
          </a:xfrm>
        </p:spPr>
        <p:txBody>
          <a:bodyPr anchor="t" anchorCtr="0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617602DF-5256-4FDD-94C1-5B638A446B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4725" y="5722442"/>
            <a:ext cx="52287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0EE08BC-0A14-46C9-BD44-38B56F84D1B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010076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прав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697" y="762915"/>
            <a:ext cx="4943168" cy="4645025"/>
          </a:xfrm>
        </p:spPr>
        <p:txBody>
          <a:bodyPr anchor="ctr" anchorCtr="0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2"/>
          <p:cNvSpPr>
            <a:spLocks noGrp="1"/>
          </p:cNvSpPr>
          <p:nvPr>
            <p:ph idx="1" hasCustomPrompt="1"/>
          </p:nvPr>
        </p:nvSpPr>
        <p:spPr>
          <a:xfrm>
            <a:off x="6381135" y="762915"/>
            <a:ext cx="4943168" cy="463391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>
              <a:defRPr sz="1800" b="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C523A1-EB68-423D-8F90-63E750B7F5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4725" y="5722442"/>
            <a:ext cx="52287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0EE08BC-0A14-46C9-BD44-38B56F84D1B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8268199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_0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65238" y="1376363"/>
            <a:ext cx="10579509" cy="4645025"/>
          </a:xfrm>
        </p:spPr>
        <p:txBody>
          <a:bodyPr anchor="ctr" anchorCtr="0">
            <a:normAutofit/>
          </a:bodyPr>
          <a:lstStyle>
            <a:lvl1pPr>
              <a:defRPr sz="4800" baseline="0"/>
            </a:lvl1pPr>
          </a:lstStyle>
          <a:p>
            <a:r>
              <a:rPr lang="ru-RU" dirty="0"/>
              <a:t>Страница разделитель 01</a:t>
            </a: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E183D238-B879-455A-91BE-5DFBD2E39E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4725" y="5722442"/>
            <a:ext cx="52287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0EE08BC-0A14-46C9-BD44-38B56F84D1B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4120963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_0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65238" y="1376363"/>
            <a:ext cx="5879691" cy="4645025"/>
          </a:xfrm>
        </p:spPr>
        <p:txBody>
          <a:bodyPr anchor="ctr" anchorCtr="0">
            <a:normAutofit/>
          </a:bodyPr>
          <a:lstStyle>
            <a:lvl1pPr algn="l">
              <a:defRPr sz="4800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Страница разделитель 0</a:t>
            </a:r>
            <a:r>
              <a:rPr lang="en-US" dirty="0"/>
              <a:t>2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737050-4917-4D01-9FBF-4294D36866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4931" y="832620"/>
            <a:ext cx="4718608" cy="44355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CCDFEB-FC43-4DB0-8417-BCF617BDA5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8299" y="5424845"/>
            <a:ext cx="3200800" cy="226472"/>
          </a:xfrm>
          <a:prstGeom prst="rect">
            <a:avLst/>
          </a:prstGeom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DB3D072C-6E13-4402-9C19-33106D7A3B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4725" y="5722442"/>
            <a:ext cx="52287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0EE08BC-0A14-46C9-BD44-38B56F84D1B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4162332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азделитель_0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65238" y="1376363"/>
            <a:ext cx="5879691" cy="4645025"/>
          </a:xfrm>
        </p:spPr>
        <p:txBody>
          <a:bodyPr anchor="ctr" anchorCtr="0">
            <a:normAutofit/>
          </a:bodyPr>
          <a:lstStyle>
            <a:lvl1pPr algn="l">
              <a:defRPr sz="4800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Страница разделитель 03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737050-4917-4D01-9FBF-4294D36866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8784" y="934114"/>
            <a:ext cx="4812258" cy="45236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CCDFEB-FC43-4DB0-8417-BCF617BDA5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9800" y="5248056"/>
            <a:ext cx="2963438" cy="209677"/>
          </a:xfrm>
          <a:prstGeom prst="rect">
            <a:avLst/>
          </a:prstGeom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466F56F0-9A02-4015-84BB-C461865CDE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4725" y="5722442"/>
            <a:ext cx="52287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0EE08BC-0A14-46C9-BD44-38B56F84D1B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966886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азделитель_0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24233" y="4119715"/>
            <a:ext cx="6312310" cy="2196640"/>
          </a:xfrm>
        </p:spPr>
        <p:txBody>
          <a:bodyPr anchor="ctr" anchorCtr="0">
            <a:normAutofit/>
          </a:bodyPr>
          <a:lstStyle>
            <a:lvl1pPr>
              <a:defRPr sz="4800" baseline="0"/>
            </a:lvl1pPr>
          </a:lstStyle>
          <a:p>
            <a:r>
              <a:rPr lang="ru-RU" dirty="0"/>
              <a:t>Страница разделитель 04</a:t>
            </a: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DF1FE032-F8BE-4394-AF02-BD6F391F83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4725" y="5722442"/>
            <a:ext cx="52287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0EE08BC-0A14-46C9-BD44-38B56F84D1B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4069316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азделитель_0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24233" y="4119715"/>
            <a:ext cx="6312310" cy="2196640"/>
          </a:xfrm>
        </p:spPr>
        <p:txBody>
          <a:bodyPr anchor="ctr" anchorCtr="0">
            <a:normAutofit/>
          </a:bodyPr>
          <a:lstStyle>
            <a:lvl1pPr>
              <a:defRPr sz="4800" baseline="0"/>
            </a:lvl1pPr>
          </a:lstStyle>
          <a:p>
            <a:r>
              <a:rPr lang="ru-RU" dirty="0"/>
              <a:t>Страница разделитель 05</a:t>
            </a: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C76778CB-826E-4E4C-A16B-DF31D87891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4725" y="5722442"/>
            <a:ext cx="52287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0EE08BC-0A14-46C9-BD44-38B56F84D1B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164237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Разделитель_0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24233" y="4119715"/>
            <a:ext cx="6312310" cy="2196640"/>
          </a:xfrm>
        </p:spPr>
        <p:txBody>
          <a:bodyPr anchor="ctr" anchorCtr="0">
            <a:normAutofit/>
          </a:bodyPr>
          <a:lstStyle>
            <a:lvl1pPr>
              <a:defRPr sz="4800" baseline="0"/>
            </a:lvl1pPr>
          </a:lstStyle>
          <a:p>
            <a:r>
              <a:rPr lang="ru-RU" dirty="0"/>
              <a:t>Страница разделитель 06</a:t>
            </a: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B397B02E-0E06-4105-94D2-12E74FD1EB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4725" y="5722442"/>
            <a:ext cx="52287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0EE08BC-0A14-46C9-BD44-38B56F84D1B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82526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имвол шафра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5700714" y="1376363"/>
            <a:ext cx="5040312" cy="3114405"/>
          </a:xfrm>
        </p:spPr>
        <p:txBody>
          <a:bodyPr anchor="ctr" anchorCtr="0">
            <a:normAutofit/>
          </a:bodyPr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Заголовок доклада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5700714" y="4490768"/>
            <a:ext cx="5040312" cy="747982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Имя Фамилия докладчика</a:t>
            </a:r>
          </a:p>
          <a:p>
            <a:r>
              <a:rPr lang="ru-RU" dirty="0"/>
              <a:t>Должность / отдел</a:t>
            </a:r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0712" y="5633342"/>
            <a:ext cx="1387475" cy="491923"/>
          </a:xfrm>
          <a:prstGeom prst="rect">
            <a:avLst/>
          </a:prstGeom>
        </p:spPr>
      </p:pic>
      <p:sp>
        <p:nvSpPr>
          <p:cNvPr id="25" name="Полилиния 24"/>
          <p:cNvSpPr/>
          <p:nvPr userDrawn="1"/>
        </p:nvSpPr>
        <p:spPr>
          <a:xfrm>
            <a:off x="0" y="0"/>
            <a:ext cx="4838701" cy="6858000"/>
          </a:xfrm>
          <a:custGeom>
            <a:avLst/>
            <a:gdLst>
              <a:gd name="connsiteX0" fmla="*/ 786539 w 4838701"/>
              <a:gd name="connsiteY0" fmla="*/ 2133598 h 6858000"/>
              <a:gd name="connsiteX1" fmla="*/ 1639821 w 4838701"/>
              <a:gd name="connsiteY1" fmla="*/ 3171823 h 6858000"/>
              <a:gd name="connsiteX2" fmla="*/ 786539 w 4838701"/>
              <a:gd name="connsiteY2" fmla="*/ 4210048 h 6858000"/>
              <a:gd name="connsiteX3" fmla="*/ 57218 w 4838701"/>
              <a:gd name="connsiteY3" fmla="*/ 3751468 h 6858000"/>
              <a:gd name="connsiteX4" fmla="*/ 0 w 4838701"/>
              <a:gd name="connsiteY4" fmla="*/ 3604516 h 6858000"/>
              <a:gd name="connsiteX5" fmla="*/ 0 w 4838701"/>
              <a:gd name="connsiteY5" fmla="*/ 2740664 h 6858000"/>
              <a:gd name="connsiteX6" fmla="*/ 57218 w 4838701"/>
              <a:gd name="connsiteY6" fmla="*/ 2594690 h 6858000"/>
              <a:gd name="connsiteX7" fmla="*/ 786539 w 4838701"/>
              <a:gd name="connsiteY7" fmla="*/ 2133598 h 6858000"/>
              <a:gd name="connsiteX8" fmla="*/ 0 w 4838701"/>
              <a:gd name="connsiteY8" fmla="*/ 0 h 6858000"/>
              <a:gd name="connsiteX9" fmla="*/ 758686 w 4838701"/>
              <a:gd name="connsiteY9" fmla="*/ 0 h 6858000"/>
              <a:gd name="connsiteX10" fmla="*/ 710008 w 4838701"/>
              <a:gd name="connsiteY10" fmla="*/ 64545 h 6858000"/>
              <a:gd name="connsiteX11" fmla="*/ 305440 w 4838701"/>
              <a:gd name="connsiteY11" fmla="*/ 610601 h 6858000"/>
              <a:gd name="connsiteX12" fmla="*/ 311674 w 4838701"/>
              <a:gd name="connsiteY12" fmla="*/ 838097 h 6858000"/>
              <a:gd name="connsiteX13" fmla="*/ 498139 w 4838701"/>
              <a:gd name="connsiteY13" fmla="*/ 1004391 h 6858000"/>
              <a:gd name="connsiteX14" fmla="*/ 758973 w 4838701"/>
              <a:gd name="connsiteY14" fmla="*/ 1014827 h 6858000"/>
              <a:gd name="connsiteX15" fmla="*/ 1953325 w 4838701"/>
              <a:gd name="connsiteY15" fmla="*/ 0 h 6858000"/>
              <a:gd name="connsiteX16" fmla="*/ 3191959 w 4838701"/>
              <a:gd name="connsiteY16" fmla="*/ 0 h 6858000"/>
              <a:gd name="connsiteX17" fmla="*/ 3225359 w 4838701"/>
              <a:gd name="connsiteY17" fmla="*/ 22255 h 6858000"/>
              <a:gd name="connsiteX18" fmla="*/ 4838701 w 4838701"/>
              <a:gd name="connsiteY18" fmla="*/ 3185326 h 6858000"/>
              <a:gd name="connsiteX19" fmla="*/ 2324833 w 4838701"/>
              <a:gd name="connsiteY19" fmla="*/ 6828634 h 6858000"/>
              <a:gd name="connsiteX20" fmla="*/ 2239107 w 4838701"/>
              <a:gd name="connsiteY20" fmla="*/ 6858000 h 6858000"/>
              <a:gd name="connsiteX21" fmla="*/ 0 w 4838701"/>
              <a:gd name="connsiteY21" fmla="*/ 6858000 h 6858000"/>
              <a:gd name="connsiteX22" fmla="*/ 0 w 4838701"/>
              <a:gd name="connsiteY22" fmla="*/ 4907035 h 6858000"/>
              <a:gd name="connsiteX23" fmla="*/ 128075 w 4838701"/>
              <a:gd name="connsiteY23" fmla="*/ 4949125 h 6858000"/>
              <a:gd name="connsiteX24" fmla="*/ 789714 w 4838701"/>
              <a:gd name="connsiteY24" fmla="*/ 5029199 h 6858000"/>
              <a:gd name="connsiteX25" fmla="*/ 2711383 w 4838701"/>
              <a:gd name="connsiteY25" fmla="*/ 3169443 h 6858000"/>
              <a:gd name="connsiteX26" fmla="*/ 789714 w 4838701"/>
              <a:gd name="connsiteY26" fmla="*/ 1309687 h 6858000"/>
              <a:gd name="connsiteX27" fmla="*/ 142223 w 4838701"/>
              <a:gd name="connsiteY27" fmla="*/ 1396835 h 6858000"/>
              <a:gd name="connsiteX28" fmla="*/ 0 w 4838701"/>
              <a:gd name="connsiteY28" fmla="*/ 144478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838701" h="6858000">
                <a:moveTo>
                  <a:pt x="786539" y="2133598"/>
                </a:moveTo>
                <a:cubicBezTo>
                  <a:pt x="1340344" y="2120898"/>
                  <a:pt x="1639821" y="2598427"/>
                  <a:pt x="1639821" y="3171823"/>
                </a:cubicBezTo>
                <a:cubicBezTo>
                  <a:pt x="1639821" y="3745219"/>
                  <a:pt x="1340344" y="4213223"/>
                  <a:pt x="786539" y="4210048"/>
                </a:cubicBezTo>
                <a:cubicBezTo>
                  <a:pt x="440411" y="4208064"/>
                  <a:pt x="193629" y="4026986"/>
                  <a:pt x="57218" y="3751468"/>
                </a:cubicBezTo>
                <a:lnTo>
                  <a:pt x="0" y="3604516"/>
                </a:lnTo>
                <a:lnTo>
                  <a:pt x="0" y="2740664"/>
                </a:lnTo>
                <a:lnTo>
                  <a:pt x="57218" y="2594690"/>
                </a:lnTo>
                <a:cubicBezTo>
                  <a:pt x="193629" y="2321125"/>
                  <a:pt x="440411" y="2141536"/>
                  <a:pt x="786539" y="2133598"/>
                </a:cubicBezTo>
                <a:close/>
                <a:moveTo>
                  <a:pt x="0" y="0"/>
                </a:moveTo>
                <a:lnTo>
                  <a:pt x="758686" y="0"/>
                </a:lnTo>
                <a:lnTo>
                  <a:pt x="710008" y="64545"/>
                </a:lnTo>
                <a:cubicBezTo>
                  <a:pt x="563598" y="260963"/>
                  <a:pt x="423636" y="452191"/>
                  <a:pt x="305440" y="610601"/>
                </a:cubicBezTo>
                <a:cubicBezTo>
                  <a:pt x="254203" y="666596"/>
                  <a:pt x="255679" y="786860"/>
                  <a:pt x="311674" y="838097"/>
                </a:cubicBezTo>
                <a:lnTo>
                  <a:pt x="498139" y="1004391"/>
                </a:lnTo>
                <a:cubicBezTo>
                  <a:pt x="577945" y="1079440"/>
                  <a:pt x="669636" y="1082728"/>
                  <a:pt x="758973" y="1014827"/>
                </a:cubicBezTo>
                <a:lnTo>
                  <a:pt x="1953325" y="0"/>
                </a:lnTo>
                <a:lnTo>
                  <a:pt x="3191959" y="0"/>
                </a:lnTo>
                <a:lnTo>
                  <a:pt x="3225359" y="22255"/>
                </a:lnTo>
                <a:cubicBezTo>
                  <a:pt x="4201760" y="725220"/>
                  <a:pt x="4838701" y="1879968"/>
                  <a:pt x="4838701" y="3185326"/>
                </a:cubicBezTo>
                <a:cubicBezTo>
                  <a:pt x="4838701" y="4858863"/>
                  <a:pt x="3791789" y="6284847"/>
                  <a:pt x="2324833" y="6828634"/>
                </a:cubicBezTo>
                <a:lnTo>
                  <a:pt x="2239107" y="6858000"/>
                </a:lnTo>
                <a:lnTo>
                  <a:pt x="0" y="6858000"/>
                </a:lnTo>
                <a:lnTo>
                  <a:pt x="0" y="4907035"/>
                </a:lnTo>
                <a:lnTo>
                  <a:pt x="128075" y="4949125"/>
                </a:lnTo>
                <a:cubicBezTo>
                  <a:pt x="324783" y="5002829"/>
                  <a:pt x="545177" y="5030985"/>
                  <a:pt x="789714" y="5029199"/>
                </a:cubicBezTo>
                <a:cubicBezTo>
                  <a:pt x="2093910" y="5019674"/>
                  <a:pt x="2711383" y="4196558"/>
                  <a:pt x="2711383" y="3169443"/>
                </a:cubicBezTo>
                <a:cubicBezTo>
                  <a:pt x="2711383" y="2142328"/>
                  <a:pt x="2055809" y="1300162"/>
                  <a:pt x="789714" y="1309687"/>
                </a:cubicBezTo>
                <a:cubicBezTo>
                  <a:pt x="552321" y="1311473"/>
                  <a:pt x="336392" y="1341862"/>
                  <a:pt x="142223" y="1396835"/>
                </a:cubicBezTo>
                <a:lnTo>
                  <a:pt x="0" y="144478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7161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диаграмм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 hasCustomPrompt="1"/>
          </p:nvPr>
        </p:nvSpPr>
        <p:spPr>
          <a:xfrm>
            <a:off x="8835461" y="1534625"/>
            <a:ext cx="2442137" cy="4179272"/>
          </a:xfrm>
        </p:spPr>
        <p:txBody>
          <a:bodyPr anchor="ctr" anchorCtr="0">
            <a:normAutofit/>
          </a:bodyPr>
          <a:lstStyle>
            <a:lvl1pPr>
              <a:defRPr sz="1400" b="0"/>
            </a:lvl1pPr>
            <a:lvl4pPr>
              <a:defRPr/>
            </a:lvl4pPr>
          </a:lstStyle>
          <a:p>
            <a:pPr lvl="0"/>
            <a:r>
              <a:rPr lang="ru-RU" dirty="0"/>
              <a:t>Описание диаграммы</a:t>
            </a:r>
          </a:p>
        </p:txBody>
      </p:sp>
      <p:sp>
        <p:nvSpPr>
          <p:cNvPr id="7" name="Диаграмма 6"/>
          <p:cNvSpPr>
            <a:spLocks noGrp="1"/>
          </p:cNvSpPr>
          <p:nvPr>
            <p:ph type="chart" sz="quarter" idx="14"/>
          </p:nvPr>
        </p:nvSpPr>
        <p:spPr>
          <a:xfrm>
            <a:off x="884902" y="1543169"/>
            <a:ext cx="7771376" cy="4179273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F821131-241D-4D09-AE09-799B29595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902" y="463282"/>
            <a:ext cx="10392696" cy="954310"/>
          </a:xfrm>
        </p:spPr>
        <p:txBody>
          <a:bodyPr anchor="t" anchorCtr="0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F46BE731-9096-4039-BF9A-727DEA4B2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4725" y="5722442"/>
            <a:ext cx="52287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0EE08BC-0A14-46C9-BD44-38B56F84D1B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287232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круговая диаграмм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6343436" y="441325"/>
            <a:ext cx="4938367" cy="1552267"/>
          </a:xfrm>
        </p:spPr>
        <p:txBody>
          <a:bodyPr anchor="ctr" anchorCtr="0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7" name="Диаграмма 6"/>
          <p:cNvSpPr>
            <a:spLocks noGrp="1"/>
          </p:cNvSpPr>
          <p:nvPr>
            <p:ph type="chart" sz="quarter" idx="14"/>
          </p:nvPr>
        </p:nvSpPr>
        <p:spPr>
          <a:xfrm>
            <a:off x="875071" y="441325"/>
            <a:ext cx="4973493" cy="5097156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Текст 2"/>
          <p:cNvSpPr>
            <a:spLocks noGrp="1"/>
          </p:cNvSpPr>
          <p:nvPr>
            <p:ph idx="1" hasCustomPrompt="1"/>
          </p:nvPr>
        </p:nvSpPr>
        <p:spPr>
          <a:xfrm>
            <a:off x="6341806" y="2298393"/>
            <a:ext cx="4940197" cy="32400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1800" b="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E1FE05CB-6EF4-4FF8-B36B-867271E4E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4725" y="5722442"/>
            <a:ext cx="52287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0EE08BC-0A14-46C9-BD44-38B56F84D1B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9520273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390967" y="1595563"/>
            <a:ext cx="4886631" cy="4045156"/>
          </a:xfrm>
        </p:spPr>
        <p:txBody>
          <a:bodyPr anchor="t" anchorCtr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84902" y="1595564"/>
            <a:ext cx="4886631" cy="4045156"/>
          </a:xfrm>
        </p:spPr>
        <p:txBody>
          <a:bodyPr anchor="t" anchorCtr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211C23E-56A6-4164-B8FF-F10658F2B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902" y="441325"/>
            <a:ext cx="10392696" cy="985273"/>
          </a:xfrm>
        </p:spPr>
        <p:txBody>
          <a:bodyPr anchor="t" anchorCtr="0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7F2573-AD9D-448A-A476-45D5ECB21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4725" y="5722442"/>
            <a:ext cx="52287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0EE08BC-0A14-46C9-BD44-38B56F84D1B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4820771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0" y="2489588"/>
            <a:ext cx="5196348" cy="3185292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Описание, краткая информация</a:t>
            </a:r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3"/>
          </p:nvPr>
        </p:nvSpPr>
        <p:spPr>
          <a:xfrm>
            <a:off x="880704" y="1614516"/>
            <a:ext cx="5005388" cy="406036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Текст 3"/>
          <p:cNvSpPr>
            <a:spLocks noGrp="1"/>
          </p:cNvSpPr>
          <p:nvPr>
            <p:ph type="body" sz="half" idx="14" hasCustomPrompt="1"/>
          </p:nvPr>
        </p:nvSpPr>
        <p:spPr>
          <a:xfrm>
            <a:off x="6096000" y="1614516"/>
            <a:ext cx="5196348" cy="7159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75CD4B1-F30F-4145-BA27-A319BB47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902" y="452264"/>
            <a:ext cx="10392696" cy="985273"/>
          </a:xfrm>
        </p:spPr>
        <p:txBody>
          <a:bodyPr anchor="t" anchorCtr="0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E5CEB1CE-04E3-42BD-8823-F5452F1C4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4725" y="5722442"/>
            <a:ext cx="52287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0EE08BC-0A14-46C9-BD44-38B56F84D1B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869938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Рисунка с подписью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90535" y="4965411"/>
            <a:ext cx="4782677" cy="715962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Описание, краткая информация</a:t>
            </a:r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3"/>
          </p:nvPr>
        </p:nvSpPr>
        <p:spPr>
          <a:xfrm>
            <a:off x="890535" y="1514633"/>
            <a:ext cx="4782677" cy="2890556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Текст 3"/>
          <p:cNvSpPr>
            <a:spLocks noGrp="1"/>
          </p:cNvSpPr>
          <p:nvPr>
            <p:ph type="body" sz="half" idx="14" hasCustomPrompt="1"/>
          </p:nvPr>
        </p:nvSpPr>
        <p:spPr>
          <a:xfrm>
            <a:off x="890535" y="4536785"/>
            <a:ext cx="4782677" cy="4286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4" name="Текст 3"/>
          <p:cNvSpPr>
            <a:spLocks noGrp="1"/>
          </p:cNvSpPr>
          <p:nvPr>
            <p:ph type="body" sz="half" idx="16"/>
          </p:nvPr>
        </p:nvSpPr>
        <p:spPr>
          <a:xfrm>
            <a:off x="6518788" y="4965410"/>
            <a:ext cx="4782677" cy="715962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Описание, краткая информация</a:t>
            </a:r>
          </a:p>
        </p:txBody>
      </p:sp>
      <p:sp>
        <p:nvSpPr>
          <p:cNvPr id="15" name="Рисунок 8"/>
          <p:cNvSpPr>
            <a:spLocks noGrp="1"/>
          </p:cNvSpPr>
          <p:nvPr>
            <p:ph type="pic" sz="quarter" idx="17"/>
          </p:nvPr>
        </p:nvSpPr>
        <p:spPr>
          <a:xfrm>
            <a:off x="6518788" y="1504646"/>
            <a:ext cx="4782677" cy="2900543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Текст 3"/>
          <p:cNvSpPr>
            <a:spLocks noGrp="1"/>
          </p:cNvSpPr>
          <p:nvPr>
            <p:ph type="body" sz="half" idx="18" hasCustomPrompt="1"/>
          </p:nvPr>
        </p:nvSpPr>
        <p:spPr>
          <a:xfrm>
            <a:off x="6518788" y="4536784"/>
            <a:ext cx="4782677" cy="4286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981AEDAF-55A9-4E1C-8323-359C0D961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902" y="441325"/>
            <a:ext cx="10392696" cy="985273"/>
          </a:xfrm>
        </p:spPr>
        <p:txBody>
          <a:bodyPr anchor="t" anchorCtr="0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8FFC0EE2-1895-4B1F-A00C-1F2A313BE3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4725" y="5722442"/>
            <a:ext cx="52287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0EE08BC-0A14-46C9-BD44-38B56F84D1B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5878263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3"/>
          <p:cNvSpPr>
            <a:spLocks noGrp="1"/>
          </p:cNvSpPr>
          <p:nvPr>
            <p:ph type="body" sz="half" idx="2"/>
          </p:nvPr>
        </p:nvSpPr>
        <p:spPr>
          <a:xfrm>
            <a:off x="891280" y="5127584"/>
            <a:ext cx="4927703" cy="715962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Описание, краткая информация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half" idx="14" hasCustomPrompt="1"/>
          </p:nvPr>
        </p:nvSpPr>
        <p:spPr>
          <a:xfrm>
            <a:off x="891280" y="4594184"/>
            <a:ext cx="4927703" cy="533399"/>
          </a:xfrm>
        </p:spPr>
        <p:txBody>
          <a:bodyPr anchor="b" anchorCtr="0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8" name="Объект 3"/>
          <p:cNvSpPr>
            <a:spLocks noGrp="1"/>
          </p:cNvSpPr>
          <p:nvPr>
            <p:ph sz="half" idx="16"/>
          </p:nvPr>
        </p:nvSpPr>
        <p:spPr>
          <a:xfrm>
            <a:off x="888105" y="1527246"/>
            <a:ext cx="4931385" cy="3004751"/>
          </a:xfrm>
        </p:spPr>
        <p:txBody>
          <a:bodyPr anchor="t" anchorCtr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half" idx="17"/>
          </p:nvPr>
        </p:nvSpPr>
        <p:spPr>
          <a:xfrm>
            <a:off x="6349420" y="5115850"/>
            <a:ext cx="4927703" cy="715962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Описание, краткая информация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half" idx="18" hasCustomPrompt="1"/>
          </p:nvPr>
        </p:nvSpPr>
        <p:spPr>
          <a:xfrm>
            <a:off x="6349420" y="4582450"/>
            <a:ext cx="4927703" cy="533399"/>
          </a:xfrm>
        </p:spPr>
        <p:txBody>
          <a:bodyPr anchor="b" anchorCtr="0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7" name="Объект 3"/>
          <p:cNvSpPr>
            <a:spLocks noGrp="1"/>
          </p:cNvSpPr>
          <p:nvPr>
            <p:ph sz="half" idx="19"/>
          </p:nvPr>
        </p:nvSpPr>
        <p:spPr>
          <a:xfrm>
            <a:off x="6346213" y="1514593"/>
            <a:ext cx="4931385" cy="3004751"/>
          </a:xfrm>
        </p:spPr>
        <p:txBody>
          <a:bodyPr anchor="t" anchorCtr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131546B-EEAC-45C2-AD58-2686120E4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902" y="441325"/>
            <a:ext cx="10392696" cy="985273"/>
          </a:xfrm>
        </p:spPr>
        <p:txBody>
          <a:bodyPr anchor="t" anchorCtr="0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54BC83B1-EA69-458C-93CC-D83700FA6A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4725" y="5722442"/>
            <a:ext cx="52287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0EE08BC-0A14-46C9-BD44-38B56F84D1B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1712787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253E90FC-F950-4C4B-B0F4-B43F9D7D1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4725" y="5722442"/>
            <a:ext cx="52287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0EE08BC-0A14-46C9-BD44-38B56F84D1B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242607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следни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156007" y="3429000"/>
            <a:ext cx="6084888" cy="1133788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Имя Фамилия докладчика</a:t>
            </a:r>
          </a:p>
          <a:p>
            <a:r>
              <a:rPr lang="ru-RU" sz="2400" dirty="0"/>
              <a:t>Должность / Служба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1156007" y="4588768"/>
            <a:ext cx="3770313" cy="628650"/>
          </a:xfrm>
        </p:spPr>
        <p:txBody>
          <a:bodyPr>
            <a:normAutofit/>
          </a:bodyPr>
          <a:lstStyle>
            <a:lvl1pPr>
              <a:defRPr sz="1800" b="0" baseline="0"/>
            </a:lvl1pPr>
          </a:lstStyle>
          <a:p>
            <a:pPr lvl="0"/>
            <a:r>
              <a:rPr lang="ru-RU" dirty="0"/>
              <a:t>Телефон / эл. почта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CED1720-7802-4704-90FA-E302964951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56006" y="1142075"/>
            <a:ext cx="6084889" cy="2254314"/>
          </a:xfrm>
        </p:spPr>
        <p:txBody>
          <a:bodyPr anchor="ctr" anchorCtr="0">
            <a:normAutofit/>
          </a:bodyPr>
          <a:lstStyle>
            <a:lvl1pPr algn="l">
              <a:lnSpc>
                <a:spcPct val="100000"/>
              </a:lnSpc>
              <a:defRPr sz="4800"/>
            </a:lvl1pPr>
          </a:lstStyle>
          <a:p>
            <a:r>
              <a:rPr lang="ru-RU" dirty="0"/>
              <a:t>Благодарю </a:t>
            </a:r>
            <a:br>
              <a:rPr lang="ru-RU" dirty="0"/>
            </a:br>
            <a:r>
              <a:rPr lang="ru-RU" dirty="0"/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829485525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следни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156006" y="3429000"/>
            <a:ext cx="6084888" cy="1133788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Имя Фамилия докладчика</a:t>
            </a:r>
          </a:p>
          <a:p>
            <a:r>
              <a:rPr lang="ru-RU" sz="2400" dirty="0"/>
              <a:t>Должность / Служба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1156006" y="4588768"/>
            <a:ext cx="3770313" cy="628650"/>
          </a:xfrm>
        </p:spPr>
        <p:txBody>
          <a:bodyPr>
            <a:normAutofit/>
          </a:bodyPr>
          <a:lstStyle>
            <a:lvl1pPr>
              <a:defRPr sz="1800" b="0" baseline="0"/>
            </a:lvl1pPr>
          </a:lstStyle>
          <a:p>
            <a:pPr lvl="0"/>
            <a:r>
              <a:rPr lang="ru-RU" dirty="0"/>
              <a:t>Телефон / эл. почта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EA4524E-AC81-4F4C-AAE2-A4D98451D4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56006" y="1142075"/>
            <a:ext cx="6084889" cy="2254314"/>
          </a:xfrm>
        </p:spPr>
        <p:txBody>
          <a:bodyPr anchor="ctr" anchorCtr="0">
            <a:normAutofit/>
          </a:bodyPr>
          <a:lstStyle>
            <a:lvl1pPr algn="l">
              <a:lnSpc>
                <a:spcPct val="100000"/>
              </a:lnSpc>
              <a:defRPr sz="4800"/>
            </a:lvl1pPr>
          </a:lstStyle>
          <a:p>
            <a:r>
              <a:rPr lang="ru-RU" dirty="0"/>
              <a:t>Благодарю </a:t>
            </a:r>
            <a:br>
              <a:rPr lang="ru-RU" dirty="0"/>
            </a:br>
            <a:r>
              <a:rPr lang="ru-RU" dirty="0"/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770902856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следни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213" y="524382"/>
            <a:ext cx="5411787" cy="57827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5633342"/>
            <a:ext cx="1387475" cy="491923"/>
          </a:xfrm>
          <a:prstGeom prst="rect">
            <a:avLst/>
          </a:prstGeom>
        </p:spPr>
      </p:pic>
      <p:sp>
        <p:nvSpPr>
          <p:cNvPr id="12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450975" y="3446757"/>
            <a:ext cx="6084888" cy="1133788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Имя Фамилия докладчика</a:t>
            </a:r>
          </a:p>
          <a:p>
            <a:r>
              <a:rPr lang="ru-RU" sz="2400" dirty="0"/>
              <a:t>Должность / Служба</a:t>
            </a:r>
            <a:endParaRPr lang="ru-RU" dirty="0"/>
          </a:p>
        </p:txBody>
      </p:sp>
      <p:sp>
        <p:nvSpPr>
          <p:cNvPr id="9" name="Подзаголовок 2"/>
          <p:cNvSpPr txBox="1">
            <a:spLocks/>
          </p:cNvSpPr>
          <p:nvPr userDrawn="1"/>
        </p:nvSpPr>
        <p:spPr>
          <a:xfrm>
            <a:off x="1450975" y="742624"/>
            <a:ext cx="6084887" cy="144933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endParaRPr lang="ru-RU" sz="4000" b="1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1450975" y="4606525"/>
            <a:ext cx="3770313" cy="628650"/>
          </a:xfrm>
        </p:spPr>
        <p:txBody>
          <a:bodyPr>
            <a:normAutofit/>
          </a:bodyPr>
          <a:lstStyle>
            <a:lvl1pPr>
              <a:defRPr sz="1800" b="0" baseline="0"/>
            </a:lvl1pPr>
          </a:lstStyle>
          <a:p>
            <a:pPr lvl="0"/>
            <a:r>
              <a:rPr lang="ru-RU" dirty="0"/>
              <a:t>Телефон / эл. почта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701996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884902" y="635297"/>
            <a:ext cx="10392696" cy="489381"/>
          </a:xfrm>
        </p:spPr>
        <p:txBody>
          <a:bodyPr anchor="b" anchorCtr="0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3BC5D02F-6A7F-488D-8863-2E7D5E916A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4902" y="1388806"/>
            <a:ext cx="10392697" cy="4380398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FontTx/>
              <a:buNone/>
              <a:defRPr sz="1800" b="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99628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E5A9C77-3B4E-49A2-B7EE-EA6CA7718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902" y="635297"/>
            <a:ext cx="10392696" cy="489381"/>
          </a:xfrm>
        </p:spPr>
        <p:txBody>
          <a:bodyPr anchor="b" anchorCtr="0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CB61794A-A007-49B3-A5C6-893BAF11E6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4902" y="1388806"/>
            <a:ext cx="10392697" cy="4380398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FontTx/>
              <a:buNone/>
              <a:defRPr sz="1800" b="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27949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текст с фоном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E45B221-5AD3-4D9C-B085-D9A232465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902" y="635297"/>
            <a:ext cx="10392696" cy="489381"/>
          </a:xfrm>
        </p:spPr>
        <p:txBody>
          <a:bodyPr anchor="b" anchorCtr="0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6">
            <a:extLst>
              <a:ext uri="{FF2B5EF4-FFF2-40B4-BE49-F238E27FC236}">
                <a16:creationId xmlns:a16="http://schemas.microsoft.com/office/drawing/2014/main" id="{5B55D6B7-89ED-4C7A-8F57-DA57AF328A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4902" y="1388806"/>
            <a:ext cx="10392697" cy="4380398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FontTx/>
              <a:buNone/>
              <a:defRPr sz="1800" b="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12724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873C8B7-70DB-4C31-8D59-0CD9CA070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902" y="635297"/>
            <a:ext cx="10392696" cy="489381"/>
          </a:xfrm>
        </p:spPr>
        <p:txBody>
          <a:bodyPr anchor="b" anchorCtr="0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6">
            <a:extLst>
              <a:ext uri="{FF2B5EF4-FFF2-40B4-BE49-F238E27FC236}">
                <a16:creationId xmlns:a16="http://schemas.microsoft.com/office/drawing/2014/main" id="{722EBE4C-FFA1-4D52-9575-2DBF4964DD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4902" y="1388806"/>
            <a:ext cx="10392697" cy="4380398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FontTx/>
              <a:buNone/>
              <a:defRPr sz="1800" b="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68848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1376363"/>
            <a:ext cx="4252913" cy="463391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56363" y="1376363"/>
            <a:ext cx="4287836" cy="4633912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758927" y="365094"/>
            <a:ext cx="52287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E08BC-0A14-46C9-BD44-38B56F84D1B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248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67">
          <p15:clr>
            <a:srgbClr val="F26B43"/>
          </p15:clr>
        </p15:guide>
        <p15:guide id="2" pos="6766">
          <p15:clr>
            <a:srgbClr val="F26B43"/>
          </p15:clr>
        </p15:guide>
        <p15:guide id="3" pos="6289">
          <p15:clr>
            <a:srgbClr val="F26B43"/>
          </p15:clr>
        </p15:guide>
        <p15:guide id="4" pos="6085">
          <p15:clr>
            <a:srgbClr val="F26B43"/>
          </p15:clr>
        </p15:guide>
        <p15:guide id="5" pos="5609">
          <p15:clr>
            <a:srgbClr val="F26B43"/>
          </p15:clr>
        </p15:guide>
        <p15:guide id="6" pos="5428">
          <p15:clr>
            <a:srgbClr val="F26B43"/>
          </p15:clr>
        </p15:guide>
        <p15:guide id="7" pos="4951">
          <p15:clr>
            <a:srgbClr val="F26B43"/>
          </p15:clr>
        </p15:guide>
        <p15:guide id="8" pos="4747">
          <p15:clr>
            <a:srgbClr val="F26B43"/>
          </p15:clr>
        </p15:guide>
        <p15:guide id="9" pos="4271">
          <p15:clr>
            <a:srgbClr val="F26B43"/>
          </p15:clr>
        </p15:guide>
        <p15:guide id="10" pos="4067">
          <p15:clr>
            <a:srgbClr val="F26B43"/>
          </p15:clr>
        </p15:guide>
        <p15:guide id="11" pos="3591">
          <p15:clr>
            <a:srgbClr val="F26B43"/>
          </p15:clr>
        </p15:guide>
        <p15:guide id="12" pos="3409">
          <p15:clr>
            <a:srgbClr val="F26B43"/>
          </p15:clr>
        </p15:guide>
        <p15:guide id="13" pos="2933">
          <p15:clr>
            <a:srgbClr val="F26B43"/>
          </p15:clr>
        </p15:guide>
        <p15:guide id="14" pos="2729">
          <p15:clr>
            <a:srgbClr val="F26B43"/>
          </p15:clr>
        </p15:guide>
        <p15:guide id="15" pos="2252">
          <p15:clr>
            <a:srgbClr val="F26B43"/>
          </p15:clr>
        </p15:guide>
        <p15:guide id="16" pos="2071">
          <p15:clr>
            <a:srgbClr val="F26B43"/>
          </p15:clr>
        </p15:guide>
        <p15:guide id="17" pos="914">
          <p15:clr>
            <a:srgbClr val="F26B43"/>
          </p15:clr>
        </p15:guide>
        <p15:guide id="18" pos="1391">
          <p15:clr>
            <a:srgbClr val="F26B43"/>
          </p15:clr>
        </p15:guide>
        <p15:guide id="19" pos="1595">
          <p15:clr>
            <a:srgbClr val="F26B43"/>
          </p15:clr>
        </p15:guide>
        <p15:guide id="20" orient="horz" pos="379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1376363"/>
            <a:ext cx="4252913" cy="463391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56363" y="1376363"/>
            <a:ext cx="4287836" cy="4633912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6DD18E-EC18-44A1-8713-A3D5410D0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4725" y="5722442"/>
            <a:ext cx="52287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0EE08BC-0A14-46C9-BD44-38B56F84D1B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8416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719" r:id="rId26"/>
    <p:sldLayoutId id="2147483720" r:id="rId27"/>
    <p:sldLayoutId id="2147483721" r:id="rId28"/>
    <p:sldLayoutId id="2147483722" r:id="rId29"/>
    <p:sldLayoutId id="2147483723" r:id="rId30"/>
  </p:sldLayoutIdLst>
  <p:transition/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310">
          <p15:clr>
            <a:srgbClr val="F26B43"/>
          </p15:clr>
        </p15:guide>
        <p15:guide id="17" pos="370">
          <p15:clr>
            <a:srgbClr val="F26B43"/>
          </p15:clr>
        </p15:guide>
        <p15:guide id="20" orient="horz" pos="4042">
          <p15:clr>
            <a:srgbClr val="F26B43"/>
          </p15:clr>
        </p15:guide>
        <p15:guide id="21" orient="horz" pos="278">
          <p15:clr>
            <a:srgbClr val="F26B43"/>
          </p15:clr>
        </p15:guide>
        <p15:guide id="22" pos="551">
          <p15:clr>
            <a:srgbClr val="F26B43"/>
          </p15:clr>
        </p15:guide>
        <p15:guide id="23" pos="710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forus_do" TargetMode="External"/><Relationship Id="rId2" Type="http://schemas.openxmlformats.org/officeDocument/2006/relationships/hyperlink" Target="mailto:corp@forus.ru" TargetMode="Externa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v8.1c.ru/metod/books/181805.htm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6175" y="780532"/>
            <a:ext cx="8697621" cy="3114405"/>
          </a:xfrm>
        </p:spPr>
        <p:txBody>
          <a:bodyPr>
            <a:noAutofit/>
          </a:bodyPr>
          <a:lstStyle/>
          <a:p>
            <a:r>
              <a:rPr lang="ru-RU" sz="4000" dirty="0"/>
              <a:t>Договоры под контролем: </a:t>
            </a:r>
            <a:br>
              <a:rPr lang="ru-RU" sz="4000" dirty="0"/>
            </a:br>
            <a:r>
              <a:rPr lang="ru-RU" sz="3600" b="0" dirty="0"/>
              <a:t>как навести порядок в документах и ускорить согласование</a:t>
            </a:r>
            <a:br>
              <a:rPr lang="ru-RU" sz="3600" b="0" dirty="0"/>
            </a:br>
            <a:r>
              <a:rPr lang="ru-RU" sz="3600" b="0" dirty="0"/>
              <a:t>с помощью 1С:Документооборот</a:t>
            </a:r>
            <a:endParaRPr lang="ru-RU" sz="4000" b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6176" y="3717655"/>
            <a:ext cx="6084888" cy="171495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ru-RU" sz="1800" b="1" dirty="0"/>
              <a:t>Артем </a:t>
            </a:r>
            <a:r>
              <a:rPr lang="ru-RU" sz="1800" b="1" dirty="0" err="1"/>
              <a:t>Подыниглазов</a:t>
            </a:r>
            <a:br>
              <a:rPr lang="ru-RU" sz="1800" b="1" dirty="0"/>
            </a:br>
            <a:r>
              <a:rPr lang="ru-RU" sz="1600" dirty="0"/>
              <a:t>Руководитель группы внедрения 1С:Документооборот</a:t>
            </a:r>
          </a:p>
          <a:p>
            <a:pPr>
              <a:spcBef>
                <a:spcPts val="1000"/>
              </a:spcBef>
              <a:spcAft>
                <a:spcPts val="1200"/>
              </a:spcAft>
            </a:pPr>
            <a:r>
              <a:rPr lang="ru-RU" sz="1800" b="1" dirty="0"/>
              <a:t>Андрей Веселов</a:t>
            </a:r>
            <a:br>
              <a:rPr lang="ru-RU" sz="1800" b="1" dirty="0"/>
            </a:br>
            <a:r>
              <a:rPr lang="ru-RU" sz="1600" dirty="0"/>
              <a:t>Системный аналитик по Документообороту и Архивному делопроизводству</a:t>
            </a:r>
          </a:p>
        </p:txBody>
      </p:sp>
      <p:pic>
        <p:nvPicPr>
          <p:cNvPr id="5" name="Рисунок 4" descr="Изображение выглядит как пласт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0BA0462-CB7A-4B7A-B6A8-1507A12CC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2"/>
          <a:stretch/>
        </p:blipFill>
        <p:spPr>
          <a:xfrm>
            <a:off x="7231064" y="3140345"/>
            <a:ext cx="5214981" cy="371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32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C924C371-BF76-9729-D003-CB098FA17529}"/>
              </a:ext>
            </a:extLst>
          </p:cNvPr>
          <p:cNvSpPr/>
          <p:nvPr/>
        </p:nvSpPr>
        <p:spPr>
          <a:xfrm>
            <a:off x="6204332" y="919727"/>
            <a:ext cx="5211098" cy="1509148"/>
          </a:xfrm>
          <a:prstGeom prst="roundRect">
            <a:avLst>
              <a:gd name="adj" fmla="val 8620"/>
            </a:avLst>
          </a:prstGeom>
          <a:solidFill>
            <a:schemeClr val="bg1">
              <a:alpha val="5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C3D7F21-F844-B827-13CF-50EF42AAE764}"/>
              </a:ext>
            </a:extLst>
          </p:cNvPr>
          <p:cNvSpPr/>
          <p:nvPr/>
        </p:nvSpPr>
        <p:spPr bwMode="auto">
          <a:xfrm>
            <a:off x="873598" y="1010991"/>
            <a:ext cx="1460027" cy="341559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</a:rPr>
              <a:t>Проблема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224DBD7-BBC5-B5B1-6F14-D24591834D21}"/>
              </a:ext>
            </a:extLst>
          </p:cNvPr>
          <p:cNvSpPr/>
          <p:nvPr/>
        </p:nvSpPr>
        <p:spPr bwMode="auto">
          <a:xfrm>
            <a:off x="6296023" y="1010991"/>
            <a:ext cx="3801398" cy="34155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</a:rPr>
              <a:t>Решение в 1С:Документооборот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210F547-349B-DFBF-B58D-FD7707C24401}"/>
              </a:ext>
            </a:extLst>
          </p:cNvPr>
          <p:cNvSpPr/>
          <p:nvPr/>
        </p:nvSpPr>
        <p:spPr bwMode="auto">
          <a:xfrm>
            <a:off x="873598" y="1480974"/>
            <a:ext cx="5221762" cy="773161"/>
          </a:xfrm>
          <a:prstGeom prst="roundRect">
            <a:avLst>
              <a:gd name="adj" fmla="val 17200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dirty="0">
                <a:solidFill>
                  <a:schemeClr val="tx1"/>
                </a:solidFill>
              </a:rPr>
              <a:t>Использование старых договоров </a:t>
            </a:r>
            <a:r>
              <a:rPr lang="ru-RU" sz="1300" b="0" dirty="0">
                <a:solidFill>
                  <a:schemeClr val="tx1"/>
                </a:solidFill>
              </a:rPr>
              <a:t>с рабочего стола, вместо актуального шаблона договора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E0483AC-19F7-7D07-0EFD-E6106BF9620B}"/>
              </a:ext>
            </a:extLst>
          </p:cNvPr>
          <p:cNvSpPr/>
          <p:nvPr/>
        </p:nvSpPr>
        <p:spPr bwMode="auto">
          <a:xfrm>
            <a:off x="6315073" y="1480974"/>
            <a:ext cx="4962525" cy="773161"/>
          </a:xfrm>
          <a:prstGeom prst="roundRect">
            <a:avLst>
              <a:gd name="adj" fmla="val 17200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Соблюдение единого формата и структуры </a:t>
            </a:r>
            <a:r>
              <a:rPr lang="ru-RU" sz="13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документов за счет использования настроенных </a:t>
            </a:r>
            <a:br>
              <a:rPr lang="ru-RU" sz="13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 системе шаблонов документов</a:t>
            </a:r>
            <a:endParaRPr lang="ru-RU" sz="1300" b="0" i="0" u="none" strike="noStrike" dirty="0">
              <a:solidFill>
                <a:srgbClr val="000000"/>
              </a:solidFill>
              <a:effectLst/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11477857-3258-6A15-9609-FA77FDAA696B}"/>
              </a:ext>
            </a:extLst>
          </p:cNvPr>
          <p:cNvSpPr txBox="1">
            <a:spLocks/>
          </p:cNvSpPr>
          <p:nvPr/>
        </p:nvSpPr>
        <p:spPr>
          <a:xfrm>
            <a:off x="884902" y="301922"/>
            <a:ext cx="10392696" cy="48938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Качество проектов договоров</a:t>
            </a:r>
          </a:p>
        </p:txBody>
      </p:sp>
    </p:spTree>
    <p:extLst>
      <p:ext uri="{BB962C8B-B14F-4D97-AF65-F5344CB8AC3E}">
        <p14:creationId xmlns:p14="http://schemas.microsoft.com/office/powerpoint/2010/main" val="3731394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C924C371-BF76-9729-D003-CB098FA17529}"/>
              </a:ext>
            </a:extLst>
          </p:cNvPr>
          <p:cNvSpPr/>
          <p:nvPr/>
        </p:nvSpPr>
        <p:spPr>
          <a:xfrm>
            <a:off x="6204332" y="919727"/>
            <a:ext cx="5211098" cy="2852173"/>
          </a:xfrm>
          <a:prstGeom prst="roundRect">
            <a:avLst>
              <a:gd name="adj" fmla="val 4907"/>
            </a:avLst>
          </a:prstGeom>
          <a:solidFill>
            <a:schemeClr val="bg1">
              <a:alpha val="5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C3D7F21-F844-B827-13CF-50EF42AAE764}"/>
              </a:ext>
            </a:extLst>
          </p:cNvPr>
          <p:cNvSpPr/>
          <p:nvPr/>
        </p:nvSpPr>
        <p:spPr bwMode="auto">
          <a:xfrm>
            <a:off x="873598" y="1010991"/>
            <a:ext cx="1460027" cy="341559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</a:rPr>
              <a:t>Проблема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224DBD7-BBC5-B5B1-6F14-D24591834D21}"/>
              </a:ext>
            </a:extLst>
          </p:cNvPr>
          <p:cNvSpPr/>
          <p:nvPr/>
        </p:nvSpPr>
        <p:spPr bwMode="auto">
          <a:xfrm>
            <a:off x="6296023" y="1010991"/>
            <a:ext cx="3801398" cy="34155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</a:rPr>
              <a:t>Решение в 1С:Документооборот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210F547-349B-DFBF-B58D-FD7707C24401}"/>
              </a:ext>
            </a:extLst>
          </p:cNvPr>
          <p:cNvSpPr/>
          <p:nvPr/>
        </p:nvSpPr>
        <p:spPr bwMode="auto">
          <a:xfrm>
            <a:off x="873598" y="1480974"/>
            <a:ext cx="5221762" cy="773161"/>
          </a:xfrm>
          <a:prstGeom prst="roundRect">
            <a:avLst>
              <a:gd name="adj" fmla="val 17200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dirty="0">
                <a:solidFill>
                  <a:schemeClr val="tx1"/>
                </a:solidFill>
              </a:rPr>
              <a:t>Использование старых договоров </a:t>
            </a:r>
            <a:r>
              <a:rPr lang="ru-RU" sz="1300" b="0" dirty="0">
                <a:solidFill>
                  <a:schemeClr val="tx1"/>
                </a:solidFill>
              </a:rPr>
              <a:t>с рабочего стола, вместо актуального шаблона договора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E0483AC-19F7-7D07-0EFD-E6106BF9620B}"/>
              </a:ext>
            </a:extLst>
          </p:cNvPr>
          <p:cNvSpPr/>
          <p:nvPr/>
        </p:nvSpPr>
        <p:spPr bwMode="auto">
          <a:xfrm>
            <a:off x="6315073" y="1480974"/>
            <a:ext cx="4962525" cy="773161"/>
          </a:xfrm>
          <a:prstGeom prst="roundRect">
            <a:avLst>
              <a:gd name="adj" fmla="val 17200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Соблюдение единого формата и структуры </a:t>
            </a:r>
            <a:r>
              <a:rPr lang="ru-RU" sz="13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документов за счет использования настроенных </a:t>
            </a:r>
            <a:br>
              <a:rPr lang="ru-RU" sz="13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 системе шаблонов документов</a:t>
            </a:r>
            <a:endParaRPr lang="ru-RU" sz="1300" b="0" i="0" u="none" strike="noStrike" dirty="0">
              <a:solidFill>
                <a:srgbClr val="000000"/>
              </a:solidFill>
              <a:effectLst/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27F90BE-8F83-CED4-D73A-CF8901D29656}"/>
              </a:ext>
            </a:extLst>
          </p:cNvPr>
          <p:cNvSpPr/>
          <p:nvPr/>
        </p:nvSpPr>
        <p:spPr bwMode="auto">
          <a:xfrm>
            <a:off x="884902" y="2320459"/>
            <a:ext cx="5221762" cy="1316118"/>
          </a:xfrm>
          <a:prstGeom prst="roundRect">
            <a:avLst>
              <a:gd name="adj" fmla="val 8905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dirty="0">
                <a:solidFill>
                  <a:schemeClr val="tx1"/>
                </a:solidFill>
              </a:rPr>
              <a:t>Невычищенные данные по другому контрагенту </a:t>
            </a:r>
            <a:br>
              <a:rPr lang="ru-RU" sz="1300" b="1" dirty="0">
                <a:solidFill>
                  <a:schemeClr val="tx1"/>
                </a:solidFill>
              </a:rPr>
            </a:br>
            <a:r>
              <a:rPr lang="ru-RU" sz="1300" dirty="0">
                <a:solidFill>
                  <a:schemeClr val="tx1"/>
                </a:solidFill>
              </a:rPr>
              <a:t>—</a:t>
            </a:r>
            <a:r>
              <a:rPr lang="ru-RU" sz="1300" b="0" dirty="0">
                <a:solidFill>
                  <a:schemeClr val="tx1"/>
                </a:solidFill>
              </a:rPr>
              <a:t> реквизиты и контакты, условия предназначенные </a:t>
            </a:r>
            <a:br>
              <a:rPr lang="en-US" sz="1300" b="0" dirty="0">
                <a:solidFill>
                  <a:schemeClr val="tx1"/>
                </a:solidFill>
              </a:rPr>
            </a:br>
            <a:r>
              <a:rPr lang="ru-RU" sz="1300" b="0" dirty="0">
                <a:solidFill>
                  <a:schemeClr val="tx1"/>
                </a:solidFill>
              </a:rPr>
              <a:t>для другого контрагента и прочее</a:t>
            </a:r>
            <a:r>
              <a:rPr lang="ru-RU" sz="1300" dirty="0">
                <a:solidFill>
                  <a:schemeClr val="tx1"/>
                </a:solidFill>
              </a:rPr>
              <a:t>. </a:t>
            </a:r>
            <a:br>
              <a:rPr lang="ru-RU" sz="1300" dirty="0">
                <a:solidFill>
                  <a:schemeClr val="tx1"/>
                </a:solidFill>
              </a:rPr>
            </a:br>
            <a:r>
              <a:rPr lang="ru-RU" sz="1300" dirty="0">
                <a:solidFill>
                  <a:schemeClr val="tx1"/>
                </a:solidFill>
              </a:rPr>
              <a:t>Сотрудники могут добавить «свои» пункты в договор или удалить обязательные пункты из договора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E9CBB18-651C-E9D7-DB13-4C801430DEFE}"/>
              </a:ext>
            </a:extLst>
          </p:cNvPr>
          <p:cNvSpPr/>
          <p:nvPr/>
        </p:nvSpPr>
        <p:spPr bwMode="auto">
          <a:xfrm>
            <a:off x="6326377" y="2320459"/>
            <a:ext cx="4962525" cy="1316118"/>
          </a:xfrm>
          <a:prstGeom prst="roundRect">
            <a:avLst>
              <a:gd name="adj" fmla="val 7929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dirty="0">
                <a:solidFill>
                  <a:schemeClr val="tx1"/>
                </a:solidFill>
              </a:rPr>
              <a:t>Автозаполнение шаблонов файлов </a:t>
            </a:r>
            <a:br>
              <a:rPr lang="ru-RU" sz="1300" b="1" dirty="0">
                <a:solidFill>
                  <a:schemeClr val="tx1"/>
                </a:solidFill>
              </a:rPr>
            </a:br>
            <a:r>
              <a:rPr lang="ru-RU" sz="1300" dirty="0">
                <a:solidFill>
                  <a:schemeClr val="tx1"/>
                </a:solidFill>
              </a:rPr>
              <a:t>—</a:t>
            </a:r>
            <a:r>
              <a:rPr lang="ru-RU" sz="1300" b="0" dirty="0">
                <a:solidFill>
                  <a:schemeClr val="tx1"/>
                </a:solidFill>
              </a:rPr>
              <a:t> программа автоматически заполняет файл значениями из реквизитов карточки документа, </a:t>
            </a:r>
            <a:br>
              <a:rPr lang="ru-RU" sz="1300" b="0" dirty="0">
                <a:solidFill>
                  <a:schemeClr val="tx1"/>
                </a:solidFill>
              </a:rPr>
            </a:br>
            <a:r>
              <a:rPr lang="ru-RU" sz="1300" b="0" dirty="0">
                <a:solidFill>
                  <a:schemeClr val="tx1"/>
                </a:solidFill>
              </a:rPr>
              <a:t>к которой он прикрепляется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11477857-3258-6A15-9609-FA77FDAA696B}"/>
              </a:ext>
            </a:extLst>
          </p:cNvPr>
          <p:cNvSpPr txBox="1">
            <a:spLocks/>
          </p:cNvSpPr>
          <p:nvPr/>
        </p:nvSpPr>
        <p:spPr>
          <a:xfrm>
            <a:off x="884902" y="301922"/>
            <a:ext cx="10392696" cy="48938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Качество проектов договоров</a:t>
            </a:r>
          </a:p>
        </p:txBody>
      </p:sp>
    </p:spTree>
    <p:extLst>
      <p:ext uri="{BB962C8B-B14F-4D97-AF65-F5344CB8AC3E}">
        <p14:creationId xmlns:p14="http://schemas.microsoft.com/office/powerpoint/2010/main" val="3628260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C924C371-BF76-9729-D003-CB098FA17529}"/>
              </a:ext>
            </a:extLst>
          </p:cNvPr>
          <p:cNvSpPr/>
          <p:nvPr/>
        </p:nvSpPr>
        <p:spPr>
          <a:xfrm>
            <a:off x="6204332" y="919727"/>
            <a:ext cx="5211098" cy="4252348"/>
          </a:xfrm>
          <a:prstGeom prst="roundRect">
            <a:avLst>
              <a:gd name="adj" fmla="val 3571"/>
            </a:avLst>
          </a:prstGeom>
          <a:solidFill>
            <a:schemeClr val="bg1">
              <a:alpha val="5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C3D7F21-F844-B827-13CF-50EF42AAE764}"/>
              </a:ext>
            </a:extLst>
          </p:cNvPr>
          <p:cNvSpPr/>
          <p:nvPr/>
        </p:nvSpPr>
        <p:spPr bwMode="auto">
          <a:xfrm>
            <a:off x="873598" y="1010991"/>
            <a:ext cx="1460027" cy="341559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</a:rPr>
              <a:t>Проблема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224DBD7-BBC5-B5B1-6F14-D24591834D21}"/>
              </a:ext>
            </a:extLst>
          </p:cNvPr>
          <p:cNvSpPr/>
          <p:nvPr/>
        </p:nvSpPr>
        <p:spPr bwMode="auto">
          <a:xfrm>
            <a:off x="6296023" y="1010991"/>
            <a:ext cx="3801398" cy="34155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</a:rPr>
              <a:t>Решение в 1С:Документооборот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210F547-349B-DFBF-B58D-FD7707C24401}"/>
              </a:ext>
            </a:extLst>
          </p:cNvPr>
          <p:cNvSpPr/>
          <p:nvPr/>
        </p:nvSpPr>
        <p:spPr bwMode="auto">
          <a:xfrm>
            <a:off x="873598" y="1480974"/>
            <a:ext cx="5221762" cy="773161"/>
          </a:xfrm>
          <a:prstGeom prst="roundRect">
            <a:avLst>
              <a:gd name="adj" fmla="val 17200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dirty="0">
                <a:solidFill>
                  <a:schemeClr val="tx1"/>
                </a:solidFill>
              </a:rPr>
              <a:t>Использование старых договоров </a:t>
            </a:r>
            <a:r>
              <a:rPr lang="ru-RU" sz="1300" b="0" dirty="0">
                <a:solidFill>
                  <a:schemeClr val="tx1"/>
                </a:solidFill>
              </a:rPr>
              <a:t>с рабочего стола, вместо актуального шаблона договора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E0483AC-19F7-7D07-0EFD-E6106BF9620B}"/>
              </a:ext>
            </a:extLst>
          </p:cNvPr>
          <p:cNvSpPr/>
          <p:nvPr/>
        </p:nvSpPr>
        <p:spPr bwMode="auto">
          <a:xfrm>
            <a:off x="6315073" y="1480974"/>
            <a:ext cx="4962525" cy="773161"/>
          </a:xfrm>
          <a:prstGeom prst="roundRect">
            <a:avLst>
              <a:gd name="adj" fmla="val 17200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Соблюдение единого формата и структуры </a:t>
            </a:r>
            <a:r>
              <a:rPr lang="ru-RU" sz="13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документов за счет использования настроенных </a:t>
            </a:r>
            <a:br>
              <a:rPr lang="ru-RU" sz="13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 системе шаблонов документов</a:t>
            </a:r>
            <a:endParaRPr lang="ru-RU" sz="1300" b="0" i="0" u="none" strike="noStrike" dirty="0">
              <a:solidFill>
                <a:srgbClr val="000000"/>
              </a:solidFill>
              <a:effectLst/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27F90BE-8F83-CED4-D73A-CF8901D29656}"/>
              </a:ext>
            </a:extLst>
          </p:cNvPr>
          <p:cNvSpPr/>
          <p:nvPr/>
        </p:nvSpPr>
        <p:spPr bwMode="auto">
          <a:xfrm>
            <a:off x="884902" y="2320459"/>
            <a:ext cx="5221762" cy="1316118"/>
          </a:xfrm>
          <a:prstGeom prst="roundRect">
            <a:avLst>
              <a:gd name="adj" fmla="val 8905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dirty="0">
                <a:solidFill>
                  <a:schemeClr val="tx1"/>
                </a:solidFill>
              </a:rPr>
              <a:t>Невычищенные данные по другому контрагенту </a:t>
            </a:r>
            <a:br>
              <a:rPr lang="ru-RU" sz="1300" b="1" dirty="0">
                <a:solidFill>
                  <a:schemeClr val="tx1"/>
                </a:solidFill>
              </a:rPr>
            </a:br>
            <a:r>
              <a:rPr lang="ru-RU" sz="1300" dirty="0">
                <a:solidFill>
                  <a:schemeClr val="tx1"/>
                </a:solidFill>
              </a:rPr>
              <a:t>—</a:t>
            </a:r>
            <a:r>
              <a:rPr lang="ru-RU" sz="1300" b="0" dirty="0">
                <a:solidFill>
                  <a:schemeClr val="tx1"/>
                </a:solidFill>
              </a:rPr>
              <a:t> реквизиты и контакты, условия предназначенные </a:t>
            </a:r>
            <a:br>
              <a:rPr lang="en-US" sz="1300" b="0" dirty="0">
                <a:solidFill>
                  <a:schemeClr val="tx1"/>
                </a:solidFill>
              </a:rPr>
            </a:br>
            <a:r>
              <a:rPr lang="ru-RU" sz="1300" b="0" dirty="0">
                <a:solidFill>
                  <a:schemeClr val="tx1"/>
                </a:solidFill>
              </a:rPr>
              <a:t>для другого контрагента и прочее</a:t>
            </a:r>
            <a:r>
              <a:rPr lang="ru-RU" sz="1300" dirty="0">
                <a:solidFill>
                  <a:schemeClr val="tx1"/>
                </a:solidFill>
              </a:rPr>
              <a:t>. </a:t>
            </a:r>
            <a:br>
              <a:rPr lang="ru-RU" sz="1300" dirty="0">
                <a:solidFill>
                  <a:schemeClr val="tx1"/>
                </a:solidFill>
              </a:rPr>
            </a:br>
            <a:r>
              <a:rPr lang="ru-RU" sz="1300" dirty="0">
                <a:solidFill>
                  <a:schemeClr val="tx1"/>
                </a:solidFill>
              </a:rPr>
              <a:t>Сотрудники могут добавить «свои» пункты в договор или удалить обязательные пункты из договора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E9CBB18-651C-E9D7-DB13-4C801430DEFE}"/>
              </a:ext>
            </a:extLst>
          </p:cNvPr>
          <p:cNvSpPr/>
          <p:nvPr/>
        </p:nvSpPr>
        <p:spPr bwMode="auto">
          <a:xfrm>
            <a:off x="6326377" y="2320459"/>
            <a:ext cx="4962525" cy="1316118"/>
          </a:xfrm>
          <a:prstGeom prst="roundRect">
            <a:avLst>
              <a:gd name="adj" fmla="val 7929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dirty="0">
                <a:solidFill>
                  <a:schemeClr val="tx1"/>
                </a:solidFill>
              </a:rPr>
              <a:t>Автозаполнение шаблонов файлов </a:t>
            </a:r>
            <a:br>
              <a:rPr lang="ru-RU" sz="1300" b="1" dirty="0">
                <a:solidFill>
                  <a:schemeClr val="tx1"/>
                </a:solidFill>
              </a:rPr>
            </a:br>
            <a:r>
              <a:rPr lang="ru-RU" sz="1300" dirty="0">
                <a:solidFill>
                  <a:schemeClr val="tx1"/>
                </a:solidFill>
              </a:rPr>
              <a:t>—</a:t>
            </a:r>
            <a:r>
              <a:rPr lang="ru-RU" sz="1300" b="0" dirty="0">
                <a:solidFill>
                  <a:schemeClr val="tx1"/>
                </a:solidFill>
              </a:rPr>
              <a:t> программа автоматически заполняет файл значениями из реквизитов карточки документа, </a:t>
            </a:r>
            <a:br>
              <a:rPr lang="ru-RU" sz="1300" b="0" dirty="0">
                <a:solidFill>
                  <a:schemeClr val="tx1"/>
                </a:solidFill>
              </a:rPr>
            </a:br>
            <a:r>
              <a:rPr lang="ru-RU" sz="1300" b="0" dirty="0">
                <a:solidFill>
                  <a:schemeClr val="tx1"/>
                </a:solidFill>
              </a:rPr>
              <a:t>к которой он прикрепляется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11477857-3258-6A15-9609-FA77FDAA696B}"/>
              </a:ext>
            </a:extLst>
          </p:cNvPr>
          <p:cNvSpPr txBox="1">
            <a:spLocks/>
          </p:cNvSpPr>
          <p:nvPr/>
        </p:nvSpPr>
        <p:spPr>
          <a:xfrm>
            <a:off x="884902" y="301922"/>
            <a:ext cx="10392696" cy="48938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Качество проектов договоров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C8A088C-690E-2C95-9B0D-6B4AA4C256E8}"/>
              </a:ext>
            </a:extLst>
          </p:cNvPr>
          <p:cNvSpPr/>
          <p:nvPr/>
        </p:nvSpPr>
        <p:spPr bwMode="auto">
          <a:xfrm>
            <a:off x="884902" y="3704767"/>
            <a:ext cx="5211098" cy="1316118"/>
          </a:xfrm>
          <a:prstGeom prst="roundRect">
            <a:avLst>
              <a:gd name="adj" fmla="val 8905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dirty="0">
                <a:solidFill>
                  <a:schemeClr val="tx1"/>
                </a:solidFill>
              </a:rPr>
              <a:t>Неполные данные сторон</a:t>
            </a:r>
            <a:r>
              <a:rPr lang="ru-RU" sz="1300" b="0" dirty="0">
                <a:solidFill>
                  <a:schemeClr val="tx1"/>
                </a:solidFill>
              </a:rPr>
              <a:t>. Например, указывают только название фирмы, без адреса или ИНН. Если контрагент исчезнет, суд не найдёт, кому предъявить иск. Нужно писать полные данные: название, ИНН, ОГРН, юридический адрес (из ЕГРЮЛ)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BF098BBD-8692-0967-B66D-442A28D6C78E}"/>
              </a:ext>
            </a:extLst>
          </p:cNvPr>
          <p:cNvSpPr/>
          <p:nvPr/>
        </p:nvSpPr>
        <p:spPr bwMode="auto">
          <a:xfrm>
            <a:off x="6326377" y="3704767"/>
            <a:ext cx="4962525" cy="1316118"/>
          </a:xfrm>
          <a:prstGeom prst="roundRect">
            <a:avLst>
              <a:gd name="adj" fmla="val 7929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300" b="1" dirty="0">
                <a:solidFill>
                  <a:schemeClr val="tx1"/>
                </a:solidFill>
              </a:rPr>
              <a:t>Использование сервисов «1С:Контрагенты» </a:t>
            </a:r>
            <a:br>
              <a:rPr lang="ru-RU" sz="1300" b="1" dirty="0">
                <a:solidFill>
                  <a:schemeClr val="tx1"/>
                </a:solidFill>
              </a:rPr>
            </a:br>
            <a:r>
              <a:rPr lang="ru-RU" sz="1300" b="1" dirty="0">
                <a:solidFill>
                  <a:schemeClr val="tx1"/>
                </a:solidFill>
              </a:rPr>
              <a:t>и «1С:ПАРК Риски»:</a:t>
            </a:r>
            <a:endParaRPr lang="en-US" sz="1300" b="1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l" fontAlgn="b">
              <a:buFont typeface="Arial" panose="020B0604020202020204" pitchFamily="34" charset="0"/>
              <a:buChar char="•"/>
            </a:pPr>
            <a:r>
              <a:rPr lang="ru-RU" sz="1300" b="0" i="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Актуальная и точная информация </a:t>
            </a:r>
            <a:br>
              <a:rPr lang="ru-RU" sz="1300" b="0" i="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b="0" i="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о Контрагенте и его реквизитах</a:t>
            </a:r>
          </a:p>
          <a:p>
            <a:pPr marL="285750" indent="-285750" algn="l" fontAlgn="b">
              <a:buFont typeface="Arial" panose="020B0604020202020204" pitchFamily="34" charset="0"/>
              <a:buChar char="•"/>
            </a:pPr>
            <a:r>
              <a:rPr lang="ru-RU" sz="1300" b="0" i="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Информация о надежности контрагентов</a:t>
            </a:r>
          </a:p>
        </p:txBody>
      </p:sp>
    </p:spTree>
    <p:extLst>
      <p:ext uri="{BB962C8B-B14F-4D97-AF65-F5344CB8AC3E}">
        <p14:creationId xmlns:p14="http://schemas.microsoft.com/office/powerpoint/2010/main" val="4061198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C924C371-BF76-9729-D003-CB098FA17529}"/>
              </a:ext>
            </a:extLst>
          </p:cNvPr>
          <p:cNvSpPr/>
          <p:nvPr/>
        </p:nvSpPr>
        <p:spPr>
          <a:xfrm>
            <a:off x="6204332" y="919727"/>
            <a:ext cx="5211098" cy="5147698"/>
          </a:xfrm>
          <a:prstGeom prst="roundRect">
            <a:avLst>
              <a:gd name="adj" fmla="val 3386"/>
            </a:avLst>
          </a:prstGeom>
          <a:solidFill>
            <a:schemeClr val="bg1">
              <a:alpha val="5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C3D7F21-F844-B827-13CF-50EF42AAE764}"/>
              </a:ext>
            </a:extLst>
          </p:cNvPr>
          <p:cNvSpPr/>
          <p:nvPr/>
        </p:nvSpPr>
        <p:spPr bwMode="auto">
          <a:xfrm>
            <a:off x="873598" y="1010991"/>
            <a:ext cx="1460027" cy="341559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</a:rPr>
              <a:t>Проблема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224DBD7-BBC5-B5B1-6F14-D24591834D21}"/>
              </a:ext>
            </a:extLst>
          </p:cNvPr>
          <p:cNvSpPr/>
          <p:nvPr/>
        </p:nvSpPr>
        <p:spPr bwMode="auto">
          <a:xfrm>
            <a:off x="6296023" y="1010991"/>
            <a:ext cx="3801398" cy="34155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</a:rPr>
              <a:t>Решение в 1С:Документооборот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210F547-349B-DFBF-B58D-FD7707C24401}"/>
              </a:ext>
            </a:extLst>
          </p:cNvPr>
          <p:cNvSpPr/>
          <p:nvPr/>
        </p:nvSpPr>
        <p:spPr bwMode="auto">
          <a:xfrm>
            <a:off x="873598" y="1480974"/>
            <a:ext cx="5221762" cy="773161"/>
          </a:xfrm>
          <a:prstGeom prst="roundRect">
            <a:avLst>
              <a:gd name="adj" fmla="val 17200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dirty="0">
                <a:solidFill>
                  <a:schemeClr val="tx1"/>
                </a:solidFill>
              </a:rPr>
              <a:t>Использование старых договоров </a:t>
            </a:r>
            <a:r>
              <a:rPr lang="ru-RU" sz="1300" b="0" dirty="0">
                <a:solidFill>
                  <a:schemeClr val="tx1"/>
                </a:solidFill>
              </a:rPr>
              <a:t>с рабочего стола, вместо актуального шаблона договора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E0483AC-19F7-7D07-0EFD-E6106BF9620B}"/>
              </a:ext>
            </a:extLst>
          </p:cNvPr>
          <p:cNvSpPr/>
          <p:nvPr/>
        </p:nvSpPr>
        <p:spPr bwMode="auto">
          <a:xfrm>
            <a:off x="6315073" y="1480974"/>
            <a:ext cx="4962525" cy="773161"/>
          </a:xfrm>
          <a:prstGeom prst="roundRect">
            <a:avLst>
              <a:gd name="adj" fmla="val 17200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Соблюдение единого формата и структуры </a:t>
            </a:r>
            <a:r>
              <a:rPr lang="ru-RU" sz="13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документов за счет использования настроенных </a:t>
            </a:r>
            <a:br>
              <a:rPr lang="ru-RU" sz="13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 системе шаблонов документов</a:t>
            </a:r>
            <a:endParaRPr lang="ru-RU" sz="1300" b="0" i="0" u="none" strike="noStrike" dirty="0">
              <a:solidFill>
                <a:srgbClr val="000000"/>
              </a:solidFill>
              <a:effectLst/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27F90BE-8F83-CED4-D73A-CF8901D29656}"/>
              </a:ext>
            </a:extLst>
          </p:cNvPr>
          <p:cNvSpPr/>
          <p:nvPr/>
        </p:nvSpPr>
        <p:spPr bwMode="auto">
          <a:xfrm>
            <a:off x="884902" y="2320459"/>
            <a:ext cx="5221762" cy="1316118"/>
          </a:xfrm>
          <a:prstGeom prst="roundRect">
            <a:avLst>
              <a:gd name="adj" fmla="val 8905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dirty="0">
                <a:solidFill>
                  <a:schemeClr val="tx1"/>
                </a:solidFill>
              </a:rPr>
              <a:t>Невычищенные данные по другому контрагенту </a:t>
            </a:r>
            <a:br>
              <a:rPr lang="ru-RU" sz="1300" b="1" dirty="0">
                <a:solidFill>
                  <a:schemeClr val="tx1"/>
                </a:solidFill>
              </a:rPr>
            </a:br>
            <a:r>
              <a:rPr lang="ru-RU" sz="1300" dirty="0">
                <a:solidFill>
                  <a:schemeClr val="tx1"/>
                </a:solidFill>
              </a:rPr>
              <a:t>—</a:t>
            </a:r>
            <a:r>
              <a:rPr lang="ru-RU" sz="1300" b="0" dirty="0">
                <a:solidFill>
                  <a:schemeClr val="tx1"/>
                </a:solidFill>
              </a:rPr>
              <a:t> реквизиты и контакты, условия предназначенные </a:t>
            </a:r>
            <a:br>
              <a:rPr lang="en-US" sz="1300" b="0" dirty="0">
                <a:solidFill>
                  <a:schemeClr val="tx1"/>
                </a:solidFill>
              </a:rPr>
            </a:br>
            <a:r>
              <a:rPr lang="ru-RU" sz="1300" b="0" dirty="0">
                <a:solidFill>
                  <a:schemeClr val="tx1"/>
                </a:solidFill>
              </a:rPr>
              <a:t>для другого контрагента и прочее</a:t>
            </a:r>
            <a:r>
              <a:rPr lang="ru-RU" sz="1300" dirty="0">
                <a:solidFill>
                  <a:schemeClr val="tx1"/>
                </a:solidFill>
              </a:rPr>
              <a:t>. </a:t>
            </a:r>
            <a:br>
              <a:rPr lang="ru-RU" sz="1300" dirty="0">
                <a:solidFill>
                  <a:schemeClr val="tx1"/>
                </a:solidFill>
              </a:rPr>
            </a:br>
            <a:r>
              <a:rPr lang="ru-RU" sz="1300" dirty="0">
                <a:solidFill>
                  <a:schemeClr val="tx1"/>
                </a:solidFill>
              </a:rPr>
              <a:t>Сотрудники могут добавить «свои» пункты в договор или удалить обязательные пункты из договора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E9CBB18-651C-E9D7-DB13-4C801430DEFE}"/>
              </a:ext>
            </a:extLst>
          </p:cNvPr>
          <p:cNvSpPr/>
          <p:nvPr/>
        </p:nvSpPr>
        <p:spPr bwMode="auto">
          <a:xfrm>
            <a:off x="6326377" y="2320459"/>
            <a:ext cx="4962525" cy="1316118"/>
          </a:xfrm>
          <a:prstGeom prst="roundRect">
            <a:avLst>
              <a:gd name="adj" fmla="val 7929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dirty="0">
                <a:solidFill>
                  <a:schemeClr val="tx1"/>
                </a:solidFill>
              </a:rPr>
              <a:t>Автозаполнение шаблонов файлов </a:t>
            </a:r>
            <a:br>
              <a:rPr lang="ru-RU" sz="1300" b="1" dirty="0">
                <a:solidFill>
                  <a:schemeClr val="tx1"/>
                </a:solidFill>
              </a:rPr>
            </a:br>
            <a:r>
              <a:rPr lang="ru-RU" sz="1300" dirty="0">
                <a:solidFill>
                  <a:schemeClr val="tx1"/>
                </a:solidFill>
              </a:rPr>
              <a:t>—</a:t>
            </a:r>
            <a:r>
              <a:rPr lang="ru-RU" sz="1300" b="0" dirty="0">
                <a:solidFill>
                  <a:schemeClr val="tx1"/>
                </a:solidFill>
              </a:rPr>
              <a:t> программа автоматически заполняет файл значениями из реквизитов карточки документа, </a:t>
            </a:r>
            <a:br>
              <a:rPr lang="ru-RU" sz="1300" b="0" dirty="0">
                <a:solidFill>
                  <a:schemeClr val="tx1"/>
                </a:solidFill>
              </a:rPr>
            </a:br>
            <a:r>
              <a:rPr lang="ru-RU" sz="1300" b="0" dirty="0">
                <a:solidFill>
                  <a:schemeClr val="tx1"/>
                </a:solidFill>
              </a:rPr>
              <a:t>к которой он прикрепляется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11477857-3258-6A15-9609-FA77FDAA696B}"/>
              </a:ext>
            </a:extLst>
          </p:cNvPr>
          <p:cNvSpPr txBox="1">
            <a:spLocks/>
          </p:cNvSpPr>
          <p:nvPr/>
        </p:nvSpPr>
        <p:spPr>
          <a:xfrm>
            <a:off x="884902" y="301922"/>
            <a:ext cx="10392696" cy="48938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Качество проектов договоров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C8A088C-690E-2C95-9B0D-6B4AA4C256E8}"/>
              </a:ext>
            </a:extLst>
          </p:cNvPr>
          <p:cNvSpPr/>
          <p:nvPr/>
        </p:nvSpPr>
        <p:spPr bwMode="auto">
          <a:xfrm>
            <a:off x="884902" y="3704767"/>
            <a:ext cx="5211098" cy="1316118"/>
          </a:xfrm>
          <a:prstGeom prst="roundRect">
            <a:avLst>
              <a:gd name="adj" fmla="val 8905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dirty="0">
                <a:solidFill>
                  <a:schemeClr val="tx1"/>
                </a:solidFill>
              </a:rPr>
              <a:t>Неполные данные сторон</a:t>
            </a:r>
            <a:r>
              <a:rPr lang="ru-RU" sz="1300" b="0" dirty="0">
                <a:solidFill>
                  <a:schemeClr val="tx1"/>
                </a:solidFill>
              </a:rPr>
              <a:t>. Например, указывают только название фирмы, без адреса или ИНН. Если контрагент исчезнет, суд не найдёт, кому предъявить иск. Нужно писать полные данные: название, ИНН, ОГРН, юридический адрес (из ЕГРЮЛ)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BF098BBD-8692-0967-B66D-442A28D6C78E}"/>
              </a:ext>
            </a:extLst>
          </p:cNvPr>
          <p:cNvSpPr/>
          <p:nvPr/>
        </p:nvSpPr>
        <p:spPr bwMode="auto">
          <a:xfrm>
            <a:off x="6326377" y="3704767"/>
            <a:ext cx="4962525" cy="1316118"/>
          </a:xfrm>
          <a:prstGeom prst="roundRect">
            <a:avLst>
              <a:gd name="adj" fmla="val 7929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300" b="1" dirty="0">
                <a:solidFill>
                  <a:schemeClr val="tx1"/>
                </a:solidFill>
              </a:rPr>
              <a:t>Использование сервисов «1С:Контрагенты» </a:t>
            </a:r>
            <a:br>
              <a:rPr lang="ru-RU" sz="1300" b="1" dirty="0">
                <a:solidFill>
                  <a:schemeClr val="tx1"/>
                </a:solidFill>
              </a:rPr>
            </a:br>
            <a:r>
              <a:rPr lang="ru-RU" sz="1300" b="1" dirty="0">
                <a:solidFill>
                  <a:schemeClr val="tx1"/>
                </a:solidFill>
              </a:rPr>
              <a:t>и «1С:ПАРК Риски»:</a:t>
            </a:r>
            <a:endParaRPr lang="en-US" sz="1300" b="1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l" fontAlgn="b">
              <a:buFont typeface="Arial" panose="020B0604020202020204" pitchFamily="34" charset="0"/>
              <a:buChar char="•"/>
            </a:pPr>
            <a:r>
              <a:rPr lang="ru-RU" sz="1300" b="0" i="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Актуальная и точная информация </a:t>
            </a:r>
            <a:br>
              <a:rPr lang="ru-RU" sz="1300" b="0" i="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b="0" i="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о Контрагенте и его реквизитах</a:t>
            </a:r>
          </a:p>
          <a:p>
            <a:pPr marL="285750" indent="-285750" algn="l" fontAlgn="b">
              <a:buFont typeface="Arial" panose="020B0604020202020204" pitchFamily="34" charset="0"/>
              <a:buChar char="•"/>
            </a:pPr>
            <a:r>
              <a:rPr lang="ru-RU" sz="1300" b="0" i="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Информация о надежности контрагентов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CAD5896-595A-ED9A-941D-CC943A1F6912}"/>
              </a:ext>
            </a:extLst>
          </p:cNvPr>
          <p:cNvSpPr/>
          <p:nvPr/>
        </p:nvSpPr>
        <p:spPr bwMode="auto">
          <a:xfrm>
            <a:off x="884902" y="5096734"/>
            <a:ext cx="5221762" cy="884966"/>
          </a:xfrm>
          <a:prstGeom prst="roundRect">
            <a:avLst>
              <a:gd name="adj" fmla="val 17200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dirty="0">
                <a:solidFill>
                  <a:schemeClr val="tx1"/>
                </a:solidFill>
              </a:rPr>
              <a:t>Утеря версий проектов договоров </a:t>
            </a:r>
            <a:br>
              <a:rPr lang="ru-RU" sz="1300" b="1" dirty="0">
                <a:solidFill>
                  <a:schemeClr val="tx1"/>
                </a:solidFill>
              </a:rPr>
            </a:br>
            <a:r>
              <a:rPr lang="ru-RU" sz="1300" b="0" dirty="0">
                <a:solidFill>
                  <a:schemeClr val="tx1"/>
                </a:solidFill>
              </a:rPr>
              <a:t>или пересечения фрагментов текста </a:t>
            </a:r>
            <a:br>
              <a:rPr lang="ru-RU" sz="1300" b="0" dirty="0">
                <a:solidFill>
                  <a:schemeClr val="tx1"/>
                </a:solidFill>
              </a:rPr>
            </a:br>
            <a:r>
              <a:rPr lang="ru-RU" sz="1300" b="0" dirty="0">
                <a:solidFill>
                  <a:schemeClr val="tx1"/>
                </a:solidFill>
              </a:rPr>
              <a:t>при одновременной работе с договором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1905E16B-76E1-3526-5C2F-59C29AACD5F1}"/>
              </a:ext>
            </a:extLst>
          </p:cNvPr>
          <p:cNvSpPr/>
          <p:nvPr/>
        </p:nvSpPr>
        <p:spPr bwMode="auto">
          <a:xfrm>
            <a:off x="6326377" y="5089075"/>
            <a:ext cx="4951222" cy="884966"/>
          </a:xfrm>
          <a:prstGeom prst="roundRect">
            <a:avLst>
              <a:gd name="adj" fmla="val 11818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sz="13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</a:t>
            </a:r>
            <a:r>
              <a:rPr lang="ru-RU" sz="13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еханизм </a:t>
            </a:r>
            <a:r>
              <a:rPr lang="ru-RU" sz="1300" b="1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версионирования</a:t>
            </a:r>
            <a:r>
              <a:rPr lang="ru-RU" sz="13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файлов</a:t>
            </a:r>
            <a:r>
              <a:rPr lang="en-US" sz="13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Исключение потери версий файлов договора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Поочередное внесение корректировок </a:t>
            </a:r>
            <a:br>
              <a:rPr lang="ru-RU" sz="13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 файл договора разными пользователями</a:t>
            </a:r>
          </a:p>
        </p:txBody>
      </p:sp>
    </p:spTree>
    <p:extLst>
      <p:ext uri="{BB962C8B-B14F-4D97-AF65-F5344CB8AC3E}">
        <p14:creationId xmlns:p14="http://schemas.microsoft.com/office/powerpoint/2010/main" val="438911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6C2A5DB3-2C0C-DFBA-1DCF-BA36CAE5D1C8}"/>
              </a:ext>
            </a:extLst>
          </p:cNvPr>
          <p:cNvSpPr/>
          <p:nvPr/>
        </p:nvSpPr>
        <p:spPr>
          <a:xfrm>
            <a:off x="6204332" y="919727"/>
            <a:ext cx="5211098" cy="1509148"/>
          </a:xfrm>
          <a:prstGeom prst="roundRect">
            <a:avLst>
              <a:gd name="adj" fmla="val 8620"/>
            </a:avLst>
          </a:prstGeom>
          <a:solidFill>
            <a:schemeClr val="bg1">
              <a:alpha val="5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C3D7F21-F844-B827-13CF-50EF42AAE764}"/>
              </a:ext>
            </a:extLst>
          </p:cNvPr>
          <p:cNvSpPr/>
          <p:nvPr/>
        </p:nvSpPr>
        <p:spPr bwMode="auto">
          <a:xfrm>
            <a:off x="873598" y="1010991"/>
            <a:ext cx="1460027" cy="341559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</a:rPr>
              <a:t>Проблема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224DBD7-BBC5-B5B1-6F14-D24591834D21}"/>
              </a:ext>
            </a:extLst>
          </p:cNvPr>
          <p:cNvSpPr/>
          <p:nvPr/>
        </p:nvSpPr>
        <p:spPr bwMode="auto">
          <a:xfrm>
            <a:off x="6296023" y="1010991"/>
            <a:ext cx="3801398" cy="34155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</a:rPr>
              <a:t>Решение в 1С:Документооборот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210F547-349B-DFBF-B58D-FD7707C24401}"/>
              </a:ext>
            </a:extLst>
          </p:cNvPr>
          <p:cNvSpPr/>
          <p:nvPr/>
        </p:nvSpPr>
        <p:spPr bwMode="auto">
          <a:xfrm>
            <a:off x="873598" y="1480974"/>
            <a:ext cx="5221762" cy="926021"/>
          </a:xfrm>
          <a:prstGeom prst="roundRect">
            <a:avLst>
              <a:gd name="adj" fmla="val 13086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dirty="0">
                <a:solidFill>
                  <a:schemeClr val="tx1"/>
                </a:solidFill>
              </a:rPr>
              <a:t>Последовательное согласование увеличивает время согласования </a:t>
            </a:r>
            <a:r>
              <a:rPr lang="ru-RU" sz="1300" dirty="0">
                <a:solidFill>
                  <a:schemeClr val="tx1"/>
                </a:solidFill>
              </a:rPr>
              <a:t>и увеличивает затраты исполнителя </a:t>
            </a:r>
            <a:r>
              <a:rPr lang="ru-RU" sz="1300" b="0" dirty="0">
                <a:solidFill>
                  <a:schemeClr val="tx1"/>
                </a:solidFill>
              </a:rPr>
              <a:t>на контроль передачи договора </a:t>
            </a:r>
            <a:br>
              <a:rPr lang="ru-RU" sz="1300" b="0" dirty="0">
                <a:solidFill>
                  <a:schemeClr val="tx1"/>
                </a:solidFill>
              </a:rPr>
            </a:br>
            <a:r>
              <a:rPr lang="ru-RU" sz="1300" b="0" dirty="0">
                <a:solidFill>
                  <a:schemeClr val="tx1"/>
                </a:solidFill>
              </a:rPr>
              <a:t>между согласующими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E0483AC-19F7-7D07-0EFD-E6106BF9620B}"/>
              </a:ext>
            </a:extLst>
          </p:cNvPr>
          <p:cNvSpPr/>
          <p:nvPr/>
        </p:nvSpPr>
        <p:spPr bwMode="auto">
          <a:xfrm>
            <a:off x="6315073" y="1480974"/>
            <a:ext cx="4962525" cy="926021"/>
          </a:xfrm>
          <a:prstGeom prst="roundRect">
            <a:avLst>
              <a:gd name="adj" fmla="val 13086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b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300" b="1" dirty="0">
                <a:solidFill>
                  <a:schemeClr val="tx1"/>
                </a:solidFill>
              </a:rPr>
              <a:t>Гибкие настройки порядка согласования </a:t>
            </a:r>
            <a:br>
              <a:rPr lang="ru-RU" sz="1300" b="1" dirty="0">
                <a:solidFill>
                  <a:schemeClr val="tx1"/>
                </a:solidFill>
              </a:rPr>
            </a:br>
            <a:r>
              <a:rPr lang="ru-RU" sz="1300" b="0" dirty="0">
                <a:solidFill>
                  <a:schemeClr val="tx1"/>
                </a:solidFill>
              </a:rPr>
              <a:t>– последовательное, параллельное, смешанное</a:t>
            </a:r>
            <a:endParaRPr lang="en-US" sz="1300" b="0" dirty="0">
              <a:solidFill>
                <a:schemeClr val="tx1"/>
              </a:solidFill>
            </a:endParaRPr>
          </a:p>
          <a:p>
            <a:pPr marL="285750" marR="0" lvl="0" indent="-285750" algn="l" defTabSz="914400" rtl="0" eaLnBrk="1" fontAlgn="b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300" b="1" dirty="0">
                <a:solidFill>
                  <a:schemeClr val="tx1"/>
                </a:solidFill>
              </a:rPr>
              <a:t>Функциональность эскалации задач </a:t>
            </a:r>
            <a:br>
              <a:rPr lang="ru-RU" sz="1300" b="1" dirty="0">
                <a:solidFill>
                  <a:schemeClr val="tx1"/>
                </a:solidFill>
              </a:rPr>
            </a:br>
            <a:r>
              <a:rPr lang="ru-RU" sz="1300" b="0" dirty="0">
                <a:solidFill>
                  <a:schemeClr val="tx1"/>
                </a:solidFill>
              </a:rPr>
              <a:t>– контроль за сроками согласования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11477857-3258-6A15-9609-FA77FDAA696B}"/>
              </a:ext>
            </a:extLst>
          </p:cNvPr>
          <p:cNvSpPr txBox="1">
            <a:spLocks/>
          </p:cNvSpPr>
          <p:nvPr/>
        </p:nvSpPr>
        <p:spPr>
          <a:xfrm>
            <a:off x="884902" y="301922"/>
            <a:ext cx="10392696" cy="48938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Согласование договоров</a:t>
            </a:r>
          </a:p>
        </p:txBody>
      </p:sp>
    </p:spTree>
    <p:extLst>
      <p:ext uri="{BB962C8B-B14F-4D97-AF65-F5344CB8AC3E}">
        <p14:creationId xmlns:p14="http://schemas.microsoft.com/office/powerpoint/2010/main" val="1905852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C924C371-BF76-9729-D003-CB098FA17529}"/>
              </a:ext>
            </a:extLst>
          </p:cNvPr>
          <p:cNvSpPr/>
          <p:nvPr/>
        </p:nvSpPr>
        <p:spPr>
          <a:xfrm>
            <a:off x="6204332" y="919727"/>
            <a:ext cx="5211098" cy="3014098"/>
          </a:xfrm>
          <a:prstGeom prst="roundRect">
            <a:avLst>
              <a:gd name="adj" fmla="val 4835"/>
            </a:avLst>
          </a:prstGeom>
          <a:solidFill>
            <a:schemeClr val="bg1">
              <a:alpha val="5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C3D7F21-F844-B827-13CF-50EF42AAE764}"/>
              </a:ext>
            </a:extLst>
          </p:cNvPr>
          <p:cNvSpPr/>
          <p:nvPr/>
        </p:nvSpPr>
        <p:spPr bwMode="auto">
          <a:xfrm>
            <a:off x="873598" y="1010991"/>
            <a:ext cx="1460027" cy="341559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</a:rPr>
              <a:t>Проблема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224DBD7-BBC5-B5B1-6F14-D24591834D21}"/>
              </a:ext>
            </a:extLst>
          </p:cNvPr>
          <p:cNvSpPr/>
          <p:nvPr/>
        </p:nvSpPr>
        <p:spPr bwMode="auto">
          <a:xfrm>
            <a:off x="6296023" y="1010991"/>
            <a:ext cx="3801398" cy="34155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</a:rPr>
              <a:t>Решение в 1С:Документооборот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210F547-349B-DFBF-B58D-FD7707C24401}"/>
              </a:ext>
            </a:extLst>
          </p:cNvPr>
          <p:cNvSpPr/>
          <p:nvPr/>
        </p:nvSpPr>
        <p:spPr bwMode="auto">
          <a:xfrm>
            <a:off x="873598" y="1480974"/>
            <a:ext cx="5221762" cy="926021"/>
          </a:xfrm>
          <a:prstGeom prst="roundRect">
            <a:avLst>
              <a:gd name="adj" fmla="val 13086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dirty="0">
                <a:solidFill>
                  <a:schemeClr val="tx1"/>
                </a:solidFill>
              </a:rPr>
              <a:t>Последовательное согласование увеличивает время согласования </a:t>
            </a:r>
            <a:r>
              <a:rPr lang="ru-RU" sz="1300" dirty="0">
                <a:solidFill>
                  <a:schemeClr val="tx1"/>
                </a:solidFill>
              </a:rPr>
              <a:t>и увеличивает затраты исполнителя </a:t>
            </a:r>
            <a:r>
              <a:rPr lang="ru-RU" sz="1300" b="0" dirty="0">
                <a:solidFill>
                  <a:schemeClr val="tx1"/>
                </a:solidFill>
              </a:rPr>
              <a:t>на контроль передачи договора </a:t>
            </a:r>
            <a:br>
              <a:rPr lang="ru-RU" sz="1300" b="0" dirty="0">
                <a:solidFill>
                  <a:schemeClr val="tx1"/>
                </a:solidFill>
              </a:rPr>
            </a:br>
            <a:r>
              <a:rPr lang="ru-RU" sz="1300" b="0" dirty="0">
                <a:solidFill>
                  <a:schemeClr val="tx1"/>
                </a:solidFill>
              </a:rPr>
              <a:t>между согласующими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E0483AC-19F7-7D07-0EFD-E6106BF9620B}"/>
              </a:ext>
            </a:extLst>
          </p:cNvPr>
          <p:cNvSpPr/>
          <p:nvPr/>
        </p:nvSpPr>
        <p:spPr bwMode="auto">
          <a:xfrm>
            <a:off x="6315073" y="1480974"/>
            <a:ext cx="4962525" cy="926021"/>
          </a:xfrm>
          <a:prstGeom prst="roundRect">
            <a:avLst>
              <a:gd name="adj" fmla="val 13086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b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300" b="1" dirty="0">
                <a:solidFill>
                  <a:schemeClr val="tx1"/>
                </a:solidFill>
              </a:rPr>
              <a:t>Гибкие настройки порядка согласования </a:t>
            </a:r>
            <a:br>
              <a:rPr lang="ru-RU" sz="1300" b="1" dirty="0">
                <a:solidFill>
                  <a:schemeClr val="tx1"/>
                </a:solidFill>
              </a:rPr>
            </a:br>
            <a:r>
              <a:rPr lang="ru-RU" sz="1300" b="0" dirty="0">
                <a:solidFill>
                  <a:schemeClr val="tx1"/>
                </a:solidFill>
              </a:rPr>
              <a:t>– последовательное, параллельное, смешанное</a:t>
            </a:r>
            <a:endParaRPr lang="en-US" sz="1300" b="0" dirty="0">
              <a:solidFill>
                <a:schemeClr val="tx1"/>
              </a:solidFill>
            </a:endParaRPr>
          </a:p>
          <a:p>
            <a:pPr marL="285750" marR="0" lvl="0" indent="-285750" algn="l" defTabSz="914400" rtl="0" eaLnBrk="1" fontAlgn="b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300" b="1" dirty="0">
                <a:solidFill>
                  <a:schemeClr val="tx1"/>
                </a:solidFill>
              </a:rPr>
              <a:t>Функциональность эскалации задач </a:t>
            </a:r>
            <a:br>
              <a:rPr lang="ru-RU" sz="1300" b="1" dirty="0">
                <a:solidFill>
                  <a:schemeClr val="tx1"/>
                </a:solidFill>
              </a:rPr>
            </a:br>
            <a:r>
              <a:rPr lang="ru-RU" sz="1300" b="0" dirty="0">
                <a:solidFill>
                  <a:schemeClr val="tx1"/>
                </a:solidFill>
              </a:rPr>
              <a:t>– контроль за сроками согласования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27F90BE-8F83-CED4-D73A-CF8901D29656}"/>
              </a:ext>
            </a:extLst>
          </p:cNvPr>
          <p:cNvSpPr/>
          <p:nvPr/>
        </p:nvSpPr>
        <p:spPr bwMode="auto">
          <a:xfrm>
            <a:off x="884902" y="2493460"/>
            <a:ext cx="5221762" cy="1316118"/>
          </a:xfrm>
          <a:prstGeom prst="roundRect">
            <a:avLst>
              <a:gd name="adj" fmla="val 8905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dirty="0">
                <a:solidFill>
                  <a:schemeClr val="tx1"/>
                </a:solidFill>
              </a:rPr>
              <a:t>Автор не знает кто должен согласовать договор, </a:t>
            </a:r>
            <a:br>
              <a:rPr lang="ru-RU" sz="1300" b="1" dirty="0">
                <a:solidFill>
                  <a:schemeClr val="tx1"/>
                </a:solidFill>
              </a:rPr>
            </a:br>
            <a:r>
              <a:rPr lang="ru-RU" sz="1300" b="1" dirty="0">
                <a:solidFill>
                  <a:schemeClr val="tx1"/>
                </a:solidFill>
              </a:rPr>
              <a:t>в какие сроки и в каком порядке. </a:t>
            </a:r>
            <a:r>
              <a:rPr lang="ru-RU" sz="1300" b="0" dirty="0">
                <a:solidFill>
                  <a:schemeClr val="tx1"/>
                </a:solidFill>
              </a:rPr>
              <a:t>Включение в список согласующих договор лишних лиц / исключение необходимых лиц для согласования договора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E9CBB18-651C-E9D7-DB13-4C801430DEFE}"/>
              </a:ext>
            </a:extLst>
          </p:cNvPr>
          <p:cNvSpPr/>
          <p:nvPr/>
        </p:nvSpPr>
        <p:spPr bwMode="auto">
          <a:xfrm>
            <a:off x="6326377" y="2493460"/>
            <a:ext cx="4962525" cy="1316118"/>
          </a:xfrm>
          <a:prstGeom prst="roundRect">
            <a:avLst>
              <a:gd name="adj" fmla="val 7929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sz="1300" b="1" dirty="0">
                <a:solidFill>
                  <a:schemeClr val="tx1"/>
                </a:solidFill>
              </a:rPr>
              <a:t>Шаблоны разных видов договоров </a:t>
            </a:r>
            <a:br>
              <a:rPr lang="ru-RU" sz="1300" b="1" dirty="0">
                <a:solidFill>
                  <a:schemeClr val="tx1"/>
                </a:solidFill>
              </a:rPr>
            </a:br>
            <a:r>
              <a:rPr lang="ru-RU" sz="1300" b="1" dirty="0">
                <a:solidFill>
                  <a:schemeClr val="tx1"/>
                </a:solidFill>
              </a:rPr>
              <a:t>с собственным набором действий и сроками </a:t>
            </a:r>
            <a:br>
              <a:rPr lang="ru-RU" sz="1300" b="1" dirty="0">
                <a:solidFill>
                  <a:schemeClr val="tx1"/>
                </a:solidFill>
              </a:rPr>
            </a:br>
            <a:r>
              <a:rPr lang="ru-RU" sz="1300" b="1" dirty="0">
                <a:solidFill>
                  <a:schemeClr val="tx1"/>
                </a:solidFill>
              </a:rPr>
              <a:t>их обработки. </a:t>
            </a:r>
            <a:r>
              <a:rPr lang="ru-RU" sz="1300" dirty="0">
                <a:solidFill>
                  <a:schemeClr val="tx1"/>
                </a:solidFill>
              </a:rPr>
              <a:t>Сокращение количества этапов согласования и согласующих лиц с помощью условий подбора согласующих</a:t>
            </a:r>
            <a:endParaRPr lang="ru-RU" sz="130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11477857-3258-6A15-9609-FA77FDAA696B}"/>
              </a:ext>
            </a:extLst>
          </p:cNvPr>
          <p:cNvSpPr txBox="1">
            <a:spLocks/>
          </p:cNvSpPr>
          <p:nvPr/>
        </p:nvSpPr>
        <p:spPr>
          <a:xfrm>
            <a:off x="884902" y="301922"/>
            <a:ext cx="10392696" cy="48938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Согласование договоров</a:t>
            </a:r>
          </a:p>
        </p:txBody>
      </p:sp>
    </p:spTree>
    <p:extLst>
      <p:ext uri="{BB962C8B-B14F-4D97-AF65-F5344CB8AC3E}">
        <p14:creationId xmlns:p14="http://schemas.microsoft.com/office/powerpoint/2010/main" val="357451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C924C371-BF76-9729-D003-CB098FA17529}"/>
              </a:ext>
            </a:extLst>
          </p:cNvPr>
          <p:cNvSpPr/>
          <p:nvPr/>
        </p:nvSpPr>
        <p:spPr>
          <a:xfrm>
            <a:off x="6204332" y="919727"/>
            <a:ext cx="5211098" cy="4195198"/>
          </a:xfrm>
          <a:prstGeom prst="roundRect">
            <a:avLst>
              <a:gd name="adj" fmla="val 3571"/>
            </a:avLst>
          </a:prstGeom>
          <a:solidFill>
            <a:schemeClr val="bg1">
              <a:alpha val="5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C3D7F21-F844-B827-13CF-50EF42AAE764}"/>
              </a:ext>
            </a:extLst>
          </p:cNvPr>
          <p:cNvSpPr/>
          <p:nvPr/>
        </p:nvSpPr>
        <p:spPr bwMode="auto">
          <a:xfrm>
            <a:off x="873598" y="1010991"/>
            <a:ext cx="1460027" cy="341559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</a:rPr>
              <a:t>Проблема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224DBD7-BBC5-B5B1-6F14-D24591834D21}"/>
              </a:ext>
            </a:extLst>
          </p:cNvPr>
          <p:cNvSpPr/>
          <p:nvPr/>
        </p:nvSpPr>
        <p:spPr bwMode="auto">
          <a:xfrm>
            <a:off x="6296023" y="1010991"/>
            <a:ext cx="3801398" cy="34155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</a:rPr>
              <a:t>Решение в 1С:Документооборот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210F547-349B-DFBF-B58D-FD7707C24401}"/>
              </a:ext>
            </a:extLst>
          </p:cNvPr>
          <p:cNvSpPr/>
          <p:nvPr/>
        </p:nvSpPr>
        <p:spPr bwMode="auto">
          <a:xfrm>
            <a:off x="873598" y="1480974"/>
            <a:ext cx="5221762" cy="926021"/>
          </a:xfrm>
          <a:prstGeom prst="roundRect">
            <a:avLst>
              <a:gd name="adj" fmla="val 13086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dirty="0">
                <a:solidFill>
                  <a:schemeClr val="tx1"/>
                </a:solidFill>
              </a:rPr>
              <a:t>Последовательное согласование увеличивает время согласования </a:t>
            </a:r>
            <a:r>
              <a:rPr lang="ru-RU" sz="1300" dirty="0">
                <a:solidFill>
                  <a:schemeClr val="tx1"/>
                </a:solidFill>
              </a:rPr>
              <a:t>и увеличивает затраты исполнителя </a:t>
            </a:r>
            <a:r>
              <a:rPr lang="ru-RU" sz="1300" b="0" dirty="0">
                <a:solidFill>
                  <a:schemeClr val="tx1"/>
                </a:solidFill>
              </a:rPr>
              <a:t>на контроль передачи договора </a:t>
            </a:r>
            <a:br>
              <a:rPr lang="ru-RU" sz="1300" b="0" dirty="0">
                <a:solidFill>
                  <a:schemeClr val="tx1"/>
                </a:solidFill>
              </a:rPr>
            </a:br>
            <a:r>
              <a:rPr lang="ru-RU" sz="1300" b="0" dirty="0">
                <a:solidFill>
                  <a:schemeClr val="tx1"/>
                </a:solidFill>
              </a:rPr>
              <a:t>между согласующими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E0483AC-19F7-7D07-0EFD-E6106BF9620B}"/>
              </a:ext>
            </a:extLst>
          </p:cNvPr>
          <p:cNvSpPr/>
          <p:nvPr/>
        </p:nvSpPr>
        <p:spPr bwMode="auto">
          <a:xfrm>
            <a:off x="6315073" y="1480974"/>
            <a:ext cx="4962525" cy="926021"/>
          </a:xfrm>
          <a:prstGeom prst="roundRect">
            <a:avLst>
              <a:gd name="adj" fmla="val 13086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b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300" b="1" dirty="0">
                <a:solidFill>
                  <a:schemeClr val="tx1"/>
                </a:solidFill>
              </a:rPr>
              <a:t>Гибкие настройки порядка согласования </a:t>
            </a:r>
            <a:br>
              <a:rPr lang="ru-RU" sz="1300" b="1" dirty="0">
                <a:solidFill>
                  <a:schemeClr val="tx1"/>
                </a:solidFill>
              </a:rPr>
            </a:br>
            <a:r>
              <a:rPr lang="ru-RU" sz="1300" b="0" dirty="0">
                <a:solidFill>
                  <a:schemeClr val="tx1"/>
                </a:solidFill>
              </a:rPr>
              <a:t>– последовательное, параллельное, смешанное</a:t>
            </a:r>
            <a:endParaRPr lang="en-US" sz="1300" b="0" dirty="0">
              <a:solidFill>
                <a:schemeClr val="tx1"/>
              </a:solidFill>
            </a:endParaRPr>
          </a:p>
          <a:p>
            <a:pPr marL="285750" marR="0" lvl="0" indent="-285750" algn="l" defTabSz="914400" rtl="0" eaLnBrk="1" fontAlgn="b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300" b="1" dirty="0">
                <a:solidFill>
                  <a:schemeClr val="tx1"/>
                </a:solidFill>
              </a:rPr>
              <a:t>Функциональность эскалации задач </a:t>
            </a:r>
            <a:br>
              <a:rPr lang="ru-RU" sz="1300" b="1" dirty="0">
                <a:solidFill>
                  <a:schemeClr val="tx1"/>
                </a:solidFill>
              </a:rPr>
            </a:br>
            <a:r>
              <a:rPr lang="ru-RU" sz="1300" b="0" dirty="0">
                <a:solidFill>
                  <a:schemeClr val="tx1"/>
                </a:solidFill>
              </a:rPr>
              <a:t>– контроль за сроками согласования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27F90BE-8F83-CED4-D73A-CF8901D29656}"/>
              </a:ext>
            </a:extLst>
          </p:cNvPr>
          <p:cNvSpPr/>
          <p:nvPr/>
        </p:nvSpPr>
        <p:spPr bwMode="auto">
          <a:xfrm>
            <a:off x="884902" y="2493460"/>
            <a:ext cx="5221762" cy="1316118"/>
          </a:xfrm>
          <a:prstGeom prst="roundRect">
            <a:avLst>
              <a:gd name="adj" fmla="val 8905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dirty="0">
                <a:solidFill>
                  <a:schemeClr val="tx1"/>
                </a:solidFill>
              </a:rPr>
              <a:t>Автор не знает кто должен согласовать договор, </a:t>
            </a:r>
            <a:br>
              <a:rPr lang="ru-RU" sz="1300" b="1" dirty="0">
                <a:solidFill>
                  <a:schemeClr val="tx1"/>
                </a:solidFill>
              </a:rPr>
            </a:br>
            <a:r>
              <a:rPr lang="ru-RU" sz="1300" b="1" dirty="0">
                <a:solidFill>
                  <a:schemeClr val="tx1"/>
                </a:solidFill>
              </a:rPr>
              <a:t>в какие сроки и в каком порядке. </a:t>
            </a:r>
            <a:r>
              <a:rPr lang="ru-RU" sz="1300" b="0" dirty="0">
                <a:solidFill>
                  <a:schemeClr val="tx1"/>
                </a:solidFill>
              </a:rPr>
              <a:t>Включение в список согласующих договор лишних лиц / исключение необходимых лиц для согласования договора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E9CBB18-651C-E9D7-DB13-4C801430DEFE}"/>
              </a:ext>
            </a:extLst>
          </p:cNvPr>
          <p:cNvSpPr/>
          <p:nvPr/>
        </p:nvSpPr>
        <p:spPr bwMode="auto">
          <a:xfrm>
            <a:off x="6326377" y="2493460"/>
            <a:ext cx="4962525" cy="1316118"/>
          </a:xfrm>
          <a:prstGeom prst="roundRect">
            <a:avLst>
              <a:gd name="adj" fmla="val 7929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sz="1300" b="1" dirty="0">
                <a:solidFill>
                  <a:schemeClr val="tx1"/>
                </a:solidFill>
              </a:rPr>
              <a:t>Шаблоны разных видов договоров </a:t>
            </a:r>
            <a:br>
              <a:rPr lang="ru-RU" sz="1300" b="1" dirty="0">
                <a:solidFill>
                  <a:schemeClr val="tx1"/>
                </a:solidFill>
              </a:rPr>
            </a:br>
            <a:r>
              <a:rPr lang="ru-RU" sz="1300" b="1" dirty="0">
                <a:solidFill>
                  <a:schemeClr val="tx1"/>
                </a:solidFill>
              </a:rPr>
              <a:t>с собственным набором действий и сроками </a:t>
            </a:r>
            <a:br>
              <a:rPr lang="ru-RU" sz="1300" b="1" dirty="0">
                <a:solidFill>
                  <a:schemeClr val="tx1"/>
                </a:solidFill>
              </a:rPr>
            </a:br>
            <a:r>
              <a:rPr lang="ru-RU" sz="1300" b="1" dirty="0">
                <a:solidFill>
                  <a:schemeClr val="tx1"/>
                </a:solidFill>
              </a:rPr>
              <a:t>их обработки. </a:t>
            </a:r>
            <a:r>
              <a:rPr lang="ru-RU" sz="1300" dirty="0">
                <a:solidFill>
                  <a:schemeClr val="tx1"/>
                </a:solidFill>
              </a:rPr>
              <a:t>Сокращение количества этапов согласования и согласующих лиц с помощью условий подбора согласующих</a:t>
            </a:r>
            <a:endParaRPr lang="ru-RU" sz="130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11477857-3258-6A15-9609-FA77FDAA696B}"/>
              </a:ext>
            </a:extLst>
          </p:cNvPr>
          <p:cNvSpPr txBox="1">
            <a:spLocks/>
          </p:cNvSpPr>
          <p:nvPr/>
        </p:nvSpPr>
        <p:spPr>
          <a:xfrm>
            <a:off x="884902" y="301922"/>
            <a:ext cx="10392696" cy="48938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Согласование договоров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C8A088C-690E-2C95-9B0D-6B4AA4C256E8}"/>
              </a:ext>
            </a:extLst>
          </p:cNvPr>
          <p:cNvSpPr/>
          <p:nvPr/>
        </p:nvSpPr>
        <p:spPr bwMode="auto">
          <a:xfrm>
            <a:off x="884902" y="3893263"/>
            <a:ext cx="5211098" cy="1068010"/>
          </a:xfrm>
          <a:prstGeom prst="roundRect">
            <a:avLst>
              <a:gd name="adj" fmla="val 8905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dirty="0">
                <a:solidFill>
                  <a:schemeClr val="tx1"/>
                </a:solidFill>
              </a:rPr>
              <a:t>Непонятно, к кому обращаться для согласования, </a:t>
            </a:r>
            <a:br>
              <a:rPr lang="ru-RU" sz="1300" b="1" dirty="0">
                <a:solidFill>
                  <a:schemeClr val="tx1"/>
                </a:solidFill>
              </a:rPr>
            </a:br>
            <a:r>
              <a:rPr lang="ru-RU" sz="1300" b="1" dirty="0">
                <a:solidFill>
                  <a:schemeClr val="tx1"/>
                </a:solidFill>
              </a:rPr>
              <a:t>когда ответственный сотрудник отсутствует</a:t>
            </a:r>
            <a:endParaRPr lang="ru-RU" sz="1300" b="1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BF098BBD-8692-0967-B66D-442A28D6C78E}"/>
              </a:ext>
            </a:extLst>
          </p:cNvPr>
          <p:cNvSpPr/>
          <p:nvPr/>
        </p:nvSpPr>
        <p:spPr bwMode="auto">
          <a:xfrm>
            <a:off x="6326377" y="3893263"/>
            <a:ext cx="4962525" cy="1068010"/>
          </a:xfrm>
          <a:prstGeom prst="roundRect">
            <a:avLst>
              <a:gd name="adj" fmla="val 7929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400"/>
              </a:spcBef>
            </a:pPr>
            <a:r>
              <a:rPr lang="ru-RU" sz="1300" b="1" dirty="0">
                <a:solidFill>
                  <a:schemeClr val="tx1"/>
                </a:solidFill>
              </a:rPr>
              <a:t>Настройка логики передачи документа </a:t>
            </a:r>
            <a:br>
              <a:rPr lang="ru-RU" sz="1300" b="1" dirty="0">
                <a:solidFill>
                  <a:schemeClr val="tx1"/>
                </a:solidFill>
              </a:rPr>
            </a:br>
            <a:r>
              <a:rPr lang="ru-RU" sz="1300" b="1" dirty="0">
                <a:solidFill>
                  <a:schemeClr val="tx1"/>
                </a:solidFill>
              </a:rPr>
              <a:t>при разных условиях: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b="0" dirty="0">
                <a:solidFill>
                  <a:schemeClr val="tx1"/>
                </a:solidFill>
              </a:rPr>
              <a:t>Помощники и замещающие</a:t>
            </a:r>
            <a:endParaRPr lang="en-US" sz="1300" b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b="0" dirty="0">
                <a:solidFill>
                  <a:schemeClr val="tx1"/>
                </a:solidFill>
              </a:rPr>
              <a:t>«Отсутствие» и «Календари»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196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C924C371-BF76-9729-D003-CB098FA17529}"/>
              </a:ext>
            </a:extLst>
          </p:cNvPr>
          <p:cNvSpPr/>
          <p:nvPr/>
        </p:nvSpPr>
        <p:spPr>
          <a:xfrm>
            <a:off x="6204332" y="919727"/>
            <a:ext cx="5211098" cy="5147698"/>
          </a:xfrm>
          <a:prstGeom prst="roundRect">
            <a:avLst>
              <a:gd name="adj" fmla="val 2461"/>
            </a:avLst>
          </a:prstGeom>
          <a:solidFill>
            <a:schemeClr val="bg1">
              <a:alpha val="5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C3D7F21-F844-B827-13CF-50EF42AAE764}"/>
              </a:ext>
            </a:extLst>
          </p:cNvPr>
          <p:cNvSpPr/>
          <p:nvPr/>
        </p:nvSpPr>
        <p:spPr bwMode="auto">
          <a:xfrm>
            <a:off x="873598" y="1010991"/>
            <a:ext cx="1460027" cy="341559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</a:rPr>
              <a:t>Проблема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224DBD7-BBC5-B5B1-6F14-D24591834D21}"/>
              </a:ext>
            </a:extLst>
          </p:cNvPr>
          <p:cNvSpPr/>
          <p:nvPr/>
        </p:nvSpPr>
        <p:spPr bwMode="auto">
          <a:xfrm>
            <a:off x="6296023" y="1010991"/>
            <a:ext cx="3801398" cy="34155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</a:rPr>
              <a:t>Решение в 1С:Документооборот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210F547-349B-DFBF-B58D-FD7707C24401}"/>
              </a:ext>
            </a:extLst>
          </p:cNvPr>
          <p:cNvSpPr/>
          <p:nvPr/>
        </p:nvSpPr>
        <p:spPr bwMode="auto">
          <a:xfrm>
            <a:off x="873598" y="1480974"/>
            <a:ext cx="5221762" cy="926021"/>
          </a:xfrm>
          <a:prstGeom prst="roundRect">
            <a:avLst>
              <a:gd name="adj" fmla="val 13086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dirty="0">
                <a:solidFill>
                  <a:schemeClr val="tx1"/>
                </a:solidFill>
              </a:rPr>
              <a:t>Последовательное согласование увеличивает время согласования </a:t>
            </a:r>
            <a:r>
              <a:rPr lang="ru-RU" sz="1300" dirty="0">
                <a:solidFill>
                  <a:schemeClr val="tx1"/>
                </a:solidFill>
              </a:rPr>
              <a:t>и увеличивает затраты исполнителя </a:t>
            </a:r>
            <a:r>
              <a:rPr lang="ru-RU" sz="1300" b="0" dirty="0">
                <a:solidFill>
                  <a:schemeClr val="tx1"/>
                </a:solidFill>
              </a:rPr>
              <a:t>на контроль передачи договора </a:t>
            </a:r>
            <a:br>
              <a:rPr lang="ru-RU" sz="1300" b="0" dirty="0">
                <a:solidFill>
                  <a:schemeClr val="tx1"/>
                </a:solidFill>
              </a:rPr>
            </a:br>
            <a:r>
              <a:rPr lang="ru-RU" sz="1300" b="0" dirty="0">
                <a:solidFill>
                  <a:schemeClr val="tx1"/>
                </a:solidFill>
              </a:rPr>
              <a:t>между согласующими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E0483AC-19F7-7D07-0EFD-E6106BF9620B}"/>
              </a:ext>
            </a:extLst>
          </p:cNvPr>
          <p:cNvSpPr/>
          <p:nvPr/>
        </p:nvSpPr>
        <p:spPr bwMode="auto">
          <a:xfrm>
            <a:off x="6315073" y="1480974"/>
            <a:ext cx="4962525" cy="926021"/>
          </a:xfrm>
          <a:prstGeom prst="roundRect">
            <a:avLst>
              <a:gd name="adj" fmla="val 13086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b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300" b="1" dirty="0">
                <a:solidFill>
                  <a:schemeClr val="tx1"/>
                </a:solidFill>
              </a:rPr>
              <a:t>Гибкие настройки порядка согласования </a:t>
            </a:r>
            <a:br>
              <a:rPr lang="ru-RU" sz="1300" b="1" dirty="0">
                <a:solidFill>
                  <a:schemeClr val="tx1"/>
                </a:solidFill>
              </a:rPr>
            </a:br>
            <a:r>
              <a:rPr lang="ru-RU" sz="1300" b="0" dirty="0">
                <a:solidFill>
                  <a:schemeClr val="tx1"/>
                </a:solidFill>
              </a:rPr>
              <a:t>– последовательное, параллельное, смешанное</a:t>
            </a:r>
            <a:endParaRPr lang="en-US" sz="1300" b="0" dirty="0">
              <a:solidFill>
                <a:schemeClr val="tx1"/>
              </a:solidFill>
            </a:endParaRPr>
          </a:p>
          <a:p>
            <a:pPr marL="285750" marR="0" lvl="0" indent="-285750" algn="l" defTabSz="914400" rtl="0" eaLnBrk="1" fontAlgn="b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300" b="1" dirty="0">
                <a:solidFill>
                  <a:schemeClr val="tx1"/>
                </a:solidFill>
              </a:rPr>
              <a:t>Функциональность эскалации задач </a:t>
            </a:r>
            <a:br>
              <a:rPr lang="ru-RU" sz="1300" b="1" dirty="0">
                <a:solidFill>
                  <a:schemeClr val="tx1"/>
                </a:solidFill>
              </a:rPr>
            </a:br>
            <a:r>
              <a:rPr lang="ru-RU" sz="1300" b="0" dirty="0">
                <a:solidFill>
                  <a:schemeClr val="tx1"/>
                </a:solidFill>
              </a:rPr>
              <a:t>– контроль за сроками согласования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27F90BE-8F83-CED4-D73A-CF8901D29656}"/>
              </a:ext>
            </a:extLst>
          </p:cNvPr>
          <p:cNvSpPr/>
          <p:nvPr/>
        </p:nvSpPr>
        <p:spPr bwMode="auto">
          <a:xfrm>
            <a:off x="884902" y="2493460"/>
            <a:ext cx="5221762" cy="1316118"/>
          </a:xfrm>
          <a:prstGeom prst="roundRect">
            <a:avLst>
              <a:gd name="adj" fmla="val 8905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dirty="0">
                <a:solidFill>
                  <a:schemeClr val="tx1"/>
                </a:solidFill>
              </a:rPr>
              <a:t>Автор не знает кто должен согласовать договор, </a:t>
            </a:r>
            <a:br>
              <a:rPr lang="ru-RU" sz="1300" b="1" dirty="0">
                <a:solidFill>
                  <a:schemeClr val="tx1"/>
                </a:solidFill>
              </a:rPr>
            </a:br>
            <a:r>
              <a:rPr lang="ru-RU" sz="1300" b="1" dirty="0">
                <a:solidFill>
                  <a:schemeClr val="tx1"/>
                </a:solidFill>
              </a:rPr>
              <a:t>в какие сроки и в каком порядке. </a:t>
            </a:r>
            <a:r>
              <a:rPr lang="ru-RU" sz="1300" b="0" dirty="0">
                <a:solidFill>
                  <a:schemeClr val="tx1"/>
                </a:solidFill>
              </a:rPr>
              <a:t>Включение в список согласующих договор лишних лиц / исключение необходимых лиц для согласования договора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E9CBB18-651C-E9D7-DB13-4C801430DEFE}"/>
              </a:ext>
            </a:extLst>
          </p:cNvPr>
          <p:cNvSpPr/>
          <p:nvPr/>
        </p:nvSpPr>
        <p:spPr bwMode="auto">
          <a:xfrm>
            <a:off x="6326377" y="2493460"/>
            <a:ext cx="4962525" cy="1316118"/>
          </a:xfrm>
          <a:prstGeom prst="roundRect">
            <a:avLst>
              <a:gd name="adj" fmla="val 7929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sz="1300" b="1" dirty="0">
                <a:solidFill>
                  <a:schemeClr val="tx1"/>
                </a:solidFill>
              </a:rPr>
              <a:t>Шаблоны разных видов договоров </a:t>
            </a:r>
            <a:br>
              <a:rPr lang="ru-RU" sz="1300" b="1" dirty="0">
                <a:solidFill>
                  <a:schemeClr val="tx1"/>
                </a:solidFill>
              </a:rPr>
            </a:br>
            <a:r>
              <a:rPr lang="ru-RU" sz="1300" b="1" dirty="0">
                <a:solidFill>
                  <a:schemeClr val="tx1"/>
                </a:solidFill>
              </a:rPr>
              <a:t>с собственным набором действий и сроками </a:t>
            </a:r>
            <a:br>
              <a:rPr lang="ru-RU" sz="1300" b="1" dirty="0">
                <a:solidFill>
                  <a:schemeClr val="tx1"/>
                </a:solidFill>
              </a:rPr>
            </a:br>
            <a:r>
              <a:rPr lang="ru-RU" sz="1300" b="1" dirty="0">
                <a:solidFill>
                  <a:schemeClr val="tx1"/>
                </a:solidFill>
              </a:rPr>
              <a:t>их обработки. </a:t>
            </a:r>
            <a:r>
              <a:rPr lang="ru-RU" sz="1300" dirty="0">
                <a:solidFill>
                  <a:schemeClr val="tx1"/>
                </a:solidFill>
              </a:rPr>
              <a:t>Сокращение количества этапов согласования и согласующих лиц с помощью условий подбора согласующих</a:t>
            </a:r>
            <a:endParaRPr lang="ru-RU" sz="130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11477857-3258-6A15-9609-FA77FDAA696B}"/>
              </a:ext>
            </a:extLst>
          </p:cNvPr>
          <p:cNvSpPr txBox="1">
            <a:spLocks/>
          </p:cNvSpPr>
          <p:nvPr/>
        </p:nvSpPr>
        <p:spPr>
          <a:xfrm>
            <a:off x="884902" y="301922"/>
            <a:ext cx="10392696" cy="48938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Согласование договоров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C8A088C-690E-2C95-9B0D-6B4AA4C256E8}"/>
              </a:ext>
            </a:extLst>
          </p:cNvPr>
          <p:cNvSpPr/>
          <p:nvPr/>
        </p:nvSpPr>
        <p:spPr bwMode="auto">
          <a:xfrm>
            <a:off x="884902" y="3893263"/>
            <a:ext cx="5211098" cy="1068010"/>
          </a:xfrm>
          <a:prstGeom prst="roundRect">
            <a:avLst>
              <a:gd name="adj" fmla="val 8905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dirty="0">
                <a:solidFill>
                  <a:schemeClr val="tx1"/>
                </a:solidFill>
              </a:rPr>
              <a:t>Непонятно, к кому обращаться для согласования, </a:t>
            </a:r>
            <a:br>
              <a:rPr lang="ru-RU" sz="1300" b="1" dirty="0">
                <a:solidFill>
                  <a:schemeClr val="tx1"/>
                </a:solidFill>
              </a:rPr>
            </a:br>
            <a:r>
              <a:rPr lang="ru-RU" sz="1300" b="1" dirty="0">
                <a:solidFill>
                  <a:schemeClr val="tx1"/>
                </a:solidFill>
              </a:rPr>
              <a:t>когда ответственный сотрудник отсутствует</a:t>
            </a:r>
            <a:endParaRPr lang="ru-RU" sz="1300" b="1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BF098BBD-8692-0967-B66D-442A28D6C78E}"/>
              </a:ext>
            </a:extLst>
          </p:cNvPr>
          <p:cNvSpPr/>
          <p:nvPr/>
        </p:nvSpPr>
        <p:spPr bwMode="auto">
          <a:xfrm>
            <a:off x="6326377" y="3893263"/>
            <a:ext cx="4962525" cy="1068010"/>
          </a:xfrm>
          <a:prstGeom prst="roundRect">
            <a:avLst>
              <a:gd name="adj" fmla="val 7929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400"/>
              </a:spcBef>
            </a:pPr>
            <a:r>
              <a:rPr lang="ru-RU" sz="1300" b="1" dirty="0">
                <a:solidFill>
                  <a:schemeClr val="tx1"/>
                </a:solidFill>
              </a:rPr>
              <a:t>Настройка логики передачи документа </a:t>
            </a:r>
            <a:br>
              <a:rPr lang="ru-RU" sz="1300" b="1" dirty="0">
                <a:solidFill>
                  <a:schemeClr val="tx1"/>
                </a:solidFill>
              </a:rPr>
            </a:br>
            <a:r>
              <a:rPr lang="ru-RU" sz="1300" b="1" dirty="0">
                <a:solidFill>
                  <a:schemeClr val="tx1"/>
                </a:solidFill>
              </a:rPr>
              <a:t>при разных условиях: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b="0" dirty="0">
                <a:solidFill>
                  <a:schemeClr val="tx1"/>
                </a:solidFill>
              </a:rPr>
              <a:t>Помощники и замещающие</a:t>
            </a:r>
            <a:endParaRPr lang="en-US" sz="1300" b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b="0" dirty="0">
                <a:solidFill>
                  <a:schemeClr val="tx1"/>
                </a:solidFill>
              </a:rPr>
              <a:t>«Отсутствие» и «Календари»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CAD5896-595A-ED9A-941D-CC943A1F6912}"/>
              </a:ext>
            </a:extLst>
          </p:cNvPr>
          <p:cNvSpPr/>
          <p:nvPr/>
        </p:nvSpPr>
        <p:spPr bwMode="auto">
          <a:xfrm>
            <a:off x="884902" y="5065019"/>
            <a:ext cx="5221762" cy="884966"/>
          </a:xfrm>
          <a:prstGeom prst="roundRect">
            <a:avLst>
              <a:gd name="adj" fmla="val 17200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dirty="0">
                <a:solidFill>
                  <a:schemeClr val="tx1"/>
                </a:solidFill>
              </a:rPr>
              <a:t>Нет понимания какая версия договора была согласована тем или иным согласующим</a:t>
            </a:r>
            <a:endParaRPr lang="ru-RU" sz="1300" b="1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1905E16B-76E1-3526-5C2F-59C29AACD5F1}"/>
              </a:ext>
            </a:extLst>
          </p:cNvPr>
          <p:cNvSpPr/>
          <p:nvPr/>
        </p:nvSpPr>
        <p:spPr bwMode="auto">
          <a:xfrm>
            <a:off x="6326377" y="5065019"/>
            <a:ext cx="4951222" cy="884966"/>
          </a:xfrm>
          <a:prstGeom prst="roundRect">
            <a:avLst>
              <a:gd name="adj" fmla="val 11818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sz="1300" b="1" dirty="0">
                <a:solidFill>
                  <a:schemeClr val="tx1"/>
                </a:solidFill>
              </a:rPr>
              <a:t>Использование механизма контроля версий </a:t>
            </a:r>
            <a:r>
              <a:rPr lang="ru-RU" sz="1300" b="0" dirty="0">
                <a:solidFill>
                  <a:schemeClr val="tx1"/>
                </a:solidFill>
              </a:rPr>
              <a:t>согласованных файлов позволит быстро увидеть, какая именно версия была согласована и не менялся ли файл после этого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075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C924C371-BF76-9729-D003-CB098FA17529}"/>
              </a:ext>
            </a:extLst>
          </p:cNvPr>
          <p:cNvSpPr/>
          <p:nvPr/>
        </p:nvSpPr>
        <p:spPr>
          <a:xfrm>
            <a:off x="6204332" y="919727"/>
            <a:ext cx="5211098" cy="2785498"/>
          </a:xfrm>
          <a:prstGeom prst="roundRect">
            <a:avLst>
              <a:gd name="adj" fmla="val 4939"/>
            </a:avLst>
          </a:prstGeom>
          <a:solidFill>
            <a:schemeClr val="bg1">
              <a:alpha val="5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C3D7F21-F844-B827-13CF-50EF42AAE764}"/>
              </a:ext>
            </a:extLst>
          </p:cNvPr>
          <p:cNvSpPr/>
          <p:nvPr/>
        </p:nvSpPr>
        <p:spPr bwMode="auto">
          <a:xfrm>
            <a:off x="873598" y="1010991"/>
            <a:ext cx="1460027" cy="341559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</a:rPr>
              <a:t>Проблема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224DBD7-BBC5-B5B1-6F14-D24591834D21}"/>
              </a:ext>
            </a:extLst>
          </p:cNvPr>
          <p:cNvSpPr/>
          <p:nvPr/>
        </p:nvSpPr>
        <p:spPr bwMode="auto">
          <a:xfrm>
            <a:off x="6296023" y="1010991"/>
            <a:ext cx="3801398" cy="34155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</a:rPr>
              <a:t>Решение в 1С:Документооборот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210F547-349B-DFBF-B58D-FD7707C24401}"/>
              </a:ext>
            </a:extLst>
          </p:cNvPr>
          <p:cNvSpPr/>
          <p:nvPr/>
        </p:nvSpPr>
        <p:spPr bwMode="auto">
          <a:xfrm>
            <a:off x="873598" y="1480974"/>
            <a:ext cx="5221762" cy="2043276"/>
          </a:xfrm>
          <a:prstGeom prst="roundRect">
            <a:avLst>
              <a:gd name="adj" fmla="val 6542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Отсутствие быстрого доступа к документу </a:t>
            </a:r>
            <a:b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b="1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у Руководителя </a:t>
            </a: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приводят к затягиванию процесса подписания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E0483AC-19F7-7D07-0EFD-E6106BF9620B}"/>
              </a:ext>
            </a:extLst>
          </p:cNvPr>
          <p:cNvSpPr/>
          <p:nvPr/>
        </p:nvSpPr>
        <p:spPr bwMode="auto">
          <a:xfrm>
            <a:off x="6315073" y="1480974"/>
            <a:ext cx="4962525" cy="2043276"/>
          </a:xfrm>
          <a:prstGeom prst="roundRect">
            <a:avLst>
              <a:gd name="adj" fmla="val 6124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 fontAlgn="b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1300" b="1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Мгновенное доведение договора </a:t>
            </a:r>
            <a:br>
              <a:rPr lang="ru-RU" sz="1300" b="1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b="1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до руководителя: </a:t>
            </a: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система направляет задачу </a:t>
            </a:r>
            <a:b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на ознакомление и подписание прямо в 1С, </a:t>
            </a:r>
            <a:b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на почту или в мобильный клиент. </a:t>
            </a:r>
            <a:b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Руководитель видит договор и лист согласования сразу, не дожидаясь бумажной папки</a:t>
            </a:r>
          </a:p>
          <a:p>
            <a:pPr marL="285750" indent="-285750" algn="l" fontAlgn="b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Специализированное рабочее место Руководителя (АРМ), с удобным и понятным интерфейсом </a:t>
            </a:r>
            <a:b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для быстрого принятия решений</a:t>
            </a:r>
          </a:p>
        </p:txBody>
      </p:sp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11477857-3258-6A15-9609-FA77FDAA696B}"/>
              </a:ext>
            </a:extLst>
          </p:cNvPr>
          <p:cNvSpPr txBox="1">
            <a:spLocks/>
          </p:cNvSpPr>
          <p:nvPr/>
        </p:nvSpPr>
        <p:spPr>
          <a:xfrm>
            <a:off x="884902" y="301922"/>
            <a:ext cx="10392696" cy="48938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Иные проблемы при работе с договорами</a:t>
            </a:r>
          </a:p>
        </p:txBody>
      </p:sp>
    </p:spTree>
    <p:extLst>
      <p:ext uri="{BB962C8B-B14F-4D97-AF65-F5344CB8AC3E}">
        <p14:creationId xmlns:p14="http://schemas.microsoft.com/office/powerpoint/2010/main" val="625129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C924C371-BF76-9729-D003-CB098FA17529}"/>
              </a:ext>
            </a:extLst>
          </p:cNvPr>
          <p:cNvSpPr/>
          <p:nvPr/>
        </p:nvSpPr>
        <p:spPr>
          <a:xfrm>
            <a:off x="6204332" y="919727"/>
            <a:ext cx="5211098" cy="3690373"/>
          </a:xfrm>
          <a:prstGeom prst="roundRect">
            <a:avLst>
              <a:gd name="adj" fmla="val 3571"/>
            </a:avLst>
          </a:prstGeom>
          <a:solidFill>
            <a:schemeClr val="bg1">
              <a:alpha val="5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C3D7F21-F844-B827-13CF-50EF42AAE764}"/>
              </a:ext>
            </a:extLst>
          </p:cNvPr>
          <p:cNvSpPr/>
          <p:nvPr/>
        </p:nvSpPr>
        <p:spPr bwMode="auto">
          <a:xfrm>
            <a:off x="873598" y="1010991"/>
            <a:ext cx="1460027" cy="341559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</a:rPr>
              <a:t>Проблема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224DBD7-BBC5-B5B1-6F14-D24591834D21}"/>
              </a:ext>
            </a:extLst>
          </p:cNvPr>
          <p:cNvSpPr/>
          <p:nvPr/>
        </p:nvSpPr>
        <p:spPr bwMode="auto">
          <a:xfrm>
            <a:off x="6296023" y="1010991"/>
            <a:ext cx="3801398" cy="34155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</a:rPr>
              <a:t>Решение в 1С:Документооборот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210F547-349B-DFBF-B58D-FD7707C24401}"/>
              </a:ext>
            </a:extLst>
          </p:cNvPr>
          <p:cNvSpPr/>
          <p:nvPr/>
        </p:nvSpPr>
        <p:spPr bwMode="auto">
          <a:xfrm>
            <a:off x="873598" y="1480974"/>
            <a:ext cx="5221762" cy="2043276"/>
          </a:xfrm>
          <a:prstGeom prst="roundRect">
            <a:avLst>
              <a:gd name="adj" fmla="val 6542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Отсутствие быстрого доступа к документу </a:t>
            </a:r>
            <a:b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b="1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у Руководителя </a:t>
            </a: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приводят к затягиванию процесса подписания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E0483AC-19F7-7D07-0EFD-E6106BF9620B}"/>
              </a:ext>
            </a:extLst>
          </p:cNvPr>
          <p:cNvSpPr/>
          <p:nvPr/>
        </p:nvSpPr>
        <p:spPr bwMode="auto">
          <a:xfrm>
            <a:off x="6315073" y="1480974"/>
            <a:ext cx="4962525" cy="2043276"/>
          </a:xfrm>
          <a:prstGeom prst="roundRect">
            <a:avLst>
              <a:gd name="adj" fmla="val 6124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 fontAlgn="b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1300" b="1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Мгновенное доведение договора </a:t>
            </a:r>
            <a:br>
              <a:rPr lang="ru-RU" sz="1300" b="1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b="1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до руководителя: </a:t>
            </a: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система направляет задачу </a:t>
            </a:r>
            <a:b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на ознакомление и подписание прямо в 1С, </a:t>
            </a:r>
            <a:b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на почту или в мобильный клиент. </a:t>
            </a:r>
            <a:b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Руководитель видит договор и лист согласования сразу, не дожидаясь бумажной папки</a:t>
            </a:r>
          </a:p>
          <a:p>
            <a:pPr marL="285750" indent="-285750" algn="l" fontAlgn="b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Специализированное рабочее место Руководителя (АРМ), с удобным и понятным интерфейсом </a:t>
            </a:r>
            <a:b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для быстрого принятия решений</a:t>
            </a:r>
          </a:p>
        </p:txBody>
      </p:sp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11477857-3258-6A15-9609-FA77FDAA696B}"/>
              </a:ext>
            </a:extLst>
          </p:cNvPr>
          <p:cNvSpPr txBox="1">
            <a:spLocks/>
          </p:cNvSpPr>
          <p:nvPr/>
        </p:nvSpPr>
        <p:spPr>
          <a:xfrm>
            <a:off x="884902" y="301922"/>
            <a:ext cx="10392696" cy="48938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Иные проблемы при работе с договорами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C8A088C-690E-2C95-9B0D-6B4AA4C256E8}"/>
              </a:ext>
            </a:extLst>
          </p:cNvPr>
          <p:cNvSpPr/>
          <p:nvPr/>
        </p:nvSpPr>
        <p:spPr bwMode="auto">
          <a:xfrm>
            <a:off x="884902" y="3624099"/>
            <a:ext cx="5211098" cy="830461"/>
          </a:xfrm>
          <a:prstGeom prst="roundRect">
            <a:avLst>
              <a:gd name="adj" fmla="val 12346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Длительное физическое перемещение оригинала </a:t>
            </a: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договора между сторонами по почте или курьером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BF098BBD-8692-0967-B66D-442A28D6C78E}"/>
              </a:ext>
            </a:extLst>
          </p:cNvPr>
          <p:cNvSpPr/>
          <p:nvPr/>
        </p:nvSpPr>
        <p:spPr bwMode="auto">
          <a:xfrm>
            <a:off x="6326377" y="3624099"/>
            <a:ext cx="4962525" cy="830461"/>
          </a:xfrm>
          <a:prstGeom prst="roundRect">
            <a:avLst>
              <a:gd name="adj" fmla="val 9076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2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Обмен ЭД с контрагентами через спец оператора связи с использованием 1С:ЭДО</a:t>
            </a:r>
          </a:p>
        </p:txBody>
      </p:sp>
    </p:spTree>
    <p:extLst>
      <p:ext uri="{BB962C8B-B14F-4D97-AF65-F5344CB8AC3E}">
        <p14:creationId xmlns:p14="http://schemas.microsoft.com/office/powerpoint/2010/main" val="434136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2"/>
          <p:cNvSpPr txBox="1">
            <a:spLocks/>
          </p:cNvSpPr>
          <p:nvPr/>
        </p:nvSpPr>
        <p:spPr>
          <a:xfrm>
            <a:off x="837670" y="748328"/>
            <a:ext cx="10056472" cy="4893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Организационные моменты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86F7249B-87A5-A849-CD5B-522A1CD5F2E0}"/>
              </a:ext>
            </a:extLst>
          </p:cNvPr>
          <p:cNvSpPr/>
          <p:nvPr/>
        </p:nvSpPr>
        <p:spPr bwMode="auto">
          <a:xfrm>
            <a:off x="884902" y="1679831"/>
            <a:ext cx="10093477" cy="723900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4A4572-ED05-6098-B848-05952FF1FC78}"/>
              </a:ext>
            </a:extLst>
          </p:cNvPr>
          <p:cNvSpPr txBox="1"/>
          <p:nvPr/>
        </p:nvSpPr>
        <p:spPr bwMode="auto">
          <a:xfrm>
            <a:off x="1673777" y="1851059"/>
            <a:ext cx="90543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Задавайте вопросы в чате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086C5A-0E01-C748-D2DC-29D05ABD3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84877" y="1747318"/>
            <a:ext cx="588925" cy="588925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995C5A0-8B3F-0D30-3ADA-648A308EE491}"/>
              </a:ext>
            </a:extLst>
          </p:cNvPr>
          <p:cNvSpPr/>
          <p:nvPr/>
        </p:nvSpPr>
        <p:spPr bwMode="auto">
          <a:xfrm>
            <a:off x="884902" y="2628521"/>
            <a:ext cx="10093477" cy="723900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4A43FB-28D1-AE3D-55F4-C68F60305B3F}"/>
              </a:ext>
            </a:extLst>
          </p:cNvPr>
          <p:cNvSpPr txBox="1"/>
          <p:nvPr/>
        </p:nvSpPr>
        <p:spPr bwMode="auto">
          <a:xfrm>
            <a:off x="1673779" y="2805805"/>
            <a:ext cx="66159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Ответим на вопросы </a:t>
            </a:r>
            <a:r>
              <a:rPr lang="ru-RU" b="1" dirty="0">
                <a:solidFill>
                  <a:prstClr val="black"/>
                </a:solidFill>
                <a:latin typeface="Verdana"/>
              </a:rPr>
              <a:t>в конце вебинара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D83348-EA37-5BC3-9100-3DAF3E33E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84877" y="2696009"/>
            <a:ext cx="588925" cy="58892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4B759B9-5D28-DE8B-1FCD-65E309E08410}"/>
              </a:ext>
            </a:extLst>
          </p:cNvPr>
          <p:cNvSpPr/>
          <p:nvPr/>
        </p:nvSpPr>
        <p:spPr bwMode="auto">
          <a:xfrm>
            <a:off x="884902" y="3582666"/>
            <a:ext cx="10093477" cy="723900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76C043-EA88-7498-0D99-42EB804BE553}"/>
              </a:ext>
            </a:extLst>
          </p:cNvPr>
          <p:cNvSpPr txBox="1"/>
          <p:nvPr/>
        </p:nvSpPr>
        <p:spPr bwMode="auto">
          <a:xfrm>
            <a:off x="1673779" y="3760287"/>
            <a:ext cx="8616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Запись и презентацию отправим на вашу почту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B67444F-6B99-6D7D-9AE7-34E4413E1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84877" y="3650154"/>
            <a:ext cx="588925" cy="588925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18F76ED9-7F7B-8454-D094-504D4E486522}"/>
              </a:ext>
            </a:extLst>
          </p:cNvPr>
          <p:cNvSpPr/>
          <p:nvPr/>
        </p:nvSpPr>
        <p:spPr bwMode="auto">
          <a:xfrm>
            <a:off x="884902" y="4536811"/>
            <a:ext cx="10093477" cy="723900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F9323A-0AF5-D253-73CB-311056009987}"/>
              </a:ext>
            </a:extLst>
          </p:cNvPr>
          <p:cNvSpPr txBox="1"/>
          <p:nvPr/>
        </p:nvSpPr>
        <p:spPr bwMode="auto">
          <a:xfrm>
            <a:off x="1673779" y="4710401"/>
            <a:ext cx="88157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Длительность вебинара – 90 минут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BB29BB0-E24D-5809-43A0-29A720658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84877" y="4604299"/>
            <a:ext cx="588925" cy="5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56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C924C371-BF76-9729-D003-CB098FA17529}"/>
              </a:ext>
            </a:extLst>
          </p:cNvPr>
          <p:cNvSpPr/>
          <p:nvPr/>
        </p:nvSpPr>
        <p:spPr>
          <a:xfrm>
            <a:off x="6204332" y="919727"/>
            <a:ext cx="5211098" cy="5147698"/>
          </a:xfrm>
          <a:prstGeom prst="roundRect">
            <a:avLst>
              <a:gd name="adj" fmla="val 3571"/>
            </a:avLst>
          </a:prstGeom>
          <a:solidFill>
            <a:schemeClr val="bg1">
              <a:alpha val="5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C3D7F21-F844-B827-13CF-50EF42AAE764}"/>
              </a:ext>
            </a:extLst>
          </p:cNvPr>
          <p:cNvSpPr/>
          <p:nvPr/>
        </p:nvSpPr>
        <p:spPr bwMode="auto">
          <a:xfrm>
            <a:off x="873598" y="1010991"/>
            <a:ext cx="1460027" cy="341559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</a:rPr>
              <a:t>Проблема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224DBD7-BBC5-B5B1-6F14-D24591834D21}"/>
              </a:ext>
            </a:extLst>
          </p:cNvPr>
          <p:cNvSpPr/>
          <p:nvPr/>
        </p:nvSpPr>
        <p:spPr bwMode="auto">
          <a:xfrm>
            <a:off x="6296023" y="1010991"/>
            <a:ext cx="3801398" cy="34155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</a:rPr>
              <a:t>Решение в 1С:Документооборот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210F547-349B-DFBF-B58D-FD7707C24401}"/>
              </a:ext>
            </a:extLst>
          </p:cNvPr>
          <p:cNvSpPr/>
          <p:nvPr/>
        </p:nvSpPr>
        <p:spPr bwMode="auto">
          <a:xfrm>
            <a:off x="873598" y="1480974"/>
            <a:ext cx="5221762" cy="2043276"/>
          </a:xfrm>
          <a:prstGeom prst="roundRect">
            <a:avLst>
              <a:gd name="adj" fmla="val 6542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Отсутствие быстрого доступа к документу </a:t>
            </a:r>
            <a:b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b="1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у Руководителя </a:t>
            </a: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приводят к затягиванию процесса подписания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E0483AC-19F7-7D07-0EFD-E6106BF9620B}"/>
              </a:ext>
            </a:extLst>
          </p:cNvPr>
          <p:cNvSpPr/>
          <p:nvPr/>
        </p:nvSpPr>
        <p:spPr bwMode="auto">
          <a:xfrm>
            <a:off x="6315073" y="1480974"/>
            <a:ext cx="4962525" cy="2043276"/>
          </a:xfrm>
          <a:prstGeom prst="roundRect">
            <a:avLst>
              <a:gd name="adj" fmla="val 6124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 fontAlgn="b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1300" b="1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Мгновенное доведение договора </a:t>
            </a:r>
            <a:br>
              <a:rPr lang="ru-RU" sz="1300" b="1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b="1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до руководителя: </a:t>
            </a: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система направляет задачу </a:t>
            </a:r>
            <a:b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на ознакомление и подписание прямо в 1С, </a:t>
            </a:r>
            <a:b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на почту или в мобильный клиент. </a:t>
            </a:r>
            <a:b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Руководитель видит договор и лист согласования сразу, не дожидаясь бумажной папки</a:t>
            </a:r>
          </a:p>
          <a:p>
            <a:pPr marL="285750" indent="-285750" algn="l" fontAlgn="b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Специализированное рабочее место Руководителя (АРМ), с удобным и понятным интерфейсом </a:t>
            </a:r>
            <a:b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для быстрого принятия решений</a:t>
            </a:r>
          </a:p>
        </p:txBody>
      </p:sp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11477857-3258-6A15-9609-FA77FDAA696B}"/>
              </a:ext>
            </a:extLst>
          </p:cNvPr>
          <p:cNvSpPr txBox="1">
            <a:spLocks/>
          </p:cNvSpPr>
          <p:nvPr/>
        </p:nvSpPr>
        <p:spPr>
          <a:xfrm>
            <a:off x="884902" y="301922"/>
            <a:ext cx="10392696" cy="48938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Иные проблемы при работе с договорами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C8A088C-690E-2C95-9B0D-6B4AA4C256E8}"/>
              </a:ext>
            </a:extLst>
          </p:cNvPr>
          <p:cNvSpPr/>
          <p:nvPr/>
        </p:nvSpPr>
        <p:spPr bwMode="auto">
          <a:xfrm>
            <a:off x="884902" y="3624099"/>
            <a:ext cx="5211098" cy="830461"/>
          </a:xfrm>
          <a:prstGeom prst="roundRect">
            <a:avLst>
              <a:gd name="adj" fmla="val 12346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Длительное физическое перемещение оригинала </a:t>
            </a: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договора между сторонами по почте или курьером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BF098BBD-8692-0967-B66D-442A28D6C78E}"/>
              </a:ext>
            </a:extLst>
          </p:cNvPr>
          <p:cNvSpPr/>
          <p:nvPr/>
        </p:nvSpPr>
        <p:spPr bwMode="auto">
          <a:xfrm>
            <a:off x="6326377" y="3624099"/>
            <a:ext cx="4962525" cy="830461"/>
          </a:xfrm>
          <a:prstGeom prst="roundRect">
            <a:avLst>
              <a:gd name="adj" fmla="val 9076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2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Обмен ЭД с контрагентами через спец оператора связи с использованием 1С:ЭДО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CAD5896-595A-ED9A-941D-CC943A1F6912}"/>
              </a:ext>
            </a:extLst>
          </p:cNvPr>
          <p:cNvSpPr/>
          <p:nvPr/>
        </p:nvSpPr>
        <p:spPr bwMode="auto">
          <a:xfrm>
            <a:off x="884902" y="4554409"/>
            <a:ext cx="5221762" cy="1349410"/>
          </a:xfrm>
          <a:prstGeom prst="roundRect">
            <a:avLst>
              <a:gd name="adj" fmla="val 8024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Безвозвратная утрата оригинала договора </a:t>
            </a:r>
            <a:br>
              <a:rPr lang="ru-RU" sz="1300" b="1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или пакета связанных документов (спецификации, допсоглашения</a:t>
            </a:r>
            <a:r>
              <a:rPr lang="en-US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и протоколы разногласий)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1905E16B-76E1-3526-5C2F-59C29AACD5F1}"/>
              </a:ext>
            </a:extLst>
          </p:cNvPr>
          <p:cNvSpPr/>
          <p:nvPr/>
        </p:nvSpPr>
        <p:spPr bwMode="auto">
          <a:xfrm>
            <a:off x="6326377" y="4554409"/>
            <a:ext cx="4951222" cy="1349410"/>
          </a:xfrm>
          <a:prstGeom prst="roundRect">
            <a:avLst>
              <a:gd name="adj" fmla="val 8995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Контроль передачи документов: </a:t>
            </a: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все договоры, спецификации, допсоглашения и протоколы разногласий хранятся в единой базе данных </a:t>
            </a:r>
            <a:b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с контролем доступа и фиксацией информации </a:t>
            </a:r>
            <a:b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о передачи оригиналов договоров в специальных журналах передачи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073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C924C371-BF76-9729-D003-CB098FA17529}"/>
              </a:ext>
            </a:extLst>
          </p:cNvPr>
          <p:cNvSpPr/>
          <p:nvPr/>
        </p:nvSpPr>
        <p:spPr>
          <a:xfrm>
            <a:off x="6204332" y="919727"/>
            <a:ext cx="5211098" cy="1709173"/>
          </a:xfrm>
          <a:prstGeom prst="roundRect">
            <a:avLst>
              <a:gd name="adj" fmla="val 7472"/>
            </a:avLst>
          </a:prstGeom>
          <a:solidFill>
            <a:schemeClr val="bg1">
              <a:alpha val="5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C3D7F21-F844-B827-13CF-50EF42AAE764}"/>
              </a:ext>
            </a:extLst>
          </p:cNvPr>
          <p:cNvSpPr/>
          <p:nvPr/>
        </p:nvSpPr>
        <p:spPr bwMode="auto">
          <a:xfrm>
            <a:off x="873598" y="1010991"/>
            <a:ext cx="1460027" cy="341559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</a:rPr>
              <a:t>Проблема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224DBD7-BBC5-B5B1-6F14-D24591834D21}"/>
              </a:ext>
            </a:extLst>
          </p:cNvPr>
          <p:cNvSpPr/>
          <p:nvPr/>
        </p:nvSpPr>
        <p:spPr bwMode="auto">
          <a:xfrm>
            <a:off x="6296023" y="1010991"/>
            <a:ext cx="3801398" cy="34155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</a:rPr>
              <a:t>Решение в 1С:Документооборот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210F547-349B-DFBF-B58D-FD7707C24401}"/>
              </a:ext>
            </a:extLst>
          </p:cNvPr>
          <p:cNvSpPr/>
          <p:nvPr/>
        </p:nvSpPr>
        <p:spPr bwMode="auto">
          <a:xfrm>
            <a:off x="873598" y="1480975"/>
            <a:ext cx="5221762" cy="957426"/>
          </a:xfrm>
          <a:prstGeom prst="roundRect">
            <a:avLst>
              <a:gd name="adj" fmla="val 10783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Хранение договоров в разных папках и почтах: </a:t>
            </a:r>
            <a:b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невозможно оперативно получить список действующих договоров, их состояний, сроков их действия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E0483AC-19F7-7D07-0EFD-E6106BF9620B}"/>
              </a:ext>
            </a:extLst>
          </p:cNvPr>
          <p:cNvSpPr/>
          <p:nvPr/>
        </p:nvSpPr>
        <p:spPr bwMode="auto">
          <a:xfrm>
            <a:off x="6315073" y="1480975"/>
            <a:ext cx="4962525" cy="957426"/>
          </a:xfrm>
          <a:prstGeom prst="roundRect">
            <a:avLst>
              <a:gd name="adj" fmla="val 10445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Единая база договоров и связанных с ними документов: </a:t>
            </a: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 1С:ДО вся информация </a:t>
            </a:r>
            <a:b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о состояниях, сроках действия договоров доступна </a:t>
            </a:r>
            <a:b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 любой момент через поиск или отчёты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11477857-3258-6A15-9609-FA77FDAA696B}"/>
              </a:ext>
            </a:extLst>
          </p:cNvPr>
          <p:cNvSpPr txBox="1">
            <a:spLocks/>
          </p:cNvSpPr>
          <p:nvPr/>
        </p:nvSpPr>
        <p:spPr>
          <a:xfrm>
            <a:off x="884902" y="301922"/>
            <a:ext cx="10392696" cy="48938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Иные проблемы при работе с договорами</a:t>
            </a:r>
          </a:p>
        </p:txBody>
      </p:sp>
    </p:spTree>
    <p:extLst>
      <p:ext uri="{BB962C8B-B14F-4D97-AF65-F5344CB8AC3E}">
        <p14:creationId xmlns:p14="http://schemas.microsoft.com/office/powerpoint/2010/main" val="20456693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C924C371-BF76-9729-D003-CB098FA17529}"/>
              </a:ext>
            </a:extLst>
          </p:cNvPr>
          <p:cNvSpPr/>
          <p:nvPr/>
        </p:nvSpPr>
        <p:spPr>
          <a:xfrm>
            <a:off x="6204332" y="919727"/>
            <a:ext cx="5211098" cy="3214123"/>
          </a:xfrm>
          <a:prstGeom prst="roundRect">
            <a:avLst>
              <a:gd name="adj" fmla="val 4460"/>
            </a:avLst>
          </a:prstGeom>
          <a:solidFill>
            <a:schemeClr val="bg1">
              <a:alpha val="5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C3D7F21-F844-B827-13CF-50EF42AAE764}"/>
              </a:ext>
            </a:extLst>
          </p:cNvPr>
          <p:cNvSpPr/>
          <p:nvPr/>
        </p:nvSpPr>
        <p:spPr bwMode="auto">
          <a:xfrm>
            <a:off x="873598" y="1010991"/>
            <a:ext cx="1460027" cy="341559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</a:rPr>
              <a:t>Проблема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224DBD7-BBC5-B5B1-6F14-D24591834D21}"/>
              </a:ext>
            </a:extLst>
          </p:cNvPr>
          <p:cNvSpPr/>
          <p:nvPr/>
        </p:nvSpPr>
        <p:spPr bwMode="auto">
          <a:xfrm>
            <a:off x="6296023" y="1010991"/>
            <a:ext cx="3801398" cy="34155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</a:rPr>
              <a:t>Решение в 1С:Документооборот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210F547-349B-DFBF-B58D-FD7707C24401}"/>
              </a:ext>
            </a:extLst>
          </p:cNvPr>
          <p:cNvSpPr/>
          <p:nvPr/>
        </p:nvSpPr>
        <p:spPr bwMode="auto">
          <a:xfrm>
            <a:off x="873598" y="1480975"/>
            <a:ext cx="5221762" cy="957426"/>
          </a:xfrm>
          <a:prstGeom prst="roundRect">
            <a:avLst>
              <a:gd name="adj" fmla="val 10783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Хранение договоров в разных папках и почтах: </a:t>
            </a:r>
            <a:b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невозможно оперативно получить список действующих договоров, их состояний, сроков их действия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E0483AC-19F7-7D07-0EFD-E6106BF9620B}"/>
              </a:ext>
            </a:extLst>
          </p:cNvPr>
          <p:cNvSpPr/>
          <p:nvPr/>
        </p:nvSpPr>
        <p:spPr bwMode="auto">
          <a:xfrm>
            <a:off x="6315073" y="1480975"/>
            <a:ext cx="4962525" cy="957426"/>
          </a:xfrm>
          <a:prstGeom prst="roundRect">
            <a:avLst>
              <a:gd name="adj" fmla="val 10445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Единая база договоров и связанных с ними документов: </a:t>
            </a: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 1С:ДО вся информация </a:t>
            </a:r>
            <a:b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о состояниях, сроках действия договоров доступна </a:t>
            </a:r>
            <a:b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 любой момент через поиск или отчёты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11477857-3258-6A15-9609-FA77FDAA696B}"/>
              </a:ext>
            </a:extLst>
          </p:cNvPr>
          <p:cNvSpPr txBox="1">
            <a:spLocks/>
          </p:cNvSpPr>
          <p:nvPr/>
        </p:nvSpPr>
        <p:spPr>
          <a:xfrm>
            <a:off x="884902" y="301922"/>
            <a:ext cx="10392696" cy="48938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Иные проблемы при работе с договорами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C8A088C-690E-2C95-9B0D-6B4AA4C256E8}"/>
              </a:ext>
            </a:extLst>
          </p:cNvPr>
          <p:cNvSpPr/>
          <p:nvPr/>
        </p:nvSpPr>
        <p:spPr bwMode="auto">
          <a:xfrm>
            <a:off x="884902" y="2539537"/>
            <a:ext cx="5211098" cy="1425610"/>
          </a:xfrm>
          <a:prstGeom prst="roundRect">
            <a:avLst>
              <a:gd name="adj" fmla="val 12346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Сложность быстрого предоставления бумажного оригинала </a:t>
            </a: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договора по запросу смежных отделов </a:t>
            </a:r>
            <a:b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(юристы, бухгалтерия), что замедляет внутренние процессы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BF098BBD-8692-0967-B66D-442A28D6C78E}"/>
              </a:ext>
            </a:extLst>
          </p:cNvPr>
          <p:cNvSpPr/>
          <p:nvPr/>
        </p:nvSpPr>
        <p:spPr bwMode="auto">
          <a:xfrm>
            <a:off x="6326377" y="2539537"/>
            <a:ext cx="4962525" cy="1425610"/>
          </a:xfrm>
          <a:prstGeom prst="roundRect">
            <a:avLst>
              <a:gd name="adj" fmla="val 9076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Даже если оригинал договора существует </a:t>
            </a:r>
            <a:br>
              <a:rPr lang="ru-RU" sz="1300" b="1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b="1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на бумаге, 1С:ДО позволяет вести учёт его физического местонахождения. </a:t>
            </a: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Документ можно включить в «дело» согласно номенклатуре дел организации, указав номер тома и полку в архиве,</a:t>
            </a:r>
            <a:b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где хранится бумажный оригинал договора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622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C924C371-BF76-9729-D003-CB098FA17529}"/>
              </a:ext>
            </a:extLst>
          </p:cNvPr>
          <p:cNvSpPr/>
          <p:nvPr/>
        </p:nvSpPr>
        <p:spPr>
          <a:xfrm>
            <a:off x="6204332" y="919727"/>
            <a:ext cx="5211098" cy="5004823"/>
          </a:xfrm>
          <a:prstGeom prst="roundRect">
            <a:avLst>
              <a:gd name="adj" fmla="val 3571"/>
            </a:avLst>
          </a:prstGeom>
          <a:solidFill>
            <a:schemeClr val="bg1">
              <a:alpha val="5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C3D7F21-F844-B827-13CF-50EF42AAE764}"/>
              </a:ext>
            </a:extLst>
          </p:cNvPr>
          <p:cNvSpPr/>
          <p:nvPr/>
        </p:nvSpPr>
        <p:spPr bwMode="auto">
          <a:xfrm>
            <a:off x="873598" y="1010991"/>
            <a:ext cx="1460027" cy="341559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</a:rPr>
              <a:t>Проблема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224DBD7-BBC5-B5B1-6F14-D24591834D21}"/>
              </a:ext>
            </a:extLst>
          </p:cNvPr>
          <p:cNvSpPr/>
          <p:nvPr/>
        </p:nvSpPr>
        <p:spPr bwMode="auto">
          <a:xfrm>
            <a:off x="6296023" y="1010991"/>
            <a:ext cx="3801398" cy="34155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</a:rPr>
              <a:t>Решение в 1С:Документооборот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210F547-349B-DFBF-B58D-FD7707C24401}"/>
              </a:ext>
            </a:extLst>
          </p:cNvPr>
          <p:cNvSpPr/>
          <p:nvPr/>
        </p:nvSpPr>
        <p:spPr bwMode="auto">
          <a:xfrm>
            <a:off x="873598" y="1480975"/>
            <a:ext cx="5221762" cy="957426"/>
          </a:xfrm>
          <a:prstGeom prst="roundRect">
            <a:avLst>
              <a:gd name="adj" fmla="val 10783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Хранение договоров в разных папках и почтах: </a:t>
            </a:r>
            <a:b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невозможно оперативно получить список действующих договоров, их состояний, сроков их действия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E0483AC-19F7-7D07-0EFD-E6106BF9620B}"/>
              </a:ext>
            </a:extLst>
          </p:cNvPr>
          <p:cNvSpPr/>
          <p:nvPr/>
        </p:nvSpPr>
        <p:spPr bwMode="auto">
          <a:xfrm>
            <a:off x="6315073" y="1480975"/>
            <a:ext cx="4962525" cy="957426"/>
          </a:xfrm>
          <a:prstGeom prst="roundRect">
            <a:avLst>
              <a:gd name="adj" fmla="val 10445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Единая база договоров и связанных с ними документов: </a:t>
            </a: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 1С:ДО вся информация </a:t>
            </a:r>
            <a:b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о состояниях, сроках действия договоров доступна </a:t>
            </a:r>
            <a:b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 любой момент через поиск или отчёты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11477857-3258-6A15-9609-FA77FDAA696B}"/>
              </a:ext>
            </a:extLst>
          </p:cNvPr>
          <p:cNvSpPr txBox="1">
            <a:spLocks/>
          </p:cNvSpPr>
          <p:nvPr/>
        </p:nvSpPr>
        <p:spPr>
          <a:xfrm>
            <a:off x="884902" y="301922"/>
            <a:ext cx="10392696" cy="48938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Иные проблемы при работе с договорами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C8A088C-690E-2C95-9B0D-6B4AA4C256E8}"/>
              </a:ext>
            </a:extLst>
          </p:cNvPr>
          <p:cNvSpPr/>
          <p:nvPr/>
        </p:nvSpPr>
        <p:spPr bwMode="auto">
          <a:xfrm>
            <a:off x="884902" y="2539537"/>
            <a:ext cx="5211098" cy="1425610"/>
          </a:xfrm>
          <a:prstGeom prst="roundRect">
            <a:avLst>
              <a:gd name="adj" fmla="val 12346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Сложность быстрого предоставления бумажного оригинала </a:t>
            </a: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договора по запросу смежных отделов </a:t>
            </a:r>
            <a:b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(юристы, бухгалтерия), что замедляет внутренние процессы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BF098BBD-8692-0967-B66D-442A28D6C78E}"/>
              </a:ext>
            </a:extLst>
          </p:cNvPr>
          <p:cNvSpPr/>
          <p:nvPr/>
        </p:nvSpPr>
        <p:spPr bwMode="auto">
          <a:xfrm>
            <a:off x="6326377" y="2539537"/>
            <a:ext cx="4962525" cy="1425610"/>
          </a:xfrm>
          <a:prstGeom prst="roundRect">
            <a:avLst>
              <a:gd name="adj" fmla="val 9076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Даже если оригинал договора существует </a:t>
            </a:r>
            <a:br>
              <a:rPr lang="ru-RU" sz="1300" b="1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b="1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на бумаге, 1С:ДО позволяет вести учёт его физического местонахождения. </a:t>
            </a: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Документ можно включить в «дело» согласно номенклатуре дел организации, указав номер тома и полку в архиве,</a:t>
            </a:r>
            <a:b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где хранится бумажный оригинал договора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CAD5896-595A-ED9A-941D-CC943A1F6912}"/>
              </a:ext>
            </a:extLst>
          </p:cNvPr>
          <p:cNvSpPr/>
          <p:nvPr/>
        </p:nvSpPr>
        <p:spPr bwMode="auto">
          <a:xfrm>
            <a:off x="884902" y="4038996"/>
            <a:ext cx="5221762" cy="1784417"/>
          </a:xfrm>
          <a:prstGeom prst="roundRect">
            <a:avLst>
              <a:gd name="adj" fmla="val 8024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r>
              <a:rPr lang="ru-RU" sz="1300" b="1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Отсутствие автоматических уведомлений </a:t>
            </a:r>
            <a:br>
              <a:rPr lang="ru-RU" sz="1300" b="1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b="1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и единого календаря </a:t>
            </a: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приводит к тому, </a:t>
            </a:r>
            <a:b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что сотрудники забывают продлевать договоры </a:t>
            </a:r>
            <a:b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или контролировать ключевые даты</a:t>
            </a:r>
            <a:endParaRPr lang="ru-RU" sz="13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1905E16B-76E1-3526-5C2F-59C29AACD5F1}"/>
              </a:ext>
            </a:extLst>
          </p:cNvPr>
          <p:cNvSpPr/>
          <p:nvPr/>
        </p:nvSpPr>
        <p:spPr bwMode="auto">
          <a:xfrm>
            <a:off x="6326377" y="4038996"/>
            <a:ext cx="4951222" cy="1784417"/>
          </a:xfrm>
          <a:prstGeom prst="roundRect">
            <a:avLst>
              <a:gd name="adj" fmla="val 8995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 defTabSz="914400" rtl="0" eaLnBrk="1" fontAlgn="b" latinLnBrk="0" hangingPunct="1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1300" b="1" u="none" strike="noStrike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Автоматические уведомления: </a:t>
            </a:r>
            <a:br>
              <a:rPr lang="ru-RU" sz="1300" b="1" u="none" strike="noStrike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lang="ru-RU" sz="1300" u="none" strike="noStrike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система сама напоминает ответственному сотруднику о приближении даты окончания срока действия договора</a:t>
            </a:r>
          </a:p>
          <a:p>
            <a:pPr marL="285750" indent="-285750" algn="l" defTabSz="914400" rtl="0" eaLnBrk="1" fontAlgn="b" latinLnBrk="0" hangingPunct="1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1300" b="1" u="none" strike="noStrike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Автоматическое продление: </a:t>
            </a:r>
            <a:br>
              <a:rPr lang="ru-RU" sz="1300" b="1" u="none" strike="noStrike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lang="ru-RU" sz="1300" u="none" strike="noStrike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если предусмотрено условиями, система может пролонгировать договор и уведомить ответственного</a:t>
            </a:r>
          </a:p>
        </p:txBody>
      </p:sp>
    </p:spTree>
    <p:extLst>
      <p:ext uri="{BB962C8B-B14F-4D97-AF65-F5344CB8AC3E}">
        <p14:creationId xmlns:p14="http://schemas.microsoft.com/office/powerpoint/2010/main" val="2986349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81973AAE-9EEC-4186-850D-F25C7A7A3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</a:rPr>
              <a:t>Демонстрация </a:t>
            </a:r>
            <a:br>
              <a:rPr lang="ru-RU" altLang="ru-RU" b="1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</a:rPr>
            </a:br>
            <a:r>
              <a:rPr lang="ru-RU" altLang="ru-RU" b="1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</a:rPr>
              <a:t>1С:ДО 3.0</a:t>
            </a:r>
            <a:br>
              <a:rPr lang="ru-RU" altLang="ru-RU" b="1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</a:rPr>
            </a:br>
            <a:r>
              <a:rPr lang="ru-RU" altLang="ru-RU" b="0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</a:rPr>
              <a:t>Договоры</a:t>
            </a:r>
            <a:br>
              <a:rPr lang="ru-RU" alt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</a:rPr>
            </a:br>
            <a:endParaRPr lang="ru-RU" sz="1200" dirty="0">
              <a:highlight>
                <a:srgbClr val="FFFF00"/>
              </a:highlight>
            </a:endParaRPr>
          </a:p>
        </p:txBody>
      </p:sp>
      <p:pic>
        <p:nvPicPr>
          <p:cNvPr id="4" name="Рисунок 3" descr="Изображение выглядит как текст, письмо, Бумажное изделие, бума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35F8009-26BE-84ED-A837-99E4B3287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134" y="836612"/>
            <a:ext cx="4900613" cy="490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25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BE2217B-F3FD-46E6-9E8B-DDC473E56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Мобильный клиент</a:t>
            </a:r>
          </a:p>
        </p:txBody>
      </p:sp>
      <p:pic>
        <p:nvPicPr>
          <p:cNvPr id="4" name="Рисунок 3" descr="Изображение выглядит как текст, снимок экрана, Мобильный телефон, Мобиль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420FAA-4B04-0CEB-8F83-5FD3323BF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250" y="1257300"/>
            <a:ext cx="2436914" cy="4841424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электроника, снимок экрана, Мобиль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686D3C-B62D-8D63-87EB-14B259E062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617" y="1257300"/>
            <a:ext cx="2337211" cy="4841424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снимок экрана, числ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29920C-64AE-2C42-44FF-6B30EFECB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282" y="1257300"/>
            <a:ext cx="2337211" cy="4841424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снимок экрана, Мобильный телефон, Мобиль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8652B7E-C19E-FBFD-2BEC-F8AEDE8F76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86" y="1257300"/>
            <a:ext cx="2337211" cy="48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44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 descr="Изображение выглядит как Шрифт, Графика, логотип, симв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FCDD4B-FD84-078A-822E-4C68875A3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4881"/>
            <a:ext cx="12192000" cy="52451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320D272-3FCD-EBDF-93A6-C28F17786CD9}"/>
              </a:ext>
            </a:extLst>
          </p:cNvPr>
          <p:cNvSpPr/>
          <p:nvPr/>
        </p:nvSpPr>
        <p:spPr>
          <a:xfrm>
            <a:off x="549275" y="440173"/>
            <a:ext cx="2573419" cy="850900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Договорные документы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и процессы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F41FE09-E75A-A5D1-15B9-D7DB58E72F21}"/>
              </a:ext>
            </a:extLst>
          </p:cNvPr>
          <p:cNvSpPr/>
          <p:nvPr/>
        </p:nvSpPr>
        <p:spPr>
          <a:xfrm>
            <a:off x="3282252" y="440173"/>
            <a:ext cx="2573419" cy="850900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Входящие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и исходящие документы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392011E-D55E-07A5-D7F5-BF522B957419}"/>
              </a:ext>
            </a:extLst>
          </p:cNvPr>
          <p:cNvSpPr/>
          <p:nvPr/>
        </p:nvSpPr>
        <p:spPr>
          <a:xfrm>
            <a:off x="6015229" y="440173"/>
            <a:ext cx="2573419" cy="850900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Внутренний документооборот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ОРД, ИС, инженерный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B92EC39-92B0-43DE-2CDB-73369C24E3B7}"/>
              </a:ext>
            </a:extLst>
          </p:cNvPr>
          <p:cNvSpPr/>
          <p:nvPr/>
        </p:nvSpPr>
        <p:spPr>
          <a:xfrm>
            <a:off x="549275" y="1468103"/>
            <a:ext cx="1856457" cy="850900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Правила обработки документов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F9DACB9-24A8-00A7-6B4D-2A1633E962BB}"/>
              </a:ext>
            </a:extLst>
          </p:cNvPr>
          <p:cNvSpPr/>
          <p:nvPr/>
        </p:nvSpPr>
        <p:spPr>
          <a:xfrm>
            <a:off x="4480052" y="1468103"/>
            <a:ext cx="1856457" cy="850900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ЭДО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с контрагентами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251ECF3D-CD8F-26A4-DBA2-8459E456ECFA}"/>
              </a:ext>
            </a:extLst>
          </p:cNvPr>
          <p:cNvSpPr/>
          <p:nvPr/>
        </p:nvSpPr>
        <p:spPr>
          <a:xfrm>
            <a:off x="2569767" y="1468103"/>
            <a:ext cx="1746250" cy="850900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Маршруты </a:t>
            </a:r>
            <a:b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и процессы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4EB1073-A1EA-31DD-2F80-CA48E0B60491}"/>
              </a:ext>
            </a:extLst>
          </p:cNvPr>
          <p:cNvSpPr/>
          <p:nvPr/>
        </p:nvSpPr>
        <p:spPr>
          <a:xfrm>
            <a:off x="6500544" y="1468103"/>
            <a:ext cx="1301960" cy="850900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Файлы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BBBACE58-8EEC-82AD-9088-A307D29408D7}"/>
              </a:ext>
            </a:extLst>
          </p:cNvPr>
          <p:cNvSpPr/>
          <p:nvPr/>
        </p:nvSpPr>
        <p:spPr>
          <a:xfrm>
            <a:off x="7966539" y="1468103"/>
            <a:ext cx="1598773" cy="850900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Тематики документов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1787E9C8-F7C1-E1FA-FDA3-D6EB7792FC2E}"/>
              </a:ext>
            </a:extLst>
          </p:cNvPr>
          <p:cNvSpPr/>
          <p:nvPr/>
        </p:nvSpPr>
        <p:spPr>
          <a:xfrm>
            <a:off x="9729346" y="1468103"/>
            <a:ext cx="1856457" cy="850900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Распознавание сканов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4ED54468-7A79-9E11-55DE-EAC65CC375DC}"/>
              </a:ext>
            </a:extLst>
          </p:cNvPr>
          <p:cNvSpPr/>
          <p:nvPr/>
        </p:nvSpPr>
        <p:spPr>
          <a:xfrm>
            <a:off x="549275" y="2496033"/>
            <a:ext cx="1856457" cy="850900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Заместители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и помощники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21840EF5-965B-F595-67E7-CA8DBF76EE54}"/>
              </a:ext>
            </a:extLst>
          </p:cNvPr>
          <p:cNvSpPr/>
          <p:nvPr/>
        </p:nvSpPr>
        <p:spPr>
          <a:xfrm>
            <a:off x="8748206" y="440173"/>
            <a:ext cx="2573419" cy="850900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Классическое делопроизводство архив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C0945242-2C7E-ADA2-CE4D-DD2A2D69CB38}"/>
              </a:ext>
            </a:extLst>
          </p:cNvPr>
          <p:cNvSpPr/>
          <p:nvPr/>
        </p:nvSpPr>
        <p:spPr>
          <a:xfrm>
            <a:off x="2572043" y="2496033"/>
            <a:ext cx="1856457" cy="850900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Должностные лица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31A6B1D0-B359-E559-07D9-BC3E2F9920AC}"/>
              </a:ext>
            </a:extLst>
          </p:cNvPr>
          <p:cNvSpPr/>
          <p:nvPr/>
        </p:nvSpPr>
        <p:spPr>
          <a:xfrm>
            <a:off x="6617579" y="2496033"/>
            <a:ext cx="1746061" cy="850900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Встроенная почта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DAB15A52-C70A-B900-2F30-4720B3863DAE}"/>
              </a:ext>
            </a:extLst>
          </p:cNvPr>
          <p:cNvSpPr/>
          <p:nvPr/>
        </p:nvSpPr>
        <p:spPr>
          <a:xfrm>
            <a:off x="4594811" y="2496033"/>
            <a:ext cx="1856457" cy="850900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Учет отсутствия сотрудников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3827999C-9E04-C0AE-67B0-84834E9AFF0D}"/>
              </a:ext>
            </a:extLst>
          </p:cNvPr>
          <p:cNvSpPr/>
          <p:nvPr/>
        </p:nvSpPr>
        <p:spPr>
          <a:xfrm>
            <a:off x="7994897" y="4571522"/>
            <a:ext cx="2288259" cy="850900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ru-RU" sz="1400" dirty="0">
                <a:solidFill>
                  <a:prstClr val="black"/>
                </a:solidFill>
                <a:latin typeface="Verdana"/>
              </a:rPr>
              <a:t>Интеграция</a:t>
            </a:r>
            <a:br>
              <a:rPr lang="ru-RU" sz="1400" dirty="0">
                <a:solidFill>
                  <a:prstClr val="black"/>
                </a:solidFill>
                <a:latin typeface="Verdana"/>
              </a:rPr>
            </a:br>
            <a:r>
              <a:rPr lang="ru-RU" sz="1400" dirty="0">
                <a:solidFill>
                  <a:prstClr val="black"/>
                </a:solidFill>
                <a:latin typeface="Verdana"/>
              </a:rPr>
              <a:t>с другими системами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198296C2-EDDA-05F4-5944-6CF8D92E2A26}"/>
              </a:ext>
            </a:extLst>
          </p:cNvPr>
          <p:cNvSpPr/>
          <p:nvPr/>
        </p:nvSpPr>
        <p:spPr>
          <a:xfrm>
            <a:off x="5325609" y="3523963"/>
            <a:ext cx="2021799" cy="850900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Проектный учет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и контроль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7096D926-0803-D156-A0ED-97B4EEFB79DB}"/>
              </a:ext>
            </a:extLst>
          </p:cNvPr>
          <p:cNvSpPr/>
          <p:nvPr/>
        </p:nvSpPr>
        <p:spPr>
          <a:xfrm>
            <a:off x="549275" y="3523963"/>
            <a:ext cx="1856457" cy="850900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Управление правами доступа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B8E1A4A7-5EF8-3D7D-A9EE-D51A3A7EA8E1}"/>
              </a:ext>
            </a:extLst>
          </p:cNvPr>
          <p:cNvSpPr/>
          <p:nvPr/>
        </p:nvSpPr>
        <p:spPr>
          <a:xfrm>
            <a:off x="7531153" y="3523963"/>
            <a:ext cx="1930122" cy="850900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Учет рабочего времени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95005D4A-0DF0-5D0C-1A7E-14403A2E7191}"/>
              </a:ext>
            </a:extLst>
          </p:cNvPr>
          <p:cNvSpPr/>
          <p:nvPr/>
        </p:nvSpPr>
        <p:spPr>
          <a:xfrm>
            <a:off x="2579289" y="3523963"/>
            <a:ext cx="2573420" cy="850900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Задачи сотрудников, контроль исполнения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DC4FE298-0D85-86A7-2C65-91CA51887604}"/>
              </a:ext>
            </a:extLst>
          </p:cNvPr>
          <p:cNvSpPr/>
          <p:nvPr/>
        </p:nvSpPr>
        <p:spPr>
          <a:xfrm>
            <a:off x="8529951" y="2496033"/>
            <a:ext cx="1932383" cy="850900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Чат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для сотрудников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1C9395FB-9DCE-C295-CE9E-753663E91D55}"/>
              </a:ext>
            </a:extLst>
          </p:cNvPr>
          <p:cNvSpPr/>
          <p:nvPr/>
        </p:nvSpPr>
        <p:spPr>
          <a:xfrm>
            <a:off x="9612711" y="3523963"/>
            <a:ext cx="1856457" cy="850900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ru-RU" sz="1400" dirty="0">
                <a:solidFill>
                  <a:prstClr val="black"/>
                </a:solidFill>
                <a:latin typeface="Verdana"/>
              </a:rPr>
              <a:t>Личные и общие календари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980A8CD7-F592-5E26-5733-87C31DB62308}"/>
              </a:ext>
            </a:extLst>
          </p:cNvPr>
          <p:cNvSpPr/>
          <p:nvPr/>
        </p:nvSpPr>
        <p:spPr>
          <a:xfrm>
            <a:off x="2604178" y="4551893"/>
            <a:ext cx="2387097" cy="850900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Чат-бот Ася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для рабочих вопросов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0FAA1ECE-4FBA-4F82-5F12-BDFBFD2AE1C5}"/>
              </a:ext>
            </a:extLst>
          </p:cNvPr>
          <p:cNvSpPr/>
          <p:nvPr/>
        </p:nvSpPr>
        <p:spPr>
          <a:xfrm>
            <a:off x="549274" y="4551893"/>
            <a:ext cx="1856457" cy="850900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ru-RU" altLang="ru-RU" sz="1400" dirty="0">
                <a:solidFill>
                  <a:prstClr val="black"/>
                </a:solidFill>
                <a:latin typeface="Verdana"/>
              </a:rPr>
              <a:t>Правила коммуникации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BC76C157-BFA4-4C54-7F27-CF4503044C4D}"/>
              </a:ext>
            </a:extLst>
          </p:cNvPr>
          <p:cNvSpPr/>
          <p:nvPr/>
        </p:nvSpPr>
        <p:spPr>
          <a:xfrm>
            <a:off x="6168027" y="5579824"/>
            <a:ext cx="1932383" cy="850900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Совещания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256A848E-2952-1283-0487-020EC78C15D3}"/>
              </a:ext>
            </a:extLst>
          </p:cNvPr>
          <p:cNvSpPr/>
          <p:nvPr/>
        </p:nvSpPr>
        <p:spPr>
          <a:xfrm>
            <a:off x="549275" y="5579824"/>
            <a:ext cx="2668687" cy="850900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Бронирование времени, переговорных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37F2EB66-3F7D-148E-7965-CF95039C23BD}"/>
              </a:ext>
            </a:extLst>
          </p:cNvPr>
          <p:cNvSpPr/>
          <p:nvPr/>
        </p:nvSpPr>
        <p:spPr>
          <a:xfrm>
            <a:off x="8279483" y="5579824"/>
            <a:ext cx="2003673" cy="850900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Видео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конференции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A9BAEF77-432E-9CFC-C445-130284375DE0}"/>
              </a:ext>
            </a:extLst>
          </p:cNvPr>
          <p:cNvSpPr/>
          <p:nvPr/>
        </p:nvSpPr>
        <p:spPr>
          <a:xfrm>
            <a:off x="3397036" y="5579824"/>
            <a:ext cx="2591917" cy="850900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Форум обсуждения, голосования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1DFC81F6-370C-9402-ABCD-A2C112AF8881}"/>
              </a:ext>
            </a:extLst>
          </p:cNvPr>
          <p:cNvSpPr/>
          <p:nvPr/>
        </p:nvSpPr>
        <p:spPr>
          <a:xfrm>
            <a:off x="5152709" y="4551893"/>
            <a:ext cx="2674977" cy="850900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Смартфоны, планшеты,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web-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доступ Андроид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iOS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24784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Графика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B56C469-D613-DCB7-BC81-B37018289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11"/>
          <a:stretch>
            <a:fillRect/>
          </a:stretch>
        </p:blipFill>
        <p:spPr>
          <a:xfrm>
            <a:off x="4554883" y="0"/>
            <a:ext cx="763711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C67D29-6870-36F6-A779-B7D081ADC578}"/>
              </a:ext>
            </a:extLst>
          </p:cNvPr>
          <p:cNvSpPr txBox="1"/>
          <p:nvPr/>
        </p:nvSpPr>
        <p:spPr bwMode="auto">
          <a:xfrm>
            <a:off x="853529" y="1110282"/>
            <a:ext cx="913876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1С:Документооборот превращает хаотичный процесс согласования 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95F7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в прозрачную систему с понятными сроками, ответственными и историей версий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395F7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25D692-5B31-972B-5828-7437A867530A}"/>
              </a:ext>
            </a:extLst>
          </p:cNvPr>
          <p:cNvSpPr txBox="1"/>
          <p:nvPr/>
        </p:nvSpPr>
        <p:spPr bwMode="auto">
          <a:xfrm>
            <a:off x="853531" y="3767348"/>
            <a:ext cx="70083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Запишитесь на бесплатную демонстрацию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— примерим процесс на вашу договорную модель и покажем, где система убирает риски.</a:t>
            </a:r>
          </a:p>
        </p:txBody>
      </p:sp>
      <p:pic>
        <p:nvPicPr>
          <p:cNvPr id="12" name="Рисунок 11" descr="Изображение выглядит как Графика, графический дизайн, Шрифт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555CD7-5EE2-5C9F-7FAD-CC752671D5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820" y="3091954"/>
            <a:ext cx="2366450" cy="23664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390992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640F6B-ED8E-CD76-9EC4-9DA8AC9E3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6006" y="717486"/>
            <a:ext cx="6084889" cy="225431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4400" dirty="0">
                <a:solidFill>
                  <a:srgbClr val="000000"/>
                </a:solidFill>
              </a:rPr>
              <a:t>Автоматизируем документооборот любой сложности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4D20F48-D39D-1677-358B-FBDEED86157C}"/>
              </a:ext>
            </a:extLst>
          </p:cNvPr>
          <p:cNvSpPr/>
          <p:nvPr/>
        </p:nvSpPr>
        <p:spPr>
          <a:xfrm>
            <a:off x="984293" y="3139413"/>
            <a:ext cx="2625682" cy="2276792"/>
          </a:xfrm>
          <a:prstGeom prst="roundRect">
            <a:avLst>
              <a:gd name="adj" fmla="val 946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+7 (3952) 78-00-00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accent2"/>
                </a:solidFill>
                <a:latin typeface="Verdan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corp@forus.ru</a:t>
            </a:r>
            <a:r>
              <a:rPr lang="ru-RU" sz="1600" dirty="0">
                <a:solidFill>
                  <a:schemeClr val="accent2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www.forus.ru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24EDD78A-DAB8-30AA-3AAF-2AFD0FBAB6A8}"/>
              </a:ext>
            </a:extLst>
          </p:cNvPr>
          <p:cNvSpPr/>
          <p:nvPr/>
        </p:nvSpPr>
        <p:spPr>
          <a:xfrm>
            <a:off x="3745406" y="3139413"/>
            <a:ext cx="4046043" cy="2276792"/>
          </a:xfrm>
          <a:prstGeom prst="roundRect">
            <a:avLst>
              <a:gd name="adj" fmla="val 946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Подписывайтесь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на наш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Verdan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телеграм-канал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9" name="Рисунок 8" descr="Изображение выглядит как текст, снимок экрана, логотип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003028-83F2-E48D-9474-64D8211779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5" b="29722"/>
          <a:stretch/>
        </p:blipFill>
        <p:spPr>
          <a:xfrm>
            <a:off x="5880996" y="3139413"/>
            <a:ext cx="1910453" cy="21090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11D3AE-626C-01C7-4A1F-BFC6D3419C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709"/>
          <a:stretch/>
        </p:blipFill>
        <p:spPr>
          <a:xfrm>
            <a:off x="7155170" y="737235"/>
            <a:ext cx="4639386" cy="5383529"/>
          </a:xfrm>
          <a:custGeom>
            <a:avLst/>
            <a:gdLst>
              <a:gd name="connsiteX0" fmla="*/ -159 w 4768595"/>
              <a:gd name="connsiteY0" fmla="*/ -855 h 5383529"/>
              <a:gd name="connsiteX1" fmla="*/ 4768437 w 4768595"/>
              <a:gd name="connsiteY1" fmla="*/ -855 h 5383529"/>
              <a:gd name="connsiteX2" fmla="*/ 4768437 w 4768595"/>
              <a:gd name="connsiteY2" fmla="*/ 5382675 h 5383529"/>
              <a:gd name="connsiteX3" fmla="*/ -159 w 4768595"/>
              <a:gd name="connsiteY3" fmla="*/ 5382675 h 5383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8595" h="5383529">
                <a:moveTo>
                  <a:pt x="-159" y="-855"/>
                </a:moveTo>
                <a:lnTo>
                  <a:pt x="4768437" y="-855"/>
                </a:lnTo>
                <a:lnTo>
                  <a:pt x="4768437" y="5382675"/>
                </a:lnTo>
                <a:lnTo>
                  <a:pt x="-159" y="5382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02068977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Графика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900FF3B-04BA-E26F-1DFC-7D6BB6445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11"/>
          <a:stretch>
            <a:fillRect/>
          </a:stretch>
        </p:blipFill>
        <p:spPr>
          <a:xfrm>
            <a:off x="4554883" y="0"/>
            <a:ext cx="7637117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6F48A23-33F3-14C8-F8AC-46976F2A3C78}"/>
              </a:ext>
            </a:extLst>
          </p:cNvPr>
          <p:cNvSpPr/>
          <p:nvPr/>
        </p:nvSpPr>
        <p:spPr>
          <a:xfrm>
            <a:off x="723900" y="618566"/>
            <a:ext cx="10744200" cy="5163110"/>
          </a:xfrm>
          <a:prstGeom prst="roundRect">
            <a:avLst>
              <a:gd name="adj" fmla="val 5933"/>
            </a:avLst>
          </a:prstGeom>
          <a:solidFill>
            <a:schemeClr val="bg1">
              <a:alpha val="80000"/>
            </a:schemeClr>
          </a:solidFill>
          <a:ln w="19050">
            <a:solidFill>
              <a:srgbClr val="FFCF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5">
            <a:extLst>
              <a:ext uri="{FF2B5EF4-FFF2-40B4-BE49-F238E27FC236}">
                <a16:creationId xmlns:a16="http://schemas.microsoft.com/office/drawing/2014/main" id="{8E5D3D9B-1A0E-767A-C3F9-00E0D8F75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408" y="1420831"/>
            <a:ext cx="6313757" cy="152953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dirty="0">
                <a:effectLst/>
              </a:rPr>
              <a:t>Юридически значимый электронный документооборот</a:t>
            </a:r>
            <a:br>
              <a:rPr lang="ru-RU" sz="2400" dirty="0">
                <a:effectLst/>
              </a:rPr>
            </a:br>
            <a:r>
              <a:rPr lang="ru-RU" sz="2400" b="0" dirty="0">
                <a:effectLst/>
              </a:rPr>
              <a:t>Практика использования электронной подписи в 1С:Документооборот</a:t>
            </a:r>
            <a:endParaRPr lang="ru-RU" sz="4400" b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98C47B34-0853-C359-DB94-BB804B69CEF8}"/>
              </a:ext>
            </a:extLst>
          </p:cNvPr>
          <p:cNvSpPr/>
          <p:nvPr/>
        </p:nvSpPr>
        <p:spPr>
          <a:xfrm>
            <a:off x="1010408" y="3088341"/>
            <a:ext cx="1517639" cy="340659"/>
          </a:xfrm>
          <a:prstGeom prst="roundRect">
            <a:avLst>
              <a:gd name="adj" fmla="val 500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9 апреля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71B4F605-D69F-9B68-E279-64C022409B04}"/>
              </a:ext>
            </a:extLst>
          </p:cNvPr>
          <p:cNvSpPr/>
          <p:nvPr/>
        </p:nvSpPr>
        <p:spPr>
          <a:xfrm>
            <a:off x="2649647" y="3088341"/>
            <a:ext cx="2370588" cy="340659"/>
          </a:xfrm>
          <a:prstGeom prst="roundRect">
            <a:avLst>
              <a:gd name="adj" fmla="val 500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10:00-11:30 (</a:t>
            </a:r>
            <a:r>
              <a:rPr lang="ru-RU" sz="1600" dirty="0" err="1">
                <a:solidFill>
                  <a:schemeClr val="tx1"/>
                </a:solidFill>
              </a:rPr>
              <a:t>Мск</a:t>
            </a:r>
            <a:r>
              <a:rPr lang="ru-RU" sz="16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FB88C1-605A-FDAC-A95A-75332B5FB528}"/>
              </a:ext>
            </a:extLst>
          </p:cNvPr>
          <p:cNvSpPr txBox="1"/>
          <p:nvPr/>
        </p:nvSpPr>
        <p:spPr>
          <a:xfrm>
            <a:off x="1010408" y="3785059"/>
            <a:ext cx="58763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effectLst/>
              </a:rPr>
              <a:t>Расскажем, как устроена электронная подпись </a:t>
            </a:r>
            <a:br>
              <a:rPr lang="ru-RU" sz="1600" dirty="0">
                <a:effectLst/>
              </a:rPr>
            </a:br>
            <a:r>
              <a:rPr lang="ru-RU" sz="1600" dirty="0">
                <a:effectLst/>
              </a:rPr>
              <a:t>и как использовать её на практике: </a:t>
            </a:r>
            <a:br>
              <a:rPr lang="ru-RU" sz="1600" dirty="0">
                <a:effectLst/>
              </a:rPr>
            </a:br>
            <a:r>
              <a:rPr lang="ru-RU" sz="1600" dirty="0">
                <a:effectLst/>
              </a:rPr>
              <a:t>от подключения и настройки сертификатов </a:t>
            </a:r>
            <a:br>
              <a:rPr lang="ru-RU" sz="1600" dirty="0">
                <a:effectLst/>
              </a:rPr>
            </a:br>
            <a:r>
              <a:rPr lang="ru-RU" sz="1600" dirty="0">
                <a:effectLst/>
              </a:rPr>
              <a:t>до подписания документов</a:t>
            </a:r>
            <a:r>
              <a:rPr lang="ru-RU" sz="1600" dirty="0"/>
              <a:t> </a:t>
            </a:r>
            <a:r>
              <a:rPr lang="ru-RU" sz="1600" dirty="0">
                <a:effectLst/>
              </a:rPr>
              <a:t>и обмена файлами.</a:t>
            </a:r>
            <a:endParaRPr lang="ru-RU" sz="1600" dirty="0"/>
          </a:p>
        </p:txBody>
      </p:sp>
      <p:pic>
        <p:nvPicPr>
          <p:cNvPr id="24" name="Рисунок 23" descr="Изображение выглядит как Графика, графический дизайн, Шрифт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80CCE2-C76A-C0D8-7F75-CEB000C48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087" y="2707341"/>
            <a:ext cx="2292318" cy="22923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5000"/>
              </a:prstClr>
            </a:outerShdw>
          </a:effectLst>
        </p:spPr>
      </p:pic>
      <p:pic>
        <p:nvPicPr>
          <p:cNvPr id="22" name="Рисунок 21" descr="Изображение выглядит как текст, флэш-память, USB-устройство флэш-памя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C53B69-EAFC-4625-BF75-4A37EF63B6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473" y="3966193"/>
            <a:ext cx="2443705" cy="1823233"/>
          </a:xfrm>
          <a:prstGeom prst="rect">
            <a:avLst/>
          </a:prstGeom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1409345F-B6AD-C22D-5C0A-B8E339D54525}"/>
              </a:ext>
            </a:extLst>
          </p:cNvPr>
          <p:cNvSpPr/>
          <p:nvPr/>
        </p:nvSpPr>
        <p:spPr>
          <a:xfrm>
            <a:off x="999897" y="837149"/>
            <a:ext cx="2299115" cy="34065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Следующий вебинар</a:t>
            </a:r>
          </a:p>
        </p:txBody>
      </p:sp>
    </p:spTree>
    <p:extLst>
      <p:ext uri="{BB962C8B-B14F-4D97-AF65-F5344CB8AC3E}">
        <p14:creationId xmlns:p14="http://schemas.microsoft.com/office/powerpoint/2010/main" val="309471181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1064954" y="1560483"/>
            <a:ext cx="10393362" cy="3413185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Нормативно-правовая база, регулирующая договорную деятельность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Положение о договорной работе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Проблемы и задачи решаемые с помощью 1С:Документооборот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Демонстрация основных приемов работы с договорами </a:t>
            </a:r>
            <a:br>
              <a:rPr lang="ru-RU" sz="2000" dirty="0"/>
            </a:br>
            <a:r>
              <a:rPr lang="ru-RU" sz="2000" dirty="0"/>
              <a:t>в 1С:Документооборот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Вопросы и ответы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C98C9A4-A613-EF71-90E7-8D549F1A561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84902" y="635297"/>
            <a:ext cx="10392696" cy="489381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/>
              <a:t>Программа вебинара</a:t>
            </a:r>
            <a:endParaRPr dirty="0"/>
          </a:p>
        </p:txBody>
      </p:sp>
      <p:pic>
        <p:nvPicPr>
          <p:cNvPr id="27" name="Рисунок 26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A1C15A-967D-0C34-5E23-7A13F36FC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54" y="1560483"/>
            <a:ext cx="323850" cy="32385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01802A-B7B0-EC9B-BE3D-E37C4C8B4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54" y="2165575"/>
            <a:ext cx="323850" cy="323850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836B5F-5BF8-7A05-FFF8-4226E1FA9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54" y="2780192"/>
            <a:ext cx="323850" cy="323850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E07782-2974-ADC0-C2CB-FC6B38969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54" y="3494825"/>
            <a:ext cx="323850" cy="323850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00BDA79-30DB-6717-4C4A-54CF62C6B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54" y="4261842"/>
            <a:ext cx="323850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78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381A19-052C-7B8F-FCE0-26F19FCDA2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436" t="20511" r="63011" b="64157"/>
          <a:stretch/>
        </p:blipFill>
        <p:spPr>
          <a:xfrm>
            <a:off x="3516155" y="108370"/>
            <a:ext cx="2912505" cy="985273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04DD213-DCA1-4675-82AC-52BD561E8893}"/>
              </a:ext>
            </a:extLst>
          </p:cNvPr>
          <p:cNvGrpSpPr/>
          <p:nvPr/>
        </p:nvGrpSpPr>
        <p:grpSpPr>
          <a:xfrm>
            <a:off x="846689" y="1844096"/>
            <a:ext cx="3379178" cy="1889407"/>
            <a:chOff x="846689" y="1960637"/>
            <a:chExt cx="3379178" cy="1889407"/>
          </a:xfrm>
        </p:grpSpPr>
        <p:sp>
          <p:nvSpPr>
            <p:cNvPr id="192" name="Прямоугольник: скругленные углы 191">
              <a:extLst>
                <a:ext uri="{FF2B5EF4-FFF2-40B4-BE49-F238E27FC236}">
                  <a16:creationId xmlns:a16="http://schemas.microsoft.com/office/drawing/2014/main" id="{7FDC76AA-D945-455F-8FFC-9A4D87C703C6}"/>
                </a:ext>
              </a:extLst>
            </p:cNvPr>
            <p:cNvSpPr/>
            <p:nvPr/>
          </p:nvSpPr>
          <p:spPr>
            <a:xfrm>
              <a:off x="846689" y="1960637"/>
              <a:ext cx="3379178" cy="1889407"/>
            </a:xfrm>
            <a:prstGeom prst="roundRect">
              <a:avLst>
                <a:gd name="adj" fmla="val 972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CB74F9C2-2FCE-4768-BBFF-C0234BB6443D}"/>
                </a:ext>
              </a:extLst>
            </p:cNvPr>
            <p:cNvSpPr txBox="1"/>
            <p:nvPr/>
          </p:nvSpPr>
          <p:spPr>
            <a:xfrm>
              <a:off x="1036798" y="2044574"/>
              <a:ext cx="19777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800+</a:t>
              </a:r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1A830F24-4BE3-41DF-84EF-93DAA3DAC840}"/>
                </a:ext>
              </a:extLst>
            </p:cNvPr>
            <p:cNvSpPr txBox="1"/>
            <p:nvPr/>
          </p:nvSpPr>
          <p:spPr>
            <a:xfrm>
              <a:off x="1036798" y="2558272"/>
              <a:ext cx="215555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сотрудников</a:t>
              </a: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EF2AB6C7-5283-4015-8C01-2711D98B2E3D}"/>
                </a:ext>
              </a:extLst>
            </p:cNvPr>
            <p:cNvSpPr txBox="1"/>
            <p:nvPr/>
          </p:nvSpPr>
          <p:spPr>
            <a:xfrm>
              <a:off x="1036798" y="3157747"/>
              <a:ext cx="2717681" cy="5770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Среди них более 500</a:t>
              </a:r>
              <a:br>
                <a:rPr kumimoji="0" lang="ru-RU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r>
                <a:rPr kumimoji="0" lang="ru-RU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сертифицированных </a:t>
              </a:r>
              <a:br>
                <a:rPr kumimoji="0" lang="ru-RU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r>
                <a:rPr kumimoji="0" lang="ru-RU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специалистов</a:t>
              </a:r>
              <a:endPara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6DC5412-D7E4-46C8-AD82-B45990F693A5}"/>
              </a:ext>
            </a:extLst>
          </p:cNvPr>
          <p:cNvGrpSpPr/>
          <p:nvPr/>
        </p:nvGrpSpPr>
        <p:grpSpPr>
          <a:xfrm>
            <a:off x="4395713" y="1844096"/>
            <a:ext cx="3380400" cy="1890000"/>
            <a:chOff x="4395713" y="1960637"/>
            <a:chExt cx="3380400" cy="1890000"/>
          </a:xfrm>
        </p:grpSpPr>
        <p:sp>
          <p:nvSpPr>
            <p:cNvPr id="196" name="Прямоугольник: скругленные углы 195">
              <a:extLst>
                <a:ext uri="{FF2B5EF4-FFF2-40B4-BE49-F238E27FC236}">
                  <a16:creationId xmlns:a16="http://schemas.microsoft.com/office/drawing/2014/main" id="{756001DF-9B48-43DA-B162-C010A1135C14}"/>
                </a:ext>
              </a:extLst>
            </p:cNvPr>
            <p:cNvSpPr/>
            <p:nvPr/>
          </p:nvSpPr>
          <p:spPr>
            <a:xfrm>
              <a:off x="4395713" y="1960637"/>
              <a:ext cx="3380400" cy="1890000"/>
            </a:xfrm>
            <a:prstGeom prst="roundRect">
              <a:avLst>
                <a:gd name="adj" fmla="val 9720"/>
              </a:avLst>
            </a:prstGeom>
            <a:solidFill>
              <a:srgbClr val="FFC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40AF3140-8E13-4A05-8890-4A64148153D6}"/>
                </a:ext>
              </a:extLst>
            </p:cNvPr>
            <p:cNvSpPr txBox="1"/>
            <p:nvPr/>
          </p:nvSpPr>
          <p:spPr>
            <a:xfrm>
              <a:off x="4570193" y="2044574"/>
              <a:ext cx="19777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ТОП 5</a:t>
              </a: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E04457E8-6639-47B9-94C0-24CB117054D4}"/>
                </a:ext>
              </a:extLst>
            </p:cNvPr>
            <p:cNvSpPr txBox="1"/>
            <p:nvPr/>
          </p:nvSpPr>
          <p:spPr>
            <a:xfrm>
              <a:off x="4570193" y="2558272"/>
              <a:ext cx="271127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интеграторов </a:t>
              </a:r>
              <a:b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1С в России </a:t>
              </a:r>
              <a:b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по версии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TAdviser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2024</a:t>
              </a: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4F100E53-74CB-43E7-B544-13D915D4802E}"/>
                </a:ext>
              </a:extLst>
            </p:cNvPr>
            <p:cNvSpPr txBox="1"/>
            <p:nvPr/>
          </p:nvSpPr>
          <p:spPr>
            <a:xfrm>
              <a:off x="4570193" y="3319330"/>
              <a:ext cx="2483863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Нам доверяют ведущие корпорации и госсектор</a:t>
              </a:r>
              <a:endPara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pic>
        <p:nvPicPr>
          <p:cNvPr id="217" name="Рисунок 216">
            <a:extLst>
              <a:ext uri="{FF2B5EF4-FFF2-40B4-BE49-F238E27FC236}">
                <a16:creationId xmlns:a16="http://schemas.microsoft.com/office/drawing/2014/main" id="{DF92ABAA-8CA5-4C75-B4E9-63DDF17138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50" t="20505" r="2864" b="8670"/>
          <a:stretch/>
        </p:blipFill>
        <p:spPr>
          <a:xfrm>
            <a:off x="6547902" y="1327693"/>
            <a:ext cx="2112633" cy="2404330"/>
          </a:xfrm>
          <a:custGeom>
            <a:avLst/>
            <a:gdLst>
              <a:gd name="connsiteX0" fmla="*/ 50 w 2930652"/>
              <a:gd name="connsiteY0" fmla="*/ -502 h 3394710"/>
              <a:gd name="connsiteX1" fmla="*/ 2930702 w 2930652"/>
              <a:gd name="connsiteY1" fmla="*/ -502 h 3394710"/>
              <a:gd name="connsiteX2" fmla="*/ 2930702 w 2930652"/>
              <a:gd name="connsiteY2" fmla="*/ 3394208 h 3394710"/>
              <a:gd name="connsiteX3" fmla="*/ 50 w 2930652"/>
              <a:gd name="connsiteY3" fmla="*/ 3394208 h 339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0652" h="3394710">
                <a:moveTo>
                  <a:pt x="50" y="-502"/>
                </a:moveTo>
                <a:lnTo>
                  <a:pt x="2930702" y="-502"/>
                </a:lnTo>
                <a:lnTo>
                  <a:pt x="2930702" y="3394208"/>
                </a:lnTo>
                <a:lnTo>
                  <a:pt x="50" y="3394208"/>
                </a:lnTo>
                <a:close/>
              </a:path>
            </a:pathLst>
          </a:cu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6CE88F5B-75E8-4BD5-9D75-871528F184D6}"/>
              </a:ext>
            </a:extLst>
          </p:cNvPr>
          <p:cNvGrpSpPr/>
          <p:nvPr/>
        </p:nvGrpSpPr>
        <p:grpSpPr>
          <a:xfrm>
            <a:off x="845004" y="3874950"/>
            <a:ext cx="3379178" cy="1889407"/>
            <a:chOff x="845004" y="3991491"/>
            <a:chExt cx="3379178" cy="1889407"/>
          </a:xfrm>
        </p:grpSpPr>
        <p:sp>
          <p:nvSpPr>
            <p:cNvPr id="221" name="Прямоугольник: скругленные углы 220">
              <a:extLst>
                <a:ext uri="{FF2B5EF4-FFF2-40B4-BE49-F238E27FC236}">
                  <a16:creationId xmlns:a16="http://schemas.microsoft.com/office/drawing/2014/main" id="{60216964-DE06-4227-A739-B4B3D1B6A474}"/>
                </a:ext>
              </a:extLst>
            </p:cNvPr>
            <p:cNvSpPr/>
            <p:nvPr/>
          </p:nvSpPr>
          <p:spPr>
            <a:xfrm>
              <a:off x="845004" y="3991491"/>
              <a:ext cx="3379178" cy="1889407"/>
            </a:xfrm>
            <a:prstGeom prst="roundRect">
              <a:avLst>
                <a:gd name="adj" fmla="val 972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6A064E90-9A02-4B75-A927-1445E554CC95}"/>
                </a:ext>
              </a:extLst>
            </p:cNvPr>
            <p:cNvSpPr txBox="1"/>
            <p:nvPr/>
          </p:nvSpPr>
          <p:spPr>
            <a:xfrm>
              <a:off x="1036798" y="4127999"/>
              <a:ext cx="19777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5 000</a:t>
              </a:r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4B58C01F-0B92-4E23-BAE3-FCFEC46865FF}"/>
                </a:ext>
              </a:extLst>
            </p:cNvPr>
            <p:cNvSpPr txBox="1"/>
            <p:nvPr/>
          </p:nvSpPr>
          <p:spPr>
            <a:xfrm>
              <a:off x="1036799" y="4641697"/>
              <a:ext cx="309579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пользователей сопровождаем в 1 системе</a:t>
              </a:r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EFC37C52-E0CA-4F3A-A722-C45D53F15AF7}"/>
                </a:ext>
              </a:extLst>
            </p:cNvPr>
            <p:cNvSpPr txBox="1"/>
            <p:nvPr/>
          </p:nvSpPr>
          <p:spPr>
            <a:xfrm>
              <a:off x="1036799" y="5348825"/>
              <a:ext cx="2717681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Гарантируем бесперебойную работу на всех уровнях</a:t>
              </a:r>
              <a:endPara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11545BA-625B-4F79-8D87-2D65A1FE316F}"/>
              </a:ext>
            </a:extLst>
          </p:cNvPr>
          <p:cNvGrpSpPr/>
          <p:nvPr/>
        </p:nvGrpSpPr>
        <p:grpSpPr>
          <a:xfrm>
            <a:off x="4395713" y="3874439"/>
            <a:ext cx="3349983" cy="1877930"/>
            <a:chOff x="4395713" y="3990980"/>
            <a:chExt cx="3349983" cy="1877930"/>
          </a:xfrm>
        </p:grpSpPr>
        <p:sp>
          <p:nvSpPr>
            <p:cNvPr id="219" name="Прямоугольник: скругленные углы 218">
              <a:extLst>
                <a:ext uri="{FF2B5EF4-FFF2-40B4-BE49-F238E27FC236}">
                  <a16:creationId xmlns:a16="http://schemas.microsoft.com/office/drawing/2014/main" id="{95DF0C6D-4353-4198-BF3F-575A22FD536C}"/>
                </a:ext>
              </a:extLst>
            </p:cNvPr>
            <p:cNvSpPr/>
            <p:nvPr/>
          </p:nvSpPr>
          <p:spPr>
            <a:xfrm>
              <a:off x="4395713" y="3990980"/>
              <a:ext cx="3349983" cy="1877930"/>
            </a:xfrm>
            <a:prstGeom prst="roundRect">
              <a:avLst>
                <a:gd name="adj" fmla="val 972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7AC4EF1B-F373-4B17-AFAB-2778EF4F050D}"/>
                </a:ext>
              </a:extLst>
            </p:cNvPr>
            <p:cNvSpPr txBox="1"/>
            <p:nvPr/>
          </p:nvSpPr>
          <p:spPr>
            <a:xfrm>
              <a:off x="4577796" y="4157367"/>
              <a:ext cx="315428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Официальные статусы 1С</a:t>
              </a:r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7F8C33F9-7FF4-4C66-BFD4-6622BD9ABBCE}"/>
                </a:ext>
              </a:extLst>
            </p:cNvPr>
            <p:cNvSpPr txBox="1"/>
            <p:nvPr/>
          </p:nvSpPr>
          <p:spPr>
            <a:xfrm>
              <a:off x="4577796" y="5348532"/>
              <a:ext cx="2496656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Для внедрения, сопровождения и разработки системы</a:t>
              </a: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98B36-1A8C-4169-AC2A-54B6773BF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902" y="441325"/>
            <a:ext cx="10121472" cy="98527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dirty="0"/>
              <a:t>«</a:t>
            </a:r>
            <a:r>
              <a:rPr lang="ru-RU" sz="3200" dirty="0" err="1"/>
              <a:t>Форус</a:t>
            </a:r>
            <a:r>
              <a:rPr lang="ru-RU" sz="3200" dirty="0"/>
              <a:t>» — надёжный партнёр </a:t>
            </a:r>
            <a:br>
              <a:rPr lang="ru-RU" sz="3200" dirty="0"/>
            </a:br>
            <a:r>
              <a:rPr lang="ru-RU" sz="3200" dirty="0"/>
              <a:t>в цифровой трансформации бизнеса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1671FFEC-EBC4-E3B1-A8F5-2378ADBA61AA}"/>
              </a:ext>
            </a:extLst>
          </p:cNvPr>
          <p:cNvGrpSpPr/>
          <p:nvPr/>
        </p:nvGrpSpPr>
        <p:grpSpPr>
          <a:xfrm>
            <a:off x="7945959" y="1844095"/>
            <a:ext cx="3392272" cy="3908273"/>
            <a:chOff x="7945959" y="1960636"/>
            <a:chExt cx="3392272" cy="3908273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05092D3D-30A3-401C-D837-EA8D11AB96ED}"/>
                </a:ext>
              </a:extLst>
            </p:cNvPr>
            <p:cNvSpPr/>
            <p:nvPr/>
          </p:nvSpPr>
          <p:spPr>
            <a:xfrm>
              <a:off x="7945959" y="1960636"/>
              <a:ext cx="3380400" cy="3908273"/>
            </a:xfrm>
            <a:prstGeom prst="roundRect">
              <a:avLst>
                <a:gd name="adj" fmla="val 5212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4666CB0-539C-1D40-A09A-4E32F28B2EF5}"/>
                </a:ext>
              </a:extLst>
            </p:cNvPr>
            <p:cNvSpPr txBox="1"/>
            <p:nvPr/>
          </p:nvSpPr>
          <p:spPr>
            <a:xfrm>
              <a:off x="8136010" y="2044574"/>
              <a:ext cx="248756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10 000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68B847E-A196-4248-A45C-10CB8C59C715}"/>
                </a:ext>
              </a:extLst>
            </p:cNvPr>
            <p:cNvSpPr txBox="1"/>
            <p:nvPr/>
          </p:nvSpPr>
          <p:spPr>
            <a:xfrm>
              <a:off x="8136010" y="2558272"/>
              <a:ext cx="31382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Клиентов разных отраслей</a:t>
              </a: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4A76B46D-58F4-8AD3-A699-CCD89B0C9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592" y="3038297"/>
              <a:ext cx="978768" cy="489384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24640EB2-F7B5-DC74-E972-9ED8B7F7F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6422" y="3196960"/>
              <a:ext cx="1606589" cy="338229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8149BB2A-8483-CCF1-DAFB-6B6CF9A50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2070" y="4577755"/>
              <a:ext cx="1222155" cy="325552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7734BAAF-DAD0-237C-F364-AD623D895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2307" y="3482923"/>
              <a:ext cx="2025924" cy="1028387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666C87D3-9991-DD73-F42C-0DC23C620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0114" y="4505038"/>
              <a:ext cx="1100816" cy="286212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322B6A8F-ADF0-9322-8E47-1065FCCA0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6422" y="3505790"/>
              <a:ext cx="1085093" cy="1085093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CCB886A-8CF6-3EC2-6196-2B3669286E70}"/>
              </a:ext>
            </a:extLst>
          </p:cNvPr>
          <p:cNvSpPr txBox="1"/>
          <p:nvPr/>
        </p:nvSpPr>
        <p:spPr>
          <a:xfrm>
            <a:off x="8084806" y="5261376"/>
            <a:ext cx="3154287" cy="383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Работаем как часть</a:t>
            </a:r>
            <a:b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команды Заказчика</a:t>
            </a:r>
          </a:p>
        </p:txBody>
      </p:sp>
    </p:spTree>
    <p:extLst>
      <p:ext uri="{BB962C8B-B14F-4D97-AF65-F5344CB8AC3E}">
        <p14:creationId xmlns:p14="http://schemas.microsoft.com/office/powerpoint/2010/main" val="299202262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A92C4081-88DF-97EE-A003-C7234E0A7ED0}"/>
              </a:ext>
            </a:extLst>
          </p:cNvPr>
          <p:cNvSpPr/>
          <p:nvPr/>
        </p:nvSpPr>
        <p:spPr>
          <a:xfrm>
            <a:off x="4569841" y="609167"/>
            <a:ext cx="3005335" cy="521006"/>
          </a:xfrm>
          <a:prstGeom prst="roundRect">
            <a:avLst>
              <a:gd name="adj" fmla="val 22152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5" name="Рисунок 14" descr="Изображение выглядит как Графика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84A6CDF-3C3B-96C8-24A2-C763AC5AB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11"/>
          <a:stretch>
            <a:fillRect/>
          </a:stretch>
        </p:blipFill>
        <p:spPr>
          <a:xfrm>
            <a:off x="4554883" y="0"/>
            <a:ext cx="7637117" cy="6858000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9BE1043F-022E-E644-0ABB-259558E575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4902" y="1562400"/>
            <a:ext cx="10392697" cy="4012831"/>
          </a:xfrm>
        </p:spPr>
        <p:txBody>
          <a:bodyPr>
            <a:normAutofit/>
          </a:bodyPr>
          <a:lstStyle/>
          <a:p>
            <a:r>
              <a:rPr lang="ru-RU" dirty="0"/>
              <a:t>Подробнее </a:t>
            </a:r>
            <a:br>
              <a:rPr lang="ru-RU" dirty="0"/>
            </a:br>
            <a:r>
              <a:rPr lang="ru-RU" dirty="0"/>
              <a:t>о возможностях </a:t>
            </a:r>
            <a:br>
              <a:rPr lang="ru-RU" dirty="0"/>
            </a:br>
            <a:r>
              <a:rPr lang="ru-RU" dirty="0"/>
              <a:t>с «Форус»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1F3DC2E-BB50-7C45-F80A-28BB9494ADF5}"/>
              </a:ext>
            </a:extLst>
          </p:cNvPr>
          <p:cNvSpPr/>
          <p:nvPr/>
        </p:nvSpPr>
        <p:spPr>
          <a:xfrm>
            <a:off x="4378623" y="1282768"/>
            <a:ext cx="3434754" cy="2148314"/>
          </a:xfrm>
          <a:prstGeom prst="roundRect">
            <a:avLst>
              <a:gd name="adj" fmla="val 8709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Управление предприятием 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в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ERP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-системе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Объединим разрозненные данные, автомати­зируем закупки, производ­ство, бюджети­ро­вание и казначейство.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EFBE390-E255-A2AB-FD65-CA7388049379}"/>
              </a:ext>
            </a:extLst>
          </p:cNvPr>
          <p:cNvSpPr/>
          <p:nvPr/>
        </p:nvSpPr>
        <p:spPr>
          <a:xfrm>
            <a:off x="735379" y="1282768"/>
            <a:ext cx="3434754" cy="2150413"/>
          </a:xfrm>
          <a:prstGeom prst="roundRect">
            <a:avLst>
              <a:gd name="adj" fmla="val 9167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Электронный документооборот 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и архивное хранение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Переведём работу с док­умен­тами внутри компании и обмен с контрагентами в систему.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94901B8-EB52-88B6-8CF5-79E289D58148}"/>
              </a:ext>
            </a:extLst>
          </p:cNvPr>
          <p:cNvSpPr/>
          <p:nvPr/>
        </p:nvSpPr>
        <p:spPr>
          <a:xfrm>
            <a:off x="8021867" y="1282768"/>
            <a:ext cx="3434754" cy="2148314"/>
          </a:xfrm>
          <a:prstGeom prst="roundRect">
            <a:avLst>
              <a:gd name="adj" fmla="val 9667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Автоматизация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работы с персоналом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в 1С:ЗУП КОРП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Повысим скорость и качество работы с персоналом: найма, развития, кадровых решений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и аналитики.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E6E496D0-CFAE-1AE6-1ACE-9BA70E3F66D4}"/>
              </a:ext>
            </a:extLst>
          </p:cNvPr>
          <p:cNvSpPr/>
          <p:nvPr/>
        </p:nvSpPr>
        <p:spPr>
          <a:xfrm>
            <a:off x="735379" y="3626839"/>
            <a:ext cx="3434754" cy="2150413"/>
          </a:xfrm>
          <a:prstGeom prst="roundRect">
            <a:avLst>
              <a:gd name="adj" fmla="val 7919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Переход на 1С 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с других систем 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Поможем перейти со сторонних решений и устаревших систем, сокращая доработки.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BD97AC5-E3FF-624D-02EB-92F5537FC9E3}"/>
              </a:ext>
            </a:extLst>
          </p:cNvPr>
          <p:cNvSpPr/>
          <p:nvPr/>
        </p:nvSpPr>
        <p:spPr>
          <a:xfrm>
            <a:off x="4378623" y="3626839"/>
            <a:ext cx="3434754" cy="2150413"/>
          </a:xfrm>
          <a:prstGeom prst="roundRect">
            <a:avLst>
              <a:gd name="adj" fmla="val 8461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Сопровождение 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и развитие текущей экосистемы 1С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Поддерживаем работоспособность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и помогаем развивать возможности системы.</a:t>
            </a:r>
          </a:p>
        </p:txBody>
      </p:sp>
      <p:pic>
        <p:nvPicPr>
          <p:cNvPr id="17" name="Рисунок 16" descr="Изображение выглядит как Графика, графический дизайн, Шрифт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54F2128-1BCB-14A3-53AD-8FC61EAE88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867" y="3980407"/>
            <a:ext cx="1796845" cy="17968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5000"/>
              </a:prstClr>
            </a:outerShdw>
          </a:effec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C9AAB40-B268-D0AF-5D2F-33D3C06DB00E}"/>
              </a:ext>
            </a:extLst>
          </p:cNvPr>
          <p:cNvSpPr txBox="1">
            <a:spLocks/>
          </p:cNvSpPr>
          <p:nvPr/>
        </p:nvSpPr>
        <p:spPr>
          <a:xfrm>
            <a:off x="884238" y="635000"/>
            <a:ext cx="10393362" cy="4889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Решаем задачи комплексно</a:t>
            </a:r>
          </a:p>
        </p:txBody>
      </p:sp>
    </p:spTree>
    <p:extLst>
      <p:ext uri="{BB962C8B-B14F-4D97-AF65-F5344CB8AC3E}">
        <p14:creationId xmlns:p14="http://schemas.microsoft.com/office/powerpoint/2010/main" val="372041058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1EB53D8E-46D4-A291-F961-04019A916455}"/>
              </a:ext>
            </a:extLst>
          </p:cNvPr>
          <p:cNvSpPr/>
          <p:nvPr/>
        </p:nvSpPr>
        <p:spPr>
          <a:xfrm>
            <a:off x="4333637" y="1426598"/>
            <a:ext cx="3524725" cy="4567802"/>
          </a:xfrm>
          <a:prstGeom prst="roundRect">
            <a:avLst>
              <a:gd name="adj" fmla="val 559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95BA4566-6866-3DBE-AA49-F47774A5FD49}"/>
              </a:ext>
            </a:extLst>
          </p:cNvPr>
          <p:cNvSpPr/>
          <p:nvPr/>
        </p:nvSpPr>
        <p:spPr>
          <a:xfrm>
            <a:off x="7957515" y="1426598"/>
            <a:ext cx="3524725" cy="4567802"/>
          </a:xfrm>
          <a:prstGeom prst="roundRect">
            <a:avLst>
              <a:gd name="adj" fmla="val 559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765C4EA6-8300-53C1-DC8D-D4437DF11FC0}"/>
              </a:ext>
            </a:extLst>
          </p:cNvPr>
          <p:cNvSpPr/>
          <p:nvPr/>
        </p:nvSpPr>
        <p:spPr>
          <a:xfrm>
            <a:off x="716491" y="1426598"/>
            <a:ext cx="3524725" cy="4567802"/>
          </a:xfrm>
          <a:prstGeom prst="roundRect">
            <a:avLst>
              <a:gd name="adj" fmla="val 559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E7D409-2BBD-2DBF-431D-46C066D52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Автоматизируем документооборот </a:t>
            </a:r>
            <a:br>
              <a:rPr lang="ru-RU" dirty="0"/>
            </a:br>
            <a:r>
              <a:rPr lang="ru-RU" dirty="0"/>
              <a:t>любой сложности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44CEA91-CCEA-5C58-D245-7440AFFE4775}"/>
              </a:ext>
            </a:extLst>
          </p:cNvPr>
          <p:cNvSpPr/>
          <p:nvPr/>
        </p:nvSpPr>
        <p:spPr>
          <a:xfrm>
            <a:off x="949611" y="2703944"/>
            <a:ext cx="1170974" cy="30508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5000 АРМ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FF38E5C-D257-0793-FE88-C4066A958404}"/>
              </a:ext>
            </a:extLst>
          </p:cNvPr>
          <p:cNvSpPr txBox="1">
            <a:spLocks/>
          </p:cNvSpPr>
          <p:nvPr/>
        </p:nvSpPr>
        <p:spPr>
          <a:xfrm>
            <a:off x="949612" y="1603584"/>
            <a:ext cx="2777272" cy="8260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b="1" dirty="0">
                <a:latin typeface="+mj-lt"/>
                <a:ea typeface="+mj-ea"/>
                <a:cs typeface="+mj-cs"/>
              </a:rPr>
              <a:t>Создали единую систему по работе </a:t>
            </a:r>
            <a:br>
              <a:rPr lang="ru-RU" sz="1600" b="1" dirty="0">
                <a:latin typeface="+mj-lt"/>
                <a:ea typeface="+mj-ea"/>
                <a:cs typeface="+mj-cs"/>
              </a:rPr>
            </a:br>
            <a:r>
              <a:rPr lang="ru-RU" sz="1600" b="1" dirty="0">
                <a:latin typeface="+mj-lt"/>
                <a:ea typeface="+mj-ea"/>
                <a:cs typeface="+mj-cs"/>
              </a:rPr>
              <a:t>с документами </a:t>
            </a:r>
            <a:br>
              <a:rPr lang="ru-RU" sz="1600" b="1" dirty="0">
                <a:latin typeface="+mj-lt"/>
                <a:ea typeface="+mj-ea"/>
                <a:cs typeface="+mj-cs"/>
              </a:rPr>
            </a:br>
            <a:r>
              <a:rPr lang="ru-RU" sz="1600" b="1" dirty="0">
                <a:latin typeface="+mj-lt"/>
                <a:ea typeface="+mj-ea"/>
                <a:cs typeface="+mj-cs"/>
              </a:rPr>
              <a:t>в нефтяной компании</a:t>
            </a:r>
            <a:endParaRPr lang="ru-RU" sz="1600" b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AF6729-F2E5-BC61-7E20-DA81460A5F3C}"/>
              </a:ext>
            </a:extLst>
          </p:cNvPr>
          <p:cNvSpPr txBox="1"/>
          <p:nvPr/>
        </p:nvSpPr>
        <p:spPr>
          <a:xfrm>
            <a:off x="1339501" y="4451727"/>
            <a:ext cx="2517724" cy="4308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ru-RU" sz="1400" b="1" dirty="0"/>
              <a:t>в 5 раз быстрее</a:t>
            </a:r>
          </a:p>
          <a:p>
            <a:r>
              <a:rPr lang="ru-RU" sz="1400" dirty="0"/>
              <a:t>согласование документов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538B52-F268-63DD-79F3-B2C4456071A9}"/>
              </a:ext>
            </a:extLst>
          </p:cNvPr>
          <p:cNvSpPr txBox="1"/>
          <p:nvPr/>
        </p:nvSpPr>
        <p:spPr>
          <a:xfrm>
            <a:off x="1333286" y="5131412"/>
            <a:ext cx="2826384" cy="64633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ru-RU" sz="1400" b="1" dirty="0"/>
              <a:t>на 15% сократили</a:t>
            </a:r>
            <a:r>
              <a:rPr lang="ru-RU" sz="1400" dirty="0"/>
              <a:t> </a:t>
            </a:r>
            <a:br>
              <a:rPr lang="ru-RU" sz="1400" dirty="0"/>
            </a:br>
            <a:r>
              <a:rPr lang="ru-RU" sz="1400" dirty="0"/>
              <a:t>расходы на работу </a:t>
            </a:r>
            <a:br>
              <a:rPr lang="ru-RU" sz="1400" dirty="0"/>
            </a:br>
            <a:r>
              <a:rPr lang="ru-RU" sz="1400" dirty="0"/>
              <a:t>с документами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883559-B184-A157-D3A3-C3C5BC9C291F}"/>
              </a:ext>
            </a:extLst>
          </p:cNvPr>
          <p:cNvSpPr txBox="1"/>
          <p:nvPr/>
        </p:nvSpPr>
        <p:spPr>
          <a:xfrm>
            <a:off x="957219" y="3114748"/>
            <a:ext cx="3008278" cy="107721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ru-RU" sz="1400" dirty="0"/>
              <a:t>Оцифровали 80% документов, настроили процессы подписания и доработали систему под пожелания пользователей. 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435858F1-7CA4-887A-00A8-C9965A33C10F}"/>
              </a:ext>
            </a:extLst>
          </p:cNvPr>
          <p:cNvSpPr txBox="1">
            <a:spLocks/>
          </p:cNvSpPr>
          <p:nvPr/>
        </p:nvSpPr>
        <p:spPr>
          <a:xfrm>
            <a:off x="4537995" y="1603584"/>
            <a:ext cx="3160161" cy="8260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b="1" i="0" dirty="0">
                <a:effectLst/>
              </a:rPr>
              <a:t>Исключили потерю </a:t>
            </a:r>
            <a:br>
              <a:rPr lang="ru-RU" sz="1600" b="1" i="0" dirty="0">
                <a:effectLst/>
              </a:rPr>
            </a:br>
            <a:r>
              <a:rPr lang="ru-RU" sz="1600" b="1" i="0" dirty="0">
                <a:effectLst/>
              </a:rPr>
              <a:t>и ускорили работу </a:t>
            </a:r>
            <a:br>
              <a:rPr lang="ru-RU" sz="1600" b="1" i="0" dirty="0">
                <a:effectLst/>
              </a:rPr>
            </a:br>
            <a:r>
              <a:rPr lang="ru-RU" sz="1600" b="1" i="0" dirty="0">
                <a:effectLst/>
              </a:rPr>
              <a:t>с корреспонденцией </a:t>
            </a:r>
            <a:br>
              <a:rPr lang="ru-RU" sz="1600" b="1" i="0" dirty="0">
                <a:effectLst/>
              </a:rPr>
            </a:br>
            <a:r>
              <a:rPr lang="ru-RU" sz="1600" b="1" i="0" dirty="0">
                <a:effectLst/>
              </a:rPr>
              <a:t>на производстве</a:t>
            </a:r>
            <a:endParaRPr lang="ru-RU" sz="1600" b="0" dirty="0"/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531A2780-0E28-A16E-621C-18C724326445}"/>
              </a:ext>
            </a:extLst>
          </p:cNvPr>
          <p:cNvSpPr txBox="1">
            <a:spLocks/>
          </p:cNvSpPr>
          <p:nvPr/>
        </p:nvSpPr>
        <p:spPr>
          <a:xfrm>
            <a:off x="8127543" y="1603583"/>
            <a:ext cx="3112648" cy="9852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b="1" i="0" dirty="0">
                <a:effectLst/>
              </a:rPr>
              <a:t>Ускорили </a:t>
            </a:r>
            <a:br>
              <a:rPr lang="ru-RU" sz="1600" b="1" i="0" dirty="0">
                <a:effectLst/>
              </a:rPr>
            </a:br>
            <a:r>
              <a:rPr lang="ru-RU" sz="1600" b="1" i="0" dirty="0">
                <a:effectLst/>
              </a:rPr>
              <a:t>согласование </a:t>
            </a:r>
            <a:br>
              <a:rPr lang="ru-RU" sz="1600" b="1" i="0" dirty="0">
                <a:effectLst/>
              </a:rPr>
            </a:br>
            <a:r>
              <a:rPr lang="ru-RU" sz="1600" b="1" i="0" dirty="0">
                <a:effectLst/>
              </a:rPr>
              <a:t>договоров в торговой компании</a:t>
            </a:r>
            <a:endParaRPr lang="ru-RU" sz="1600" b="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EA533F-7468-171C-AFFC-F6917014E677}"/>
              </a:ext>
            </a:extLst>
          </p:cNvPr>
          <p:cNvSpPr txBox="1"/>
          <p:nvPr/>
        </p:nvSpPr>
        <p:spPr>
          <a:xfrm>
            <a:off x="4537995" y="3114748"/>
            <a:ext cx="3122387" cy="129266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ru-RU" sz="1400" dirty="0"/>
              <a:t>Настроили работу со входящими и исходящими документами </a:t>
            </a:r>
            <a:br>
              <a:rPr lang="ru-RU" sz="1400" dirty="0"/>
            </a:br>
            <a:r>
              <a:rPr lang="ru-RU" sz="1400" dirty="0"/>
              <a:t>и интеграцию с 1С:</a:t>
            </a:r>
            <a:r>
              <a:rPr lang="en-US" sz="1400" dirty="0"/>
              <a:t>ERP</a:t>
            </a:r>
            <a:r>
              <a:rPr lang="ru-RU" sz="1400" dirty="0"/>
              <a:t> </a:t>
            </a:r>
            <a:br>
              <a:rPr lang="ru-RU" sz="1400" dirty="0"/>
            </a:br>
            <a:r>
              <a:rPr lang="ru-RU" sz="1400" dirty="0"/>
              <a:t>по сотрудникам, структуре </a:t>
            </a:r>
            <a:br>
              <a:rPr lang="ru-RU" sz="1400" dirty="0"/>
            </a:br>
            <a:r>
              <a:rPr lang="ru-RU" sz="1400" dirty="0"/>
              <a:t>и контрагентам. </a:t>
            </a:r>
          </a:p>
          <a:p>
            <a:r>
              <a:rPr lang="ru-RU" sz="1400" dirty="0"/>
              <a:t>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D5FFAA-16F6-1932-94DB-0B07644227DD}"/>
              </a:ext>
            </a:extLst>
          </p:cNvPr>
          <p:cNvSpPr txBox="1"/>
          <p:nvPr/>
        </p:nvSpPr>
        <p:spPr>
          <a:xfrm>
            <a:off x="8127543" y="3114748"/>
            <a:ext cx="2978177" cy="107721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ru-RU" sz="1400" dirty="0"/>
              <a:t>Автоматизировали согласование договоров и настроили интеграцию с 1С:УТ, обеспечив сквозной процесс </a:t>
            </a:r>
            <a:br>
              <a:rPr lang="ru-RU" sz="1400" dirty="0"/>
            </a:br>
            <a:r>
              <a:rPr lang="ru-RU" sz="1400" dirty="0"/>
              <a:t>по обработке документов.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B013A62C-F55D-1C70-D587-7C71C95B592C}"/>
              </a:ext>
            </a:extLst>
          </p:cNvPr>
          <p:cNvSpPr/>
          <p:nvPr/>
        </p:nvSpPr>
        <p:spPr>
          <a:xfrm>
            <a:off x="4537995" y="2691487"/>
            <a:ext cx="1170974" cy="30508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250 АРМ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9D900183-6490-647F-263C-4C46B505402C}"/>
              </a:ext>
            </a:extLst>
          </p:cNvPr>
          <p:cNvSpPr/>
          <p:nvPr/>
        </p:nvSpPr>
        <p:spPr>
          <a:xfrm>
            <a:off x="8127543" y="2720957"/>
            <a:ext cx="1170974" cy="30508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150 АРМ</a:t>
            </a:r>
          </a:p>
        </p:txBody>
      </p:sp>
      <p:pic>
        <p:nvPicPr>
          <p:cNvPr id="29" name="Рисунок 2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B07C6D-1519-036C-707E-F376D1329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11" y="4451727"/>
            <a:ext cx="305080" cy="305080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750AA9-2141-FD11-7768-B5B437A77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11" y="5131412"/>
            <a:ext cx="305080" cy="30508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D796C6B-75AF-8B6C-7EB8-A6484A43723D}"/>
              </a:ext>
            </a:extLst>
          </p:cNvPr>
          <p:cNvSpPr txBox="1"/>
          <p:nvPr/>
        </p:nvSpPr>
        <p:spPr>
          <a:xfrm>
            <a:off x="4920277" y="4451727"/>
            <a:ext cx="2517724" cy="4308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ru-RU" sz="1400" b="1" dirty="0"/>
              <a:t>100% прозрачность</a:t>
            </a:r>
          </a:p>
          <a:p>
            <a:r>
              <a:rPr lang="ru-RU" sz="1400" dirty="0"/>
              <a:t>обработки документов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A24B44A-8019-7E7A-E719-7CAB8737DA0E}"/>
              </a:ext>
            </a:extLst>
          </p:cNvPr>
          <p:cNvSpPr txBox="1"/>
          <p:nvPr/>
        </p:nvSpPr>
        <p:spPr>
          <a:xfrm>
            <a:off x="4914061" y="5131412"/>
            <a:ext cx="3043453" cy="64633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ru-RU" sz="1400" b="1" dirty="0"/>
              <a:t>0 потерь</a:t>
            </a:r>
            <a:br>
              <a:rPr lang="ru-RU" sz="1400" b="1" dirty="0"/>
            </a:br>
            <a:r>
              <a:rPr lang="ru-RU" sz="1400" dirty="0"/>
              <a:t>входящих писем</a:t>
            </a:r>
            <a:br>
              <a:rPr lang="ru-RU" sz="1400" dirty="0"/>
            </a:br>
            <a:r>
              <a:rPr lang="ru-RU" sz="1400" dirty="0"/>
              <a:t>и обращений</a:t>
            </a:r>
          </a:p>
        </p:txBody>
      </p:sp>
      <p:pic>
        <p:nvPicPr>
          <p:cNvPr id="35" name="Рисунок 34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7FA7AE-319F-1F8D-099C-B974D3890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787" y="4451727"/>
            <a:ext cx="305080" cy="30508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660215-A7B0-FDC1-6681-AC0745B9C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287" y="5131412"/>
            <a:ext cx="305080" cy="30508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166F62B-6E85-A75B-B51C-79642761BE6F}"/>
              </a:ext>
            </a:extLst>
          </p:cNvPr>
          <p:cNvSpPr txBox="1"/>
          <p:nvPr/>
        </p:nvSpPr>
        <p:spPr>
          <a:xfrm>
            <a:off x="8637796" y="4451727"/>
            <a:ext cx="2517724" cy="64633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ru-RU" sz="1400" b="1" dirty="0"/>
              <a:t>100% контроль</a:t>
            </a:r>
          </a:p>
          <a:p>
            <a:r>
              <a:rPr lang="ru-RU" sz="1400" dirty="0"/>
              <a:t>сроков согласования </a:t>
            </a:r>
            <a:br>
              <a:rPr lang="ru-RU" sz="1400" dirty="0"/>
            </a:br>
            <a:r>
              <a:rPr lang="ru-RU" sz="1400" dirty="0"/>
              <a:t>и ответственных</a:t>
            </a:r>
          </a:p>
        </p:txBody>
      </p:sp>
      <p:pic>
        <p:nvPicPr>
          <p:cNvPr id="38" name="Рисунок 37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78E1E3A-EBED-0FD5-6AD4-702A1CADC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33" y="4451727"/>
            <a:ext cx="305080" cy="30508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8601557-CCAD-B51B-EECB-880051CCD4F9}"/>
              </a:ext>
            </a:extLst>
          </p:cNvPr>
          <p:cNvSpPr txBox="1"/>
          <p:nvPr/>
        </p:nvSpPr>
        <p:spPr>
          <a:xfrm>
            <a:off x="8626199" y="5131412"/>
            <a:ext cx="2774496" cy="64633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ru-RU" sz="1400" b="1" dirty="0"/>
              <a:t>Снижение ошибок</a:t>
            </a:r>
            <a:br>
              <a:rPr lang="ru-RU" sz="1400" dirty="0"/>
            </a:br>
            <a:r>
              <a:rPr lang="ru-RU" sz="1400" dirty="0"/>
              <a:t>при создании и заполнении документов</a:t>
            </a:r>
          </a:p>
        </p:txBody>
      </p:sp>
      <p:pic>
        <p:nvPicPr>
          <p:cNvPr id="40" name="Рисунок 39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FD0318-AA65-9645-C458-753EDFAE1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836" y="5131412"/>
            <a:ext cx="305080" cy="30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8391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D3E02A-941F-4DCF-B100-1827C26E6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902" y="635297"/>
            <a:ext cx="10392696" cy="489381"/>
          </a:xfrm>
        </p:spPr>
        <p:txBody>
          <a:bodyPr>
            <a:noAutofit/>
          </a:bodyPr>
          <a:lstStyle/>
          <a:p>
            <a:r>
              <a:rPr lang="ru-RU" sz="3200" dirty="0"/>
              <a:t>Нормативная база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96EEC8D9-D8FB-FBC8-3DA3-4B5141669363}"/>
              </a:ext>
            </a:extLst>
          </p:cNvPr>
          <p:cNvSpPr/>
          <p:nvPr/>
        </p:nvSpPr>
        <p:spPr>
          <a:xfrm>
            <a:off x="690897" y="1513735"/>
            <a:ext cx="3669833" cy="94129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  <a:effectLst/>
              </a:rPr>
              <a:t>Гражданский кодекс </a:t>
            </a:r>
            <a:r>
              <a:rPr lang="ru-RU" sz="1600" dirty="0">
                <a:solidFill>
                  <a:schemeClr val="tx1"/>
                </a:solidFill>
                <a:effectLst/>
              </a:rPr>
              <a:t>Российской Федерации (ГК РФ)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93682473-8798-7E73-54AE-D4B1B8AEC379}"/>
              </a:ext>
            </a:extLst>
          </p:cNvPr>
          <p:cNvSpPr/>
          <p:nvPr/>
        </p:nvSpPr>
        <p:spPr>
          <a:xfrm>
            <a:off x="4456070" y="1513735"/>
            <a:ext cx="7130209" cy="94129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tx1"/>
                </a:solidFill>
                <a:effectLst/>
              </a:rPr>
              <a:t>Федеральный закон от 05.04.2013 №44-ФЗ </a:t>
            </a:r>
          </a:p>
          <a:p>
            <a:pPr marL="0" marR="0" lvl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chemeClr val="tx1"/>
                </a:solidFill>
                <a:effectLst/>
              </a:rPr>
              <a:t>«О контрактной системе в сфере закупок товаров, работ, услуг для обеспечения государственных и муниципальных нужд»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4015B8D9-2E80-A220-A2FA-49A3AEB99677}"/>
              </a:ext>
            </a:extLst>
          </p:cNvPr>
          <p:cNvSpPr/>
          <p:nvPr/>
        </p:nvSpPr>
        <p:spPr>
          <a:xfrm>
            <a:off x="690895" y="2591546"/>
            <a:ext cx="5543458" cy="94129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600" b="1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Федеральный закон от 18.07.2011 </a:t>
            </a:r>
            <a:br>
              <a:rPr lang="ru-RU" sz="1600" b="1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</a:br>
            <a:r>
              <a:rPr lang="ru-RU" sz="1600" b="1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№223-ФЗ </a:t>
            </a:r>
            <a:r>
              <a:rPr lang="ru-RU" sz="160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«О закупках товаров, работ, </a:t>
            </a:r>
            <a:br>
              <a:rPr lang="ru-RU" sz="160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</a:br>
            <a:r>
              <a:rPr lang="ru-RU" sz="160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услуг отдельными видами юридических лиц»</a:t>
            </a: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71798D3-8018-7E9F-6D24-F73F05F34C35}"/>
              </a:ext>
            </a:extLst>
          </p:cNvPr>
          <p:cNvSpPr/>
          <p:nvPr/>
        </p:nvSpPr>
        <p:spPr>
          <a:xfrm>
            <a:off x="6332966" y="2591546"/>
            <a:ext cx="5288834" cy="94129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tx1"/>
                </a:solidFill>
                <a:effectLst/>
              </a:rPr>
              <a:t>Федеральный закон </a:t>
            </a:r>
            <a:br>
              <a:rPr lang="ru-RU" sz="1600" b="1" dirty="0">
                <a:solidFill>
                  <a:schemeClr val="tx1"/>
                </a:solidFill>
                <a:effectLst/>
              </a:rPr>
            </a:br>
            <a:r>
              <a:rPr lang="ru-RU" sz="1600" b="1" dirty="0">
                <a:solidFill>
                  <a:schemeClr val="tx1"/>
                </a:solidFill>
                <a:effectLst/>
              </a:rPr>
              <a:t>от 07.05.2013 №100-ФЗ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C4A77FBA-9819-503D-C31E-7C4850A64CBE}"/>
              </a:ext>
            </a:extLst>
          </p:cNvPr>
          <p:cNvSpPr/>
          <p:nvPr/>
        </p:nvSpPr>
        <p:spPr>
          <a:xfrm>
            <a:off x="690896" y="3679635"/>
            <a:ext cx="6251669" cy="1584515"/>
          </a:xfrm>
          <a:prstGeom prst="roundRect">
            <a:avLst>
              <a:gd name="adj" fmla="val 104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tx1"/>
                </a:solidFill>
                <a:latin typeface="Verdana" panose="020B0604030504040204" pitchFamily="34" charset="0"/>
              </a:rPr>
              <a:t>Постановление Пленума Верховного Суда </a:t>
            </a: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</a:rPr>
              <a:t>Российской Федерации от 25 декабря 2018 года №49 </a:t>
            </a:r>
            <a:b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</a:rPr>
            </a:b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</a:rPr>
              <a:t>«О некоторых вопросах применения общих положений Гражданского кодекса Российской Федерации </a:t>
            </a:r>
            <a:b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</a:rPr>
            </a:b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</a:rPr>
              <a:t>о заключении и толковании договора»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916E65C4-8B72-E9B8-04C2-8B1E36CA0FFA}"/>
              </a:ext>
            </a:extLst>
          </p:cNvPr>
          <p:cNvSpPr/>
          <p:nvPr/>
        </p:nvSpPr>
        <p:spPr>
          <a:xfrm>
            <a:off x="7046874" y="3672906"/>
            <a:ext cx="4539406" cy="1590131"/>
          </a:xfrm>
          <a:prstGeom prst="roundRect">
            <a:avLst>
              <a:gd name="adj" fmla="val 10465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А также:</a:t>
            </a:r>
          </a:p>
          <a:p>
            <a:pPr marL="358775" marR="0" lvl="0" indent="-28575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600" b="0" dirty="0">
                <a:solidFill>
                  <a:schemeClr val="tx1"/>
                </a:solidFill>
                <a:latin typeface="Verdana"/>
              </a:rPr>
              <a:t>Указы Президента</a:t>
            </a:r>
          </a:p>
          <a:p>
            <a:pPr marL="358775" marR="0" lvl="0" indent="-28575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Постановления</a:t>
            </a:r>
            <a:r>
              <a:rPr lang="ru-RU" sz="1600" b="0" dirty="0">
                <a:solidFill>
                  <a:schemeClr val="tx1"/>
                </a:solidFill>
                <a:latin typeface="Verdana"/>
              </a:rPr>
              <a:t> правительства</a:t>
            </a:r>
          </a:p>
          <a:p>
            <a:pPr marL="358775" marR="0" lvl="0" indent="-28575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Другие федеральные законы</a:t>
            </a:r>
          </a:p>
        </p:txBody>
      </p:sp>
      <p:pic>
        <p:nvPicPr>
          <p:cNvPr id="32" name="Рисунок 31" descr="Изображение выглядит как канцтовары, скреп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B8B65-03A9-E4CB-CBB6-5B9CDA0F1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54"/>
          <a:stretch/>
        </p:blipFill>
        <p:spPr>
          <a:xfrm>
            <a:off x="10229658" y="1921810"/>
            <a:ext cx="1962342" cy="272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695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 descr="Изображение выглядит как Графика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030802E-E54D-6DB0-17CB-A28B169A2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11"/>
          <a:stretch>
            <a:fillRect/>
          </a:stretch>
        </p:blipFill>
        <p:spPr>
          <a:xfrm>
            <a:off x="4554883" y="0"/>
            <a:ext cx="7637117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Положение о договорной работе</a:t>
            </a:r>
          </a:p>
        </p:txBody>
      </p:sp>
      <p:pic>
        <p:nvPicPr>
          <p:cNvPr id="5" name="Рисунок 4" descr="Изображение выглядит как круг, символ, Шрифт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9FA5C0-3500-2818-C35E-EC1BA1139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58" y="1914089"/>
            <a:ext cx="432000" cy="43200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руг, Шрифт, символ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226281-38D4-BE78-5254-CF06237BA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58" y="2586422"/>
            <a:ext cx="432000" cy="43200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1F0D4E-FA65-6CCD-6593-C2EA76B201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58" y="3248533"/>
            <a:ext cx="432000" cy="43200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символ, круг, Шрифт, логотип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E58D0DB-7072-43E2-F539-B480EFBB15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58" y="3878295"/>
            <a:ext cx="432000" cy="432000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круг, Шрифт, символ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CE0E2DB-3EA1-491D-1EDC-98B8CDB164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58" y="4540406"/>
            <a:ext cx="432000" cy="432000"/>
          </a:xfrm>
          <a:prstGeom prst="rect">
            <a:avLst/>
          </a:prstGeom>
        </p:spPr>
      </p:pic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D7F0C6A9-8F50-295B-7D75-154236B86F29}"/>
              </a:ext>
            </a:extLst>
          </p:cNvPr>
          <p:cNvSpPr/>
          <p:nvPr/>
        </p:nvSpPr>
        <p:spPr bwMode="auto">
          <a:xfrm>
            <a:off x="799177" y="1860089"/>
            <a:ext cx="3620423" cy="540000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6CEF4782-57C5-1E2C-503C-34A94A5E21E9}"/>
              </a:ext>
            </a:extLst>
          </p:cNvPr>
          <p:cNvSpPr/>
          <p:nvPr/>
        </p:nvSpPr>
        <p:spPr bwMode="auto">
          <a:xfrm>
            <a:off x="799177" y="2532422"/>
            <a:ext cx="3620423" cy="540000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6A8C740B-9CDE-8702-7A97-1B489F867943}"/>
              </a:ext>
            </a:extLst>
          </p:cNvPr>
          <p:cNvSpPr/>
          <p:nvPr/>
        </p:nvSpPr>
        <p:spPr bwMode="auto">
          <a:xfrm>
            <a:off x="799178" y="3194533"/>
            <a:ext cx="5877848" cy="540000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D7763BB8-F165-74C0-6A59-7FFB44F423B3}"/>
              </a:ext>
            </a:extLst>
          </p:cNvPr>
          <p:cNvSpPr/>
          <p:nvPr/>
        </p:nvSpPr>
        <p:spPr bwMode="auto">
          <a:xfrm>
            <a:off x="799178" y="3824295"/>
            <a:ext cx="5877848" cy="540000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9DD3318F-A257-8038-8754-554A4C0B76FD}"/>
              </a:ext>
            </a:extLst>
          </p:cNvPr>
          <p:cNvSpPr/>
          <p:nvPr/>
        </p:nvSpPr>
        <p:spPr bwMode="auto">
          <a:xfrm>
            <a:off x="799178" y="4486406"/>
            <a:ext cx="5877848" cy="540000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650210-69C2-5C66-6CCD-4420C5878F53}"/>
              </a:ext>
            </a:extLst>
          </p:cNvPr>
          <p:cNvSpPr txBox="1"/>
          <p:nvPr/>
        </p:nvSpPr>
        <p:spPr bwMode="auto">
          <a:xfrm>
            <a:off x="1407163" y="1945423"/>
            <a:ext cx="2917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0" dirty="0"/>
              <a:t>Общее положение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A537864-F82F-789C-228E-65278BA43257}"/>
              </a:ext>
            </a:extLst>
          </p:cNvPr>
          <p:cNvSpPr txBox="1"/>
          <p:nvPr/>
        </p:nvSpPr>
        <p:spPr bwMode="auto">
          <a:xfrm>
            <a:off x="1407163" y="2617756"/>
            <a:ext cx="2917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0" dirty="0"/>
              <a:t>Заключение договора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3B426E6-3E0B-D9CC-B7A4-0CDB8CE72FC9}"/>
              </a:ext>
            </a:extLst>
          </p:cNvPr>
          <p:cNvSpPr txBox="1"/>
          <p:nvPr/>
        </p:nvSpPr>
        <p:spPr bwMode="auto">
          <a:xfrm>
            <a:off x="1407163" y="3279867"/>
            <a:ext cx="49936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0" dirty="0"/>
              <a:t>Исполнение договорных обязательств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32A26F5-6A30-9F40-388B-AB3EF033BE04}"/>
              </a:ext>
            </a:extLst>
          </p:cNvPr>
          <p:cNvSpPr txBox="1"/>
          <p:nvPr/>
        </p:nvSpPr>
        <p:spPr bwMode="auto">
          <a:xfrm>
            <a:off x="1407163" y="3909629"/>
            <a:ext cx="49936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0" dirty="0"/>
              <a:t>Управление действующими договорами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9BA4A30-7855-16A8-D3A8-408B58AE42EE}"/>
              </a:ext>
            </a:extLst>
          </p:cNvPr>
          <p:cNvSpPr txBox="1"/>
          <p:nvPr/>
        </p:nvSpPr>
        <p:spPr bwMode="auto">
          <a:xfrm>
            <a:off x="1407163" y="4571740"/>
            <a:ext cx="49936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0" dirty="0"/>
              <a:t>Разработка типовой формы договора</a:t>
            </a:r>
          </a:p>
        </p:txBody>
      </p:sp>
      <p:pic>
        <p:nvPicPr>
          <p:cNvPr id="42" name="Рисунок 41" descr="Изображение выглядит как картон, книга, коробка, Упаковочная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67E3D63-03B1-F11B-09F5-C56C167E49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72"/>
          <a:stretch/>
        </p:blipFill>
        <p:spPr>
          <a:xfrm>
            <a:off x="8120332" y="977928"/>
            <a:ext cx="4071668" cy="540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88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E0C10F07-AAA9-8BDF-5AC7-AC1DADED879F}"/>
              </a:ext>
            </a:extLst>
          </p:cNvPr>
          <p:cNvSpPr/>
          <p:nvPr/>
        </p:nvSpPr>
        <p:spPr>
          <a:xfrm>
            <a:off x="723900" y="1433628"/>
            <a:ext cx="10744200" cy="4348047"/>
          </a:xfrm>
          <a:prstGeom prst="roundRect">
            <a:avLst>
              <a:gd name="adj" fmla="val 5933"/>
            </a:avLst>
          </a:prstGeom>
          <a:solidFill>
            <a:schemeClr val="bg1">
              <a:alpha val="5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5E002DC8-342B-4F89-A2DC-EBCB678E8E38}"/>
              </a:ext>
            </a:extLst>
          </p:cNvPr>
          <p:cNvSpPr txBox="1">
            <a:spLocks/>
          </p:cNvSpPr>
          <p:nvPr/>
        </p:nvSpPr>
        <p:spPr>
          <a:xfrm>
            <a:off x="1062457" y="1639881"/>
            <a:ext cx="6500394" cy="166283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000" u="sng" dirty="0"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1С:Документооборот 8 КОРП, 1С:Архив. </a:t>
            </a:r>
            <a:br>
              <a:rPr lang="ru-RU" sz="2000" b="0" u="sng" dirty="0">
                <a:solidFill>
                  <a:schemeClr val="accent2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ru-RU" sz="2000" b="0" u="sng" dirty="0">
                <a:solidFill>
                  <a:schemeClr val="accent2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Комплект нормативных документов – 2024. </a:t>
            </a:r>
            <a:br>
              <a:rPr lang="ru-RU" sz="2000" b="0" u="sng" dirty="0">
                <a:solidFill>
                  <a:schemeClr val="accent2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ru-RU" sz="2000" b="0" u="sng" dirty="0">
                <a:solidFill>
                  <a:schemeClr val="accent2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Методика управления документами </a:t>
            </a:r>
            <a:br>
              <a:rPr lang="ru-RU" sz="2000" b="0" u="sng" dirty="0">
                <a:solidFill>
                  <a:schemeClr val="accent2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ru-RU" sz="2000" b="0" u="sng" dirty="0">
                <a:solidFill>
                  <a:schemeClr val="accent2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 совместной работой</a:t>
            </a:r>
            <a:endParaRPr lang="ru-RU" sz="2000" b="0" u="sng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5DB7D233-71BF-A3DB-7021-4A1D697CB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Положение о договорной работе</a:t>
            </a:r>
          </a:p>
        </p:txBody>
      </p:sp>
      <p:pic>
        <p:nvPicPr>
          <p:cNvPr id="8" name="Рисунок 7" descr="Изображение выглядит как Графика, графический дизайн, Шрифт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A90CDE-B117-1F66-C84D-104474971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57" y="3129682"/>
            <a:ext cx="2294690" cy="22946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5000"/>
              </a:prstClr>
            </a:outerShdw>
          </a:effectLst>
        </p:spPr>
      </p:pic>
      <p:pic>
        <p:nvPicPr>
          <p:cNvPr id="16" name="Рисунок 15" descr="Изображение выглядит как текст, снимок экрана, дизайн, Печат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D59115-738C-5EC3-E5C8-D31FF2F99B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629" y="1639881"/>
            <a:ext cx="2683693" cy="39804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18863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Forus2020">
  <a:themeElements>
    <a:clrScheme name="Фору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ECF68"/>
      </a:accent1>
      <a:accent2>
        <a:srgbClr val="395F75"/>
      </a:accent2>
      <a:accent3>
        <a:srgbClr val="A5A5A5"/>
      </a:accent3>
      <a:accent4>
        <a:srgbClr val="D74949"/>
      </a:accent4>
      <a:accent5>
        <a:srgbClr val="5B9BD5"/>
      </a:accent5>
      <a:accent6>
        <a:srgbClr val="00715D"/>
      </a:accent6>
      <a:hlink>
        <a:srgbClr val="0563C1"/>
      </a:hlink>
      <a:folHlink>
        <a:srgbClr val="954F72"/>
      </a:folHlink>
    </a:clrScheme>
    <a:fontScheme name="Форус_2020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 anchor="ctr" anchorCtr="0">
        <a:spAutoFit/>
      </a:bodyPr>
      <a:lstStyle>
        <a:defPPr>
          <a:defRPr sz="1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Forus2020">
  <a:themeElements>
    <a:clrScheme name="Фору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ECF68"/>
      </a:accent1>
      <a:accent2>
        <a:srgbClr val="395F75"/>
      </a:accent2>
      <a:accent3>
        <a:srgbClr val="A5A5A5"/>
      </a:accent3>
      <a:accent4>
        <a:srgbClr val="D74949"/>
      </a:accent4>
      <a:accent5>
        <a:srgbClr val="5B9BD5"/>
      </a:accent5>
      <a:accent6>
        <a:srgbClr val="00715D"/>
      </a:accent6>
      <a:hlink>
        <a:srgbClr val="0563C1"/>
      </a:hlink>
      <a:folHlink>
        <a:srgbClr val="954F72"/>
      </a:folHlink>
    </a:clrScheme>
    <a:fontScheme name="Форус_2020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 anchor="ctr" anchorCtr="0">
        <a:spAutoFit/>
      </a:bodyPr>
      <a:lstStyle>
        <a:defPPr>
          <a:defRPr sz="1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12821</TotalTime>
  <Words>3006</Words>
  <Application>Microsoft Office PowerPoint</Application>
  <PresentationFormat>Широкоэкранный</PresentationFormat>
  <Paragraphs>277</Paragraphs>
  <Slides>29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Verdana</vt:lpstr>
      <vt:lpstr>Тема Forus2020</vt:lpstr>
      <vt:lpstr>1_Тема Forus2020</vt:lpstr>
      <vt:lpstr>Договоры под контролем:  как навести порядок в документах и ускорить согласование с помощью 1С:Документооборот</vt:lpstr>
      <vt:lpstr>Презентация PowerPoint</vt:lpstr>
      <vt:lpstr>Программа вебинара</vt:lpstr>
      <vt:lpstr>«Форус» — надёжный партнёр  в цифровой трансформации бизнеса</vt:lpstr>
      <vt:lpstr>Презентация PowerPoint</vt:lpstr>
      <vt:lpstr>Автоматизируем документооборот  любой сложности</vt:lpstr>
      <vt:lpstr>Нормативная база</vt:lpstr>
      <vt:lpstr>Положение о договорной работе</vt:lpstr>
      <vt:lpstr>Положение о договорной работе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Демонстрация  1С:ДО 3.0 Договоры </vt:lpstr>
      <vt:lpstr>Мобильный клиент</vt:lpstr>
      <vt:lpstr>Презентация PowerPoint</vt:lpstr>
      <vt:lpstr>Презентация PowerPoint</vt:lpstr>
      <vt:lpstr>Автоматизируем документооборот любой сложности</vt:lpstr>
      <vt:lpstr>Юридически значимый электронный документооборот Практика использования электронной подписи в 1С:Документооборот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Работа с договорами в 1С: Документооборот</dc:title>
  <dc:creator>Подыниглазов Артем</dc:creator>
  <cp:lastModifiedBy>Береснев Максим</cp:lastModifiedBy>
  <cp:revision>272</cp:revision>
  <dcterms:created xsi:type="dcterms:W3CDTF">2026-02-25T02:45:06Z</dcterms:created>
  <dcterms:modified xsi:type="dcterms:W3CDTF">2026-04-01T02:19:48Z</dcterms:modified>
</cp:coreProperties>
</file>