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70" r:id="rId5"/>
    <p:sldId id="466" r:id="rId6"/>
    <p:sldId id="274" r:id="rId7"/>
    <p:sldId id="284" r:id="rId8"/>
    <p:sldId id="275" r:id="rId9"/>
    <p:sldId id="469" r:id="rId10"/>
    <p:sldId id="467" r:id="rId11"/>
    <p:sldId id="282" r:id="rId12"/>
    <p:sldId id="280" r:id="rId13"/>
    <p:sldId id="480" r:id="rId14"/>
    <p:sldId id="481" r:id="rId15"/>
    <p:sldId id="483" r:id="rId16"/>
    <p:sldId id="463" r:id="rId17"/>
    <p:sldId id="471" r:id="rId18"/>
    <p:sldId id="472" r:id="rId19"/>
    <p:sldId id="468" r:id="rId20"/>
    <p:sldId id="475" r:id="rId21"/>
    <p:sldId id="272" r:id="rId22"/>
    <p:sldId id="288" r:id="rId23"/>
    <p:sldId id="307" r:id="rId24"/>
    <p:sldId id="482" r:id="rId25"/>
    <p:sldId id="477" r:id="rId26"/>
    <p:sldId id="474" r:id="rId27"/>
    <p:sldId id="301" r:id="rId28"/>
  </p:sldIdLst>
  <p:sldSz cx="12192000" cy="6858000"/>
  <p:notesSz cx="6797675" cy="9926638"/>
  <p:defaultTextStyle>
    <a:defPPr marL="0" marR="0" indent="0" algn="l" defTabSz="91424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99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08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562" algn="ctr" defTabSz="608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123" algn="ctr" defTabSz="608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685" algn="ctr" defTabSz="608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246" algn="ctr" defTabSz="608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2806" algn="ctr" defTabSz="608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368" algn="ctr" defTabSz="608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599929" algn="ctr" defTabSz="608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491" algn="ctr" defTabSz="6084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BAB58E-7A71-9146-E969-6EE10832080B}" name="Шевская Антонина Александровна" initials="ША" userId="S::shevskaya_aa@irkutskoil.ru::64277f18-6cc2-41c8-a70e-a64e2d7e793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орошкевич Анна" initials="ДА" lastIdx="11" clrIdx="0">
    <p:extLst>
      <p:ext uri="{19B8F6BF-5375-455C-9EA6-DF929625EA0E}">
        <p15:presenceInfo xmlns:p15="http://schemas.microsoft.com/office/powerpoint/2012/main" userId="S-1-5-21-1275210071-179605362-839522115-152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070C3-CE89-4680-9914-A799FA0D87E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7EBF3-7F61-4FA9-A461-1BC038FE8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9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EBF3-7F61-4FA9-A461-1BC038FE8E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0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1">
                <a:solidFill>
                  <a:srgbClr val="40403B"/>
                </a:solidFill>
                <a:effectLst/>
                <a:latin typeface="Calibri" panose="020F0502020204030204" pitchFamily="34" charset="0"/>
              </a:rPr>
              <a:t>Крупнейший инвестиционный проект группы компаний ИНК – создание газохимического кластера в г. Усть-Куте. Он включает объекты по добыче, подготовке, транспортировке и переработке газа, Иркутский завод полимеров, гелиевый завод. В группе компаний ИНК работает 15 тыс. человек.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EBF3-7F61-4FA9-A461-1BC038FE8E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единое окно, один «холодильник»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EBF3-7F61-4FA9-A461-1BC038FE8E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3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Не просто согласование, но и подписание!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EBF3-7F61-4FA9-A461-1BC038FE8E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EBF3-7F61-4FA9-A461-1BC038FE8E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84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7EBF3-7F61-4FA9-A461-1BC038FE8E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2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Заголово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3912" y="91025"/>
            <a:ext cx="12004582" cy="4481276"/>
            <a:chOff x="135532" y="134847"/>
            <a:chExt cx="16003787" cy="6244736"/>
          </a:xfrm>
        </p:grpSpPr>
        <p:pic>
          <p:nvPicPr>
            <p:cNvPr id="48" name="lukas-neasi-65744.jpg" descr="lukas-neasi-6574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5532" y="134847"/>
              <a:ext cx="5628879" cy="482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9080" y="1133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49" name="niklas-hamann-578338-unsplash.jpg" descr="niklas-hamann-578338-unsplash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0952" y="2835324"/>
              <a:ext cx="6586142" cy="350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62" y="0"/>
                  </a:moveTo>
                  <a:lnTo>
                    <a:pt x="0" y="13765"/>
                  </a:lnTo>
                  <a:lnTo>
                    <a:pt x="21600" y="21600"/>
                  </a:lnTo>
                  <a:lnTo>
                    <a:pt x="16062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50" name="vyacheslav-argenberg-422451.jpg" descr="vyacheslav-argenberg-422451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269259" y="139422"/>
              <a:ext cx="4300142" cy="6196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277" y="19"/>
                  </a:lnTo>
                  <a:lnTo>
                    <a:pt x="0" y="8988"/>
                  </a:lnTo>
                  <a:lnTo>
                    <a:pt x="8698" y="21600"/>
                  </a:lnTo>
                  <a:lnTo>
                    <a:pt x="21600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51" name="martin-sattler-220209.jpg" descr="martin-sattler-220209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149157" y="213335"/>
              <a:ext cx="5936060" cy="616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57" y="0"/>
                  </a:moveTo>
                  <a:lnTo>
                    <a:pt x="0" y="21600"/>
                  </a:lnTo>
                  <a:lnTo>
                    <a:pt x="21600" y="9456"/>
                  </a:lnTo>
                  <a:lnTo>
                    <a:pt x="9357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52" name="1363799310_progulka-po-baykalu-18.jpg" descr="1363799310_progulka-po-baykalu-18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91315" y="137623"/>
              <a:ext cx="6248004" cy="357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2"/>
                  </a:lnTo>
                  <a:lnTo>
                    <a:pt x="11950" y="16667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pic>
          <p:nvPicPr>
            <p:cNvPr id="53" name="steve-halama-369633.jpg" descr="steve-halama-369633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53390" y="3049637"/>
              <a:ext cx="4875610" cy="263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7" y="0"/>
                  </a:moveTo>
                  <a:lnTo>
                    <a:pt x="0" y="9385"/>
                  </a:lnTo>
                  <a:lnTo>
                    <a:pt x="21600" y="21600"/>
                  </a:lnTo>
                  <a:lnTo>
                    <a:pt x="21600" y="6844"/>
                  </a:lnTo>
                  <a:lnTo>
                    <a:pt x="8767" y="0"/>
                  </a:lnTo>
                  <a:close/>
                </a:path>
              </a:pathLst>
            </a:custGeom>
            <a:ln w="12700">
              <a:miter lim="400000"/>
            </a:ln>
          </p:spPr>
        </p:pic>
      </p:grpSp>
      <p:sp>
        <p:nvSpPr>
          <p:cNvPr id="12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63938" y="4688629"/>
            <a:ext cx="9193898" cy="10714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rgbClr val="0B503F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титульной страницы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 hasCustomPrompt="1"/>
          </p:nvPr>
        </p:nvSpPr>
        <p:spPr>
          <a:xfrm>
            <a:off x="263939" y="5877098"/>
            <a:ext cx="9191625" cy="4232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kumimoji="0" lang="ru-RU" sz="2160" b="0" i="0" u="none" strike="noStrike" cap="none" spc="0" normalizeH="0" baseline="0" dirty="0">
                <a:ln>
                  <a:noFill/>
                </a:ln>
                <a:solidFill>
                  <a:srgbClr val="0B503F"/>
                </a:solidFill>
                <a:effectLst/>
                <a:uFillTx/>
                <a:latin typeface="Navigo-Regular"/>
                <a:ea typeface="Navigo-Regular"/>
                <a:cs typeface="Navigo-Regular"/>
                <a:sym typeface="Navigo-Regular"/>
              </a:defRPr>
            </a:lvl1pPr>
            <a:lvl2pPr marL="300060" indent="0">
              <a:buNone/>
              <a:defRPr/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5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EFAFAE-2625-934D-9E2C-1A7DD44F01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3203" y="4421634"/>
            <a:ext cx="1013045" cy="18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5970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3278671"/>
            <a:ext cx="12192000" cy="300658"/>
          </a:xfrm>
          <a:prstGeom prst="rect">
            <a:avLst/>
          </a:prstGeom>
          <a:solidFill>
            <a:srgbClr val="38BCC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8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2F75EECE-26D8-F147-BEC8-78D7D3E0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60" r="49447" b="23338"/>
          <a:stretch/>
        </p:blipFill>
        <p:spPr>
          <a:xfrm>
            <a:off x="288691" y="198656"/>
            <a:ext cx="415143" cy="484537"/>
          </a:xfrm>
          <a:prstGeom prst="rect">
            <a:avLst/>
          </a:prstGeom>
        </p:spPr>
      </p:pic>
      <p:sp>
        <p:nvSpPr>
          <p:cNvPr id="3" name="Полилиния 2">
            <a:extLst>
              <a:ext uri="{FF2B5EF4-FFF2-40B4-BE49-F238E27FC236}">
                <a16:creationId xmlns:a16="http://schemas.microsoft.com/office/drawing/2014/main" id="{E22DF82B-19F2-A745-A45B-814C96A1C3CC}"/>
              </a:ext>
            </a:extLst>
          </p:cNvPr>
          <p:cNvSpPr/>
          <p:nvPr/>
        </p:nvSpPr>
        <p:spPr>
          <a:xfrm>
            <a:off x="-698047" y="-110218"/>
            <a:ext cx="7017203" cy="7131096"/>
          </a:xfrm>
          <a:custGeom>
            <a:avLst/>
            <a:gdLst>
              <a:gd name="connsiteX0" fmla="*/ 0 w 14956971"/>
              <a:gd name="connsiteY0" fmla="*/ 10564586 h 10564586"/>
              <a:gd name="connsiteX1" fmla="*/ 7037614 w 14956971"/>
              <a:gd name="connsiteY1" fmla="*/ 0 h 10564586"/>
              <a:gd name="connsiteX2" fmla="*/ 14956971 w 14956971"/>
              <a:gd name="connsiteY2" fmla="*/ 4637315 h 10564586"/>
              <a:gd name="connsiteX0" fmla="*/ 2318657 w 9356271"/>
              <a:gd name="connsiteY0" fmla="*/ 10564586 h 10564586"/>
              <a:gd name="connsiteX1" fmla="*/ 9356271 w 9356271"/>
              <a:gd name="connsiteY1" fmla="*/ 0 h 10564586"/>
              <a:gd name="connsiteX2" fmla="*/ 0 w 9356271"/>
              <a:gd name="connsiteY2" fmla="*/ 3086101 h 10564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6271" h="10564586">
                <a:moveTo>
                  <a:pt x="2318657" y="10564586"/>
                </a:moveTo>
                <a:lnTo>
                  <a:pt x="9356271" y="0"/>
                </a:lnTo>
                <a:lnTo>
                  <a:pt x="0" y="3086101"/>
                </a:lnTo>
              </a:path>
            </a:pathLst>
          </a:custGeom>
          <a:noFill/>
          <a:ln w="254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720" tIns="30860" rIns="61720" bIns="30860" numCol="1" spcCol="38100" rtlCol="0" anchor="t">
            <a:noAutofit/>
          </a:bodyPr>
          <a:lstStyle/>
          <a:p>
            <a:pPr marL="0" marR="0" indent="0" algn="l" defTabSz="61726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14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4B2DD18D-B6F0-B349-923B-BEFAF6D7AC86}"/>
              </a:ext>
            </a:extLst>
          </p:cNvPr>
          <p:cNvSpPr/>
          <p:nvPr/>
        </p:nvSpPr>
        <p:spPr>
          <a:xfrm>
            <a:off x="-414669" y="3645906"/>
            <a:ext cx="13716000" cy="3374972"/>
          </a:xfrm>
          <a:custGeom>
            <a:avLst/>
            <a:gdLst>
              <a:gd name="connsiteX0" fmla="*/ 0 w 15071271"/>
              <a:gd name="connsiteY0" fmla="*/ 0 h 3298371"/>
              <a:gd name="connsiteX1" fmla="*/ 15071271 w 15071271"/>
              <a:gd name="connsiteY1" fmla="*/ 3184071 h 3298371"/>
              <a:gd name="connsiteX2" fmla="*/ 13797642 w 15071271"/>
              <a:gd name="connsiteY2" fmla="*/ 751114 h 3298371"/>
              <a:gd name="connsiteX3" fmla="*/ 5878285 w 15071271"/>
              <a:gd name="connsiteY3" fmla="*/ 3298371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1271" h="3298371">
                <a:moveTo>
                  <a:pt x="0" y="0"/>
                </a:moveTo>
                <a:lnTo>
                  <a:pt x="15071271" y="3184071"/>
                </a:lnTo>
                <a:lnTo>
                  <a:pt x="13797642" y="751114"/>
                </a:lnTo>
                <a:lnTo>
                  <a:pt x="5878285" y="3298371"/>
                </a:lnTo>
              </a:path>
            </a:pathLst>
          </a:custGeom>
          <a:noFill/>
          <a:ln w="25400" cap="flat">
            <a:solidFill>
              <a:srgbClr val="FFFFF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720" tIns="30860" rIns="61720" bIns="30860" numCol="1" spcCol="38100" rtlCol="0" anchor="t">
            <a:noAutofit/>
          </a:bodyPr>
          <a:lstStyle/>
          <a:p>
            <a:pPr marL="0" marR="0" indent="0" algn="l" defTabSz="61726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14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Прямоугольник с закругленными углами">
            <a:extLst>
              <a:ext uri="{FF2B5EF4-FFF2-40B4-BE49-F238E27FC236}">
                <a16:creationId xmlns:a16="http://schemas.microsoft.com/office/drawing/2014/main" id="{FA7DD61D-92A4-5C44-8F9C-CB385F4AB681}"/>
              </a:ext>
            </a:extLst>
          </p:cNvPr>
          <p:cNvSpPr/>
          <p:nvPr/>
        </p:nvSpPr>
        <p:spPr>
          <a:xfrm>
            <a:off x="775192" y="1122812"/>
            <a:ext cx="4070729" cy="4665034"/>
          </a:xfrm>
          <a:prstGeom prst="roundRect">
            <a:avLst>
              <a:gd name="adj" fmla="val 2042"/>
            </a:avLst>
          </a:prstGeom>
          <a:solidFill>
            <a:schemeClr val="bg1"/>
          </a:solidFill>
          <a:ln w="12700">
            <a:miter lim="400000"/>
          </a:ln>
          <a:effectLst>
            <a:outerShdw blurRad="254000" dist="63462" dir="5400000" rotWithShape="0">
              <a:srgbClr val="000000">
                <a:alpha val="48133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85">
              <a:solidFill>
                <a:srgbClr val="1E5646"/>
              </a:solidFill>
              <a:latin typeface="Navigo" panose="02070503070706040303" pitchFamily="18" charset="0"/>
              <a:ea typeface="Navigo" panose="02070503070706040303" pitchFamily="18" charset="0"/>
            </a:endParaRPr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5678423" y="1936867"/>
            <a:ext cx="4918515" cy="3120391"/>
          </a:xfrm>
          <a:prstGeom prst="rect">
            <a:avLst/>
          </a:prstGeom>
        </p:spPr>
        <p:txBody>
          <a:bodyPr vert="horz"/>
          <a:lstStyle>
            <a:lvl1pPr marL="300060" marR="0" indent="-300060" algn="l" defTabSz="410796" rtl="0" eaLnBrk="1" fontAlgn="auto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1620" baseline="0">
                <a:solidFill>
                  <a:schemeClr val="bg1"/>
                </a:solidFill>
              </a:defRPr>
            </a:lvl1pPr>
            <a:lvl2pPr marL="300060" indent="0">
              <a:buNone/>
              <a:defRPr/>
            </a:lvl2pPr>
          </a:lstStyle>
          <a:p>
            <a:pPr lvl="0"/>
            <a:r>
              <a:rPr lang="ru-RU"/>
              <a:t>Образец текста с буллитами</a:t>
            </a:r>
          </a:p>
          <a:p>
            <a:pPr lvl="0"/>
            <a:r>
              <a:rPr lang="ru-RU"/>
              <a:t>Образец текста с буллитами</a:t>
            </a:r>
          </a:p>
          <a:p>
            <a:pPr marL="300060" marR="0" lvl="0" indent="-300060" algn="l" defTabSz="410796" rtl="0" eaLnBrk="1" fontAlgn="auto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/>
            </a:pPr>
            <a:r>
              <a:rPr lang="ru-RU"/>
              <a:t>Образец текста с буллитами</a:t>
            </a:r>
          </a:p>
          <a:p>
            <a:pPr marL="300060" marR="0" lvl="0" indent="-300060" algn="l" defTabSz="410796" rtl="0" eaLnBrk="1" fontAlgn="auto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/>
            </a:pPr>
            <a:r>
              <a:rPr lang="ru-RU"/>
              <a:t>Образец текста с буллитами</a:t>
            </a:r>
          </a:p>
          <a:p>
            <a:pPr marL="300060" marR="0" lvl="0" indent="-300060" algn="l" defTabSz="410796" rtl="0" eaLnBrk="1" fontAlgn="auto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/>
            </a:pPr>
            <a:r>
              <a:rPr lang="ru-RU"/>
              <a:t>Образец текста с буллитами</a:t>
            </a:r>
          </a:p>
          <a:p>
            <a:pPr lvl="0"/>
            <a:endParaRPr lang="ru-RU"/>
          </a:p>
          <a:p>
            <a:pPr lvl="0"/>
            <a:endParaRPr lang="ru-RU"/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>
                <a:solidFill>
                  <a:srgbClr val="FFFFFF"/>
                </a:solidFill>
              </a:defRPr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6972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разец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73624" y="438602"/>
            <a:ext cx="8347658" cy="69725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rgbClr val="0B503F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слайда</a:t>
            </a:r>
            <a:endParaRPr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11866484" y="6521747"/>
            <a:ext cx="140296" cy="12477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48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LCG Bold"/>
                <a:ea typeface="Graphik LCG Bold"/>
                <a:cs typeface="Graphik LCG Bold"/>
                <a:sym typeface="Graphik LCG Bold"/>
              </a:defRPr>
            </a:lvl1pPr>
            <a:lvl2pPr marL="0" marR="0" indent="228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uk-UA" sz="811" smtClean="0"/>
              <a:pPr/>
              <a:t>‹#›</a:t>
            </a:fld>
            <a:endParaRPr lang="uk-UA" sz="811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EFAFAE-2625-934D-9E2C-1A7DD44F0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77"/>
          <a:stretch/>
        </p:blipFill>
        <p:spPr>
          <a:xfrm>
            <a:off x="857903" y="388291"/>
            <a:ext cx="495623" cy="5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1271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разец слайд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иния"/>
          <p:cNvSpPr/>
          <p:nvPr/>
        </p:nvSpPr>
        <p:spPr>
          <a:xfrm flipH="1">
            <a:off x="8334376" y="5400675"/>
            <a:ext cx="3857625" cy="1457325"/>
          </a:xfrm>
          <a:prstGeom prst="line">
            <a:avLst/>
          </a:prstGeom>
          <a:ln w="28575">
            <a:solidFill>
              <a:srgbClr val="06425D"/>
            </a:solidFill>
            <a:miter lim="400000"/>
          </a:ln>
        </p:spPr>
        <p:txBody>
          <a:bodyPr lIns="20574" tIns="20574" rIns="20574" bIns="20574" anchor="ctr"/>
          <a:lstStyle/>
          <a:p>
            <a:pPr defTabSz="412781">
              <a:defRPr sz="2000" b="0">
                <a:latin typeface="Graphik LCG Light"/>
                <a:ea typeface="Graphik LCG Light"/>
                <a:cs typeface="Graphik LCG Light"/>
                <a:sym typeface="Graphik LCG Light"/>
              </a:defRPr>
            </a:pPr>
            <a:endParaRPr sz="1351"/>
          </a:p>
        </p:txBody>
      </p:sp>
      <p:sp>
        <p:nvSpPr>
          <p:cNvPr id="5" name="Линия"/>
          <p:cNvSpPr/>
          <p:nvPr/>
        </p:nvSpPr>
        <p:spPr>
          <a:xfrm>
            <a:off x="10358437" y="1"/>
            <a:ext cx="1833563" cy="3621881"/>
          </a:xfrm>
          <a:prstGeom prst="line">
            <a:avLst/>
          </a:prstGeom>
          <a:ln w="28575">
            <a:solidFill>
              <a:srgbClr val="06425D"/>
            </a:solidFill>
            <a:miter lim="400000"/>
          </a:ln>
        </p:spPr>
        <p:txBody>
          <a:bodyPr lIns="20574" tIns="20574" rIns="20574" bIns="20574" anchor="ctr"/>
          <a:lstStyle/>
          <a:p>
            <a:pPr defTabSz="412781">
              <a:defRPr sz="2000" b="0">
                <a:latin typeface="Graphik LCG Light"/>
                <a:ea typeface="Graphik LCG Light"/>
                <a:cs typeface="Graphik LCG Light"/>
                <a:sym typeface="Graphik LCG Light"/>
              </a:defRPr>
            </a:pPr>
            <a:r>
              <a:rPr lang="ru-RU" sz="1351"/>
              <a:t>]</a:t>
            </a:r>
            <a:endParaRPr sz="1351"/>
          </a:p>
        </p:txBody>
      </p:sp>
      <p:sp>
        <p:nvSpPr>
          <p:cNvPr id="6" name="Линия"/>
          <p:cNvSpPr/>
          <p:nvPr/>
        </p:nvSpPr>
        <p:spPr>
          <a:xfrm flipV="1">
            <a:off x="10120314" y="835819"/>
            <a:ext cx="2238375" cy="6022180"/>
          </a:xfrm>
          <a:prstGeom prst="line">
            <a:avLst/>
          </a:prstGeom>
          <a:ln w="28575">
            <a:solidFill>
              <a:srgbClr val="06425D"/>
            </a:solidFill>
            <a:miter lim="400000"/>
          </a:ln>
        </p:spPr>
        <p:txBody>
          <a:bodyPr lIns="20574" tIns="20574" rIns="20574" bIns="20574" anchor="ctr"/>
          <a:lstStyle/>
          <a:p>
            <a:pPr defTabSz="412781">
              <a:defRPr sz="2000" b="0">
                <a:latin typeface="Graphik LCG Light"/>
                <a:ea typeface="Graphik LCG Light"/>
                <a:cs typeface="Graphik LCG Light"/>
                <a:sym typeface="Graphik LCG Light"/>
              </a:defRPr>
            </a:pPr>
            <a:r>
              <a:rPr lang="ru-RU" sz="1351"/>
              <a:t>]</a:t>
            </a:r>
            <a:endParaRPr sz="1351"/>
          </a:p>
        </p:txBody>
      </p:sp>
      <p:sp>
        <p:nvSpPr>
          <p:cNvPr id="8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73625" y="438602"/>
            <a:ext cx="9193898" cy="69725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rgbClr val="0B503F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слайда</a:t>
            </a:r>
            <a:endParaRPr/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EFAFAE-2625-934D-9E2C-1A7DD44F0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77"/>
          <a:stretch/>
        </p:blipFill>
        <p:spPr>
          <a:xfrm>
            <a:off x="857903" y="388291"/>
            <a:ext cx="495623" cy="5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506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005C71DD-537E-0446-AFC6-75AAA8950368}"/>
              </a:ext>
            </a:extLst>
          </p:cNvPr>
          <p:cNvSpPr/>
          <p:nvPr/>
        </p:nvSpPr>
        <p:spPr>
          <a:xfrm>
            <a:off x="-159488" y="4607624"/>
            <a:ext cx="12567683" cy="2971268"/>
          </a:xfrm>
          <a:custGeom>
            <a:avLst/>
            <a:gdLst>
              <a:gd name="connsiteX0" fmla="*/ 0 w 16756911"/>
              <a:gd name="connsiteY0" fmla="*/ 2466754 h 3891517"/>
              <a:gd name="connsiteX1" fmla="*/ 4040372 w 16756911"/>
              <a:gd name="connsiteY1" fmla="*/ 1254642 h 3891517"/>
              <a:gd name="connsiteX2" fmla="*/ 12312502 w 16756911"/>
              <a:gd name="connsiteY2" fmla="*/ 3891517 h 3891517"/>
              <a:gd name="connsiteX3" fmla="*/ 16756911 w 16756911"/>
              <a:gd name="connsiteY3" fmla="*/ 1127051 h 3891517"/>
              <a:gd name="connsiteX4" fmla="*/ 16714381 w 16756911"/>
              <a:gd name="connsiteY4" fmla="*/ 3508744 h 3891517"/>
              <a:gd name="connsiteX5" fmla="*/ 6655981 w 16756911"/>
              <a:gd name="connsiteY5" fmla="*/ 2083982 h 3891517"/>
              <a:gd name="connsiteX6" fmla="*/ 2020186 w 16756911"/>
              <a:gd name="connsiteY6" fmla="*/ 3317358 h 3891517"/>
              <a:gd name="connsiteX7" fmla="*/ 42530 w 16756911"/>
              <a:gd name="connsiteY7" fmla="*/ 0 h 3891517"/>
              <a:gd name="connsiteX8" fmla="*/ 6953693 w 16756911"/>
              <a:gd name="connsiteY8" fmla="*/ 3806456 h 3891517"/>
              <a:gd name="connsiteX0" fmla="*/ 0 w 16756911"/>
              <a:gd name="connsiteY0" fmla="*/ 2466754 h 4239705"/>
              <a:gd name="connsiteX1" fmla="*/ 4040372 w 16756911"/>
              <a:gd name="connsiteY1" fmla="*/ 1254642 h 4239705"/>
              <a:gd name="connsiteX2" fmla="*/ 10972800 w 16756911"/>
              <a:gd name="connsiteY2" fmla="*/ 4239705 h 4239705"/>
              <a:gd name="connsiteX3" fmla="*/ 16756911 w 16756911"/>
              <a:gd name="connsiteY3" fmla="*/ 1127051 h 4239705"/>
              <a:gd name="connsiteX4" fmla="*/ 16714381 w 16756911"/>
              <a:gd name="connsiteY4" fmla="*/ 3508744 h 4239705"/>
              <a:gd name="connsiteX5" fmla="*/ 6655981 w 16756911"/>
              <a:gd name="connsiteY5" fmla="*/ 2083982 h 4239705"/>
              <a:gd name="connsiteX6" fmla="*/ 2020186 w 16756911"/>
              <a:gd name="connsiteY6" fmla="*/ 3317358 h 4239705"/>
              <a:gd name="connsiteX7" fmla="*/ 42530 w 16756911"/>
              <a:gd name="connsiteY7" fmla="*/ 0 h 4239705"/>
              <a:gd name="connsiteX8" fmla="*/ 6953693 w 16756911"/>
              <a:gd name="connsiteY8" fmla="*/ 3806456 h 4239705"/>
              <a:gd name="connsiteX0" fmla="*/ 0 w 16756911"/>
              <a:gd name="connsiteY0" fmla="*/ 2466754 h 4239705"/>
              <a:gd name="connsiteX1" fmla="*/ 4614530 w 16756911"/>
              <a:gd name="connsiteY1" fmla="*/ 1070307 h 4239705"/>
              <a:gd name="connsiteX2" fmla="*/ 10972800 w 16756911"/>
              <a:gd name="connsiteY2" fmla="*/ 4239705 h 4239705"/>
              <a:gd name="connsiteX3" fmla="*/ 16756911 w 16756911"/>
              <a:gd name="connsiteY3" fmla="*/ 1127051 h 4239705"/>
              <a:gd name="connsiteX4" fmla="*/ 16714381 w 16756911"/>
              <a:gd name="connsiteY4" fmla="*/ 3508744 h 4239705"/>
              <a:gd name="connsiteX5" fmla="*/ 6655981 w 16756911"/>
              <a:gd name="connsiteY5" fmla="*/ 2083982 h 4239705"/>
              <a:gd name="connsiteX6" fmla="*/ 2020186 w 16756911"/>
              <a:gd name="connsiteY6" fmla="*/ 3317358 h 4239705"/>
              <a:gd name="connsiteX7" fmla="*/ 42530 w 16756911"/>
              <a:gd name="connsiteY7" fmla="*/ 0 h 4239705"/>
              <a:gd name="connsiteX8" fmla="*/ 6953693 w 16756911"/>
              <a:gd name="connsiteY8" fmla="*/ 3806456 h 423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56911" h="4239705">
                <a:moveTo>
                  <a:pt x="0" y="2466754"/>
                </a:moveTo>
                <a:lnTo>
                  <a:pt x="4614530" y="1070307"/>
                </a:lnTo>
                <a:lnTo>
                  <a:pt x="10972800" y="4239705"/>
                </a:lnTo>
                <a:lnTo>
                  <a:pt x="16756911" y="1127051"/>
                </a:lnTo>
                <a:lnTo>
                  <a:pt x="16714381" y="3508744"/>
                </a:lnTo>
                <a:lnTo>
                  <a:pt x="6655981" y="2083982"/>
                </a:lnTo>
                <a:lnTo>
                  <a:pt x="2020186" y="3317358"/>
                </a:lnTo>
                <a:lnTo>
                  <a:pt x="42530" y="0"/>
                </a:lnTo>
                <a:lnTo>
                  <a:pt x="6953693" y="3806456"/>
                </a:lnTo>
              </a:path>
            </a:pathLst>
          </a:custGeom>
          <a:noFill/>
          <a:ln w="22225" cap="flat">
            <a:solidFill>
              <a:srgbClr val="1E564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720" tIns="30860" rIns="61720" bIns="30860" numCol="1" spcCol="38100" rtlCol="0" anchor="t">
            <a:noAutofit/>
          </a:bodyPr>
          <a:lstStyle/>
          <a:p>
            <a:pPr marL="0" marR="0" indent="0" algn="l" defTabSz="61726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14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73625" y="438602"/>
            <a:ext cx="9193898" cy="69725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rgbClr val="0B503F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слайда</a:t>
            </a:r>
            <a:endParaRPr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EFAFAE-2625-934D-9E2C-1A7DD44F0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77"/>
          <a:stretch/>
        </p:blipFill>
        <p:spPr>
          <a:xfrm>
            <a:off x="857903" y="388291"/>
            <a:ext cx="495623" cy="5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7311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разец слайда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005C71DD-537E-0446-AFC6-75AAA8950368}"/>
              </a:ext>
            </a:extLst>
          </p:cNvPr>
          <p:cNvSpPr/>
          <p:nvPr/>
        </p:nvSpPr>
        <p:spPr>
          <a:xfrm>
            <a:off x="-159488" y="5397479"/>
            <a:ext cx="12567683" cy="2181410"/>
          </a:xfrm>
          <a:custGeom>
            <a:avLst/>
            <a:gdLst>
              <a:gd name="connsiteX0" fmla="*/ 0 w 16756911"/>
              <a:gd name="connsiteY0" fmla="*/ 2466754 h 3891517"/>
              <a:gd name="connsiteX1" fmla="*/ 4040372 w 16756911"/>
              <a:gd name="connsiteY1" fmla="*/ 1254642 h 3891517"/>
              <a:gd name="connsiteX2" fmla="*/ 12312502 w 16756911"/>
              <a:gd name="connsiteY2" fmla="*/ 3891517 h 3891517"/>
              <a:gd name="connsiteX3" fmla="*/ 16756911 w 16756911"/>
              <a:gd name="connsiteY3" fmla="*/ 1127051 h 3891517"/>
              <a:gd name="connsiteX4" fmla="*/ 16714381 w 16756911"/>
              <a:gd name="connsiteY4" fmla="*/ 3508744 h 3891517"/>
              <a:gd name="connsiteX5" fmla="*/ 6655981 w 16756911"/>
              <a:gd name="connsiteY5" fmla="*/ 2083982 h 3891517"/>
              <a:gd name="connsiteX6" fmla="*/ 2020186 w 16756911"/>
              <a:gd name="connsiteY6" fmla="*/ 3317358 h 3891517"/>
              <a:gd name="connsiteX7" fmla="*/ 42530 w 16756911"/>
              <a:gd name="connsiteY7" fmla="*/ 0 h 3891517"/>
              <a:gd name="connsiteX8" fmla="*/ 6953693 w 16756911"/>
              <a:gd name="connsiteY8" fmla="*/ 3806456 h 3891517"/>
              <a:gd name="connsiteX0" fmla="*/ 0 w 16756911"/>
              <a:gd name="connsiteY0" fmla="*/ 2466754 h 4239705"/>
              <a:gd name="connsiteX1" fmla="*/ 4040372 w 16756911"/>
              <a:gd name="connsiteY1" fmla="*/ 1254642 h 4239705"/>
              <a:gd name="connsiteX2" fmla="*/ 10972800 w 16756911"/>
              <a:gd name="connsiteY2" fmla="*/ 4239705 h 4239705"/>
              <a:gd name="connsiteX3" fmla="*/ 16756911 w 16756911"/>
              <a:gd name="connsiteY3" fmla="*/ 1127051 h 4239705"/>
              <a:gd name="connsiteX4" fmla="*/ 16714381 w 16756911"/>
              <a:gd name="connsiteY4" fmla="*/ 3508744 h 4239705"/>
              <a:gd name="connsiteX5" fmla="*/ 6655981 w 16756911"/>
              <a:gd name="connsiteY5" fmla="*/ 2083982 h 4239705"/>
              <a:gd name="connsiteX6" fmla="*/ 2020186 w 16756911"/>
              <a:gd name="connsiteY6" fmla="*/ 3317358 h 4239705"/>
              <a:gd name="connsiteX7" fmla="*/ 42530 w 16756911"/>
              <a:gd name="connsiteY7" fmla="*/ 0 h 4239705"/>
              <a:gd name="connsiteX8" fmla="*/ 6953693 w 16756911"/>
              <a:gd name="connsiteY8" fmla="*/ 3806456 h 4239705"/>
              <a:gd name="connsiteX0" fmla="*/ 0 w 16756911"/>
              <a:gd name="connsiteY0" fmla="*/ 2466754 h 4239705"/>
              <a:gd name="connsiteX1" fmla="*/ 4614530 w 16756911"/>
              <a:gd name="connsiteY1" fmla="*/ 1070307 h 4239705"/>
              <a:gd name="connsiteX2" fmla="*/ 10972800 w 16756911"/>
              <a:gd name="connsiteY2" fmla="*/ 4239705 h 4239705"/>
              <a:gd name="connsiteX3" fmla="*/ 16756911 w 16756911"/>
              <a:gd name="connsiteY3" fmla="*/ 1127051 h 4239705"/>
              <a:gd name="connsiteX4" fmla="*/ 16714381 w 16756911"/>
              <a:gd name="connsiteY4" fmla="*/ 3508744 h 4239705"/>
              <a:gd name="connsiteX5" fmla="*/ 6655981 w 16756911"/>
              <a:gd name="connsiteY5" fmla="*/ 2083982 h 4239705"/>
              <a:gd name="connsiteX6" fmla="*/ 2020186 w 16756911"/>
              <a:gd name="connsiteY6" fmla="*/ 3317358 h 4239705"/>
              <a:gd name="connsiteX7" fmla="*/ 42530 w 16756911"/>
              <a:gd name="connsiteY7" fmla="*/ 0 h 4239705"/>
              <a:gd name="connsiteX8" fmla="*/ 6953693 w 16756911"/>
              <a:gd name="connsiteY8" fmla="*/ 3806456 h 4239705"/>
              <a:gd name="connsiteX0" fmla="*/ 0 w 16756911"/>
              <a:gd name="connsiteY0" fmla="*/ 2466754 h 4239705"/>
              <a:gd name="connsiteX1" fmla="*/ 4614530 w 16756911"/>
              <a:gd name="connsiteY1" fmla="*/ 1070307 h 4239705"/>
              <a:gd name="connsiteX2" fmla="*/ 10972800 w 16756911"/>
              <a:gd name="connsiteY2" fmla="*/ 4239705 h 4239705"/>
              <a:gd name="connsiteX3" fmla="*/ 16756911 w 16756911"/>
              <a:gd name="connsiteY3" fmla="*/ 1127051 h 4239705"/>
              <a:gd name="connsiteX4" fmla="*/ 16714381 w 16756911"/>
              <a:gd name="connsiteY4" fmla="*/ 3508744 h 4239705"/>
              <a:gd name="connsiteX5" fmla="*/ 12333767 w 16756911"/>
              <a:gd name="connsiteY5" fmla="*/ 1326161 h 4239705"/>
              <a:gd name="connsiteX6" fmla="*/ 2020186 w 16756911"/>
              <a:gd name="connsiteY6" fmla="*/ 3317358 h 4239705"/>
              <a:gd name="connsiteX7" fmla="*/ 42530 w 16756911"/>
              <a:gd name="connsiteY7" fmla="*/ 0 h 4239705"/>
              <a:gd name="connsiteX8" fmla="*/ 6953693 w 16756911"/>
              <a:gd name="connsiteY8" fmla="*/ 3806456 h 4239705"/>
              <a:gd name="connsiteX0" fmla="*/ 0 w 16756911"/>
              <a:gd name="connsiteY0" fmla="*/ 2466754 h 4239705"/>
              <a:gd name="connsiteX1" fmla="*/ 12376297 w 16756911"/>
              <a:gd name="connsiteY1" fmla="*/ 1316088 h 4239705"/>
              <a:gd name="connsiteX2" fmla="*/ 10972800 w 16756911"/>
              <a:gd name="connsiteY2" fmla="*/ 4239705 h 4239705"/>
              <a:gd name="connsiteX3" fmla="*/ 16756911 w 16756911"/>
              <a:gd name="connsiteY3" fmla="*/ 1127051 h 4239705"/>
              <a:gd name="connsiteX4" fmla="*/ 16714381 w 16756911"/>
              <a:gd name="connsiteY4" fmla="*/ 3508744 h 4239705"/>
              <a:gd name="connsiteX5" fmla="*/ 12333767 w 16756911"/>
              <a:gd name="connsiteY5" fmla="*/ 1326161 h 4239705"/>
              <a:gd name="connsiteX6" fmla="*/ 2020186 w 16756911"/>
              <a:gd name="connsiteY6" fmla="*/ 3317358 h 4239705"/>
              <a:gd name="connsiteX7" fmla="*/ 42530 w 16756911"/>
              <a:gd name="connsiteY7" fmla="*/ 0 h 4239705"/>
              <a:gd name="connsiteX8" fmla="*/ 6953693 w 16756911"/>
              <a:gd name="connsiteY8" fmla="*/ 3806456 h 4239705"/>
              <a:gd name="connsiteX0" fmla="*/ 0 w 16756911"/>
              <a:gd name="connsiteY0" fmla="*/ 2466754 h 4239705"/>
              <a:gd name="connsiteX1" fmla="*/ 12376297 w 16756911"/>
              <a:gd name="connsiteY1" fmla="*/ 1316088 h 4239705"/>
              <a:gd name="connsiteX2" fmla="*/ 10972800 w 16756911"/>
              <a:gd name="connsiteY2" fmla="*/ 4239705 h 4239705"/>
              <a:gd name="connsiteX3" fmla="*/ 16756911 w 16756911"/>
              <a:gd name="connsiteY3" fmla="*/ 1127051 h 4239705"/>
              <a:gd name="connsiteX4" fmla="*/ 16714381 w 16756911"/>
              <a:gd name="connsiteY4" fmla="*/ 3508744 h 4239705"/>
              <a:gd name="connsiteX5" fmla="*/ 12333767 w 16756911"/>
              <a:gd name="connsiteY5" fmla="*/ 1326161 h 4239705"/>
              <a:gd name="connsiteX6" fmla="*/ 8335925 w 16756911"/>
              <a:gd name="connsiteY6" fmla="*/ 3767955 h 4239705"/>
              <a:gd name="connsiteX7" fmla="*/ 42530 w 16756911"/>
              <a:gd name="connsiteY7" fmla="*/ 0 h 4239705"/>
              <a:gd name="connsiteX8" fmla="*/ 6953693 w 16756911"/>
              <a:gd name="connsiteY8" fmla="*/ 3806456 h 4239705"/>
              <a:gd name="connsiteX0" fmla="*/ 0 w 16756911"/>
              <a:gd name="connsiteY0" fmla="*/ 1339703 h 3112654"/>
              <a:gd name="connsiteX1" fmla="*/ 12376297 w 16756911"/>
              <a:gd name="connsiteY1" fmla="*/ 189037 h 3112654"/>
              <a:gd name="connsiteX2" fmla="*/ 10972800 w 16756911"/>
              <a:gd name="connsiteY2" fmla="*/ 3112654 h 3112654"/>
              <a:gd name="connsiteX3" fmla="*/ 16756911 w 16756911"/>
              <a:gd name="connsiteY3" fmla="*/ 0 h 3112654"/>
              <a:gd name="connsiteX4" fmla="*/ 16714381 w 16756911"/>
              <a:gd name="connsiteY4" fmla="*/ 2381693 h 3112654"/>
              <a:gd name="connsiteX5" fmla="*/ 12333767 w 16756911"/>
              <a:gd name="connsiteY5" fmla="*/ 199110 h 3112654"/>
              <a:gd name="connsiteX6" fmla="*/ 8335925 w 16756911"/>
              <a:gd name="connsiteY6" fmla="*/ 2640904 h 3112654"/>
              <a:gd name="connsiteX7" fmla="*/ 5528930 w 16756911"/>
              <a:gd name="connsiteY7" fmla="*/ 716299 h 3112654"/>
              <a:gd name="connsiteX8" fmla="*/ 6953693 w 16756911"/>
              <a:gd name="connsiteY8" fmla="*/ 2679405 h 3112654"/>
              <a:gd name="connsiteX0" fmla="*/ 0 w 16756911"/>
              <a:gd name="connsiteY0" fmla="*/ 1339703 h 3112654"/>
              <a:gd name="connsiteX1" fmla="*/ 12376297 w 16756911"/>
              <a:gd name="connsiteY1" fmla="*/ 189037 h 3112654"/>
              <a:gd name="connsiteX2" fmla="*/ 10972800 w 16756911"/>
              <a:gd name="connsiteY2" fmla="*/ 3112654 h 3112654"/>
              <a:gd name="connsiteX3" fmla="*/ 16756911 w 16756911"/>
              <a:gd name="connsiteY3" fmla="*/ 0 h 3112654"/>
              <a:gd name="connsiteX4" fmla="*/ 16714381 w 16756911"/>
              <a:gd name="connsiteY4" fmla="*/ 2381693 h 3112654"/>
              <a:gd name="connsiteX5" fmla="*/ 12333767 w 16756911"/>
              <a:gd name="connsiteY5" fmla="*/ 199110 h 3112654"/>
              <a:gd name="connsiteX6" fmla="*/ 8335925 w 16756911"/>
              <a:gd name="connsiteY6" fmla="*/ 2640904 h 3112654"/>
              <a:gd name="connsiteX7" fmla="*/ 5528930 w 16756911"/>
              <a:gd name="connsiteY7" fmla="*/ 716299 h 3112654"/>
              <a:gd name="connsiteX8" fmla="*/ 1679944 w 16756911"/>
              <a:gd name="connsiteY8" fmla="*/ 2904703 h 3112654"/>
              <a:gd name="connsiteX0" fmla="*/ 0 w 16756911"/>
              <a:gd name="connsiteY0" fmla="*/ 1339703 h 3112654"/>
              <a:gd name="connsiteX1" fmla="*/ 12376297 w 16756911"/>
              <a:gd name="connsiteY1" fmla="*/ 189037 h 3112654"/>
              <a:gd name="connsiteX2" fmla="*/ 10972800 w 16756911"/>
              <a:gd name="connsiteY2" fmla="*/ 3112654 h 3112654"/>
              <a:gd name="connsiteX3" fmla="*/ 16756911 w 16756911"/>
              <a:gd name="connsiteY3" fmla="*/ 0 h 3112654"/>
              <a:gd name="connsiteX4" fmla="*/ 16714381 w 16756911"/>
              <a:gd name="connsiteY4" fmla="*/ 2381693 h 3112654"/>
              <a:gd name="connsiteX5" fmla="*/ 12333767 w 16756911"/>
              <a:gd name="connsiteY5" fmla="*/ 199110 h 3112654"/>
              <a:gd name="connsiteX6" fmla="*/ 8335925 w 16756911"/>
              <a:gd name="connsiteY6" fmla="*/ 2640904 h 3112654"/>
              <a:gd name="connsiteX7" fmla="*/ 5571460 w 16756911"/>
              <a:gd name="connsiteY7" fmla="*/ 798225 h 3112654"/>
              <a:gd name="connsiteX8" fmla="*/ 1679944 w 16756911"/>
              <a:gd name="connsiteY8" fmla="*/ 2904703 h 3112654"/>
              <a:gd name="connsiteX0" fmla="*/ 0 w 16756911"/>
              <a:gd name="connsiteY0" fmla="*/ 1339703 h 3112654"/>
              <a:gd name="connsiteX1" fmla="*/ 12376297 w 16756911"/>
              <a:gd name="connsiteY1" fmla="*/ 189037 h 3112654"/>
              <a:gd name="connsiteX2" fmla="*/ 10972800 w 16756911"/>
              <a:gd name="connsiteY2" fmla="*/ 3112654 h 3112654"/>
              <a:gd name="connsiteX3" fmla="*/ 16756911 w 16756911"/>
              <a:gd name="connsiteY3" fmla="*/ 0 h 3112654"/>
              <a:gd name="connsiteX4" fmla="*/ 16714381 w 16756911"/>
              <a:gd name="connsiteY4" fmla="*/ 2381693 h 3112654"/>
              <a:gd name="connsiteX5" fmla="*/ 12406919 w 16756911"/>
              <a:gd name="connsiteY5" fmla="*/ 445709 h 3112654"/>
              <a:gd name="connsiteX6" fmla="*/ 8335925 w 16756911"/>
              <a:gd name="connsiteY6" fmla="*/ 2640904 h 3112654"/>
              <a:gd name="connsiteX7" fmla="*/ 5571460 w 16756911"/>
              <a:gd name="connsiteY7" fmla="*/ 798225 h 3112654"/>
              <a:gd name="connsiteX8" fmla="*/ 1679944 w 16756911"/>
              <a:gd name="connsiteY8" fmla="*/ 2904703 h 3112654"/>
              <a:gd name="connsiteX0" fmla="*/ 0 w 16756911"/>
              <a:gd name="connsiteY0" fmla="*/ 1339703 h 3112654"/>
              <a:gd name="connsiteX1" fmla="*/ 12376297 w 16756911"/>
              <a:gd name="connsiteY1" fmla="*/ 189037 h 3112654"/>
              <a:gd name="connsiteX2" fmla="*/ 10972800 w 16756911"/>
              <a:gd name="connsiteY2" fmla="*/ 3112654 h 3112654"/>
              <a:gd name="connsiteX3" fmla="*/ 16756911 w 16756911"/>
              <a:gd name="connsiteY3" fmla="*/ 0 h 3112654"/>
              <a:gd name="connsiteX4" fmla="*/ 16714381 w 16756911"/>
              <a:gd name="connsiteY4" fmla="*/ 2381693 h 3112654"/>
              <a:gd name="connsiteX5" fmla="*/ 12394727 w 16756911"/>
              <a:gd name="connsiteY5" fmla="*/ 187367 h 3112654"/>
              <a:gd name="connsiteX6" fmla="*/ 8335925 w 16756911"/>
              <a:gd name="connsiteY6" fmla="*/ 2640904 h 3112654"/>
              <a:gd name="connsiteX7" fmla="*/ 5571460 w 16756911"/>
              <a:gd name="connsiteY7" fmla="*/ 798225 h 3112654"/>
              <a:gd name="connsiteX8" fmla="*/ 1679944 w 16756911"/>
              <a:gd name="connsiteY8" fmla="*/ 2904703 h 3112654"/>
              <a:gd name="connsiteX0" fmla="*/ 0 w 16756911"/>
              <a:gd name="connsiteY0" fmla="*/ 1339703 h 3112654"/>
              <a:gd name="connsiteX1" fmla="*/ 12376297 w 16756911"/>
              <a:gd name="connsiteY1" fmla="*/ 189037 h 3112654"/>
              <a:gd name="connsiteX2" fmla="*/ 10972800 w 16756911"/>
              <a:gd name="connsiteY2" fmla="*/ 3112654 h 3112654"/>
              <a:gd name="connsiteX3" fmla="*/ 16756911 w 16756911"/>
              <a:gd name="connsiteY3" fmla="*/ 0 h 3112654"/>
              <a:gd name="connsiteX4" fmla="*/ 16714381 w 16756911"/>
              <a:gd name="connsiteY4" fmla="*/ 2381693 h 3112654"/>
              <a:gd name="connsiteX5" fmla="*/ 12394727 w 16756911"/>
              <a:gd name="connsiteY5" fmla="*/ 187367 h 3112654"/>
              <a:gd name="connsiteX6" fmla="*/ 8335925 w 16756911"/>
              <a:gd name="connsiteY6" fmla="*/ 2640904 h 3112654"/>
              <a:gd name="connsiteX7" fmla="*/ 5705572 w 16756911"/>
              <a:gd name="connsiteY7" fmla="*/ 809968 h 3112654"/>
              <a:gd name="connsiteX8" fmla="*/ 1679944 w 16756911"/>
              <a:gd name="connsiteY8" fmla="*/ 2904703 h 311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56911" h="3112654">
                <a:moveTo>
                  <a:pt x="0" y="1339703"/>
                </a:moveTo>
                <a:lnTo>
                  <a:pt x="12376297" y="189037"/>
                </a:lnTo>
                <a:lnTo>
                  <a:pt x="10972800" y="3112654"/>
                </a:lnTo>
                <a:lnTo>
                  <a:pt x="16756911" y="0"/>
                </a:lnTo>
                <a:lnTo>
                  <a:pt x="16714381" y="2381693"/>
                </a:lnTo>
                <a:lnTo>
                  <a:pt x="12394727" y="187367"/>
                </a:lnTo>
                <a:lnTo>
                  <a:pt x="8335925" y="2640904"/>
                </a:lnTo>
                <a:lnTo>
                  <a:pt x="5705572" y="809968"/>
                </a:lnTo>
                <a:lnTo>
                  <a:pt x="1679944" y="2904703"/>
                </a:lnTo>
              </a:path>
            </a:pathLst>
          </a:custGeom>
          <a:noFill/>
          <a:ln w="22225" cap="flat">
            <a:solidFill>
              <a:srgbClr val="87265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720" tIns="30860" rIns="61720" bIns="30860" numCol="1" spcCol="38100" rtlCol="0" anchor="t">
            <a:noAutofit/>
          </a:bodyPr>
          <a:lstStyle/>
          <a:p>
            <a:pPr marL="0" marR="0" indent="0" algn="l" defTabSz="61726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14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73625" y="438602"/>
            <a:ext cx="9193898" cy="69725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rgbClr val="0B503F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слайда</a:t>
            </a:r>
            <a:endParaRPr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FAFAE-2625-934D-9E2C-1A7DD44F0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77"/>
          <a:stretch/>
        </p:blipFill>
        <p:spPr>
          <a:xfrm>
            <a:off x="857903" y="388291"/>
            <a:ext cx="495623" cy="5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954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разец слайда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73625" y="438602"/>
            <a:ext cx="9193898" cy="69725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rgbClr val="0B503F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слайда</a:t>
            </a:r>
            <a:endParaRPr/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>
                <a:solidFill>
                  <a:srgbClr val="FFFFFF"/>
                </a:solidFill>
              </a:defRPr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EFAFAE-2625-934D-9E2C-1A7DD44F0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77"/>
          <a:stretch/>
        </p:blipFill>
        <p:spPr>
          <a:xfrm>
            <a:off x="857903" y="388291"/>
            <a:ext cx="495623" cy="59508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4615012-8D06-8B44-B66E-44C0B519EE20}"/>
              </a:ext>
            </a:extLst>
          </p:cNvPr>
          <p:cNvGrpSpPr/>
          <p:nvPr/>
        </p:nvGrpSpPr>
        <p:grpSpPr>
          <a:xfrm>
            <a:off x="-205736" y="4898212"/>
            <a:ext cx="12677729" cy="2729159"/>
            <a:chOff x="-276447" y="7336465"/>
            <a:chExt cx="16905768" cy="3976577"/>
          </a:xfrm>
        </p:grpSpPr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B72FAFC6-9443-0A41-A554-CA3B943037E3}"/>
                </a:ext>
              </a:extLst>
            </p:cNvPr>
            <p:cNvSpPr/>
            <p:nvPr/>
          </p:nvSpPr>
          <p:spPr>
            <a:xfrm>
              <a:off x="-2098" y="8623211"/>
              <a:ext cx="16255999" cy="488687"/>
            </a:xfrm>
            <a:custGeom>
              <a:avLst/>
              <a:gdLst>
                <a:gd name="connsiteX0" fmla="*/ 0 w 16671851"/>
                <a:gd name="connsiteY0" fmla="*/ 786809 h 3763926"/>
                <a:gd name="connsiteX1" fmla="*/ 2147777 w 16671851"/>
                <a:gd name="connsiteY1" fmla="*/ 2509284 h 3763926"/>
                <a:gd name="connsiteX2" fmla="*/ 16671851 w 16671851"/>
                <a:gd name="connsiteY2" fmla="*/ 0 h 3763926"/>
                <a:gd name="connsiteX3" fmla="*/ 16671851 w 16671851"/>
                <a:gd name="connsiteY3" fmla="*/ 3763926 h 3763926"/>
                <a:gd name="connsiteX4" fmla="*/ 0 w 16671851"/>
                <a:gd name="connsiteY4" fmla="*/ 3551275 h 3763926"/>
                <a:gd name="connsiteX5" fmla="*/ 0 w 16671851"/>
                <a:gd name="connsiteY5" fmla="*/ 786809 h 3763926"/>
                <a:gd name="connsiteX0" fmla="*/ 0 w 16671851"/>
                <a:gd name="connsiteY0" fmla="*/ 42530 h 3019647"/>
                <a:gd name="connsiteX1" fmla="*/ 2147777 w 16671851"/>
                <a:gd name="connsiteY1" fmla="*/ 1765005 h 3019647"/>
                <a:gd name="connsiteX2" fmla="*/ 16671851 w 16671851"/>
                <a:gd name="connsiteY2" fmla="*/ 0 h 3019647"/>
                <a:gd name="connsiteX3" fmla="*/ 16671851 w 16671851"/>
                <a:gd name="connsiteY3" fmla="*/ 3019647 h 3019647"/>
                <a:gd name="connsiteX4" fmla="*/ 0 w 16671851"/>
                <a:gd name="connsiteY4" fmla="*/ 2806996 h 3019647"/>
                <a:gd name="connsiteX5" fmla="*/ 0 w 16671851"/>
                <a:gd name="connsiteY5" fmla="*/ 42530 h 3019647"/>
                <a:gd name="connsiteX0" fmla="*/ 0 w 16671851"/>
                <a:gd name="connsiteY0" fmla="*/ 42530 h 3019647"/>
                <a:gd name="connsiteX1" fmla="*/ 2147777 w 16671851"/>
                <a:gd name="connsiteY1" fmla="*/ 2062716 h 3019647"/>
                <a:gd name="connsiteX2" fmla="*/ 16671851 w 16671851"/>
                <a:gd name="connsiteY2" fmla="*/ 0 h 3019647"/>
                <a:gd name="connsiteX3" fmla="*/ 16671851 w 16671851"/>
                <a:gd name="connsiteY3" fmla="*/ 3019647 h 3019647"/>
                <a:gd name="connsiteX4" fmla="*/ 0 w 16671851"/>
                <a:gd name="connsiteY4" fmla="*/ 2806996 h 3019647"/>
                <a:gd name="connsiteX5" fmla="*/ 0 w 16671851"/>
                <a:gd name="connsiteY5" fmla="*/ 42530 h 301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71851" h="3019647">
                  <a:moveTo>
                    <a:pt x="0" y="42530"/>
                  </a:moveTo>
                  <a:lnTo>
                    <a:pt x="2147777" y="2062716"/>
                  </a:lnTo>
                  <a:lnTo>
                    <a:pt x="16671851" y="0"/>
                  </a:lnTo>
                  <a:lnTo>
                    <a:pt x="16671851" y="3019647"/>
                  </a:lnTo>
                  <a:lnTo>
                    <a:pt x="0" y="2806996"/>
                  </a:lnTo>
                  <a:lnTo>
                    <a:pt x="0" y="42530"/>
                  </a:lnTo>
                  <a:close/>
                </a:path>
              </a:pathLst>
            </a:custGeom>
            <a:solidFill>
              <a:srgbClr val="1E564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2916" tIns="52916" rIns="52916" bIns="52916" numCol="1" spcCol="38100" rtlCol="0" anchor="ctr">
              <a:spAutoFit/>
            </a:bodyPr>
            <a:lstStyle/>
            <a:p>
              <a:pPr marL="0" marR="0" indent="0" algn="ctr" defTabSz="41076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485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CF3B7D50-0514-8041-A4EB-9D833787F7D6}"/>
                </a:ext>
              </a:extLst>
            </p:cNvPr>
            <p:cNvSpPr/>
            <p:nvPr/>
          </p:nvSpPr>
          <p:spPr>
            <a:xfrm>
              <a:off x="-276447" y="7336465"/>
              <a:ext cx="16905768" cy="3976577"/>
            </a:xfrm>
            <a:custGeom>
              <a:avLst/>
              <a:gdLst>
                <a:gd name="connsiteX0" fmla="*/ 2360428 w 16905768"/>
                <a:gd name="connsiteY0" fmla="*/ 2062716 h 3976577"/>
                <a:gd name="connsiteX1" fmla="*/ 0 w 16905768"/>
                <a:gd name="connsiteY1" fmla="*/ 2955851 h 3976577"/>
                <a:gd name="connsiteX2" fmla="*/ 106326 w 16905768"/>
                <a:gd name="connsiteY2" fmla="*/ 1297172 h 3976577"/>
                <a:gd name="connsiteX3" fmla="*/ 7570382 w 16905768"/>
                <a:gd name="connsiteY3" fmla="*/ 3848986 h 3976577"/>
                <a:gd name="connsiteX4" fmla="*/ 8973880 w 16905768"/>
                <a:gd name="connsiteY4" fmla="*/ 1063256 h 3976577"/>
                <a:gd name="connsiteX5" fmla="*/ 16905768 w 16905768"/>
                <a:gd name="connsiteY5" fmla="*/ 1637414 h 3976577"/>
                <a:gd name="connsiteX6" fmla="*/ 16544261 w 16905768"/>
                <a:gd name="connsiteY6" fmla="*/ 0 h 3976577"/>
                <a:gd name="connsiteX7" fmla="*/ 11398103 w 16905768"/>
                <a:gd name="connsiteY7" fmla="*/ 3976577 h 3976577"/>
                <a:gd name="connsiteX8" fmla="*/ 8973880 w 16905768"/>
                <a:gd name="connsiteY8" fmla="*/ 1084521 h 3976577"/>
                <a:gd name="connsiteX9" fmla="*/ 4040373 w 16905768"/>
                <a:gd name="connsiteY9" fmla="*/ 3104707 h 397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05768" h="3976577">
                  <a:moveTo>
                    <a:pt x="2360428" y="2062716"/>
                  </a:moveTo>
                  <a:lnTo>
                    <a:pt x="0" y="2955851"/>
                  </a:lnTo>
                  <a:lnTo>
                    <a:pt x="106326" y="1297172"/>
                  </a:lnTo>
                  <a:lnTo>
                    <a:pt x="7570382" y="3848986"/>
                  </a:lnTo>
                  <a:lnTo>
                    <a:pt x="8973880" y="1063256"/>
                  </a:lnTo>
                  <a:lnTo>
                    <a:pt x="16905768" y="1637414"/>
                  </a:lnTo>
                  <a:lnTo>
                    <a:pt x="16544261" y="0"/>
                  </a:lnTo>
                  <a:lnTo>
                    <a:pt x="11398103" y="3976577"/>
                  </a:lnTo>
                  <a:lnTo>
                    <a:pt x="8973880" y="1084521"/>
                  </a:lnTo>
                  <a:lnTo>
                    <a:pt x="4040373" y="3104707"/>
                  </a:lnTo>
                </a:path>
              </a:pathLst>
            </a:custGeom>
            <a:noFill/>
            <a:ln w="635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61722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21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26650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разец слайда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005C71DD-537E-0446-AFC6-75AAA8950368}"/>
              </a:ext>
            </a:extLst>
          </p:cNvPr>
          <p:cNvSpPr/>
          <p:nvPr/>
        </p:nvSpPr>
        <p:spPr>
          <a:xfrm rot="16200000">
            <a:off x="8119287" y="2243312"/>
            <a:ext cx="6858000" cy="2371377"/>
          </a:xfrm>
          <a:custGeom>
            <a:avLst/>
            <a:gdLst>
              <a:gd name="connsiteX0" fmla="*/ 0 w 16756911"/>
              <a:gd name="connsiteY0" fmla="*/ 2466754 h 3891517"/>
              <a:gd name="connsiteX1" fmla="*/ 4040372 w 16756911"/>
              <a:gd name="connsiteY1" fmla="*/ 1254642 h 3891517"/>
              <a:gd name="connsiteX2" fmla="*/ 12312502 w 16756911"/>
              <a:gd name="connsiteY2" fmla="*/ 3891517 h 3891517"/>
              <a:gd name="connsiteX3" fmla="*/ 16756911 w 16756911"/>
              <a:gd name="connsiteY3" fmla="*/ 1127051 h 3891517"/>
              <a:gd name="connsiteX4" fmla="*/ 16714381 w 16756911"/>
              <a:gd name="connsiteY4" fmla="*/ 3508744 h 3891517"/>
              <a:gd name="connsiteX5" fmla="*/ 6655981 w 16756911"/>
              <a:gd name="connsiteY5" fmla="*/ 2083982 h 3891517"/>
              <a:gd name="connsiteX6" fmla="*/ 2020186 w 16756911"/>
              <a:gd name="connsiteY6" fmla="*/ 3317358 h 3891517"/>
              <a:gd name="connsiteX7" fmla="*/ 42530 w 16756911"/>
              <a:gd name="connsiteY7" fmla="*/ 0 h 3891517"/>
              <a:gd name="connsiteX8" fmla="*/ 6953693 w 16756911"/>
              <a:gd name="connsiteY8" fmla="*/ 3806456 h 3891517"/>
              <a:gd name="connsiteX0" fmla="*/ 0 w 16756911"/>
              <a:gd name="connsiteY0" fmla="*/ 2466754 h 4239705"/>
              <a:gd name="connsiteX1" fmla="*/ 4040372 w 16756911"/>
              <a:gd name="connsiteY1" fmla="*/ 1254642 h 4239705"/>
              <a:gd name="connsiteX2" fmla="*/ 10972800 w 16756911"/>
              <a:gd name="connsiteY2" fmla="*/ 4239705 h 4239705"/>
              <a:gd name="connsiteX3" fmla="*/ 16756911 w 16756911"/>
              <a:gd name="connsiteY3" fmla="*/ 1127051 h 4239705"/>
              <a:gd name="connsiteX4" fmla="*/ 16714381 w 16756911"/>
              <a:gd name="connsiteY4" fmla="*/ 3508744 h 4239705"/>
              <a:gd name="connsiteX5" fmla="*/ 6655981 w 16756911"/>
              <a:gd name="connsiteY5" fmla="*/ 2083982 h 4239705"/>
              <a:gd name="connsiteX6" fmla="*/ 2020186 w 16756911"/>
              <a:gd name="connsiteY6" fmla="*/ 3317358 h 4239705"/>
              <a:gd name="connsiteX7" fmla="*/ 42530 w 16756911"/>
              <a:gd name="connsiteY7" fmla="*/ 0 h 4239705"/>
              <a:gd name="connsiteX8" fmla="*/ 6953693 w 16756911"/>
              <a:gd name="connsiteY8" fmla="*/ 3806456 h 4239705"/>
              <a:gd name="connsiteX0" fmla="*/ 0 w 16756911"/>
              <a:gd name="connsiteY0" fmla="*/ 2466754 h 4239705"/>
              <a:gd name="connsiteX1" fmla="*/ 4614530 w 16756911"/>
              <a:gd name="connsiteY1" fmla="*/ 1070307 h 4239705"/>
              <a:gd name="connsiteX2" fmla="*/ 10972800 w 16756911"/>
              <a:gd name="connsiteY2" fmla="*/ 4239705 h 4239705"/>
              <a:gd name="connsiteX3" fmla="*/ 16756911 w 16756911"/>
              <a:gd name="connsiteY3" fmla="*/ 1127051 h 4239705"/>
              <a:gd name="connsiteX4" fmla="*/ 16714381 w 16756911"/>
              <a:gd name="connsiteY4" fmla="*/ 3508744 h 4239705"/>
              <a:gd name="connsiteX5" fmla="*/ 6655981 w 16756911"/>
              <a:gd name="connsiteY5" fmla="*/ 2083982 h 4239705"/>
              <a:gd name="connsiteX6" fmla="*/ 2020186 w 16756911"/>
              <a:gd name="connsiteY6" fmla="*/ 3317358 h 4239705"/>
              <a:gd name="connsiteX7" fmla="*/ 42530 w 16756911"/>
              <a:gd name="connsiteY7" fmla="*/ 0 h 4239705"/>
              <a:gd name="connsiteX8" fmla="*/ 6953693 w 16756911"/>
              <a:gd name="connsiteY8" fmla="*/ 3806456 h 4239705"/>
              <a:gd name="connsiteX0" fmla="*/ 0 w 16781130"/>
              <a:gd name="connsiteY0" fmla="*/ 0 h 4251989"/>
              <a:gd name="connsiteX1" fmla="*/ 4638749 w 16781130"/>
              <a:gd name="connsiteY1" fmla="*/ 1082591 h 4251989"/>
              <a:gd name="connsiteX2" fmla="*/ 10997019 w 16781130"/>
              <a:gd name="connsiteY2" fmla="*/ 4251989 h 4251989"/>
              <a:gd name="connsiteX3" fmla="*/ 16781130 w 16781130"/>
              <a:gd name="connsiteY3" fmla="*/ 1139335 h 4251989"/>
              <a:gd name="connsiteX4" fmla="*/ 16738600 w 16781130"/>
              <a:gd name="connsiteY4" fmla="*/ 3521028 h 4251989"/>
              <a:gd name="connsiteX5" fmla="*/ 6680200 w 16781130"/>
              <a:gd name="connsiteY5" fmla="*/ 2096266 h 4251989"/>
              <a:gd name="connsiteX6" fmla="*/ 2044405 w 16781130"/>
              <a:gd name="connsiteY6" fmla="*/ 3329642 h 4251989"/>
              <a:gd name="connsiteX7" fmla="*/ 66749 w 16781130"/>
              <a:gd name="connsiteY7" fmla="*/ 12284 h 4251989"/>
              <a:gd name="connsiteX8" fmla="*/ 6977912 w 16781130"/>
              <a:gd name="connsiteY8" fmla="*/ 3818740 h 4251989"/>
              <a:gd name="connsiteX0" fmla="*/ 0 w 16781130"/>
              <a:gd name="connsiteY0" fmla="*/ 0 h 4251989"/>
              <a:gd name="connsiteX1" fmla="*/ 4638749 w 16781130"/>
              <a:gd name="connsiteY1" fmla="*/ 1082591 h 4251989"/>
              <a:gd name="connsiteX2" fmla="*/ 10997019 w 16781130"/>
              <a:gd name="connsiteY2" fmla="*/ 4251989 h 4251989"/>
              <a:gd name="connsiteX3" fmla="*/ 16781130 w 16781130"/>
              <a:gd name="connsiteY3" fmla="*/ 1139335 h 4251989"/>
              <a:gd name="connsiteX4" fmla="*/ 16738600 w 16781130"/>
              <a:gd name="connsiteY4" fmla="*/ 3521028 h 4251989"/>
              <a:gd name="connsiteX5" fmla="*/ 6680200 w 16781130"/>
              <a:gd name="connsiteY5" fmla="*/ 2096266 h 4251989"/>
              <a:gd name="connsiteX6" fmla="*/ 2044405 w 16781130"/>
              <a:gd name="connsiteY6" fmla="*/ 3329642 h 4251989"/>
              <a:gd name="connsiteX7" fmla="*/ 454258 w 16781130"/>
              <a:gd name="connsiteY7" fmla="*/ 1626922 h 4251989"/>
              <a:gd name="connsiteX8" fmla="*/ 6977912 w 16781130"/>
              <a:gd name="connsiteY8" fmla="*/ 3818740 h 4251989"/>
              <a:gd name="connsiteX0" fmla="*/ 0 w 16345183"/>
              <a:gd name="connsiteY0" fmla="*/ 548356 h 3169398"/>
              <a:gd name="connsiteX1" fmla="*/ 4202802 w 16345183"/>
              <a:gd name="connsiteY1" fmla="*/ 0 h 3169398"/>
              <a:gd name="connsiteX2" fmla="*/ 10561072 w 16345183"/>
              <a:gd name="connsiteY2" fmla="*/ 3169398 h 3169398"/>
              <a:gd name="connsiteX3" fmla="*/ 16345183 w 16345183"/>
              <a:gd name="connsiteY3" fmla="*/ 56744 h 3169398"/>
              <a:gd name="connsiteX4" fmla="*/ 16302653 w 16345183"/>
              <a:gd name="connsiteY4" fmla="*/ 2438437 h 3169398"/>
              <a:gd name="connsiteX5" fmla="*/ 6244253 w 16345183"/>
              <a:gd name="connsiteY5" fmla="*/ 1013675 h 3169398"/>
              <a:gd name="connsiteX6" fmla="*/ 1608458 w 16345183"/>
              <a:gd name="connsiteY6" fmla="*/ 2247051 h 3169398"/>
              <a:gd name="connsiteX7" fmla="*/ 18311 w 16345183"/>
              <a:gd name="connsiteY7" fmla="*/ 544331 h 3169398"/>
              <a:gd name="connsiteX8" fmla="*/ 6541965 w 16345183"/>
              <a:gd name="connsiteY8" fmla="*/ 2736149 h 3169398"/>
              <a:gd name="connsiteX0" fmla="*/ 0 w 16345183"/>
              <a:gd name="connsiteY0" fmla="*/ 548356 h 3169398"/>
              <a:gd name="connsiteX1" fmla="*/ 4202802 w 16345183"/>
              <a:gd name="connsiteY1" fmla="*/ 0 h 3169398"/>
              <a:gd name="connsiteX2" fmla="*/ 10561072 w 16345183"/>
              <a:gd name="connsiteY2" fmla="*/ 3169398 h 3169398"/>
              <a:gd name="connsiteX3" fmla="*/ 16345183 w 16345183"/>
              <a:gd name="connsiteY3" fmla="*/ 56744 h 3169398"/>
              <a:gd name="connsiteX4" fmla="*/ 16302653 w 16345183"/>
              <a:gd name="connsiteY4" fmla="*/ 2438437 h 3169398"/>
              <a:gd name="connsiteX5" fmla="*/ 4185616 w 16345183"/>
              <a:gd name="connsiteY5" fmla="*/ 2488 h 3169398"/>
              <a:gd name="connsiteX6" fmla="*/ 1608458 w 16345183"/>
              <a:gd name="connsiteY6" fmla="*/ 2247051 h 3169398"/>
              <a:gd name="connsiteX7" fmla="*/ 18311 w 16345183"/>
              <a:gd name="connsiteY7" fmla="*/ 544331 h 3169398"/>
              <a:gd name="connsiteX8" fmla="*/ 6541965 w 16345183"/>
              <a:gd name="connsiteY8" fmla="*/ 2736149 h 316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5183" h="3169398">
                <a:moveTo>
                  <a:pt x="0" y="548356"/>
                </a:moveTo>
                <a:lnTo>
                  <a:pt x="4202802" y="0"/>
                </a:lnTo>
                <a:lnTo>
                  <a:pt x="10561072" y="3169398"/>
                </a:lnTo>
                <a:lnTo>
                  <a:pt x="16345183" y="56744"/>
                </a:lnTo>
                <a:lnTo>
                  <a:pt x="16302653" y="2438437"/>
                </a:lnTo>
                <a:lnTo>
                  <a:pt x="4185616" y="2488"/>
                </a:lnTo>
                <a:lnTo>
                  <a:pt x="1608458" y="2247051"/>
                </a:lnTo>
                <a:lnTo>
                  <a:pt x="18311" y="544331"/>
                </a:lnTo>
                <a:lnTo>
                  <a:pt x="6541965" y="2736149"/>
                </a:lnTo>
              </a:path>
            </a:pathLst>
          </a:custGeom>
          <a:noFill/>
          <a:ln w="22225" cap="flat">
            <a:solidFill>
              <a:srgbClr val="1E5646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1720" tIns="30860" rIns="61720" bIns="30860" numCol="1" spcCol="38100" rtlCol="0" anchor="t">
            <a:noAutofit/>
          </a:bodyPr>
          <a:lstStyle/>
          <a:p>
            <a:pPr marL="0" marR="0" indent="0" algn="l" defTabSz="61726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14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73624" y="438602"/>
            <a:ext cx="8347658" cy="69725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rgbClr val="0B503F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слайда</a:t>
            </a:r>
            <a:endParaRPr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FAFAE-2625-934D-9E2C-1A7DD44F0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77"/>
          <a:stretch/>
        </p:blipFill>
        <p:spPr>
          <a:xfrm>
            <a:off x="857903" y="388291"/>
            <a:ext cx="495623" cy="5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3180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разец слайда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уровня 3">
            <a:extLst>
              <a:ext uri="{FF2B5EF4-FFF2-40B4-BE49-F238E27FC236}">
                <a16:creationId xmlns:a16="http://schemas.microsoft.com/office/drawing/2014/main" id="{86B9FEB5-0799-CB45-AB00-1D5E5CFCCD69}"/>
              </a:ext>
            </a:extLst>
          </p:cNvPr>
          <p:cNvSpPr txBox="1"/>
          <p:nvPr/>
        </p:nvSpPr>
        <p:spPr>
          <a:xfrm>
            <a:off x="206737" y="3237527"/>
            <a:ext cx="2808194" cy="336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lnSpc>
                <a:spcPct val="90000"/>
              </a:lnSpc>
              <a:defRPr b="0">
                <a:latin typeface="Navigo"/>
                <a:ea typeface="Navigo"/>
                <a:cs typeface="Navigo"/>
                <a:sym typeface="Navigo"/>
              </a:defRPr>
            </a:lvl1pPr>
          </a:lstStyle>
          <a:p>
            <a:endParaRPr lang="ru-RU" sz="2431">
              <a:solidFill>
                <a:schemeClr val="bg1"/>
              </a:solidFill>
            </a:endParaRPr>
          </a:p>
        </p:txBody>
      </p:sp>
      <p:sp>
        <p:nvSpPr>
          <p:cNvPr id="9" name="Sed ut perspiciatis unde omnis iste natus error sit voluptatem accusantium doloremque…">
            <a:extLst>
              <a:ext uri="{FF2B5EF4-FFF2-40B4-BE49-F238E27FC236}">
                <a16:creationId xmlns:a16="http://schemas.microsoft.com/office/drawing/2014/main" id="{F08BD924-EADB-1B47-BA2C-154AE22E255A}"/>
              </a:ext>
            </a:extLst>
          </p:cNvPr>
          <p:cNvSpPr txBox="1">
            <a:spLocks/>
          </p:cNvSpPr>
          <p:nvPr/>
        </p:nvSpPr>
        <p:spPr>
          <a:xfrm>
            <a:off x="6542093" y="5001791"/>
            <a:ext cx="4724694" cy="1015754"/>
          </a:xfrm>
          <a:prstGeom prst="rect">
            <a:avLst/>
          </a:prstGeom>
        </p:spPr>
        <p:txBody>
          <a:bodyPr lIns="0" tIns="0" rIns="0" bIns="0"/>
          <a:lstStyle>
            <a:lvl1pPr marL="444500" marR="0" indent="-444500" algn="l" defTabSz="608541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608541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608541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608541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608541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608541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608541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608541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608541" rtl="0" latinLnBrk="0">
              <a:lnSpc>
                <a:spcPct val="100000"/>
              </a:lnSpc>
              <a:spcBef>
                <a:spcPts val="43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1351"/>
              </a:spcBef>
              <a:buClr>
                <a:srgbClr val="225646"/>
              </a:buClr>
              <a:buSzPct val="100000"/>
              <a:buNone/>
              <a:defRPr sz="3000">
                <a:latin typeface="Navigo-Regular"/>
                <a:ea typeface="Navigo-Regular"/>
                <a:cs typeface="Navigo-Regular"/>
                <a:sym typeface="Navigo-Regular"/>
              </a:defRPr>
            </a:pPr>
            <a:endParaRPr lang="ru-RU" sz="2700">
              <a:solidFill>
                <a:schemeClr val="tx1"/>
              </a:solidFill>
              <a:latin typeface="Navigo-Regular"/>
              <a:ea typeface="Navigo-Regular"/>
              <a:cs typeface="Navigo-Regular"/>
              <a:sym typeface="Navigo-Regular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1274" y="3110001"/>
            <a:ext cx="5309089" cy="13341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kumimoji="0" lang="ru-RU" sz="3240" b="0" i="0" u="none" strike="noStrike" cap="none" spc="0" normalizeH="0" baseline="0" dirty="0">
                <a:ln>
                  <a:noFill/>
                </a:ln>
                <a:solidFill>
                  <a:srgbClr val="1E5646"/>
                </a:solidFill>
                <a:effectLst/>
                <a:uFillTx/>
                <a:latin typeface="Arial"/>
                <a:ea typeface="Navigo-Regular"/>
                <a:cs typeface="Arial"/>
                <a:sym typeface="Helvetica Neue"/>
              </a:defRPr>
            </a:lvl1pPr>
          </a:lstStyle>
          <a:p>
            <a:pPr lvl="0"/>
            <a:r>
              <a:rPr lang="ru-RU"/>
              <a:t>Основной текст слайда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436830" y="4612047"/>
            <a:ext cx="5309089" cy="7794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kumimoji="0" lang="ru-RU" sz="2431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Navigo-Regular"/>
                <a:cs typeface="Arial"/>
                <a:sym typeface="Helvetica Neue"/>
              </a:defRPr>
            </a:lvl1pPr>
          </a:lstStyle>
          <a:p>
            <a:pPr lvl="0"/>
            <a:r>
              <a:rPr lang="ru-RU"/>
              <a:t>Дополнительный текст слайда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B13D98AE-8404-0E45-9027-BC951ED6EADF}"/>
              </a:ext>
            </a:extLst>
          </p:cNvPr>
          <p:cNvSpPr/>
          <p:nvPr/>
        </p:nvSpPr>
        <p:spPr>
          <a:xfrm>
            <a:off x="-14354" y="1005164"/>
            <a:ext cx="5712762" cy="300658"/>
          </a:xfrm>
          <a:custGeom>
            <a:avLst/>
            <a:gdLst>
              <a:gd name="connsiteX0" fmla="*/ 0 w 16267814"/>
              <a:gd name="connsiteY0" fmla="*/ 0 h 3593804"/>
              <a:gd name="connsiteX1" fmla="*/ 21265 w 16267814"/>
              <a:gd name="connsiteY1" fmla="*/ 1722474 h 3593804"/>
              <a:gd name="connsiteX2" fmla="*/ 2977116 w 16267814"/>
              <a:gd name="connsiteY2" fmla="*/ 3593804 h 3593804"/>
              <a:gd name="connsiteX3" fmla="*/ 16267814 w 16267814"/>
              <a:gd name="connsiteY3" fmla="*/ 765544 h 3593804"/>
              <a:gd name="connsiteX4" fmla="*/ 16267814 w 16267814"/>
              <a:gd name="connsiteY4" fmla="*/ 63795 h 3593804"/>
              <a:gd name="connsiteX5" fmla="*/ 0 w 16267814"/>
              <a:gd name="connsiteY5" fmla="*/ 0 h 3593804"/>
              <a:gd name="connsiteX0" fmla="*/ 0 w 16267814"/>
              <a:gd name="connsiteY0" fmla="*/ 0 h 3593804"/>
              <a:gd name="connsiteX1" fmla="*/ 21265 w 16267814"/>
              <a:gd name="connsiteY1" fmla="*/ 1722474 h 3593804"/>
              <a:gd name="connsiteX2" fmla="*/ 2977116 w 16267814"/>
              <a:gd name="connsiteY2" fmla="*/ 3593804 h 3593804"/>
              <a:gd name="connsiteX3" fmla="*/ 12822865 w 16267814"/>
              <a:gd name="connsiteY3" fmla="*/ 340242 h 3593804"/>
              <a:gd name="connsiteX4" fmla="*/ 16267814 w 16267814"/>
              <a:gd name="connsiteY4" fmla="*/ 63795 h 3593804"/>
              <a:gd name="connsiteX5" fmla="*/ 0 w 16267814"/>
              <a:gd name="connsiteY5" fmla="*/ 0 h 3593804"/>
              <a:gd name="connsiteX0" fmla="*/ 0 w 12822865"/>
              <a:gd name="connsiteY0" fmla="*/ 0 h 3593804"/>
              <a:gd name="connsiteX1" fmla="*/ 21265 w 12822865"/>
              <a:gd name="connsiteY1" fmla="*/ 1722474 h 3593804"/>
              <a:gd name="connsiteX2" fmla="*/ 2977116 w 12822865"/>
              <a:gd name="connsiteY2" fmla="*/ 3593804 h 3593804"/>
              <a:gd name="connsiteX3" fmla="*/ 12822865 w 12822865"/>
              <a:gd name="connsiteY3" fmla="*/ 340242 h 3593804"/>
              <a:gd name="connsiteX4" fmla="*/ 0 w 12822865"/>
              <a:gd name="connsiteY4" fmla="*/ 0 h 3593804"/>
              <a:gd name="connsiteX0" fmla="*/ 0 w 10738884"/>
              <a:gd name="connsiteY0" fmla="*/ 0 h 3593804"/>
              <a:gd name="connsiteX1" fmla="*/ 21265 w 10738884"/>
              <a:gd name="connsiteY1" fmla="*/ 1722474 h 3593804"/>
              <a:gd name="connsiteX2" fmla="*/ 2977116 w 10738884"/>
              <a:gd name="connsiteY2" fmla="*/ 3593804 h 3593804"/>
              <a:gd name="connsiteX3" fmla="*/ 10738884 w 10738884"/>
              <a:gd name="connsiteY3" fmla="*/ 21265 h 3593804"/>
              <a:gd name="connsiteX4" fmla="*/ 0 w 10738884"/>
              <a:gd name="connsiteY4" fmla="*/ 0 h 3593804"/>
              <a:gd name="connsiteX0" fmla="*/ 0 w 8463516"/>
              <a:gd name="connsiteY0" fmla="*/ 0 h 3593804"/>
              <a:gd name="connsiteX1" fmla="*/ 21265 w 8463516"/>
              <a:gd name="connsiteY1" fmla="*/ 1722474 h 3593804"/>
              <a:gd name="connsiteX2" fmla="*/ 2977116 w 8463516"/>
              <a:gd name="connsiteY2" fmla="*/ 3593804 h 3593804"/>
              <a:gd name="connsiteX3" fmla="*/ 8463516 w 8463516"/>
              <a:gd name="connsiteY3" fmla="*/ 42530 h 3593804"/>
              <a:gd name="connsiteX4" fmla="*/ 0 w 8463516"/>
              <a:gd name="connsiteY4" fmla="*/ 0 h 359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3516" h="3593804">
                <a:moveTo>
                  <a:pt x="0" y="0"/>
                </a:moveTo>
                <a:lnTo>
                  <a:pt x="21265" y="1722474"/>
                </a:lnTo>
                <a:lnTo>
                  <a:pt x="2977116" y="3593804"/>
                </a:lnTo>
                <a:lnTo>
                  <a:pt x="8463516" y="42530"/>
                </a:lnTo>
                <a:lnTo>
                  <a:pt x="0" y="0"/>
                </a:lnTo>
                <a:close/>
              </a:path>
            </a:pathLst>
          </a:custGeom>
          <a:solidFill>
            <a:srgbClr val="1E564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8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3CD7B147-2D72-5641-B2BA-38D558A668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0"/>
          <a:stretch/>
        </p:blipFill>
        <p:spPr>
          <a:xfrm>
            <a:off x="11474048" y="187624"/>
            <a:ext cx="414852" cy="468335"/>
          </a:xfrm>
          <a:prstGeom prst="rect">
            <a:avLst/>
          </a:prstGeom>
        </p:spPr>
      </p:pic>
      <p:sp>
        <p:nvSpPr>
          <p:cNvPr id="16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3139" y="262872"/>
            <a:ext cx="3635858" cy="86283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3240" b="0" i="0" baseline="0">
                <a:solidFill>
                  <a:schemeClr val="bg1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слайда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590397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разец слайда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818C56-FFA1-5D4D-954B-9C55816973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5" y="43997"/>
            <a:ext cx="402073" cy="361867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746394" y="2852825"/>
            <a:ext cx="10802671" cy="10262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kumimoji="0" lang="ru-RU" sz="3240" b="0" i="0" u="none" strike="noStrike" cap="none" spc="0" normalizeH="0" baseline="0" dirty="0">
                <a:ln>
                  <a:noFill/>
                </a:ln>
                <a:solidFill>
                  <a:srgbClr val="1E5646"/>
                </a:solidFill>
                <a:effectLst/>
                <a:uFillTx/>
                <a:latin typeface="Arial"/>
                <a:ea typeface="Navigo-Regular"/>
                <a:cs typeface="Arial"/>
                <a:sym typeface="Helvetica Neue"/>
              </a:defRPr>
            </a:lvl1pPr>
          </a:lstStyle>
          <a:p>
            <a:pPr lvl="0"/>
            <a:r>
              <a:rPr lang="ru-RU"/>
              <a:t>Основной текст слайда</a:t>
            </a:r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5" hasCustomPrompt="1"/>
          </p:nvPr>
        </p:nvSpPr>
        <p:spPr>
          <a:xfrm>
            <a:off x="746391" y="4245307"/>
            <a:ext cx="3547647" cy="22788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kumimoji="0" lang="ru-RU" sz="2431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Navigo-Regular"/>
                <a:cs typeface="Arial"/>
                <a:sym typeface="Helvetica Neue"/>
              </a:defRPr>
            </a:lvl1pPr>
          </a:lstStyle>
          <a:p>
            <a:pPr lvl="0"/>
            <a:r>
              <a:rPr lang="ru-RU"/>
              <a:t>Дополнительный текст слайда</a:t>
            </a:r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4503897" y="4245307"/>
            <a:ext cx="3422316" cy="22788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kumimoji="0" lang="ru-RU" sz="2431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Navigo-Regular"/>
                <a:cs typeface="Arial"/>
                <a:sym typeface="Helvetica Neue"/>
              </a:defRPr>
            </a:lvl1pPr>
          </a:lstStyle>
          <a:p>
            <a:pPr lvl="0"/>
            <a:r>
              <a:rPr lang="ru-RU"/>
              <a:t>Дополнительный текст слайда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8155342" y="4245307"/>
            <a:ext cx="3376283" cy="227882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kumimoji="0" lang="ru-RU" sz="2431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Navigo-Regular"/>
                <a:cs typeface="Arial"/>
                <a:sym typeface="Helvetica Neue"/>
              </a:defRPr>
            </a:lvl1pPr>
          </a:lstStyle>
          <a:p>
            <a:pPr lvl="0"/>
            <a:r>
              <a:rPr lang="ru-RU"/>
              <a:t>Дополнительный текст слайда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873C5164-77B5-474D-BC82-3DEDD5DFE5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92" y="314976"/>
            <a:ext cx="402073" cy="361867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E6DFE01-1B3B-C242-840C-587AE6817841}"/>
              </a:ext>
            </a:extLst>
          </p:cNvPr>
          <p:cNvSpPr/>
          <p:nvPr/>
        </p:nvSpPr>
        <p:spPr>
          <a:xfrm>
            <a:off x="-14354" y="1012441"/>
            <a:ext cx="12206354" cy="300658"/>
          </a:xfrm>
          <a:custGeom>
            <a:avLst/>
            <a:gdLst>
              <a:gd name="connsiteX0" fmla="*/ 0 w 16267814"/>
              <a:gd name="connsiteY0" fmla="*/ 0 h 3593804"/>
              <a:gd name="connsiteX1" fmla="*/ 21265 w 16267814"/>
              <a:gd name="connsiteY1" fmla="*/ 1722474 h 3593804"/>
              <a:gd name="connsiteX2" fmla="*/ 2977116 w 16267814"/>
              <a:gd name="connsiteY2" fmla="*/ 3593804 h 3593804"/>
              <a:gd name="connsiteX3" fmla="*/ 16267814 w 16267814"/>
              <a:gd name="connsiteY3" fmla="*/ 765544 h 3593804"/>
              <a:gd name="connsiteX4" fmla="*/ 16267814 w 16267814"/>
              <a:gd name="connsiteY4" fmla="*/ 63795 h 3593804"/>
              <a:gd name="connsiteX5" fmla="*/ 0 w 16267814"/>
              <a:gd name="connsiteY5" fmla="*/ 0 h 359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67814" h="3593804">
                <a:moveTo>
                  <a:pt x="0" y="0"/>
                </a:moveTo>
                <a:lnTo>
                  <a:pt x="21265" y="1722474"/>
                </a:lnTo>
                <a:lnTo>
                  <a:pt x="2977116" y="3593804"/>
                </a:lnTo>
                <a:lnTo>
                  <a:pt x="16267814" y="765544"/>
                </a:lnTo>
                <a:lnTo>
                  <a:pt x="16267814" y="63795"/>
                </a:lnTo>
                <a:lnTo>
                  <a:pt x="0" y="0"/>
                </a:lnTo>
                <a:close/>
              </a:path>
            </a:pathLst>
          </a:custGeom>
          <a:solidFill>
            <a:srgbClr val="87265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8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71740" y="337318"/>
            <a:ext cx="5543202" cy="131288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3240" b="0" i="0" baseline="0">
                <a:solidFill>
                  <a:schemeClr val="bg1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слайда</a:t>
            </a:r>
            <a:endParaRPr/>
          </a:p>
        </p:txBody>
      </p:sp>
      <p:pic>
        <p:nvPicPr>
          <p:cNvPr id="19" name="Рисунок 5">
            <a:extLst>
              <a:ext uri="{FF2B5EF4-FFF2-40B4-BE49-F238E27FC236}">
                <a16:creationId xmlns:a16="http://schemas.microsoft.com/office/drawing/2014/main" id="{873C5164-77B5-474D-BC82-3DEDD5DFE5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38" y="314973"/>
            <a:ext cx="361859" cy="3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1053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разец слайда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928980" y="116187"/>
            <a:ext cx="155601" cy="120016"/>
          </a:xfrm>
          <a:prstGeom prst="rect">
            <a:avLst/>
          </a:prstGeom>
        </p:spPr>
        <p:txBody>
          <a:bodyPr/>
          <a:lstStyle/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4" name="jay-mantri-4033.jpg" descr="jay-mantri-403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12191999" cy="690810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Номер слайда 2"/>
          <p:cNvSpPr txBox="1">
            <a:spLocks/>
          </p:cNvSpPr>
          <p:nvPr/>
        </p:nvSpPr>
        <p:spPr>
          <a:xfrm>
            <a:off x="11866484" y="6521747"/>
            <a:ext cx="140296" cy="12477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48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LCG Bold"/>
                <a:ea typeface="Graphik LCG Bold"/>
                <a:cs typeface="Graphik LCG Bold"/>
                <a:sym typeface="Graphik LCG Bold"/>
              </a:defRPr>
            </a:lvl1pPr>
            <a:lvl2pPr marL="0" marR="0" indent="228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uk-UA" sz="811" smtClean="0"/>
              <a:pPr/>
              <a:t>‹#›</a:t>
            </a:fld>
            <a:endParaRPr lang="uk-UA" sz="811"/>
          </a:p>
        </p:txBody>
      </p:sp>
      <p:sp>
        <p:nvSpPr>
          <p:cNvPr id="8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73625" y="438602"/>
            <a:ext cx="9193898" cy="69725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rgbClr val="0B503F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слайда</a:t>
            </a:r>
            <a:endParaRPr/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uk-UA" sz="709" smtClean="0">
                <a:solidFill>
                  <a:srgbClr val="FFFFFF"/>
                </a:solidFill>
              </a:rPr>
              <a:pPr/>
              <a:t>‹#›</a:t>
            </a:fld>
            <a:endParaRPr lang="uk-UA" sz="709">
              <a:solidFill>
                <a:srgbClr val="FFFFFF"/>
              </a:solidFill>
            </a:endParaRPr>
          </a:p>
        </p:txBody>
      </p:sp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51EFAFAE-2625-934D-9E2C-1A7DD44F0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77"/>
          <a:stretch/>
        </p:blipFill>
        <p:spPr>
          <a:xfrm>
            <a:off x="862590" y="416632"/>
            <a:ext cx="505963" cy="60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659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928980" y="116187"/>
            <a:ext cx="155601" cy="120016"/>
          </a:xfrm>
          <a:prstGeom prst="rect">
            <a:avLst/>
          </a:prstGeom>
        </p:spPr>
        <p:txBody>
          <a:bodyPr/>
          <a:lstStyle/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4" name="jay-mantri-4033.jpg" descr="jay-mantri-403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12191999" cy="690810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444831" y="4703670"/>
            <a:ext cx="9932050" cy="10714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chemeClr val="bg1"/>
                </a:solidFill>
                <a:latin typeface="Navigo"/>
                <a:ea typeface="Navigo"/>
                <a:cs typeface="Navigo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титульной страницы</a:t>
            </a:r>
            <a:endParaRPr/>
          </a:p>
        </p:txBody>
      </p:sp>
      <p:sp>
        <p:nvSpPr>
          <p:cNvPr id="17" name="Содержимое 2"/>
          <p:cNvSpPr>
            <a:spLocks noGrp="1"/>
          </p:cNvSpPr>
          <p:nvPr>
            <p:ph sz="quarter" idx="11" hasCustomPrompt="1"/>
          </p:nvPr>
        </p:nvSpPr>
        <p:spPr>
          <a:xfrm>
            <a:off x="444832" y="5892137"/>
            <a:ext cx="9929596" cy="4232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kumimoji="0" lang="ru-RU" sz="216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Navigo-Regular"/>
                <a:ea typeface="Navigo-Regular"/>
                <a:cs typeface="Navigo-Regular"/>
                <a:sym typeface="Navigo-Regular"/>
              </a:defRPr>
            </a:lvl1pPr>
            <a:lvl2pPr marL="300060" indent="0">
              <a:buNone/>
              <a:defRPr/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11866484" y="6521747"/>
            <a:ext cx="140296" cy="12477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48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LCG Bold"/>
                <a:ea typeface="Graphik LCG Bold"/>
                <a:cs typeface="Graphik LCG Bold"/>
                <a:sym typeface="Graphik LCG Bold"/>
              </a:defRPr>
            </a:lvl1pPr>
            <a:lvl2pPr marL="0" marR="0" indent="228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uk-UA" sz="811" smtClean="0"/>
              <a:pPr/>
              <a:t>‹#›</a:t>
            </a:fld>
            <a:endParaRPr lang="uk-UA" sz="811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uk-UA" sz="709" smtClean="0"/>
              <a:pPr/>
              <a:t>‹#›</a:t>
            </a:fld>
            <a:endParaRPr lang="uk-UA" sz="709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FCD4DF-0C23-5245-9FAB-901DD9033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0" y="533347"/>
            <a:ext cx="1995911" cy="10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6346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278671"/>
            <a:ext cx="12192000" cy="30065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8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73625" y="438602"/>
            <a:ext cx="9193898" cy="69725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chemeClr val="bg1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слайда</a:t>
            </a:r>
            <a:endParaRPr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>
                <a:solidFill>
                  <a:srgbClr val="FFFFFF"/>
                </a:solidFill>
              </a:defRPr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873C5164-77B5-474D-BC82-3DEDD5DFE5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85" y="438601"/>
            <a:ext cx="416835" cy="4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947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07-23 в 4.3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15395" cy="6858000"/>
          </a:xfrm>
          <a:prstGeom prst="rect">
            <a:avLst/>
          </a:prstGeom>
        </p:spPr>
      </p:pic>
      <p:sp>
        <p:nvSpPr>
          <p:cNvPr id="5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573625" y="438602"/>
            <a:ext cx="9193898" cy="69725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chemeClr val="bg1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слайда</a:t>
            </a:r>
            <a:endParaRPr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>
                <a:solidFill>
                  <a:srgbClr val="FFFFFF"/>
                </a:solidFill>
              </a:defRPr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873C5164-77B5-474D-BC82-3DEDD5DFE5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85" y="438601"/>
            <a:ext cx="416835" cy="4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1242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07-23 в 4.3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215395" cy="6858000"/>
          </a:xfrm>
          <a:prstGeom prst="rect">
            <a:avLst/>
          </a:prstGeom>
        </p:spPr>
      </p:pic>
      <p:sp>
        <p:nvSpPr>
          <p:cNvPr id="6" name="Прямоугольник с закругленными углами">
            <a:extLst>
              <a:ext uri="{FF2B5EF4-FFF2-40B4-BE49-F238E27FC236}">
                <a16:creationId xmlns:a16="http://schemas.microsoft.com/office/drawing/2014/main" id="{DBCEEC19-D39C-B649-90D0-31C5C9C08FEA}"/>
              </a:ext>
            </a:extLst>
          </p:cNvPr>
          <p:cNvSpPr/>
          <p:nvPr/>
        </p:nvSpPr>
        <p:spPr>
          <a:xfrm>
            <a:off x="443290" y="385762"/>
            <a:ext cx="11193879" cy="6133624"/>
          </a:xfrm>
          <a:prstGeom prst="roundRect">
            <a:avLst>
              <a:gd name="adj" fmla="val 2042"/>
            </a:avLst>
          </a:prstGeom>
          <a:solidFill>
            <a:schemeClr val="bg1"/>
          </a:solidFill>
          <a:ln w="12700">
            <a:miter lim="400000"/>
          </a:ln>
          <a:effectLst>
            <a:outerShdw blurRad="254000" dist="63462" dir="5400000" rotWithShape="0">
              <a:srgbClr val="000000">
                <a:alpha val="48133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85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601147"/>
            <a:ext cx="9378554" cy="5347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10986556" y="6101607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9">
            <a:extLst>
              <a:ext uri="{FF2B5EF4-FFF2-40B4-BE49-F238E27FC236}">
                <a16:creationId xmlns:a16="http://schemas.microsoft.com/office/drawing/2014/main" id="{3CD7B147-2D72-5641-B2BA-38D558A66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0"/>
          <a:stretch/>
        </p:blipFill>
        <p:spPr>
          <a:xfrm>
            <a:off x="11059195" y="622804"/>
            <a:ext cx="414852" cy="4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1823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09600" y="1221585"/>
            <a:ext cx="10972800" cy="180451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lang="ru-RU" sz="5873" dirty="0">
                <a:solidFill>
                  <a:srgbClr val="225646"/>
                </a:solidFill>
                <a:latin typeface="Navigo-Regular"/>
                <a:ea typeface="Navigo-Regular"/>
                <a:cs typeface="Navigo-Regular"/>
                <a:sym typeface="Helvetica Neue"/>
              </a:defRPr>
            </a:lvl1pPr>
          </a:lstStyle>
          <a:p>
            <a:pPr lvl="0" algn="l" defTabSz="609645">
              <a:lnSpc>
                <a:spcPct val="80000"/>
              </a:lnSpc>
            </a:pPr>
            <a:r>
              <a:rPr lang="ru-RU"/>
              <a:t>«Цитата или миссия компании»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DCBAF80-7E7E-B340-981E-6C56A8F420A3}"/>
              </a:ext>
            </a:extLst>
          </p:cNvPr>
          <p:cNvGrpSpPr/>
          <p:nvPr/>
        </p:nvGrpSpPr>
        <p:grpSpPr>
          <a:xfrm>
            <a:off x="0" y="4253635"/>
            <a:ext cx="12382502" cy="2691619"/>
            <a:chOff x="-1193661" y="5761926"/>
            <a:chExt cx="19910378" cy="4843438"/>
          </a:xfrm>
        </p:grpSpPr>
        <p:sp>
          <p:nvSpPr>
            <p:cNvPr id="6" name="Линия"/>
            <p:cNvSpPr/>
            <p:nvPr/>
          </p:nvSpPr>
          <p:spPr>
            <a:xfrm flipV="1">
              <a:off x="3209597" y="5761926"/>
              <a:ext cx="5240042" cy="4686435"/>
            </a:xfrm>
            <a:prstGeom prst="line">
              <a:avLst/>
            </a:prstGeom>
            <a:ln w="25400">
              <a:solidFill>
                <a:srgbClr val="245646"/>
              </a:solidFill>
              <a:miter lim="400000"/>
            </a:ln>
          </p:spPr>
          <p:txBody>
            <a:bodyPr lIns="30480" tIns="30480" rIns="30480" bIns="30480" anchor="ctr"/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7894F3-0D46-104F-86BA-A74960F965E1}"/>
                </a:ext>
              </a:extLst>
            </p:cNvPr>
            <p:cNvGrpSpPr/>
            <p:nvPr/>
          </p:nvGrpSpPr>
          <p:grpSpPr>
            <a:xfrm>
              <a:off x="-1193661" y="5773671"/>
              <a:ext cx="19910378" cy="4831693"/>
              <a:chOff x="-1193661" y="5773671"/>
              <a:chExt cx="19910378" cy="4831693"/>
            </a:xfrm>
          </p:grpSpPr>
          <p:sp>
            <p:nvSpPr>
              <p:cNvPr id="8" name="Линия"/>
              <p:cNvSpPr/>
              <p:nvPr/>
            </p:nvSpPr>
            <p:spPr>
              <a:xfrm>
                <a:off x="3625145" y="7778061"/>
                <a:ext cx="2827303" cy="2827303"/>
              </a:xfrm>
              <a:prstGeom prst="line">
                <a:avLst/>
              </a:prstGeom>
              <a:ln w="25400">
                <a:solidFill>
                  <a:srgbClr val="245646"/>
                </a:solidFill>
                <a:miter lim="400000"/>
              </a:ln>
            </p:spPr>
            <p:txBody>
              <a:bodyPr lIns="30480" tIns="30480" rIns="30480" bIns="30480" anchor="ctr"/>
              <a:lstStyle/>
              <a:p>
                <a:pPr defTabSz="412781">
                  <a:defRPr sz="2000" b="0">
                    <a:latin typeface="Graphik LCG Light"/>
                    <a:ea typeface="Graphik LCG Light"/>
                    <a:cs typeface="Graphik LCG Light"/>
                    <a:sym typeface="Graphik LCG Light"/>
                  </a:defRPr>
                </a:pPr>
                <a:endParaRPr sz="1351"/>
              </a:p>
            </p:txBody>
          </p:sp>
          <p:sp>
            <p:nvSpPr>
              <p:cNvPr id="9" name="Линия"/>
              <p:cNvSpPr/>
              <p:nvPr/>
            </p:nvSpPr>
            <p:spPr>
              <a:xfrm flipV="1">
                <a:off x="-1193661" y="6994012"/>
                <a:ext cx="19910378" cy="1049984"/>
              </a:xfrm>
              <a:prstGeom prst="line">
                <a:avLst/>
              </a:prstGeom>
              <a:ln w="25400">
                <a:solidFill>
                  <a:srgbClr val="245646"/>
                </a:solidFill>
                <a:miter lim="400000"/>
              </a:ln>
            </p:spPr>
            <p:txBody>
              <a:bodyPr lIns="30480" tIns="30480" rIns="30480" bIns="30480" anchor="ctr"/>
              <a:lstStyle/>
              <a:p>
                <a:pPr defTabSz="412781">
                  <a:defRPr sz="2000" b="0">
                    <a:latin typeface="Graphik LCG Light"/>
                    <a:ea typeface="Graphik LCG Light"/>
                    <a:cs typeface="Graphik LCG Light"/>
                    <a:sym typeface="Graphik LCG Light"/>
                  </a:defRPr>
                </a:pPr>
                <a:endParaRPr sz="1351"/>
              </a:p>
            </p:txBody>
          </p:sp>
          <p:sp>
            <p:nvSpPr>
              <p:cNvPr id="10" name="Линия"/>
              <p:cNvSpPr/>
              <p:nvPr/>
            </p:nvSpPr>
            <p:spPr>
              <a:xfrm>
                <a:off x="8440473" y="5773671"/>
                <a:ext cx="8611262" cy="4674690"/>
              </a:xfrm>
              <a:prstGeom prst="line">
                <a:avLst/>
              </a:prstGeom>
              <a:ln w="25400">
                <a:solidFill>
                  <a:srgbClr val="245646"/>
                </a:solidFill>
                <a:miter lim="400000"/>
              </a:ln>
            </p:spPr>
            <p:txBody>
              <a:bodyPr lIns="30480" tIns="30480" rIns="30480" bIns="30480" anchor="ctr"/>
              <a:lstStyle/>
              <a:p>
                <a:pPr defTabSz="412781">
                  <a:defRPr sz="2000" b="0">
                    <a:latin typeface="Graphik LCG Light"/>
                    <a:ea typeface="Graphik LCG Light"/>
                    <a:cs typeface="Graphik LCG Light"/>
                    <a:sym typeface="Graphik LCG Light"/>
                  </a:defRPr>
                </a:pPr>
                <a:endParaRPr sz="1351"/>
              </a:p>
            </p:txBody>
          </p:sp>
        </p:grpSp>
      </p:grp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2759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278671"/>
            <a:ext cx="12192000" cy="300658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8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905740" y="6047050"/>
            <a:ext cx="6069909" cy="69725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 defTabSz="394335">
              <a:lnSpc>
                <a:spcPct val="110000"/>
              </a:lnSpc>
              <a:defRPr sz="1400" b="1" i="0" spc="56" baseline="0">
                <a:solidFill>
                  <a:srgbClr val="FFFFFF"/>
                </a:solidFill>
                <a:latin typeface="Navigo-Bold"/>
                <a:ea typeface="Navigo-Bold"/>
                <a:cs typeface="Arial"/>
                <a:sym typeface="Navigo-Bold"/>
              </a:defRPr>
            </a:lvl1pPr>
          </a:lstStyle>
          <a:p>
            <a:pPr defTabSz="584200">
              <a:lnSpc>
                <a:spcPct val="110000"/>
              </a:lnSpc>
              <a:defRPr sz="1400" spc="56">
                <a:solidFill>
                  <a:srgbClr val="FFFFFF"/>
                </a:solidFill>
                <a:latin typeface="Navigo-Bold"/>
                <a:ea typeface="Navigo-Bold"/>
                <a:cs typeface="Navigo-Bold"/>
                <a:sym typeface="Navigo-Bold"/>
              </a:defRPr>
            </a:pPr>
            <a:r>
              <a:rPr lang="ru-RU" sz="1148" u="sng" spc="34">
                <a:latin typeface="Navigo-Black"/>
                <a:ea typeface="Navigo-Black"/>
                <a:cs typeface="Navigo-Black"/>
                <a:sym typeface="Navigo-Black"/>
              </a:rPr>
              <a:t>Дополнительный текст</a:t>
            </a:r>
            <a:br>
              <a:rPr lang="ru-RU" sz="1148" u="sng" spc="34">
                <a:latin typeface="Navigo-Black"/>
                <a:ea typeface="Navigo-Black"/>
                <a:cs typeface="Navigo-Black"/>
                <a:sym typeface="Navigo-Black"/>
              </a:rPr>
            </a:br>
            <a:r>
              <a:rPr lang="ru-RU"/>
              <a:t>Июль 2018</a:t>
            </a:r>
          </a:p>
        </p:txBody>
      </p:sp>
      <p:sp>
        <p:nvSpPr>
          <p:cNvPr id="8" name="Текст заголовка">
            <a:extLst>
              <a:ext uri="{FF2B5EF4-FFF2-40B4-BE49-F238E27FC236}">
                <a16:creationId xmlns:a16="http://schemas.microsoft.com/office/drawing/2014/main" id="{079130AC-3080-224B-A260-383D2A649AAF}"/>
              </a:ext>
            </a:extLst>
          </p:cNvPr>
          <p:cNvSpPr txBox="1">
            <a:spLocks/>
          </p:cNvSpPr>
          <p:nvPr/>
        </p:nvSpPr>
        <p:spPr>
          <a:xfrm>
            <a:off x="2524708" y="2950395"/>
            <a:ext cx="6873553" cy="69725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60854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"/>
                <a:ea typeface="Navigo"/>
                <a:cs typeface="Arial"/>
                <a:sym typeface="Navigo"/>
              </a:defRPr>
            </a:lvl1pPr>
            <a:lvl2pPr marL="0" marR="0" indent="228600" algn="ctr" defTabSz="60854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60854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60854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60854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60854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60854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60854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60854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/>
            <a:r>
              <a:rPr lang="ru-RU" sz="4456">
                <a:latin typeface="Navigo" panose="02070503070706040303" pitchFamily="18" charset="0"/>
                <a:ea typeface="Navigo" panose="02070503070706040303" pitchFamily="18" charset="0"/>
              </a:rPr>
              <a:t>Заголовок слайда</a:t>
            </a:r>
            <a:endParaRPr lang="ru-RU" sz="4456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>
                <a:solidFill>
                  <a:srgbClr val="FFFFFF"/>
                </a:solidFill>
              </a:defRPr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873C5164-77B5-474D-BC82-3DEDD5DFE5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598" y="4256924"/>
            <a:ext cx="794192" cy="7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8896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УПДТ Яракта 20150826_INC_4633 copy.jpg" descr="УПДТ Яракта 20150826_INC_4633 copy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oogle Shape;10;p2"/>
          <p:cNvSpPr/>
          <p:nvPr/>
        </p:nvSpPr>
        <p:spPr>
          <a:xfrm>
            <a:off x="0" y="1"/>
            <a:ext cx="10131579" cy="6862455"/>
          </a:xfrm>
          <a:custGeom>
            <a:avLst/>
            <a:gdLst/>
            <a:ahLst/>
            <a:cxnLst/>
            <a:rect l="0" t="0" r="0" b="0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chemeClr val="tx2">
              <a:alpha val="64620"/>
            </a:schemeClr>
          </a:solidFill>
          <a:ln>
            <a:noFill/>
          </a:ln>
        </p:spPr>
      </p:sp>
      <p:sp>
        <p:nvSpPr>
          <p:cNvPr id="8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8433" y="3243189"/>
            <a:ext cx="4899719" cy="118836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chemeClr val="bg1"/>
                </a:solidFill>
                <a:latin typeface="Arial"/>
                <a:ea typeface="Navigo"/>
                <a:cs typeface="Arial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Спасибо за внимание</a:t>
            </a:r>
            <a:endParaRPr/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>
                <a:solidFill>
                  <a:srgbClr val="FFFFFF"/>
                </a:solidFill>
              </a:defRPr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3">
            <a:extLst>
              <a:ext uri="{FF2B5EF4-FFF2-40B4-BE49-F238E27FC236}">
                <a16:creationId xmlns:a16="http://schemas.microsoft.com/office/drawing/2014/main" id="{2F75EECE-26D8-F147-BEC8-78D7D3E0E5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32" r="49806" b="21683"/>
          <a:stretch/>
        </p:blipFill>
        <p:spPr>
          <a:xfrm>
            <a:off x="558433" y="1873933"/>
            <a:ext cx="1007937" cy="1166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42923" y="2771775"/>
            <a:ext cx="72198" cy="3214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8" tIns="35718" rIns="35718" bIns="35718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2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133060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8EF4B-3D19-F52C-CFEE-C85D16F5A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B46DB6-B00B-5DC1-6F74-072130266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667304-618A-41D8-81F3-A5D48E2BF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270D-91A0-4074-97E4-2CBE768EFEA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6BCEF-7B3E-CC68-D1F0-449381A2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30AB2-CEA6-702A-9C59-221BD74C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48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4AE6A-74B2-2D97-496B-0F464A92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C07F1-CCE6-A848-DB2A-17F88536F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5C46EA-9230-702C-DB2C-A25D0B5A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270D-91A0-4074-97E4-2CBE768EFEA7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17C9A9-B855-DD98-9A31-EF0D79C0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0C8BDD-9B4F-0DF4-0335-1C99318E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0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928980" y="116187"/>
            <a:ext cx="155601" cy="120016"/>
          </a:xfrm>
          <a:prstGeom prst="rect">
            <a:avLst/>
          </a:prstGeom>
        </p:spPr>
        <p:txBody>
          <a:bodyPr/>
          <a:lstStyle/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4" name="Изображение 3" descr="Снимок экрана 2018-07-23 в 1.38.05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983" y="-9254"/>
            <a:ext cx="12257998" cy="690288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002A379-F069-4A4E-90CD-64A3C2596A25}"/>
              </a:ext>
            </a:extLst>
          </p:cNvPr>
          <p:cNvGrpSpPr/>
          <p:nvPr/>
        </p:nvGrpSpPr>
        <p:grpSpPr>
          <a:xfrm>
            <a:off x="-2" y="4192555"/>
            <a:ext cx="12224291" cy="2723981"/>
            <a:chOff x="-2" y="5933376"/>
            <a:chExt cx="16299054" cy="4035528"/>
          </a:xfrm>
        </p:grpSpPr>
        <p:sp>
          <p:nvSpPr>
            <p:cNvPr id="9" name="Линия">
              <a:extLst>
                <a:ext uri="{FF2B5EF4-FFF2-40B4-BE49-F238E27FC236}">
                  <a16:creationId xmlns:a16="http://schemas.microsoft.com/office/drawing/2014/main" id="{030FC556-277A-3B48-A7CB-6D94BCA2A963}"/>
                </a:ext>
              </a:extLst>
            </p:cNvPr>
            <p:cNvSpPr/>
            <p:nvPr/>
          </p:nvSpPr>
          <p:spPr>
            <a:xfrm flipV="1">
              <a:off x="-2" y="5933376"/>
              <a:ext cx="3848405" cy="3421435"/>
            </a:xfrm>
            <a:prstGeom prst="line">
              <a:avLst/>
            </a:prstGeom>
            <a:ln w="34925">
              <a:solidFill>
                <a:schemeClr val="bg1"/>
              </a:solidFill>
              <a:miter lim="400000"/>
            </a:ln>
          </p:spPr>
          <p:txBody>
            <a:bodyPr lIns="30480" tIns="30480" rIns="30480" bIns="30480" anchor="ctr"/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sp>
          <p:nvSpPr>
            <p:cNvPr id="10" name="Линия">
              <a:extLst>
                <a:ext uri="{FF2B5EF4-FFF2-40B4-BE49-F238E27FC236}">
                  <a16:creationId xmlns:a16="http://schemas.microsoft.com/office/drawing/2014/main" id="{B3C5E87A-F7E3-934E-94FA-59C65DCE772B}"/>
                </a:ext>
              </a:extLst>
            </p:cNvPr>
            <p:cNvSpPr/>
            <p:nvPr/>
          </p:nvSpPr>
          <p:spPr>
            <a:xfrm>
              <a:off x="3625146" y="7844904"/>
              <a:ext cx="2412718" cy="2124000"/>
            </a:xfrm>
            <a:prstGeom prst="line">
              <a:avLst/>
            </a:prstGeom>
            <a:ln w="34925">
              <a:solidFill>
                <a:schemeClr val="bg1"/>
              </a:solidFill>
              <a:miter lim="400000"/>
            </a:ln>
          </p:spPr>
          <p:txBody>
            <a:bodyPr lIns="30480" tIns="30480" rIns="30480" bIns="30480" anchor="ctr"/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sp>
          <p:nvSpPr>
            <p:cNvPr id="11" name="Линия">
              <a:extLst>
                <a:ext uri="{FF2B5EF4-FFF2-40B4-BE49-F238E27FC236}">
                  <a16:creationId xmlns:a16="http://schemas.microsoft.com/office/drawing/2014/main" id="{B473C9E9-F7E9-C342-8603-BDF506E50707}"/>
                </a:ext>
              </a:extLst>
            </p:cNvPr>
            <p:cNvSpPr/>
            <p:nvPr/>
          </p:nvSpPr>
          <p:spPr>
            <a:xfrm flipV="1">
              <a:off x="0" y="7157456"/>
              <a:ext cx="16299052" cy="886539"/>
            </a:xfrm>
            <a:prstGeom prst="line">
              <a:avLst/>
            </a:prstGeom>
            <a:ln w="34925">
              <a:solidFill>
                <a:schemeClr val="bg1"/>
              </a:solidFill>
              <a:miter lim="400000"/>
            </a:ln>
          </p:spPr>
          <p:txBody>
            <a:bodyPr lIns="30480" tIns="30480" rIns="30480" bIns="30480" anchor="ctr"/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sp>
          <p:nvSpPr>
            <p:cNvPr id="12" name="Линия">
              <a:extLst>
                <a:ext uri="{FF2B5EF4-FFF2-40B4-BE49-F238E27FC236}">
                  <a16:creationId xmlns:a16="http://schemas.microsoft.com/office/drawing/2014/main" id="{2255303D-205C-F44C-AAE1-24B79334BF9A}"/>
                </a:ext>
              </a:extLst>
            </p:cNvPr>
            <p:cNvSpPr/>
            <p:nvPr/>
          </p:nvSpPr>
          <p:spPr>
            <a:xfrm>
              <a:off x="3839239" y="5945122"/>
              <a:ext cx="8322827" cy="3995996"/>
            </a:xfrm>
            <a:prstGeom prst="line">
              <a:avLst/>
            </a:prstGeom>
            <a:ln w="34925">
              <a:solidFill>
                <a:schemeClr val="bg1"/>
              </a:solidFill>
              <a:miter lim="400000"/>
            </a:ln>
          </p:spPr>
          <p:txBody>
            <a:bodyPr lIns="30480" tIns="30480" rIns="30480" bIns="30480" anchor="ctr"/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</p:grpSp>
      <p:sp>
        <p:nvSpPr>
          <p:cNvPr id="13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80743" y="713978"/>
            <a:ext cx="8070487" cy="10714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chemeClr val="bg1"/>
                </a:solidFill>
                <a:latin typeface="Navigo"/>
                <a:ea typeface="Navigo"/>
                <a:cs typeface="Navigo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титульной страницы</a:t>
            </a:r>
            <a:endParaRPr/>
          </a:p>
        </p:txBody>
      </p:sp>
      <p:sp>
        <p:nvSpPr>
          <p:cNvPr id="14" name="Содержимое 2"/>
          <p:cNvSpPr>
            <a:spLocks noGrp="1"/>
          </p:cNvSpPr>
          <p:nvPr>
            <p:ph sz="quarter" idx="11" hasCustomPrompt="1"/>
          </p:nvPr>
        </p:nvSpPr>
        <p:spPr>
          <a:xfrm>
            <a:off x="3480743" y="1947565"/>
            <a:ext cx="8068492" cy="4232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kumimoji="0" lang="ru-RU" sz="216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Navigo-Regular"/>
                <a:ea typeface="Navigo-Regular"/>
                <a:cs typeface="Navigo-Regular"/>
                <a:sym typeface="Navigo-Regular"/>
              </a:defRPr>
            </a:lvl1pPr>
            <a:lvl2pPr marL="300060" indent="0">
              <a:buNone/>
              <a:defRPr/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5" name="Номер слайда 2"/>
          <p:cNvSpPr txBox="1">
            <a:spLocks/>
          </p:cNvSpPr>
          <p:nvPr/>
        </p:nvSpPr>
        <p:spPr>
          <a:xfrm>
            <a:off x="11866484" y="6521747"/>
            <a:ext cx="140296" cy="12477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48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LCG Bold"/>
                <a:ea typeface="Graphik LCG Bold"/>
                <a:cs typeface="Graphik LCG Bold"/>
                <a:sym typeface="Graphik LCG Bold"/>
              </a:defRPr>
            </a:lvl1pPr>
            <a:lvl2pPr marL="0" marR="0" indent="228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uk-UA" sz="811" smtClean="0"/>
              <a:pPr/>
              <a:t>‹#›</a:t>
            </a:fld>
            <a:endParaRPr lang="uk-UA" sz="811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5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uk-UA" sz="709" smtClean="0"/>
              <a:pPr/>
              <a:t>‹#›</a:t>
            </a:fld>
            <a:endParaRPr lang="uk-UA" sz="709"/>
          </a:p>
        </p:txBody>
      </p:sp>
      <p:pic>
        <p:nvPicPr>
          <p:cNvPr id="18" name="Рисунок 3">
            <a:extLst>
              <a:ext uri="{FF2B5EF4-FFF2-40B4-BE49-F238E27FC236}">
                <a16:creationId xmlns:a16="http://schemas.microsoft.com/office/drawing/2014/main" id="{2F75EECE-26D8-F147-BEC8-78D7D3E0E5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27" y="0"/>
            <a:ext cx="2189160" cy="21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360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Снимок экрана 2018-07-23 в 1.48.58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77" r="-1"/>
          <a:stretch/>
        </p:blipFill>
        <p:spPr>
          <a:xfrm>
            <a:off x="3" y="0"/>
            <a:ext cx="12232407" cy="6873030"/>
          </a:xfrm>
          <a:prstGeom prst="rect">
            <a:avLst/>
          </a:prstGeom>
        </p:spPr>
      </p:pic>
      <p:sp>
        <p:nvSpPr>
          <p:cNvPr id="9" name="Номер слайда 2"/>
          <p:cNvSpPr txBox="1">
            <a:spLocks/>
          </p:cNvSpPr>
          <p:nvPr/>
        </p:nvSpPr>
        <p:spPr>
          <a:xfrm>
            <a:off x="11866484" y="6521747"/>
            <a:ext cx="140296" cy="12477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48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raphik LCG Bold"/>
                <a:ea typeface="Graphik LCG Bold"/>
                <a:cs typeface="Graphik LCG Bold"/>
                <a:sym typeface="Graphik LCG Bold"/>
              </a:defRPr>
            </a:lvl1pPr>
            <a:lvl2pPr marL="0" marR="0" indent="228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uk-UA" sz="811" smtClean="0"/>
              <a:pPr/>
              <a:t>‹#›</a:t>
            </a:fld>
            <a:endParaRPr lang="uk-UA" sz="811"/>
          </a:p>
        </p:txBody>
      </p:sp>
      <p:sp>
        <p:nvSpPr>
          <p:cNvPr id="11" name="Google Shape;10;p2"/>
          <p:cNvSpPr/>
          <p:nvPr/>
        </p:nvSpPr>
        <p:spPr>
          <a:xfrm>
            <a:off x="-18517" y="9592"/>
            <a:ext cx="9905577" cy="6862455"/>
          </a:xfrm>
          <a:custGeom>
            <a:avLst/>
            <a:gdLst/>
            <a:ahLst/>
            <a:cxnLst/>
            <a:rect l="0" t="0" r="0" b="0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1E5646">
              <a:alpha val="64620"/>
            </a:srgbClr>
          </a:solidFill>
          <a:ln>
            <a:noFill/>
          </a:ln>
        </p:spPr>
      </p:sp>
      <p:sp>
        <p:nvSpPr>
          <p:cNvPr id="8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40614" y="3172487"/>
            <a:ext cx="5174012" cy="221801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chemeClr val="bg1"/>
                </a:solidFill>
                <a:latin typeface="Navigo"/>
                <a:ea typeface="Navigo"/>
                <a:cs typeface="Navigo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титульной страницы</a:t>
            </a:r>
            <a:endParaRPr/>
          </a:p>
        </p:txBody>
      </p:sp>
      <p:sp>
        <p:nvSpPr>
          <p:cNvPr id="12" name="Линия"/>
          <p:cNvSpPr/>
          <p:nvPr/>
        </p:nvSpPr>
        <p:spPr>
          <a:xfrm flipH="1">
            <a:off x="8334376" y="5400675"/>
            <a:ext cx="3857625" cy="1457325"/>
          </a:xfrm>
          <a:prstGeom prst="line">
            <a:avLst/>
          </a:prstGeom>
          <a:ln w="28575">
            <a:solidFill>
              <a:schemeClr val="bg2"/>
            </a:solidFill>
            <a:miter lim="400000"/>
          </a:ln>
        </p:spPr>
        <p:txBody>
          <a:bodyPr lIns="20574" tIns="20574" rIns="20574" bIns="20574" anchor="ctr"/>
          <a:lstStyle/>
          <a:p>
            <a:pPr defTabSz="412781">
              <a:defRPr sz="2000" b="0">
                <a:latin typeface="Graphik LCG Light"/>
                <a:ea typeface="Graphik LCG Light"/>
                <a:cs typeface="Graphik LCG Light"/>
                <a:sym typeface="Graphik LCG Light"/>
              </a:defRPr>
            </a:pPr>
            <a:endParaRPr sz="1351"/>
          </a:p>
        </p:txBody>
      </p:sp>
      <p:sp>
        <p:nvSpPr>
          <p:cNvPr id="13" name="Линия"/>
          <p:cNvSpPr/>
          <p:nvPr/>
        </p:nvSpPr>
        <p:spPr>
          <a:xfrm>
            <a:off x="10358437" y="1"/>
            <a:ext cx="1833563" cy="3621881"/>
          </a:xfrm>
          <a:prstGeom prst="line">
            <a:avLst/>
          </a:prstGeom>
          <a:ln w="28575">
            <a:solidFill>
              <a:schemeClr val="bg2"/>
            </a:solidFill>
            <a:miter lim="400000"/>
          </a:ln>
        </p:spPr>
        <p:txBody>
          <a:bodyPr lIns="20574" tIns="20574" rIns="20574" bIns="20574" anchor="ctr"/>
          <a:lstStyle/>
          <a:p>
            <a:pPr defTabSz="412781">
              <a:defRPr sz="2000" b="0">
                <a:latin typeface="Graphik LCG Light"/>
                <a:ea typeface="Graphik LCG Light"/>
                <a:cs typeface="Graphik LCG Light"/>
                <a:sym typeface="Graphik LCG Light"/>
              </a:defRPr>
            </a:pPr>
            <a:endParaRPr sz="1351"/>
          </a:p>
        </p:txBody>
      </p:sp>
      <p:sp>
        <p:nvSpPr>
          <p:cNvPr id="14" name="Линия"/>
          <p:cNvSpPr/>
          <p:nvPr/>
        </p:nvSpPr>
        <p:spPr>
          <a:xfrm flipV="1">
            <a:off x="10120313" y="1143004"/>
            <a:ext cx="2112097" cy="5714999"/>
          </a:xfrm>
          <a:prstGeom prst="line">
            <a:avLst/>
          </a:prstGeom>
          <a:ln w="28575">
            <a:solidFill>
              <a:schemeClr val="bg2"/>
            </a:solidFill>
            <a:miter lim="400000"/>
          </a:ln>
        </p:spPr>
        <p:txBody>
          <a:bodyPr lIns="20574" tIns="20574" rIns="20574" bIns="20574" anchor="ctr"/>
          <a:lstStyle/>
          <a:p>
            <a:pPr defTabSz="412781">
              <a:defRPr sz="2000" b="0">
                <a:latin typeface="Graphik LCG Light"/>
                <a:ea typeface="Graphik LCG Light"/>
                <a:cs typeface="Graphik LCG Light"/>
                <a:sym typeface="Graphik LCG Light"/>
              </a:defRPr>
            </a:pPr>
            <a:r>
              <a:rPr lang="ru-RU" sz="1351"/>
              <a:t>]</a:t>
            </a:r>
            <a:endParaRPr sz="1351"/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2">
            <a:extLst>
              <a:ext uri="{FF2B5EF4-FFF2-40B4-BE49-F238E27FC236}">
                <a16:creationId xmlns:a16="http://schemas.microsoft.com/office/drawing/2014/main" id="{5036ECA8-496C-0F47-8221-D3BCF6795C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601" y="370200"/>
            <a:ext cx="2194521" cy="20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4421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3278088"/>
            <a:ext cx="12192000" cy="300658"/>
          </a:xfrm>
          <a:prstGeom prst="rect">
            <a:avLst/>
          </a:prstGeom>
          <a:solidFill>
            <a:srgbClr val="87265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41079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8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45E2A99-1351-764F-971E-3E639F4DC540}"/>
              </a:ext>
            </a:extLst>
          </p:cNvPr>
          <p:cNvGrpSpPr/>
          <p:nvPr/>
        </p:nvGrpSpPr>
        <p:grpSpPr>
          <a:xfrm>
            <a:off x="0" y="1"/>
            <a:ext cx="12192000" cy="6909737"/>
            <a:chOff x="0" y="-1"/>
            <a:chExt cx="16256000" cy="10236648"/>
          </a:xfrm>
        </p:grpSpPr>
        <p:sp>
          <p:nvSpPr>
            <p:cNvPr id="7" name="Линия"/>
            <p:cNvSpPr/>
            <p:nvPr/>
          </p:nvSpPr>
          <p:spPr>
            <a:xfrm>
              <a:off x="5588000" y="0"/>
              <a:ext cx="4267162" cy="10236647"/>
            </a:xfrm>
            <a:prstGeom prst="line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30480" tIns="30480" rIns="30480" bIns="30480" anchor="ctr"/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sp>
          <p:nvSpPr>
            <p:cNvPr id="8" name="Линия"/>
            <p:cNvSpPr/>
            <p:nvPr/>
          </p:nvSpPr>
          <p:spPr>
            <a:xfrm>
              <a:off x="0" y="4673600"/>
              <a:ext cx="16256000" cy="3361813"/>
            </a:xfrm>
            <a:prstGeom prst="line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30480" tIns="30480" rIns="30480" bIns="30480" anchor="ctr"/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sp>
          <p:nvSpPr>
            <p:cNvPr id="9" name="Линия"/>
            <p:cNvSpPr/>
            <p:nvPr/>
          </p:nvSpPr>
          <p:spPr>
            <a:xfrm flipV="1">
              <a:off x="10562805" y="-1"/>
              <a:ext cx="2060995" cy="6847961"/>
            </a:xfrm>
            <a:prstGeom prst="line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30480" tIns="30480" rIns="30480" bIns="30480" anchor="ctr"/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</p:grpSp>
      <p:sp>
        <p:nvSpPr>
          <p:cNvPr id="13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83385" y="382791"/>
            <a:ext cx="3569492" cy="26465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456" b="1" i="0" baseline="0">
                <a:solidFill>
                  <a:schemeClr val="bg1"/>
                </a:solidFill>
                <a:latin typeface="Navigo"/>
                <a:ea typeface="Navigo"/>
                <a:cs typeface="Navigo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 раздела</a:t>
            </a:r>
            <a:endParaRPr/>
          </a:p>
        </p:txBody>
      </p:sp>
      <p:sp>
        <p:nvSpPr>
          <p:cNvPr id="22" name="Содержимое 2"/>
          <p:cNvSpPr>
            <a:spLocks noGrp="1"/>
          </p:cNvSpPr>
          <p:nvPr>
            <p:ph sz="quarter" idx="11" hasCustomPrompt="1"/>
          </p:nvPr>
        </p:nvSpPr>
        <p:spPr>
          <a:xfrm>
            <a:off x="383385" y="4199106"/>
            <a:ext cx="3569492" cy="6186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kumimoji="0" lang="ru-RU" sz="216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Navigo-Regular"/>
                <a:ea typeface="Navigo-Regular"/>
                <a:cs typeface="Navigo-Regular"/>
                <a:sym typeface="Navigo-Regular"/>
              </a:defRPr>
            </a:lvl1pPr>
            <a:lvl2pPr marL="300060" indent="0">
              <a:buNone/>
              <a:defRPr/>
            </a:lvl2pPr>
          </a:lstStyle>
          <a:p>
            <a:pPr lvl="0"/>
            <a:r>
              <a:rPr lang="ru-RU"/>
              <a:t>Подзаголовок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Рисунок 7">
            <a:extLst>
              <a:ext uri="{FF2B5EF4-FFF2-40B4-BE49-F238E27FC236}">
                <a16:creationId xmlns:a16="http://schemas.microsoft.com/office/drawing/2014/main" id="{AFB885CB-00BF-8241-A7E5-B04EF565E3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0544" y="145177"/>
            <a:ext cx="361859" cy="3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021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vyacheslav-argenberg-422451-unsplas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" y="1"/>
            <a:ext cx="12191807" cy="685799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914614" y="639761"/>
            <a:ext cx="6306322" cy="1888848"/>
          </a:xfrm>
          <a:prstGeom prst="rect">
            <a:avLst/>
          </a:prstGeom>
        </p:spPr>
        <p:txBody>
          <a:bodyPr vert="horz"/>
          <a:lstStyle>
            <a:lvl1pPr algn="l">
              <a:defRPr sz="3645" b="1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Заголовок </a:t>
            </a:r>
            <a:br>
              <a:rPr lang="ru-RU"/>
            </a:br>
            <a:r>
              <a:rPr lang="ru-RU"/>
              <a:t>раздела</a:t>
            </a:r>
          </a:p>
        </p:txBody>
      </p:sp>
      <p:grpSp>
        <p:nvGrpSpPr>
          <p:cNvPr id="4" name="Группа"/>
          <p:cNvGrpSpPr/>
          <p:nvPr/>
        </p:nvGrpSpPr>
        <p:grpSpPr>
          <a:xfrm>
            <a:off x="-119039" y="3790894"/>
            <a:ext cx="12457100" cy="3476679"/>
            <a:chOff x="0" y="-353226"/>
            <a:chExt cx="16609464" cy="5150633"/>
          </a:xfrm>
        </p:grpSpPr>
        <p:sp>
          <p:nvSpPr>
            <p:cNvPr id="5" name="Фигура"/>
            <p:cNvSpPr/>
            <p:nvPr/>
          </p:nvSpPr>
          <p:spPr>
            <a:xfrm>
              <a:off x="143217" y="121856"/>
              <a:ext cx="16339213" cy="411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132"/>
                  </a:lnTo>
                  <a:lnTo>
                    <a:pt x="4684" y="11963"/>
                  </a:lnTo>
                  <a:lnTo>
                    <a:pt x="21600" y="0"/>
                  </a:lnTo>
                  <a:lnTo>
                    <a:pt x="21600" y="2148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D5646">
                <a:alpha val="6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2916" tIns="52916" rIns="52916" bIns="52916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485"/>
            </a:p>
          </p:txBody>
        </p:sp>
        <p:sp>
          <p:nvSpPr>
            <p:cNvPr id="6" name="Линия"/>
            <p:cNvSpPr/>
            <p:nvPr/>
          </p:nvSpPr>
          <p:spPr>
            <a:xfrm flipH="1" flipV="1">
              <a:off x="20777" y="2114676"/>
              <a:ext cx="7521040" cy="103670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sp>
          <p:nvSpPr>
            <p:cNvPr id="7" name="Линия"/>
            <p:cNvSpPr/>
            <p:nvPr/>
          </p:nvSpPr>
          <p:spPr>
            <a:xfrm>
              <a:off x="0" y="370131"/>
              <a:ext cx="6216247" cy="422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4682"/>
                  </a:lnTo>
                  <a:lnTo>
                    <a:pt x="20021" y="21134"/>
                  </a:lnTo>
                  <a:lnTo>
                    <a:pt x="8948" y="21282"/>
                  </a:lnTo>
                  <a:lnTo>
                    <a:pt x="47" y="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sp>
          <p:nvSpPr>
            <p:cNvPr id="8" name="Линия"/>
            <p:cNvSpPr/>
            <p:nvPr/>
          </p:nvSpPr>
          <p:spPr>
            <a:xfrm>
              <a:off x="7514676" y="-333044"/>
              <a:ext cx="9094788" cy="478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721"/>
                  </a:moveTo>
                  <a:lnTo>
                    <a:pt x="21600" y="21464"/>
                  </a:lnTo>
                  <a:lnTo>
                    <a:pt x="21499" y="10965"/>
                  </a:lnTo>
                  <a:lnTo>
                    <a:pt x="12068" y="21600"/>
                  </a:lnTo>
                  <a:lnTo>
                    <a:pt x="5072" y="0"/>
                  </a:lnTo>
                  <a:lnTo>
                    <a:pt x="21596" y="11187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sp>
          <p:nvSpPr>
            <p:cNvPr id="9" name="Линия"/>
            <p:cNvSpPr/>
            <p:nvPr/>
          </p:nvSpPr>
          <p:spPr>
            <a:xfrm>
              <a:off x="6009064" y="-353226"/>
              <a:ext cx="3669692" cy="515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743"/>
                  </a:lnTo>
                  <a:lnTo>
                    <a:pt x="5169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sp>
          <p:nvSpPr>
            <p:cNvPr id="10" name="Линия"/>
            <p:cNvSpPr/>
            <p:nvPr/>
          </p:nvSpPr>
          <p:spPr>
            <a:xfrm>
              <a:off x="6200292" y="370814"/>
              <a:ext cx="10324680" cy="347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52"/>
                  </a:moveTo>
                  <a:lnTo>
                    <a:pt x="15422" y="2160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</p:grp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19627" y="6329955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EFAFAE-2625-934D-9E2C-1A7DD44F01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77"/>
          <a:stretch/>
        </p:blipFill>
        <p:spPr>
          <a:xfrm>
            <a:off x="4212094" y="586440"/>
            <a:ext cx="591100" cy="70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7460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702539" y="518024"/>
            <a:ext cx="4917963" cy="116025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3645" b="1" i="0" baseline="0">
                <a:solidFill>
                  <a:schemeClr val="tx1"/>
                </a:solidFill>
                <a:latin typeface="Navigo"/>
                <a:ea typeface="Navigo"/>
                <a:cs typeface="Navigo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</a:t>
            </a:r>
            <a:b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</a:br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слайда</a:t>
            </a:r>
            <a:endParaRPr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6702028" y="1868806"/>
            <a:ext cx="4918515" cy="3120391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  <a:lvl2pPr marL="300060" indent="0">
              <a:buNone/>
              <a:defRPr/>
            </a:lvl2pPr>
          </a:lstStyle>
          <a:p>
            <a:pPr lvl="0"/>
            <a:r>
              <a:rPr lang="ru-RU"/>
              <a:t>Образец текста с буллитами</a:t>
            </a:r>
          </a:p>
          <a:p>
            <a:pPr lvl="0"/>
            <a:r>
              <a:rPr lang="ru-RU"/>
              <a:t>Текст</a:t>
            </a:r>
          </a:p>
          <a:p>
            <a:pPr lvl="0"/>
            <a:r>
              <a:rPr lang="ru-RU"/>
              <a:t>Текст</a:t>
            </a:r>
          </a:p>
          <a:p>
            <a:pPr lvl="0"/>
            <a:r>
              <a:rPr lang="ru-RU"/>
              <a:t>Текст</a:t>
            </a:r>
          </a:p>
          <a:p>
            <a:pPr lvl="0"/>
            <a:r>
              <a:rPr lang="ru-RU"/>
              <a:t>Текст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6702028" y="5186364"/>
            <a:ext cx="4918515" cy="1011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  <a:lvl2pPr marL="300060" indent="0">
              <a:buNone/>
              <a:defRPr/>
            </a:lvl2pPr>
          </a:lstStyle>
          <a:p>
            <a:pPr lvl="0"/>
            <a:r>
              <a:rPr lang="ru-RU"/>
              <a:t>Но не перегружайте слайды большим количеством текста</a:t>
            </a: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2F75EECE-26D8-F147-BEC8-78D7D3E0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60" r="49447" b="23338"/>
          <a:stretch/>
        </p:blipFill>
        <p:spPr>
          <a:xfrm>
            <a:off x="320774" y="621927"/>
            <a:ext cx="608076" cy="638736"/>
          </a:xfrm>
          <a:prstGeom prst="rect">
            <a:avLst/>
          </a:prstGeom>
        </p:spPr>
      </p:pic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87807BDB-4829-094C-AF83-0E969A5F519C}"/>
              </a:ext>
            </a:extLst>
          </p:cNvPr>
          <p:cNvSpPr/>
          <p:nvPr/>
        </p:nvSpPr>
        <p:spPr>
          <a:xfrm>
            <a:off x="0" y="3273256"/>
            <a:ext cx="5890546" cy="300658"/>
          </a:xfrm>
          <a:custGeom>
            <a:avLst/>
            <a:gdLst>
              <a:gd name="connsiteX0" fmla="*/ 32657 w 8392886"/>
              <a:gd name="connsiteY0" fmla="*/ 16329 h 9225643"/>
              <a:gd name="connsiteX1" fmla="*/ 5241472 w 8392886"/>
              <a:gd name="connsiteY1" fmla="*/ 0 h 9225643"/>
              <a:gd name="connsiteX2" fmla="*/ 8392886 w 8392886"/>
              <a:gd name="connsiteY2" fmla="*/ 6678386 h 9225643"/>
              <a:gd name="connsiteX3" fmla="*/ 7788729 w 8392886"/>
              <a:gd name="connsiteY3" fmla="*/ 9225643 h 9225643"/>
              <a:gd name="connsiteX4" fmla="*/ 0 w 8392886"/>
              <a:gd name="connsiteY4" fmla="*/ 9209315 h 9225643"/>
              <a:gd name="connsiteX5" fmla="*/ 0 w 8392886"/>
              <a:gd name="connsiteY5" fmla="*/ 32657 h 9225643"/>
              <a:gd name="connsiteX6" fmla="*/ 32657 w 8392886"/>
              <a:gd name="connsiteY6" fmla="*/ 16329 h 922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2886" h="9225643">
                <a:moveTo>
                  <a:pt x="32657" y="16329"/>
                </a:moveTo>
                <a:lnTo>
                  <a:pt x="5241472" y="0"/>
                </a:lnTo>
                <a:lnTo>
                  <a:pt x="8392886" y="6678386"/>
                </a:lnTo>
                <a:lnTo>
                  <a:pt x="7788729" y="9225643"/>
                </a:lnTo>
                <a:lnTo>
                  <a:pt x="0" y="9209315"/>
                </a:lnTo>
                <a:lnTo>
                  <a:pt x="0" y="32657"/>
                </a:lnTo>
                <a:lnTo>
                  <a:pt x="32657" y="16329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8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2F75EECE-26D8-F147-BEC8-78D7D3E0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60" r="49447" b="23338"/>
          <a:stretch/>
        </p:blipFill>
        <p:spPr>
          <a:xfrm>
            <a:off x="288691" y="198656"/>
            <a:ext cx="415143" cy="4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3982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">
            <a:extLst>
              <a:ext uri="{FF2B5EF4-FFF2-40B4-BE49-F238E27FC236}">
                <a16:creationId xmlns:a16="http://schemas.microsoft.com/office/drawing/2014/main" id="{77B0DB8E-0D22-A340-A6E8-B2C272D1D992}"/>
              </a:ext>
            </a:extLst>
          </p:cNvPr>
          <p:cNvGrpSpPr/>
          <p:nvPr/>
        </p:nvGrpSpPr>
        <p:grpSpPr>
          <a:xfrm rot="16200000">
            <a:off x="6191845" y="770824"/>
            <a:ext cx="7003280" cy="5379930"/>
            <a:chOff x="1" y="-353225"/>
            <a:chExt cx="16633810" cy="4948295"/>
          </a:xfrm>
        </p:grpSpPr>
        <p:sp>
          <p:nvSpPr>
            <p:cNvPr id="4" name="Фигура">
              <a:extLst>
                <a:ext uri="{FF2B5EF4-FFF2-40B4-BE49-F238E27FC236}">
                  <a16:creationId xmlns:a16="http://schemas.microsoft.com/office/drawing/2014/main" id="{D7D0DCDC-6C76-6144-A7F4-B4FACC7B0176}"/>
                </a:ext>
              </a:extLst>
            </p:cNvPr>
            <p:cNvSpPr/>
            <p:nvPr userDrawn="1"/>
          </p:nvSpPr>
          <p:spPr>
            <a:xfrm>
              <a:off x="141665" y="368570"/>
              <a:ext cx="16449071" cy="4097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132"/>
                  </a:lnTo>
                  <a:lnTo>
                    <a:pt x="4684" y="11963"/>
                  </a:lnTo>
                  <a:lnTo>
                    <a:pt x="21600" y="0"/>
                  </a:lnTo>
                  <a:lnTo>
                    <a:pt x="21600" y="2148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D5646"/>
            </a:solidFill>
            <a:ln w="12700" cap="flat">
              <a:noFill/>
              <a:miter lim="400000"/>
            </a:ln>
            <a:effectLst/>
          </p:spPr>
          <p:txBody>
            <a:bodyPr wrap="square" lIns="52916" tIns="52916" rIns="52916" bIns="52916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485"/>
            </a:p>
          </p:txBody>
        </p:sp>
        <p:sp>
          <p:nvSpPr>
            <p:cNvPr id="5" name="Линия">
              <a:extLst>
                <a:ext uri="{FF2B5EF4-FFF2-40B4-BE49-F238E27FC236}">
                  <a16:creationId xmlns:a16="http://schemas.microsoft.com/office/drawing/2014/main" id="{FDB9B6D2-C2E8-D743-A964-094C978DC466}"/>
                </a:ext>
              </a:extLst>
            </p:cNvPr>
            <p:cNvSpPr/>
            <p:nvPr/>
          </p:nvSpPr>
          <p:spPr>
            <a:xfrm flipH="1" flipV="1">
              <a:off x="20777" y="2114676"/>
              <a:ext cx="7521040" cy="103670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sp>
          <p:nvSpPr>
            <p:cNvPr id="6" name="Линия">
              <a:extLst>
                <a:ext uri="{FF2B5EF4-FFF2-40B4-BE49-F238E27FC236}">
                  <a16:creationId xmlns:a16="http://schemas.microsoft.com/office/drawing/2014/main" id="{FAF0AE3A-86C7-644F-BCFB-A4651B1FB9D4}"/>
                </a:ext>
              </a:extLst>
            </p:cNvPr>
            <p:cNvSpPr/>
            <p:nvPr/>
          </p:nvSpPr>
          <p:spPr>
            <a:xfrm>
              <a:off x="1" y="370130"/>
              <a:ext cx="6216247" cy="422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4682"/>
                  </a:lnTo>
                  <a:lnTo>
                    <a:pt x="20021" y="21134"/>
                  </a:lnTo>
                  <a:lnTo>
                    <a:pt x="8948" y="21282"/>
                  </a:lnTo>
                  <a:lnTo>
                    <a:pt x="47" y="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sp>
          <p:nvSpPr>
            <p:cNvPr id="7" name="Линия">
              <a:extLst>
                <a:ext uri="{FF2B5EF4-FFF2-40B4-BE49-F238E27FC236}">
                  <a16:creationId xmlns:a16="http://schemas.microsoft.com/office/drawing/2014/main" id="{CB1A5140-ACDC-B54F-BE05-F9C79FAD19BA}"/>
                </a:ext>
              </a:extLst>
            </p:cNvPr>
            <p:cNvSpPr/>
            <p:nvPr/>
          </p:nvSpPr>
          <p:spPr>
            <a:xfrm>
              <a:off x="7514677" y="-333044"/>
              <a:ext cx="9119134" cy="478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721"/>
                  </a:moveTo>
                  <a:lnTo>
                    <a:pt x="21600" y="21464"/>
                  </a:lnTo>
                  <a:lnTo>
                    <a:pt x="21499" y="10965"/>
                  </a:lnTo>
                  <a:lnTo>
                    <a:pt x="12068" y="21600"/>
                  </a:lnTo>
                  <a:lnTo>
                    <a:pt x="5072" y="0"/>
                  </a:lnTo>
                  <a:lnTo>
                    <a:pt x="21596" y="11187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sp>
          <p:nvSpPr>
            <p:cNvPr id="8" name="Линия">
              <a:extLst>
                <a:ext uri="{FF2B5EF4-FFF2-40B4-BE49-F238E27FC236}">
                  <a16:creationId xmlns:a16="http://schemas.microsoft.com/office/drawing/2014/main" id="{A63AD374-19DC-D14A-859A-3F40017BC1A8}"/>
                </a:ext>
              </a:extLst>
            </p:cNvPr>
            <p:cNvSpPr/>
            <p:nvPr/>
          </p:nvSpPr>
          <p:spPr>
            <a:xfrm>
              <a:off x="6009064" y="-353225"/>
              <a:ext cx="3669692" cy="483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743"/>
                  </a:lnTo>
                  <a:lnTo>
                    <a:pt x="5169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  <p:sp>
          <p:nvSpPr>
            <p:cNvPr id="9" name="Линия">
              <a:extLst>
                <a:ext uri="{FF2B5EF4-FFF2-40B4-BE49-F238E27FC236}">
                  <a16:creationId xmlns:a16="http://schemas.microsoft.com/office/drawing/2014/main" id="{86E1AF15-427E-9843-AA3D-22D3ED2D7298}"/>
                </a:ext>
              </a:extLst>
            </p:cNvPr>
            <p:cNvSpPr/>
            <p:nvPr/>
          </p:nvSpPr>
          <p:spPr>
            <a:xfrm>
              <a:off x="6200292" y="370814"/>
              <a:ext cx="10324680" cy="347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752"/>
                  </a:moveTo>
                  <a:lnTo>
                    <a:pt x="15422" y="2160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0480" tIns="30480" rIns="30480" bIns="30480" numCol="1" anchor="ctr">
              <a:noAutofit/>
            </a:bodyPr>
            <a:lstStyle/>
            <a:p>
              <a:pPr defTabSz="412781">
                <a:defRPr sz="2000" b="0">
                  <a:latin typeface="Graphik LCG Light"/>
                  <a:ea typeface="Graphik LCG Light"/>
                  <a:cs typeface="Graphik LCG Light"/>
                  <a:sym typeface="Graphik LCG Light"/>
                </a:defRPr>
              </a:pPr>
              <a:endParaRPr sz="1351"/>
            </a:p>
          </p:txBody>
        </p:sp>
      </p:grpSp>
      <p:sp>
        <p:nvSpPr>
          <p:cNvPr id="15" name="Текст заголовка">
            <a:extLst>
              <a:ext uri="{FF2B5EF4-FFF2-40B4-BE49-F238E27FC236}">
                <a16:creationId xmlns:a16="http://schemas.microsoft.com/office/drawing/2014/main" id="{6B8CEF6E-483B-014C-8A4E-A03E4B6AFA4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16100" y="708547"/>
            <a:ext cx="4917963" cy="116025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3645" b="1" i="0" baseline="0">
                <a:solidFill>
                  <a:schemeClr val="tx1"/>
                </a:solidFill>
                <a:latin typeface="Navigo"/>
                <a:ea typeface="Navigo"/>
                <a:cs typeface="Navigo"/>
                <a:sym typeface="Navigo"/>
              </a:defRPr>
            </a:lvl1pPr>
          </a:lstStyle>
          <a:p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</a:t>
            </a:r>
            <a:b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</a:br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слайда</a:t>
            </a:r>
            <a:endParaRPr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915592" y="2059330"/>
            <a:ext cx="4918515" cy="3120391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  <a:lvl2pPr marL="300060" indent="0">
              <a:buNone/>
              <a:defRPr/>
            </a:lvl2pPr>
          </a:lstStyle>
          <a:p>
            <a:pPr lvl="0"/>
            <a:r>
              <a:rPr lang="ru-RU"/>
              <a:t>Образец текста с буллитами</a:t>
            </a:r>
          </a:p>
          <a:p>
            <a:pPr lvl="0"/>
            <a:r>
              <a:rPr lang="ru-RU"/>
              <a:t>Текст</a:t>
            </a:r>
          </a:p>
          <a:p>
            <a:pPr lvl="0"/>
            <a:r>
              <a:rPr lang="ru-RU"/>
              <a:t>Текст</a:t>
            </a:r>
          </a:p>
          <a:p>
            <a:pPr lvl="0"/>
            <a:r>
              <a:rPr lang="ru-RU"/>
              <a:t>Текст</a:t>
            </a:r>
          </a:p>
          <a:p>
            <a:pPr lvl="0"/>
            <a:r>
              <a:rPr lang="ru-RU"/>
              <a:t>Текст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915592" y="5376887"/>
            <a:ext cx="4918515" cy="1011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/>
            </a:lvl1pPr>
            <a:lvl2pPr marL="300060" indent="0">
              <a:buNone/>
              <a:defRPr/>
            </a:lvl2pPr>
          </a:lstStyle>
          <a:p>
            <a:pPr lvl="0"/>
            <a:r>
              <a:rPr lang="ru-RU"/>
              <a:t>Но не перегружайте слайды большим количеством текста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030858" y="6388446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/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19" name="Рисунок 7">
            <a:extLst>
              <a:ext uri="{FF2B5EF4-FFF2-40B4-BE49-F238E27FC236}">
                <a16:creationId xmlns:a16="http://schemas.microsoft.com/office/drawing/2014/main" id="{AFB885CB-00BF-8241-A7E5-B04EF565E3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0544" y="145177"/>
            <a:ext cx="361859" cy="36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226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278671"/>
            <a:ext cx="12192000" cy="300658"/>
          </a:xfrm>
          <a:prstGeom prst="rect">
            <a:avLst/>
          </a:prstGeom>
          <a:solidFill>
            <a:srgbClr val="38BCC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85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Рисунок 14">
            <a:extLst>
              <a:ext uri="{FF2B5EF4-FFF2-40B4-BE49-F238E27FC236}">
                <a16:creationId xmlns:a16="http://schemas.microsoft.com/office/drawing/2014/main" id="{905E8D9B-2D74-9A4B-A6F7-657B45F1CB06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56" y="2091544"/>
            <a:ext cx="850483" cy="850500"/>
          </a:xfrm>
          <a:prstGeom prst="rect">
            <a:avLst/>
          </a:prstGeom>
        </p:spPr>
      </p:pic>
      <p:sp>
        <p:nvSpPr>
          <p:cNvPr id="8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61939" y="2059330"/>
            <a:ext cx="4918515" cy="3120391"/>
          </a:xfrm>
          <a:prstGeom prst="rect">
            <a:avLst/>
          </a:prstGeom>
        </p:spPr>
        <p:txBody>
          <a:bodyPr vert="horz"/>
          <a:lstStyle>
            <a:lvl1pPr marL="300060" marR="0" indent="-300060" algn="l" defTabSz="410796" rtl="0" eaLnBrk="1" fontAlgn="auto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baseline="0">
                <a:solidFill>
                  <a:schemeClr val="bg1"/>
                </a:solidFill>
              </a:defRPr>
            </a:lvl1pPr>
            <a:lvl2pPr marL="300060" indent="0">
              <a:buNone/>
              <a:defRPr/>
            </a:lvl2pPr>
          </a:lstStyle>
          <a:p>
            <a:pPr lvl="0"/>
            <a:r>
              <a:rPr lang="ru-RU"/>
              <a:t>Образец текста с буллитами</a:t>
            </a:r>
          </a:p>
          <a:p>
            <a:pPr lvl="0"/>
            <a:r>
              <a:rPr lang="ru-RU"/>
              <a:t>Образец текста с буллитами</a:t>
            </a:r>
          </a:p>
          <a:p>
            <a:pPr marL="300060" marR="0" lvl="0" indent="-300060" algn="l" defTabSz="410796" rtl="0" eaLnBrk="1" fontAlgn="auto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/>
            </a:pPr>
            <a:r>
              <a:rPr lang="ru-RU"/>
              <a:t>Образец текста с буллитами</a:t>
            </a:r>
          </a:p>
          <a:p>
            <a:pPr marL="300060" marR="0" lvl="0" indent="-300060" algn="l" defTabSz="410796" rtl="0" eaLnBrk="1" fontAlgn="auto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/>
            </a:pPr>
            <a:r>
              <a:rPr lang="ru-RU"/>
              <a:t>Образец текста с буллитами</a:t>
            </a:r>
          </a:p>
          <a:p>
            <a:pPr marL="300060" marR="0" lvl="0" indent="-300060" algn="l" defTabSz="410796" rtl="0" eaLnBrk="1" fontAlgn="auto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/>
            </a:pPr>
            <a:r>
              <a:rPr lang="ru-RU"/>
              <a:t>Образец текста с буллитами</a:t>
            </a:r>
          </a:p>
          <a:p>
            <a:pPr lvl="0"/>
            <a:endParaRPr lang="ru-RU"/>
          </a:p>
          <a:p>
            <a:pPr lvl="0"/>
            <a:endParaRPr lang="ru-RU"/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77060" y="3263062"/>
            <a:ext cx="3137588" cy="1916657"/>
          </a:xfrm>
          <a:prstGeom prst="rect">
            <a:avLst/>
          </a:prstGeom>
        </p:spPr>
        <p:txBody>
          <a:bodyPr vert="horz"/>
          <a:lstStyle>
            <a:lvl1pPr marL="0" marR="0" indent="0" algn="ctr" defTabSz="410796" rtl="0" eaLnBrk="1" fontAlgn="auto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2971" baseline="0">
                <a:solidFill>
                  <a:schemeClr val="bg1"/>
                </a:solidFill>
              </a:defRPr>
            </a:lvl1pPr>
            <a:lvl2pPr marL="300060" indent="0">
              <a:buNone/>
              <a:defRPr/>
            </a:lvl2pPr>
          </a:lstStyle>
          <a:p>
            <a:pPr lvl="0"/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Заголовок</a:t>
            </a:r>
            <a:b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</a:br>
            <a:r>
              <a:rPr lang="ru-RU" b="1">
                <a:latin typeface="Navigo" panose="02070503070706040303" pitchFamily="18" charset="0"/>
                <a:ea typeface="Navigo" panose="02070503070706040303" pitchFamily="18" charset="0"/>
              </a:rPr>
              <a:t>слайда</a:t>
            </a:r>
            <a:endParaRPr lang="ru-RU"/>
          </a:p>
          <a:p>
            <a:pPr lvl="0"/>
            <a:endParaRPr lang="ru-RU"/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356167" y="6278099"/>
            <a:ext cx="650614" cy="352985"/>
          </a:xfrm>
          <a:prstGeom prst="rect">
            <a:avLst/>
          </a:prstGeom>
        </p:spPr>
        <p:txBody>
          <a:bodyPr anchor="ctr"/>
          <a:lstStyle>
            <a:lvl1pPr>
              <a:defRPr sz="709">
                <a:solidFill>
                  <a:schemeClr val="bg1"/>
                </a:solidFill>
              </a:defRPr>
            </a:lvl1pPr>
          </a:lstStyle>
          <a:p>
            <a:fld id="{17559AE3-2556-4695-A5CD-FABB3A9F7FB6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Рисунок 3">
            <a:extLst>
              <a:ext uri="{FF2B5EF4-FFF2-40B4-BE49-F238E27FC236}">
                <a16:creationId xmlns:a16="http://schemas.microsoft.com/office/drawing/2014/main" id="{2F75EECE-26D8-F147-BEC8-78D7D3E0E5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60" r="49447" b="23338"/>
          <a:stretch/>
        </p:blipFill>
        <p:spPr>
          <a:xfrm>
            <a:off x="288691" y="198656"/>
            <a:ext cx="415143" cy="4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397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5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transition spd="med"/>
  <p:txStyles>
    <p:titleStyle>
      <a:lvl1pPr marL="0" marR="0" indent="0" algn="ctr" defTabSz="41079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54316" algn="ctr" defTabSz="41079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32" algn="ctr" defTabSz="41079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50" algn="ctr" defTabSz="41079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67" algn="ctr" defTabSz="41079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82" algn="ctr" defTabSz="41079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99" algn="ctr" defTabSz="41079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215" algn="ctr" defTabSz="41079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532" algn="ctr" defTabSz="41079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36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0060" marR="0" indent="-300060" algn="l" defTabSz="410796" rtl="0" eaLnBrk="1" latinLnBrk="0" hangingPunct="1">
        <a:lnSpc>
          <a:spcPct val="100000"/>
        </a:lnSpc>
        <a:spcBef>
          <a:spcPts val="2903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00120" marR="0" indent="-300060" algn="l" defTabSz="410796" rtl="0" eaLnBrk="1" latinLnBrk="0" hangingPunct="1">
        <a:lnSpc>
          <a:spcPct val="100000"/>
        </a:lnSpc>
        <a:spcBef>
          <a:spcPts val="2903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00179" marR="0" indent="-300060" algn="l" defTabSz="410796" rtl="0" eaLnBrk="1" latinLnBrk="0" hangingPunct="1">
        <a:lnSpc>
          <a:spcPct val="100000"/>
        </a:lnSpc>
        <a:spcBef>
          <a:spcPts val="2903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00238" marR="0" indent="-300060" algn="l" defTabSz="410796" rtl="0" eaLnBrk="1" latinLnBrk="0" hangingPunct="1">
        <a:lnSpc>
          <a:spcPct val="100000"/>
        </a:lnSpc>
        <a:spcBef>
          <a:spcPts val="2903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00300" marR="0" indent="-300060" algn="l" defTabSz="410796" rtl="0" eaLnBrk="1" latinLnBrk="0" hangingPunct="1">
        <a:lnSpc>
          <a:spcPct val="100000"/>
        </a:lnSpc>
        <a:spcBef>
          <a:spcPts val="2903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00360" marR="0" indent="-300060" algn="l" defTabSz="410796" rtl="0" eaLnBrk="1" latinLnBrk="0" hangingPunct="1">
        <a:lnSpc>
          <a:spcPct val="100000"/>
        </a:lnSpc>
        <a:spcBef>
          <a:spcPts val="2903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00418" marR="0" indent="-300060" algn="l" defTabSz="410796" rtl="0" eaLnBrk="1" latinLnBrk="0" hangingPunct="1">
        <a:lnSpc>
          <a:spcPct val="100000"/>
        </a:lnSpc>
        <a:spcBef>
          <a:spcPts val="2903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00479" marR="0" indent="-300060" algn="l" defTabSz="410796" rtl="0" eaLnBrk="1" latinLnBrk="0" hangingPunct="1">
        <a:lnSpc>
          <a:spcPct val="100000"/>
        </a:lnSpc>
        <a:spcBef>
          <a:spcPts val="2903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700538" marR="0" indent="-300060" algn="l" defTabSz="410796" rtl="0" eaLnBrk="1" latinLnBrk="0" hangingPunct="1">
        <a:lnSpc>
          <a:spcPct val="100000"/>
        </a:lnSpc>
        <a:spcBef>
          <a:spcPts val="2903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394364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1" b="0" i="0" u="none" strike="noStrike" cap="none" spc="3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raphik LCG Bold"/>
        </a:defRPr>
      </a:lvl1pPr>
      <a:lvl2pPr marL="0" marR="0" indent="154316" algn="r" defTabSz="394364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1" b="0" i="0" u="none" strike="noStrike" cap="none" spc="3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raphik LCG Bold"/>
        </a:defRPr>
      </a:lvl2pPr>
      <a:lvl3pPr marL="0" marR="0" indent="308632" algn="r" defTabSz="394364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1" b="0" i="0" u="none" strike="noStrike" cap="none" spc="3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raphik LCG Bold"/>
        </a:defRPr>
      </a:lvl3pPr>
      <a:lvl4pPr marL="0" marR="0" indent="462950" algn="r" defTabSz="394364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1" b="0" i="0" u="none" strike="noStrike" cap="none" spc="3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raphik LCG Bold"/>
        </a:defRPr>
      </a:lvl4pPr>
      <a:lvl5pPr marL="0" marR="0" indent="617267" algn="r" defTabSz="394364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1" b="0" i="0" u="none" strike="noStrike" cap="none" spc="3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raphik LCG Bold"/>
        </a:defRPr>
      </a:lvl5pPr>
      <a:lvl6pPr marL="0" marR="0" indent="771582" algn="r" defTabSz="394364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1" b="0" i="0" u="none" strike="noStrike" cap="none" spc="3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raphik LCG Bold"/>
        </a:defRPr>
      </a:lvl6pPr>
      <a:lvl7pPr marL="0" marR="0" indent="925899" algn="r" defTabSz="394364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1" b="0" i="0" u="none" strike="noStrike" cap="none" spc="3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raphik LCG Bold"/>
        </a:defRPr>
      </a:lvl7pPr>
      <a:lvl8pPr marL="0" marR="0" indent="1080215" algn="r" defTabSz="394364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1" b="0" i="0" u="none" strike="noStrike" cap="none" spc="3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raphik LCG Bold"/>
        </a:defRPr>
      </a:lvl8pPr>
      <a:lvl9pPr marL="0" marR="0" indent="1234532" algn="r" defTabSz="394364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1" b="0" i="0" u="none" strike="noStrike" cap="none" spc="32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raphik LCG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svg"/><Relationship Id="rId11" Type="http://schemas.openxmlformats.org/officeDocument/2006/relationships/hyperlink" Target="mailto:Kustareva_ea@irkutskoil.ru" TargetMode="External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F11C580-85EC-57BE-AAED-9B90E8D0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04" y="4672485"/>
            <a:ext cx="11498255" cy="2185515"/>
          </a:xfrm>
        </p:spPr>
        <p:txBody>
          <a:bodyPr/>
          <a:lstStyle/>
          <a:p>
            <a:r>
              <a:rPr lang="ru-RU" sz="4000" dirty="0"/>
              <a:t>5 лет с 1С:Документооборотом:</a:t>
            </a:r>
            <a:r>
              <a:rPr lang="ru-RU" sz="4800" dirty="0"/>
              <a:t> </a:t>
            </a:r>
            <a:br>
              <a:rPr lang="ru-RU" sz="4800" dirty="0"/>
            </a:br>
            <a:r>
              <a:rPr lang="ru-RU" sz="4000" dirty="0"/>
              <a:t>нам есть, что рассказать!</a:t>
            </a:r>
            <a:br>
              <a:rPr lang="ru-RU" sz="4000" dirty="0"/>
            </a:br>
            <a:br>
              <a:rPr lang="ru-RU" sz="4000" dirty="0"/>
            </a:br>
            <a:r>
              <a:rPr lang="ru-RU" sz="3200" b="0" dirty="0"/>
              <a:t>Спикер:</a:t>
            </a:r>
            <a:r>
              <a:rPr lang="ru-RU" sz="3200" dirty="0"/>
              <a:t> </a:t>
            </a:r>
            <a:r>
              <a:rPr lang="ru-RU" sz="3200" b="0" dirty="0"/>
              <a:t>Кустарева Елена</a:t>
            </a:r>
            <a:br>
              <a:rPr lang="ru-RU" sz="4000" b="0" dirty="0"/>
            </a:br>
            <a:br>
              <a:rPr lang="ru-RU" sz="4000" b="0" dirty="0"/>
            </a:br>
            <a:br>
              <a:rPr lang="ru-RU" sz="4000" dirty="0"/>
            </a:b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96848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>
            <a:extLst>
              <a:ext uri="{FF2B5EF4-FFF2-40B4-BE49-F238E27FC236}">
                <a16:creationId xmlns:a16="http://schemas.microsoft.com/office/drawing/2014/main" id="{0C696068-72F6-A455-252B-EE9A5574AA11}"/>
              </a:ext>
            </a:extLst>
          </p:cNvPr>
          <p:cNvSpPr txBox="1">
            <a:spLocks/>
          </p:cNvSpPr>
          <p:nvPr/>
        </p:nvSpPr>
        <p:spPr>
          <a:xfrm>
            <a:off x="1583844" y="406254"/>
            <a:ext cx="8896587" cy="6985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0796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56" b="1" i="0" u="none" strike="noStrike" cap="none" spc="0" baseline="0">
                <a:ln>
                  <a:noFill/>
                </a:ln>
                <a:solidFill>
                  <a:srgbClr val="0B503F"/>
                </a:solidFill>
                <a:uFillTx/>
                <a:latin typeface="Arial"/>
                <a:ea typeface="Navigo"/>
                <a:cs typeface="Arial"/>
                <a:sym typeface="Navigo"/>
              </a:defRPr>
            </a:lvl1pPr>
            <a:lvl2pPr marL="0" marR="0" indent="154316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50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67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8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99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215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5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r>
              <a:rPr lang="ru-RU" dirty="0"/>
              <a:t> </a:t>
            </a:r>
            <a:r>
              <a:rPr lang="ru-RU" sz="3600" dirty="0"/>
              <a:t>Непрогнозируемые</a:t>
            </a:r>
            <a:r>
              <a:rPr lang="ru-RU" dirty="0"/>
              <a:t> </a:t>
            </a:r>
            <a:r>
              <a:rPr lang="ru-RU" sz="3600" dirty="0"/>
              <a:t>проблемы при внедрении ЭДО 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FC66640D-B9B0-58A8-DA31-F7FD7EDEB9C9}"/>
              </a:ext>
            </a:extLst>
          </p:cNvPr>
          <p:cNvSpPr txBox="1">
            <a:spLocks/>
          </p:cNvSpPr>
          <p:nvPr/>
        </p:nvSpPr>
        <p:spPr>
          <a:xfrm>
            <a:off x="1583845" y="2057341"/>
            <a:ext cx="8484604" cy="39287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300060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00120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00179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00238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00300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800360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0418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00479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00538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8000" dirty="0"/>
              <a:t>Взаимоисключающие требования разных функциональных заказчиков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8000" dirty="0"/>
              <a:t>Процедура выпуска электронных подписей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8000" dirty="0"/>
              <a:t>Изменения и неготовность законодательства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8000" dirty="0"/>
              <a:t>Процессы, не поддающиеся автоматизации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8000" dirty="0"/>
              <a:t>Учетные записи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8000" dirty="0"/>
              <a:t>Отказ контрагентов от ЭДО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8000" dirty="0"/>
              <a:t>Нагрузка на систему, быстродействие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ru-RU" sz="8000" dirty="0"/>
              <a:t>Взаимодействие нескольких команд</a:t>
            </a:r>
            <a:endParaRPr lang="en-US" sz="80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ru-RU" sz="86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ru-RU" sz="86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ru-RU" sz="8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7624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63EFC-0C4F-125C-027B-FEBF6DE8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88" y="302848"/>
            <a:ext cx="6811083" cy="1160259"/>
          </a:xfrm>
        </p:spPr>
        <p:txBody>
          <a:bodyPr/>
          <a:lstStyle/>
          <a:p>
            <a:pPr algn="ctr"/>
            <a:r>
              <a:rPr lang="ru-RU">
                <a:latin typeface="+mj-lt"/>
              </a:rPr>
              <a:t>Как мы решали проблему быстродействия?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AE9B5A-B22B-06A7-4092-55FED7885F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304" y="5378191"/>
            <a:ext cx="10912510" cy="312039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YS Text"/>
              </a:rPr>
              <a:t>!!! </a:t>
            </a:r>
            <a:r>
              <a:rPr lang="ru-RU" sz="2800" b="1" dirty="0">
                <a:solidFill>
                  <a:schemeClr val="tx1"/>
                </a:solidFill>
                <a:latin typeface="YS Text"/>
              </a:rPr>
              <a:t>Центры корпоративной технологической поддержки 1С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69B88-FC0B-9F99-FA1E-54616F9BD2E4}"/>
              </a:ext>
            </a:extLst>
          </p:cNvPr>
          <p:cNvSpPr txBox="1"/>
          <p:nvPr/>
        </p:nvSpPr>
        <p:spPr>
          <a:xfrm>
            <a:off x="733529" y="1671037"/>
            <a:ext cx="8028634" cy="32493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1. Выделили отдельных специалистов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2. Применили Методику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APDEX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457200" indent="-4572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b="0" dirty="0"/>
              <a:t>Получили список ключевых операций</a:t>
            </a:r>
          </a:p>
          <a:p>
            <a:pPr marL="457200" lvl="2" indent="-4572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b="0" dirty="0"/>
              <a:t>Определили приоритет каждой операции и целевое время</a:t>
            </a:r>
          </a:p>
          <a:p>
            <a:pPr marL="457200" lvl="2" indent="-4572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800" b="0" dirty="0"/>
              <a:t>Собрали информацию о времени выполнения каждой ключевой операции, проанализировали</a:t>
            </a:r>
            <a:endParaRPr lang="en-US" sz="1800" b="0" dirty="0"/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3. Разработали регламент по быстродействию 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5634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96AB2CA-E6EB-2E52-BF1B-3DB47961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в цифрах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7078941-6A06-1738-A0A0-9AFE26234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661" y="0"/>
            <a:ext cx="1413214" cy="141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518E4D-397F-97D6-29EA-C10C6D40C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15" y="2001420"/>
            <a:ext cx="10730060" cy="19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815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F4BB9-595B-D23B-E4DA-B5804A435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624" y="438602"/>
            <a:ext cx="10243237" cy="697256"/>
          </a:xfrm>
        </p:spPr>
        <p:txBody>
          <a:bodyPr/>
          <a:lstStyle/>
          <a:p>
            <a:pPr algn="ctr"/>
            <a:r>
              <a:rPr lang="ru-RU" dirty="0"/>
              <a:t>Как построить эффективное взаимодействия внутри команд?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9FD30-3B6F-2068-E3B7-CCC7C672BFB0}"/>
              </a:ext>
            </a:extLst>
          </p:cNvPr>
          <p:cNvSpPr txBox="1"/>
          <p:nvPr/>
        </p:nvSpPr>
        <p:spPr>
          <a:xfrm>
            <a:off x="1378227" y="2151727"/>
            <a:ext cx="10243237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00060" indent="-300060" algn="l" defTabSz="410796" hangingPunct="1">
              <a:spcBef>
                <a:spcPts val="1200"/>
              </a:spcBef>
              <a:buSzPct val="145000"/>
              <a:buFontTx/>
              <a:buChar char="•"/>
            </a:pPr>
            <a:r>
              <a:rPr lang="ru-RU" b="0" dirty="0"/>
              <a:t>Постоянные коммуникации</a:t>
            </a:r>
          </a:p>
          <a:p>
            <a:pPr marL="300060" indent="-300060" algn="l" defTabSz="410796" hangingPunct="1">
              <a:spcBef>
                <a:spcPts val="1200"/>
              </a:spcBef>
              <a:buSzPct val="145000"/>
              <a:buFontTx/>
              <a:buChar char="•"/>
            </a:pPr>
            <a:r>
              <a:rPr lang="ru-RU" b="0" dirty="0"/>
              <a:t>Определение «правил игры» между командами на старте проекта</a:t>
            </a:r>
          </a:p>
          <a:p>
            <a:pPr marL="300060" indent="-300060" algn="l" defTabSz="410796" hangingPunct="1">
              <a:spcBef>
                <a:spcPts val="1200"/>
              </a:spcBef>
              <a:buSzPct val="145000"/>
              <a:buFontTx/>
              <a:buChar char="•"/>
            </a:pPr>
            <a:r>
              <a:rPr lang="ru-RU" b="0" dirty="0"/>
              <a:t>Четкое совместное планирование </a:t>
            </a:r>
            <a:r>
              <a:rPr lang="ru-RU" b="0" dirty="0" err="1"/>
              <a:t>бэклога</a:t>
            </a:r>
            <a:endParaRPr lang="ru-RU" b="0" dirty="0"/>
          </a:p>
          <a:p>
            <a:pPr marL="300060" indent="-300060" algn="l" defTabSz="410796" hangingPunct="1">
              <a:spcBef>
                <a:spcPts val="1200"/>
              </a:spcBef>
              <a:buSzPct val="145000"/>
              <a:buFontTx/>
              <a:buChar char="•"/>
            </a:pPr>
            <a:r>
              <a:rPr lang="ru-RU" b="0" dirty="0"/>
              <a:t>Определение правил установки релизов (регламент)</a:t>
            </a:r>
          </a:p>
          <a:p>
            <a:pPr marL="300060" indent="-300060" algn="l" defTabSz="410796" hangingPunct="1">
              <a:spcBef>
                <a:spcPts val="1200"/>
              </a:spcBef>
              <a:buSzPct val="145000"/>
              <a:buFontTx/>
              <a:buChar char="•"/>
            </a:pPr>
            <a:r>
              <a:rPr lang="ru-RU" b="0" dirty="0"/>
              <a:t>Оперативное реагирование на какие-либо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14749068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5AFE5-E9FE-8F9A-F448-1C3737BD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641" y="459877"/>
            <a:ext cx="10467639" cy="722311"/>
          </a:xfrm>
        </p:spPr>
        <p:txBody>
          <a:bodyPr/>
          <a:lstStyle/>
          <a:p>
            <a:pPr algn="ctr"/>
            <a:r>
              <a:rPr lang="ru-RU" sz="4000"/>
              <a:t>Единое хранилище для разработчиков</a:t>
            </a:r>
          </a:p>
        </p:txBody>
      </p:sp>
      <p:pic>
        <p:nvPicPr>
          <p:cNvPr id="5" name="Рисунок 4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97333BF-F3C4-0085-71C1-A56813EB6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39" y="1773457"/>
            <a:ext cx="10214632" cy="373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5958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D68AE-D065-7F82-9154-B77F3945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50" y="512153"/>
            <a:ext cx="11409046" cy="697256"/>
          </a:xfrm>
        </p:spPr>
        <p:txBody>
          <a:bodyPr/>
          <a:lstStyle/>
          <a:p>
            <a:pPr algn="ctr"/>
            <a:r>
              <a:rPr lang="ru-RU" sz="3600"/>
              <a:t>Единое хранилище для разработчиков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D5D8E-7FAB-0F97-4DB5-9C906F475AF7}"/>
              </a:ext>
            </a:extLst>
          </p:cNvPr>
          <p:cNvSpPr txBox="1"/>
          <p:nvPr/>
        </p:nvSpPr>
        <p:spPr>
          <a:xfrm>
            <a:off x="6096000" y="3429000"/>
            <a:ext cx="5646997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ru-RU" b="0" dirty="0">
              <a:latin typeface="Verdana"/>
              <a:ea typeface="Verdana"/>
              <a:cs typeface="Lato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Меньшее количество трудозатрат разработчиков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Минимальное количество ошибок на промышленной базе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latin typeface="Verdana"/>
              <a:ea typeface="Verdana"/>
              <a:cs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latin typeface="Verdana"/>
              <a:ea typeface="Verdana"/>
              <a:cs typeface="La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A2820-61C5-B98E-B4B5-6EC3266AC39A}"/>
              </a:ext>
            </a:extLst>
          </p:cNvPr>
          <p:cNvSpPr txBox="1"/>
          <p:nvPr/>
        </p:nvSpPr>
        <p:spPr>
          <a:xfrm>
            <a:off x="299312" y="2552994"/>
            <a:ext cx="5796688" cy="3662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>
              <a:latin typeface="Verdana"/>
              <a:ea typeface="Verdana"/>
              <a:cs typeface="Lato"/>
            </a:endParaRPr>
          </a:p>
          <a:p>
            <a:endParaRPr lang="en-US" dirty="0">
              <a:latin typeface="Verdana"/>
              <a:ea typeface="Verdana"/>
              <a:cs typeface="Lato"/>
            </a:endParaRPr>
          </a:p>
          <a:p>
            <a:endParaRPr lang="ru-RU" dirty="0">
              <a:latin typeface="Verdana"/>
              <a:ea typeface="Verdana"/>
              <a:cs typeface="Lato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Блокировки объектов конфигурации разработчиками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Потери денег компании из-за простоя  команд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Увеличение сроков на разработку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Формирование негативных эмоций между командами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202D9C-8CA8-92C7-EA59-7A5ABEEDB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22" r="2376"/>
          <a:stretch/>
        </p:blipFill>
        <p:spPr>
          <a:xfrm>
            <a:off x="7519549" y="1209409"/>
            <a:ext cx="2204666" cy="22990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F730E8-3F49-9A1A-58D6-6D771D9A2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18" y="1100355"/>
            <a:ext cx="2112632" cy="251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65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5A65A-05A3-B2C6-90E3-B7679DB0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816" y="450177"/>
            <a:ext cx="10950184" cy="697256"/>
          </a:xfrm>
        </p:spPr>
        <p:txBody>
          <a:bodyPr/>
          <a:lstStyle/>
          <a:p>
            <a:pPr algn="ctr"/>
            <a:r>
              <a:rPr lang="ru-RU" sz="3600"/>
              <a:t>Несколько хранилищ для разработки</a:t>
            </a:r>
          </a:p>
        </p:txBody>
      </p:sp>
      <p:pic>
        <p:nvPicPr>
          <p:cNvPr id="7" name="Рисунок 6" descr="Изображение выглядит как текст, снимок экрана, диаграмма, План&#10;&#10;Автоматически созданное описание">
            <a:extLst>
              <a:ext uri="{FF2B5EF4-FFF2-40B4-BE49-F238E27FC236}">
                <a16:creationId xmlns:a16="http://schemas.microsoft.com/office/drawing/2014/main" id="{0BE28048-5558-83E7-1ACF-E0AE5A32C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33" y="1147432"/>
            <a:ext cx="8733287" cy="54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5678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D68AE-D065-7F82-9154-B77F3945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624" y="438602"/>
            <a:ext cx="10047357" cy="697256"/>
          </a:xfrm>
        </p:spPr>
        <p:txBody>
          <a:bodyPr/>
          <a:lstStyle/>
          <a:p>
            <a:pPr algn="ctr"/>
            <a:r>
              <a:rPr lang="ru-RU" sz="3600"/>
              <a:t>Отдельное хранилище для каждой </a:t>
            </a:r>
            <a:br>
              <a:rPr lang="ru-RU" sz="3600"/>
            </a:br>
            <a:r>
              <a:rPr lang="ru-RU" sz="3600"/>
              <a:t>команды разработчиков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D5D8E-7FAB-0F97-4DB5-9C906F475AF7}"/>
              </a:ext>
            </a:extLst>
          </p:cNvPr>
          <p:cNvSpPr txBox="1"/>
          <p:nvPr/>
        </p:nvSpPr>
        <p:spPr>
          <a:xfrm>
            <a:off x="175068" y="3582245"/>
            <a:ext cx="5920932" cy="2970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ru-RU" b="0" dirty="0">
              <a:latin typeface="Verdana"/>
              <a:ea typeface="Verdana"/>
              <a:cs typeface="Lato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Отсутствие блокировок объектов конфигурации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Благоприятная психологическая обстановка между командами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Отсутствие простоя команд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latin typeface="Verdana"/>
              <a:ea typeface="Verdana"/>
              <a:cs typeface="Lat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latin typeface="Verdana"/>
              <a:ea typeface="Verdana"/>
              <a:cs typeface="La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A2820-61C5-B98E-B4B5-6EC3266AC39A}"/>
              </a:ext>
            </a:extLst>
          </p:cNvPr>
          <p:cNvSpPr txBox="1"/>
          <p:nvPr/>
        </p:nvSpPr>
        <p:spPr>
          <a:xfrm>
            <a:off x="6220244" y="2945688"/>
            <a:ext cx="5796688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>
              <a:latin typeface="Verdana"/>
              <a:ea typeface="Verdana"/>
              <a:cs typeface="Lato"/>
            </a:endParaRPr>
          </a:p>
          <a:p>
            <a:endParaRPr lang="en-US" dirty="0">
              <a:latin typeface="Verdana"/>
              <a:ea typeface="Verdana"/>
              <a:cs typeface="Lato"/>
            </a:endParaRPr>
          </a:p>
          <a:p>
            <a:endParaRPr lang="ru-RU" dirty="0">
              <a:latin typeface="Verdana"/>
              <a:ea typeface="Verdana"/>
              <a:cs typeface="Lato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Дополнительные трудозатраты на актуализацию хранилищ разработки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Трудоемкое помещение объектов в </a:t>
            </a:r>
            <a:r>
              <a:rPr lang="ru-RU" sz="2000" b="0" dirty="0" err="1">
                <a:ea typeface="Verdana"/>
                <a:cs typeface="Lato"/>
              </a:rPr>
              <a:t>релизное</a:t>
            </a:r>
            <a:r>
              <a:rPr lang="ru-RU" sz="2000" b="0" dirty="0">
                <a:ea typeface="Verdana"/>
                <a:cs typeface="Lato"/>
              </a:rPr>
              <a:t> хранилище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7673E5D9-BBB3-89C8-3007-2B79473D45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061B32-D7D4-776D-5111-81FDC5332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422" y="1358145"/>
            <a:ext cx="2112632" cy="25171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0E3A2D-4E45-C007-4785-D7106EC91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22" r="2376"/>
          <a:stretch/>
        </p:blipFill>
        <p:spPr>
          <a:xfrm>
            <a:off x="1619700" y="1467197"/>
            <a:ext cx="2204666" cy="22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01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54">
            <a:extLst>
              <a:ext uri="{FF2B5EF4-FFF2-40B4-BE49-F238E27FC236}">
                <a16:creationId xmlns:a16="http://schemas.microsoft.com/office/drawing/2014/main" id="{3D6C5E50-C69D-EEC6-C414-9A432980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Что имеем сейчас?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F83A6-62A3-82F2-CBE3-EB98E86078E6}"/>
              </a:ext>
            </a:extLst>
          </p:cNvPr>
          <p:cNvSpPr txBox="1"/>
          <p:nvPr/>
        </p:nvSpPr>
        <p:spPr>
          <a:xfrm>
            <a:off x="4893309" y="1418425"/>
            <a:ext cx="638043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0" dirty="0">
                <a:ea typeface="Verdana"/>
                <a:cs typeface="Lato"/>
              </a:rPr>
              <a:t>Бесшовное согласование в связанных системах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48CCD-FC30-AD70-E68C-500A0F6329DA}"/>
              </a:ext>
            </a:extLst>
          </p:cNvPr>
          <p:cNvSpPr txBox="1"/>
          <p:nvPr/>
        </p:nvSpPr>
        <p:spPr>
          <a:xfrm>
            <a:off x="5462416" y="3182784"/>
            <a:ext cx="618978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0" dirty="0">
                <a:ea typeface="Verdana"/>
                <a:cs typeface="Lato"/>
              </a:rPr>
              <a:t>Все согласование через 1С: Документооборот</a:t>
            </a:r>
            <a:endParaRPr lang="en-US" b="0" dirty="0">
              <a:ea typeface="Verdana"/>
              <a:cs typeface="La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FF63B-4672-12B6-4172-36AF3EA31BB5}"/>
              </a:ext>
            </a:extLst>
          </p:cNvPr>
          <p:cNvSpPr txBox="1"/>
          <p:nvPr/>
        </p:nvSpPr>
        <p:spPr>
          <a:xfrm>
            <a:off x="883421" y="5565528"/>
            <a:ext cx="937328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0" dirty="0">
                <a:ea typeface="Verdana"/>
                <a:cs typeface="Lato"/>
              </a:rPr>
              <a:t>Интеграции со сторонними специальными операторами ЭДО</a:t>
            </a:r>
          </a:p>
        </p:txBody>
      </p:sp>
      <p:pic>
        <p:nvPicPr>
          <p:cNvPr id="8" name="Picture 7" descr="Chart, bubble chart&#10;&#10;Description automatically generated">
            <a:extLst>
              <a:ext uri="{FF2B5EF4-FFF2-40B4-BE49-F238E27FC236}">
                <a16:creationId xmlns:a16="http://schemas.microsoft.com/office/drawing/2014/main" id="{F7DCC744-B934-FC37-041D-2750ADA33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02" y="2037974"/>
            <a:ext cx="5497404" cy="29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7482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90D1D22-22C9-A3B6-7046-B0934D2EBFD2}"/>
              </a:ext>
            </a:extLst>
          </p:cNvPr>
          <p:cNvSpPr txBox="1">
            <a:spLocks/>
          </p:cNvSpPr>
          <p:nvPr/>
        </p:nvSpPr>
        <p:spPr>
          <a:xfrm>
            <a:off x="1589486" y="441867"/>
            <a:ext cx="9193898" cy="69725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0796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56" b="1" i="0" u="none" strike="noStrike" cap="none" spc="0" baseline="0">
                <a:ln>
                  <a:noFill/>
                </a:ln>
                <a:solidFill>
                  <a:srgbClr val="0B503F"/>
                </a:solidFill>
                <a:uFillTx/>
                <a:latin typeface="Arial"/>
                <a:ea typeface="Navigo"/>
                <a:cs typeface="Arial"/>
                <a:sym typeface="Navigo"/>
              </a:defRPr>
            </a:lvl1pPr>
            <a:lvl2pPr marL="0" marR="0" indent="154316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50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67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8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99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215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5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sz="3600" dirty="0"/>
              <a:t>Автоматизированные процессы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30D6F-B86C-A39A-90D1-6EF8E659AA49}"/>
              </a:ext>
            </a:extLst>
          </p:cNvPr>
          <p:cNvSpPr txBox="1"/>
          <p:nvPr/>
        </p:nvSpPr>
        <p:spPr>
          <a:xfrm>
            <a:off x="927084" y="2003710"/>
            <a:ext cx="11134338" cy="133882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Заявки на доступ (пропуск) –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792 816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/>
              <a:t>Документы </a:t>
            </a:r>
            <a:r>
              <a:rPr lang="en-US" sz="2000" b="0" dirty="0"/>
              <a:t>ERP</a:t>
            </a:r>
            <a:r>
              <a:rPr lang="ru-RU" sz="2000" b="0" dirty="0"/>
              <a:t>.УХ </a:t>
            </a:r>
            <a:r>
              <a:rPr lang="ru-RU" sz="2000" b="0" dirty="0">
                <a:ea typeface="Verdana"/>
                <a:cs typeface="Lato"/>
              </a:rPr>
              <a:t>–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599 665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Документы Личного кабинета контрагента</a:t>
            </a:r>
            <a:r>
              <a:rPr lang="ru-RU" sz="2000" b="0" dirty="0">
                <a:ea typeface="Verdana"/>
                <a:cs typeface="Lato"/>
              </a:rPr>
              <a:t> –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304 684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Договоры –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187 901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Акты расхода ТМЦ –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149 688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>
                <a:ea typeface="Verdana"/>
                <a:cs typeface="Lato"/>
              </a:rPr>
              <a:t>Перемещение товаров –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141 475 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Входящие документы (ЭДО) </a:t>
            </a:r>
            <a:r>
              <a:rPr lang="ru-RU" sz="2000" b="0" dirty="0">
                <a:ea typeface="Verdana"/>
                <a:cs typeface="Lato"/>
              </a:rPr>
              <a:t>–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110 343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Исходящие документы</a:t>
            </a:r>
            <a:r>
              <a:rPr lang="ru-RU" sz="2000" b="0" dirty="0">
                <a:ea typeface="Verdana"/>
                <a:cs typeface="Lato"/>
              </a:rPr>
              <a:t> –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68 215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</a:rPr>
              <a:t>Входящие документы</a:t>
            </a:r>
            <a:r>
              <a:rPr lang="ru-RU" sz="2000" b="0" dirty="0">
                <a:ea typeface="Verdana"/>
                <a:cs typeface="Lato"/>
              </a:rPr>
              <a:t> –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22 240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/>
              <a:t>Материальный отчет </a:t>
            </a:r>
            <a:r>
              <a:rPr lang="ru-RU" sz="2000" b="0" dirty="0">
                <a:ea typeface="Verdana"/>
                <a:cs typeface="Lato"/>
              </a:rPr>
              <a:t>–</a:t>
            </a:r>
            <a:r>
              <a:rPr lang="ru-RU" sz="2000" b="0" dirty="0"/>
              <a:t>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8 367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/>
              <a:t>Поступление услуг по ТС </a:t>
            </a:r>
            <a:r>
              <a:rPr lang="ru-RU" sz="2000" b="0" dirty="0">
                <a:ea typeface="Verdana"/>
                <a:cs typeface="Lato"/>
              </a:rPr>
              <a:t>–</a:t>
            </a:r>
            <a:r>
              <a:rPr lang="ru-RU" sz="2000" b="0" dirty="0"/>
              <a:t>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7 483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/>
              <a:t>Передача материалов в эксплуатацию </a:t>
            </a:r>
            <a:r>
              <a:rPr lang="ru-RU" sz="2000" b="0" dirty="0">
                <a:ea typeface="Verdana"/>
                <a:cs typeface="Lato"/>
              </a:rPr>
              <a:t>–</a:t>
            </a:r>
            <a:r>
              <a:rPr lang="ru-RU" sz="2000" b="0" dirty="0"/>
              <a:t> </a:t>
            </a:r>
            <a:r>
              <a:rPr lang="ru-RU" sz="2000" b="0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6 862</a:t>
            </a:r>
          </a:p>
          <a:p>
            <a:endParaRPr lang="ru-RU" sz="2000" b="0" dirty="0">
              <a:solidFill>
                <a:schemeClr val="accent2">
                  <a:lumMod val="75000"/>
                </a:schemeClr>
              </a:solidFill>
              <a:ea typeface="Verdana"/>
              <a:cs typeface="Lato"/>
            </a:endParaRP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Подключили новые Дочерние организации к 1С:ДО в редакции 3</a:t>
            </a:r>
          </a:p>
          <a:p>
            <a:pPr algn="l"/>
            <a:endParaRPr lang="ru-RU" sz="2000" b="0" dirty="0">
              <a:solidFill>
                <a:schemeClr val="accent2">
                  <a:lumMod val="75000"/>
                </a:schemeClr>
              </a:solidFill>
              <a:ea typeface="Verdana"/>
              <a:cs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b="0" dirty="0">
              <a:solidFill>
                <a:schemeClr val="accent2">
                  <a:lumMod val="75000"/>
                </a:schemeClr>
              </a:solidFill>
              <a:ea typeface="Verdana"/>
              <a:cs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b="0" dirty="0">
              <a:solidFill>
                <a:schemeClr val="accent2">
                  <a:lumMod val="75000"/>
                </a:schemeClr>
              </a:solidFill>
              <a:ea typeface="Verdana"/>
              <a:cs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b="0" dirty="0">
              <a:solidFill>
                <a:schemeClr val="accent2">
                  <a:lumMod val="75000"/>
                </a:schemeClr>
              </a:solidFill>
              <a:ea typeface="Verdana"/>
              <a:cs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b="0" dirty="0"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b="0" dirty="0">
              <a:solidFill>
                <a:schemeClr val="accent2">
                  <a:lumMod val="75000"/>
                </a:schemeClr>
              </a:solidFill>
              <a:latin typeface="Verdana"/>
              <a:ea typeface="Verdana"/>
              <a:cs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Поступления ТМЦ и услуг от сторонних контрагентов -</a:t>
            </a:r>
            <a:endParaRPr lang="ru-RU" b="0" dirty="0">
              <a:solidFill>
                <a:schemeClr val="accent2">
                  <a:lumMod val="75000"/>
                </a:schemeClr>
              </a:solidFill>
              <a:latin typeface="Verdana"/>
              <a:ea typeface="Verdana"/>
              <a:cs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Материальный отчет – </a:t>
            </a:r>
            <a:r>
              <a:rPr lang="ru-RU" b="0" i="0" dirty="0">
                <a:solidFill>
                  <a:srgbClr val="444444"/>
                </a:solidFill>
                <a:effectLst/>
                <a:latin typeface="Calibri"/>
              </a:rPr>
              <a:t>8367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/>
              <a:t>Уведомления об отпусках - </a:t>
            </a:r>
            <a:r>
              <a:rPr lang="ru-RU" b="0" dirty="0">
                <a:solidFill>
                  <a:schemeClr val="accent2">
                    <a:lumMod val="75000"/>
                  </a:schemeClr>
                </a:solidFill>
              </a:rPr>
              <a:t>1000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Приказы на отпуск - </a:t>
            </a:r>
            <a:r>
              <a:rPr lang="ru-RU" b="0" dirty="0">
                <a:solidFill>
                  <a:schemeClr val="accent2">
                    <a:lumMod val="75000"/>
                  </a:schemeClr>
                </a:solidFill>
                <a:latin typeface="Verdana"/>
                <a:ea typeface="Verdana"/>
                <a:cs typeface="Lato"/>
              </a:rPr>
              <a:t>2000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Договоры - </a:t>
            </a:r>
            <a:r>
              <a:rPr lang="ru-RU" b="0" dirty="0">
                <a:solidFill>
                  <a:schemeClr val="accent2">
                    <a:lumMod val="75000"/>
                  </a:schemeClr>
                </a:solidFill>
                <a:latin typeface="Verdana"/>
                <a:ea typeface="Verdana"/>
                <a:cs typeface="Lato"/>
              </a:rPr>
              <a:t>12000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Входящие и исходящие письма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Согласование заезда/выезда на месторождение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Блокировка пропусков</a:t>
            </a:r>
            <a:endParaRPr lang="en-US" b="0" dirty="0">
              <a:latin typeface="Verdana"/>
              <a:ea typeface="Verdana"/>
              <a:cs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Размещение сотрудников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Авансовые отчеты- </a:t>
            </a:r>
            <a:r>
              <a:rPr lang="ru-RU" b="0" i="0" dirty="0">
                <a:solidFill>
                  <a:srgbClr val="000000"/>
                </a:solidFill>
                <a:effectLst/>
                <a:latin typeface="Calibri"/>
              </a:rPr>
              <a:t>2632</a:t>
            </a:r>
            <a:endParaRPr lang="ru-RU" b="0" dirty="0">
              <a:latin typeface="Calibri"/>
              <a:ea typeface="Verdana"/>
              <a:cs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Реализация ТМЦ внутри ГК "ИНК"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Акты сверок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Заявки на оплату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Реестры платежей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Корректировки лимитов</a:t>
            </a:r>
            <a:endParaRPr lang="en-US" b="0" dirty="0">
              <a:latin typeface="Verdana"/>
              <a:ea typeface="Verdana"/>
              <a:cs typeface="Lato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0" dirty="0">
                <a:latin typeface="Verdana"/>
                <a:ea typeface="Verdana"/>
                <a:cs typeface="Lato"/>
              </a:rPr>
              <a:t>Распорядительные документы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48C80-8A1E-7AFC-C879-0E48AC11AAE5}"/>
              </a:ext>
            </a:extLst>
          </p:cNvPr>
          <p:cNvSpPr txBox="1">
            <a:spLocks/>
          </p:cNvSpPr>
          <p:nvPr/>
        </p:nvSpPr>
        <p:spPr>
          <a:xfrm>
            <a:off x="5390432" y="1237061"/>
            <a:ext cx="5316799" cy="15332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0796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56" b="1" i="0" u="none" strike="noStrike" cap="none" spc="0" baseline="0">
                <a:ln>
                  <a:noFill/>
                </a:ln>
                <a:solidFill>
                  <a:srgbClr val="0B503F"/>
                </a:solidFill>
                <a:uFillTx/>
                <a:latin typeface="Arial"/>
                <a:ea typeface="Navigo"/>
                <a:cs typeface="Arial"/>
                <a:sym typeface="Navigo"/>
              </a:defRPr>
            </a:lvl1pPr>
            <a:lvl2pPr marL="0" marR="0" indent="154316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50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67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8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99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215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5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Около 2 млн. документов </a:t>
            </a:r>
          </a:p>
        </p:txBody>
      </p:sp>
    </p:spTree>
    <p:extLst>
      <p:ext uri="{BB962C8B-B14F-4D97-AF65-F5344CB8AC3E}">
        <p14:creationId xmlns:p14="http://schemas.microsoft.com/office/powerpoint/2010/main" val="25206469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B7A5FD-C78F-3D64-45F7-A81BFE9A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Знакомство со спикером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7069B7-C172-E040-53B6-AEE30F55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36" y="1135858"/>
            <a:ext cx="3647975" cy="473237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1F6F77-FAD7-7DE8-059C-23B9721544C1}"/>
              </a:ext>
            </a:extLst>
          </p:cNvPr>
          <p:cNvSpPr txBox="1">
            <a:spLocks/>
          </p:cNvSpPr>
          <p:nvPr/>
        </p:nvSpPr>
        <p:spPr>
          <a:xfrm>
            <a:off x="5239512" y="1832308"/>
            <a:ext cx="5413248" cy="4250036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defPPr marL="0" marR="0" indent="0" algn="l" defTabSz="914246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9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562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123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685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246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806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368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929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491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42900" indent="-342900" algn="l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cs typeface="Times New Roman" panose="02020603050405020304" pitchFamily="18" charset="0"/>
              </a:rPr>
              <a:t>Начальник отдела модернизации информационных систем</a:t>
            </a:r>
          </a:p>
          <a:p>
            <a:pPr marL="342900" indent="-342900" algn="l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cs typeface="Times New Roman" panose="02020603050405020304" pitchFamily="18" charset="0"/>
              </a:rPr>
              <a:t>180 информационных систем на разных платформах</a:t>
            </a:r>
          </a:p>
          <a:p>
            <a:pPr marL="342900" indent="-342900" algn="l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cs typeface="Times New Roman" panose="02020603050405020304" pitchFamily="18" charset="0"/>
              </a:rPr>
              <a:t>Более 60 человек в моей команде</a:t>
            </a:r>
          </a:p>
          <a:p>
            <a:pPr marL="342900" indent="-342900" algn="l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cs typeface="Times New Roman" panose="02020603050405020304" pitchFamily="18" charset="0"/>
              </a:rPr>
              <a:t>Более 6 лет в ИНК</a:t>
            </a:r>
          </a:p>
          <a:p>
            <a:pPr algn="l">
              <a:lnSpc>
                <a:spcPct val="90000"/>
              </a:lnSpc>
              <a:spcBef>
                <a:spcPts val="960"/>
              </a:spcBef>
            </a:pPr>
            <a:endParaRPr lang="ru-RU" sz="1600" b="0" dirty="0">
              <a:latin typeface="Arial"/>
              <a:cs typeface="Arial"/>
            </a:endParaRPr>
          </a:p>
          <a:p>
            <a:pPr algn="l">
              <a:lnSpc>
                <a:spcPct val="90000"/>
              </a:lnSpc>
              <a:spcBef>
                <a:spcPts val="960"/>
              </a:spcBef>
            </a:pPr>
            <a:endParaRPr lang="ru-RU" sz="1600" b="0" dirty="0">
              <a:latin typeface="Arial"/>
              <a:cs typeface="Arial"/>
            </a:endParaRPr>
          </a:p>
          <a:p>
            <a:pPr algn="l">
              <a:lnSpc>
                <a:spcPct val="90000"/>
              </a:lnSpc>
              <a:spcBef>
                <a:spcPts val="960"/>
              </a:spcBef>
            </a:pPr>
            <a:endParaRPr lang="ru-RU" sz="1600" b="0" dirty="0">
              <a:latin typeface="Arial"/>
              <a:cs typeface="Arial"/>
            </a:endParaRPr>
          </a:p>
          <a:p>
            <a:pPr algn="l">
              <a:lnSpc>
                <a:spcPct val="90000"/>
              </a:lnSpc>
              <a:spcBef>
                <a:spcPts val="96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642108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0A9D001-3BDD-1B6D-4C63-6213FC68FA27}"/>
              </a:ext>
            </a:extLst>
          </p:cNvPr>
          <p:cNvSpPr txBox="1">
            <a:spLocks/>
          </p:cNvSpPr>
          <p:nvPr/>
        </p:nvSpPr>
        <p:spPr>
          <a:xfrm>
            <a:off x="849826" y="377635"/>
            <a:ext cx="10692949" cy="63330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0796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56" b="1" i="0" u="none" strike="noStrike" cap="none" spc="0" baseline="0">
                <a:ln>
                  <a:noFill/>
                </a:ln>
                <a:solidFill>
                  <a:srgbClr val="0B503F"/>
                </a:solidFill>
                <a:uFillTx/>
                <a:latin typeface="Arial"/>
                <a:ea typeface="Navigo"/>
                <a:cs typeface="Arial"/>
                <a:sym typeface="Navigo"/>
              </a:defRPr>
            </a:lvl1pPr>
            <a:lvl2pPr marL="0" marR="0" indent="154316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50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67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8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99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215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5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r>
              <a:rPr lang="ru-RU" sz="3600" dirty="0"/>
              <a:t>Планы по автоматизации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314EA-92B8-CA18-806A-3C0FC6D49B08}"/>
              </a:ext>
            </a:extLst>
          </p:cNvPr>
          <p:cNvSpPr txBox="1"/>
          <p:nvPr/>
        </p:nvSpPr>
        <p:spPr>
          <a:xfrm>
            <a:off x="983528" y="1911686"/>
            <a:ext cx="10852420" cy="44781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500" b="0" dirty="0"/>
              <a:t>Перенос документов из существующей СЭД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500" b="0" dirty="0"/>
              <a:t>Доверенности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500" b="0" dirty="0"/>
              <a:t>Архивное хранение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500" b="0" dirty="0"/>
              <a:t>Мобильное приложение/чат-боты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500" b="0" dirty="0"/>
              <a:t>Развитие документов сторонних контрагентов через ЛКК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500" b="0" dirty="0"/>
              <a:t>Тиражирование проектов на дочерние общества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500" b="0" dirty="0"/>
              <a:t>Перевод на Документооборот в 3 редакции основной функциональности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12140704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0B34FFB-7044-8780-A862-3B4D126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" y="464104"/>
            <a:ext cx="8707734" cy="1160259"/>
          </a:xfrm>
        </p:spPr>
        <p:txBody>
          <a:bodyPr/>
          <a:lstStyle/>
          <a:p>
            <a:pPr algn="ctr"/>
            <a:r>
              <a:rPr lang="ru-RU" sz="4000">
                <a:latin typeface="+mj-lt"/>
              </a:rPr>
              <a:t>Что бы мы сейчас сделали </a:t>
            </a:r>
            <a:br>
              <a:rPr lang="ru-RU" sz="4000">
                <a:latin typeface="+mj-lt"/>
              </a:rPr>
            </a:br>
            <a:r>
              <a:rPr lang="ru-RU" sz="4000">
                <a:latin typeface="+mj-lt"/>
              </a:rPr>
              <a:t>иначе?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3FADFD8-F10F-1FBD-FAB2-B60FCB32A6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7991" y="1705843"/>
            <a:ext cx="7283355" cy="42806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Вопрос быстродействия решали бы сразу на этапе внедрения каждого нового блока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Выделили бы отдельного архитектора по ЭДО на старте проекта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Определили бы четкие «правила игры»</a:t>
            </a:r>
          </a:p>
        </p:txBody>
      </p:sp>
    </p:spTree>
    <p:extLst>
      <p:ext uri="{BB962C8B-B14F-4D97-AF65-F5344CB8AC3E}">
        <p14:creationId xmlns:p14="http://schemas.microsoft.com/office/powerpoint/2010/main" val="383938057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3732DC8-4BED-A165-77EE-74094A3582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4147" y="352548"/>
            <a:ext cx="9194800" cy="698500"/>
          </a:xfrm>
          <a:prstGeom prst="rect">
            <a:avLst/>
          </a:prstGeom>
        </p:spPr>
        <p:txBody>
          <a:bodyPr/>
          <a:lstStyle/>
          <a:p>
            <a:r>
              <a:rPr lang="ru-RU" sz="4000" b="1">
                <a:solidFill>
                  <a:schemeClr val="tx1"/>
                </a:solidFill>
                <a:latin typeface="Helvetica Neue" panose="020B0604020202020204"/>
              </a:rPr>
              <a:t>А что дальше???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AF546F6-F711-AA71-546A-054A0689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80" y="1327390"/>
            <a:ext cx="7707095" cy="43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0109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A9137C8-C05A-FE60-55F5-7CD0F562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b="0"/>
            </a:b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6352E-DE21-1C97-D352-6017068CF964}"/>
              </a:ext>
            </a:extLst>
          </p:cNvPr>
          <p:cNvSpPr txBox="1"/>
          <p:nvPr/>
        </p:nvSpPr>
        <p:spPr>
          <a:xfrm>
            <a:off x="873709" y="1045200"/>
            <a:ext cx="10593729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4000">
                <a:solidFill>
                  <a:schemeClr val="tx1">
                    <a:lumMod val="95000"/>
                    <a:lumOff val="5000"/>
                  </a:schemeClr>
                </a:solidFill>
              </a:rPr>
              <a:t>1С: Документооборот- это не больно и эффективно!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46210-5C44-6E16-5AD8-89D725B59752}"/>
              </a:ext>
            </a:extLst>
          </p:cNvPr>
          <p:cNvSpPr txBox="1"/>
          <p:nvPr/>
        </p:nvSpPr>
        <p:spPr>
          <a:xfrm>
            <a:off x="2709923" y="4081266"/>
            <a:ext cx="631399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Обязателен к внедрению!!!</a:t>
            </a:r>
          </a:p>
        </p:txBody>
      </p:sp>
    </p:spTree>
    <p:extLst>
      <p:ext uri="{BB962C8B-B14F-4D97-AF65-F5344CB8AC3E}">
        <p14:creationId xmlns:p14="http://schemas.microsoft.com/office/powerpoint/2010/main" val="234826224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аблон, шов&#10;&#10;Автоматически созданное описание">
            <a:extLst>
              <a:ext uri="{FF2B5EF4-FFF2-40B4-BE49-F238E27FC236}">
                <a16:creationId xmlns:a16="http://schemas.microsoft.com/office/drawing/2014/main" id="{FE055063-5056-E8B6-9410-2D24C47A13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2630" r="2593" b="6906"/>
          <a:stretch/>
        </p:blipFill>
        <p:spPr>
          <a:xfrm>
            <a:off x="509289" y="4297101"/>
            <a:ext cx="1828800" cy="17672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6D9CFC-899E-8462-ABFA-106581705067}"/>
              </a:ext>
            </a:extLst>
          </p:cNvPr>
          <p:cNvSpPr txBox="1"/>
          <p:nvPr/>
        </p:nvSpPr>
        <p:spPr>
          <a:xfrm>
            <a:off x="4671799" y="261554"/>
            <a:ext cx="7652181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br>
              <a:rPr lang="ru-RU">
                <a:solidFill>
                  <a:schemeClr val="bg1"/>
                </a:solidFill>
              </a:rPr>
            </a:br>
            <a:r>
              <a:rPr lang="ru-RU" sz="2000">
                <a:solidFill>
                  <a:schemeClr val="bg1"/>
                </a:solidFill>
              </a:rPr>
              <a:t>Кустарева Елена, начальник отдела модернизации ИС, ООО «ИНК»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C5C91-C8C5-E912-DF4A-7D45C338ADD2}"/>
              </a:ext>
            </a:extLst>
          </p:cNvPr>
          <p:cNvSpPr txBox="1"/>
          <p:nvPr/>
        </p:nvSpPr>
        <p:spPr>
          <a:xfrm>
            <a:off x="5011261" y="-451069"/>
            <a:ext cx="631399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br>
              <a:rPr lang="ru-RU" sz="2800" u="sng">
                <a:solidFill>
                  <a:schemeClr val="bg1"/>
                </a:solidFill>
              </a:rPr>
            </a:br>
            <a:r>
              <a:rPr lang="ru-RU" sz="2800">
                <a:solidFill>
                  <a:schemeClr val="bg1"/>
                </a:solidFill>
              </a:rPr>
              <a:t>КОНТАКТЫ</a:t>
            </a:r>
          </a:p>
        </p:txBody>
      </p:sp>
      <p:pic>
        <p:nvPicPr>
          <p:cNvPr id="14" name="Gráfico 88" descr="Envelope">
            <a:extLst>
              <a:ext uri="{FF2B5EF4-FFF2-40B4-BE49-F238E27FC236}">
                <a16:creationId xmlns:a16="http://schemas.microsoft.com/office/drawing/2014/main" id="{F17C6A74-612B-1548-8B34-8C9B502590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193511"/>
            <a:ext cx="660982" cy="660982"/>
          </a:xfrm>
          <a:prstGeom prst="rect">
            <a:avLst/>
          </a:prstGeom>
        </p:spPr>
      </p:pic>
      <p:pic>
        <p:nvPicPr>
          <p:cNvPr id="15" name="Рисунок 14" descr="Receiver">
            <a:extLst>
              <a:ext uri="{FF2B5EF4-FFF2-40B4-BE49-F238E27FC236}">
                <a16:creationId xmlns:a16="http://schemas.microsoft.com/office/drawing/2014/main" id="{C6BFD015-AB18-D407-6CD4-14C86D16BB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38735" y="3127046"/>
            <a:ext cx="593112" cy="593112"/>
          </a:xfrm>
          <a:prstGeom prst="rect">
            <a:avLst/>
          </a:prstGeom>
        </p:spPr>
      </p:pic>
      <p:pic>
        <p:nvPicPr>
          <p:cNvPr id="16" name="Graphique 9" descr="User">
            <a:extLst>
              <a:ext uri="{FF2B5EF4-FFF2-40B4-BE49-F238E27FC236}">
                <a16:creationId xmlns:a16="http://schemas.microsoft.com/office/drawing/2014/main" id="{E8B8CE38-EBF6-4967-C2F1-4D6E07D1CB1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03403" y="506041"/>
            <a:ext cx="660982" cy="660982"/>
          </a:xfrm>
          <a:prstGeom prst="rect">
            <a:avLst/>
          </a:prstGeom>
        </p:spPr>
      </p:pic>
      <p:pic>
        <p:nvPicPr>
          <p:cNvPr id="17" name="Рисунок 16" descr="Marker">
            <a:extLst>
              <a:ext uri="{FF2B5EF4-FFF2-40B4-BE49-F238E27FC236}">
                <a16:creationId xmlns:a16="http://schemas.microsoft.com/office/drawing/2014/main" id="{387B7EC6-E397-75D6-8329-AA32329AEF9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37932" y="1390412"/>
            <a:ext cx="660983" cy="6609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55A8BA-FAEB-6556-CD07-7D1836616E77}"/>
              </a:ext>
            </a:extLst>
          </p:cNvPr>
          <p:cNvSpPr txBox="1"/>
          <p:nvPr/>
        </p:nvSpPr>
        <p:spPr>
          <a:xfrm>
            <a:off x="5798915" y="1520848"/>
            <a:ext cx="8588417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2000">
                <a:solidFill>
                  <a:schemeClr val="bg1"/>
                </a:solidFill>
              </a:rPr>
              <a:t>664007, г. Иркутск, </a:t>
            </a:r>
            <a:r>
              <a:rPr lang="ru-RU" sz="2000" err="1">
                <a:solidFill>
                  <a:schemeClr val="bg1"/>
                </a:solidFill>
              </a:rPr>
              <a:t>пр-кт</a:t>
            </a:r>
            <a:r>
              <a:rPr lang="ru-RU" sz="2000">
                <a:solidFill>
                  <a:schemeClr val="bg1"/>
                </a:solidFill>
              </a:rPr>
              <a:t> Большой Литейный, д.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ED49E5-14D6-A2B5-7564-CCA316CDBA18}"/>
              </a:ext>
            </a:extLst>
          </p:cNvPr>
          <p:cNvSpPr txBox="1"/>
          <p:nvPr/>
        </p:nvSpPr>
        <p:spPr>
          <a:xfrm>
            <a:off x="6660042" y="2323947"/>
            <a:ext cx="3838357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u="sng" err="1">
                <a:solidFill>
                  <a:schemeClr val="bg1"/>
                </a:solidFill>
                <a:effectLst/>
                <a:latin typeface="Helvetica Neue" panose="020B0604020202020204" charset="-52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Kustareva</a:t>
            </a:r>
            <a:r>
              <a:rPr lang="ru-RU" sz="2000" u="sng">
                <a:solidFill>
                  <a:schemeClr val="bg1"/>
                </a:solidFill>
                <a:effectLst/>
                <a:latin typeface="Helvetica Neue" panose="020B0604020202020204" charset="-52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_</a:t>
            </a:r>
            <a:r>
              <a:rPr lang="en-US" sz="2000" u="sng" err="1">
                <a:solidFill>
                  <a:schemeClr val="bg1"/>
                </a:solidFill>
                <a:effectLst/>
                <a:latin typeface="Helvetica Neue" panose="020B0604020202020204" charset="-52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</a:t>
            </a:r>
            <a:r>
              <a:rPr lang="ru-RU" sz="2000" u="sng">
                <a:solidFill>
                  <a:schemeClr val="bg1"/>
                </a:solidFill>
                <a:effectLst/>
                <a:latin typeface="Helvetica Neue" panose="020B0604020202020204" charset="-52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000" u="sng" err="1">
                <a:solidFill>
                  <a:schemeClr val="bg1"/>
                </a:solidFill>
                <a:effectLst/>
                <a:latin typeface="Helvetica Neue" panose="020B0604020202020204" charset="-52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irkutskoil</a:t>
            </a:r>
            <a:r>
              <a:rPr lang="ru-RU" sz="2000" u="sng">
                <a:solidFill>
                  <a:schemeClr val="bg1"/>
                </a:solidFill>
                <a:effectLst/>
                <a:latin typeface="Helvetica Neue" panose="020B0604020202020204" charset="-52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000" u="sng" err="1">
                <a:solidFill>
                  <a:schemeClr val="bg1"/>
                </a:solidFill>
                <a:effectLst/>
                <a:latin typeface="Helvetica Neue" panose="020B0604020202020204" charset="-52"/>
                <a:ea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2000">
              <a:solidFill>
                <a:schemeClr val="bg1"/>
              </a:solidFill>
              <a:latin typeface="Helvetica Neue" panose="020B0604020202020204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9A3056-EC43-43F9-8679-479046EA0AD1}"/>
              </a:ext>
            </a:extLst>
          </p:cNvPr>
          <p:cNvSpPr txBox="1"/>
          <p:nvPr/>
        </p:nvSpPr>
        <p:spPr>
          <a:xfrm>
            <a:off x="7531847" y="3223547"/>
            <a:ext cx="8588417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ru-RU" sz="2000">
                <a:solidFill>
                  <a:schemeClr val="bg1"/>
                </a:solidFill>
              </a:rPr>
              <a:t>+7 (950) 119-13-81</a:t>
            </a:r>
          </a:p>
        </p:txBody>
      </p:sp>
    </p:spTree>
    <p:extLst>
      <p:ext uri="{BB962C8B-B14F-4D97-AF65-F5344CB8AC3E}">
        <p14:creationId xmlns:p14="http://schemas.microsoft.com/office/powerpoint/2010/main" val="4566155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31B2BFEA-385B-727F-A3AB-7243AB83EF45}"/>
              </a:ext>
            </a:extLst>
          </p:cNvPr>
          <p:cNvSpPr txBox="1">
            <a:spLocks/>
          </p:cNvSpPr>
          <p:nvPr/>
        </p:nvSpPr>
        <p:spPr>
          <a:xfrm>
            <a:off x="1503287" y="452176"/>
            <a:ext cx="9811157" cy="51246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0796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56" b="1" i="0" u="none" strike="noStrike" cap="none" spc="0" baseline="0">
                <a:ln>
                  <a:noFill/>
                </a:ln>
                <a:solidFill>
                  <a:srgbClr val="0B503F"/>
                </a:solidFill>
                <a:uFillTx/>
                <a:latin typeface="Arial"/>
                <a:ea typeface="Navigo"/>
                <a:cs typeface="Arial"/>
                <a:sym typeface="Navigo"/>
              </a:defRPr>
            </a:lvl1pPr>
            <a:lvl2pPr marL="0" marR="0" indent="154316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50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67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8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99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215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5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/>
              <a:t>Иркутская нефтяная компания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14E8AC-E041-F70A-644E-0B7C01ED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21" y="1507531"/>
            <a:ext cx="5923085" cy="39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5">
            <a:extLst>
              <a:ext uri="{FF2B5EF4-FFF2-40B4-BE49-F238E27FC236}">
                <a16:creationId xmlns:a16="http://schemas.microsoft.com/office/drawing/2014/main" id="{C8E23070-5DDB-6AD7-E003-55B0C8C22319}"/>
              </a:ext>
            </a:extLst>
          </p:cNvPr>
          <p:cNvSpPr txBox="1">
            <a:spLocks/>
          </p:cNvSpPr>
          <p:nvPr/>
        </p:nvSpPr>
        <p:spPr>
          <a:xfrm>
            <a:off x="6343550" y="1604426"/>
            <a:ext cx="5848449" cy="6018962"/>
          </a:xfrm>
          <a:prstGeom prst="rect">
            <a:avLst/>
          </a:prstGeom>
        </p:spPr>
        <p:txBody>
          <a:bodyPr/>
          <a:lstStyle>
            <a:lvl1pPr marL="300060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00120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00179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00238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00300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800360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0418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00479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00538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08006" indent="-508006">
              <a:spcBef>
                <a:spcPts val="1200"/>
              </a:spcBef>
            </a:pPr>
            <a:r>
              <a:rPr lang="ru-RU" sz="1800" dirty="0"/>
              <a:t>Одна из крупнейших независимых нефтегазодобывающих компаний России</a:t>
            </a:r>
          </a:p>
          <a:p>
            <a:pPr marL="508006" indent="-508006">
              <a:spcBef>
                <a:spcPts val="1200"/>
              </a:spcBef>
            </a:pPr>
            <a:r>
              <a:rPr lang="ru-RU" sz="1800" dirty="0"/>
              <a:t>Крупнейший налогоплательщик Иркутской области</a:t>
            </a:r>
          </a:p>
          <a:p>
            <a:pPr marL="508006" indent="-508006">
              <a:spcBef>
                <a:spcPts val="1200"/>
              </a:spcBef>
            </a:pPr>
            <a:r>
              <a:rPr lang="ru-RU" sz="1800" dirty="0"/>
              <a:t>26 организаций</a:t>
            </a:r>
          </a:p>
          <a:p>
            <a:pPr marL="508006" indent="-508006">
              <a:spcBef>
                <a:spcPts val="1200"/>
              </a:spcBef>
            </a:pPr>
            <a:r>
              <a:rPr lang="ru-RU" sz="1800" dirty="0"/>
              <a:t>53 участка недр в Восточной Сибири</a:t>
            </a:r>
          </a:p>
          <a:p>
            <a:pPr marL="508006" indent="-508006">
              <a:spcBef>
                <a:spcPts val="1200"/>
              </a:spcBef>
            </a:pPr>
            <a:r>
              <a:rPr lang="ru-RU" sz="1800" dirty="0"/>
              <a:t>Первый в Восточной Сибири Завод полимеров</a:t>
            </a:r>
          </a:p>
          <a:p>
            <a:pPr marL="508006" indent="-508006">
              <a:spcBef>
                <a:spcPts val="1200"/>
              </a:spcBef>
            </a:pPr>
            <a:r>
              <a:rPr lang="ru-RU" sz="1800" dirty="0"/>
              <a:t>Крупнейший в стране Гелиевый завод</a:t>
            </a:r>
          </a:p>
          <a:p>
            <a:pPr marL="508006" indent="-508006">
              <a:spcBef>
                <a:spcPts val="1200"/>
              </a:spcBef>
            </a:pPr>
            <a:r>
              <a:rPr lang="en-US" sz="1800" dirty="0">
                <a:latin typeface="Harrington" panose="04040505050A02020702" pitchFamily="82" charset="0"/>
              </a:rPr>
              <a:t>&gt;</a:t>
            </a:r>
            <a:r>
              <a:rPr lang="ru-RU" sz="1800" dirty="0"/>
              <a:t> 15 000 сотрудников</a:t>
            </a:r>
          </a:p>
          <a:p>
            <a:pPr marL="508006" indent="-508006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620185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9FD054-382B-B66C-2FDC-FDCF90762F89}"/>
              </a:ext>
            </a:extLst>
          </p:cNvPr>
          <p:cNvSpPr txBox="1">
            <a:spLocks/>
          </p:cNvSpPr>
          <p:nvPr/>
        </p:nvSpPr>
        <p:spPr>
          <a:xfrm>
            <a:off x="916144" y="1832308"/>
            <a:ext cx="8650304" cy="4250036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defPPr marL="0" marR="0" indent="0" algn="l" defTabSz="914246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9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9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562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123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685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246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2806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368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599929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491" algn="ctr" defTabSz="6084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42900" indent="-342900" algn="l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cs typeface="Arial"/>
              </a:rPr>
              <a:t>Быстрый рост компании</a:t>
            </a:r>
          </a:p>
          <a:p>
            <a:pPr marL="342900" indent="-342900" algn="l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cs typeface="Arial"/>
              </a:rPr>
              <a:t>Большой объем бумажных документов</a:t>
            </a:r>
          </a:p>
          <a:p>
            <a:pPr marL="342900" indent="-342900" algn="l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cs typeface="Arial"/>
              </a:rPr>
              <a:t>Требуется большой объем автоматизации</a:t>
            </a:r>
          </a:p>
          <a:p>
            <a:pPr marL="342900" indent="-342900" algn="l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cs typeface="Arial"/>
              </a:rPr>
              <a:t>Наличие территориально-удаленных подразделений</a:t>
            </a:r>
          </a:p>
          <a:p>
            <a:pPr marL="342900" indent="-342900" algn="l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cs typeface="Arial"/>
              </a:rPr>
              <a:t>Необходимость оперативного поиска информации</a:t>
            </a:r>
          </a:p>
          <a:p>
            <a:pPr marL="342900" indent="-342900" algn="l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cs typeface="Arial"/>
              </a:rPr>
              <a:t>Обеспечение безопасности данных</a:t>
            </a:r>
          </a:p>
          <a:p>
            <a:pPr marL="342900" indent="-342900" algn="l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r>
              <a:rPr lang="ru-RU" sz="2400" b="0" dirty="0">
                <a:cs typeface="Arial"/>
              </a:rPr>
              <a:t>Снижение налоговых рисков</a:t>
            </a:r>
          </a:p>
          <a:p>
            <a:pPr marL="285750" indent="-285750" algn="l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endParaRPr lang="ru-RU" sz="1600" b="0" dirty="0">
              <a:latin typeface="Arial"/>
              <a:cs typeface="Arial"/>
            </a:endParaRPr>
          </a:p>
          <a:p>
            <a:pPr marL="285750" indent="-285750" algn="l">
              <a:lnSpc>
                <a:spcPct val="90000"/>
              </a:lnSpc>
              <a:spcBef>
                <a:spcPts val="960"/>
              </a:spcBef>
              <a:buFont typeface="Arial" panose="020B0604020202020204" pitchFamily="34" charset="0"/>
              <a:buChar char="•"/>
            </a:pPr>
            <a:endParaRPr lang="ru-RU" sz="1600" b="0" dirty="0">
              <a:latin typeface="Arial"/>
              <a:cs typeface="Arial"/>
            </a:endParaRPr>
          </a:p>
          <a:p>
            <a:pPr algn="l">
              <a:lnSpc>
                <a:spcPct val="90000"/>
              </a:lnSpc>
              <a:spcBef>
                <a:spcPts val="960"/>
              </a:spcBef>
            </a:pPr>
            <a:endParaRPr lang="ru-RU" sz="1600" b="0" dirty="0">
              <a:latin typeface="Arial"/>
              <a:cs typeface="Arial"/>
            </a:endParaRPr>
          </a:p>
          <a:p>
            <a:pPr algn="l">
              <a:lnSpc>
                <a:spcPct val="90000"/>
              </a:lnSpc>
              <a:spcBef>
                <a:spcPts val="960"/>
              </a:spcBef>
            </a:pPr>
            <a:endParaRPr lang="en-US" sz="1600" dirty="0"/>
          </a:p>
        </p:txBody>
      </p:sp>
      <p:sp>
        <p:nvSpPr>
          <p:cNvPr id="4" name="Заголовок 7">
            <a:extLst>
              <a:ext uri="{FF2B5EF4-FFF2-40B4-BE49-F238E27FC236}">
                <a16:creationId xmlns:a16="http://schemas.microsoft.com/office/drawing/2014/main" id="{38356A60-B833-9D1F-D124-5449D5DB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44" y="511684"/>
            <a:ext cx="7376830" cy="1160259"/>
          </a:xfrm>
          <a:prstGeom prst="rect">
            <a:avLst/>
          </a:prstGeom>
        </p:spPr>
        <p:txBody>
          <a:bodyPr/>
          <a:lstStyle/>
          <a:p>
            <a:r>
              <a:rPr lang="ru-RU" sz="3200" dirty="0">
                <a:latin typeface="Helvetica Neue" panose="020B0604020202020204"/>
              </a:rPr>
              <a:t>Предпосылки внедрения 1С:ДО</a:t>
            </a:r>
          </a:p>
        </p:txBody>
      </p:sp>
    </p:spTree>
    <p:extLst>
      <p:ext uri="{BB962C8B-B14F-4D97-AF65-F5344CB8AC3E}">
        <p14:creationId xmlns:p14="http://schemas.microsoft.com/office/powerpoint/2010/main" val="5334728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5D476D0-4B71-C9A6-3A69-8AE890F7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623" y="494416"/>
            <a:ext cx="9660434" cy="641442"/>
          </a:xfrm>
        </p:spPr>
        <p:txBody>
          <a:bodyPr/>
          <a:lstStyle/>
          <a:p>
            <a:r>
              <a:rPr lang="ru-RU"/>
              <a:t>Решение - 1С:Документооборот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EDD0C3A-311E-4F2D-5378-2638FC76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304" y="1242603"/>
            <a:ext cx="4442425" cy="494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2283F40-4949-9CCB-0E9E-221F0396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72" y="4109747"/>
            <a:ext cx="2476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C8321DC-374C-04CF-A447-D971F5900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9" r="18671"/>
          <a:stretch/>
        </p:blipFill>
        <p:spPr bwMode="auto">
          <a:xfrm>
            <a:off x="3505221" y="3872910"/>
            <a:ext cx="1595515" cy="18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B2AA128-3FAC-6DA4-235E-375000CD275E}"/>
              </a:ext>
            </a:extLst>
          </p:cNvPr>
          <p:cNvSpPr/>
          <p:nvPr/>
        </p:nvSpPr>
        <p:spPr>
          <a:xfrm>
            <a:off x="4799481" y="3215982"/>
            <a:ext cx="1813809" cy="641442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916" tIns="52916" rIns="52916" bIns="52916" numCol="1" spcCol="38100" rtlCol="0" anchor="ctr">
            <a:spAutoFit/>
          </a:bodyPr>
          <a:lstStyle/>
          <a:p>
            <a:pPr marL="0" marR="0" indent="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01BDC9E8-4A8C-F9E6-71B7-00E8F3813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3" t="4005" r="15175" b="2790"/>
          <a:stretch/>
        </p:blipFill>
        <p:spPr bwMode="auto">
          <a:xfrm>
            <a:off x="531911" y="2387974"/>
            <a:ext cx="1194625" cy="22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4">
            <a:extLst>
              <a:ext uri="{FF2B5EF4-FFF2-40B4-BE49-F238E27FC236}">
                <a16:creationId xmlns:a16="http://schemas.microsoft.com/office/drawing/2014/main" id="{98103F49-92FC-FD2E-8225-063D3C82F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3" t="4005" r="15175" b="2790"/>
          <a:stretch/>
        </p:blipFill>
        <p:spPr bwMode="auto">
          <a:xfrm>
            <a:off x="2573517" y="1614070"/>
            <a:ext cx="1194625" cy="22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82A5C2C-1191-C8CF-1F66-8AB3CB1B0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040" y="2747446"/>
            <a:ext cx="789257" cy="78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0AC19CF-E841-70A4-C9AC-8E02C0176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24343" r="65755" b="37847"/>
          <a:stretch/>
        </p:blipFill>
        <p:spPr bwMode="auto">
          <a:xfrm>
            <a:off x="635352" y="3565640"/>
            <a:ext cx="908408" cy="6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>
            <a:extLst>
              <a:ext uri="{FF2B5EF4-FFF2-40B4-BE49-F238E27FC236}">
                <a16:creationId xmlns:a16="http://schemas.microsoft.com/office/drawing/2014/main" id="{2A9D6D28-AD50-3EE2-C84F-163489B95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3" t="4005" r="15175" b="2790"/>
          <a:stretch/>
        </p:blipFill>
        <p:spPr bwMode="auto">
          <a:xfrm>
            <a:off x="2099860" y="4389741"/>
            <a:ext cx="1194625" cy="22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>
            <a:extLst>
              <a:ext uri="{FF2B5EF4-FFF2-40B4-BE49-F238E27FC236}">
                <a16:creationId xmlns:a16="http://schemas.microsoft.com/office/drawing/2014/main" id="{4E5CA443-61A5-E797-5CF8-87CBEA8D5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3" t="4005" r="15175" b="2790"/>
          <a:stretch/>
        </p:blipFill>
        <p:spPr bwMode="auto">
          <a:xfrm>
            <a:off x="722994" y="5191914"/>
            <a:ext cx="467420" cy="8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>
            <a:extLst>
              <a:ext uri="{FF2B5EF4-FFF2-40B4-BE49-F238E27FC236}">
                <a16:creationId xmlns:a16="http://schemas.microsoft.com/office/drawing/2014/main" id="{AED8C695-36C4-905D-B48A-9638662F3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3" t="4005" r="15175" b="2790"/>
          <a:stretch/>
        </p:blipFill>
        <p:spPr bwMode="auto">
          <a:xfrm>
            <a:off x="3891981" y="5757572"/>
            <a:ext cx="486161" cy="9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>
            <a:extLst>
              <a:ext uri="{FF2B5EF4-FFF2-40B4-BE49-F238E27FC236}">
                <a16:creationId xmlns:a16="http://schemas.microsoft.com/office/drawing/2014/main" id="{F15D0F29-FEB0-0F00-4CB0-13DD4B861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3" t="4005" r="15175" b="2790"/>
          <a:stretch/>
        </p:blipFill>
        <p:spPr bwMode="auto">
          <a:xfrm>
            <a:off x="4118550" y="2221785"/>
            <a:ext cx="519183" cy="9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5AC7C-F296-E5AF-EF89-BAA4AE328BC0}"/>
              </a:ext>
            </a:extLst>
          </p:cNvPr>
          <p:cNvSpPr txBox="1"/>
          <p:nvPr/>
        </p:nvSpPr>
        <p:spPr>
          <a:xfrm flipH="1">
            <a:off x="2122118" y="5404485"/>
            <a:ext cx="1001886" cy="3530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2916" tIns="52916" rIns="52916" bIns="52916" numCol="1" spcCol="38100" rtlCol="0" anchor="ctr">
            <a:spAutoFit/>
          </a:bodyPr>
          <a:lstStyle/>
          <a:p>
            <a:pPr marL="0" marR="0" indent="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СЭД</a:t>
            </a:r>
          </a:p>
        </p:txBody>
      </p:sp>
    </p:spTree>
    <p:extLst>
      <p:ext uri="{BB962C8B-B14F-4D97-AF65-F5344CB8AC3E}">
        <p14:creationId xmlns:p14="http://schemas.microsoft.com/office/powerpoint/2010/main" val="2539094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FF0D5-E32A-3321-B30A-CBCA8DED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Первый шаги с 1С:ДО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A9B1A-AB74-57EE-5DCD-FD3FB6CB5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8" y="1412965"/>
            <a:ext cx="3231260" cy="10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3C3129-1895-49D9-50CE-8C9EBCDB9CEF}"/>
              </a:ext>
            </a:extLst>
          </p:cNvPr>
          <p:cNvSpPr txBox="1"/>
          <p:nvPr/>
        </p:nvSpPr>
        <p:spPr>
          <a:xfrm>
            <a:off x="893599" y="3116888"/>
            <a:ext cx="10015827" cy="1723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2017</a:t>
            </a:r>
            <a:r>
              <a:rPr lang="ru-RU" dirty="0"/>
              <a:t> </a:t>
            </a:r>
            <a:r>
              <a:rPr lang="ru-RU" sz="2400" b="0" dirty="0">
                <a:ea typeface="Verdana"/>
                <a:cs typeface="Lato"/>
              </a:rPr>
              <a:t>–</a:t>
            </a:r>
            <a:r>
              <a:rPr lang="ru-RU" dirty="0"/>
              <a:t> </a:t>
            </a:r>
            <a:r>
              <a:rPr lang="ru-RU" b="0" dirty="0"/>
              <a:t>Перевод Договоров из существующей СЭД в 1С: MDM Управление нормативно-справочной информацией</a:t>
            </a:r>
          </a:p>
          <a:p>
            <a:pPr algn="l">
              <a:spcBef>
                <a:spcPts val="600"/>
              </a:spcBef>
            </a:pPr>
            <a:endParaRPr lang="ru-RU" b="0" i="0" dirty="0">
              <a:effectLst/>
              <a:latin typeface="YS Text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Verdana"/>
                <a:cs typeface="Lato"/>
              </a:rPr>
              <a:t>2018</a:t>
            </a:r>
            <a:r>
              <a:rPr lang="ru-RU" sz="2400" b="0" dirty="0">
                <a:ea typeface="Verdana"/>
                <a:cs typeface="Lato"/>
              </a:rPr>
              <a:t> –</a:t>
            </a:r>
            <a:r>
              <a:rPr lang="ru-RU" dirty="0"/>
              <a:t> </a:t>
            </a:r>
            <a:r>
              <a:rPr lang="ru-RU" b="0" dirty="0"/>
              <a:t>Акты расхода ТМЦ, Перемещения</a:t>
            </a:r>
          </a:p>
        </p:txBody>
      </p:sp>
    </p:spTree>
    <p:extLst>
      <p:ext uri="{BB962C8B-B14F-4D97-AF65-F5344CB8AC3E}">
        <p14:creationId xmlns:p14="http://schemas.microsoft.com/office/powerpoint/2010/main" val="19132502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58024-2A10-B375-7C18-D31D6DDE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592" y="364516"/>
            <a:ext cx="7485516" cy="1160259"/>
          </a:xfrm>
        </p:spPr>
        <p:txBody>
          <a:bodyPr/>
          <a:lstStyle/>
          <a:p>
            <a:r>
              <a:rPr lang="ru-RU">
                <a:latin typeface="Helvetica Neue" panose="020B0604020202020204"/>
              </a:rPr>
              <a:t>Пандемия и мощный толчок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484BCD44-2FCA-DC98-E002-5098426A9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81841" y="1148918"/>
            <a:ext cx="4918515" cy="1011555"/>
          </a:xfrm>
        </p:spPr>
        <p:txBody>
          <a:bodyPr/>
          <a:lstStyle/>
          <a:p>
            <a:r>
              <a:rPr lang="ru-RU" sz="3200" b="1">
                <a:solidFill>
                  <a:schemeClr val="accent5">
                    <a:lumMod val="75000"/>
                  </a:schemeClr>
                </a:solidFill>
              </a:rPr>
              <a:t>Перевести в ЭДО:</a:t>
            </a:r>
          </a:p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E2DA77-C8EC-C032-BEDE-D227D1D3528A}"/>
              </a:ext>
            </a:extLst>
          </p:cNvPr>
          <p:cNvSpPr txBox="1"/>
          <p:nvPr/>
        </p:nvSpPr>
        <p:spPr>
          <a:xfrm>
            <a:off x="846004" y="2309177"/>
            <a:ext cx="8559253" cy="5355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ru-RU" dirty="0">
              <a:solidFill>
                <a:srgbClr val="333333"/>
              </a:solidFill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0" dirty="0"/>
              <a:t>Складские и бухгалтерские документы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Документы с дочерними организациями внутри ГК ИНК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Документы со сторонними контрагентами по входящим услугам, работам, товарам</a:t>
            </a:r>
            <a:endParaRPr lang="ru-RU" dirty="0"/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b="0" dirty="0">
              <a:solidFill>
                <a:srgbClr val="333333"/>
              </a:solidFill>
            </a:endParaRPr>
          </a:p>
          <a:p>
            <a:endParaRPr lang="ru-RU" b="0" dirty="0">
              <a:solidFill>
                <a:srgbClr val="333333"/>
              </a:solidFill>
            </a:endParaRPr>
          </a:p>
          <a:p>
            <a:endParaRPr lang="ru-RU" b="0" dirty="0">
              <a:solidFill>
                <a:srgbClr val="333333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3683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7">
            <a:extLst>
              <a:ext uri="{FF2B5EF4-FFF2-40B4-BE49-F238E27FC236}">
                <a16:creationId xmlns:a16="http://schemas.microsoft.com/office/drawing/2014/main" id="{11041375-B651-DA0B-4D31-08D29089AA67}"/>
              </a:ext>
            </a:extLst>
          </p:cNvPr>
          <p:cNvSpPr txBox="1">
            <a:spLocks/>
          </p:cNvSpPr>
          <p:nvPr/>
        </p:nvSpPr>
        <p:spPr>
          <a:xfrm>
            <a:off x="1690170" y="438151"/>
            <a:ext cx="9194800" cy="6985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0796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56" b="1" i="0" u="none" strike="noStrike" cap="none" spc="0" baseline="0">
                <a:ln>
                  <a:noFill/>
                </a:ln>
                <a:solidFill>
                  <a:srgbClr val="0B503F"/>
                </a:solidFill>
                <a:uFillTx/>
                <a:latin typeface="Arial"/>
                <a:ea typeface="Navigo"/>
                <a:cs typeface="Arial"/>
                <a:sym typeface="Navigo"/>
              </a:defRPr>
            </a:lvl1pPr>
            <a:lvl2pPr marL="0" marR="0" indent="154316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50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67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8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99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215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5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ru-RU"/>
              <a:t>Решение </a:t>
            </a:r>
            <a:r>
              <a:rPr lang="ru-RU" sz="4800" b="0">
                <a:ea typeface="Verdana"/>
                <a:cs typeface="Lato"/>
              </a:rPr>
              <a:t>–</a:t>
            </a:r>
            <a:r>
              <a:rPr lang="ru-RU"/>
              <a:t> 2 партнера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49B653B-9B6C-011B-E9D9-5E7FAA49E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9" y="2530280"/>
            <a:ext cx="4065365" cy="13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1EDBBDD-68B2-8095-2D91-33D56DC2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06" y="1591157"/>
            <a:ext cx="3433017" cy="343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196A41-AFB3-55E8-9E63-C1A75EF5C196}"/>
              </a:ext>
            </a:extLst>
          </p:cNvPr>
          <p:cNvSpPr txBox="1"/>
          <p:nvPr/>
        </p:nvSpPr>
        <p:spPr>
          <a:xfrm>
            <a:off x="5205048" y="2398806"/>
            <a:ext cx="826614" cy="15841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2916" tIns="52916" rIns="52916" bIns="52916" numCol="1" spcCol="38100" rtlCol="0" anchor="ctr">
            <a:spAutoFit/>
          </a:bodyPr>
          <a:lstStyle/>
          <a:p>
            <a:pPr marL="0" marR="0" indent="0" algn="ctr" defTabSz="60854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spc="0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210044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>
            <a:extLst>
              <a:ext uri="{FF2B5EF4-FFF2-40B4-BE49-F238E27FC236}">
                <a16:creationId xmlns:a16="http://schemas.microsoft.com/office/drawing/2014/main" id="{0C696068-72F6-A455-252B-EE9A5574AA11}"/>
              </a:ext>
            </a:extLst>
          </p:cNvPr>
          <p:cNvSpPr txBox="1">
            <a:spLocks/>
          </p:cNvSpPr>
          <p:nvPr/>
        </p:nvSpPr>
        <p:spPr>
          <a:xfrm>
            <a:off x="1583844" y="406254"/>
            <a:ext cx="9868790" cy="6985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410796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56" b="1" i="0" u="none" strike="noStrike" cap="none" spc="0" baseline="0">
                <a:ln>
                  <a:noFill/>
                </a:ln>
                <a:solidFill>
                  <a:srgbClr val="0B503F"/>
                </a:solidFill>
                <a:uFillTx/>
                <a:latin typeface="Arial"/>
                <a:ea typeface="Navigo"/>
                <a:cs typeface="Arial"/>
                <a:sym typeface="Navigo"/>
              </a:defRPr>
            </a:lvl1pPr>
            <a:lvl2pPr marL="0" marR="0" indent="154316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50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67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8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99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215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532" algn="ctr" defTabSz="41079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36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r>
              <a:rPr lang="ru-RU" sz="3600"/>
              <a:t>Типовые проблемы при внедрении ЭДО 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FC66640D-B9B0-58A8-DA31-F7FD7EDEB9C9}"/>
              </a:ext>
            </a:extLst>
          </p:cNvPr>
          <p:cNvSpPr txBox="1">
            <a:spLocks/>
          </p:cNvSpPr>
          <p:nvPr/>
        </p:nvSpPr>
        <p:spPr>
          <a:xfrm>
            <a:off x="1834238" y="1785331"/>
            <a:ext cx="10043632" cy="41632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0060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00120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00179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00238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00300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800360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100418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400479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700538" marR="0" indent="-300060" algn="l" defTabSz="410796" rtl="0" eaLnBrk="1" latinLnBrk="0" hangingPunct="1">
              <a:lnSpc>
                <a:spcPct val="100000"/>
              </a:lnSpc>
              <a:spcBef>
                <a:spcPts val="290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16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2800" dirty="0"/>
              <a:t>Отсутствие методологии</a:t>
            </a:r>
          </a:p>
          <a:p>
            <a:pPr>
              <a:spcBef>
                <a:spcPts val="1200"/>
              </a:spcBef>
            </a:pPr>
            <a:r>
              <a:rPr lang="ru-RU" sz="2800" dirty="0"/>
              <a:t>Нехватка ресурсов</a:t>
            </a:r>
          </a:p>
          <a:p>
            <a:pPr>
              <a:spcBef>
                <a:spcPts val="1200"/>
              </a:spcBef>
            </a:pPr>
            <a:r>
              <a:rPr lang="ru-RU" sz="2800" dirty="0"/>
              <a:t>Загруженность участников проекта основной работой</a:t>
            </a:r>
          </a:p>
          <a:p>
            <a:pPr>
              <a:spcBef>
                <a:spcPts val="1200"/>
              </a:spcBef>
            </a:pPr>
            <a:r>
              <a:rPr lang="ru-RU" sz="2800" dirty="0"/>
              <a:t>Сопротивление участников</a:t>
            </a:r>
          </a:p>
          <a:p>
            <a:pPr>
              <a:spcBef>
                <a:spcPts val="1200"/>
              </a:spcBef>
            </a:pPr>
            <a:r>
              <a:rPr lang="ru-RU" sz="2800" dirty="0"/>
              <a:t>Автоматизация - не равно упрощение</a:t>
            </a:r>
          </a:p>
          <a:p>
            <a:pPr>
              <a:spcBef>
                <a:spcPts val="1200"/>
              </a:spcBef>
            </a:pPr>
            <a:r>
              <a:rPr lang="ru-RU" sz="2800" dirty="0"/>
              <a:t>Разные процессы внутри ГК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39591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инк">
      <a:dk1>
        <a:srgbClr val="000000"/>
      </a:dk1>
      <a:lt1>
        <a:srgbClr val="FFFFFF"/>
      </a:lt1>
      <a:dk2>
        <a:srgbClr val="1E5646"/>
      </a:dk2>
      <a:lt2>
        <a:srgbClr val="FFFFFF"/>
      </a:lt2>
      <a:accent1>
        <a:srgbClr val="0B583C"/>
      </a:accent1>
      <a:accent2>
        <a:srgbClr val="139670"/>
      </a:accent2>
      <a:accent3>
        <a:srgbClr val="08415E"/>
      </a:accent3>
      <a:accent4>
        <a:srgbClr val="1FBDC6"/>
      </a:accent4>
      <a:accent5>
        <a:srgbClr val="731A49"/>
      </a:accent5>
      <a:accent6>
        <a:srgbClr val="DB5749"/>
      </a:accent6>
      <a:hlink>
        <a:srgbClr val="0000FF"/>
      </a:hlink>
      <a:folHlink>
        <a:srgbClr val="FF00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ctr" defTabSz="60854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2916" tIns="52916" rIns="52916" bIns="52916" numCol="1" spcCol="38100" rtlCol="0" anchor="ctr">
        <a:spAutoFit/>
      </a:bodyPr>
      <a:lstStyle>
        <a:defPPr marL="0" marR="0" indent="0" algn="ctr" defTabSz="60854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cc338d-7c62-4d5c-b6b9-64501c7d2b11">
      <Terms xmlns="http://schemas.microsoft.com/office/infopath/2007/PartnerControls"/>
    </lcf76f155ced4ddcb4097134ff3c332f>
    <TaxCatchAll xmlns="f1254ad7-7201-4878-b3bd-24f6ec40006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7C99B6F6234444B49DA053DE040176" ma:contentTypeVersion="9" ma:contentTypeDescription="Создание документа." ma:contentTypeScope="" ma:versionID="414b0d6e47db26f63bf0016733b77068">
  <xsd:schema xmlns:xsd="http://www.w3.org/2001/XMLSchema" xmlns:xs="http://www.w3.org/2001/XMLSchema" xmlns:p="http://schemas.microsoft.com/office/2006/metadata/properties" xmlns:ns2="c1cc338d-7c62-4d5c-b6b9-64501c7d2b11" xmlns:ns3="f1254ad7-7201-4878-b3bd-24f6ec40006e" targetNamespace="http://schemas.microsoft.com/office/2006/metadata/properties" ma:root="true" ma:fieldsID="a30427160b3629b33c831c8660b7433f" ns2:_="" ns3:_="">
    <xsd:import namespace="c1cc338d-7c62-4d5c-b6b9-64501c7d2b11"/>
    <xsd:import namespace="f1254ad7-7201-4878-b3bd-24f6ec4000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cc338d-7c62-4d5c-b6b9-64501c7d2b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bc48b1c7-3804-46e2-bc63-2a04195643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54ad7-7201-4878-b3bd-24f6ec40006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9ca6da4-b63f-43f4-a6b5-dd68ece1f3bf}" ma:internalName="TaxCatchAll" ma:showField="CatchAllData" ma:web="f1254ad7-7201-4878-b3bd-24f6ec4000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F2CD1-C73B-4937-B0D5-4AC764BC78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F228F-C1C4-4665-BBA2-435637B91985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f1254ad7-7201-4878-b3bd-24f6ec40006e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c1cc338d-7c62-4d5c-b6b9-64501c7d2b1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6C73D41-304C-46AE-8C01-0655A0AC4A45}">
  <ds:schemaRefs>
    <ds:schemaRef ds:uri="c1cc338d-7c62-4d5c-b6b9-64501c7d2b11"/>
    <ds:schemaRef ds:uri="f1254ad7-7201-4878-b3bd-24f6ec4000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Почти ФОРБС процесс</Template>
  <TotalTime>256</TotalTime>
  <Words>775</Words>
  <Application>Microsoft Office PowerPoint</Application>
  <PresentationFormat>Широкоэкранный</PresentationFormat>
  <Paragraphs>177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Arial</vt:lpstr>
      <vt:lpstr>Calibri</vt:lpstr>
      <vt:lpstr>Graphik LCG Bold</vt:lpstr>
      <vt:lpstr>Graphik LCG Light</vt:lpstr>
      <vt:lpstr>Harrington</vt:lpstr>
      <vt:lpstr>Helvetica Neue</vt:lpstr>
      <vt:lpstr>Navigo</vt:lpstr>
      <vt:lpstr>Navigo-Black</vt:lpstr>
      <vt:lpstr>Navigo-Bold</vt:lpstr>
      <vt:lpstr>Navigo-Regular</vt:lpstr>
      <vt:lpstr>Times New Roman</vt:lpstr>
      <vt:lpstr>Verdana</vt:lpstr>
      <vt:lpstr>Wingdings</vt:lpstr>
      <vt:lpstr>YS Text</vt:lpstr>
      <vt:lpstr>White</vt:lpstr>
      <vt:lpstr>5 лет с 1С:Документооборотом:  нам есть, что рассказать!  Спикер: Кустарева Елена    </vt:lpstr>
      <vt:lpstr>Знакомство со спикером</vt:lpstr>
      <vt:lpstr>Презентация PowerPoint</vt:lpstr>
      <vt:lpstr>Предпосылки внедрения 1С:ДО</vt:lpstr>
      <vt:lpstr>Решение - 1С:Документооборот</vt:lpstr>
      <vt:lpstr>Первый шаги с 1С:ДО</vt:lpstr>
      <vt:lpstr>Пандемия и мощный толчок</vt:lpstr>
      <vt:lpstr>Презентация PowerPoint</vt:lpstr>
      <vt:lpstr>Презентация PowerPoint</vt:lpstr>
      <vt:lpstr>Презентация PowerPoint</vt:lpstr>
      <vt:lpstr>Как мы решали проблему быстродействия?</vt:lpstr>
      <vt:lpstr>Пример в цифрах</vt:lpstr>
      <vt:lpstr>Как построить эффективное взаимодействия внутри команд?</vt:lpstr>
      <vt:lpstr>Единое хранилище для разработчиков</vt:lpstr>
      <vt:lpstr>Единое хранилище для разработчиков</vt:lpstr>
      <vt:lpstr>Несколько хранилищ для разработки</vt:lpstr>
      <vt:lpstr>Отдельное хранилище для каждой  команды разработчиков</vt:lpstr>
      <vt:lpstr>Что имеем сейчас?</vt:lpstr>
      <vt:lpstr>Презентация PowerPoint</vt:lpstr>
      <vt:lpstr>Презентация PowerPoint</vt:lpstr>
      <vt:lpstr>Что бы мы сейчас сделали  иначе?</vt:lpstr>
      <vt:lpstr>А что дальше???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процесса «…» в нотации BPMN</dc:title>
  <dc:creator>Юлия Игоревна Варфоломеева</dc:creator>
  <cp:lastModifiedBy>Кустарева Елена Анатольевна</cp:lastModifiedBy>
  <cp:revision>11</cp:revision>
  <cp:lastPrinted>2023-12-01T08:26:29Z</cp:lastPrinted>
  <dcterms:created xsi:type="dcterms:W3CDTF">2022-06-28T01:23:16Z</dcterms:created>
  <dcterms:modified xsi:type="dcterms:W3CDTF">2023-12-01T13:16:14Z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0x010100A17C99B6F6234444B49DA053DE040176</vt:lpwstr>
  </property>
  <property fmtid="{D5CDD505-2E9C-101B-9397-08002B2CF9AE}" pid="3" name="MediaServiceImageTags">
    <vt:lpwstr/>
  </property>
</Properties>
</file>