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68" r:id="rId3"/>
    <p:sldId id="257" r:id="rId4"/>
    <p:sldId id="258" r:id="rId5"/>
    <p:sldId id="262" r:id="rId6"/>
    <p:sldId id="259" r:id="rId7"/>
    <p:sldId id="269" r:id="rId8"/>
    <p:sldId id="260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63" r:id="rId22"/>
    <p:sldId id="264" r:id="rId23"/>
    <p:sldId id="265" r:id="rId24"/>
    <p:sldId id="267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митрий" initials="Д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66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D22E5-4147-41B1-A4CA-35B977643A27}" type="datetimeFigureOut">
              <a:rPr lang="ru-RU" smtClean="0"/>
              <a:t>11.08.2026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F4A21-0819-4C6E-B07D-6D28BD2FAF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979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A21-0819-4C6E-B07D-6D28BD2FAFC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797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8.png"/><Relationship Id="rId3" Type="http://schemas.openxmlformats.org/officeDocument/2006/relationships/image" Target="../media/image51.png"/><Relationship Id="rId7" Type="http://schemas.openxmlformats.org/officeDocument/2006/relationships/image" Target="../media/image27.png"/><Relationship Id="rId12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56.png"/><Relationship Id="rId5" Type="http://schemas.openxmlformats.org/officeDocument/2006/relationships/image" Target="../media/image53.png"/><Relationship Id="rId10" Type="http://schemas.openxmlformats.org/officeDocument/2006/relationships/image" Target="../media/image55.png"/><Relationship Id="rId4" Type="http://schemas.openxmlformats.org/officeDocument/2006/relationships/image" Target="../media/image52.png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4.png"/><Relationship Id="rId5" Type="http://schemas.openxmlformats.org/officeDocument/2006/relationships/image" Target="../media/image60.png"/><Relationship Id="rId10" Type="http://schemas.openxmlformats.org/officeDocument/2006/relationships/image" Target="../media/image8.png"/><Relationship Id="rId4" Type="http://schemas.openxmlformats.org/officeDocument/2006/relationships/image" Target="../media/image59.png"/><Relationship Id="rId9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8.png"/><Relationship Id="rId3" Type="http://schemas.openxmlformats.org/officeDocument/2006/relationships/image" Target="../media/image65.png"/><Relationship Id="rId7" Type="http://schemas.openxmlformats.org/officeDocument/2006/relationships/image" Target="../media/image27.png"/><Relationship Id="rId12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9.png"/><Relationship Id="rId5" Type="http://schemas.openxmlformats.org/officeDocument/2006/relationships/image" Target="../media/image67.png"/><Relationship Id="rId15" Type="http://schemas.openxmlformats.org/officeDocument/2006/relationships/hyperlink" Target="https://disk.yandex.ru/d/_hbQlQn5S7OaJQ" TargetMode="External"/><Relationship Id="rId10" Type="http://schemas.openxmlformats.org/officeDocument/2006/relationships/image" Target="../media/image68.png"/><Relationship Id="rId4" Type="http://schemas.openxmlformats.org/officeDocument/2006/relationships/image" Target="../media/image66.png"/><Relationship Id="rId9" Type="http://schemas.openxmlformats.org/officeDocument/2006/relationships/image" Target="../media/image30.png"/><Relationship Id="rId14" Type="http://schemas.openxmlformats.org/officeDocument/2006/relationships/hyperlink" Target="https://presale-demo.pcorp.1c.ru/dm_g1/ru_RU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8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10" Type="http://schemas.openxmlformats.org/officeDocument/2006/relationships/image" Target="../media/image36.png"/><Relationship Id="rId4" Type="http://schemas.openxmlformats.org/officeDocument/2006/relationships/image" Target="../media/image8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67" y="47625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489993"/>
            <a:ext cx="10331092" cy="15273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73786" y="355334"/>
            <a:ext cx="3945929" cy="161925"/>
          </a:xfrm>
          <a:prstGeom prst="rect">
            <a:avLst/>
          </a:prstGeom>
          <a:noFill/>
        </p:spPr>
        <p:txBody>
          <a:bodyPr wrap="square" lIns="220265" tIns="0" rIns="0" bIns="0" anchor="t">
            <a:spAutoFit/>
          </a:bodyPr>
          <a:lstStyle/>
          <a:p>
            <a:pPr algn="l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СЕРИЯ ВЕБИНАРОВ • ВЕБИНАР №4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499" y="1746051"/>
            <a:ext cx="6720840" cy="1051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140"/>
              </a:lnSpc>
            </a:pPr>
            <a:r>
              <a:rPr sz="3600" b="1" i="0" u="none" dirty="0">
                <a:solidFill>
                  <a:srgbClr val="0F172A"/>
                </a:solidFill>
                <a:latin typeface="Inter"/>
              </a:rPr>
              <a:t>1С:МинДок</a:t>
            </a:r>
            <a:r>
              <a:rPr dirty="0"/>
              <a:t>
</a:t>
            </a:r>
            <a:endParaRPr sz="3600" b="0" i="0" u="none" dirty="0">
              <a:solidFill>
                <a:srgbClr val="475569"/>
              </a:solidFill>
              <a:latin typeface="Inter Medium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99" y="2286217"/>
            <a:ext cx="10331092" cy="302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2400" b="1" i="0" u="none" dirty="0">
                <a:solidFill>
                  <a:srgbClr val="FF0000"/>
                </a:solidFill>
                <a:latin typeface="Inter SemiBold"/>
              </a:rPr>
              <a:t>ИИ в </a:t>
            </a:r>
            <a:r>
              <a:rPr sz="2400" b="1" i="0" u="none" dirty="0" err="1">
                <a:solidFill>
                  <a:srgbClr val="FF0000"/>
                </a:solidFill>
                <a:latin typeface="Inter SemiBold"/>
              </a:rPr>
              <a:t>документообороте</a:t>
            </a:r>
            <a:r>
              <a:rPr sz="2400" b="1" i="0" u="none" dirty="0">
                <a:solidFill>
                  <a:srgbClr val="FF0000"/>
                </a:solidFill>
                <a:latin typeface="Inter SemiBold"/>
              </a:rPr>
              <a:t>: </a:t>
            </a:r>
            <a:r>
              <a:rPr sz="2400" b="1" i="0" u="none" dirty="0" err="1">
                <a:solidFill>
                  <a:srgbClr val="FF0000"/>
                </a:solidFill>
                <a:latin typeface="Inter SemiBold"/>
              </a:rPr>
              <a:t>поиск</a:t>
            </a:r>
            <a:r>
              <a:rPr sz="2400" b="1" i="0" u="none" dirty="0">
                <a:solidFill>
                  <a:srgbClr val="FF0000"/>
                </a:solidFill>
                <a:latin typeface="Inter SemiBold"/>
              </a:rPr>
              <a:t>, </a:t>
            </a:r>
            <a:r>
              <a:rPr sz="2400" b="1" i="0" u="none" dirty="0" err="1">
                <a:solidFill>
                  <a:srgbClr val="FF0000"/>
                </a:solidFill>
                <a:latin typeface="Inter SemiBold"/>
              </a:rPr>
              <a:t>краткие</a:t>
            </a:r>
            <a:r>
              <a:rPr sz="2400" b="1" i="0" u="none" dirty="0">
                <a:solidFill>
                  <a:srgbClr val="FF0000"/>
                </a:solidFill>
                <a:latin typeface="Inter SemiBold"/>
              </a:rPr>
              <a:t> </a:t>
            </a:r>
            <a:r>
              <a:rPr sz="2400" b="1" i="0" u="none" dirty="0" err="1">
                <a:solidFill>
                  <a:srgbClr val="FF0000"/>
                </a:solidFill>
                <a:latin typeface="Inter SemiBold"/>
              </a:rPr>
              <a:t>выжимки</a:t>
            </a:r>
            <a:r>
              <a:rPr sz="2400" b="1" i="0" u="none" dirty="0">
                <a:solidFill>
                  <a:srgbClr val="FF0000"/>
                </a:solidFill>
                <a:latin typeface="Inter SemiBold"/>
              </a:rPr>
              <a:t> и </a:t>
            </a:r>
            <a:r>
              <a:rPr sz="2400" b="1" i="0" u="none" dirty="0" err="1">
                <a:solidFill>
                  <a:srgbClr val="FF0000"/>
                </a:solidFill>
                <a:latin typeface="Inter SemiBold"/>
              </a:rPr>
              <a:t>анализ</a:t>
            </a:r>
            <a:r>
              <a:rPr sz="2400" b="1" i="0" u="none" dirty="0">
                <a:solidFill>
                  <a:srgbClr val="FF0000"/>
                </a:solidFill>
                <a:latin typeface="Inter SemiBold"/>
              </a:rPr>
              <a:t> в </a:t>
            </a:r>
            <a:r>
              <a:rPr sz="2400" b="1" i="0" u="none" dirty="0" err="1">
                <a:solidFill>
                  <a:srgbClr val="FF0000"/>
                </a:solidFill>
                <a:latin typeface="Inter SemiBold"/>
              </a:rPr>
              <a:t>один</a:t>
            </a:r>
            <a:r>
              <a:rPr sz="2400" b="1" i="0" u="none" dirty="0">
                <a:solidFill>
                  <a:srgbClr val="FF0000"/>
                </a:solidFill>
                <a:latin typeface="Inter SemiBold"/>
              </a:rPr>
              <a:t> </a:t>
            </a:r>
            <a:r>
              <a:rPr sz="2400" b="1" i="0" u="none" dirty="0" err="1">
                <a:solidFill>
                  <a:srgbClr val="FF0000"/>
                </a:solidFill>
                <a:latin typeface="Inter SemiBold"/>
              </a:rPr>
              <a:t>клик</a:t>
            </a:r>
            <a:endParaRPr sz="2400" b="1" i="0" u="none" dirty="0">
              <a:solidFill>
                <a:srgbClr val="FF0000"/>
              </a:solidFill>
              <a:latin typeface="Inter SemiBo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499" y="2947987"/>
            <a:ext cx="9200029" cy="2375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900" b="1" i="0" u="none" dirty="0" err="1">
                <a:solidFill>
                  <a:srgbClr val="64748B"/>
                </a:solidFill>
                <a:latin typeface="Inter"/>
              </a:rPr>
              <a:t>Экспресс-обзор</a:t>
            </a:r>
            <a:r>
              <a:rPr sz="1900" b="0" i="0" u="none" dirty="0">
                <a:solidFill>
                  <a:srgbClr val="64748B"/>
                </a:solidFill>
                <a:latin typeface="Inter"/>
              </a:rPr>
              <a:t>: </a:t>
            </a:r>
            <a:r>
              <a:rPr sz="1900" b="0" i="0" u="none" dirty="0" err="1">
                <a:solidFill>
                  <a:srgbClr val="64748B"/>
                </a:solidFill>
                <a:latin typeface="Inter"/>
              </a:rPr>
              <a:t>главное</a:t>
            </a:r>
            <a:r>
              <a:rPr sz="1900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1900" b="0" i="0" u="none" dirty="0" err="1">
                <a:solidFill>
                  <a:srgbClr val="64748B"/>
                </a:solidFill>
                <a:latin typeface="Inter"/>
              </a:rPr>
              <a:t>из</a:t>
            </a:r>
            <a:r>
              <a:rPr sz="1900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1900" b="0" i="0" u="none" dirty="0" err="1">
                <a:solidFill>
                  <a:srgbClr val="64748B"/>
                </a:solidFill>
                <a:latin typeface="Inter"/>
              </a:rPr>
              <a:t>прошлых</a:t>
            </a:r>
            <a:r>
              <a:rPr sz="1900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1900" b="0" i="0" u="none" dirty="0" err="1">
                <a:solidFill>
                  <a:srgbClr val="64748B"/>
                </a:solidFill>
                <a:latin typeface="Inter"/>
              </a:rPr>
              <a:t>вебинаров</a:t>
            </a:r>
            <a:r>
              <a:rPr sz="1900" b="0" i="0" u="none" dirty="0">
                <a:solidFill>
                  <a:srgbClr val="64748B"/>
                </a:solidFill>
                <a:latin typeface="Inter"/>
              </a:rPr>
              <a:t> и </a:t>
            </a:r>
            <a:r>
              <a:rPr sz="1900" b="0" i="0" u="none" dirty="0" err="1">
                <a:solidFill>
                  <a:srgbClr val="64748B"/>
                </a:solidFill>
                <a:latin typeface="Inter"/>
              </a:rPr>
              <a:t>базовые</a:t>
            </a:r>
            <a:r>
              <a:rPr sz="1900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1900" b="0" i="0" u="none" dirty="0" err="1">
                <a:solidFill>
                  <a:srgbClr val="64748B"/>
                </a:solidFill>
                <a:latin typeface="Inter"/>
              </a:rPr>
              <a:t>возможности</a:t>
            </a:r>
            <a:r>
              <a:rPr sz="1900" b="0" i="0" u="none" dirty="0">
                <a:solidFill>
                  <a:srgbClr val="64748B"/>
                </a:solidFill>
                <a:latin typeface="Inter"/>
              </a:rPr>
              <a:t> СЭД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6741" y="4133850"/>
            <a:ext cx="3900487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1E293B"/>
                </a:solidFill>
                <a:latin typeface="Inter SemiBold"/>
              </a:rPr>
              <a:t>Спикеры вебинара: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9737" y="381164"/>
            <a:ext cx="163115" cy="1333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27995"/>
            <a:ext cx="1480691" cy="2667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741" y="4619625"/>
            <a:ext cx="495300" cy="4953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3903" y="4762500"/>
            <a:ext cx="180975" cy="2095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364441" y="4672013"/>
            <a:ext cx="2210276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 dirty="0">
                <a:solidFill>
                  <a:srgbClr val="0F172A"/>
                </a:solidFill>
                <a:latin typeface="Inter"/>
              </a:rPr>
              <a:t>Ничиков Дмитрий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64441" y="4862513"/>
            <a:ext cx="21050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64748B"/>
                </a:solidFill>
                <a:latin typeface="Inter"/>
              </a:rPr>
              <a:t>Ведущий аналитик, Фирма «1С»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5871" y="4624387"/>
            <a:ext cx="495300" cy="4953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573571" y="4676775"/>
            <a:ext cx="2460307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 dirty="0" err="1">
                <a:solidFill>
                  <a:srgbClr val="0F172A"/>
                </a:solidFill>
                <a:latin typeface="Inter"/>
              </a:rPr>
              <a:t>Смирнов</a:t>
            </a:r>
            <a:r>
              <a:rPr sz="1275"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sz="1275" b="1" i="0" u="none" dirty="0" err="1">
                <a:solidFill>
                  <a:srgbClr val="0F172A"/>
                </a:solidFill>
                <a:latin typeface="Inter"/>
              </a:rPr>
              <a:t>Андрей</a:t>
            </a:r>
            <a:endParaRPr sz="1275" b="1" i="0" u="none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73571" y="4867275"/>
            <a:ext cx="23431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64748B"/>
                </a:solidFill>
                <a:latin typeface="Inter"/>
              </a:rPr>
              <a:t>Ведущий разработчик, Фирма «1С»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2" y="177995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3033" y="4777248"/>
            <a:ext cx="180975" cy="209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A17EDE-C5AB-2127-6E67-BB4E2EE4F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5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87B475-3FBA-43E3-909D-EE3A96776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58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8A45A7-1FC8-D1F0-9111-D381464BE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5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24AB0D-A744-DECD-9A15-67535166F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00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93BEF7-EDB7-552D-E4B7-349CD268F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59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920FD1-66DF-691A-A6B3-2A80D25D1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05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296153-FCEE-5E76-48DD-5904ADB3A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24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D55497-EAB0-10CF-1C8B-09A1DD35B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03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B44902-FE9F-9D72-EAB4-1A38491D4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7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9A8DB3-C1F9-ABA2-BD55-68F8783C3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76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81997" y="355333"/>
            <a:ext cx="3945929" cy="161925"/>
          </a:xfrm>
          <a:prstGeom prst="rect">
            <a:avLst/>
          </a:prstGeom>
          <a:noFill/>
        </p:spPr>
        <p:txBody>
          <a:bodyPr wrap="square" lIns="220265" tIns="0" rIns="0" bIns="0" anchor="t">
            <a:spAutoFit/>
          </a:bodyPr>
          <a:lstStyle/>
          <a:p>
            <a:pPr algn="l"/>
            <a:r>
              <a:rPr lang="ru-RU" sz="1050" dirty="0">
                <a:solidFill>
                  <a:srgbClr val="64748B"/>
                </a:solidFill>
                <a:latin typeface="Inter SemiBold"/>
              </a:rPr>
              <a:t>ПРЕДПОСЫЛКИ</a:t>
            </a:r>
            <a:endParaRPr sz="1050" b="0" i="0" u="none" dirty="0">
              <a:solidFill>
                <a:srgbClr val="64748B"/>
              </a:solidFill>
              <a:latin typeface="Inter SemiBold"/>
            </a:endParaRPr>
          </a:p>
        </p:txBody>
      </p:sp>
      <p:sp>
        <p:nvSpPr>
          <p:cNvPr id="6" name="Заголовок 1"/>
          <p:cNvSpPr txBox="1"/>
          <p:nvPr/>
        </p:nvSpPr>
        <p:spPr bwMode="auto">
          <a:xfrm>
            <a:off x="8309032" y="1969544"/>
            <a:ext cx="1844675" cy="73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kern="0" baseline="0" dirty="0">
                <a:ea typeface="Arial" panose="020B0604020202020204" pitchFamily="34" charset="0"/>
              </a:rPr>
              <a:t>В промышленной эксплуатации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с 08.04.2024</a:t>
            </a:r>
          </a:p>
        </p:txBody>
      </p:sp>
      <p:sp>
        <p:nvSpPr>
          <p:cNvPr id="7" name="Заголовок 1"/>
          <p:cNvSpPr txBox="1"/>
          <p:nvPr/>
        </p:nvSpPr>
        <p:spPr bwMode="auto">
          <a:xfrm>
            <a:off x="8309031" y="2934003"/>
            <a:ext cx="1844675" cy="116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Futura PT Demi" panose="020B0702020204020303" pitchFamily="34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kern="0" baseline="0" dirty="0">
                <a:ea typeface="Arial" panose="020B0604020202020204" pitchFamily="34" charset="0"/>
              </a:rPr>
              <a:t>Инф. письмо 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о выпуске 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конфигурации 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№ 34179 </a:t>
            </a:r>
          </a:p>
          <a:p>
            <a:r>
              <a:rPr lang="ru-RU" altLang="ru-RU" sz="1400" kern="0" baseline="0" dirty="0">
                <a:ea typeface="Arial" panose="020B0604020202020204" pitchFamily="34" charset="0"/>
              </a:rPr>
              <a:t>от 27.02.2026</a:t>
            </a:r>
          </a:p>
        </p:txBody>
      </p:sp>
      <p:pic>
        <p:nvPicPr>
          <p:cNvPr id="8" name="Изображение 1">
            <a:extLst>
              <a:ext uri="{FF2B5EF4-FFF2-40B4-BE49-F238E27FC236}">
                <a16:creationId xmlns:a16="http://schemas.microsoft.com/office/drawing/2014/main" id="{6B8F3A02-C549-4416-A1CB-E890DC55F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0288" y="1681512"/>
            <a:ext cx="2828506" cy="1630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Изображение 2">
            <a:extLst>
              <a:ext uri="{FF2B5EF4-FFF2-40B4-BE49-F238E27FC236}">
                <a16:creationId xmlns:a16="http://schemas.microsoft.com/office/drawing/2014/main" id="{80DE8738-4625-4D2D-BC7C-E1D8AD98A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8664" y="1681512"/>
            <a:ext cx="2902140" cy="166214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Стрелка вниз 14"/>
          <p:cNvSpPr/>
          <p:nvPr/>
        </p:nvSpPr>
        <p:spPr>
          <a:xfrm>
            <a:off x="4422877" y="3455819"/>
            <a:ext cx="196850" cy="41338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Стрелка вниз 14"/>
          <p:cNvSpPr/>
          <p:nvPr/>
        </p:nvSpPr>
        <p:spPr>
          <a:xfrm>
            <a:off x="5898512" y="3452799"/>
            <a:ext cx="196850" cy="41338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4E1066-582F-444C-A9BB-7130764079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368" y="2512586"/>
            <a:ext cx="2669995" cy="143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16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0762E-6 L -1.66667E-6 0.249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48041E-6 L -1.66667E-6 0.249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186443-E957-ECEB-BE32-0CEC2A504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71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7325"/>
            <a:ext cx="3530649" cy="2914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1457325"/>
            <a:ext cx="3530649" cy="29146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1457325"/>
            <a:ext cx="3767704" cy="29146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1733550"/>
            <a:ext cx="533400" cy="533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7725" y="2457450"/>
            <a:ext cx="312710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E293B"/>
                </a:solidFill>
                <a:latin typeface="Inter SemiBold"/>
              </a:rPr>
              <a:t>Органы власти (ОИВ)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725" y="2819400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Inter"/>
              </a:rPr>
              <a:t>Федеральные, региональные и муниципальные ведомства, а также их подведомственные структуры и учреждения.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6974" y="1733550"/>
            <a:ext cx="533400" cy="533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06974" y="2457450"/>
            <a:ext cx="3127109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E293B"/>
                </a:solidFill>
                <a:latin typeface="Inter SemiBold"/>
              </a:rPr>
              <a:t>Многоуровневые структуры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06974" y="3067050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Inter"/>
              </a:rPr>
              <a:t>Крупные организации со сложной иерархией подразделений, где требуется глубокая вложенность задач и процессов контроля.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6224" y="1733550"/>
            <a:ext cx="533400" cy="5334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66223" y="2457450"/>
            <a:ext cx="3532775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 dirty="0" err="1">
                <a:solidFill>
                  <a:srgbClr val="1E293B"/>
                </a:solidFill>
                <a:latin typeface="Inter SemiBold"/>
              </a:rPr>
              <a:t>Запрос</a:t>
            </a:r>
            <a:r>
              <a:rPr sz="1650" b="0" i="0" u="none" dirty="0">
                <a:solidFill>
                  <a:srgbClr val="1E293B"/>
                </a:solidFill>
                <a:latin typeface="Inter SemiBold"/>
              </a:rPr>
              <a:t> </a:t>
            </a:r>
            <a:r>
              <a:rPr sz="1650" b="0" i="0" u="none" dirty="0" err="1">
                <a:solidFill>
                  <a:srgbClr val="1E293B"/>
                </a:solidFill>
                <a:latin typeface="Inter SemiBold"/>
              </a:rPr>
              <a:t>на</a:t>
            </a:r>
            <a:r>
              <a:rPr sz="1650" b="0" i="0" u="none" dirty="0">
                <a:solidFill>
                  <a:srgbClr val="1E293B"/>
                </a:solidFill>
                <a:latin typeface="Inter SemiBold"/>
              </a:rPr>
              <a:t> </a:t>
            </a:r>
            <a:r>
              <a:rPr sz="1650" b="0" i="0" u="none" dirty="0" err="1">
                <a:solidFill>
                  <a:srgbClr val="1E293B"/>
                </a:solidFill>
                <a:latin typeface="Inter SemiBold"/>
              </a:rPr>
              <a:t>гибкий</a:t>
            </a:r>
            <a:r>
              <a:rPr sz="1650" b="0" i="0" u="none" dirty="0">
                <a:solidFill>
                  <a:srgbClr val="1E293B"/>
                </a:solidFill>
                <a:latin typeface="Inter SemiBold"/>
              </a:rPr>
              <a:t> АРМ</a:t>
            </a:r>
            <a:r>
              <a:rPr lang="ru-RU" sz="1650" b="0" i="0" u="none" dirty="0">
                <a:solidFill>
                  <a:srgbClr val="1E293B"/>
                </a:solidFill>
                <a:latin typeface="Inter SemiBold"/>
              </a:rPr>
              <a:t> (интерфейс)</a:t>
            </a:r>
            <a:endParaRPr sz="1650" b="0" i="0" u="none" dirty="0">
              <a:solidFill>
                <a:srgbClr val="1E293B"/>
              </a:solidFill>
              <a:latin typeface="Inter SemiBold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66224" y="2819400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Inter"/>
              </a:rPr>
              <a:t>Организации, которым необходима гибкая адаптация и настройка рабочих столов без привлечения программистов.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125" y="1885950"/>
            <a:ext cx="228600" cy="2286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45087" y="1885950"/>
            <a:ext cx="257175" cy="2286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18624" y="1885950"/>
            <a:ext cx="228600" cy="2286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311334" y="395287"/>
            <a:ext cx="17149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ЦЕЛЕВЫЕ ЗАКАЗЧИКИ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1500" y="752475"/>
            <a:ext cx="11601450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Кому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может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быть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интересно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решение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?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7325"/>
            <a:ext cx="5381625" cy="1600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248025"/>
            <a:ext cx="5381625" cy="16002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038725"/>
            <a:ext cx="5381625" cy="4953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1695450"/>
            <a:ext cx="5150643" cy="247650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E51C24"/>
                </a:solidFill>
                <a:latin typeface="Inter SemiBold"/>
              </a:rPr>
              <a:t>Текущим пользователям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2019300"/>
            <a:ext cx="490537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Дистрибутив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предоставляется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1" i="0" u="none" dirty="0" err="1">
                <a:solidFill>
                  <a:srgbClr val="475569"/>
                </a:solidFill>
                <a:latin typeface="Inter"/>
              </a:rPr>
              <a:t>бесплатно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наличии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лицензий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«1С:Документооборот 3.0 КОРП»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или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«1С:ДГУ»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действующего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договора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сопровождения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1С:ИТС.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9625" y="3486150"/>
            <a:ext cx="5150643" cy="247650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E51C24"/>
                </a:solidFill>
                <a:latin typeface="Inter SemiBold"/>
              </a:rPr>
              <a:t>Для партнеров (NFR)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3810000"/>
            <a:ext cx="490537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Inter"/>
              </a:rPr>
              <a:t>Доступ к NFR-версии продукта открыт автоматически при наличии действующего партнерского договора и подписки на 1С:ИТС.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732" y="5210175"/>
            <a:ext cx="152400" cy="1524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" y="1714500"/>
            <a:ext cx="266700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3505200"/>
            <a:ext cx="266700" cy="2095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975071" y="476250"/>
            <a:ext cx="2129135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ДОСТУП К КОНФИГУРАЦИИ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" y="752475"/>
            <a:ext cx="11601450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Inter"/>
              </a:rPr>
              <a:t>Условия получения и доступ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620" y="962025"/>
            <a:ext cx="4326360" cy="490380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7325"/>
            <a:ext cx="3530649" cy="3028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1457325"/>
            <a:ext cx="3530649" cy="30289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1457325"/>
            <a:ext cx="3530649" cy="3028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1733550"/>
            <a:ext cx="533400" cy="533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7725" y="2457450"/>
            <a:ext cx="312710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E293B"/>
                </a:solidFill>
                <a:latin typeface="Inter SemiBold"/>
              </a:rPr>
              <a:t>Онлайн-демобаза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7725" y="2819400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Протестируйте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полный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функционал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решения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прямо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в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окне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вашего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браузера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без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установки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программного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обеспечения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6974" y="1733550"/>
            <a:ext cx="533400" cy="5334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06974" y="2457450"/>
            <a:ext cx="312710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E293B"/>
                </a:solidFill>
                <a:latin typeface="Inter SemiBold"/>
              </a:rPr>
              <a:t>Инструкции и сценарии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6974" y="2819400"/>
            <a:ext cx="297819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Скачайте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готовые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пошаговые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методические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тесты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для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проверки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ключевых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процессов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системы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6224" y="1733550"/>
            <a:ext cx="533400" cy="5334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66224" y="2457450"/>
            <a:ext cx="3127109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E293B"/>
                </a:solidFill>
                <a:latin typeface="Inter SemiBold"/>
              </a:rPr>
              <a:t>Вендорская поддержка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66224" y="2819400"/>
            <a:ext cx="297819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Мы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оказываем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всестороннюю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помощь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партнерам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заказчикам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на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всех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этапах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запуска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проектов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125" y="1885950"/>
            <a:ext cx="228600" cy="2286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7949" y="1885950"/>
            <a:ext cx="171450" cy="2286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18624" y="1885950"/>
            <a:ext cx="228600" cy="2286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382128" y="395287"/>
            <a:ext cx="1656605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ПРОЕКТЫ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1500" y="752475"/>
            <a:ext cx="11601450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Тестирование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и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внедрение</a:t>
            </a:r>
            <a:endParaRPr sz="2700" b="1" i="0" u="none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76275" y="4043561"/>
            <a:ext cx="34827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75569"/>
                </a:solidFill>
                <a:latin typeface="Inter"/>
                <a:hlinkClick r:id="rId14"/>
              </a:rPr>
              <a:t>https://presale-demo.pcorp.1c.ru/dm_g1/ru_RU/</a:t>
            </a:r>
            <a:endParaRPr lang="ru-RU" sz="1200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03562" y="4043560"/>
            <a:ext cx="31816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75569"/>
                </a:solidFill>
                <a:latin typeface="Inter"/>
                <a:hlinkClick r:id="rId15"/>
              </a:rPr>
              <a:t>https://disk.yandex.ru/d/_hbQlQn5S7OaJQ</a:t>
            </a:r>
            <a:endParaRPr lang="ru-RU" sz="1200" dirty="0">
              <a:solidFill>
                <a:srgbClr val="4755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7" y="-13167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15778" y="256898"/>
            <a:ext cx="6370074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 dirty="0">
                <a:solidFill>
                  <a:srgbClr val="64748B"/>
                </a:solidFill>
                <a:latin typeface="Inter SemiBold"/>
              </a:rPr>
              <a:t>ЗАВЕРШЕНИЕ ВСТРЕЧИ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275" y="1762964"/>
            <a:ext cx="11601450" cy="7334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 dirty="0" err="1">
                <a:solidFill>
                  <a:srgbClr val="0F172A"/>
                </a:solidFill>
                <a:latin typeface="Inter"/>
              </a:rPr>
              <a:t>Вопросы</a:t>
            </a:r>
            <a:r>
              <a:rPr sz="4800" b="1" i="0" u="none" dirty="0">
                <a:solidFill>
                  <a:srgbClr val="0F172A"/>
                </a:solidFill>
                <a:latin typeface="Inter"/>
              </a:rPr>
              <a:t> и </a:t>
            </a:r>
            <a:r>
              <a:rPr sz="4800" b="1" i="0" u="none" dirty="0" err="1">
                <a:solidFill>
                  <a:srgbClr val="0F172A"/>
                </a:solidFill>
                <a:latin typeface="Inter"/>
              </a:rPr>
              <a:t>ответы</a:t>
            </a:r>
            <a:endParaRPr sz="4800" b="1" i="0" u="none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2648789"/>
            <a:ext cx="110490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475569"/>
                </a:solidFill>
                <a:latin typeface="Inter"/>
              </a:rPr>
              <a:t>Спасибо за внимание! Рады ответить на возникшие вопросы.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5577" y="3256976"/>
            <a:ext cx="6477491" cy="15014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48250" y="4038473"/>
            <a:ext cx="866775" cy="1905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200" b="0" i="0" u="none" dirty="0">
                <a:solidFill>
                  <a:srgbClr val="0F172A"/>
                </a:solidFill>
                <a:latin typeface="Inter SemiBold"/>
              </a:rPr>
              <a:t>boss@1c.ru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32317" y="4038473"/>
            <a:ext cx="57150" cy="1905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200" b="0" i="0" u="none" dirty="0">
                <a:solidFill>
                  <a:srgbClr val="CBD5E1"/>
                </a:solidFill>
                <a:latin typeface="Inter SemiBold"/>
              </a:rPr>
              <a:t>|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15125" y="3525089"/>
            <a:ext cx="752475" cy="1905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endParaRPr sz="1200" b="0" i="0" u="none" dirty="0">
              <a:solidFill>
                <a:srgbClr val="0F172A"/>
              </a:solidFill>
              <a:latin typeface="Inter SemiBold"/>
            </a:endParaRP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4057523"/>
            <a:ext cx="152400" cy="152400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641" y="3354937"/>
            <a:ext cx="817721" cy="1305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71500" y="2638425"/>
            <a:ext cx="11049000" cy="3810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446" y="2400300"/>
            <a:ext cx="476250" cy="476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17" y="3105150"/>
            <a:ext cx="2330983" cy="245204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6609" y="2400300"/>
            <a:ext cx="476250" cy="4762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3405" y="3105150"/>
            <a:ext cx="2132141" cy="2452042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7120" y="2400300"/>
            <a:ext cx="476250" cy="47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1618" y="3105150"/>
            <a:ext cx="2030611" cy="2452042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4268" y="3105150"/>
            <a:ext cx="2030610" cy="1595437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1457325"/>
            <a:ext cx="70580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Обзор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развития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ключевых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тем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функциональных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блоков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программного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475569"/>
                </a:solidFill>
                <a:latin typeface="Inter"/>
              </a:rPr>
              <a:t>продукта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5248" y="2400300"/>
            <a:ext cx="476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22266" y="3305175"/>
            <a:ext cx="203061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 u="none">
                <a:solidFill>
                  <a:srgbClr val="E51C24"/>
                </a:solidFill>
                <a:latin typeface="Inter"/>
              </a:rPr>
              <a:t>28.05.2026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500" y="3486150"/>
            <a:ext cx="2132141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200" b="1" dirty="0">
                <a:solidFill>
                  <a:srgbClr val="0F172A"/>
                </a:solidFill>
                <a:latin typeface="Inter"/>
              </a:rPr>
              <a:t>1С:МинДок: функциональный обзор и гибкая адаптация интерфейса под процессы заказчика</a:t>
            </a:r>
            <a:endParaRPr sz="1200" b="1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6952" y="4500562"/>
            <a:ext cx="2030610" cy="5572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 dirty="0">
                <a:solidFill>
                  <a:srgbClr val="64748B"/>
                </a:solidFill>
                <a:latin typeface="Inter"/>
              </a:rPr>
              <a:t>Функционал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рабочих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столов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пользователей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и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адаптация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интерфейса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04170" y="3305175"/>
            <a:ext cx="203061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 u="none">
                <a:solidFill>
                  <a:srgbClr val="E51C24"/>
                </a:solidFill>
                <a:latin typeface="Inter"/>
              </a:rPr>
              <a:t>16.06.2026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53405" y="3486150"/>
            <a:ext cx="213214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200" b="1" dirty="0">
                <a:solidFill>
                  <a:srgbClr val="0F172A"/>
                </a:solidFill>
                <a:latin typeface="Inter"/>
              </a:rPr>
              <a:t>1С:МинДок: согласование, версии файлов и подписание</a:t>
            </a:r>
            <a:endParaRPr sz="1200" b="1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54936" y="4500562"/>
            <a:ext cx="2030610" cy="5572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Версии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файлов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,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процессы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подписи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и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многоуровневые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согласователи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1619" y="3305175"/>
            <a:ext cx="203061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 u="none" dirty="0">
                <a:solidFill>
                  <a:srgbClr val="E51C24"/>
                </a:solidFill>
                <a:latin typeface="Inter"/>
              </a:rPr>
              <a:t>02.07.2026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0854" y="3491984"/>
            <a:ext cx="213214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200" b="1" dirty="0">
                <a:solidFill>
                  <a:srgbClr val="0F172A"/>
                </a:solidFill>
                <a:latin typeface="Inter"/>
              </a:rPr>
              <a:t>1С:МинДок: резолюции и централизованный контроль</a:t>
            </a:r>
            <a:endParaRPr sz="1200" b="1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1619" y="4500562"/>
            <a:ext cx="203061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Резолюции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и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централизованный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контроль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поручений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.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7173" y="2571750"/>
            <a:ext cx="152400" cy="1333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524268" y="3305175"/>
            <a:ext cx="203061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 u="none" dirty="0">
                <a:solidFill>
                  <a:srgbClr val="E51C24"/>
                </a:solidFill>
                <a:latin typeface="Inter"/>
              </a:rPr>
              <a:t>30.07.2026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73503" y="3486150"/>
            <a:ext cx="2132141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0F172A"/>
                </a:solidFill>
                <a:latin typeface="Inter"/>
              </a:rPr>
              <a:t>Искусственный интеллект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24268" y="3943350"/>
            <a:ext cx="2030610" cy="5572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Интеллектуальный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поиск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,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выжимки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и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автоматический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975" b="0" i="0" u="none" dirty="0" err="1">
                <a:solidFill>
                  <a:srgbClr val="64748B"/>
                </a:solidFill>
                <a:latin typeface="Inter"/>
              </a:rPr>
              <a:t>анализ</a:t>
            </a:r>
            <a:r>
              <a:rPr sz="975" b="0" i="0" u="none" dirty="0">
                <a:solidFill>
                  <a:srgbClr val="64748B"/>
                </a:solidFill>
                <a:latin typeface="Inter"/>
              </a:rPr>
              <a:t>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86229" y="314325"/>
            <a:ext cx="2705771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050" dirty="0">
                <a:solidFill>
                  <a:srgbClr val="64748B"/>
                </a:solidFill>
                <a:latin typeface="Inter SemiBold"/>
                <a:sym typeface="Montserrat SemiBold"/>
              </a:rPr>
              <a:t>ПРОШЛОЕ, НАСТОЯЩЕЕ, БУДУЩЕЕ</a:t>
            </a:r>
            <a:endParaRPr lang="ru-RU" sz="1050" dirty="0">
              <a:solidFill>
                <a:srgbClr val="64748B"/>
              </a:solidFill>
              <a:latin typeface="Inter SemiBold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1500" y="1038225"/>
            <a:ext cx="11601450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Серия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вебинаров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Inter"/>
              </a:rPr>
              <a:t>по</a:t>
            </a:r>
            <a:r>
              <a:rPr sz="2700" b="1" i="0" u="none" dirty="0">
                <a:solidFill>
                  <a:srgbClr val="0F172A"/>
                </a:solidFill>
                <a:latin typeface="Inter"/>
              </a:rPr>
              <a:t> 1С:МинДок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3623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00989" y="2419350"/>
            <a:ext cx="476250" cy="476250"/>
          </a:xfrm>
          <a:prstGeom prst="rect">
            <a:avLst/>
          </a:prstGeom>
        </p:spPr>
      </p:pic>
      <p:pic>
        <p:nvPicPr>
          <p:cNvPr id="34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4361" y="3105151"/>
            <a:ext cx="2076940" cy="245204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9826176" y="3473030"/>
            <a:ext cx="2013599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200" b="1" dirty="0">
                <a:solidFill>
                  <a:srgbClr val="0F172A"/>
                </a:solidFill>
                <a:latin typeface="Inter"/>
              </a:rPr>
              <a:t>Без конспектов и ручной работы: ИИ-Ассистент встреч — новый релиз 1C:Миндок</a:t>
            </a:r>
            <a:endParaRPr sz="1200" b="1" dirty="0">
              <a:solidFill>
                <a:srgbClr val="0F172A"/>
              </a:solidFill>
              <a:latin typeface="Inter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837064" y="3286125"/>
            <a:ext cx="203061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900" b="1" dirty="0">
                <a:solidFill>
                  <a:srgbClr val="E51C24"/>
                </a:solidFill>
                <a:latin typeface="Inter"/>
              </a:rPr>
              <a:t>0</a:t>
            </a:r>
            <a:r>
              <a:rPr lang="en-US" sz="900" b="1" dirty="0">
                <a:solidFill>
                  <a:srgbClr val="E51C24"/>
                </a:solidFill>
                <a:latin typeface="Inter"/>
              </a:rPr>
              <a:t>9</a:t>
            </a:r>
            <a:r>
              <a:rPr sz="900" b="1" i="0" u="none" dirty="0">
                <a:solidFill>
                  <a:srgbClr val="E51C24"/>
                </a:solidFill>
                <a:latin typeface="Inter"/>
              </a:rPr>
              <a:t>.0</a:t>
            </a:r>
            <a:r>
              <a:rPr lang="ru-RU" sz="900" b="1" i="0" u="none" dirty="0">
                <a:solidFill>
                  <a:srgbClr val="E51C24"/>
                </a:solidFill>
                <a:latin typeface="Inter"/>
              </a:rPr>
              <a:t>9</a:t>
            </a:r>
            <a:r>
              <a:rPr sz="900" b="1" i="0" u="none" dirty="0">
                <a:solidFill>
                  <a:srgbClr val="E51C24"/>
                </a:solidFill>
                <a:latin typeface="Inter"/>
              </a:rPr>
              <a:t>.2026</a:t>
            </a:r>
          </a:p>
        </p:txBody>
      </p:sp>
      <p:pic>
        <p:nvPicPr>
          <p:cNvPr id="1026" name="Picture 2" descr="C:\Users\Дима\Downloads\ChatGPT Image 10 авг. 2026 г., 19_07_45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725" y="2424086"/>
            <a:ext cx="471514" cy="4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12" y="2136303"/>
            <a:ext cx="2918862" cy="2683469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0496" y="2233999"/>
            <a:ext cx="45243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Современный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интерфейс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0496" y="2576899"/>
            <a:ext cx="4524375" cy="4646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800"/>
              </a:lnSpc>
              <a:spcBef>
                <a:spcPts val="160"/>
              </a:spcBef>
            </a:pPr>
            <a:r>
              <a:rPr lang="ru-RU" altLang="en-US" sz="1200" dirty="0">
                <a:solidFill>
                  <a:srgbClr val="475569"/>
                </a:solidFill>
                <a:latin typeface="Inter"/>
                <a:sym typeface="+mn-ea"/>
              </a:rPr>
              <a:t>Отображаются</a:t>
            </a:r>
            <a:r>
              <a:rPr lang="en-US" sz="1200" dirty="0">
                <a:solidFill>
                  <a:srgbClr val="475569"/>
                </a:solidFill>
                <a:latin typeface="Inter"/>
                <a:sym typeface="+mn-ea"/>
              </a:rPr>
              <a:t> </a:t>
            </a:r>
            <a:r>
              <a:rPr lang="en-US" sz="1200" dirty="0" err="1">
                <a:solidFill>
                  <a:srgbClr val="475569"/>
                </a:solidFill>
                <a:latin typeface="Inter"/>
                <a:sym typeface="+mn-ea"/>
              </a:rPr>
              <a:t>задачи</a:t>
            </a:r>
            <a:r>
              <a:rPr lang="en-US" sz="1200" dirty="0">
                <a:solidFill>
                  <a:srgbClr val="475569"/>
                </a:solidFill>
                <a:latin typeface="Inter"/>
                <a:sym typeface="+mn-ea"/>
              </a:rPr>
              <a:t>, </a:t>
            </a:r>
            <a:r>
              <a:rPr lang="en-US" sz="1200" dirty="0" err="1">
                <a:solidFill>
                  <a:srgbClr val="475569"/>
                </a:solidFill>
                <a:latin typeface="Inter"/>
                <a:sym typeface="+mn-ea"/>
              </a:rPr>
              <a:t>документы</a:t>
            </a:r>
            <a:r>
              <a:rPr lang="en-US" sz="1200" dirty="0">
                <a:solidFill>
                  <a:srgbClr val="475569"/>
                </a:solidFill>
                <a:latin typeface="Inter"/>
                <a:sym typeface="+mn-ea"/>
              </a:rPr>
              <a:t>,</a:t>
            </a:r>
            <a:endParaRPr lang="ru-RU" sz="1200" dirty="0">
              <a:solidFill>
                <a:srgbClr val="475569"/>
              </a:solidFill>
              <a:latin typeface="Inter"/>
              <a:sym typeface="+mn-ea"/>
            </a:endParaRPr>
          </a:p>
          <a:p>
            <a:pPr>
              <a:lnSpc>
                <a:spcPts val="1800"/>
              </a:lnSpc>
              <a:spcBef>
                <a:spcPts val="160"/>
              </a:spcBef>
            </a:pPr>
            <a:r>
              <a:rPr lang="en-US" sz="1200" dirty="0" err="1">
                <a:solidFill>
                  <a:srgbClr val="475569"/>
                </a:solidFill>
                <a:latin typeface="Inter"/>
                <a:sym typeface="+mn-ea"/>
              </a:rPr>
              <a:t>отчеты</a:t>
            </a:r>
            <a:r>
              <a:rPr lang="en-US" sz="1200" dirty="0">
                <a:solidFill>
                  <a:srgbClr val="475569"/>
                </a:solidFill>
                <a:latin typeface="Inter"/>
                <a:sym typeface="+mn-ea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7222" y="3083374"/>
            <a:ext cx="4524375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Гибкая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настройка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без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привлечения</a:t>
            </a:r>
            <a:endParaRPr lang="ru-RU" sz="1200" b="0" i="0" u="none" dirty="0">
              <a:solidFill>
                <a:srgbClr val="475569"/>
              </a:solidFill>
              <a:latin typeface="Inter"/>
            </a:endParaRPr>
          </a:p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программистов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1557" y="3660692"/>
            <a:ext cx="2522221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Назначение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индивидуальных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и</a:t>
            </a:r>
            <a:endParaRPr lang="ru-RU" sz="1200" b="0" i="0" u="none" dirty="0">
              <a:solidFill>
                <a:srgbClr val="475569"/>
              </a:solidFill>
              <a:latin typeface="Inter"/>
            </a:endParaRPr>
          </a:p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ролевых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рабочих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столов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в </a:t>
            </a:r>
            <a:endParaRPr lang="ru-RU" sz="1200" b="0" i="0" u="none" dirty="0">
              <a:solidFill>
                <a:srgbClr val="475569"/>
              </a:solidFill>
              <a:latin typeface="Inter"/>
            </a:endParaRPr>
          </a:p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соответствии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с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должностными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endParaRPr lang="ru-RU" sz="1200" b="0" i="0" u="none" dirty="0">
              <a:solidFill>
                <a:srgbClr val="475569"/>
              </a:solidFill>
              <a:latin typeface="Inter"/>
            </a:endParaRPr>
          </a:p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обязанностями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1896" y="2195899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1896" y="2538799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1896" y="3081775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1896" y="3674949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16945" y="395287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  <a:endParaRPr sz="1050" b="0" i="0" u="none" dirty="0">
              <a:solidFill>
                <a:srgbClr val="64748B"/>
              </a:solidFill>
              <a:latin typeface="Inter SemiBold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4741" y="711709"/>
            <a:ext cx="11601450" cy="8309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Эргономика рабочих столов </a:t>
            </a:r>
          </a:p>
          <a:p>
            <a:r>
              <a:rPr lang="ru-RU" sz="1350" dirty="0">
                <a:solidFill>
                  <a:srgbClr val="475569"/>
                </a:solidFill>
                <a:latin typeface="Inter"/>
              </a:rPr>
              <a:t>можно настроить идеальный рабочий стол под любую роль (от рядового сотрудника до топ-менеджера) за 5 минут и без участия программистов.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2" y="5876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990" y="1421746"/>
            <a:ext cx="8294201" cy="489232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43" y="1454722"/>
            <a:ext cx="3048570" cy="1465458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707" y="1639529"/>
            <a:ext cx="2978199" cy="11541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Существенно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доработана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карточка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задач</a:t>
            </a:r>
            <a:r>
              <a:rPr lang="ru-RU"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  <a:p>
            <a:pPr algn="l">
              <a:lnSpc>
                <a:spcPts val="1800"/>
              </a:lnSpc>
            </a:pPr>
            <a:r>
              <a:rPr lang="ru-RU" sz="1200" dirty="0">
                <a:solidFill>
                  <a:srgbClr val="475569"/>
                </a:solidFill>
                <a:latin typeface="Inter"/>
              </a:rPr>
              <a:t>Добавлены вкладки:</a:t>
            </a:r>
          </a:p>
          <a:p>
            <a:pPr marL="171450" indent="-171450" algn="l">
              <a:lnSpc>
                <a:spcPts val="1800"/>
              </a:lnSpc>
              <a:buFont typeface="Arial" pitchFamily="34" charset="0"/>
              <a:buChar char="•"/>
            </a:pPr>
            <a:r>
              <a:rPr sz="1200" b="0" i="0" u="none" dirty="0">
                <a:solidFill>
                  <a:srgbClr val="475569"/>
                </a:solidFill>
                <a:latin typeface="Inter"/>
              </a:rPr>
              <a:t>«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Обработка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»</a:t>
            </a:r>
            <a:endParaRPr lang="ru-RU" sz="1200" b="0" i="0" u="none" dirty="0">
              <a:solidFill>
                <a:srgbClr val="475569"/>
              </a:solidFill>
              <a:latin typeface="Inter"/>
            </a:endParaRPr>
          </a:p>
          <a:p>
            <a:pPr marL="171450" indent="-171450" algn="l">
              <a:lnSpc>
                <a:spcPts val="1800"/>
              </a:lnSpc>
              <a:buFont typeface="Arial" pitchFamily="34" charset="0"/>
              <a:buChar char="•"/>
            </a:pPr>
            <a:r>
              <a:rPr sz="1200" b="0" i="0" u="none" dirty="0">
                <a:solidFill>
                  <a:srgbClr val="475569"/>
                </a:solidFill>
                <a:latin typeface="Inter"/>
              </a:rPr>
              <a:t>«</a:t>
            </a:r>
            <a:r>
              <a:rPr lang="ru-RU" sz="1200" b="0" i="0" u="none" dirty="0">
                <a:solidFill>
                  <a:srgbClr val="475569"/>
                </a:solidFill>
                <a:latin typeface="Inter"/>
              </a:rPr>
              <a:t>Ход исполнения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»</a:t>
            </a:r>
            <a:endParaRPr lang="ru-RU" sz="1200" b="0" i="0" u="none" dirty="0">
              <a:solidFill>
                <a:srgbClr val="475569"/>
              </a:solidFill>
              <a:latin typeface="Inter"/>
            </a:endParaRPr>
          </a:p>
          <a:p>
            <a:pPr marL="171450" indent="-171450" algn="l">
              <a:lnSpc>
                <a:spcPts val="1800"/>
              </a:lnSpc>
              <a:buFont typeface="Arial" pitchFamily="34" charset="0"/>
              <a:buChar char="•"/>
            </a:pPr>
            <a:r>
              <a:rPr sz="1200" b="0" i="0" u="none" dirty="0">
                <a:solidFill>
                  <a:srgbClr val="475569"/>
                </a:solidFill>
                <a:latin typeface="Inter"/>
              </a:rPr>
              <a:t>«</a:t>
            </a:r>
            <a:r>
              <a:rPr lang="ru-RU" sz="1200" b="0" i="0" u="none" dirty="0">
                <a:solidFill>
                  <a:srgbClr val="475569"/>
                </a:solidFill>
                <a:latin typeface="Inter"/>
              </a:rPr>
              <a:t>Связи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22938" y="386223"/>
            <a:ext cx="2792015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1500" y="752475"/>
            <a:ext cx="11601450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Эргономика задач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1" y="1538543"/>
            <a:ext cx="8269776" cy="451338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>
            <a:off x="2210436" y="2232761"/>
            <a:ext cx="2007603" cy="11962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210436" y="2448232"/>
            <a:ext cx="2007603" cy="11916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231995" y="2678307"/>
            <a:ext cx="2033239" cy="17167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58241" y="433356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6037" y="1260000"/>
            <a:ext cx="1160145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Продвинутая работа с файлами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" name="Picture 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352" y="2382664"/>
            <a:ext cx="3530649" cy="2632464"/>
          </a:xfrm>
          <a:prstGeom prst="rect">
            <a:avLst/>
          </a:prstGeom>
        </p:spPr>
      </p:pic>
      <p:pic>
        <p:nvPicPr>
          <p:cNvPr id="212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577" y="2624353"/>
            <a:ext cx="533400" cy="533400"/>
          </a:xfrm>
          <a:prstGeom prst="rect">
            <a:avLst/>
          </a:prstGeom>
        </p:spPr>
      </p:pic>
      <p:sp>
        <p:nvSpPr>
          <p:cNvPr id="213" name="TextBox 212"/>
          <p:cNvSpPr txBox="1"/>
          <p:nvPr/>
        </p:nvSpPr>
        <p:spPr>
          <a:xfrm>
            <a:off x="847577" y="3348253"/>
            <a:ext cx="3127109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 dirty="0" err="1">
                <a:solidFill>
                  <a:srgbClr val="1E293B"/>
                </a:solidFill>
                <a:latin typeface="Inter SemiBold"/>
              </a:rPr>
              <a:t>Мастер</a:t>
            </a:r>
            <a:r>
              <a:rPr sz="1650" b="1" i="0" u="none" dirty="0">
                <a:solidFill>
                  <a:srgbClr val="1E293B"/>
                </a:solidFill>
                <a:latin typeface="Inter SemiBold"/>
              </a:rPr>
              <a:t> </a:t>
            </a:r>
            <a:r>
              <a:rPr sz="1650" b="1" i="0" u="none" dirty="0" err="1">
                <a:solidFill>
                  <a:srgbClr val="1E293B"/>
                </a:solidFill>
                <a:latin typeface="Inter SemiBold"/>
              </a:rPr>
              <a:t>штампов</a:t>
            </a:r>
            <a:r>
              <a:rPr sz="1650" b="1" i="0" u="none" dirty="0">
                <a:solidFill>
                  <a:srgbClr val="1E293B"/>
                </a:solidFill>
                <a:latin typeface="Inter SemiBold"/>
              </a:rPr>
              <a:t> ЭЦП</a:t>
            </a:r>
          </a:p>
        </p:txBody>
      </p:sp>
      <p:sp>
        <p:nvSpPr>
          <p:cNvPr id="214" name="TextBox 213"/>
          <p:cNvSpPr txBox="1"/>
          <p:nvPr/>
        </p:nvSpPr>
        <p:spPr>
          <a:xfrm>
            <a:off x="847577" y="3710203"/>
            <a:ext cx="3175783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Ручной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режим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для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быстрого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наложения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штампов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визуализации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ЭЦП в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любое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произвольное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место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неформализованных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документов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215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977" y="2776753"/>
            <a:ext cx="228600" cy="228600"/>
          </a:xfrm>
          <a:prstGeom prst="rect">
            <a:avLst/>
          </a:prstGeom>
        </p:spPr>
      </p:pic>
      <p:pic>
        <p:nvPicPr>
          <p:cNvPr id="216" name="Picture 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9851" y="2382664"/>
            <a:ext cx="3530649" cy="2632464"/>
          </a:xfrm>
          <a:prstGeom prst="rect">
            <a:avLst/>
          </a:prstGeom>
        </p:spPr>
      </p:pic>
      <p:pic>
        <p:nvPicPr>
          <p:cNvPr id="217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13676" y="2624353"/>
            <a:ext cx="533400" cy="533400"/>
          </a:xfrm>
          <a:prstGeom prst="rect">
            <a:avLst/>
          </a:prstGeom>
        </p:spPr>
      </p:pic>
      <p:sp>
        <p:nvSpPr>
          <p:cNvPr id="218" name="TextBox 217"/>
          <p:cNvSpPr txBox="1"/>
          <p:nvPr/>
        </p:nvSpPr>
        <p:spPr>
          <a:xfrm>
            <a:off x="8213676" y="3348253"/>
            <a:ext cx="3406824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 dirty="0" err="1">
                <a:solidFill>
                  <a:srgbClr val="1E293B"/>
                </a:solidFill>
                <a:latin typeface="Inter SemiBold"/>
              </a:rPr>
              <a:t>Работа</a:t>
            </a:r>
            <a:r>
              <a:rPr sz="1650" b="1" i="0" u="none" dirty="0">
                <a:solidFill>
                  <a:srgbClr val="1E293B"/>
                </a:solidFill>
                <a:latin typeface="Inter SemiBold"/>
              </a:rPr>
              <a:t> с PDF</a:t>
            </a:r>
            <a:r>
              <a:rPr lang="ru-RU" sz="1650" b="1" i="0" u="none" dirty="0">
                <a:solidFill>
                  <a:srgbClr val="1E293B"/>
                </a:solidFill>
                <a:latin typeface="Inter SemiBold"/>
              </a:rPr>
              <a:t> на «</a:t>
            </a:r>
            <a:r>
              <a:rPr lang="ru-RU" sz="1650" b="1" i="0" u="none" dirty="0" err="1">
                <a:solidFill>
                  <a:srgbClr val="1E293B"/>
                </a:solidFill>
                <a:latin typeface="Inter SemiBold"/>
              </a:rPr>
              <a:t>максималках</a:t>
            </a:r>
            <a:r>
              <a:rPr lang="ru-RU" sz="1650" b="1" i="0" u="none" dirty="0">
                <a:solidFill>
                  <a:srgbClr val="1E293B"/>
                </a:solidFill>
                <a:latin typeface="Inter SemiBold"/>
              </a:rPr>
              <a:t>»</a:t>
            </a:r>
            <a:endParaRPr sz="1650" b="1" i="0" u="none" dirty="0">
              <a:solidFill>
                <a:srgbClr val="1E293B"/>
              </a:solidFill>
              <a:latin typeface="Inter SemiBold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8213677" y="3705738"/>
            <a:ext cx="2800418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Встроенные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функции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конвертации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,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расконвертации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,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сжатия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,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объединения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отмены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объединения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PDF-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файлов</a:t>
            </a:r>
            <a:r>
              <a:rPr lang="ru-RU" sz="1200" dirty="0">
                <a:solidFill>
                  <a:srgbClr val="475569"/>
                </a:solidFill>
                <a:latin typeface="Inter"/>
              </a:rPr>
              <a:t> (включая стабильную работу на </a:t>
            </a:r>
            <a:r>
              <a:rPr lang="ru-RU" sz="1200" dirty="0" err="1">
                <a:solidFill>
                  <a:srgbClr val="475569"/>
                </a:solidFill>
                <a:latin typeface="Inter"/>
              </a:rPr>
              <a:t>Linux</a:t>
            </a:r>
            <a:r>
              <a:rPr lang="ru-RU" sz="1200" dirty="0">
                <a:solidFill>
                  <a:srgbClr val="475569"/>
                </a:solidFill>
                <a:latin typeface="Inter"/>
              </a:rPr>
              <a:t>).</a:t>
            </a:r>
            <a:endParaRPr sz="1200" dirty="0">
              <a:solidFill>
                <a:srgbClr val="475569"/>
              </a:solidFill>
              <a:latin typeface="Inter"/>
            </a:endParaRPr>
          </a:p>
        </p:txBody>
      </p:sp>
      <p:pic>
        <p:nvPicPr>
          <p:cNvPr id="220" name="Picture 1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66076" y="2776753"/>
            <a:ext cx="228600" cy="228600"/>
          </a:xfrm>
          <a:prstGeom prst="rect">
            <a:avLst/>
          </a:prstGeom>
        </p:spPr>
      </p:pic>
      <p:pic>
        <p:nvPicPr>
          <p:cNvPr id="222" name="Picture 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1133" y="2382664"/>
            <a:ext cx="3692995" cy="2667000"/>
          </a:xfrm>
          <a:prstGeom prst="rect">
            <a:avLst/>
          </a:prstGeom>
        </p:spPr>
      </p:pic>
      <p:pic>
        <p:nvPicPr>
          <p:cNvPr id="227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1" y="2624353"/>
            <a:ext cx="533400" cy="53340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022" y="2758625"/>
            <a:ext cx="316998" cy="283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9" name="TextBox 228"/>
          <p:cNvSpPr txBox="1"/>
          <p:nvPr/>
        </p:nvSpPr>
        <p:spPr>
          <a:xfrm>
            <a:off x="4404153" y="3348253"/>
            <a:ext cx="3559975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650" b="1" dirty="0">
                <a:solidFill>
                  <a:srgbClr val="1E293B"/>
                </a:solidFill>
                <a:latin typeface="Inter SemiBold"/>
              </a:rPr>
              <a:t>Умное </a:t>
            </a:r>
            <a:r>
              <a:rPr lang="ru-RU" sz="1650" b="1" dirty="0" err="1">
                <a:solidFill>
                  <a:srgbClr val="1E293B"/>
                </a:solidFill>
                <a:latin typeface="Inter SemiBold"/>
              </a:rPr>
              <a:t>версионирование</a:t>
            </a:r>
            <a:r>
              <a:rPr lang="ru-RU" sz="1650" b="1" dirty="0">
                <a:solidFill>
                  <a:srgbClr val="1E293B"/>
                </a:solidFill>
                <a:latin typeface="Inter SemiBold"/>
              </a:rPr>
              <a:t> файлов</a:t>
            </a:r>
            <a:endParaRPr sz="1650" b="1" dirty="0">
              <a:solidFill>
                <a:srgbClr val="1E293B"/>
              </a:solidFill>
              <a:latin typeface="Inter SemiBold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4453820" y="3719115"/>
            <a:ext cx="3410020" cy="9006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lvl="1" algn="just">
              <a:lnSpc>
                <a:spcPts val="1800"/>
              </a:lnSpc>
            </a:pPr>
            <a:r>
              <a:rPr lang="ru-RU" sz="1200" dirty="0">
                <a:solidFill>
                  <a:srgbClr val="475569"/>
                </a:solidFill>
                <a:latin typeface="Inter"/>
              </a:rPr>
              <a:t>Автоматическое сохранение версий при редактировании, наглядная история правок и демонстрация согласующему только актуальных данных для принятия решений.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58241" y="433356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6037" y="1260000"/>
            <a:ext cx="1160145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Государственный интеграционный контур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1" name="Picture 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37" y="1969710"/>
            <a:ext cx="3687027" cy="1513416"/>
          </a:xfrm>
          <a:prstGeom prst="rect">
            <a:avLst/>
          </a:prstGeom>
        </p:spPr>
      </p:pic>
      <p:sp>
        <p:nvSpPr>
          <p:cNvPr id="213" name="TextBox 212"/>
          <p:cNvSpPr txBox="1"/>
          <p:nvPr/>
        </p:nvSpPr>
        <p:spPr>
          <a:xfrm>
            <a:off x="768177" y="2614894"/>
            <a:ext cx="3127109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50" b="1" dirty="0">
                <a:solidFill>
                  <a:srgbClr val="1E293B"/>
                </a:solidFill>
                <a:latin typeface="Inter SemiBold"/>
                <a:sym typeface="Montserrat SemiBold"/>
              </a:rPr>
              <a:t>Обращения граждан</a:t>
            </a:r>
            <a:endParaRPr lang="ru-RU" sz="1650" b="1" dirty="0">
              <a:solidFill>
                <a:srgbClr val="1E293B"/>
              </a:solidFill>
              <a:latin typeface="Inter SemiBold"/>
            </a:endParaRPr>
          </a:p>
        </p:txBody>
      </p:sp>
      <p:pic>
        <p:nvPicPr>
          <p:cNvPr id="222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233" y="3610084"/>
            <a:ext cx="3692995" cy="2006102"/>
          </a:xfrm>
          <a:prstGeom prst="rect">
            <a:avLst/>
          </a:prstGeom>
        </p:spPr>
      </p:pic>
      <p:pic>
        <p:nvPicPr>
          <p:cNvPr id="29" name="Google Shape;243;p19" descr="image.png">
            <a:extLst>
              <a:ext uri="{FF2B5EF4-FFF2-40B4-BE49-F238E27FC236}">
                <a16:creationId xmlns:a16="http://schemas.microsoft.com/office/drawing/2014/main" id="{2C778FE5-2DB8-4DCA-8A4A-0C1D737BE7E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5932" y="2122530"/>
            <a:ext cx="385425" cy="43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251;p19" descr="image.png">
            <a:extLst>
              <a:ext uri="{FF2B5EF4-FFF2-40B4-BE49-F238E27FC236}">
                <a16:creationId xmlns:a16="http://schemas.microsoft.com/office/drawing/2014/main" id="{2E1C7712-680B-473A-9728-A55C0F9A508B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5965" y="2200897"/>
            <a:ext cx="201472" cy="17704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253;p19">
            <a:extLst>
              <a:ext uri="{FF2B5EF4-FFF2-40B4-BE49-F238E27FC236}">
                <a16:creationId xmlns:a16="http://schemas.microsoft.com/office/drawing/2014/main" id="{7F240028-C57A-4C57-B3EE-6D29A5A56FF0}"/>
              </a:ext>
            </a:extLst>
          </p:cNvPr>
          <p:cNvSpPr txBox="1"/>
          <p:nvPr/>
        </p:nvSpPr>
        <p:spPr>
          <a:xfrm>
            <a:off x="794687" y="2913020"/>
            <a:ext cx="314325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Готовые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интеграции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с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государственными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системами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ПОС и ССТУ.</a:t>
            </a:r>
            <a:endParaRPr sz="4000" dirty="0"/>
          </a:p>
        </p:txBody>
      </p:sp>
      <p:sp>
        <p:nvSpPr>
          <p:cNvPr id="33" name="Google Shape;255;p19">
            <a:extLst>
              <a:ext uri="{FF2B5EF4-FFF2-40B4-BE49-F238E27FC236}">
                <a16:creationId xmlns:a16="http://schemas.microsoft.com/office/drawing/2014/main" id="{53AD2A3C-2639-4BE0-87BB-610FD8865E03}"/>
              </a:ext>
            </a:extLst>
          </p:cNvPr>
          <p:cNvSpPr txBox="1"/>
          <p:nvPr/>
        </p:nvSpPr>
        <p:spPr>
          <a:xfrm>
            <a:off x="747193" y="4329672"/>
            <a:ext cx="3425871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650" b="1" dirty="0">
                <a:solidFill>
                  <a:srgbClr val="1E293B"/>
                </a:solidFill>
                <a:latin typeface="Inter SemiBold"/>
                <a:sym typeface="Montserrat SemiBold"/>
              </a:rPr>
              <a:t>МЭДО и </a:t>
            </a:r>
            <a:r>
              <a:rPr lang="en-US" sz="1650" b="1" dirty="0" err="1">
                <a:solidFill>
                  <a:srgbClr val="1E293B"/>
                </a:solidFill>
                <a:latin typeface="Inter SemiBold"/>
                <a:sym typeface="Montserrat SemiBold"/>
              </a:rPr>
              <a:t>адресные</a:t>
            </a:r>
            <a:r>
              <a:rPr lang="en-US" sz="1650" b="1" dirty="0">
                <a:solidFill>
                  <a:srgbClr val="1E293B"/>
                </a:solidFill>
                <a:latin typeface="Inter SemiBold"/>
                <a:sym typeface="Montserrat SemiBold"/>
              </a:rPr>
              <a:t> </a:t>
            </a:r>
            <a:r>
              <a:rPr lang="en-US" sz="1650" b="1" dirty="0" err="1">
                <a:solidFill>
                  <a:srgbClr val="1E293B"/>
                </a:solidFill>
                <a:latin typeface="Inter SemiBold"/>
                <a:sym typeface="Montserrat SemiBold"/>
              </a:rPr>
              <a:t>справочники</a:t>
            </a:r>
            <a:endParaRPr sz="1650" b="1" dirty="0">
              <a:solidFill>
                <a:srgbClr val="1E293B"/>
              </a:solidFill>
              <a:latin typeface="Inter SemiBold"/>
            </a:endParaRPr>
          </a:p>
        </p:txBody>
      </p:sp>
      <p:sp>
        <p:nvSpPr>
          <p:cNvPr id="34" name="Google Shape;256;p19">
            <a:extLst>
              <a:ext uri="{FF2B5EF4-FFF2-40B4-BE49-F238E27FC236}">
                <a16:creationId xmlns:a16="http://schemas.microsoft.com/office/drawing/2014/main" id="{CB76D5E5-525C-43A6-B476-AA5FC4E8BF0C}"/>
              </a:ext>
            </a:extLst>
          </p:cNvPr>
          <p:cNvSpPr txBox="1"/>
          <p:nvPr/>
        </p:nvSpPr>
        <p:spPr>
          <a:xfrm>
            <a:off x="805965" y="4600574"/>
            <a:ext cx="31432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Полноценная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работа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контуре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МЭДО с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возможностью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регулярной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загрузки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Глобального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адресного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200" dirty="0" err="1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справочника</a:t>
            </a:r>
            <a:r>
              <a:rPr lang="en-US" sz="1200" dirty="0">
                <a:solidFill>
                  <a:srgbClr val="475467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sz="4000" dirty="0"/>
          </a:p>
        </p:txBody>
      </p:sp>
      <p:pic>
        <p:nvPicPr>
          <p:cNvPr id="35" name="Google Shape;212;p18" descr="image.png">
            <a:extLst>
              <a:ext uri="{FF2B5EF4-FFF2-40B4-BE49-F238E27FC236}">
                <a16:creationId xmlns:a16="http://schemas.microsoft.com/office/drawing/2014/main" id="{76B13211-FC37-4976-84C6-1AFF18CE805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4468" y="3782716"/>
            <a:ext cx="384466" cy="450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220;p18" descr="image.png">
            <a:extLst>
              <a:ext uri="{FF2B5EF4-FFF2-40B4-BE49-F238E27FC236}">
                <a16:creationId xmlns:a16="http://schemas.microsoft.com/office/drawing/2014/main" id="{2D2058F0-77E0-4AA6-9619-403BFA38EF8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52357" y="3902398"/>
            <a:ext cx="174757" cy="184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415" y="1969710"/>
            <a:ext cx="7415490" cy="364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963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315075"/>
            <a:ext cx="110490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6467475"/>
            <a:ext cx="1257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 Medium"/>
              </a:rPr>
              <a:t>© Фирма «1С»,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06125" y="6467475"/>
            <a:ext cx="7143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1" i="0" u="none">
                <a:solidFill>
                  <a:srgbClr val="E51C24"/>
                </a:solidFill>
                <a:latin typeface="Inter"/>
              </a:rPr>
              <a:t>1С:МинДок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52342" y="476249"/>
            <a:ext cx="1829246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050" dirty="0">
                <a:solidFill>
                  <a:srgbClr val="64748B"/>
                </a:solidFill>
                <a:latin typeface="Inter SemiBold"/>
              </a:rPr>
              <a:t>КОРОТКО О ГЛАВНОМ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1500" y="746582"/>
            <a:ext cx="1160145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ru-RU" sz="2700" b="1" dirty="0">
                <a:solidFill>
                  <a:srgbClr val="0F172A"/>
                </a:solidFill>
                <a:latin typeface="Inter"/>
              </a:rPr>
              <a:t>Централизованный контроль и резолюции </a:t>
            </a:r>
            <a:endParaRPr sz="2700" b="1" dirty="0">
              <a:solidFill>
                <a:srgbClr val="0F172A"/>
              </a:solidFill>
              <a:latin typeface="Inter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99778"/>
            <a:ext cx="1277399" cy="6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867" y="1511882"/>
            <a:ext cx="4760779" cy="3650543"/>
          </a:xfrm>
          <a:prstGeom prst="rect">
            <a:avLst/>
          </a:prstGeom>
          <a:solidFill>
            <a:srgbClr val="FFF6E5"/>
          </a:solidFill>
        </p:spPr>
      </p:pic>
      <p:sp>
        <p:nvSpPr>
          <p:cNvPr id="29" name="TextBox 28"/>
          <p:cNvSpPr txBox="1"/>
          <p:nvPr/>
        </p:nvSpPr>
        <p:spPr>
          <a:xfrm>
            <a:off x="646666" y="2330409"/>
            <a:ext cx="4879321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ru-RU" sz="1200" dirty="0">
                <a:solidFill>
                  <a:srgbClr val="475569"/>
                </a:solidFill>
                <a:latin typeface="Inter"/>
              </a:rPr>
              <a:t>Иерархические маршруты: от первого лица компании до конкретного исполнителя</a:t>
            </a:r>
            <a:r>
              <a:rPr sz="1200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6666" y="4166787"/>
            <a:ext cx="452437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Прозрачная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отчетность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исполнителям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подразделениям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3543" y="1699936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13543" y="2271436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3540" y="2945048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8068" y="4100727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11263" y="3527999"/>
            <a:ext cx="1333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 dirty="0">
                <a:solidFill>
                  <a:srgbClr val="E51C24"/>
                </a:solidFill>
                <a:latin typeface="Inter"/>
              </a:rPr>
              <a:t>•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2139" y="2910041"/>
            <a:ext cx="4981577" cy="4390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lvl="1">
              <a:lnSpc>
                <a:spcPts val="1800"/>
              </a:lnSpc>
            </a:pPr>
            <a:r>
              <a:rPr lang="ru-RU" sz="1200" dirty="0">
                <a:solidFill>
                  <a:srgbClr val="475569"/>
                </a:solidFill>
                <a:latin typeface="Inter"/>
              </a:rPr>
              <a:t>Рабочие столы контролеров, гибкий перенос сроков, отмена </a:t>
            </a:r>
          </a:p>
          <a:p>
            <a:pPr marL="0" lvl="1">
              <a:lnSpc>
                <a:spcPts val="1800"/>
              </a:lnSpc>
            </a:pPr>
            <a:r>
              <a:rPr lang="ru-RU" sz="1200" dirty="0">
                <a:solidFill>
                  <a:srgbClr val="475569"/>
                </a:solidFill>
                <a:latin typeface="Inter"/>
              </a:rPr>
              <a:t>и снятие с контроля задач.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2139" y="1731726"/>
            <a:ext cx="452437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Печать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резолюций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создание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дополнительных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подчиненных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поручений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 flipH="1">
            <a:off x="646665" y="3597153"/>
            <a:ext cx="3970819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Централизованный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мониторинг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и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контроль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сроков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200" b="0" i="0" u="none" dirty="0" err="1">
                <a:solidFill>
                  <a:srgbClr val="475569"/>
                </a:solidFill>
                <a:latin typeface="Inter"/>
              </a:rPr>
              <a:t>исполнения</a:t>
            </a:r>
            <a:r>
              <a:rPr sz="12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741" y="1511882"/>
            <a:ext cx="6966848" cy="412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66900F8-6770-4C65-BBBE-7BE638EEA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12189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5424</TotalTime>
  <Words>754</Words>
  <Application>Microsoft Office PowerPoint</Application>
  <PresentationFormat>Широкоэкранный</PresentationFormat>
  <Paragraphs>136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Futura PT Demi</vt:lpstr>
      <vt:lpstr>Inter</vt:lpstr>
      <vt:lpstr>Inter Medium</vt:lpstr>
      <vt:lpstr>Inter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Дима</dc:creator>
  <dc:description>generated using python-pptx</dc:description>
  <cp:lastModifiedBy>Sergey</cp:lastModifiedBy>
  <cp:revision>49</cp:revision>
  <dcterms:created xsi:type="dcterms:W3CDTF">2013-01-27T09:14:16Z</dcterms:created>
  <dcterms:modified xsi:type="dcterms:W3CDTF">2026-08-11T15:18:28Z</dcterms:modified>
</cp:coreProperties>
</file>