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5" r:id="rId3"/>
    <p:sldId id="257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8" r:id="rId19"/>
    <p:sldId id="273" r:id="rId20"/>
    <p:sldId id="274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982"/>
    <a:srgbClr val="194B5B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05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69B4385-9767-4970-881C-D47C7C15DC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8C2916-3094-47FA-A8DE-A485E3B4E1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82E76-4F24-414F-8628-9ED64950033F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2BC0124-57FD-452C-A3D5-04FE817869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875E971-193C-41EE-9646-31603C4A57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438CD-7500-4280-8E63-6CD3B82EA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87748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58A1E-0F8F-4989-948E-66D528C0DA87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1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E1FDA-3504-41EE-9153-BA44C894C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10991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E1FDA-3504-41EE-9153-BA44C894C1F6}" type="slidenum">
              <a:rPr lang="ru-RU" smtClean="0"/>
              <a:t>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BE8E41-6F29-47C3-A84B-430C9A76F0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44029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E1FDA-3504-41EE-9153-BA44C894C1F6}" type="slidenum">
              <a:rPr lang="ru-RU" smtClean="0"/>
              <a:t>10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76150F-F608-42D4-B345-333197A7B5D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94672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E1FDA-3504-41EE-9153-BA44C894C1F6}" type="slidenum">
              <a:rPr lang="ru-RU" smtClean="0"/>
              <a:t>11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DD4D6A-DF05-4369-B3C9-1A81661FC4D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19706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E1FDA-3504-41EE-9153-BA44C894C1F6}" type="slidenum">
              <a:rPr lang="ru-RU" smtClean="0"/>
              <a:t>12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2A459F-BEE7-413C-AB60-7A74B7BCBF1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04531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E1FDA-3504-41EE-9153-BA44C894C1F6}" type="slidenum">
              <a:rPr lang="ru-RU" smtClean="0"/>
              <a:t>13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22FF8E-13A2-47A7-9325-6C00D7EB497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5965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E1FDA-3504-41EE-9153-BA44C894C1F6}" type="slidenum">
              <a:rPr lang="ru-RU" smtClean="0"/>
              <a:t>14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4EC51F-829C-4474-81A4-82E681864E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6668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E1FDA-3504-41EE-9153-BA44C894C1F6}" type="slidenum">
              <a:rPr lang="ru-RU" smtClean="0"/>
              <a:t>15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C96919-78CE-477F-A47D-D571EAB584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17779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E1FDA-3504-41EE-9153-BA44C894C1F6}" type="slidenum">
              <a:rPr lang="ru-RU" smtClean="0"/>
              <a:t>16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068BC8-2F98-4454-9F98-825EF0A51D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65927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E1FDA-3504-41EE-9153-BA44C894C1F6}" type="slidenum">
              <a:rPr lang="ru-RU" smtClean="0"/>
              <a:t>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11C13F-111A-492A-B875-B62C03EC5D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8413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E1FDA-3504-41EE-9153-BA44C894C1F6}" type="slidenum">
              <a:rPr lang="ru-RU" smtClean="0"/>
              <a:t>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C1261A-B4D4-4942-812B-699C46FE43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427385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E1FDA-3504-41EE-9153-BA44C894C1F6}" type="slidenum">
              <a:rPr lang="ru-RU" smtClean="0"/>
              <a:t>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FC4417-7BBA-4674-B45D-B3413E1A83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38477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E1FDA-3504-41EE-9153-BA44C894C1F6}" type="slidenum">
              <a:rPr lang="ru-RU" smtClean="0"/>
              <a:t>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BE8E41-6F29-47C3-A84B-430C9A76F0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94495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E1FDA-3504-41EE-9153-BA44C894C1F6}" type="slidenum">
              <a:rPr lang="ru-RU" smtClean="0"/>
              <a:t>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C0B7A6-4F25-4183-A899-E3863A020A8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036020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E1FDA-3504-41EE-9153-BA44C894C1F6}" type="slidenum">
              <a:rPr lang="ru-RU" smtClean="0"/>
              <a:t>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C0B7A6-4F25-4183-A899-E3863A020A8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56499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E1FDA-3504-41EE-9153-BA44C894C1F6}" type="slidenum">
              <a:rPr lang="ru-RU" smtClean="0"/>
              <a:t>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EC067B-6FC3-417A-ADB6-ED140405B81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80450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E1FDA-3504-41EE-9153-BA44C894C1F6}" type="slidenum">
              <a:rPr lang="ru-RU" smtClean="0"/>
              <a:t>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A1F935-A199-4A5F-9B36-9C475500461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83289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E1FDA-3504-41EE-9153-BA44C894C1F6}" type="slidenum">
              <a:rPr lang="ru-RU" smtClean="0"/>
              <a:t>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68868C-BEF5-4BF9-ACFA-B5CBD8E09B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21201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E1FDA-3504-41EE-9153-BA44C894C1F6}" type="slidenum">
              <a:rPr lang="ru-RU" smtClean="0"/>
              <a:t>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3F017-090F-4F95-9217-3B85230D2E1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10108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E1FDA-3504-41EE-9153-BA44C894C1F6}" type="slidenum">
              <a:rPr lang="ru-RU" smtClean="0"/>
              <a:t>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CF7FB9-0698-4A2A-A80C-751EED55478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81579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E1FDA-3504-41EE-9153-BA44C894C1F6}" type="slidenum">
              <a:rPr lang="ru-RU" smtClean="0"/>
              <a:t>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EC879E-5124-4234-9EE0-8BDB1DCCA7D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06019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E1FDA-3504-41EE-9153-BA44C894C1F6}" type="slidenum">
              <a:rPr lang="ru-RU" smtClean="0"/>
              <a:t>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45816C-1E12-41E0-A279-42CCCA7409A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81824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485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1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477F26-4D59-4CCB-B6BD-086BBEA9B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D69AB5-64CE-4FA5-B988-B9D3E1E7C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8B52CF-BD47-4820-9113-B88886F5B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8F1259-B5CE-4D36-B253-17211869A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287D9D-A3E7-4321-9C04-1A025DF82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32D95-1176-4123-8E35-CF928B57A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11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4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38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svg"/><Relationship Id="rId11" Type="http://schemas.openxmlformats.org/officeDocument/2006/relationships/image" Target="../media/image13.png"/><Relationship Id="rId5" Type="http://schemas.openxmlformats.org/officeDocument/2006/relationships/image" Target="../media/image34.png"/><Relationship Id="rId10" Type="http://schemas.openxmlformats.org/officeDocument/2006/relationships/image" Target="../media/image37.svg"/><Relationship Id="rId4" Type="http://schemas.openxmlformats.org/officeDocument/2006/relationships/image" Target="../media/image4.svg"/><Relationship Id="rId9" Type="http://schemas.openxmlformats.org/officeDocument/2006/relationships/image" Target="../media/image36.png"/><Relationship Id="rId14" Type="http://schemas.openxmlformats.org/officeDocument/2006/relationships/image" Target="../media/image3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sv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4.sv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74AEB3BD-55EA-4166-A46D-F5091E923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108000"/>
            <a:ext cx="2071695" cy="720000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A9AE4F46-6578-418D-9470-1DC04A39AE21}"/>
              </a:ext>
            </a:extLst>
          </p:cNvPr>
          <p:cNvSpPr txBox="1"/>
          <p:nvPr/>
        </p:nvSpPr>
        <p:spPr>
          <a:xfrm>
            <a:off x="503999" y="3600000"/>
            <a:ext cx="7573201" cy="2091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3000" b="1" dirty="0">
                <a:solidFill>
                  <a:srgbClr val="194B5B"/>
                </a:solidFill>
                <a:latin typeface="Montserrat" pitchFamily="2" charset="-52"/>
              </a:rPr>
              <a:t>Самостоятельное внедрение 1С:Документооборот 3.0 в АО «Корпорация Тактическое ракетное вооружение»</a:t>
            </a:r>
          </a:p>
        </p:txBody>
      </p:sp>
      <p:sp>
        <p:nvSpPr>
          <p:cNvPr id="116" name="Подзаголовок 2">
            <a:extLst>
              <a:ext uri="{FF2B5EF4-FFF2-40B4-BE49-F238E27FC236}">
                <a16:creationId xmlns:a16="http://schemas.microsoft.com/office/drawing/2014/main" id="{526B3234-0D9F-47C7-86FF-028ECA0872A6}"/>
              </a:ext>
            </a:extLst>
          </p:cNvPr>
          <p:cNvSpPr txBox="1">
            <a:spLocks/>
          </p:cNvSpPr>
          <p:nvPr/>
        </p:nvSpPr>
        <p:spPr bwMode="auto">
          <a:xfrm>
            <a:off x="9296400" y="5460157"/>
            <a:ext cx="2567267" cy="65648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2000" dirty="0">
                <a:solidFill>
                  <a:srgbClr val="194B5B"/>
                </a:solidFill>
                <a:latin typeface="Montserrat Medium" pitchFamily="2" charset="-52"/>
              </a:rPr>
              <a:t>Евтеев Евгений Владимирович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ru-RU" sz="1600" dirty="0">
                <a:latin typeface="Montserrat" pitchFamily="2" charset="-52"/>
              </a:rPr>
              <a:t>Аналитик</a:t>
            </a:r>
          </a:p>
        </p:txBody>
      </p:sp>
    </p:spTree>
    <p:extLst>
      <p:ext uri="{BB962C8B-B14F-4D97-AF65-F5344CB8AC3E}">
        <p14:creationId xmlns:p14="http://schemas.microsoft.com/office/powerpoint/2010/main" val="1334993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6E650E-9BCC-41F7-AB44-C90887730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108000"/>
            <a:ext cx="2071695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22F852-A673-4F09-8A52-2C119AF0DADB}"/>
              </a:ext>
            </a:extLst>
          </p:cNvPr>
          <p:cNvSpPr txBox="1"/>
          <p:nvPr/>
        </p:nvSpPr>
        <p:spPr>
          <a:xfrm>
            <a:off x="503999" y="1188000"/>
            <a:ext cx="11160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194B5B"/>
                </a:solidFill>
                <a:latin typeface="Montserrat" pitchFamily="2" charset="-52"/>
              </a:rPr>
              <a:t>Этапы внедрения</a:t>
            </a:r>
          </a:p>
        </p:txBody>
      </p:sp>
      <p:sp>
        <p:nvSpPr>
          <p:cNvPr id="3" name="Стрелка: пятиугольник 2">
            <a:extLst>
              <a:ext uri="{FF2B5EF4-FFF2-40B4-BE49-F238E27FC236}">
                <a16:creationId xmlns:a16="http://schemas.microsoft.com/office/drawing/2014/main" id="{31C806C8-BE15-40CC-B4C0-A60958A92B63}"/>
              </a:ext>
            </a:extLst>
          </p:cNvPr>
          <p:cNvSpPr/>
          <p:nvPr/>
        </p:nvSpPr>
        <p:spPr>
          <a:xfrm>
            <a:off x="0" y="1800000"/>
            <a:ext cx="6120000" cy="504000"/>
          </a:xfrm>
          <a:prstGeom prst="homePlate">
            <a:avLst>
              <a:gd name="adj" fmla="val 34881"/>
            </a:avLst>
          </a:prstGeom>
          <a:solidFill>
            <a:srgbClr val="007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1338"/>
            <a:r>
              <a:rPr lang="ru-RU" dirty="0">
                <a:latin typeface="Montserrat Medium" pitchFamily="2" charset="-52"/>
              </a:rPr>
              <a:t>Промышленная эксплуатация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7814240-131C-47CB-9BB8-7C744BBAB403}"/>
              </a:ext>
            </a:extLst>
          </p:cNvPr>
          <p:cNvGrpSpPr/>
          <p:nvPr/>
        </p:nvGrpSpPr>
        <p:grpSpPr>
          <a:xfrm>
            <a:off x="7971600" y="6210000"/>
            <a:ext cx="4220400" cy="648000"/>
            <a:chOff x="7971600" y="6210000"/>
            <a:chExt cx="4220400" cy="6480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0B77B8C-8B95-4E2C-8306-A5C12E30F444}"/>
                </a:ext>
              </a:extLst>
            </p:cNvPr>
            <p:cNvSpPr txBox="1"/>
            <p:nvPr/>
          </p:nvSpPr>
          <p:spPr>
            <a:xfrm>
              <a:off x="7971600" y="6364723"/>
              <a:ext cx="32400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800" i="0" u="none" strike="noStrike" cap="none" spc="0" dirty="0">
                  <a:solidFill>
                    <a:srgbClr val="194B5B"/>
                  </a:solidFill>
                  <a:latin typeface="Montserrat" pitchFamily="2" charset="-52"/>
                  <a:ea typeface="Arial"/>
                  <a:cs typeface="Arial"/>
                </a:rPr>
                <a:t>Самостоятельное внедрение 1С:Документооборот 3.0 в АО «Корпорация Тактическое ракетное вооружение»</a:t>
              </a:r>
              <a:endParaRPr lang="ru-RU" sz="800" dirty="0">
                <a:solidFill>
                  <a:srgbClr val="194B5B"/>
                </a:solidFill>
                <a:latin typeface="Montserrat" pitchFamily="2" charset="-52"/>
              </a:endParaRPr>
            </a:p>
          </p:txBody>
        </p:sp>
        <p:sp>
          <p:nvSpPr>
            <p:cNvPr id="9" name="Номер слайда 5">
              <a:extLst>
                <a:ext uri="{FF2B5EF4-FFF2-40B4-BE49-F238E27FC236}">
                  <a16:creationId xmlns:a16="http://schemas.microsoft.com/office/drawing/2014/main" id="{B76FEF84-782F-46C2-9BC0-19273481A72C}"/>
                </a:ext>
              </a:extLst>
            </p:cNvPr>
            <p:cNvSpPr txBox="1"/>
            <p:nvPr/>
          </p:nvSpPr>
          <p:spPr bwMode="auto">
            <a:xfrm>
              <a:off x="11211600" y="6210000"/>
              <a:ext cx="980400" cy="64800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>
                <a:defRPr sz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fld id="{189874D7-15B6-4561-9EAD-5118F1EAE87B}" type="slidenum">
                <a:rPr lang="ru-RU" sz="1800" i="0" u="none" strike="noStrike" cap="none" spc="0" smtClean="0">
                  <a:ln>
                    <a:noFill/>
                  </a:ln>
                  <a:solidFill>
                    <a:srgbClr val="194B5B">
                      <a:alpha val="50000"/>
                    </a:srgbClr>
                  </a:solidFill>
                  <a:latin typeface="Montserrat" pitchFamily="2" charset="-52"/>
                  <a:ea typeface="Roboto"/>
                  <a:cs typeface="Open Sans"/>
                </a:rPr>
                <a:t>10</a:t>
              </a:fld>
              <a:endParaRPr lang="ru-RU" sz="1800" i="0" u="none" strike="noStrike" cap="none" spc="0" dirty="0">
                <a:ln>
                  <a:noFill/>
                </a:ln>
                <a:solidFill>
                  <a:srgbClr val="194B5B">
                    <a:alpha val="50000"/>
                  </a:srgbClr>
                </a:solidFill>
                <a:latin typeface="Montserrat" pitchFamily="2" charset="-52"/>
                <a:ea typeface="Roboto"/>
                <a:cs typeface="Open Sans"/>
              </a:endParaRPr>
            </a:p>
          </p:txBody>
        </p:sp>
      </p:grp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A2D2B69-C429-4351-9EAA-3485EDB41967}"/>
              </a:ext>
            </a:extLst>
          </p:cNvPr>
          <p:cNvCxnSpPr/>
          <p:nvPr/>
        </p:nvCxnSpPr>
        <p:spPr>
          <a:xfrm>
            <a:off x="792000" y="2700000"/>
            <a:ext cx="0" cy="2160000"/>
          </a:xfrm>
          <a:prstGeom prst="line">
            <a:avLst/>
          </a:prstGeom>
          <a:ln w="12700">
            <a:solidFill>
              <a:srgbClr val="00798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AAC03992-139C-4E9A-A9FE-11276E2247D7}"/>
              </a:ext>
            </a:extLst>
          </p:cNvPr>
          <p:cNvGrpSpPr/>
          <p:nvPr/>
        </p:nvGrpSpPr>
        <p:grpSpPr>
          <a:xfrm>
            <a:off x="576000" y="2923200"/>
            <a:ext cx="5544001" cy="887807"/>
            <a:chOff x="576000" y="2901470"/>
            <a:chExt cx="5544001" cy="887807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4A29C39E-003F-4158-8D97-7766EEDDF5ED}"/>
                </a:ext>
              </a:extLst>
            </p:cNvPr>
            <p:cNvGrpSpPr/>
            <p:nvPr/>
          </p:nvGrpSpPr>
          <p:grpSpPr>
            <a:xfrm>
              <a:off x="576000" y="3129373"/>
              <a:ext cx="432000" cy="432000"/>
              <a:chOff x="616273" y="3117215"/>
              <a:chExt cx="432000" cy="432000"/>
            </a:xfrm>
          </p:grpSpPr>
          <p:sp>
            <p:nvSpPr>
              <p:cNvPr id="14" name="Овал 13">
                <a:extLst>
                  <a:ext uri="{FF2B5EF4-FFF2-40B4-BE49-F238E27FC236}">
                    <a16:creationId xmlns:a16="http://schemas.microsoft.com/office/drawing/2014/main" id="{DBFD0564-A4A0-45FB-8921-D72A6CCF36B4}"/>
                  </a:ext>
                </a:extLst>
              </p:cNvPr>
              <p:cNvSpPr/>
              <p:nvPr/>
            </p:nvSpPr>
            <p:spPr>
              <a:xfrm>
                <a:off x="616273" y="3117215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Овал 14">
                <a:extLst>
                  <a:ext uri="{FF2B5EF4-FFF2-40B4-BE49-F238E27FC236}">
                    <a16:creationId xmlns:a16="http://schemas.microsoft.com/office/drawing/2014/main" id="{1B75FDFA-5CA5-4FC3-8BA9-E8B5F7749566}"/>
                  </a:ext>
                </a:extLst>
              </p:cNvPr>
              <p:cNvSpPr/>
              <p:nvPr/>
            </p:nvSpPr>
            <p:spPr>
              <a:xfrm>
                <a:off x="670273" y="3171215"/>
                <a:ext cx="324000" cy="324000"/>
              </a:xfrm>
              <a:prstGeom prst="ellipse">
                <a:avLst/>
              </a:prstGeom>
              <a:solidFill>
                <a:srgbClr val="00798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id="{DF5A8A45-2A53-479B-989E-598E58F9F580}"/>
                  </a:ext>
                </a:extLst>
              </p:cNvPr>
              <p:cNvSpPr/>
              <p:nvPr/>
            </p:nvSpPr>
            <p:spPr>
              <a:xfrm>
                <a:off x="742273" y="3243215"/>
                <a:ext cx="180000" cy="180000"/>
              </a:xfrm>
              <a:prstGeom prst="ellipse">
                <a:avLst/>
              </a:prstGeom>
              <a:solidFill>
                <a:srgbClr val="00798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Овал 16">
                <a:extLst>
                  <a:ext uri="{FF2B5EF4-FFF2-40B4-BE49-F238E27FC236}">
                    <a16:creationId xmlns:a16="http://schemas.microsoft.com/office/drawing/2014/main" id="{DE58F23E-13ED-42F6-B500-CB1AA95B303D}"/>
                  </a:ext>
                </a:extLst>
              </p:cNvPr>
              <p:cNvSpPr/>
              <p:nvPr/>
            </p:nvSpPr>
            <p:spPr>
              <a:xfrm>
                <a:off x="796273" y="3297215"/>
                <a:ext cx="72000" cy="72000"/>
              </a:xfrm>
              <a:prstGeom prst="ellipse">
                <a:avLst/>
              </a:prstGeom>
              <a:solidFill>
                <a:srgbClr val="007982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56552E-3F10-4118-BB8E-0464BDF4C6BA}"/>
                </a:ext>
              </a:extLst>
            </p:cNvPr>
            <p:cNvSpPr txBox="1"/>
            <p:nvPr/>
          </p:nvSpPr>
          <p:spPr>
            <a:xfrm>
              <a:off x="1116001" y="2901470"/>
              <a:ext cx="5004000" cy="887807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sz="1600" dirty="0">
                  <a:latin typeface="Montserrat" pitchFamily="2" charset="-52"/>
                </a:rPr>
                <a:t>Предварительно протестировали систему на фокус-группе из числа сотрудников Секретариата и Канцелярии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FC3891A6-666F-4FB3-A245-147C8232A9A9}"/>
              </a:ext>
            </a:extLst>
          </p:cNvPr>
          <p:cNvGrpSpPr/>
          <p:nvPr/>
        </p:nvGrpSpPr>
        <p:grpSpPr>
          <a:xfrm>
            <a:off x="576000" y="3915400"/>
            <a:ext cx="5544001" cy="432000"/>
            <a:chOff x="576000" y="3096000"/>
            <a:chExt cx="5544001" cy="432000"/>
          </a:xfrm>
        </p:grpSpPr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1EB9962B-B6B6-41A7-A615-F5F96C18850C}"/>
                </a:ext>
              </a:extLst>
            </p:cNvPr>
            <p:cNvGrpSpPr/>
            <p:nvPr/>
          </p:nvGrpSpPr>
          <p:grpSpPr>
            <a:xfrm>
              <a:off x="576000" y="3096000"/>
              <a:ext cx="432000" cy="432000"/>
              <a:chOff x="616273" y="3117215"/>
              <a:chExt cx="432000" cy="432000"/>
            </a:xfrm>
          </p:grpSpPr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id="{061B2322-1BA4-4715-A49F-FBC707BFEA0F}"/>
                  </a:ext>
                </a:extLst>
              </p:cNvPr>
              <p:cNvSpPr/>
              <p:nvPr/>
            </p:nvSpPr>
            <p:spPr>
              <a:xfrm>
                <a:off x="616273" y="3117215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>
                <a:extLst>
                  <a:ext uri="{FF2B5EF4-FFF2-40B4-BE49-F238E27FC236}">
                    <a16:creationId xmlns:a16="http://schemas.microsoft.com/office/drawing/2014/main" id="{5A35176F-0370-4131-ABF9-C4F1225563FB}"/>
                  </a:ext>
                </a:extLst>
              </p:cNvPr>
              <p:cNvSpPr/>
              <p:nvPr/>
            </p:nvSpPr>
            <p:spPr>
              <a:xfrm>
                <a:off x="670273" y="3171215"/>
                <a:ext cx="324000" cy="324000"/>
              </a:xfrm>
              <a:prstGeom prst="ellipse">
                <a:avLst/>
              </a:prstGeom>
              <a:solidFill>
                <a:srgbClr val="00798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Овал 29">
                <a:extLst>
                  <a:ext uri="{FF2B5EF4-FFF2-40B4-BE49-F238E27FC236}">
                    <a16:creationId xmlns:a16="http://schemas.microsoft.com/office/drawing/2014/main" id="{31E358DD-D3FD-4DC3-BAF8-21CB42EF3DD5}"/>
                  </a:ext>
                </a:extLst>
              </p:cNvPr>
              <p:cNvSpPr/>
              <p:nvPr/>
            </p:nvSpPr>
            <p:spPr>
              <a:xfrm>
                <a:off x="742273" y="3243215"/>
                <a:ext cx="180000" cy="180000"/>
              </a:xfrm>
              <a:prstGeom prst="ellipse">
                <a:avLst/>
              </a:prstGeom>
              <a:solidFill>
                <a:srgbClr val="00798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id="{3E371913-8CD1-41B6-9D2F-86F6E5F39A95}"/>
                  </a:ext>
                </a:extLst>
              </p:cNvPr>
              <p:cNvSpPr/>
              <p:nvPr/>
            </p:nvSpPr>
            <p:spPr>
              <a:xfrm>
                <a:off x="796273" y="3297215"/>
                <a:ext cx="72000" cy="72000"/>
              </a:xfrm>
              <a:prstGeom prst="ellipse">
                <a:avLst/>
              </a:prstGeom>
              <a:solidFill>
                <a:srgbClr val="007982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34540AF-9B17-4250-ADBC-3451FF1417BC}"/>
                </a:ext>
              </a:extLst>
            </p:cNvPr>
            <p:cNvSpPr txBox="1"/>
            <p:nvPr/>
          </p:nvSpPr>
          <p:spPr>
            <a:xfrm>
              <a:off x="1116001" y="3138940"/>
              <a:ext cx="5004000" cy="349583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sz="1600" dirty="0">
                  <a:latin typeface="Montserrat" pitchFamily="2" charset="-52"/>
                </a:rPr>
                <a:t>Колоссальная подготовительная работа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AC4237E2-09E3-4CDA-8741-BE91D3B42DAC}"/>
              </a:ext>
            </a:extLst>
          </p:cNvPr>
          <p:cNvGrpSpPr/>
          <p:nvPr/>
        </p:nvGrpSpPr>
        <p:grpSpPr>
          <a:xfrm>
            <a:off x="6660000" y="2520000"/>
            <a:ext cx="4956000" cy="2038117"/>
            <a:chOff x="6660000" y="1944000"/>
            <a:chExt cx="4956000" cy="2038117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4F5A4067-FA46-4B6C-B918-F0B3391BEF56}"/>
                </a:ext>
              </a:extLst>
            </p:cNvPr>
            <p:cNvGrpSpPr/>
            <p:nvPr/>
          </p:nvGrpSpPr>
          <p:grpSpPr>
            <a:xfrm>
              <a:off x="6660000" y="1944000"/>
              <a:ext cx="3996000" cy="452481"/>
              <a:chOff x="7380000" y="1944000"/>
              <a:chExt cx="3996000" cy="452481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7927504-D9EF-48AB-A9E6-9F7397CDBAE6}"/>
                  </a:ext>
                </a:extLst>
              </p:cNvPr>
              <p:cNvSpPr txBox="1"/>
              <p:nvPr/>
            </p:nvSpPr>
            <p:spPr>
              <a:xfrm>
                <a:off x="7380000" y="1944000"/>
                <a:ext cx="3960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b="1" dirty="0">
                    <a:solidFill>
                      <a:srgbClr val="194B5B"/>
                    </a:solidFill>
                    <a:latin typeface="Montserrat" pitchFamily="2" charset="-52"/>
                  </a:rPr>
                  <a:t>Результаты</a:t>
                </a:r>
                <a:endParaRPr lang="ru-RU" b="1" i="0" u="none" strike="noStrike" cap="none" spc="0" dirty="0">
                  <a:solidFill>
                    <a:srgbClr val="194B5B"/>
                  </a:solidFill>
                  <a:latin typeface="Montserrat" pitchFamily="2" charset="-52"/>
                  <a:cs typeface="Arial"/>
                </a:endParaRPr>
              </a:p>
            </p:txBody>
          </p:sp>
          <p:cxnSp>
            <p:nvCxnSpPr>
              <p:cNvPr id="33" name="Прямая соединительная линия 32">
                <a:extLst>
                  <a:ext uri="{FF2B5EF4-FFF2-40B4-BE49-F238E27FC236}">
                    <a16:creationId xmlns:a16="http://schemas.microsoft.com/office/drawing/2014/main" id="{496C83E5-BE36-4003-B165-70E44A24CF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6000" y="2395914"/>
                <a:ext cx="3960000" cy="567"/>
              </a:xfrm>
              <a:prstGeom prst="line">
                <a:avLst/>
              </a:prstGeom>
              <a:ln w="12700">
                <a:solidFill>
                  <a:srgbClr val="194B5B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57A794E4-4C45-4B0C-A913-51E58FDDB081}"/>
                </a:ext>
              </a:extLst>
            </p:cNvPr>
            <p:cNvGrpSpPr/>
            <p:nvPr/>
          </p:nvGrpSpPr>
          <p:grpSpPr>
            <a:xfrm>
              <a:off x="6660000" y="2630552"/>
              <a:ext cx="4949426" cy="616964"/>
              <a:chOff x="6660000" y="2630552"/>
              <a:chExt cx="4949426" cy="616964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5C07D76-ECEF-4359-92D2-451B20E24031}"/>
                  </a:ext>
                </a:extLst>
              </p:cNvPr>
              <p:cNvSpPr txBox="1"/>
              <p:nvPr/>
            </p:nvSpPr>
            <p:spPr>
              <a:xfrm>
                <a:off x="7308000" y="2630552"/>
                <a:ext cx="4301426" cy="61696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ru-RU" sz="1600" dirty="0">
                    <a:solidFill>
                      <a:srgbClr val="194B5B"/>
                    </a:solidFill>
                    <a:latin typeface="Montserrat Medium" pitchFamily="2" charset="-52"/>
                  </a:rPr>
                  <a:t>Переход на 1С:Документооборот</a:t>
                </a:r>
              </a:p>
              <a:p>
                <a:pPr>
                  <a:lnSpc>
                    <a:spcPct val="110000"/>
                  </a:lnSpc>
                </a:pPr>
                <a:r>
                  <a:rPr lang="ru-RU" sz="1600" dirty="0">
                    <a:solidFill>
                      <a:srgbClr val="194B5B"/>
                    </a:solidFill>
                    <a:latin typeface="Montserrat Medium" pitchFamily="2" charset="-52"/>
                  </a:rPr>
                  <a:t>сразу во всех подразделениях и ЦФУ</a:t>
                </a:r>
              </a:p>
            </p:txBody>
          </p:sp>
          <p:grpSp>
            <p:nvGrpSpPr>
              <p:cNvPr id="38" name="Группа 37">
                <a:extLst>
                  <a:ext uri="{FF2B5EF4-FFF2-40B4-BE49-F238E27FC236}">
                    <a16:creationId xmlns:a16="http://schemas.microsoft.com/office/drawing/2014/main" id="{A6679A52-243C-460C-BBE0-0D9B79FD39E1}"/>
                  </a:ext>
                </a:extLst>
              </p:cNvPr>
              <p:cNvGrpSpPr/>
              <p:nvPr/>
            </p:nvGrpSpPr>
            <p:grpSpPr>
              <a:xfrm>
                <a:off x="6660000" y="2669034"/>
                <a:ext cx="540000" cy="540000"/>
                <a:chOff x="6660000" y="2664000"/>
                <a:chExt cx="540000" cy="540000"/>
              </a:xfrm>
            </p:grpSpPr>
            <p:sp>
              <p:nvSpPr>
                <p:cNvPr id="34" name="Овал 33">
                  <a:extLst>
                    <a:ext uri="{FF2B5EF4-FFF2-40B4-BE49-F238E27FC236}">
                      <a16:creationId xmlns:a16="http://schemas.microsoft.com/office/drawing/2014/main" id="{F06271FD-AFD4-4D13-9FA7-A23517E8F97A}"/>
                    </a:ext>
                  </a:extLst>
                </p:cNvPr>
                <p:cNvSpPr/>
                <p:nvPr/>
              </p:nvSpPr>
              <p:spPr>
                <a:xfrm>
                  <a:off x="6660000" y="2664000"/>
                  <a:ext cx="540000" cy="54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194B5B">
                      <a:alpha val="2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000" b="1" dirty="0">
                    <a:solidFill>
                      <a:srgbClr val="194B5B"/>
                    </a:solidFill>
                    <a:latin typeface="Montserrat" pitchFamily="2" charset="-52"/>
                  </a:endParaRPr>
                </a:p>
              </p:txBody>
            </p:sp>
            <p:pic>
              <p:nvPicPr>
                <p:cNvPr id="37" name="Рисунок 36">
                  <a:extLst>
                    <a:ext uri="{FF2B5EF4-FFF2-40B4-BE49-F238E27FC236}">
                      <a16:creationId xmlns:a16="http://schemas.microsoft.com/office/drawing/2014/main" id="{D89E0CCA-D236-4DD1-969A-AB708F0F3E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86000" y="2795600"/>
                  <a:ext cx="288000" cy="2880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8A521856-06C1-43A2-A159-4BF3E2C974A2}"/>
                </a:ext>
              </a:extLst>
            </p:cNvPr>
            <p:cNvGrpSpPr/>
            <p:nvPr/>
          </p:nvGrpSpPr>
          <p:grpSpPr>
            <a:xfrm>
              <a:off x="6666574" y="3442117"/>
              <a:ext cx="4949426" cy="540000"/>
              <a:chOff x="6660000" y="2669034"/>
              <a:chExt cx="4949426" cy="540000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4207E9E-D8BE-4D3D-9ADF-82882ACA6AD3}"/>
                  </a:ext>
                </a:extLst>
              </p:cNvPr>
              <p:cNvSpPr txBox="1"/>
              <p:nvPr/>
            </p:nvSpPr>
            <p:spPr>
              <a:xfrm>
                <a:off x="7308000" y="2765974"/>
                <a:ext cx="4301426" cy="3461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ru-RU" sz="1600" dirty="0">
                    <a:solidFill>
                      <a:srgbClr val="194B5B"/>
                    </a:solidFill>
                    <a:latin typeface="Montserrat Medium" pitchFamily="2" charset="-52"/>
                  </a:rPr>
                  <a:t>ТОЧНО В СРОК!</a:t>
                </a:r>
              </a:p>
            </p:txBody>
          </p:sp>
          <p:grpSp>
            <p:nvGrpSpPr>
              <p:cNvPr id="42" name="Группа 41">
                <a:extLst>
                  <a:ext uri="{FF2B5EF4-FFF2-40B4-BE49-F238E27FC236}">
                    <a16:creationId xmlns:a16="http://schemas.microsoft.com/office/drawing/2014/main" id="{85EA95A7-D52F-46B0-9CCD-658CC5464543}"/>
                  </a:ext>
                </a:extLst>
              </p:cNvPr>
              <p:cNvGrpSpPr/>
              <p:nvPr/>
            </p:nvGrpSpPr>
            <p:grpSpPr>
              <a:xfrm>
                <a:off x="6660000" y="2669034"/>
                <a:ext cx="540000" cy="540000"/>
                <a:chOff x="6660000" y="2664000"/>
                <a:chExt cx="540000" cy="540000"/>
              </a:xfrm>
            </p:grpSpPr>
            <p:sp>
              <p:nvSpPr>
                <p:cNvPr id="43" name="Овал 42">
                  <a:extLst>
                    <a:ext uri="{FF2B5EF4-FFF2-40B4-BE49-F238E27FC236}">
                      <a16:creationId xmlns:a16="http://schemas.microsoft.com/office/drawing/2014/main" id="{D8F88678-6E96-4865-9045-89FB44055D93}"/>
                    </a:ext>
                  </a:extLst>
                </p:cNvPr>
                <p:cNvSpPr/>
                <p:nvPr/>
              </p:nvSpPr>
              <p:spPr>
                <a:xfrm>
                  <a:off x="6660000" y="2664000"/>
                  <a:ext cx="540000" cy="54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194B5B">
                      <a:alpha val="2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000" b="1" dirty="0">
                    <a:solidFill>
                      <a:srgbClr val="194B5B"/>
                    </a:solidFill>
                    <a:latin typeface="Montserrat" pitchFamily="2" charset="-52"/>
                  </a:endParaRPr>
                </a:p>
              </p:txBody>
            </p:sp>
            <p:pic>
              <p:nvPicPr>
                <p:cNvPr id="44" name="Рисунок 43">
                  <a:extLst>
                    <a:ext uri="{FF2B5EF4-FFF2-40B4-BE49-F238E27FC236}">
                      <a16:creationId xmlns:a16="http://schemas.microsoft.com/office/drawing/2014/main" id="{DD4CDE5F-449E-49F1-8DA7-DAA46F1107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86000" y="2795600"/>
                  <a:ext cx="288000" cy="2880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47" name="Облачко с текстом: прямоугольное 46">
            <a:extLst>
              <a:ext uri="{FF2B5EF4-FFF2-40B4-BE49-F238E27FC236}">
                <a16:creationId xmlns:a16="http://schemas.microsoft.com/office/drawing/2014/main" id="{65769325-BE7F-424B-87BE-BAB6FF625E24}"/>
              </a:ext>
            </a:extLst>
          </p:cNvPr>
          <p:cNvSpPr/>
          <p:nvPr/>
        </p:nvSpPr>
        <p:spPr>
          <a:xfrm>
            <a:off x="568329" y="4791047"/>
            <a:ext cx="2952000" cy="1008000"/>
          </a:xfrm>
          <a:prstGeom prst="wedgeRectCallout">
            <a:avLst>
              <a:gd name="adj1" fmla="val 36201"/>
              <a:gd name="adj2" fmla="val 72560"/>
            </a:avLst>
          </a:prstGeom>
          <a:solidFill>
            <a:schemeClr val="bg1"/>
          </a:solidFill>
          <a:ln>
            <a:solidFill>
              <a:srgbClr val="194B5B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>
              <a:spcAft>
                <a:spcPts val="400"/>
              </a:spcAft>
            </a:pPr>
            <a:r>
              <a:rPr lang="ru-RU" sz="1400" b="1" dirty="0">
                <a:solidFill>
                  <a:srgbClr val="194B5B"/>
                </a:solidFill>
                <a:latin typeface="Montserrat" pitchFamily="2" charset="-52"/>
              </a:rPr>
              <a:t>Руководитель ИТ:</a:t>
            </a:r>
          </a:p>
          <a:p>
            <a:pPr marL="92075"/>
            <a:r>
              <a:rPr lang="ru-RU" sz="1400" dirty="0">
                <a:solidFill>
                  <a:srgbClr val="194B5B"/>
                </a:solidFill>
                <a:latin typeface="Montserrat" pitchFamily="2" charset="-52"/>
              </a:rPr>
              <a:t>«Да я в первый месяц уже домой вовремя уходил!»</a:t>
            </a:r>
          </a:p>
        </p:txBody>
      </p:sp>
      <p:sp>
        <p:nvSpPr>
          <p:cNvPr id="48" name="Облачко с текстом: прямоугольное 47">
            <a:extLst>
              <a:ext uri="{FF2B5EF4-FFF2-40B4-BE49-F238E27FC236}">
                <a16:creationId xmlns:a16="http://schemas.microsoft.com/office/drawing/2014/main" id="{CA46CA07-3BC5-45B7-A927-C3A34FE5FB73}"/>
              </a:ext>
            </a:extLst>
          </p:cNvPr>
          <p:cNvSpPr/>
          <p:nvPr/>
        </p:nvSpPr>
        <p:spPr>
          <a:xfrm>
            <a:off x="3714574" y="5174553"/>
            <a:ext cx="3600000" cy="1008000"/>
          </a:xfrm>
          <a:prstGeom prst="wedgeRectCallout">
            <a:avLst>
              <a:gd name="adj1" fmla="val -35795"/>
              <a:gd name="adj2" fmla="val 73398"/>
            </a:avLst>
          </a:prstGeom>
          <a:solidFill>
            <a:schemeClr val="bg1"/>
          </a:solidFill>
          <a:ln>
            <a:solidFill>
              <a:srgbClr val="194B5B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>
              <a:spcAft>
                <a:spcPts val="400"/>
              </a:spcAft>
            </a:pPr>
            <a:r>
              <a:rPr lang="ru-RU" sz="1400" b="1" dirty="0">
                <a:solidFill>
                  <a:srgbClr val="194B5B"/>
                </a:solidFill>
                <a:latin typeface="Montserrat" pitchFamily="2" charset="-52"/>
              </a:rPr>
              <a:t>Руководитель проекта:</a:t>
            </a:r>
          </a:p>
          <a:p>
            <a:pPr marL="92075"/>
            <a:r>
              <a:rPr lang="ru-RU" sz="1400" dirty="0">
                <a:solidFill>
                  <a:srgbClr val="194B5B"/>
                </a:solidFill>
                <a:latin typeface="Montserrat" pitchFamily="2" charset="-52"/>
              </a:rPr>
              <a:t>«Это самое быстрое и легкое внедрение, которое у нас было!»</a:t>
            </a:r>
          </a:p>
        </p:txBody>
      </p:sp>
    </p:spTree>
    <p:extLst>
      <p:ext uri="{BB962C8B-B14F-4D97-AF65-F5344CB8AC3E}">
        <p14:creationId xmlns:p14="http://schemas.microsoft.com/office/powerpoint/2010/main" val="2336819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6E650E-9BCC-41F7-AB44-C90887730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108000"/>
            <a:ext cx="2071695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22F852-A673-4F09-8A52-2C119AF0DADB}"/>
              </a:ext>
            </a:extLst>
          </p:cNvPr>
          <p:cNvSpPr txBox="1"/>
          <p:nvPr/>
        </p:nvSpPr>
        <p:spPr>
          <a:xfrm>
            <a:off x="503999" y="1188000"/>
            <a:ext cx="11160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194B5B"/>
                </a:solidFill>
                <a:latin typeface="Montserrat" pitchFamily="2" charset="-52"/>
              </a:rPr>
              <a:t>Сложности процесса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8F8147D-6E9B-4858-8576-426E7A97DB4D}"/>
              </a:ext>
            </a:extLst>
          </p:cNvPr>
          <p:cNvGrpSpPr/>
          <p:nvPr/>
        </p:nvGrpSpPr>
        <p:grpSpPr>
          <a:xfrm>
            <a:off x="7971600" y="6210000"/>
            <a:ext cx="4220400" cy="648000"/>
            <a:chOff x="7971600" y="6210000"/>
            <a:chExt cx="4220400" cy="6480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9907867-36D9-45A3-8CC2-6A425C92E568}"/>
                </a:ext>
              </a:extLst>
            </p:cNvPr>
            <p:cNvSpPr txBox="1"/>
            <p:nvPr/>
          </p:nvSpPr>
          <p:spPr>
            <a:xfrm>
              <a:off x="7971600" y="6364723"/>
              <a:ext cx="32400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800" i="0" u="none" strike="noStrike" cap="none" spc="0" dirty="0">
                  <a:solidFill>
                    <a:srgbClr val="194B5B"/>
                  </a:solidFill>
                  <a:latin typeface="Montserrat" pitchFamily="2" charset="-52"/>
                  <a:ea typeface="Arial"/>
                  <a:cs typeface="Arial"/>
                </a:rPr>
                <a:t>Самостоятельное внедрение 1С:Документооборот 3.0 в АО «Корпорация Тактическое ракетное вооружение»</a:t>
              </a:r>
              <a:endParaRPr lang="ru-RU" sz="800" dirty="0">
                <a:solidFill>
                  <a:srgbClr val="194B5B"/>
                </a:solidFill>
                <a:latin typeface="Montserrat" pitchFamily="2" charset="-52"/>
              </a:endParaRPr>
            </a:p>
          </p:txBody>
        </p:sp>
        <p:sp>
          <p:nvSpPr>
            <p:cNvPr id="8" name="Номер слайда 5">
              <a:extLst>
                <a:ext uri="{FF2B5EF4-FFF2-40B4-BE49-F238E27FC236}">
                  <a16:creationId xmlns:a16="http://schemas.microsoft.com/office/drawing/2014/main" id="{B89E1AFA-9A49-49E7-A30C-9329178F70FD}"/>
                </a:ext>
              </a:extLst>
            </p:cNvPr>
            <p:cNvSpPr txBox="1"/>
            <p:nvPr/>
          </p:nvSpPr>
          <p:spPr bwMode="auto">
            <a:xfrm>
              <a:off x="11211600" y="6210000"/>
              <a:ext cx="980400" cy="64800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>
                <a:defRPr sz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fld id="{189874D7-15B6-4561-9EAD-5118F1EAE87B}" type="slidenum">
                <a:rPr lang="ru-RU" sz="1800" i="0" u="none" strike="noStrike" cap="none" spc="0" smtClean="0">
                  <a:ln>
                    <a:noFill/>
                  </a:ln>
                  <a:solidFill>
                    <a:srgbClr val="194B5B">
                      <a:alpha val="50000"/>
                    </a:srgbClr>
                  </a:solidFill>
                  <a:latin typeface="Montserrat" pitchFamily="2" charset="-52"/>
                  <a:ea typeface="Roboto"/>
                  <a:cs typeface="Open Sans"/>
                </a:rPr>
                <a:t>11</a:t>
              </a:fld>
              <a:endParaRPr lang="ru-RU" sz="1800" i="0" u="none" strike="noStrike" cap="none" spc="0" dirty="0">
                <a:ln>
                  <a:noFill/>
                </a:ln>
                <a:solidFill>
                  <a:srgbClr val="194B5B">
                    <a:alpha val="50000"/>
                  </a:srgbClr>
                </a:solidFill>
                <a:latin typeface="Montserrat" pitchFamily="2" charset="-52"/>
                <a:ea typeface="Roboto"/>
                <a:cs typeface="Open Sans"/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B31BD37C-FFE7-49A3-A550-46A5148B90E0}"/>
              </a:ext>
            </a:extLst>
          </p:cNvPr>
          <p:cNvGrpSpPr/>
          <p:nvPr/>
        </p:nvGrpSpPr>
        <p:grpSpPr>
          <a:xfrm>
            <a:off x="6624000" y="2067519"/>
            <a:ext cx="4932001" cy="2521641"/>
            <a:chOff x="7150678" y="2067519"/>
            <a:chExt cx="4932001" cy="252164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F7A2512-5695-4C18-AB3F-ED4860EBE9A2}"/>
                </a:ext>
              </a:extLst>
            </p:cNvPr>
            <p:cNvSpPr txBox="1"/>
            <p:nvPr/>
          </p:nvSpPr>
          <p:spPr>
            <a:xfrm>
              <a:off x="7150678" y="2067519"/>
              <a:ext cx="446532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194B5B"/>
                  </a:solidFill>
                  <a:latin typeface="Montserrat" pitchFamily="2" charset="-52"/>
                </a:rPr>
                <a:t>Настоящие причины сложностей</a:t>
              </a:r>
              <a:endParaRPr lang="ru-RU" b="1" i="0" u="none" strike="noStrike" cap="none" spc="0" dirty="0">
                <a:solidFill>
                  <a:srgbClr val="194B5B"/>
                </a:solidFill>
                <a:latin typeface="Montserrat" pitchFamily="2" charset="-52"/>
                <a:cs typeface="Arial"/>
              </a:endParaRPr>
            </a:p>
          </p:txBody>
        </p: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C0AE21DD-9315-48FB-A43A-80768892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186679" y="2519433"/>
              <a:ext cx="4320000" cy="567"/>
            </a:xfrm>
            <a:prstGeom prst="line">
              <a:avLst/>
            </a:prstGeom>
            <a:ln w="12700">
              <a:solidFill>
                <a:srgbClr val="194B5B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7DC1DA8F-FD7D-4EC1-9ED1-BC8B8958D3E4}"/>
                </a:ext>
              </a:extLst>
            </p:cNvPr>
            <p:cNvGrpSpPr/>
            <p:nvPr/>
          </p:nvGrpSpPr>
          <p:grpSpPr>
            <a:xfrm>
              <a:off x="7186679" y="2781682"/>
              <a:ext cx="4320000" cy="540000"/>
              <a:chOff x="6660000" y="3245034"/>
              <a:chExt cx="4320000" cy="540000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6894161-9287-464E-B577-400C0BA34DB8}"/>
                  </a:ext>
                </a:extLst>
              </p:cNvPr>
              <p:cNvSpPr txBox="1"/>
              <p:nvPr/>
            </p:nvSpPr>
            <p:spPr>
              <a:xfrm>
                <a:off x="7308000" y="3341974"/>
                <a:ext cx="3672000" cy="3461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ru-RU" sz="1600" dirty="0">
                    <a:solidFill>
                      <a:srgbClr val="194B5B"/>
                    </a:solidFill>
                    <a:latin typeface="Montserrat Medium" pitchFamily="2" charset="-52"/>
                  </a:rPr>
                  <a:t>Незнакомая СЭД</a:t>
                </a:r>
              </a:p>
            </p:txBody>
          </p:sp>
          <p:sp>
            <p:nvSpPr>
              <p:cNvPr id="35" name="Овал 34">
                <a:extLst>
                  <a:ext uri="{FF2B5EF4-FFF2-40B4-BE49-F238E27FC236}">
                    <a16:creationId xmlns:a16="http://schemas.microsoft.com/office/drawing/2014/main" id="{6A5CE75A-B697-4F15-AC75-001D0BA99A32}"/>
                  </a:ext>
                </a:extLst>
              </p:cNvPr>
              <p:cNvSpPr/>
              <p:nvPr/>
            </p:nvSpPr>
            <p:spPr>
              <a:xfrm>
                <a:off x="6660000" y="3245034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194B5B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rgbClr val="194B5B"/>
                  </a:solidFill>
                  <a:latin typeface="Montserrat" pitchFamily="2" charset="-52"/>
                </a:endParaRPr>
              </a:p>
            </p:txBody>
          </p:sp>
        </p:grp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660F1CBD-2907-4CD6-92FC-3776C73AAC4A}"/>
                </a:ext>
              </a:extLst>
            </p:cNvPr>
            <p:cNvGrpSpPr/>
            <p:nvPr/>
          </p:nvGrpSpPr>
          <p:grpSpPr>
            <a:xfrm>
              <a:off x="7186679" y="3376939"/>
              <a:ext cx="4896000" cy="616964"/>
              <a:chOff x="6660000" y="3206552"/>
              <a:chExt cx="4896000" cy="616964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AF37B4B-B824-413B-8FC9-A4DF11F880F1}"/>
                  </a:ext>
                </a:extLst>
              </p:cNvPr>
              <p:cNvSpPr txBox="1"/>
              <p:nvPr/>
            </p:nvSpPr>
            <p:spPr>
              <a:xfrm>
                <a:off x="7308000" y="3206552"/>
                <a:ext cx="4248000" cy="61696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ru-RU" sz="1600" dirty="0">
                    <a:solidFill>
                      <a:srgbClr val="194B5B"/>
                    </a:solidFill>
                    <a:latin typeface="Montserrat Medium" pitchFamily="2" charset="-52"/>
                  </a:rPr>
                  <a:t>Незнание правил документооборота</a:t>
                </a:r>
              </a:p>
            </p:txBody>
          </p:sp>
          <p:sp>
            <p:nvSpPr>
              <p:cNvPr id="40" name="Овал 39">
                <a:extLst>
                  <a:ext uri="{FF2B5EF4-FFF2-40B4-BE49-F238E27FC236}">
                    <a16:creationId xmlns:a16="http://schemas.microsoft.com/office/drawing/2014/main" id="{EDA7F5EA-EB60-4476-85E3-51695B1B7A7E}"/>
                  </a:ext>
                </a:extLst>
              </p:cNvPr>
              <p:cNvSpPr/>
              <p:nvPr/>
            </p:nvSpPr>
            <p:spPr>
              <a:xfrm>
                <a:off x="6660000" y="3245034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194B5B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rgbClr val="194B5B"/>
                  </a:solidFill>
                  <a:latin typeface="Montserrat" pitchFamily="2" charset="-52"/>
                </a:endParaRPr>
              </a:p>
            </p:txBody>
          </p:sp>
        </p:grpSp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9E61F94C-3470-4DB3-814A-918E7E3D5BC1}"/>
                </a:ext>
              </a:extLst>
            </p:cNvPr>
            <p:cNvGrpSpPr/>
            <p:nvPr/>
          </p:nvGrpSpPr>
          <p:grpSpPr>
            <a:xfrm>
              <a:off x="7186679" y="4049160"/>
              <a:ext cx="4320000" cy="540000"/>
              <a:chOff x="6660000" y="3245034"/>
              <a:chExt cx="4320000" cy="540000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36397F6-34A9-484F-945A-2A3A5A68E48F}"/>
                  </a:ext>
                </a:extLst>
              </p:cNvPr>
              <p:cNvSpPr txBox="1"/>
              <p:nvPr/>
            </p:nvSpPr>
            <p:spPr>
              <a:xfrm>
                <a:off x="7308000" y="3341974"/>
                <a:ext cx="3672000" cy="3461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ru-RU" sz="1600" dirty="0">
                    <a:solidFill>
                      <a:srgbClr val="194B5B"/>
                    </a:solidFill>
                    <a:latin typeface="Montserrat Medium" pitchFamily="2" charset="-52"/>
                  </a:rPr>
                  <a:t>Сжатые сроки внедрения</a:t>
                </a:r>
              </a:p>
            </p:txBody>
          </p:sp>
          <p:sp>
            <p:nvSpPr>
              <p:cNvPr id="43" name="Овал 42">
                <a:extLst>
                  <a:ext uri="{FF2B5EF4-FFF2-40B4-BE49-F238E27FC236}">
                    <a16:creationId xmlns:a16="http://schemas.microsoft.com/office/drawing/2014/main" id="{082574CC-9AC1-4876-9B6E-C1358E984DDA}"/>
                  </a:ext>
                </a:extLst>
              </p:cNvPr>
              <p:cNvSpPr/>
              <p:nvPr/>
            </p:nvSpPr>
            <p:spPr>
              <a:xfrm>
                <a:off x="6660000" y="3245034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194B5B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rgbClr val="194B5B"/>
                  </a:solidFill>
                  <a:latin typeface="Montserrat" pitchFamily="2" charset="-52"/>
                </a:endParaRPr>
              </a:p>
            </p:txBody>
          </p:sp>
        </p:grpSp>
      </p:grp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221729CE-1838-4D75-95AE-5BA3049211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750001" y="2871682"/>
            <a:ext cx="360000" cy="36000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53799803-3B65-4E4E-A372-BD98BCEB37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750001" y="3500825"/>
            <a:ext cx="360000" cy="36000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9372723C-0EDB-4649-9D6F-FFBC3EB001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750001" y="4139160"/>
            <a:ext cx="360000" cy="360000"/>
          </a:xfrm>
          <a:prstGeom prst="rect">
            <a:avLst/>
          </a:prstGeom>
        </p:spPr>
      </p:pic>
      <p:sp>
        <p:nvSpPr>
          <p:cNvPr id="61" name="Овал 60">
            <a:extLst>
              <a:ext uri="{FF2B5EF4-FFF2-40B4-BE49-F238E27FC236}">
                <a16:creationId xmlns:a16="http://schemas.microsoft.com/office/drawing/2014/main" id="{293E2882-A3C6-4A45-A66E-9167AF135AC5}"/>
              </a:ext>
            </a:extLst>
          </p:cNvPr>
          <p:cNvSpPr/>
          <p:nvPr/>
        </p:nvSpPr>
        <p:spPr>
          <a:xfrm>
            <a:off x="539999" y="3362967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rgbClr val="194B5B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194B5B"/>
              </a:solidFill>
              <a:latin typeface="Montserrat" pitchFamily="2" charset="-52"/>
            </a:endParaRP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C55B00E3-7694-4E5E-B00E-0252AF3E71EA}"/>
              </a:ext>
            </a:extLst>
          </p:cNvPr>
          <p:cNvGrpSpPr/>
          <p:nvPr/>
        </p:nvGrpSpPr>
        <p:grpSpPr>
          <a:xfrm>
            <a:off x="539999" y="1979433"/>
            <a:ext cx="5400001" cy="541134"/>
            <a:chOff x="539999" y="1979433"/>
            <a:chExt cx="5400001" cy="541134"/>
          </a:xfrm>
        </p:grpSpPr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ED5BDFB1-243A-4CAD-88F2-AC377F237FD6}"/>
                </a:ext>
              </a:extLst>
            </p:cNvPr>
            <p:cNvCxnSpPr>
              <a:cxnSpLocks/>
            </p:cNvCxnSpPr>
            <p:nvPr/>
          </p:nvCxnSpPr>
          <p:spPr>
            <a:xfrm>
              <a:off x="1260000" y="2520000"/>
              <a:ext cx="4680000" cy="567"/>
            </a:xfrm>
            <a:prstGeom prst="line">
              <a:avLst/>
            </a:prstGeom>
            <a:ln w="12700">
              <a:solidFill>
                <a:srgbClr val="194B5B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7666842-ADB6-41D6-B4C0-074AA60F939E}"/>
                </a:ext>
              </a:extLst>
            </p:cNvPr>
            <p:cNvSpPr txBox="1"/>
            <p:nvPr/>
          </p:nvSpPr>
          <p:spPr>
            <a:xfrm>
              <a:off x="1224000" y="2052000"/>
              <a:ext cx="4680000" cy="34612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sz="1600" dirty="0">
                  <a:latin typeface="Montserrat" pitchFamily="2" charset="-52"/>
                </a:rPr>
                <a:t>Сопротивление конечных пользователей</a:t>
              </a:r>
            </a:p>
          </p:txBody>
        </p:sp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5C532584-CEFC-450C-8AD7-2F77AC81260F}"/>
                </a:ext>
              </a:extLst>
            </p:cNvPr>
            <p:cNvSpPr/>
            <p:nvPr/>
          </p:nvSpPr>
          <p:spPr>
            <a:xfrm>
              <a:off x="539999" y="1979433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94B5B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194B5B"/>
                </a:solidFill>
                <a:latin typeface="Montserrat" pitchFamily="2" charset="-52"/>
              </a:endParaRPr>
            </a:p>
          </p:txBody>
        </p:sp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7400AE0C-97E5-4DE8-A305-D3FE4296F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47999" y="2087433"/>
              <a:ext cx="324000" cy="324000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BCA686C4-CA06-4273-96EB-B0E63BCCF0BF}"/>
              </a:ext>
            </a:extLst>
          </p:cNvPr>
          <p:cNvGrpSpPr/>
          <p:nvPr/>
        </p:nvGrpSpPr>
        <p:grpSpPr>
          <a:xfrm>
            <a:off x="539999" y="2671767"/>
            <a:ext cx="5400001" cy="540000"/>
            <a:chOff x="539999" y="2671767"/>
            <a:chExt cx="5400001" cy="540000"/>
          </a:xfrm>
        </p:grpSpPr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C0FB34E7-90D9-40B9-A2EB-1C52FE302EE5}"/>
                </a:ext>
              </a:extLst>
            </p:cNvPr>
            <p:cNvCxnSpPr>
              <a:cxnSpLocks/>
            </p:cNvCxnSpPr>
            <p:nvPr/>
          </p:nvCxnSpPr>
          <p:spPr>
            <a:xfrm>
              <a:off x="1260000" y="3211200"/>
              <a:ext cx="4680000" cy="567"/>
            </a:xfrm>
            <a:prstGeom prst="line">
              <a:avLst/>
            </a:prstGeom>
            <a:ln w="12700">
              <a:solidFill>
                <a:srgbClr val="194B5B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094E02-5C7A-435D-A52C-851C3A30AFBF}"/>
                </a:ext>
              </a:extLst>
            </p:cNvPr>
            <p:cNvSpPr txBox="1"/>
            <p:nvPr/>
          </p:nvSpPr>
          <p:spPr>
            <a:xfrm>
              <a:off x="1224000" y="2743200"/>
              <a:ext cx="4680000" cy="34612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sz="1600" dirty="0">
                  <a:latin typeface="Montserrat" pitchFamily="2" charset="-52"/>
                </a:rPr>
                <a:t>А в предыдущей системе не так было!</a:t>
              </a:r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68DD8C03-6B3F-4DBE-970E-37806BBCFC27}"/>
                </a:ext>
              </a:extLst>
            </p:cNvPr>
            <p:cNvSpPr/>
            <p:nvPr/>
          </p:nvSpPr>
          <p:spPr>
            <a:xfrm>
              <a:off x="539999" y="2671767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94B5B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194B5B"/>
                </a:solidFill>
                <a:latin typeface="Montserrat" pitchFamily="2" charset="-52"/>
              </a:endParaRPr>
            </a:p>
          </p:txBody>
        </p:sp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B98579F7-987F-4E2D-8E13-DDF23F17C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47999" y="2778636"/>
              <a:ext cx="324000" cy="324000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547434D1-51C4-4980-B36B-7661EF34176E}"/>
              </a:ext>
            </a:extLst>
          </p:cNvPr>
          <p:cNvGrpSpPr/>
          <p:nvPr/>
        </p:nvGrpSpPr>
        <p:grpSpPr>
          <a:xfrm>
            <a:off x="647999" y="3434400"/>
            <a:ext cx="5292001" cy="468567"/>
            <a:chOff x="647999" y="3434400"/>
            <a:chExt cx="5292001" cy="468567"/>
          </a:xfrm>
        </p:grpSpPr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87651BCB-1431-41A2-9CB5-11D703EAFC6D}"/>
                </a:ext>
              </a:extLst>
            </p:cNvPr>
            <p:cNvCxnSpPr>
              <a:cxnSpLocks/>
            </p:cNvCxnSpPr>
            <p:nvPr/>
          </p:nvCxnSpPr>
          <p:spPr>
            <a:xfrm>
              <a:off x="1260000" y="3902400"/>
              <a:ext cx="4680000" cy="567"/>
            </a:xfrm>
            <a:prstGeom prst="line">
              <a:avLst/>
            </a:prstGeom>
            <a:ln w="12700">
              <a:solidFill>
                <a:srgbClr val="194B5B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4CED7E0-1959-442A-9460-DC8F6BB5208C}"/>
                </a:ext>
              </a:extLst>
            </p:cNvPr>
            <p:cNvSpPr txBox="1"/>
            <p:nvPr/>
          </p:nvSpPr>
          <p:spPr>
            <a:xfrm>
              <a:off x="1224000" y="3434400"/>
              <a:ext cx="4680000" cy="34612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sz="1600" dirty="0">
                  <a:latin typeface="Montserrat" pitchFamily="2" charset="-52"/>
                </a:rPr>
                <a:t>А переделайте карточку!</a:t>
              </a: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9F5FDA46-B993-4FFD-BBE7-BC4900D29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47999" y="3470967"/>
              <a:ext cx="324000" cy="324000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86422449-12F4-4ACE-8AE9-25C3313DD7B8}"/>
              </a:ext>
            </a:extLst>
          </p:cNvPr>
          <p:cNvGrpSpPr/>
          <p:nvPr/>
        </p:nvGrpSpPr>
        <p:grpSpPr>
          <a:xfrm>
            <a:off x="539999" y="4054167"/>
            <a:ext cx="5400001" cy="540000"/>
            <a:chOff x="539999" y="4054167"/>
            <a:chExt cx="5400001" cy="540000"/>
          </a:xfrm>
        </p:grpSpPr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71BF62FB-2CDE-4373-BD18-3F4F7F5E8FCC}"/>
                </a:ext>
              </a:extLst>
            </p:cNvPr>
            <p:cNvCxnSpPr>
              <a:cxnSpLocks/>
            </p:cNvCxnSpPr>
            <p:nvPr/>
          </p:nvCxnSpPr>
          <p:spPr>
            <a:xfrm>
              <a:off x="1260000" y="4593600"/>
              <a:ext cx="4680000" cy="567"/>
            </a:xfrm>
            <a:prstGeom prst="line">
              <a:avLst/>
            </a:prstGeom>
            <a:ln w="12700">
              <a:solidFill>
                <a:srgbClr val="194B5B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3C2817F-ECCF-4119-AD88-1377C62CCD0D}"/>
                </a:ext>
              </a:extLst>
            </p:cNvPr>
            <p:cNvSpPr txBox="1"/>
            <p:nvPr/>
          </p:nvSpPr>
          <p:spPr>
            <a:xfrm>
              <a:off x="1224000" y="4125600"/>
              <a:ext cx="4680000" cy="34612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sz="1600" dirty="0">
                  <a:latin typeface="Montserrat" pitchFamily="2" charset="-52"/>
                </a:rPr>
                <a:t>А переименуйте поля!</a:t>
              </a:r>
            </a:p>
          </p:txBody>
        </p:sp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59C8502F-0921-4494-916E-567DD3349B81}"/>
                </a:ext>
              </a:extLst>
            </p:cNvPr>
            <p:cNvSpPr/>
            <p:nvPr/>
          </p:nvSpPr>
          <p:spPr>
            <a:xfrm>
              <a:off x="539999" y="4054167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94B5B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194B5B"/>
                </a:solidFill>
                <a:latin typeface="Montserrat" pitchFamily="2" charset="-52"/>
              </a:endParaRPr>
            </a:p>
          </p:txBody>
        </p:sp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6A2685B5-7B81-4DF9-AA73-EEAAE5E64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48448" y="4157160"/>
              <a:ext cx="324000" cy="324000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91B742F2-D356-43AD-B4E8-4099C17F0132}"/>
              </a:ext>
            </a:extLst>
          </p:cNvPr>
          <p:cNvGrpSpPr/>
          <p:nvPr/>
        </p:nvGrpSpPr>
        <p:grpSpPr>
          <a:xfrm>
            <a:off x="539999" y="4745367"/>
            <a:ext cx="5400001" cy="540000"/>
            <a:chOff x="539999" y="4745367"/>
            <a:chExt cx="5400001" cy="540000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1A865259-1146-4D14-AD8C-240539A0D098}"/>
                </a:ext>
              </a:extLst>
            </p:cNvPr>
            <p:cNvCxnSpPr>
              <a:cxnSpLocks/>
            </p:cNvCxnSpPr>
            <p:nvPr/>
          </p:nvCxnSpPr>
          <p:spPr>
            <a:xfrm>
              <a:off x="1260000" y="5284800"/>
              <a:ext cx="4680000" cy="567"/>
            </a:xfrm>
            <a:prstGeom prst="line">
              <a:avLst/>
            </a:prstGeom>
            <a:ln w="12700">
              <a:solidFill>
                <a:srgbClr val="194B5B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E9DDC6B-140F-41C7-9F96-2F8236DA1428}"/>
                </a:ext>
              </a:extLst>
            </p:cNvPr>
            <p:cNvSpPr txBox="1"/>
            <p:nvPr/>
          </p:nvSpPr>
          <p:spPr>
            <a:xfrm>
              <a:off x="1224000" y="4816800"/>
              <a:ext cx="4680000" cy="34612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sz="1600" dirty="0">
                  <a:latin typeface="Montserrat" pitchFamily="2" charset="-52"/>
                </a:rPr>
                <a:t>А поменяйте их местами!</a:t>
              </a:r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15188622-889E-46B8-B202-15348BC7BB27}"/>
                </a:ext>
              </a:extLst>
            </p:cNvPr>
            <p:cNvSpPr/>
            <p:nvPr/>
          </p:nvSpPr>
          <p:spPr>
            <a:xfrm>
              <a:off x="539999" y="4745367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94B5B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194B5B"/>
                </a:solidFill>
                <a:latin typeface="Montserrat" pitchFamily="2" charset="-52"/>
              </a:endParaRPr>
            </a:p>
          </p:txBody>
        </p:sp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2FD3B27C-A6ED-49B8-BE32-4161724DA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47999" y="4853367"/>
              <a:ext cx="324000" cy="324000"/>
            </a:xfrm>
            <a:prstGeom prst="rect">
              <a:avLst/>
            </a:prstGeom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DAB4447F-26C2-431D-A3AB-897D89576FE0}"/>
              </a:ext>
            </a:extLst>
          </p:cNvPr>
          <p:cNvGrpSpPr/>
          <p:nvPr/>
        </p:nvGrpSpPr>
        <p:grpSpPr>
          <a:xfrm>
            <a:off x="539999" y="5436567"/>
            <a:ext cx="5400001" cy="540000"/>
            <a:chOff x="539999" y="5436567"/>
            <a:chExt cx="5400001" cy="540000"/>
          </a:xfrm>
        </p:grpSpPr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DB8792C2-CAB0-4690-A1F4-FE09CFFC454E}"/>
                </a:ext>
              </a:extLst>
            </p:cNvPr>
            <p:cNvCxnSpPr>
              <a:cxnSpLocks/>
            </p:cNvCxnSpPr>
            <p:nvPr/>
          </p:nvCxnSpPr>
          <p:spPr>
            <a:xfrm>
              <a:off x="1260000" y="5976000"/>
              <a:ext cx="4680000" cy="567"/>
            </a:xfrm>
            <a:prstGeom prst="line">
              <a:avLst/>
            </a:prstGeom>
            <a:ln w="12700">
              <a:solidFill>
                <a:srgbClr val="194B5B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9CD239C-BB10-4F8D-AF92-D3EB02DB0A83}"/>
                </a:ext>
              </a:extLst>
            </p:cNvPr>
            <p:cNvSpPr txBox="1"/>
            <p:nvPr/>
          </p:nvSpPr>
          <p:spPr>
            <a:xfrm>
              <a:off x="1224000" y="5508000"/>
              <a:ext cx="4680000" cy="34612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sz="1600" dirty="0">
                  <a:latin typeface="Montserrat" pitchFamily="2" charset="-52"/>
                </a:rPr>
                <a:t>Требование от СБ: «Уберите грифы!»</a:t>
              </a:r>
            </a:p>
          </p:txBody>
        </p: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2563F3C7-ADCC-410D-93EA-6AC28252693C}"/>
                </a:ext>
              </a:extLst>
            </p:cNvPr>
            <p:cNvSpPr/>
            <p:nvPr/>
          </p:nvSpPr>
          <p:spPr>
            <a:xfrm>
              <a:off x="539999" y="5436567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94B5B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194B5B"/>
                </a:solidFill>
                <a:latin typeface="Montserrat" pitchFamily="2" charset="-52"/>
              </a:endParaRP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A5ACCDBC-C916-47C7-A4CD-0A10D61F2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47999" y="5544567"/>
              <a:ext cx="324000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9791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6E650E-9BCC-41F7-AB44-C90887730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108000"/>
            <a:ext cx="2071695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22F852-A673-4F09-8A52-2C119AF0DADB}"/>
              </a:ext>
            </a:extLst>
          </p:cNvPr>
          <p:cNvSpPr txBox="1"/>
          <p:nvPr/>
        </p:nvSpPr>
        <p:spPr>
          <a:xfrm>
            <a:off x="503999" y="1188000"/>
            <a:ext cx="11160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194B5B"/>
                </a:solidFill>
                <a:latin typeface="Montserrat" pitchFamily="2" charset="-52"/>
              </a:rPr>
              <a:t>Перечень основных требований</a:t>
            </a:r>
          </a:p>
          <a:p>
            <a:r>
              <a:rPr lang="ru-RU" sz="2600" b="1" dirty="0">
                <a:solidFill>
                  <a:srgbClr val="194B5B"/>
                </a:solidFill>
                <a:latin typeface="Montserrat" pitchFamily="2" charset="-52"/>
              </a:rPr>
              <a:t>для изменений и доработок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FD38E71-033F-41EC-BA87-CA60D11CCD5B}"/>
              </a:ext>
            </a:extLst>
          </p:cNvPr>
          <p:cNvGrpSpPr/>
          <p:nvPr/>
        </p:nvGrpSpPr>
        <p:grpSpPr>
          <a:xfrm>
            <a:off x="7971600" y="6210000"/>
            <a:ext cx="4220400" cy="648000"/>
            <a:chOff x="7971600" y="6210000"/>
            <a:chExt cx="4220400" cy="6480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0EB4BCD-1E0C-48EA-BF82-E695313BFA44}"/>
                </a:ext>
              </a:extLst>
            </p:cNvPr>
            <p:cNvSpPr txBox="1"/>
            <p:nvPr/>
          </p:nvSpPr>
          <p:spPr>
            <a:xfrm>
              <a:off x="7971600" y="6364723"/>
              <a:ext cx="32400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800" i="0" u="none" strike="noStrike" cap="none" spc="0" dirty="0">
                  <a:solidFill>
                    <a:srgbClr val="194B5B"/>
                  </a:solidFill>
                  <a:latin typeface="Montserrat" pitchFamily="2" charset="-52"/>
                  <a:ea typeface="Arial"/>
                  <a:cs typeface="Arial"/>
                </a:rPr>
                <a:t>Самостоятельное внедрение 1С:Документооборот 3.0 в АО «Корпорация Тактическое ракетное вооружение»</a:t>
              </a:r>
              <a:endParaRPr lang="ru-RU" sz="800" dirty="0">
                <a:solidFill>
                  <a:srgbClr val="194B5B"/>
                </a:solidFill>
                <a:latin typeface="Montserrat" pitchFamily="2" charset="-52"/>
              </a:endParaRPr>
            </a:p>
          </p:txBody>
        </p:sp>
        <p:sp>
          <p:nvSpPr>
            <p:cNvPr id="8" name="Номер слайда 5">
              <a:extLst>
                <a:ext uri="{FF2B5EF4-FFF2-40B4-BE49-F238E27FC236}">
                  <a16:creationId xmlns:a16="http://schemas.microsoft.com/office/drawing/2014/main" id="{F4C651BC-8AA4-4D22-8168-01E94A25B60A}"/>
                </a:ext>
              </a:extLst>
            </p:cNvPr>
            <p:cNvSpPr txBox="1"/>
            <p:nvPr/>
          </p:nvSpPr>
          <p:spPr bwMode="auto">
            <a:xfrm>
              <a:off x="11211600" y="6210000"/>
              <a:ext cx="980400" cy="64800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>
                <a:defRPr sz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fld id="{189874D7-15B6-4561-9EAD-5118F1EAE87B}" type="slidenum">
                <a:rPr lang="ru-RU" sz="1800" i="0" u="none" strike="noStrike" cap="none" spc="0" smtClean="0">
                  <a:ln>
                    <a:noFill/>
                  </a:ln>
                  <a:solidFill>
                    <a:srgbClr val="194B5B">
                      <a:alpha val="50000"/>
                    </a:srgbClr>
                  </a:solidFill>
                  <a:latin typeface="Montserrat" pitchFamily="2" charset="-52"/>
                  <a:ea typeface="Roboto"/>
                  <a:cs typeface="Open Sans"/>
                </a:rPr>
                <a:t>12</a:t>
              </a:fld>
              <a:endParaRPr lang="ru-RU" sz="1800" i="0" u="none" strike="noStrike" cap="none" spc="0" dirty="0">
                <a:ln>
                  <a:noFill/>
                </a:ln>
                <a:solidFill>
                  <a:srgbClr val="194B5B">
                    <a:alpha val="50000"/>
                  </a:srgbClr>
                </a:solidFill>
                <a:latin typeface="Montserrat" pitchFamily="2" charset="-52"/>
                <a:ea typeface="Roboto"/>
                <a:cs typeface="Open Sans"/>
              </a:endParaRPr>
            </a:p>
          </p:txBody>
        </p:sp>
      </p:grp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045ABE7-2F74-4766-A593-4BE4E3AEEC11}"/>
              </a:ext>
            </a:extLst>
          </p:cNvPr>
          <p:cNvSpPr/>
          <p:nvPr/>
        </p:nvSpPr>
        <p:spPr>
          <a:xfrm>
            <a:off x="540000" y="2412000"/>
            <a:ext cx="5472000" cy="1116000"/>
          </a:xfrm>
          <a:prstGeom prst="roundRect">
            <a:avLst>
              <a:gd name="adj" fmla="val 8259"/>
            </a:avLst>
          </a:prstGeom>
          <a:solidFill>
            <a:schemeClr val="bg1"/>
          </a:solidFill>
          <a:ln>
            <a:solidFill>
              <a:srgbClr val="194B5B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marL="182563">
              <a:lnSpc>
                <a:spcPct val="110000"/>
              </a:lnSpc>
            </a:pPr>
            <a:r>
              <a:rPr lang="ru-RU" sz="1400" dirty="0">
                <a:solidFill>
                  <a:schemeClr val="tx1"/>
                </a:solidFill>
                <a:latin typeface="Montserrat" pitchFamily="2" charset="-52"/>
              </a:rPr>
              <a:t>Типовая карточка документа – переименование полей, скрытие неиспользуемых полей, добавление дополнительных реквизитов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6E4CA759-B4BE-4AA5-AF61-47EA3821CD63}"/>
              </a:ext>
            </a:extLst>
          </p:cNvPr>
          <p:cNvSpPr/>
          <p:nvPr/>
        </p:nvSpPr>
        <p:spPr>
          <a:xfrm>
            <a:off x="5494360" y="2232000"/>
            <a:ext cx="360000" cy="360000"/>
          </a:xfrm>
          <a:prstGeom prst="ellipse">
            <a:avLst/>
          </a:prstGeom>
          <a:solidFill>
            <a:srgbClr val="007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0" dirty="0">
                <a:solidFill>
                  <a:schemeClr val="bg1"/>
                </a:solidFill>
                <a:effectLst/>
                <a:latin typeface="Montserrat" pitchFamily="2" charset="-52"/>
              </a:rPr>
              <a:t>✓</a:t>
            </a:r>
            <a:endParaRPr lang="ru-RU" sz="16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C8AA43C0-6A42-485D-A054-090A0B183462}"/>
              </a:ext>
            </a:extLst>
          </p:cNvPr>
          <p:cNvSpPr/>
          <p:nvPr/>
        </p:nvSpPr>
        <p:spPr>
          <a:xfrm>
            <a:off x="6180000" y="2412000"/>
            <a:ext cx="5472000" cy="1116000"/>
          </a:xfrm>
          <a:prstGeom prst="roundRect">
            <a:avLst>
              <a:gd name="adj" fmla="val 8259"/>
            </a:avLst>
          </a:prstGeom>
          <a:solidFill>
            <a:schemeClr val="bg1"/>
          </a:solidFill>
          <a:ln>
            <a:solidFill>
              <a:srgbClr val="194B5B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marL="182563">
              <a:lnSpc>
                <a:spcPct val="110000"/>
              </a:lnSpc>
            </a:pPr>
            <a:r>
              <a:rPr lang="ru-RU" sz="1400" dirty="0">
                <a:solidFill>
                  <a:schemeClr val="tx1"/>
                </a:solidFill>
                <a:latin typeface="Montserrat" pitchFamily="2" charset="-52"/>
              </a:rPr>
              <a:t>Переименование «Грифа доступа» по требованию СБ – основная сложность, что переименовывать везде или скрывать нужно было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40FDAB8B-D5CE-4DC0-923A-E13B15B708DB}"/>
              </a:ext>
            </a:extLst>
          </p:cNvPr>
          <p:cNvSpPr/>
          <p:nvPr/>
        </p:nvSpPr>
        <p:spPr>
          <a:xfrm>
            <a:off x="11134360" y="2232000"/>
            <a:ext cx="360000" cy="360000"/>
          </a:xfrm>
          <a:prstGeom prst="ellipse">
            <a:avLst/>
          </a:prstGeom>
          <a:solidFill>
            <a:srgbClr val="007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0" dirty="0">
                <a:solidFill>
                  <a:schemeClr val="bg1"/>
                </a:solidFill>
                <a:effectLst/>
                <a:latin typeface="Montserrat" pitchFamily="2" charset="-52"/>
              </a:rPr>
              <a:t>✓</a:t>
            </a:r>
            <a:endParaRPr lang="ru-RU" sz="16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6B6FCBF1-218D-414C-BE3D-62DCC03ABF92}"/>
              </a:ext>
            </a:extLst>
          </p:cNvPr>
          <p:cNvSpPr/>
          <p:nvPr/>
        </p:nvSpPr>
        <p:spPr>
          <a:xfrm>
            <a:off x="540000" y="3816000"/>
            <a:ext cx="5472000" cy="936000"/>
          </a:xfrm>
          <a:prstGeom prst="roundRect">
            <a:avLst>
              <a:gd name="adj" fmla="val 9615"/>
            </a:avLst>
          </a:prstGeom>
          <a:solidFill>
            <a:schemeClr val="bg1"/>
          </a:solidFill>
          <a:ln>
            <a:solidFill>
              <a:srgbClr val="194B5B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marL="182563">
              <a:lnSpc>
                <a:spcPct val="110000"/>
              </a:lnSpc>
            </a:pPr>
            <a:r>
              <a:rPr lang="ru-RU" sz="1400" dirty="0">
                <a:solidFill>
                  <a:schemeClr val="tx1"/>
                </a:solidFill>
                <a:latin typeface="Montserrat" pitchFamily="2" charset="-52"/>
              </a:rPr>
              <a:t>Создание дополнительных специфических</a:t>
            </a:r>
          </a:p>
          <a:p>
            <a:pPr marL="182563">
              <a:lnSpc>
                <a:spcPct val="110000"/>
              </a:lnSpc>
            </a:pPr>
            <a:r>
              <a:rPr lang="ru-RU" sz="1400" dirty="0">
                <a:solidFill>
                  <a:schemeClr val="tx1"/>
                </a:solidFill>
                <a:latin typeface="Montserrat" pitchFamily="2" charset="-52"/>
              </a:rPr>
              <a:t>для ГОЗ реквизитов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F8B015F8-67CE-49C9-9381-0EBB02D415EF}"/>
              </a:ext>
            </a:extLst>
          </p:cNvPr>
          <p:cNvSpPr/>
          <p:nvPr/>
        </p:nvSpPr>
        <p:spPr>
          <a:xfrm>
            <a:off x="5494360" y="3636000"/>
            <a:ext cx="360000" cy="360000"/>
          </a:xfrm>
          <a:prstGeom prst="ellipse">
            <a:avLst/>
          </a:prstGeom>
          <a:solidFill>
            <a:srgbClr val="007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0" dirty="0">
                <a:solidFill>
                  <a:schemeClr val="bg1"/>
                </a:solidFill>
                <a:effectLst/>
                <a:latin typeface="Montserrat" pitchFamily="2" charset="-52"/>
              </a:rPr>
              <a:t>✓</a:t>
            </a:r>
            <a:endParaRPr lang="ru-RU" sz="16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BDE68213-6C3D-42C9-A5FF-ED732AAB00E0}"/>
              </a:ext>
            </a:extLst>
          </p:cNvPr>
          <p:cNvSpPr/>
          <p:nvPr/>
        </p:nvSpPr>
        <p:spPr>
          <a:xfrm>
            <a:off x="6180000" y="3816000"/>
            <a:ext cx="5472000" cy="936000"/>
          </a:xfrm>
          <a:prstGeom prst="roundRect">
            <a:avLst>
              <a:gd name="adj" fmla="val 9615"/>
            </a:avLst>
          </a:prstGeom>
          <a:solidFill>
            <a:schemeClr val="bg1"/>
          </a:solidFill>
          <a:ln>
            <a:solidFill>
              <a:srgbClr val="194B5B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marL="182563">
              <a:lnSpc>
                <a:spcPct val="110000"/>
              </a:lnSpc>
            </a:pPr>
            <a:r>
              <a:rPr lang="ru-RU" sz="1400" dirty="0">
                <a:solidFill>
                  <a:schemeClr val="tx1"/>
                </a:solidFill>
                <a:latin typeface="Montserrat" pitchFamily="2" charset="-52"/>
              </a:rPr>
              <a:t>Разработка новых печатных форм</a:t>
            </a:r>
          </a:p>
          <a:p>
            <a:pPr marL="182563">
              <a:lnSpc>
                <a:spcPct val="110000"/>
              </a:lnSpc>
            </a:pPr>
            <a:r>
              <a:rPr lang="ru-RU" sz="1400" dirty="0">
                <a:solidFill>
                  <a:schemeClr val="tx1"/>
                </a:solidFill>
                <a:latin typeface="Montserrat" pitchFamily="2" charset="-52"/>
              </a:rPr>
              <a:t>для закупочной деятельности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FB78FE1-26C5-4AB2-9EAA-C4D7F15F004F}"/>
              </a:ext>
            </a:extLst>
          </p:cNvPr>
          <p:cNvSpPr/>
          <p:nvPr/>
        </p:nvSpPr>
        <p:spPr>
          <a:xfrm>
            <a:off x="11134360" y="3636000"/>
            <a:ext cx="360000" cy="360000"/>
          </a:xfrm>
          <a:prstGeom prst="ellipse">
            <a:avLst/>
          </a:prstGeom>
          <a:solidFill>
            <a:srgbClr val="007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0" dirty="0">
                <a:solidFill>
                  <a:schemeClr val="bg1"/>
                </a:solidFill>
                <a:effectLst/>
                <a:latin typeface="Montserrat" pitchFamily="2" charset="-52"/>
              </a:rPr>
              <a:t>✓</a:t>
            </a:r>
            <a:endParaRPr lang="ru-RU" sz="16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136B595-769C-4EB6-98E3-307CADE9B48F}"/>
              </a:ext>
            </a:extLst>
          </p:cNvPr>
          <p:cNvSpPr/>
          <p:nvPr/>
        </p:nvSpPr>
        <p:spPr>
          <a:xfrm>
            <a:off x="540000" y="5040000"/>
            <a:ext cx="5472000" cy="1116000"/>
          </a:xfrm>
          <a:prstGeom prst="roundRect">
            <a:avLst>
              <a:gd name="adj" fmla="val 9615"/>
            </a:avLst>
          </a:prstGeom>
          <a:solidFill>
            <a:schemeClr val="bg1"/>
          </a:solidFill>
          <a:ln>
            <a:solidFill>
              <a:srgbClr val="194B5B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marL="182563">
              <a:lnSpc>
                <a:spcPct val="110000"/>
              </a:lnSpc>
            </a:pPr>
            <a:r>
              <a:rPr lang="ru-RU" sz="1400" dirty="0">
                <a:solidFill>
                  <a:schemeClr val="tx1"/>
                </a:solidFill>
                <a:latin typeface="Montserrat" pitchFamily="2" charset="-52"/>
              </a:rPr>
              <a:t>Создание утвержденной формы отчета</a:t>
            </a:r>
          </a:p>
          <a:p>
            <a:pPr marL="182563">
              <a:lnSpc>
                <a:spcPct val="110000"/>
              </a:lnSpc>
            </a:pPr>
            <a:r>
              <a:rPr lang="ru-RU" sz="1400" dirty="0">
                <a:solidFill>
                  <a:schemeClr val="tx1"/>
                </a:solidFill>
                <a:latin typeface="Montserrat" pitchFamily="2" charset="-52"/>
              </a:rPr>
              <a:t>для генерального директора по контрольным поручениям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6FE48216-F65E-49D4-93DD-92593309943B}"/>
              </a:ext>
            </a:extLst>
          </p:cNvPr>
          <p:cNvSpPr/>
          <p:nvPr/>
        </p:nvSpPr>
        <p:spPr>
          <a:xfrm>
            <a:off x="5494360" y="4860000"/>
            <a:ext cx="360000" cy="360000"/>
          </a:xfrm>
          <a:prstGeom prst="ellipse">
            <a:avLst/>
          </a:prstGeom>
          <a:solidFill>
            <a:srgbClr val="007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0" dirty="0">
                <a:solidFill>
                  <a:schemeClr val="bg1"/>
                </a:solidFill>
                <a:effectLst/>
                <a:latin typeface="Montserrat" pitchFamily="2" charset="-52"/>
              </a:rPr>
              <a:t>✓</a:t>
            </a:r>
            <a:endParaRPr lang="ru-RU" sz="16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40A2941-0BD9-4385-A94B-F35E58DE1B1B}"/>
              </a:ext>
            </a:extLst>
          </p:cNvPr>
          <p:cNvSpPr/>
          <p:nvPr/>
        </p:nvSpPr>
        <p:spPr>
          <a:xfrm>
            <a:off x="6180000" y="5040000"/>
            <a:ext cx="5472000" cy="1116000"/>
          </a:xfrm>
          <a:prstGeom prst="roundRect">
            <a:avLst>
              <a:gd name="adj" fmla="val 9615"/>
            </a:avLst>
          </a:prstGeom>
          <a:solidFill>
            <a:schemeClr val="bg1"/>
          </a:solidFill>
          <a:ln>
            <a:solidFill>
              <a:srgbClr val="194B5B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marL="182563">
              <a:lnSpc>
                <a:spcPct val="110000"/>
              </a:lnSpc>
            </a:pPr>
            <a:r>
              <a:rPr lang="ru-RU" sz="1400" dirty="0">
                <a:solidFill>
                  <a:schemeClr val="tx1"/>
                </a:solidFill>
                <a:latin typeface="Montserrat" pitchFamily="2" charset="-52"/>
              </a:rPr>
              <a:t>Использование множественного выбора</a:t>
            </a:r>
          </a:p>
          <a:p>
            <a:pPr marL="182563">
              <a:lnSpc>
                <a:spcPct val="110000"/>
              </a:lnSpc>
            </a:pPr>
            <a:r>
              <a:rPr lang="ru-RU" sz="1400" dirty="0">
                <a:solidFill>
                  <a:schemeClr val="tx1"/>
                </a:solidFill>
                <a:latin typeface="Montserrat" pitchFamily="2" charset="-52"/>
              </a:rPr>
              <a:t>адресатов и реквизитов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E8609E63-8668-40FE-B3B2-8F93BE54DFE6}"/>
              </a:ext>
            </a:extLst>
          </p:cNvPr>
          <p:cNvSpPr/>
          <p:nvPr/>
        </p:nvSpPr>
        <p:spPr>
          <a:xfrm>
            <a:off x="11134360" y="4860000"/>
            <a:ext cx="360000" cy="360000"/>
          </a:xfrm>
          <a:prstGeom prst="ellipse">
            <a:avLst/>
          </a:prstGeom>
          <a:solidFill>
            <a:srgbClr val="007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0" dirty="0">
                <a:solidFill>
                  <a:schemeClr val="bg1"/>
                </a:solidFill>
                <a:effectLst/>
                <a:latin typeface="Montserrat" pitchFamily="2" charset="-52"/>
              </a:rPr>
              <a:t>✓</a:t>
            </a:r>
            <a:endParaRPr lang="ru-RU" sz="1600" b="1" dirty="0">
              <a:solidFill>
                <a:schemeClr val="bg1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70797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6E650E-9BCC-41F7-AB44-C90887730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108000"/>
            <a:ext cx="2071695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22F852-A673-4F09-8A52-2C119AF0DADB}"/>
              </a:ext>
            </a:extLst>
          </p:cNvPr>
          <p:cNvSpPr txBox="1"/>
          <p:nvPr/>
        </p:nvSpPr>
        <p:spPr>
          <a:xfrm>
            <a:off x="503999" y="1188000"/>
            <a:ext cx="11160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194B5B"/>
                </a:solidFill>
                <a:latin typeface="Montserrat" pitchFamily="2" charset="-52"/>
              </a:rPr>
              <a:t>Как решили вопрос — с использованием функций АГР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C1FBE90-D076-4E2A-85FD-0A7C14EAD11C}"/>
              </a:ext>
            </a:extLst>
          </p:cNvPr>
          <p:cNvGrpSpPr/>
          <p:nvPr/>
        </p:nvGrpSpPr>
        <p:grpSpPr>
          <a:xfrm>
            <a:off x="7971600" y="6210000"/>
            <a:ext cx="4220400" cy="648000"/>
            <a:chOff x="7971600" y="6210000"/>
            <a:chExt cx="4220400" cy="6480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9899D66-977B-4C62-A43F-2927E4CA7520}"/>
                </a:ext>
              </a:extLst>
            </p:cNvPr>
            <p:cNvSpPr txBox="1"/>
            <p:nvPr/>
          </p:nvSpPr>
          <p:spPr>
            <a:xfrm>
              <a:off x="7971600" y="6364723"/>
              <a:ext cx="32400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800" i="0" u="none" strike="noStrike" cap="none" spc="0" dirty="0">
                  <a:solidFill>
                    <a:srgbClr val="194B5B"/>
                  </a:solidFill>
                  <a:latin typeface="Montserrat" pitchFamily="2" charset="-52"/>
                  <a:ea typeface="Arial"/>
                  <a:cs typeface="Arial"/>
                </a:rPr>
                <a:t>Самостоятельное внедрение 1С:Документооборот 3.0 в АО «Корпорация Тактическое ракетное вооружение»</a:t>
              </a:r>
              <a:endParaRPr lang="ru-RU" sz="800" dirty="0">
                <a:solidFill>
                  <a:srgbClr val="194B5B"/>
                </a:solidFill>
                <a:latin typeface="Montserrat" pitchFamily="2" charset="-52"/>
              </a:endParaRPr>
            </a:p>
          </p:txBody>
        </p:sp>
        <p:sp>
          <p:nvSpPr>
            <p:cNvPr id="8" name="Номер слайда 5">
              <a:extLst>
                <a:ext uri="{FF2B5EF4-FFF2-40B4-BE49-F238E27FC236}">
                  <a16:creationId xmlns:a16="http://schemas.microsoft.com/office/drawing/2014/main" id="{A847A482-38A0-4A55-B9C3-934FA85C56E9}"/>
                </a:ext>
              </a:extLst>
            </p:cNvPr>
            <p:cNvSpPr txBox="1"/>
            <p:nvPr/>
          </p:nvSpPr>
          <p:spPr bwMode="auto">
            <a:xfrm>
              <a:off x="11211600" y="6210000"/>
              <a:ext cx="980400" cy="64800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>
                <a:defRPr sz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fld id="{189874D7-15B6-4561-9EAD-5118F1EAE87B}" type="slidenum">
                <a:rPr lang="ru-RU" sz="1800" i="0" u="none" strike="noStrike" cap="none" spc="0" smtClean="0">
                  <a:ln>
                    <a:noFill/>
                  </a:ln>
                  <a:solidFill>
                    <a:srgbClr val="194B5B">
                      <a:alpha val="50000"/>
                    </a:srgbClr>
                  </a:solidFill>
                  <a:latin typeface="Montserrat" pitchFamily="2" charset="-52"/>
                  <a:ea typeface="Roboto"/>
                  <a:cs typeface="Open Sans"/>
                </a:rPr>
                <a:t>13</a:t>
              </a:fld>
              <a:endParaRPr lang="ru-RU" sz="1800" i="0" u="none" strike="noStrike" cap="none" spc="0" dirty="0">
                <a:ln>
                  <a:noFill/>
                </a:ln>
                <a:solidFill>
                  <a:srgbClr val="194B5B">
                    <a:alpha val="50000"/>
                  </a:srgbClr>
                </a:solidFill>
                <a:latin typeface="Montserrat" pitchFamily="2" charset="-52"/>
                <a:ea typeface="Roboto"/>
                <a:cs typeface="Open Sans"/>
              </a:endParaRPr>
            </a:p>
          </p:txBody>
        </p:sp>
      </p:grp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E3AE77F2-4B25-4D44-A795-5EFB6D8F2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318982"/>
              </p:ext>
            </p:extLst>
          </p:nvPr>
        </p:nvGraphicFramePr>
        <p:xfrm>
          <a:off x="539999" y="1944000"/>
          <a:ext cx="11052000" cy="396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7668">
                  <a:extLst>
                    <a:ext uri="{9D8B030D-6E8A-4147-A177-3AD203B41FA5}">
                      <a16:colId xmlns:a16="http://schemas.microsoft.com/office/drawing/2014/main" val="2846799338"/>
                    </a:ext>
                  </a:extLst>
                </a:gridCol>
                <a:gridCol w="5284332">
                  <a:extLst>
                    <a:ext uri="{9D8B030D-6E8A-4147-A177-3AD203B41FA5}">
                      <a16:colId xmlns:a16="http://schemas.microsoft.com/office/drawing/2014/main" val="309220891"/>
                    </a:ext>
                  </a:extLst>
                </a:gridCol>
              </a:tblGrid>
              <a:tr h="494969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798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400" b="0" dirty="0">
                          <a:solidFill>
                            <a:srgbClr val="194B5B"/>
                          </a:solidFill>
                          <a:latin typeface="Montserrat Medium" pitchFamily="2" charset="-52"/>
                        </a:rPr>
                        <a:t>Настройка кнопок процессов</a:t>
                      </a: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Montserrat" pitchFamily="2" charset="-52"/>
                        </a:rPr>
                        <a:t>— в задачах Рассмотрения и Подписания</a:t>
                      </a:r>
                    </a:p>
                  </a:txBody>
                  <a:tcPr marL="180000" anchor="ctr">
                    <a:lnL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272906"/>
                  </a:ext>
                </a:extLst>
              </a:tr>
              <a:tr h="494969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798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400" b="0" dirty="0">
                          <a:solidFill>
                            <a:srgbClr val="194B5B"/>
                          </a:solidFill>
                          <a:latin typeface="Montserrat Medium" pitchFamily="2" charset="-52"/>
                        </a:rPr>
                        <a:t>Расширенная схема жизненного цикла обработки</a:t>
                      </a: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Montserrat" pitchFamily="2" charset="-52"/>
                        </a:rPr>
                        <a:t>— в договорах</a:t>
                      </a:r>
                    </a:p>
                  </a:txBody>
                  <a:tcPr marL="180000" anchor="ctr">
                    <a:lnL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5682092"/>
                  </a:ext>
                </a:extLst>
              </a:tr>
              <a:tr h="494969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798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400" b="0" dirty="0">
                          <a:solidFill>
                            <a:srgbClr val="194B5B"/>
                          </a:solidFill>
                          <a:latin typeface="Montserrat Medium" pitchFamily="2" charset="-52"/>
                        </a:rPr>
                        <a:t>Вывод листа согласования в описание задачи</a:t>
                      </a: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Montserrat" pitchFamily="2" charset="-52"/>
                        </a:rPr>
                        <a:t>— в служебных записках и договорах</a:t>
                      </a:r>
                    </a:p>
                  </a:txBody>
                  <a:tcPr marL="180000" anchor="ctr">
                    <a:lnL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183511"/>
                  </a:ext>
                </a:extLst>
              </a:tr>
              <a:tr h="494969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798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400" b="0" dirty="0">
                          <a:solidFill>
                            <a:srgbClr val="194B5B"/>
                          </a:solidFill>
                          <a:latin typeface="Montserrat Medium" pitchFamily="2" charset="-52"/>
                        </a:rPr>
                        <a:t>Конвертации и вставку штампа</a:t>
                      </a: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Montserrat" pitchFamily="2" charset="-52"/>
                        </a:rPr>
                        <a:t>— в служебных записках</a:t>
                      </a:r>
                    </a:p>
                  </a:txBody>
                  <a:tcPr marL="180000" anchor="ctr">
                    <a:lnL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927635"/>
                  </a:ext>
                </a:extLst>
              </a:tr>
              <a:tr h="494969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798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400" b="0" dirty="0">
                          <a:solidFill>
                            <a:srgbClr val="194B5B"/>
                          </a:solidFill>
                          <a:latin typeface="Montserrat Medium" pitchFamily="2" charset="-52"/>
                        </a:rPr>
                        <a:t>Вставка таблиц в шаблон документа</a:t>
                      </a: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Montserrat" pitchFamily="2" charset="-52"/>
                        </a:rPr>
                        <a:t>— в служебных записках</a:t>
                      </a:r>
                    </a:p>
                  </a:txBody>
                  <a:tcPr marL="180000" anchor="ctr">
                    <a:lnL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6020769"/>
                  </a:ext>
                </a:extLst>
              </a:tr>
              <a:tr h="494969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798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400" b="0" dirty="0">
                          <a:solidFill>
                            <a:srgbClr val="194B5B"/>
                          </a:solidFill>
                          <a:latin typeface="Montserrat Medium" pitchFamily="2" charset="-52"/>
                        </a:rPr>
                        <a:t>Раздельная регистрация документов</a:t>
                      </a: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Montserrat" pitchFamily="2" charset="-52"/>
                        </a:rPr>
                        <a:t>— в ЛНА и входящей и исходящей корреспонденции</a:t>
                      </a:r>
                    </a:p>
                  </a:txBody>
                  <a:tcPr marL="180000" anchor="ctr">
                    <a:lnL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0030933"/>
                  </a:ext>
                </a:extLst>
              </a:tr>
              <a:tr h="495214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798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400" b="0" dirty="0">
                          <a:solidFill>
                            <a:srgbClr val="194B5B"/>
                          </a:solidFill>
                          <a:latin typeface="Montserrat Medium" pitchFamily="2" charset="-52"/>
                        </a:rPr>
                        <a:t>Множественные значения доп. Реквизитов</a:t>
                      </a: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— в служебных записках</a:t>
                      </a:r>
                    </a:p>
                  </a:txBody>
                  <a:tcPr marL="180000" anchor="ctr">
                    <a:lnL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6680200"/>
                  </a:ext>
                </a:extLst>
              </a:tr>
              <a:tr h="495214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798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400" b="0" dirty="0">
                          <a:solidFill>
                            <a:srgbClr val="194B5B"/>
                          </a:solidFill>
                          <a:latin typeface="Montserrat Medium" pitchFamily="2" charset="-52"/>
                        </a:rPr>
                        <a:t>Множественные адресаты в документах</a:t>
                      </a: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— в служебных записках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Montserrat" pitchFamily="2" charset="-52"/>
                        </a:rPr>
                        <a:t> и входящей корреспонденции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180000" anchor="ctr">
                    <a:lnL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982">
                          <a:alpha val="2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313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358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6E650E-9BCC-41F7-AB44-C90887730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108000"/>
            <a:ext cx="2071695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22F852-A673-4F09-8A52-2C119AF0DADB}"/>
              </a:ext>
            </a:extLst>
          </p:cNvPr>
          <p:cNvSpPr txBox="1"/>
          <p:nvPr/>
        </p:nvSpPr>
        <p:spPr>
          <a:xfrm>
            <a:off x="503999" y="1188000"/>
            <a:ext cx="11160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194B5B"/>
                </a:solidFill>
                <a:latin typeface="Montserrat" pitchFamily="2" charset="-52"/>
              </a:rPr>
              <a:t>Примеры форм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C301086-B983-4AEF-B26B-D7794130D4A5}"/>
              </a:ext>
            </a:extLst>
          </p:cNvPr>
          <p:cNvGrpSpPr/>
          <p:nvPr/>
        </p:nvGrpSpPr>
        <p:grpSpPr>
          <a:xfrm>
            <a:off x="7971600" y="6210000"/>
            <a:ext cx="4220400" cy="648000"/>
            <a:chOff x="7971600" y="6210000"/>
            <a:chExt cx="4220400" cy="6480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83784D7-A16F-46A3-9BC9-BBAD25A0ABD4}"/>
                </a:ext>
              </a:extLst>
            </p:cNvPr>
            <p:cNvSpPr txBox="1"/>
            <p:nvPr/>
          </p:nvSpPr>
          <p:spPr>
            <a:xfrm>
              <a:off x="7971600" y="6364723"/>
              <a:ext cx="32400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800" i="0" u="none" strike="noStrike" cap="none" spc="0" dirty="0">
                  <a:solidFill>
                    <a:srgbClr val="194B5B"/>
                  </a:solidFill>
                  <a:latin typeface="Montserrat" pitchFamily="2" charset="-52"/>
                  <a:ea typeface="Arial"/>
                  <a:cs typeface="Arial"/>
                </a:rPr>
                <a:t>Самостоятельное внедрение 1С:Документооборот 3.0 в АО «Корпорация Тактическое ракетное вооружение»</a:t>
              </a:r>
              <a:endParaRPr lang="ru-RU" sz="800" dirty="0">
                <a:solidFill>
                  <a:srgbClr val="194B5B"/>
                </a:solidFill>
                <a:latin typeface="Montserrat" pitchFamily="2" charset="-52"/>
              </a:endParaRPr>
            </a:p>
          </p:txBody>
        </p:sp>
        <p:sp>
          <p:nvSpPr>
            <p:cNvPr id="8" name="Номер слайда 5">
              <a:extLst>
                <a:ext uri="{FF2B5EF4-FFF2-40B4-BE49-F238E27FC236}">
                  <a16:creationId xmlns:a16="http://schemas.microsoft.com/office/drawing/2014/main" id="{9A52E6F7-094F-40FF-A61B-D40566425AFE}"/>
                </a:ext>
              </a:extLst>
            </p:cNvPr>
            <p:cNvSpPr txBox="1"/>
            <p:nvPr/>
          </p:nvSpPr>
          <p:spPr bwMode="auto">
            <a:xfrm>
              <a:off x="11211600" y="6210000"/>
              <a:ext cx="980400" cy="64800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>
                <a:defRPr sz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fld id="{189874D7-15B6-4561-9EAD-5118F1EAE87B}" type="slidenum">
                <a:rPr lang="ru-RU" sz="1800" i="0" u="none" strike="noStrike" cap="none" spc="0" smtClean="0">
                  <a:ln>
                    <a:noFill/>
                  </a:ln>
                  <a:solidFill>
                    <a:srgbClr val="194B5B">
                      <a:alpha val="50000"/>
                    </a:srgbClr>
                  </a:solidFill>
                  <a:latin typeface="Montserrat" pitchFamily="2" charset="-52"/>
                  <a:ea typeface="Roboto"/>
                  <a:cs typeface="Open Sans"/>
                </a:rPr>
                <a:t>14</a:t>
              </a:fld>
              <a:endParaRPr lang="ru-RU" sz="1800" i="0" u="none" strike="noStrike" cap="none" spc="0" dirty="0">
                <a:ln>
                  <a:noFill/>
                </a:ln>
                <a:solidFill>
                  <a:srgbClr val="194B5B">
                    <a:alpha val="50000"/>
                  </a:srgbClr>
                </a:solidFill>
                <a:latin typeface="Montserrat" pitchFamily="2" charset="-52"/>
                <a:ea typeface="Roboto"/>
                <a:cs typeface="Open Sans"/>
              </a:endParaRPr>
            </a:p>
          </p:txBody>
        </p:sp>
      </p:grpSp>
      <p:pic>
        <p:nvPicPr>
          <p:cNvPr id="9" name="Picture 2" descr="https://downloader.disk.yandex.ru/preview/09618d48fbb20256f2c75860e184c8bdd0b9da782ce357e0d591879fa2269f1b/69c3d796/M3yz3qc5ktHx0o2Hun0vBjSKmdldlSjo6G4uvhn0ek45jh2hx-mIa2IKHqhfLKM0UQ4GVD8CV41E-__wpK79tQ%3D%3D?uid=0&amp;filename=%D0%B4%D0%BE%D0%B3%D0%BE%D0%B2%D0%BE%D1%80%20%D0%B5%D0%B4%20%D0%BF%D0%BE%D1%81%D1%82%D0%B0%D0%B2%D1%89%D0%B8%D0%BA%D0%B0.png&amp;disposition=inline&amp;hash=&amp;limit=0&amp;content_type=image%2Fpng&amp;owner_uid=0&amp;tknv=v3&amp;size=3056x1588">
            <a:extLst>
              <a:ext uri="{FF2B5EF4-FFF2-40B4-BE49-F238E27FC236}">
                <a16:creationId xmlns:a16="http://schemas.microsoft.com/office/drawing/2014/main" id="{80467124-FD71-415E-856D-6F2C51CCB5D3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99" y="1871999"/>
            <a:ext cx="9720000" cy="3960000"/>
          </a:xfrm>
          <a:prstGeom prst="roundRect">
            <a:avLst>
              <a:gd name="adj" fmla="val 300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169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6E650E-9BCC-41F7-AB44-C90887730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108000"/>
            <a:ext cx="2071695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22F852-A673-4F09-8A52-2C119AF0DADB}"/>
              </a:ext>
            </a:extLst>
          </p:cNvPr>
          <p:cNvSpPr txBox="1"/>
          <p:nvPr/>
        </p:nvSpPr>
        <p:spPr>
          <a:xfrm>
            <a:off x="503999" y="1188000"/>
            <a:ext cx="11160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194B5B"/>
                </a:solidFill>
                <a:latin typeface="Montserrat" pitchFamily="2" charset="-52"/>
              </a:rPr>
              <a:t>Примеры форм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4C3BE2C-57A0-40FB-8A9E-DA4368092ADD}"/>
              </a:ext>
            </a:extLst>
          </p:cNvPr>
          <p:cNvGrpSpPr/>
          <p:nvPr/>
        </p:nvGrpSpPr>
        <p:grpSpPr>
          <a:xfrm>
            <a:off x="7971600" y="6210000"/>
            <a:ext cx="4220400" cy="648000"/>
            <a:chOff x="7971600" y="6210000"/>
            <a:chExt cx="4220400" cy="6480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9063A8A-2D1C-4F46-BE8D-FF2033B89C0E}"/>
                </a:ext>
              </a:extLst>
            </p:cNvPr>
            <p:cNvSpPr txBox="1"/>
            <p:nvPr/>
          </p:nvSpPr>
          <p:spPr>
            <a:xfrm>
              <a:off x="7971600" y="6364723"/>
              <a:ext cx="32400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800" i="0" u="none" strike="noStrike" cap="none" spc="0" dirty="0">
                  <a:solidFill>
                    <a:srgbClr val="194B5B"/>
                  </a:solidFill>
                  <a:latin typeface="Montserrat" pitchFamily="2" charset="-52"/>
                  <a:ea typeface="Arial"/>
                  <a:cs typeface="Arial"/>
                </a:rPr>
                <a:t>Самостоятельное внедрение 1С:Документооборот 3.0 в АО «Корпорация Тактическое ракетное вооружение»</a:t>
              </a:r>
              <a:endParaRPr lang="ru-RU" sz="800" dirty="0">
                <a:solidFill>
                  <a:srgbClr val="194B5B"/>
                </a:solidFill>
                <a:latin typeface="Montserrat" pitchFamily="2" charset="-52"/>
              </a:endParaRPr>
            </a:p>
          </p:txBody>
        </p:sp>
        <p:sp>
          <p:nvSpPr>
            <p:cNvPr id="8" name="Номер слайда 5">
              <a:extLst>
                <a:ext uri="{FF2B5EF4-FFF2-40B4-BE49-F238E27FC236}">
                  <a16:creationId xmlns:a16="http://schemas.microsoft.com/office/drawing/2014/main" id="{30211B54-180D-428A-A6D4-100094EF931A}"/>
                </a:ext>
              </a:extLst>
            </p:cNvPr>
            <p:cNvSpPr txBox="1"/>
            <p:nvPr/>
          </p:nvSpPr>
          <p:spPr bwMode="auto">
            <a:xfrm>
              <a:off x="11211600" y="6210000"/>
              <a:ext cx="980400" cy="64800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>
                <a:defRPr sz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fld id="{189874D7-15B6-4561-9EAD-5118F1EAE87B}" type="slidenum">
                <a:rPr lang="ru-RU" sz="1800" i="0" u="none" strike="noStrike" cap="none" spc="0" smtClean="0">
                  <a:ln>
                    <a:noFill/>
                  </a:ln>
                  <a:solidFill>
                    <a:srgbClr val="194B5B">
                      <a:alpha val="50000"/>
                    </a:srgbClr>
                  </a:solidFill>
                  <a:latin typeface="Montserrat" pitchFamily="2" charset="-52"/>
                  <a:ea typeface="Roboto"/>
                  <a:cs typeface="Open Sans"/>
                </a:rPr>
                <a:t>15</a:t>
              </a:fld>
              <a:endParaRPr lang="ru-RU" sz="1800" i="0" u="none" strike="noStrike" cap="none" spc="0" dirty="0">
                <a:ln>
                  <a:noFill/>
                </a:ln>
                <a:solidFill>
                  <a:srgbClr val="194B5B">
                    <a:alpha val="50000"/>
                  </a:srgbClr>
                </a:solidFill>
                <a:latin typeface="Montserrat" pitchFamily="2" charset="-52"/>
                <a:ea typeface="Roboto"/>
                <a:cs typeface="Open Sans"/>
              </a:endParaRPr>
            </a:p>
          </p:txBody>
        </p:sp>
      </p:grpSp>
      <p:pic>
        <p:nvPicPr>
          <p:cNvPr id="9" name="Picture 2" descr="https://downloader.disk.yandex.ru/preview/449f35993aac090e963fb662f059206bf47512da3189619b6efc0db6ff56ed8b/69c3d796/55-G4exTrCdmnzMDYlIenYyrHbqg9tdI6Az-58Trn9eYumIS6IolLWdFEGGWjhTzpBmVaKaTISZB9DjsQuhWwA%3D%3D?uid=0&amp;filename=%D0%B7%D0%B0%D1%8F%D0%B2%D0%BA%D0%B0%20%D0%BD%D0%B0%20%D0%BF%D1%80%D0%BE%D0%B2%D0%B5%D0%B4%D0%B5%D0%BD%D0%B8%D0%B5%20%D1%83%20%D0%B5%D0%B4%20%D0%BF%D0%BE%D1%81%D1%82%D0%B0%D0%B2%D1%88%D0%B8%D0%BA%D0%B0.png&amp;disposition=inline&amp;hash=&amp;limit=0&amp;content_type=image%2Fpng&amp;owner_uid=0&amp;tknv=v3&amp;size=3056x1588">
            <a:extLst>
              <a:ext uri="{FF2B5EF4-FFF2-40B4-BE49-F238E27FC236}">
                <a16:creationId xmlns:a16="http://schemas.microsoft.com/office/drawing/2014/main" id="{A68F3EE1-C285-4F2D-B372-1A6B4BE32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" y="1872000"/>
            <a:ext cx="9720000" cy="3972376"/>
          </a:xfrm>
          <a:prstGeom prst="roundRect">
            <a:avLst>
              <a:gd name="adj" fmla="val 285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065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6E650E-9BCC-41F7-AB44-C90887730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108000"/>
            <a:ext cx="2071695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22F852-A673-4F09-8A52-2C119AF0DADB}"/>
              </a:ext>
            </a:extLst>
          </p:cNvPr>
          <p:cNvSpPr txBox="1"/>
          <p:nvPr/>
        </p:nvSpPr>
        <p:spPr>
          <a:xfrm>
            <a:off x="503999" y="1188000"/>
            <a:ext cx="11160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194B5B"/>
                </a:solidFill>
                <a:latin typeface="Montserrat" pitchFamily="2" charset="-52"/>
              </a:rPr>
              <a:t>Примеры форм – множественные адресаты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D425D4D-5E0D-4548-AC4C-C5ED7ED9DD30}"/>
              </a:ext>
            </a:extLst>
          </p:cNvPr>
          <p:cNvGrpSpPr/>
          <p:nvPr/>
        </p:nvGrpSpPr>
        <p:grpSpPr>
          <a:xfrm>
            <a:off x="7971600" y="6210000"/>
            <a:ext cx="4220400" cy="648000"/>
            <a:chOff x="7971600" y="6210000"/>
            <a:chExt cx="4220400" cy="6480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058270-F292-4F30-95C7-3FDA33725FA9}"/>
                </a:ext>
              </a:extLst>
            </p:cNvPr>
            <p:cNvSpPr txBox="1"/>
            <p:nvPr/>
          </p:nvSpPr>
          <p:spPr>
            <a:xfrm>
              <a:off x="7971600" y="6364723"/>
              <a:ext cx="32400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800" i="0" u="none" strike="noStrike" cap="none" spc="0" dirty="0">
                  <a:solidFill>
                    <a:srgbClr val="194B5B"/>
                  </a:solidFill>
                  <a:latin typeface="Montserrat" pitchFamily="2" charset="-52"/>
                  <a:ea typeface="Arial"/>
                  <a:cs typeface="Arial"/>
                </a:rPr>
                <a:t>Самостоятельное внедрение 1С:Документооборот 3.0 в АО «Корпорация Тактическое ракетное вооружение»</a:t>
              </a:r>
              <a:endParaRPr lang="ru-RU" sz="800" dirty="0">
                <a:solidFill>
                  <a:srgbClr val="194B5B"/>
                </a:solidFill>
                <a:latin typeface="Montserrat" pitchFamily="2" charset="-52"/>
              </a:endParaRPr>
            </a:p>
          </p:txBody>
        </p:sp>
        <p:sp>
          <p:nvSpPr>
            <p:cNvPr id="8" name="Номер слайда 5">
              <a:extLst>
                <a:ext uri="{FF2B5EF4-FFF2-40B4-BE49-F238E27FC236}">
                  <a16:creationId xmlns:a16="http://schemas.microsoft.com/office/drawing/2014/main" id="{EB968C7B-F504-4C2E-9C7F-6E889E5816D8}"/>
                </a:ext>
              </a:extLst>
            </p:cNvPr>
            <p:cNvSpPr txBox="1"/>
            <p:nvPr/>
          </p:nvSpPr>
          <p:spPr bwMode="auto">
            <a:xfrm>
              <a:off x="11211600" y="6210000"/>
              <a:ext cx="980400" cy="64800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>
                <a:defRPr sz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fld id="{189874D7-15B6-4561-9EAD-5118F1EAE87B}" type="slidenum">
                <a:rPr lang="ru-RU" sz="1800" i="0" u="none" strike="noStrike" cap="none" spc="0" smtClean="0">
                  <a:ln>
                    <a:noFill/>
                  </a:ln>
                  <a:solidFill>
                    <a:srgbClr val="194B5B">
                      <a:alpha val="50000"/>
                    </a:srgbClr>
                  </a:solidFill>
                  <a:latin typeface="Montserrat" pitchFamily="2" charset="-52"/>
                  <a:ea typeface="Roboto"/>
                  <a:cs typeface="Open Sans"/>
                </a:rPr>
                <a:t>16</a:t>
              </a:fld>
              <a:endParaRPr lang="ru-RU" sz="1800" i="0" u="none" strike="noStrike" cap="none" spc="0" dirty="0">
                <a:ln>
                  <a:noFill/>
                </a:ln>
                <a:solidFill>
                  <a:srgbClr val="194B5B">
                    <a:alpha val="50000"/>
                  </a:srgbClr>
                </a:solidFill>
                <a:latin typeface="Montserrat" pitchFamily="2" charset="-52"/>
                <a:ea typeface="Roboto"/>
                <a:cs typeface="Open Sans"/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0415686-7A18-425A-B48F-1E98EB61BB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76000" y="1872001"/>
            <a:ext cx="9720000" cy="3236179"/>
          </a:xfrm>
          <a:prstGeom prst="roundRect">
            <a:avLst>
              <a:gd name="adj" fmla="val 3246"/>
            </a:avLst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4757AE-773D-421C-A546-C46AB90DAC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188867" y="4248622"/>
            <a:ext cx="3317744" cy="2116101"/>
          </a:xfrm>
          <a:prstGeom prst="roundRect">
            <a:avLst>
              <a:gd name="adj" fmla="val 4264"/>
            </a:avLst>
          </a:prstGeom>
          <a:ln>
            <a:solidFill>
              <a:srgbClr val="194B5B">
                <a:alpha val="20000"/>
              </a:srgbClr>
            </a:solidFill>
          </a:ln>
          <a:effectLst>
            <a:outerShdw blurRad="152400" dist="38100" dir="2700000" algn="tl" rotWithShape="0">
              <a:prstClr val="black">
                <a:alpha val="10000"/>
              </a:prstClr>
            </a:outerShdw>
          </a:effectLst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5C2F954B-FEFA-41C8-82A7-B4808D06D83E}"/>
              </a:ext>
            </a:extLst>
          </p:cNvPr>
          <p:cNvCxnSpPr>
            <a:cxnSpLocks/>
          </p:cNvCxnSpPr>
          <p:nvPr/>
        </p:nvCxnSpPr>
        <p:spPr bwMode="auto">
          <a:xfrm flipH="1">
            <a:off x="3978128" y="3414713"/>
            <a:ext cx="1484460" cy="833909"/>
          </a:xfrm>
          <a:prstGeom prst="straightConnector1">
            <a:avLst/>
          </a:prstGeom>
          <a:ln w="1905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84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6E650E-9BCC-41F7-AB44-C90887730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108000"/>
            <a:ext cx="2071695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22F852-A673-4F09-8A52-2C119AF0DADB}"/>
              </a:ext>
            </a:extLst>
          </p:cNvPr>
          <p:cNvSpPr txBox="1"/>
          <p:nvPr/>
        </p:nvSpPr>
        <p:spPr>
          <a:xfrm>
            <a:off x="503999" y="1188000"/>
            <a:ext cx="11160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194B5B"/>
                </a:solidFill>
                <a:latin typeface="Montserrat" pitchFamily="2" charset="-52"/>
              </a:rPr>
              <a:t>Примеры форм – рабочий стол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F55940C-730F-4FE5-B22F-E85CF6B2931F}"/>
              </a:ext>
            </a:extLst>
          </p:cNvPr>
          <p:cNvGrpSpPr/>
          <p:nvPr/>
        </p:nvGrpSpPr>
        <p:grpSpPr>
          <a:xfrm>
            <a:off x="7971600" y="6210000"/>
            <a:ext cx="4220400" cy="648000"/>
            <a:chOff x="7971600" y="6210000"/>
            <a:chExt cx="4220400" cy="6480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F8437C4-71DA-4D14-B8C2-50DA4D20E3F2}"/>
                </a:ext>
              </a:extLst>
            </p:cNvPr>
            <p:cNvSpPr txBox="1"/>
            <p:nvPr/>
          </p:nvSpPr>
          <p:spPr>
            <a:xfrm>
              <a:off x="7971600" y="6364723"/>
              <a:ext cx="32400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800" i="0" u="none" strike="noStrike" cap="none" spc="0" dirty="0">
                  <a:solidFill>
                    <a:srgbClr val="194B5B"/>
                  </a:solidFill>
                  <a:latin typeface="Montserrat" pitchFamily="2" charset="-52"/>
                  <a:ea typeface="Arial"/>
                  <a:cs typeface="Arial"/>
                </a:rPr>
                <a:t>Самостоятельное внедрение 1С:Документооборот 3.0 в АО «Корпорация Тактическое ракетное вооружение»</a:t>
              </a:r>
              <a:endParaRPr lang="ru-RU" sz="800" dirty="0">
                <a:solidFill>
                  <a:srgbClr val="194B5B"/>
                </a:solidFill>
                <a:latin typeface="Montserrat" pitchFamily="2" charset="-52"/>
              </a:endParaRPr>
            </a:p>
          </p:txBody>
        </p:sp>
        <p:sp>
          <p:nvSpPr>
            <p:cNvPr id="8" name="Номер слайда 5">
              <a:extLst>
                <a:ext uri="{FF2B5EF4-FFF2-40B4-BE49-F238E27FC236}">
                  <a16:creationId xmlns:a16="http://schemas.microsoft.com/office/drawing/2014/main" id="{B07DE3EE-6D6A-4BE7-A74D-1F1A4CB54EA0}"/>
                </a:ext>
              </a:extLst>
            </p:cNvPr>
            <p:cNvSpPr txBox="1"/>
            <p:nvPr/>
          </p:nvSpPr>
          <p:spPr bwMode="auto">
            <a:xfrm>
              <a:off x="11211600" y="6210000"/>
              <a:ext cx="980400" cy="64800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>
                <a:defRPr sz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fld id="{189874D7-15B6-4561-9EAD-5118F1EAE87B}" type="slidenum">
                <a:rPr lang="ru-RU" sz="1800" i="0" u="none" strike="noStrike" cap="none" spc="0" smtClean="0">
                  <a:ln>
                    <a:noFill/>
                  </a:ln>
                  <a:solidFill>
                    <a:srgbClr val="194B5B">
                      <a:alpha val="50000"/>
                    </a:srgbClr>
                  </a:solidFill>
                  <a:latin typeface="Montserrat" pitchFamily="2" charset="-52"/>
                  <a:ea typeface="Roboto"/>
                  <a:cs typeface="Open Sans"/>
                </a:rPr>
                <a:t>17</a:t>
              </a:fld>
              <a:endParaRPr lang="ru-RU" sz="1800" i="0" u="none" strike="noStrike" cap="none" spc="0" dirty="0">
                <a:ln>
                  <a:noFill/>
                </a:ln>
                <a:solidFill>
                  <a:srgbClr val="194B5B">
                    <a:alpha val="50000"/>
                  </a:srgbClr>
                </a:solidFill>
                <a:latin typeface="Montserrat" pitchFamily="2" charset="-52"/>
                <a:ea typeface="Roboto"/>
                <a:cs typeface="Open Sans"/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549227-0434-40D1-BA2A-47612E611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999" y="1860837"/>
            <a:ext cx="10118032" cy="440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98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6E650E-9BCC-41F7-AB44-C90887730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108000"/>
            <a:ext cx="2071695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22F852-A673-4F09-8A52-2C119AF0DADB}"/>
              </a:ext>
            </a:extLst>
          </p:cNvPr>
          <p:cNvSpPr txBox="1"/>
          <p:nvPr/>
        </p:nvSpPr>
        <p:spPr>
          <a:xfrm>
            <a:off x="503999" y="1188000"/>
            <a:ext cx="11160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194B5B"/>
                </a:solidFill>
                <a:latin typeface="Montserrat" pitchFamily="2" charset="-52"/>
              </a:rPr>
              <a:t>Затраты в итоге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05DE166-2D76-42A9-B840-8BD602AA7881}"/>
              </a:ext>
            </a:extLst>
          </p:cNvPr>
          <p:cNvGrpSpPr/>
          <p:nvPr/>
        </p:nvGrpSpPr>
        <p:grpSpPr>
          <a:xfrm>
            <a:off x="7971600" y="6210000"/>
            <a:ext cx="4220400" cy="648000"/>
            <a:chOff x="7971600" y="6210000"/>
            <a:chExt cx="4220400" cy="64800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449AE87-FB31-4E00-AE2E-C4D26ECFFD74}"/>
                </a:ext>
              </a:extLst>
            </p:cNvPr>
            <p:cNvSpPr txBox="1"/>
            <p:nvPr/>
          </p:nvSpPr>
          <p:spPr>
            <a:xfrm>
              <a:off x="7971600" y="6364723"/>
              <a:ext cx="32400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800" i="0" u="none" strike="noStrike" cap="none" spc="0" dirty="0">
                  <a:solidFill>
                    <a:srgbClr val="194B5B"/>
                  </a:solidFill>
                  <a:latin typeface="Montserrat" pitchFamily="2" charset="-52"/>
                  <a:ea typeface="Arial"/>
                  <a:cs typeface="Arial"/>
                </a:rPr>
                <a:t>Самостоятельное внедрение 1С:Документооборот 3.0 в АО «Корпорация Тактическое ракетное вооружение»</a:t>
              </a:r>
              <a:endParaRPr lang="ru-RU" sz="800" dirty="0">
                <a:solidFill>
                  <a:srgbClr val="194B5B"/>
                </a:solidFill>
                <a:latin typeface="Montserrat" pitchFamily="2" charset="-52"/>
              </a:endParaRPr>
            </a:p>
          </p:txBody>
        </p:sp>
        <p:sp>
          <p:nvSpPr>
            <p:cNvPr id="14" name="Номер слайда 5">
              <a:extLst>
                <a:ext uri="{FF2B5EF4-FFF2-40B4-BE49-F238E27FC236}">
                  <a16:creationId xmlns:a16="http://schemas.microsoft.com/office/drawing/2014/main" id="{96E41286-AC6E-4260-B75A-C7E7117F3C5C}"/>
                </a:ext>
              </a:extLst>
            </p:cNvPr>
            <p:cNvSpPr txBox="1"/>
            <p:nvPr/>
          </p:nvSpPr>
          <p:spPr bwMode="auto">
            <a:xfrm>
              <a:off x="11211600" y="6210000"/>
              <a:ext cx="980400" cy="64800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>
                <a:defRPr sz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fld id="{189874D7-15B6-4561-9EAD-5118F1EAE87B}" type="slidenum">
                <a:rPr lang="ru-RU" sz="1800" i="0" u="none" strike="noStrike" cap="none" spc="0" smtClean="0">
                  <a:ln>
                    <a:noFill/>
                  </a:ln>
                  <a:solidFill>
                    <a:srgbClr val="194B5B">
                      <a:alpha val="50000"/>
                    </a:srgbClr>
                  </a:solidFill>
                  <a:latin typeface="Montserrat" pitchFamily="2" charset="-52"/>
                  <a:ea typeface="Roboto"/>
                  <a:cs typeface="Open Sans"/>
                </a:rPr>
                <a:t>18</a:t>
              </a:fld>
              <a:endParaRPr lang="ru-RU" sz="1800" i="0" u="none" strike="noStrike" cap="none" spc="0" dirty="0">
                <a:ln>
                  <a:noFill/>
                </a:ln>
                <a:solidFill>
                  <a:srgbClr val="194B5B">
                    <a:alpha val="50000"/>
                  </a:srgbClr>
                </a:solidFill>
                <a:latin typeface="Montserrat" pitchFamily="2" charset="-52"/>
                <a:ea typeface="Roboto"/>
                <a:cs typeface="Open Sans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9A60FAD-D817-48AB-879C-C977D6CCCB10}"/>
              </a:ext>
            </a:extLst>
          </p:cNvPr>
          <p:cNvGrpSpPr/>
          <p:nvPr/>
        </p:nvGrpSpPr>
        <p:grpSpPr>
          <a:xfrm>
            <a:off x="576000" y="1944000"/>
            <a:ext cx="5796000" cy="3780000"/>
            <a:chOff x="576000" y="2088000"/>
            <a:chExt cx="5796000" cy="3780000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EA127937-DAC1-4D16-B34B-D7C76BF39F01}"/>
                </a:ext>
              </a:extLst>
            </p:cNvPr>
            <p:cNvGrpSpPr/>
            <p:nvPr/>
          </p:nvGrpSpPr>
          <p:grpSpPr>
            <a:xfrm>
              <a:off x="576000" y="2088000"/>
              <a:ext cx="5796000" cy="1080000"/>
              <a:chOff x="540000" y="2133000"/>
              <a:chExt cx="5796000" cy="1080000"/>
            </a:xfrm>
          </p:grpSpPr>
          <p:sp>
            <p:nvSpPr>
              <p:cNvPr id="17" name="Прямоугольник: скругленные углы 16">
                <a:extLst>
                  <a:ext uri="{FF2B5EF4-FFF2-40B4-BE49-F238E27FC236}">
                    <a16:creationId xmlns:a16="http://schemas.microsoft.com/office/drawing/2014/main" id="{BA55BB9C-7B3C-4383-B795-CD16F802699B}"/>
                  </a:ext>
                </a:extLst>
              </p:cNvPr>
              <p:cNvSpPr/>
              <p:nvPr/>
            </p:nvSpPr>
            <p:spPr>
              <a:xfrm>
                <a:off x="936000" y="2133000"/>
                <a:ext cx="5400000" cy="1080000"/>
              </a:xfrm>
              <a:prstGeom prst="roundRect">
                <a:avLst>
                  <a:gd name="adj" fmla="val 11994"/>
                </a:avLst>
              </a:prstGeom>
              <a:solidFill>
                <a:schemeClr val="bg1"/>
              </a:solidFill>
              <a:ln>
                <a:solidFill>
                  <a:srgbClr val="194B5B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49263">
                  <a:lnSpc>
                    <a:spcPct val="110000"/>
                  </a:lnSpc>
                </a:pPr>
                <a:r>
                  <a:rPr lang="ru-RU" sz="1600" b="1" dirty="0">
                    <a:solidFill>
                      <a:srgbClr val="194B5B"/>
                    </a:solidFill>
                    <a:latin typeface="Montserrat" pitchFamily="2" charset="-52"/>
                  </a:rPr>
                  <a:t>Покупка Академического </a:t>
                </a:r>
                <a:r>
                  <a:rPr lang="ru-RU" sz="1600" b="1" dirty="0" err="1">
                    <a:solidFill>
                      <a:srgbClr val="194B5B"/>
                    </a:solidFill>
                    <a:latin typeface="Montserrat" pitchFamily="2" charset="-52"/>
                  </a:rPr>
                  <a:t>ГиперРасширения</a:t>
                </a:r>
                <a:r>
                  <a:rPr lang="ru-RU" sz="1600" b="1" dirty="0">
                    <a:solidFill>
                      <a:srgbClr val="194B5B"/>
                    </a:solidFill>
                    <a:latin typeface="Montserrat" pitchFamily="2" charset="-52"/>
                  </a:rPr>
                  <a:t> 20 функций</a:t>
                </a:r>
              </a:p>
            </p:txBody>
          </p:sp>
          <p:sp>
            <p:nvSpPr>
              <p:cNvPr id="24" name="Овал 23">
                <a:extLst>
                  <a:ext uri="{FF2B5EF4-FFF2-40B4-BE49-F238E27FC236}">
                    <a16:creationId xmlns:a16="http://schemas.microsoft.com/office/drawing/2014/main" id="{464C708F-5FCD-44C9-A59B-4B7C806BA625}"/>
                  </a:ext>
                </a:extLst>
              </p:cNvPr>
              <p:cNvSpPr/>
              <p:nvPr/>
            </p:nvSpPr>
            <p:spPr>
              <a:xfrm>
                <a:off x="540000" y="2313000"/>
                <a:ext cx="720000" cy="720000"/>
              </a:xfrm>
              <a:prstGeom prst="ellipse">
                <a:avLst/>
              </a:prstGeom>
              <a:solidFill>
                <a:srgbClr val="0079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latin typeface="Montserrat" pitchFamily="2" charset="-52"/>
                  </a:rPr>
                  <a:t>01</a:t>
                </a:r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BCB257EF-7882-40D8-81F1-92ADBDD5A30A}"/>
                </a:ext>
              </a:extLst>
            </p:cNvPr>
            <p:cNvGrpSpPr/>
            <p:nvPr/>
          </p:nvGrpSpPr>
          <p:grpSpPr>
            <a:xfrm>
              <a:off x="576000" y="3348000"/>
              <a:ext cx="5796000" cy="1080000"/>
              <a:chOff x="540000" y="3465000"/>
              <a:chExt cx="5796000" cy="1080000"/>
            </a:xfrm>
          </p:grpSpPr>
          <p:sp>
            <p:nvSpPr>
              <p:cNvPr id="33" name="Прямоугольник: скругленные углы 32">
                <a:extLst>
                  <a:ext uri="{FF2B5EF4-FFF2-40B4-BE49-F238E27FC236}">
                    <a16:creationId xmlns:a16="http://schemas.microsoft.com/office/drawing/2014/main" id="{B54D207F-EA17-46FE-98AF-EF78D0541592}"/>
                  </a:ext>
                </a:extLst>
              </p:cNvPr>
              <p:cNvSpPr/>
              <p:nvPr/>
            </p:nvSpPr>
            <p:spPr>
              <a:xfrm>
                <a:off x="936000" y="3465000"/>
                <a:ext cx="5400000" cy="1080000"/>
              </a:xfrm>
              <a:prstGeom prst="roundRect">
                <a:avLst>
                  <a:gd name="adj" fmla="val 11994"/>
                </a:avLst>
              </a:prstGeom>
              <a:solidFill>
                <a:schemeClr val="bg1"/>
              </a:solidFill>
              <a:ln>
                <a:solidFill>
                  <a:srgbClr val="194B5B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49263">
                  <a:lnSpc>
                    <a:spcPct val="110000"/>
                  </a:lnSpc>
                </a:pPr>
                <a:r>
                  <a:rPr lang="ru-RU" sz="1600" b="1" dirty="0">
                    <a:solidFill>
                      <a:srgbClr val="194B5B"/>
                    </a:solidFill>
                    <a:latin typeface="Montserrat" pitchFamily="2" charset="-52"/>
                  </a:rPr>
                  <a:t>Услуги по разработке отчетов</a:t>
                </a:r>
              </a:p>
              <a:p>
                <a:pPr marL="449263">
                  <a:lnSpc>
                    <a:spcPct val="110000"/>
                  </a:lnSpc>
                </a:pPr>
                <a:r>
                  <a:rPr lang="ru-RU" sz="1600" b="1" dirty="0">
                    <a:solidFill>
                      <a:srgbClr val="194B5B"/>
                    </a:solidFill>
                    <a:latin typeface="Montserrat" pitchFamily="2" charset="-52"/>
                  </a:rPr>
                  <a:t>для генерального директора</a:t>
                </a:r>
                <a:endParaRPr lang="ru-RU" sz="2400" dirty="0">
                  <a:solidFill>
                    <a:srgbClr val="194B5B"/>
                  </a:solidFill>
                  <a:latin typeface="Montserrat" pitchFamily="2" charset="-52"/>
                </a:endParaRPr>
              </a:p>
            </p:txBody>
          </p:sp>
          <p:sp>
            <p:nvSpPr>
              <p:cNvPr id="34" name="Овал 33">
                <a:extLst>
                  <a:ext uri="{FF2B5EF4-FFF2-40B4-BE49-F238E27FC236}">
                    <a16:creationId xmlns:a16="http://schemas.microsoft.com/office/drawing/2014/main" id="{4BB5B3E4-167F-416A-9276-C6D776F12D93}"/>
                  </a:ext>
                </a:extLst>
              </p:cNvPr>
              <p:cNvSpPr/>
              <p:nvPr/>
            </p:nvSpPr>
            <p:spPr>
              <a:xfrm>
                <a:off x="540000" y="3645000"/>
                <a:ext cx="720000" cy="720000"/>
              </a:xfrm>
              <a:prstGeom prst="ellipse">
                <a:avLst/>
              </a:prstGeom>
              <a:solidFill>
                <a:srgbClr val="0079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latin typeface="Montserrat" pitchFamily="2" charset="-52"/>
                  </a:rPr>
                  <a:t>02</a:t>
                </a:r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05FFCC4B-B9CB-43CF-BFE6-17D44E09DF7E}"/>
                </a:ext>
              </a:extLst>
            </p:cNvPr>
            <p:cNvGrpSpPr/>
            <p:nvPr/>
          </p:nvGrpSpPr>
          <p:grpSpPr>
            <a:xfrm>
              <a:off x="576000" y="4608000"/>
              <a:ext cx="5796000" cy="1260000"/>
              <a:chOff x="503999" y="4797000"/>
              <a:chExt cx="5796000" cy="1260000"/>
            </a:xfrm>
          </p:grpSpPr>
          <p:sp>
            <p:nvSpPr>
              <p:cNvPr id="36" name="Прямоугольник: скругленные углы 35">
                <a:extLst>
                  <a:ext uri="{FF2B5EF4-FFF2-40B4-BE49-F238E27FC236}">
                    <a16:creationId xmlns:a16="http://schemas.microsoft.com/office/drawing/2014/main" id="{F9301D74-4063-461C-9A1E-5C0DE7347CB1}"/>
                  </a:ext>
                </a:extLst>
              </p:cNvPr>
              <p:cNvSpPr/>
              <p:nvPr/>
            </p:nvSpPr>
            <p:spPr>
              <a:xfrm>
                <a:off x="899999" y="4797000"/>
                <a:ext cx="5400000" cy="1260000"/>
              </a:xfrm>
              <a:prstGeom prst="roundRect">
                <a:avLst>
                  <a:gd name="adj" fmla="val 11994"/>
                </a:avLst>
              </a:prstGeom>
              <a:solidFill>
                <a:schemeClr val="bg1"/>
              </a:solidFill>
              <a:ln>
                <a:solidFill>
                  <a:srgbClr val="194B5B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49263">
                  <a:lnSpc>
                    <a:spcPct val="110000"/>
                  </a:lnSpc>
                </a:pPr>
                <a:r>
                  <a:rPr lang="ru-RU" sz="1600" b="1" dirty="0">
                    <a:solidFill>
                      <a:srgbClr val="194B5B"/>
                    </a:solidFill>
                    <a:latin typeface="Montserrat" pitchFamily="2" charset="-52"/>
                  </a:rPr>
                  <a:t>Покупка годового участия в Клубе Академии Документооборота для консультирования</a:t>
                </a:r>
              </a:p>
            </p:txBody>
          </p:sp>
          <p:sp>
            <p:nvSpPr>
              <p:cNvPr id="37" name="Овал 36">
                <a:extLst>
                  <a:ext uri="{FF2B5EF4-FFF2-40B4-BE49-F238E27FC236}">
                    <a16:creationId xmlns:a16="http://schemas.microsoft.com/office/drawing/2014/main" id="{6C576B51-738C-4A17-ABD2-A87958FD16D8}"/>
                  </a:ext>
                </a:extLst>
              </p:cNvPr>
              <p:cNvSpPr/>
              <p:nvPr/>
            </p:nvSpPr>
            <p:spPr>
              <a:xfrm>
                <a:off x="503999" y="5067000"/>
                <a:ext cx="720000" cy="720000"/>
              </a:xfrm>
              <a:prstGeom prst="ellipse">
                <a:avLst/>
              </a:prstGeom>
              <a:solidFill>
                <a:srgbClr val="0079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latin typeface="Montserrat" pitchFamily="2" charset="-52"/>
                  </a:rPr>
                  <a:t>03</a:t>
                </a:r>
              </a:p>
            </p:txBody>
          </p:sp>
        </p:grp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8BE4A2-D755-49AF-8308-58AE02F55908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41" y="1089000"/>
            <a:ext cx="5760000" cy="51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52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6E650E-9BCC-41F7-AB44-C90887730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108000"/>
            <a:ext cx="2071695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22F852-A673-4F09-8A52-2C119AF0DADB}"/>
              </a:ext>
            </a:extLst>
          </p:cNvPr>
          <p:cNvSpPr txBox="1"/>
          <p:nvPr/>
        </p:nvSpPr>
        <p:spPr>
          <a:xfrm>
            <a:off x="503999" y="1188000"/>
            <a:ext cx="11160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194B5B"/>
                </a:solidFill>
                <a:latin typeface="Montserrat" pitchFamily="2" charset="-52"/>
              </a:rPr>
              <a:t>Результат – успешное внедрение!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AB63A5F-07CE-4E6E-8549-9C10B1F45DC2}"/>
              </a:ext>
            </a:extLst>
          </p:cNvPr>
          <p:cNvGrpSpPr/>
          <p:nvPr/>
        </p:nvGrpSpPr>
        <p:grpSpPr>
          <a:xfrm>
            <a:off x="7971600" y="6210000"/>
            <a:ext cx="4220400" cy="648000"/>
            <a:chOff x="7971600" y="6210000"/>
            <a:chExt cx="4220400" cy="64800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86D9890-F20B-4E39-A86E-F31D923C5A03}"/>
                </a:ext>
              </a:extLst>
            </p:cNvPr>
            <p:cNvSpPr txBox="1"/>
            <p:nvPr/>
          </p:nvSpPr>
          <p:spPr>
            <a:xfrm>
              <a:off x="7971600" y="6364723"/>
              <a:ext cx="32400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800" i="0" u="none" strike="noStrike" cap="none" spc="0" dirty="0">
                  <a:solidFill>
                    <a:srgbClr val="194B5B"/>
                  </a:solidFill>
                  <a:latin typeface="Montserrat" pitchFamily="2" charset="-52"/>
                  <a:ea typeface="Arial"/>
                  <a:cs typeface="Arial"/>
                </a:rPr>
                <a:t>Самостоятельное внедрение 1С:Документооборот 3.0 в АО «Корпорация Тактическое ракетное вооружение»</a:t>
              </a:r>
              <a:endParaRPr lang="ru-RU" sz="800" dirty="0">
                <a:solidFill>
                  <a:srgbClr val="194B5B"/>
                </a:solidFill>
                <a:latin typeface="Montserrat" pitchFamily="2" charset="-52"/>
              </a:endParaRPr>
            </a:p>
          </p:txBody>
        </p:sp>
        <p:sp>
          <p:nvSpPr>
            <p:cNvPr id="14" name="Номер слайда 5">
              <a:extLst>
                <a:ext uri="{FF2B5EF4-FFF2-40B4-BE49-F238E27FC236}">
                  <a16:creationId xmlns:a16="http://schemas.microsoft.com/office/drawing/2014/main" id="{FE747DE1-E0A9-4536-AE0E-DA4BB5911E24}"/>
                </a:ext>
              </a:extLst>
            </p:cNvPr>
            <p:cNvSpPr txBox="1"/>
            <p:nvPr/>
          </p:nvSpPr>
          <p:spPr bwMode="auto">
            <a:xfrm>
              <a:off x="11211600" y="6210000"/>
              <a:ext cx="980400" cy="64800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>
                <a:defRPr sz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fld id="{189874D7-15B6-4561-9EAD-5118F1EAE87B}" type="slidenum">
                <a:rPr lang="ru-RU" sz="1800" i="0" u="none" strike="noStrike" cap="none" spc="0" smtClean="0">
                  <a:ln>
                    <a:noFill/>
                  </a:ln>
                  <a:solidFill>
                    <a:srgbClr val="194B5B">
                      <a:alpha val="50000"/>
                    </a:srgbClr>
                  </a:solidFill>
                  <a:latin typeface="Montserrat" pitchFamily="2" charset="-52"/>
                  <a:ea typeface="Roboto"/>
                  <a:cs typeface="Open Sans"/>
                </a:rPr>
                <a:t>19</a:t>
              </a:fld>
              <a:endParaRPr lang="ru-RU" sz="1800" i="0" u="none" strike="noStrike" cap="none" spc="0" dirty="0">
                <a:ln>
                  <a:noFill/>
                </a:ln>
                <a:solidFill>
                  <a:srgbClr val="194B5B">
                    <a:alpha val="50000"/>
                  </a:srgbClr>
                </a:solidFill>
                <a:latin typeface="Montserrat" pitchFamily="2" charset="-52"/>
                <a:ea typeface="Roboto"/>
                <a:cs typeface="Open Sans"/>
              </a:endParaRP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E3F2B1E-E985-4C9F-B1D3-7B6568C3B53B}"/>
              </a:ext>
            </a:extLst>
          </p:cNvPr>
          <p:cNvGrpSpPr/>
          <p:nvPr/>
        </p:nvGrpSpPr>
        <p:grpSpPr>
          <a:xfrm>
            <a:off x="576000" y="1944000"/>
            <a:ext cx="11088000" cy="720000"/>
            <a:chOff x="576000" y="1944000"/>
            <a:chExt cx="11088000" cy="720000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1809451D-808A-4FA2-AF32-01579F95454A}"/>
                </a:ext>
              </a:extLst>
            </p:cNvPr>
            <p:cNvGrpSpPr/>
            <p:nvPr/>
          </p:nvGrpSpPr>
          <p:grpSpPr>
            <a:xfrm>
              <a:off x="576000" y="1944000"/>
              <a:ext cx="11088000" cy="720000"/>
              <a:chOff x="540000" y="2143614"/>
              <a:chExt cx="11088000" cy="720000"/>
            </a:xfrm>
          </p:grpSpPr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id="{727241A7-F606-447E-8209-5816407460F3}"/>
                  </a:ext>
                </a:extLst>
              </p:cNvPr>
              <p:cNvSpPr/>
              <p:nvPr/>
            </p:nvSpPr>
            <p:spPr>
              <a:xfrm>
                <a:off x="900000" y="2143614"/>
                <a:ext cx="10728000" cy="720000"/>
              </a:xfrm>
              <a:prstGeom prst="roundRect">
                <a:avLst>
                  <a:gd name="adj" fmla="val 13200"/>
                </a:avLst>
              </a:prstGeom>
              <a:solidFill>
                <a:schemeClr val="bg1"/>
              </a:solidFill>
              <a:ln>
                <a:solidFill>
                  <a:srgbClr val="194B5B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55600"/>
                <a:r>
                  <a:rPr lang="ru-RU" sz="1600" dirty="0">
                    <a:solidFill>
                      <a:srgbClr val="194B5B"/>
                    </a:solidFill>
                    <a:latin typeface="Montserrat" pitchFamily="2" charset="-52"/>
                  </a:rPr>
                  <a:t>На текущий момент </a:t>
                </a:r>
                <a:r>
                  <a:rPr lang="ru-RU" sz="1600" b="1" dirty="0">
                    <a:solidFill>
                      <a:srgbClr val="194B5B"/>
                    </a:solidFill>
                    <a:latin typeface="Montserrat" pitchFamily="2" charset="-52"/>
                  </a:rPr>
                  <a:t>активных пользователей 350, всего около 1000</a:t>
                </a:r>
                <a:r>
                  <a:rPr lang="ru-RU" sz="1600" dirty="0">
                    <a:solidFill>
                      <a:srgbClr val="194B5B"/>
                    </a:solidFill>
                    <a:latin typeface="Montserrat" pitchFamily="2" charset="-52"/>
                  </a:rPr>
                  <a:t>,</a:t>
                </a:r>
              </a:p>
              <a:p>
                <a:pPr marL="355600"/>
                <a:r>
                  <a:rPr lang="ru-RU" sz="1600" dirty="0">
                    <a:solidFill>
                      <a:srgbClr val="194B5B"/>
                    </a:solidFill>
                    <a:latin typeface="Montserrat" pitchFamily="2" charset="-52"/>
                  </a:rPr>
                  <a:t>ежедневно заводится порядка 500 документов</a:t>
                </a:r>
              </a:p>
            </p:txBody>
          </p:sp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id="{08363911-25AF-4E5F-B4C7-3F43AF9F0E13}"/>
                  </a:ext>
                </a:extLst>
              </p:cNvPr>
              <p:cNvSpPr/>
              <p:nvPr/>
            </p:nvSpPr>
            <p:spPr>
              <a:xfrm>
                <a:off x="540000" y="2179614"/>
                <a:ext cx="648000" cy="648000"/>
              </a:xfrm>
              <a:prstGeom prst="ellipse">
                <a:avLst/>
              </a:prstGeom>
              <a:solidFill>
                <a:srgbClr val="0079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rgbClr val="194B5B"/>
                  </a:solidFill>
                  <a:latin typeface="Montserrat" pitchFamily="2" charset="-52"/>
                </a:endParaRPr>
              </a:p>
            </p:txBody>
          </p:sp>
        </p:grp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74812893-89D5-4DFE-8D59-CBBC8C725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0000" y="2124000"/>
              <a:ext cx="360000" cy="360000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DEA2C8A-256C-41C9-823B-2529983FF275}"/>
              </a:ext>
            </a:extLst>
          </p:cNvPr>
          <p:cNvGrpSpPr/>
          <p:nvPr/>
        </p:nvGrpSpPr>
        <p:grpSpPr>
          <a:xfrm>
            <a:off x="576000" y="2817000"/>
            <a:ext cx="11088000" cy="648000"/>
            <a:chOff x="576000" y="2817000"/>
            <a:chExt cx="11088000" cy="648000"/>
          </a:xfrm>
        </p:grpSpPr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1BAE5A2D-7C4A-40C7-893F-BC33EF10C15C}"/>
                </a:ext>
              </a:extLst>
            </p:cNvPr>
            <p:cNvGrpSpPr/>
            <p:nvPr/>
          </p:nvGrpSpPr>
          <p:grpSpPr>
            <a:xfrm>
              <a:off x="576000" y="2817000"/>
              <a:ext cx="11088000" cy="648000"/>
              <a:chOff x="540000" y="2125614"/>
              <a:chExt cx="11088000" cy="648000"/>
            </a:xfrm>
          </p:grpSpPr>
          <p:sp>
            <p:nvSpPr>
              <p:cNvPr id="30" name="Прямоугольник: скругленные углы 29">
                <a:extLst>
                  <a:ext uri="{FF2B5EF4-FFF2-40B4-BE49-F238E27FC236}">
                    <a16:creationId xmlns:a16="http://schemas.microsoft.com/office/drawing/2014/main" id="{418762F8-46D1-4C34-8A61-F1F258517426}"/>
                  </a:ext>
                </a:extLst>
              </p:cNvPr>
              <p:cNvSpPr/>
              <p:nvPr/>
            </p:nvSpPr>
            <p:spPr>
              <a:xfrm>
                <a:off x="900000" y="2161614"/>
                <a:ext cx="10728000" cy="576000"/>
              </a:xfrm>
              <a:prstGeom prst="roundRect">
                <a:avLst>
                  <a:gd name="adj" fmla="val 13200"/>
                </a:avLst>
              </a:prstGeom>
              <a:solidFill>
                <a:schemeClr val="bg1"/>
              </a:solidFill>
              <a:ln>
                <a:solidFill>
                  <a:srgbClr val="194B5B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55600"/>
                <a:r>
                  <a:rPr lang="ru-RU" sz="1600" dirty="0">
                    <a:solidFill>
                      <a:srgbClr val="194B5B"/>
                    </a:solidFill>
                    <a:latin typeface="Montserrat" pitchFamily="2" charset="-52"/>
                  </a:rPr>
                  <a:t>Сроки внедрения </a:t>
                </a:r>
                <a:r>
                  <a:rPr lang="ru-RU" sz="1600" b="1" dirty="0">
                    <a:solidFill>
                      <a:srgbClr val="194B5B"/>
                    </a:solidFill>
                    <a:latin typeface="Montserrat" pitchFamily="2" charset="-52"/>
                  </a:rPr>
                  <a:t>с 01.02.2025 по 05.11.2025</a:t>
                </a:r>
              </a:p>
            </p:txBody>
          </p:sp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id="{1BA7E411-E2D0-407D-9E87-15DB67EE414E}"/>
                  </a:ext>
                </a:extLst>
              </p:cNvPr>
              <p:cNvSpPr/>
              <p:nvPr/>
            </p:nvSpPr>
            <p:spPr>
              <a:xfrm>
                <a:off x="540000" y="2125614"/>
                <a:ext cx="648000" cy="648000"/>
              </a:xfrm>
              <a:prstGeom prst="ellipse">
                <a:avLst/>
              </a:prstGeom>
              <a:solidFill>
                <a:srgbClr val="0079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rgbClr val="194B5B"/>
                  </a:solidFill>
                  <a:latin typeface="Montserrat" pitchFamily="2" charset="-52"/>
                </a:endParaRPr>
              </a:p>
            </p:txBody>
          </p:sp>
        </p:grp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7BC3F207-8101-4E58-9053-1CEC08266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38000" y="2979000"/>
              <a:ext cx="324000" cy="32400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B89521FB-8447-4D0F-B4DC-C8EC7EFCE014}"/>
              </a:ext>
            </a:extLst>
          </p:cNvPr>
          <p:cNvGrpSpPr/>
          <p:nvPr/>
        </p:nvGrpSpPr>
        <p:grpSpPr>
          <a:xfrm>
            <a:off x="576000" y="5220000"/>
            <a:ext cx="11088000" cy="648000"/>
            <a:chOff x="576000" y="5220000"/>
            <a:chExt cx="11088000" cy="648000"/>
          </a:xfrm>
        </p:grpSpPr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844D677C-8197-4E9A-BF63-8E14B714E5F2}"/>
                </a:ext>
              </a:extLst>
            </p:cNvPr>
            <p:cNvGrpSpPr/>
            <p:nvPr/>
          </p:nvGrpSpPr>
          <p:grpSpPr>
            <a:xfrm>
              <a:off x="576000" y="5220000"/>
              <a:ext cx="11088000" cy="648000"/>
              <a:chOff x="540000" y="2125614"/>
              <a:chExt cx="11088000" cy="648000"/>
            </a:xfrm>
          </p:grpSpPr>
          <p:sp>
            <p:nvSpPr>
              <p:cNvPr id="39" name="Прямоугольник: скругленные углы 38">
                <a:extLst>
                  <a:ext uri="{FF2B5EF4-FFF2-40B4-BE49-F238E27FC236}">
                    <a16:creationId xmlns:a16="http://schemas.microsoft.com/office/drawing/2014/main" id="{107B0A89-992C-4CF5-8C95-7A1EA002251A}"/>
                  </a:ext>
                </a:extLst>
              </p:cNvPr>
              <p:cNvSpPr/>
              <p:nvPr/>
            </p:nvSpPr>
            <p:spPr>
              <a:xfrm>
                <a:off x="900000" y="2161614"/>
                <a:ext cx="10728000" cy="576000"/>
              </a:xfrm>
              <a:prstGeom prst="roundRect">
                <a:avLst>
                  <a:gd name="adj" fmla="val 13200"/>
                </a:avLst>
              </a:prstGeom>
              <a:solidFill>
                <a:schemeClr val="bg1"/>
              </a:solidFill>
              <a:ln>
                <a:solidFill>
                  <a:srgbClr val="194B5B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55600"/>
                <a:r>
                  <a:rPr lang="ru-RU" sz="1600" b="1" dirty="0">
                    <a:solidFill>
                      <a:srgbClr val="194B5B"/>
                    </a:solidFill>
                    <a:latin typeface="Montserrat" pitchFamily="2" charset="-52"/>
                  </a:rPr>
                  <a:t>Специализированные отчеты</a:t>
                </a:r>
              </a:p>
            </p:txBody>
          </p:sp>
          <p:sp>
            <p:nvSpPr>
              <p:cNvPr id="40" name="Овал 39">
                <a:extLst>
                  <a:ext uri="{FF2B5EF4-FFF2-40B4-BE49-F238E27FC236}">
                    <a16:creationId xmlns:a16="http://schemas.microsoft.com/office/drawing/2014/main" id="{822E3AD7-777B-44A6-8804-732B2C3F7361}"/>
                  </a:ext>
                </a:extLst>
              </p:cNvPr>
              <p:cNvSpPr/>
              <p:nvPr/>
            </p:nvSpPr>
            <p:spPr>
              <a:xfrm>
                <a:off x="540000" y="2125614"/>
                <a:ext cx="648000" cy="648000"/>
              </a:xfrm>
              <a:prstGeom prst="ellipse">
                <a:avLst/>
              </a:prstGeom>
              <a:solidFill>
                <a:srgbClr val="0079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rgbClr val="194B5B"/>
                  </a:solidFill>
                  <a:latin typeface="Montserrat" pitchFamily="2" charset="-52"/>
                </a:endParaRPr>
              </a:p>
            </p:txBody>
          </p:sp>
        </p:grp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EB7AFE93-121E-4448-9278-EBBC0F7FB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38000" y="5382000"/>
              <a:ext cx="324000" cy="32400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175CE600-49DD-4B80-8B88-C73BE54EA0B1}"/>
              </a:ext>
            </a:extLst>
          </p:cNvPr>
          <p:cNvGrpSpPr/>
          <p:nvPr/>
        </p:nvGrpSpPr>
        <p:grpSpPr>
          <a:xfrm>
            <a:off x="576000" y="3618000"/>
            <a:ext cx="11088000" cy="648000"/>
            <a:chOff x="576000" y="3618000"/>
            <a:chExt cx="11088000" cy="648000"/>
          </a:xfrm>
        </p:grpSpPr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D848784A-A9C3-4823-853C-812FB4834B0F}"/>
                </a:ext>
              </a:extLst>
            </p:cNvPr>
            <p:cNvGrpSpPr/>
            <p:nvPr/>
          </p:nvGrpSpPr>
          <p:grpSpPr>
            <a:xfrm>
              <a:off x="576000" y="3618000"/>
              <a:ext cx="11088000" cy="648000"/>
              <a:chOff x="540000" y="2125614"/>
              <a:chExt cx="11088000" cy="648000"/>
            </a:xfrm>
          </p:grpSpPr>
          <p:sp>
            <p:nvSpPr>
              <p:cNvPr id="33" name="Прямоугольник: скругленные углы 32">
                <a:extLst>
                  <a:ext uri="{FF2B5EF4-FFF2-40B4-BE49-F238E27FC236}">
                    <a16:creationId xmlns:a16="http://schemas.microsoft.com/office/drawing/2014/main" id="{86AD0683-8FAD-4059-9F93-AC2262544670}"/>
                  </a:ext>
                </a:extLst>
              </p:cNvPr>
              <p:cNvSpPr/>
              <p:nvPr/>
            </p:nvSpPr>
            <p:spPr>
              <a:xfrm>
                <a:off x="900000" y="2161614"/>
                <a:ext cx="10728000" cy="576000"/>
              </a:xfrm>
              <a:prstGeom prst="roundRect">
                <a:avLst>
                  <a:gd name="adj" fmla="val 13200"/>
                </a:avLst>
              </a:prstGeom>
              <a:solidFill>
                <a:schemeClr val="bg1"/>
              </a:solidFill>
              <a:ln>
                <a:solidFill>
                  <a:srgbClr val="194B5B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55600"/>
                <a:r>
                  <a:rPr lang="ru-RU" sz="1600" b="1" dirty="0">
                    <a:solidFill>
                      <a:srgbClr val="194B5B"/>
                    </a:solidFill>
                    <a:latin typeface="Montserrat" pitchFamily="2" charset="-52"/>
                  </a:rPr>
                  <a:t>Максимальное использование </a:t>
                </a:r>
                <a:r>
                  <a:rPr lang="ru-RU" sz="1600" dirty="0">
                    <a:solidFill>
                      <a:srgbClr val="194B5B"/>
                    </a:solidFill>
                    <a:latin typeface="Montserrat" pitchFamily="2" charset="-52"/>
                  </a:rPr>
                  <a:t>типового функционала 1С:Документооборот 3.0</a:t>
                </a:r>
              </a:p>
            </p:txBody>
          </p:sp>
          <p:sp>
            <p:nvSpPr>
              <p:cNvPr id="34" name="Овал 33">
                <a:extLst>
                  <a:ext uri="{FF2B5EF4-FFF2-40B4-BE49-F238E27FC236}">
                    <a16:creationId xmlns:a16="http://schemas.microsoft.com/office/drawing/2014/main" id="{CA68E786-1EAF-4337-AF70-26B06C58A206}"/>
                  </a:ext>
                </a:extLst>
              </p:cNvPr>
              <p:cNvSpPr/>
              <p:nvPr/>
            </p:nvSpPr>
            <p:spPr>
              <a:xfrm>
                <a:off x="540000" y="2125614"/>
                <a:ext cx="648000" cy="648000"/>
              </a:xfrm>
              <a:prstGeom prst="ellipse">
                <a:avLst/>
              </a:prstGeom>
              <a:solidFill>
                <a:srgbClr val="0079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rgbClr val="194B5B"/>
                  </a:solidFill>
                  <a:latin typeface="Montserrat" pitchFamily="2" charset="-52"/>
                </a:endParaRPr>
              </a:p>
            </p:txBody>
          </p:sp>
        </p:grp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9C4CBF02-94EB-4AD1-BE58-2CA1DA61C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38000" y="3791650"/>
              <a:ext cx="324000" cy="324000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65D47DD-0E50-4F98-9DEE-A4E6BEE66588}"/>
              </a:ext>
            </a:extLst>
          </p:cNvPr>
          <p:cNvGrpSpPr/>
          <p:nvPr/>
        </p:nvGrpSpPr>
        <p:grpSpPr>
          <a:xfrm>
            <a:off x="576000" y="4419000"/>
            <a:ext cx="11088000" cy="648000"/>
            <a:chOff x="576000" y="4419000"/>
            <a:chExt cx="11088000" cy="648000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75B63BFF-E2DA-4B6E-8DFA-0A6E292F4643}"/>
                </a:ext>
              </a:extLst>
            </p:cNvPr>
            <p:cNvGrpSpPr/>
            <p:nvPr/>
          </p:nvGrpSpPr>
          <p:grpSpPr>
            <a:xfrm>
              <a:off x="576000" y="4419000"/>
              <a:ext cx="11088000" cy="648000"/>
              <a:chOff x="540000" y="2125614"/>
              <a:chExt cx="11088000" cy="648000"/>
            </a:xfrm>
          </p:grpSpPr>
          <p:sp>
            <p:nvSpPr>
              <p:cNvPr id="36" name="Прямоугольник: скругленные углы 35">
                <a:extLst>
                  <a:ext uri="{FF2B5EF4-FFF2-40B4-BE49-F238E27FC236}">
                    <a16:creationId xmlns:a16="http://schemas.microsoft.com/office/drawing/2014/main" id="{846B0D26-65AD-4DCF-9F40-223B1E59F716}"/>
                  </a:ext>
                </a:extLst>
              </p:cNvPr>
              <p:cNvSpPr/>
              <p:nvPr/>
            </p:nvSpPr>
            <p:spPr>
              <a:xfrm>
                <a:off x="900000" y="2161614"/>
                <a:ext cx="10728000" cy="576000"/>
              </a:xfrm>
              <a:prstGeom prst="roundRect">
                <a:avLst>
                  <a:gd name="adj" fmla="val 13200"/>
                </a:avLst>
              </a:prstGeom>
              <a:solidFill>
                <a:schemeClr val="bg1"/>
              </a:solidFill>
              <a:ln>
                <a:solidFill>
                  <a:srgbClr val="194B5B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55600"/>
                <a:r>
                  <a:rPr lang="ru-RU" sz="1600" dirty="0">
                    <a:solidFill>
                      <a:srgbClr val="194B5B"/>
                    </a:solidFill>
                    <a:latin typeface="Montserrat" pitchFamily="2" charset="-52"/>
                  </a:rPr>
                  <a:t>Небольшое количество готовых доработок через Академическое </a:t>
                </a:r>
                <a:r>
                  <a:rPr lang="ru-RU" sz="1600" dirty="0" err="1">
                    <a:solidFill>
                      <a:srgbClr val="194B5B"/>
                    </a:solidFill>
                    <a:latin typeface="Montserrat" pitchFamily="2" charset="-52"/>
                  </a:rPr>
                  <a:t>ГиперРасширение</a:t>
                </a:r>
                <a:r>
                  <a:rPr lang="ru-RU" sz="1600" dirty="0">
                    <a:solidFill>
                      <a:srgbClr val="194B5B"/>
                    </a:solidFill>
                    <a:latin typeface="Montserrat" pitchFamily="2" charset="-52"/>
                  </a:rPr>
                  <a:t> — </a:t>
                </a:r>
                <a:r>
                  <a:rPr lang="ru-RU" sz="1600" b="1" dirty="0">
                    <a:solidFill>
                      <a:srgbClr val="194B5B"/>
                    </a:solidFill>
                    <a:latin typeface="Montserrat" pitchFamily="2" charset="-52"/>
                  </a:rPr>
                  <a:t>нет проблем с обновлением</a:t>
                </a:r>
              </a:p>
            </p:txBody>
          </p:sp>
          <p:sp>
            <p:nvSpPr>
              <p:cNvPr id="37" name="Овал 36">
                <a:extLst>
                  <a:ext uri="{FF2B5EF4-FFF2-40B4-BE49-F238E27FC236}">
                    <a16:creationId xmlns:a16="http://schemas.microsoft.com/office/drawing/2014/main" id="{72C785BE-CF3D-43CC-90BB-F06F1CFDF680}"/>
                  </a:ext>
                </a:extLst>
              </p:cNvPr>
              <p:cNvSpPr/>
              <p:nvPr/>
            </p:nvSpPr>
            <p:spPr>
              <a:xfrm>
                <a:off x="540000" y="2125614"/>
                <a:ext cx="648000" cy="648000"/>
              </a:xfrm>
              <a:prstGeom prst="ellipse">
                <a:avLst/>
              </a:prstGeom>
              <a:solidFill>
                <a:srgbClr val="0079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rgbClr val="194B5B"/>
                  </a:solidFill>
                  <a:latin typeface="Montserrat" pitchFamily="2" charset="-52"/>
                </a:endParaRPr>
              </a:p>
            </p:txBody>
          </p:sp>
        </p:grp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D26E04D1-DB7D-446F-93D4-0E5CBAEF7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38000" y="4581000"/>
              <a:ext cx="324000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6032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6E650E-9BCC-41F7-AB44-C90887730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108000"/>
            <a:ext cx="2071695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22F852-A673-4F09-8A52-2C119AF0DADB}"/>
              </a:ext>
            </a:extLst>
          </p:cNvPr>
          <p:cNvSpPr txBox="1"/>
          <p:nvPr/>
        </p:nvSpPr>
        <p:spPr>
          <a:xfrm>
            <a:off x="503999" y="1188000"/>
            <a:ext cx="11160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194B5B"/>
                </a:solidFill>
                <a:latin typeface="Montserrat" pitchFamily="2" charset="-52"/>
              </a:rPr>
              <a:t>АО «Корпорация «Тактическое ракетное вооружение»</a:t>
            </a:r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CC26415A-9758-42CE-BAEB-2AC26EA4E27E}"/>
              </a:ext>
            </a:extLst>
          </p:cNvPr>
          <p:cNvGrpSpPr/>
          <p:nvPr/>
        </p:nvGrpSpPr>
        <p:grpSpPr>
          <a:xfrm>
            <a:off x="7971600" y="6210000"/>
            <a:ext cx="4220400" cy="648000"/>
            <a:chOff x="7971600" y="6210000"/>
            <a:chExt cx="4220400" cy="648000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215CCC9-DBD3-4E1A-98CB-21182D5EA959}"/>
                </a:ext>
              </a:extLst>
            </p:cNvPr>
            <p:cNvSpPr txBox="1"/>
            <p:nvPr/>
          </p:nvSpPr>
          <p:spPr>
            <a:xfrm>
              <a:off x="7971600" y="6364723"/>
              <a:ext cx="32400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800" i="0" u="none" strike="noStrike" cap="none" spc="0" dirty="0">
                  <a:solidFill>
                    <a:srgbClr val="194B5B"/>
                  </a:solidFill>
                  <a:latin typeface="Montserrat" pitchFamily="2" charset="-52"/>
                  <a:ea typeface="Arial"/>
                  <a:cs typeface="Arial"/>
                </a:rPr>
                <a:t>Самостоятельное внедрение 1С:Документооборот 3.0 в АО «Корпорация Тактическое ракетное вооружение»</a:t>
              </a:r>
              <a:endParaRPr lang="ru-RU" sz="800" dirty="0">
                <a:solidFill>
                  <a:srgbClr val="194B5B"/>
                </a:solidFill>
                <a:latin typeface="Montserrat" pitchFamily="2" charset="-52"/>
              </a:endParaRPr>
            </a:p>
          </p:txBody>
        </p:sp>
        <p:sp>
          <p:nvSpPr>
            <p:cNvPr id="88" name="Номер слайда 5">
              <a:extLst>
                <a:ext uri="{FF2B5EF4-FFF2-40B4-BE49-F238E27FC236}">
                  <a16:creationId xmlns:a16="http://schemas.microsoft.com/office/drawing/2014/main" id="{0B4BDD8D-4FF5-4DBE-BB51-05DCDD5F694A}"/>
                </a:ext>
              </a:extLst>
            </p:cNvPr>
            <p:cNvSpPr txBox="1"/>
            <p:nvPr/>
          </p:nvSpPr>
          <p:spPr bwMode="auto">
            <a:xfrm>
              <a:off x="11211600" y="6210000"/>
              <a:ext cx="980400" cy="64800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>
                <a:defRPr sz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800" i="0" u="none" strike="noStrike" cap="none" spc="0" dirty="0">
                  <a:ln>
                    <a:noFill/>
                  </a:ln>
                  <a:solidFill>
                    <a:srgbClr val="194B5B">
                      <a:alpha val="50000"/>
                    </a:srgbClr>
                  </a:solidFill>
                  <a:latin typeface="Montserrat" pitchFamily="2" charset="-52"/>
                  <a:ea typeface="Roboto"/>
                  <a:cs typeface="Open Sans"/>
                </a:rPr>
                <a:t>0</a:t>
              </a:r>
              <a:fld id="{189874D7-15B6-4561-9EAD-5118F1EAE87B}" type="slidenum">
                <a:rPr lang="ru-RU" sz="1800" i="0" u="none" strike="noStrike" cap="none" spc="0" smtClean="0">
                  <a:ln>
                    <a:noFill/>
                  </a:ln>
                  <a:solidFill>
                    <a:srgbClr val="194B5B">
                      <a:alpha val="50000"/>
                    </a:srgbClr>
                  </a:solidFill>
                  <a:latin typeface="Montserrat" pitchFamily="2" charset="-52"/>
                  <a:ea typeface="Roboto"/>
                  <a:cs typeface="Open Sans"/>
                </a:rPr>
                <a:t>2</a:t>
              </a:fld>
              <a:endParaRPr lang="ru-RU" sz="1800" i="0" u="none" strike="noStrike" cap="none" spc="0" dirty="0">
                <a:ln>
                  <a:noFill/>
                </a:ln>
                <a:solidFill>
                  <a:srgbClr val="194B5B">
                    <a:alpha val="50000"/>
                  </a:srgbClr>
                </a:solidFill>
                <a:latin typeface="Montserrat" pitchFamily="2" charset="-52"/>
                <a:ea typeface="Roboto"/>
                <a:cs typeface="Open Sans"/>
              </a:endParaRPr>
            </a:p>
          </p:txBody>
        </p:sp>
      </p:grpSp>
      <p:sp>
        <p:nvSpPr>
          <p:cNvPr id="81" name="Овал 80">
            <a:extLst>
              <a:ext uri="{FF2B5EF4-FFF2-40B4-BE49-F238E27FC236}">
                <a16:creationId xmlns:a16="http://schemas.microsoft.com/office/drawing/2014/main" id="{375D8AE1-58CF-4A66-8E64-1088239E2BF3}"/>
              </a:ext>
            </a:extLst>
          </p:cNvPr>
          <p:cNvSpPr/>
          <p:nvPr/>
        </p:nvSpPr>
        <p:spPr>
          <a:xfrm>
            <a:off x="7407600" y="478686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194B5B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982"/>
                </a:solidFill>
                <a:latin typeface="Montserrat" pitchFamily="2" charset="-52"/>
              </a:rPr>
              <a:t>-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365275F-FCD8-4ED6-848D-78863285033C}"/>
              </a:ext>
            </a:extLst>
          </p:cNvPr>
          <p:cNvGrpSpPr/>
          <p:nvPr/>
        </p:nvGrpSpPr>
        <p:grpSpPr>
          <a:xfrm>
            <a:off x="7380000" y="1980000"/>
            <a:ext cx="3996000" cy="4102866"/>
            <a:chOff x="7380000" y="1944000"/>
            <a:chExt cx="3996000" cy="4102866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40CD898B-EE64-4FB8-AED6-B579429F6081}"/>
                </a:ext>
              </a:extLst>
            </p:cNvPr>
            <p:cNvGrpSpPr/>
            <p:nvPr/>
          </p:nvGrpSpPr>
          <p:grpSpPr>
            <a:xfrm>
              <a:off x="7380000" y="1944000"/>
              <a:ext cx="3996000" cy="1908000"/>
              <a:chOff x="7380000" y="1944000"/>
              <a:chExt cx="3996000" cy="1908000"/>
            </a:xfrm>
          </p:grpSpPr>
          <p:grpSp>
            <p:nvGrpSpPr>
              <p:cNvPr id="52" name="Группа 51">
                <a:extLst>
                  <a:ext uri="{FF2B5EF4-FFF2-40B4-BE49-F238E27FC236}">
                    <a16:creationId xmlns:a16="http://schemas.microsoft.com/office/drawing/2014/main" id="{A52439D7-EE3D-44AC-AB5F-10B83639DB8E}"/>
                  </a:ext>
                </a:extLst>
              </p:cNvPr>
              <p:cNvGrpSpPr/>
              <p:nvPr/>
            </p:nvGrpSpPr>
            <p:grpSpPr>
              <a:xfrm>
                <a:off x="7380000" y="1944000"/>
                <a:ext cx="3996000" cy="452481"/>
                <a:chOff x="503999" y="1957861"/>
                <a:chExt cx="3996000" cy="452481"/>
              </a:xfrm>
            </p:grpSpPr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87C717CC-7F01-4DE7-8B84-D250826194DD}"/>
                    </a:ext>
                  </a:extLst>
                </p:cNvPr>
                <p:cNvSpPr txBox="1"/>
                <p:nvPr/>
              </p:nvSpPr>
              <p:spPr>
                <a:xfrm>
                  <a:off x="503999" y="1957861"/>
                  <a:ext cx="39600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ru-RU" b="1" dirty="0">
                      <a:solidFill>
                        <a:srgbClr val="194B5B"/>
                      </a:solidFill>
                      <a:latin typeface="Montserrat" pitchFamily="2" charset="-52"/>
                    </a:rPr>
                    <a:t>Плюсы</a:t>
                  </a:r>
                  <a:r>
                    <a:rPr lang="ru-RU" b="1" i="0" u="none" strike="noStrike" cap="none" spc="0" dirty="0">
                      <a:solidFill>
                        <a:srgbClr val="194B5B"/>
                      </a:solidFill>
                      <a:latin typeface="Montserrat" pitchFamily="2" charset="-52"/>
                      <a:ea typeface="Arial"/>
                      <a:cs typeface="Arial"/>
                    </a:rPr>
                    <a:t>:</a:t>
                  </a:r>
                  <a:endParaRPr lang="ru-RU" b="1" i="0" u="none" strike="noStrike" cap="none" spc="0" dirty="0">
                    <a:solidFill>
                      <a:srgbClr val="194B5B"/>
                    </a:solidFill>
                    <a:latin typeface="Montserrat" pitchFamily="2" charset="-52"/>
                    <a:cs typeface="Arial"/>
                  </a:endParaRPr>
                </a:p>
              </p:txBody>
            </p:sp>
            <p:cxnSp>
              <p:nvCxnSpPr>
                <p:cNvPr id="64" name="Прямая соединительная линия 63">
                  <a:extLst>
                    <a:ext uri="{FF2B5EF4-FFF2-40B4-BE49-F238E27FC236}">
                      <a16:creationId xmlns:a16="http://schemas.microsoft.com/office/drawing/2014/main" id="{9CD4D9D3-5601-4C82-9AC4-4055F21E96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9999" y="2409775"/>
                  <a:ext cx="3960000" cy="567"/>
                </a:xfrm>
                <a:prstGeom prst="line">
                  <a:avLst/>
                </a:prstGeom>
                <a:ln w="12700">
                  <a:solidFill>
                    <a:srgbClr val="194B5B">
                      <a:alpha val="3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" name="Овал 60">
                <a:extLst>
                  <a:ext uri="{FF2B5EF4-FFF2-40B4-BE49-F238E27FC236}">
                    <a16:creationId xmlns:a16="http://schemas.microsoft.com/office/drawing/2014/main" id="{002A83B0-FCCF-4A95-AE9C-8ECC029E025C}"/>
                  </a:ext>
                </a:extLst>
              </p:cNvPr>
              <p:cNvSpPr/>
              <p:nvPr/>
            </p:nvSpPr>
            <p:spPr>
              <a:xfrm>
                <a:off x="7407600" y="2592000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194B5B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rgbClr val="007982"/>
                    </a:solidFill>
                    <a:latin typeface="Montserrat" pitchFamily="2" charset="-52"/>
                  </a:rPr>
                  <a:t>+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F69CC0C-42EF-4948-B00D-D37D77136196}"/>
                  </a:ext>
                </a:extLst>
              </p:cNvPr>
              <p:cNvSpPr txBox="1"/>
              <p:nvPr/>
            </p:nvSpPr>
            <p:spPr>
              <a:xfrm>
                <a:off x="7867200" y="2602586"/>
                <a:ext cx="3500400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ru-RU" sz="1600" i="0" u="none" strike="noStrike" cap="none" spc="0" dirty="0">
                    <a:latin typeface="Montserrat" pitchFamily="2" charset="-52"/>
                    <a:ea typeface="Arial"/>
                    <a:cs typeface="Arial"/>
                  </a:rPr>
                  <a:t>Задача будет выполнена</a:t>
                </a:r>
                <a:endParaRPr lang="ru-RU" sz="1600" i="0" u="none" strike="noStrike" cap="none" spc="0" dirty="0">
                  <a:latin typeface="Montserrat" pitchFamily="2" charset="-52"/>
                  <a:cs typeface="Times New Roman"/>
                </a:endParaRPr>
              </a:p>
            </p:txBody>
          </p:sp>
          <p:sp>
            <p:nvSpPr>
              <p:cNvPr id="66" name="Овал 65">
                <a:extLst>
                  <a:ext uri="{FF2B5EF4-FFF2-40B4-BE49-F238E27FC236}">
                    <a16:creationId xmlns:a16="http://schemas.microsoft.com/office/drawing/2014/main" id="{7A5FAA11-61F5-4D4A-BD6E-0F0D975D3E65}"/>
                  </a:ext>
                </a:extLst>
              </p:cNvPr>
              <p:cNvSpPr/>
              <p:nvPr/>
            </p:nvSpPr>
            <p:spPr>
              <a:xfrm>
                <a:off x="7407600" y="3042000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194B5B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rgbClr val="007982"/>
                    </a:solidFill>
                    <a:latin typeface="Montserrat" pitchFamily="2" charset="-52"/>
                  </a:rPr>
                  <a:t>+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DBA2126-8870-4E73-9F97-43A67E47B2E6}"/>
                  </a:ext>
                </a:extLst>
              </p:cNvPr>
              <p:cNvSpPr txBox="1"/>
              <p:nvPr/>
            </p:nvSpPr>
            <p:spPr>
              <a:xfrm>
                <a:off x="7867200" y="3052586"/>
                <a:ext cx="3500400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ru-RU" sz="1600" i="0" u="none" strike="noStrike" cap="none" spc="0" dirty="0">
                    <a:latin typeface="Montserrat" pitchFamily="2" charset="-52"/>
                    <a:ea typeface="Arial"/>
                    <a:cs typeface="Arial"/>
                  </a:rPr>
                  <a:t>Заинтересованность ЛПР</a:t>
                </a:r>
                <a:endParaRPr lang="ru-RU" sz="1600" i="0" u="none" strike="noStrike" cap="none" spc="0" dirty="0">
                  <a:latin typeface="Montserrat" pitchFamily="2" charset="-52"/>
                  <a:cs typeface="Times New Roman"/>
                </a:endParaRPr>
              </a:p>
            </p:txBody>
          </p:sp>
          <p:sp>
            <p:nvSpPr>
              <p:cNvPr id="69" name="Овал 68">
                <a:extLst>
                  <a:ext uri="{FF2B5EF4-FFF2-40B4-BE49-F238E27FC236}">
                    <a16:creationId xmlns:a16="http://schemas.microsoft.com/office/drawing/2014/main" id="{87D2C28D-4AFB-42D4-BE09-BDD6734A6329}"/>
                  </a:ext>
                </a:extLst>
              </p:cNvPr>
              <p:cNvSpPr/>
              <p:nvPr/>
            </p:nvSpPr>
            <p:spPr>
              <a:xfrm>
                <a:off x="7407600" y="3492000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194B5B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rgbClr val="007982"/>
                    </a:solidFill>
                    <a:latin typeface="Montserrat" pitchFamily="2" charset="-52"/>
                  </a:rPr>
                  <a:t>+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F991745-A109-423A-AF5E-3051ED823C3E}"/>
                  </a:ext>
                </a:extLst>
              </p:cNvPr>
              <p:cNvSpPr txBox="1"/>
              <p:nvPr/>
            </p:nvSpPr>
            <p:spPr>
              <a:xfrm>
                <a:off x="7867200" y="3502586"/>
                <a:ext cx="3500400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ru-RU" sz="1600" i="0" u="none" strike="noStrike" cap="none" spc="0" dirty="0">
                    <a:latin typeface="Montserrat" pitchFamily="2" charset="-52"/>
                    <a:ea typeface="Arial"/>
                    <a:cs typeface="Arial"/>
                  </a:rPr>
                  <a:t>Требование государства</a:t>
                </a:r>
                <a:endParaRPr lang="ru-RU" sz="1600" i="0" u="none" strike="noStrike" cap="none" spc="0" dirty="0">
                  <a:latin typeface="Montserrat" pitchFamily="2" charset="-52"/>
                  <a:cs typeface="Times New Roman"/>
                </a:endParaRPr>
              </a:p>
            </p:txBody>
          </p:sp>
        </p:grp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01B272FE-CB55-42AA-A0EB-3DD6591816A5}"/>
                </a:ext>
              </a:extLst>
            </p:cNvPr>
            <p:cNvGrpSpPr/>
            <p:nvPr/>
          </p:nvGrpSpPr>
          <p:grpSpPr>
            <a:xfrm>
              <a:off x="7380000" y="4138866"/>
              <a:ext cx="3996000" cy="1908000"/>
              <a:chOff x="7380000" y="4138866"/>
              <a:chExt cx="3996000" cy="1908000"/>
            </a:xfrm>
          </p:grpSpPr>
          <p:grpSp>
            <p:nvGrpSpPr>
              <p:cNvPr id="73" name="Группа 72">
                <a:extLst>
                  <a:ext uri="{FF2B5EF4-FFF2-40B4-BE49-F238E27FC236}">
                    <a16:creationId xmlns:a16="http://schemas.microsoft.com/office/drawing/2014/main" id="{CF998476-DB95-41FE-A5ED-F4D533FFBEDA}"/>
                  </a:ext>
                </a:extLst>
              </p:cNvPr>
              <p:cNvGrpSpPr/>
              <p:nvPr/>
            </p:nvGrpSpPr>
            <p:grpSpPr>
              <a:xfrm>
                <a:off x="7380000" y="4138866"/>
                <a:ext cx="3996000" cy="452481"/>
                <a:chOff x="503999" y="1957861"/>
                <a:chExt cx="3996000" cy="452481"/>
              </a:xfrm>
            </p:grpSpPr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0C3D0915-CD5E-44DE-A171-5076EBA92504}"/>
                    </a:ext>
                  </a:extLst>
                </p:cNvPr>
                <p:cNvSpPr txBox="1"/>
                <p:nvPr/>
              </p:nvSpPr>
              <p:spPr>
                <a:xfrm>
                  <a:off x="503999" y="1957861"/>
                  <a:ext cx="39600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ru-RU" b="1" dirty="0">
                      <a:solidFill>
                        <a:srgbClr val="194B5B"/>
                      </a:solidFill>
                      <a:latin typeface="Montserrat" pitchFamily="2" charset="-52"/>
                    </a:rPr>
                    <a:t>Минусы</a:t>
                  </a:r>
                  <a:r>
                    <a:rPr lang="ru-RU" b="1" i="0" u="none" strike="noStrike" cap="none" spc="0" dirty="0">
                      <a:solidFill>
                        <a:srgbClr val="194B5B"/>
                      </a:solidFill>
                      <a:latin typeface="Montserrat" pitchFamily="2" charset="-52"/>
                      <a:ea typeface="Arial"/>
                      <a:cs typeface="Arial"/>
                    </a:rPr>
                    <a:t>:</a:t>
                  </a:r>
                  <a:endParaRPr lang="ru-RU" b="1" i="0" u="none" strike="noStrike" cap="none" spc="0" dirty="0">
                    <a:solidFill>
                      <a:srgbClr val="194B5B"/>
                    </a:solidFill>
                    <a:latin typeface="Montserrat" pitchFamily="2" charset="-52"/>
                    <a:cs typeface="Arial"/>
                  </a:endParaRPr>
                </a:p>
              </p:txBody>
            </p:sp>
            <p:cxnSp>
              <p:nvCxnSpPr>
                <p:cNvPr id="84" name="Прямая соединительная линия 83">
                  <a:extLst>
                    <a:ext uri="{FF2B5EF4-FFF2-40B4-BE49-F238E27FC236}">
                      <a16:creationId xmlns:a16="http://schemas.microsoft.com/office/drawing/2014/main" id="{E5F716A5-52A7-4BD0-A9CA-F97ABDD55A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9999" y="2409775"/>
                  <a:ext cx="3960000" cy="567"/>
                </a:xfrm>
                <a:prstGeom prst="line">
                  <a:avLst/>
                </a:prstGeom>
                <a:ln w="12700">
                  <a:solidFill>
                    <a:srgbClr val="194B5B">
                      <a:alpha val="3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DE5D1A4-0BE4-40DE-9364-4EF54BDA92E0}"/>
                  </a:ext>
                </a:extLst>
              </p:cNvPr>
              <p:cNvSpPr txBox="1"/>
              <p:nvPr/>
            </p:nvSpPr>
            <p:spPr>
              <a:xfrm>
                <a:off x="7867200" y="4797452"/>
                <a:ext cx="3500400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ru-RU" sz="1600" i="0" u="none" strike="noStrike" cap="none" spc="0" dirty="0">
                    <a:latin typeface="Montserrat" pitchFamily="2" charset="-52"/>
                    <a:ea typeface="Arial"/>
                    <a:cs typeface="Arial"/>
                  </a:rPr>
                  <a:t>Консервативность</a:t>
                </a:r>
                <a:endParaRPr lang="ru-RU" sz="1600" i="0" u="none" strike="noStrike" cap="none" spc="0" dirty="0">
                  <a:latin typeface="Montserrat" pitchFamily="2" charset="-52"/>
                  <a:cs typeface="Times New Roman"/>
                </a:endParaRPr>
              </a:p>
            </p:txBody>
          </p:sp>
          <p:sp>
            <p:nvSpPr>
              <p:cNvPr id="79" name="Овал 78">
                <a:extLst>
                  <a:ext uri="{FF2B5EF4-FFF2-40B4-BE49-F238E27FC236}">
                    <a16:creationId xmlns:a16="http://schemas.microsoft.com/office/drawing/2014/main" id="{E80936DC-29E2-4B97-B6D3-28F5A28AC4B3}"/>
                  </a:ext>
                </a:extLst>
              </p:cNvPr>
              <p:cNvSpPr/>
              <p:nvPr/>
            </p:nvSpPr>
            <p:spPr>
              <a:xfrm>
                <a:off x="7407600" y="5236866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194B5B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rgbClr val="007982"/>
                    </a:solidFill>
                    <a:latin typeface="Montserrat" pitchFamily="2" charset="-52"/>
                  </a:rPr>
                  <a:t>-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E45C78F-B8E3-468A-B860-2A4FB80A3F06}"/>
                  </a:ext>
                </a:extLst>
              </p:cNvPr>
              <p:cNvSpPr txBox="1"/>
              <p:nvPr/>
            </p:nvSpPr>
            <p:spPr>
              <a:xfrm>
                <a:off x="7867200" y="5247452"/>
                <a:ext cx="3500400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ru-RU" sz="1600" i="0" u="none" strike="noStrike" cap="none" spc="0" dirty="0">
                    <a:latin typeface="Montserrat" pitchFamily="2" charset="-52"/>
                    <a:ea typeface="Arial"/>
                    <a:cs typeface="Arial"/>
                  </a:rPr>
                  <a:t>Внутренние ограничения</a:t>
                </a:r>
                <a:endParaRPr lang="ru-RU" sz="1600" i="0" u="none" strike="noStrike" cap="none" spc="0" dirty="0">
                  <a:latin typeface="Montserrat" pitchFamily="2" charset="-52"/>
                  <a:cs typeface="Times New Roman"/>
                </a:endParaRPr>
              </a:p>
            </p:txBody>
          </p:sp>
          <p:sp>
            <p:nvSpPr>
              <p:cNvPr id="77" name="Овал 76">
                <a:extLst>
                  <a:ext uri="{FF2B5EF4-FFF2-40B4-BE49-F238E27FC236}">
                    <a16:creationId xmlns:a16="http://schemas.microsoft.com/office/drawing/2014/main" id="{B36E0A5D-B9A8-4639-B988-F95618C38856}"/>
                  </a:ext>
                </a:extLst>
              </p:cNvPr>
              <p:cNvSpPr/>
              <p:nvPr/>
            </p:nvSpPr>
            <p:spPr>
              <a:xfrm>
                <a:off x="7407600" y="5686866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194B5B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rgbClr val="007982"/>
                    </a:solidFill>
                    <a:latin typeface="Montserrat" pitchFamily="2" charset="-52"/>
                  </a:rPr>
                  <a:t>-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252F2A0-7EAE-4749-B5D0-87E8185667A9}"/>
                  </a:ext>
                </a:extLst>
              </p:cNvPr>
              <p:cNvSpPr txBox="1"/>
              <p:nvPr/>
            </p:nvSpPr>
            <p:spPr>
              <a:xfrm>
                <a:off x="7867200" y="5697452"/>
                <a:ext cx="3500400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ru-RU" sz="1600" i="0" u="none" strike="noStrike" cap="none" spc="0" dirty="0">
                    <a:latin typeface="Montserrat" pitchFamily="2" charset="-52"/>
                    <a:ea typeface="Arial"/>
                    <a:cs typeface="Arial"/>
                  </a:rPr>
                  <a:t>Скорость</a:t>
                </a:r>
                <a:endParaRPr lang="ru-RU" sz="1600" i="0" u="none" strike="noStrike" cap="none" spc="0" dirty="0">
                  <a:latin typeface="Montserrat" pitchFamily="2" charset="-52"/>
                  <a:cs typeface="Times New Roman"/>
                </a:endParaRPr>
              </a:p>
            </p:txBody>
          </p:sp>
        </p:grpSp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EDED5C0C-16F9-4BAC-A2C2-3CAF482E8C89}"/>
              </a:ext>
            </a:extLst>
          </p:cNvPr>
          <p:cNvGrpSpPr/>
          <p:nvPr/>
        </p:nvGrpSpPr>
        <p:grpSpPr>
          <a:xfrm>
            <a:off x="503999" y="1980000"/>
            <a:ext cx="6229359" cy="4246948"/>
            <a:chOff x="503999" y="1872000"/>
            <a:chExt cx="6229359" cy="4246948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7AF7D76E-AA35-4979-B93F-5100072AAA4F}"/>
                </a:ext>
              </a:extLst>
            </p:cNvPr>
            <p:cNvGrpSpPr/>
            <p:nvPr/>
          </p:nvGrpSpPr>
          <p:grpSpPr>
            <a:xfrm>
              <a:off x="503999" y="1872000"/>
              <a:ext cx="6096000" cy="452481"/>
              <a:chOff x="503999" y="1957861"/>
              <a:chExt cx="6096000" cy="452481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9248D7-C0C1-4369-A5CE-38CD07EA2ED8}"/>
                  </a:ext>
                </a:extLst>
              </p:cNvPr>
              <p:cNvSpPr txBox="1"/>
              <p:nvPr/>
            </p:nvSpPr>
            <p:spPr>
              <a:xfrm>
                <a:off x="503999" y="1957861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b="1" dirty="0">
                    <a:solidFill>
                      <a:srgbClr val="194B5B"/>
                    </a:solidFill>
                    <a:latin typeface="Montserrat" pitchFamily="2" charset="-52"/>
                  </a:rPr>
                  <a:t>Масштаб</a:t>
                </a:r>
                <a:r>
                  <a:rPr lang="ru-RU" b="1" i="0" u="none" strike="noStrike" cap="none" spc="0" dirty="0">
                    <a:solidFill>
                      <a:srgbClr val="194B5B"/>
                    </a:solidFill>
                    <a:latin typeface="Montserrat" pitchFamily="2" charset="-52"/>
                    <a:ea typeface="Arial"/>
                    <a:cs typeface="Arial"/>
                  </a:rPr>
                  <a:t>:</a:t>
                </a:r>
                <a:endParaRPr lang="ru-RU" b="1" i="0" u="none" strike="noStrike" cap="none" spc="0" dirty="0">
                  <a:solidFill>
                    <a:srgbClr val="194B5B"/>
                  </a:solidFill>
                  <a:latin typeface="Montserrat" pitchFamily="2" charset="-52"/>
                  <a:cs typeface="Arial"/>
                </a:endParaRPr>
              </a:p>
            </p:txBody>
          </p: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id="{60F1FB04-9FCB-402C-BFDF-B2B80E2C2B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9999" y="2409775"/>
                <a:ext cx="5976001" cy="567"/>
              </a:xfrm>
              <a:prstGeom prst="line">
                <a:avLst/>
              </a:prstGeom>
              <a:ln w="12700">
                <a:solidFill>
                  <a:srgbClr val="194B5B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Группа 108">
              <a:extLst>
                <a:ext uri="{FF2B5EF4-FFF2-40B4-BE49-F238E27FC236}">
                  <a16:creationId xmlns:a16="http://schemas.microsoft.com/office/drawing/2014/main" id="{31DF97F0-849C-4062-902D-0E9583E1CAF5}"/>
                </a:ext>
              </a:extLst>
            </p:cNvPr>
            <p:cNvGrpSpPr/>
            <p:nvPr/>
          </p:nvGrpSpPr>
          <p:grpSpPr>
            <a:xfrm>
              <a:off x="539999" y="2448000"/>
              <a:ext cx="6193359" cy="3670948"/>
              <a:chOff x="539999" y="2413052"/>
              <a:chExt cx="6193359" cy="3670948"/>
            </a:xfrm>
          </p:grpSpPr>
          <p:grpSp>
            <p:nvGrpSpPr>
              <p:cNvPr id="106" name="Группа 105">
                <a:extLst>
                  <a:ext uri="{FF2B5EF4-FFF2-40B4-BE49-F238E27FC236}">
                    <a16:creationId xmlns:a16="http://schemas.microsoft.com/office/drawing/2014/main" id="{8FCD040E-DF29-4029-8FE8-073AEAD974E7}"/>
                  </a:ext>
                </a:extLst>
              </p:cNvPr>
              <p:cNvGrpSpPr/>
              <p:nvPr/>
            </p:nvGrpSpPr>
            <p:grpSpPr>
              <a:xfrm>
                <a:off x="539999" y="2413052"/>
                <a:ext cx="2629359" cy="1762948"/>
                <a:chOff x="539999" y="2413052"/>
                <a:chExt cx="2629359" cy="1762948"/>
              </a:xfrm>
            </p:grpSpPr>
            <p:sp>
              <p:nvSpPr>
                <p:cNvPr id="10" name="Прямоугольник: скругленные углы 9">
                  <a:extLst>
                    <a:ext uri="{FF2B5EF4-FFF2-40B4-BE49-F238E27FC236}">
                      <a16:creationId xmlns:a16="http://schemas.microsoft.com/office/drawing/2014/main" id="{1A6202F6-19D5-4846-89E0-FF87F62A30F3}"/>
                    </a:ext>
                  </a:extLst>
                </p:cNvPr>
                <p:cNvSpPr/>
                <p:nvPr/>
              </p:nvSpPr>
              <p:spPr>
                <a:xfrm>
                  <a:off x="539999" y="2520000"/>
                  <a:ext cx="2520000" cy="1656000"/>
                </a:xfrm>
                <a:prstGeom prst="roundRect">
                  <a:avLst>
                    <a:gd name="adj" fmla="val 4952"/>
                  </a:avLst>
                </a:prstGeom>
                <a:solidFill>
                  <a:schemeClr val="bg1"/>
                </a:solidFill>
                <a:ln>
                  <a:solidFill>
                    <a:srgbClr val="194B5B">
                      <a:alpha val="2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4F32AD3-8EE7-442C-B3B1-A88E63F81FD5}"/>
                    </a:ext>
                  </a:extLst>
                </p:cNvPr>
                <p:cNvSpPr txBox="1"/>
                <p:nvPr/>
              </p:nvSpPr>
              <p:spPr>
                <a:xfrm>
                  <a:off x="684000" y="2732866"/>
                  <a:ext cx="1980000" cy="4308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ru-RU" sz="2200" b="1" i="0" u="none" strike="noStrike" cap="none" spc="0" dirty="0">
                      <a:solidFill>
                        <a:srgbClr val="007982"/>
                      </a:solidFill>
                      <a:latin typeface="Montserrat" pitchFamily="2" charset="-52"/>
                      <a:ea typeface="Arial"/>
                      <a:cs typeface="Arial"/>
                    </a:rPr>
                    <a:t>Около 1000</a:t>
                  </a:r>
                  <a:endParaRPr lang="ru-RU" sz="2200" dirty="0">
                    <a:solidFill>
                      <a:srgbClr val="007982"/>
                    </a:solidFill>
                    <a:latin typeface="Montserrat" pitchFamily="2" charset="-52"/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20784C2-FB71-4A47-BCD9-29F3C912E4A3}"/>
                    </a:ext>
                  </a:extLst>
                </p:cNvPr>
                <p:cNvSpPr txBox="1"/>
                <p:nvPr/>
              </p:nvSpPr>
              <p:spPr>
                <a:xfrm>
                  <a:off x="684000" y="3200866"/>
                  <a:ext cx="2160000" cy="551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:r>
                    <a:rPr lang="ru-RU" sz="1400" dirty="0">
                      <a:latin typeface="Montserrat" pitchFamily="2" charset="-52"/>
                      <a:ea typeface="Arial"/>
                      <a:cs typeface="Arial"/>
                    </a:rPr>
                    <a:t>к</a:t>
                  </a:r>
                  <a:r>
                    <a:rPr lang="ru-RU" sz="1400" i="0" u="none" strike="noStrike" cap="none" spc="0" dirty="0">
                      <a:latin typeface="Montserrat" pitchFamily="2" charset="-52"/>
                      <a:ea typeface="Arial"/>
                      <a:cs typeface="Arial"/>
                    </a:rPr>
                    <a:t>оличество рабочих мест</a:t>
                  </a:r>
                  <a:endParaRPr lang="ru-RU" sz="1400" dirty="0">
                    <a:latin typeface="Montserrat" pitchFamily="2" charset="-52"/>
                  </a:endParaRPr>
                </a:p>
              </p:txBody>
            </p:sp>
            <p:grpSp>
              <p:nvGrpSpPr>
                <p:cNvPr id="104" name="Группа 103">
                  <a:extLst>
                    <a:ext uri="{FF2B5EF4-FFF2-40B4-BE49-F238E27FC236}">
                      <a16:creationId xmlns:a16="http://schemas.microsoft.com/office/drawing/2014/main" id="{AB6B3464-0593-4CCB-9168-78762B61577E}"/>
                    </a:ext>
                  </a:extLst>
                </p:cNvPr>
                <p:cNvGrpSpPr/>
                <p:nvPr/>
              </p:nvGrpSpPr>
              <p:grpSpPr>
                <a:xfrm>
                  <a:off x="2629358" y="2413052"/>
                  <a:ext cx="540000" cy="540000"/>
                  <a:chOff x="2592000" y="2413052"/>
                  <a:chExt cx="540000" cy="540000"/>
                </a:xfrm>
              </p:grpSpPr>
              <p:sp>
                <p:nvSpPr>
                  <p:cNvPr id="91" name="Овал 90">
                    <a:extLst>
                      <a:ext uri="{FF2B5EF4-FFF2-40B4-BE49-F238E27FC236}">
                        <a16:creationId xmlns:a16="http://schemas.microsoft.com/office/drawing/2014/main" id="{40F301E3-70FC-4BCB-A4F0-6880B9CF91BE}"/>
                      </a:ext>
                    </a:extLst>
                  </p:cNvPr>
                  <p:cNvSpPr/>
                  <p:nvPr/>
                </p:nvSpPr>
                <p:spPr>
                  <a:xfrm>
                    <a:off x="2592000" y="2413052"/>
                    <a:ext cx="540000" cy="540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194B5B">
                        <a:alpha val="20000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2000" b="1" dirty="0">
                      <a:solidFill>
                        <a:srgbClr val="194B5B"/>
                      </a:solidFill>
                      <a:latin typeface="Montserrat" pitchFamily="2" charset="-52"/>
                    </a:endParaRPr>
                  </a:p>
                </p:txBody>
              </p:sp>
              <p:pic>
                <p:nvPicPr>
                  <p:cNvPr id="97" name="Рисунок 96">
                    <a:extLst>
                      <a:ext uri="{FF2B5EF4-FFF2-40B4-BE49-F238E27FC236}">
                        <a16:creationId xmlns:a16="http://schemas.microsoft.com/office/drawing/2014/main" id="{4EA4687D-C160-485C-9FC2-801A6E32E6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00000" y="2521052"/>
                    <a:ext cx="324000" cy="32400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07" name="Группа 106">
                <a:extLst>
                  <a:ext uri="{FF2B5EF4-FFF2-40B4-BE49-F238E27FC236}">
                    <a16:creationId xmlns:a16="http://schemas.microsoft.com/office/drawing/2014/main" id="{3F9434B6-3466-4AD9-BD58-DFADA631700C}"/>
                  </a:ext>
                </a:extLst>
              </p:cNvPr>
              <p:cNvGrpSpPr/>
              <p:nvPr/>
            </p:nvGrpSpPr>
            <p:grpSpPr>
              <a:xfrm>
                <a:off x="539999" y="4320000"/>
                <a:ext cx="2628001" cy="1764000"/>
                <a:chOff x="539999" y="4320000"/>
                <a:chExt cx="2628001" cy="1764000"/>
              </a:xfrm>
            </p:grpSpPr>
            <p:sp>
              <p:nvSpPr>
                <p:cNvPr id="17" name="Прямоугольник: скругленные углы 16">
                  <a:extLst>
                    <a:ext uri="{FF2B5EF4-FFF2-40B4-BE49-F238E27FC236}">
                      <a16:creationId xmlns:a16="http://schemas.microsoft.com/office/drawing/2014/main" id="{2A269347-53B0-451D-8665-FB4CBB852AB8}"/>
                    </a:ext>
                  </a:extLst>
                </p:cNvPr>
                <p:cNvSpPr/>
                <p:nvPr/>
              </p:nvSpPr>
              <p:spPr>
                <a:xfrm>
                  <a:off x="539999" y="4428000"/>
                  <a:ext cx="2520000" cy="1656000"/>
                </a:xfrm>
                <a:prstGeom prst="roundRect">
                  <a:avLst>
                    <a:gd name="adj" fmla="val 4952"/>
                  </a:avLst>
                </a:prstGeom>
                <a:solidFill>
                  <a:schemeClr val="bg1"/>
                </a:solidFill>
                <a:ln>
                  <a:solidFill>
                    <a:srgbClr val="194B5B">
                      <a:alpha val="2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374E3A9-CEA8-4B13-B2FF-E74E5F69B2CC}"/>
                    </a:ext>
                  </a:extLst>
                </p:cNvPr>
                <p:cNvSpPr txBox="1"/>
                <p:nvPr/>
              </p:nvSpPr>
              <p:spPr>
                <a:xfrm>
                  <a:off x="684000" y="4640867"/>
                  <a:ext cx="1980000" cy="4308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ru-RU" sz="2200" b="1" dirty="0">
                      <a:solidFill>
                        <a:srgbClr val="007982"/>
                      </a:solidFill>
                      <a:latin typeface="Montserrat" pitchFamily="2" charset="-52"/>
                      <a:cs typeface="Arial"/>
                    </a:rPr>
                    <a:t>Более 250</a:t>
                  </a:r>
                  <a:endParaRPr lang="ru-RU" sz="2200" dirty="0">
                    <a:solidFill>
                      <a:srgbClr val="007982"/>
                    </a:solidFill>
                    <a:latin typeface="Montserrat" pitchFamily="2" charset="-52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711B1F6-F0D7-44BA-8A78-FA8BBC8607C8}"/>
                    </a:ext>
                  </a:extLst>
                </p:cNvPr>
                <p:cNvSpPr txBox="1"/>
                <p:nvPr/>
              </p:nvSpPr>
              <p:spPr>
                <a:xfrm>
                  <a:off x="684000" y="5108867"/>
                  <a:ext cx="2160000" cy="7884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:r>
                    <a:rPr lang="ru-RU" sz="1400" dirty="0">
                      <a:latin typeface="Montserrat" pitchFamily="2" charset="-52"/>
                      <a:ea typeface="Arial"/>
                      <a:cs typeface="Arial"/>
                    </a:rPr>
                    <a:t>подразделений, сложная структура предприятия 12 ЦФУ</a:t>
                  </a:r>
                  <a:endParaRPr lang="ru-RU" sz="1400" dirty="0">
                    <a:latin typeface="Montserrat" pitchFamily="2" charset="-52"/>
                  </a:endParaRPr>
                </a:p>
              </p:txBody>
            </p:sp>
            <p:grpSp>
              <p:nvGrpSpPr>
                <p:cNvPr id="100" name="Группа 99">
                  <a:extLst>
                    <a:ext uri="{FF2B5EF4-FFF2-40B4-BE49-F238E27FC236}">
                      <a16:creationId xmlns:a16="http://schemas.microsoft.com/office/drawing/2014/main" id="{FCBA2A4A-76A3-487C-BEB2-57FED2A09B30}"/>
                    </a:ext>
                  </a:extLst>
                </p:cNvPr>
                <p:cNvGrpSpPr/>
                <p:nvPr/>
              </p:nvGrpSpPr>
              <p:grpSpPr>
                <a:xfrm>
                  <a:off x="2628000" y="4320000"/>
                  <a:ext cx="540000" cy="540000"/>
                  <a:chOff x="2590642" y="4320000"/>
                  <a:chExt cx="540000" cy="540000"/>
                </a:xfrm>
              </p:grpSpPr>
              <p:sp>
                <p:nvSpPr>
                  <p:cNvPr id="92" name="Овал 91">
                    <a:extLst>
                      <a:ext uri="{FF2B5EF4-FFF2-40B4-BE49-F238E27FC236}">
                        <a16:creationId xmlns:a16="http://schemas.microsoft.com/office/drawing/2014/main" id="{82221BFA-CB46-4246-A35F-FB049F6CAE4C}"/>
                      </a:ext>
                    </a:extLst>
                  </p:cNvPr>
                  <p:cNvSpPr/>
                  <p:nvPr/>
                </p:nvSpPr>
                <p:spPr>
                  <a:xfrm>
                    <a:off x="2590642" y="4320000"/>
                    <a:ext cx="540000" cy="540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194B5B">
                        <a:alpha val="20000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2000" b="1" dirty="0">
                      <a:solidFill>
                        <a:srgbClr val="194B5B"/>
                      </a:solidFill>
                      <a:latin typeface="Montserrat" pitchFamily="2" charset="-52"/>
                    </a:endParaRPr>
                  </a:p>
                </p:txBody>
              </p:sp>
              <p:pic>
                <p:nvPicPr>
                  <p:cNvPr id="99" name="Рисунок 98">
                    <a:extLst>
                      <a:ext uri="{FF2B5EF4-FFF2-40B4-BE49-F238E27FC236}">
                        <a16:creationId xmlns:a16="http://schemas.microsoft.com/office/drawing/2014/main" id="{5F3B106A-88AD-416D-ABB7-56552DA4486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699999" y="4407804"/>
                    <a:ext cx="324000" cy="32400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08" name="Группа 107">
                <a:extLst>
                  <a:ext uri="{FF2B5EF4-FFF2-40B4-BE49-F238E27FC236}">
                    <a16:creationId xmlns:a16="http://schemas.microsoft.com/office/drawing/2014/main" id="{9D9D8B8E-8B18-48BE-A5BA-D0C3709DD1B6}"/>
                  </a:ext>
                </a:extLst>
              </p:cNvPr>
              <p:cNvGrpSpPr/>
              <p:nvPr/>
            </p:nvGrpSpPr>
            <p:grpSpPr>
              <a:xfrm>
                <a:off x="3312000" y="2413052"/>
                <a:ext cx="3421358" cy="3670380"/>
                <a:chOff x="3312000" y="2413052"/>
                <a:chExt cx="3421358" cy="3670380"/>
              </a:xfrm>
            </p:grpSpPr>
            <p:sp>
              <p:nvSpPr>
                <p:cNvPr id="22" name="Прямоугольник: скругленные углы 21">
                  <a:extLst>
                    <a:ext uri="{FF2B5EF4-FFF2-40B4-BE49-F238E27FC236}">
                      <a16:creationId xmlns:a16="http://schemas.microsoft.com/office/drawing/2014/main" id="{2D57C03D-64DE-4220-A1C7-11F05606D898}"/>
                    </a:ext>
                  </a:extLst>
                </p:cNvPr>
                <p:cNvSpPr/>
                <p:nvPr/>
              </p:nvSpPr>
              <p:spPr>
                <a:xfrm>
                  <a:off x="3312000" y="2519999"/>
                  <a:ext cx="3312000" cy="3563433"/>
                </a:xfrm>
                <a:prstGeom prst="roundRect">
                  <a:avLst>
                    <a:gd name="adj" fmla="val 2810"/>
                  </a:avLst>
                </a:prstGeom>
                <a:solidFill>
                  <a:schemeClr val="bg1"/>
                </a:solidFill>
                <a:ln>
                  <a:solidFill>
                    <a:srgbClr val="194B5B">
                      <a:alpha val="2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7BCC097-A95E-4DBC-AFE0-AF07A9DCD386}"/>
                    </a:ext>
                  </a:extLst>
                </p:cNvPr>
                <p:cNvSpPr txBox="1"/>
                <p:nvPr/>
              </p:nvSpPr>
              <p:spPr>
                <a:xfrm>
                  <a:off x="3492001" y="2732866"/>
                  <a:ext cx="1980000" cy="4308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ru-RU" sz="2200" b="1" i="0" u="none" strike="noStrike" cap="none" spc="0" dirty="0">
                      <a:solidFill>
                        <a:srgbClr val="007982"/>
                      </a:solidFill>
                      <a:latin typeface="Montserrat" pitchFamily="2" charset="-52"/>
                      <a:ea typeface="Arial"/>
                      <a:cs typeface="Arial"/>
                    </a:rPr>
                    <a:t>Более 50</a:t>
                  </a:r>
                  <a:endParaRPr lang="ru-RU" sz="2200" dirty="0">
                    <a:solidFill>
                      <a:srgbClr val="007982"/>
                    </a:solidFill>
                    <a:latin typeface="Montserrat" pitchFamily="2" charset="-52"/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E773BF2-CDB4-475A-8EC2-3853053BA2BD}"/>
                    </a:ext>
                  </a:extLst>
                </p:cNvPr>
                <p:cNvSpPr txBox="1"/>
                <p:nvPr/>
              </p:nvSpPr>
              <p:spPr>
                <a:xfrm>
                  <a:off x="3492001" y="3200866"/>
                  <a:ext cx="2952000" cy="25242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10000"/>
                    </a:lnSpc>
                    <a:spcAft>
                      <a:spcPts val="600"/>
                    </a:spcAft>
                  </a:pPr>
                  <a:r>
                    <a:rPr lang="ru-RU" sz="1400" dirty="0">
                      <a:latin typeface="Montserrat" pitchFamily="2" charset="-52"/>
                      <a:ea typeface="Arial"/>
                      <a:cs typeface="Arial"/>
                    </a:rPr>
                    <a:t>видов документов по всем направлениям деятельности:</a:t>
                  </a:r>
                </a:p>
                <a:p>
                  <a:pPr marL="285750" indent="-285750">
                    <a:lnSpc>
                      <a:spcPct val="110000"/>
                    </a:lnSpc>
                    <a:buClr>
                      <a:srgbClr val="007982"/>
                    </a:buClr>
                    <a:buFont typeface="Wingdings" panose="05000000000000000000" pitchFamily="2" charset="2"/>
                    <a:buChar char="§"/>
                  </a:pPr>
                  <a:r>
                    <a:rPr lang="ru-RU" sz="1400" dirty="0">
                      <a:latin typeface="Montserrat" pitchFamily="2" charset="-52"/>
                    </a:rPr>
                    <a:t>входящие, </a:t>
                  </a:r>
                </a:p>
                <a:p>
                  <a:pPr marL="285750" indent="-285750">
                    <a:lnSpc>
                      <a:spcPct val="110000"/>
                    </a:lnSpc>
                    <a:buClr>
                      <a:srgbClr val="007982"/>
                    </a:buClr>
                    <a:buFont typeface="Wingdings" panose="05000000000000000000" pitchFamily="2" charset="2"/>
                    <a:buChar char="§"/>
                  </a:pPr>
                  <a:r>
                    <a:rPr lang="ru-RU" sz="1400" dirty="0">
                      <a:latin typeface="Montserrat" pitchFamily="2" charset="-52"/>
                    </a:rPr>
                    <a:t>исходящие, </a:t>
                  </a:r>
                </a:p>
                <a:p>
                  <a:pPr marL="285750" indent="-285750">
                    <a:lnSpc>
                      <a:spcPct val="110000"/>
                    </a:lnSpc>
                    <a:buClr>
                      <a:srgbClr val="007982"/>
                    </a:buClr>
                    <a:buFont typeface="Wingdings" panose="05000000000000000000" pitchFamily="2" charset="2"/>
                    <a:buChar char="§"/>
                  </a:pPr>
                  <a:r>
                    <a:rPr lang="ru-RU" sz="1400" dirty="0">
                      <a:latin typeface="Montserrat" pitchFamily="2" charset="-52"/>
                    </a:rPr>
                    <a:t>служебные записки, </a:t>
                  </a:r>
                </a:p>
                <a:p>
                  <a:pPr marL="285750" indent="-285750">
                    <a:lnSpc>
                      <a:spcPct val="110000"/>
                    </a:lnSpc>
                    <a:buClr>
                      <a:srgbClr val="007982"/>
                    </a:buClr>
                    <a:buFont typeface="Wingdings" panose="05000000000000000000" pitchFamily="2" charset="2"/>
                    <a:buChar char="§"/>
                  </a:pPr>
                  <a:r>
                    <a:rPr lang="ru-RU" sz="1400" dirty="0">
                      <a:latin typeface="Montserrat" pitchFamily="2" charset="-52"/>
                    </a:rPr>
                    <a:t>организационно-распорядительные документы, </a:t>
                  </a:r>
                </a:p>
                <a:p>
                  <a:pPr marL="285750" indent="-285750">
                    <a:lnSpc>
                      <a:spcPct val="110000"/>
                    </a:lnSpc>
                    <a:buClr>
                      <a:srgbClr val="007982"/>
                    </a:buClr>
                    <a:buFont typeface="Wingdings" panose="05000000000000000000" pitchFamily="2" charset="2"/>
                    <a:buChar char="§"/>
                  </a:pPr>
                  <a:r>
                    <a:rPr lang="ru-RU" sz="1400" dirty="0">
                      <a:latin typeface="Montserrat" pitchFamily="2" charset="-52"/>
                    </a:rPr>
                    <a:t>договоры и закупочная деятельность.</a:t>
                  </a:r>
                </a:p>
              </p:txBody>
            </p:sp>
            <p:grpSp>
              <p:nvGrpSpPr>
                <p:cNvPr id="103" name="Группа 102">
                  <a:extLst>
                    <a:ext uri="{FF2B5EF4-FFF2-40B4-BE49-F238E27FC236}">
                      <a16:creationId xmlns:a16="http://schemas.microsoft.com/office/drawing/2014/main" id="{24234B42-E298-4201-9DF9-590922A0270C}"/>
                    </a:ext>
                  </a:extLst>
                </p:cNvPr>
                <p:cNvGrpSpPr/>
                <p:nvPr/>
              </p:nvGrpSpPr>
              <p:grpSpPr>
                <a:xfrm>
                  <a:off x="6193358" y="2413052"/>
                  <a:ext cx="540000" cy="540000"/>
                  <a:chOff x="6192000" y="2413052"/>
                  <a:chExt cx="540000" cy="540000"/>
                </a:xfrm>
              </p:grpSpPr>
              <p:sp>
                <p:nvSpPr>
                  <p:cNvPr id="93" name="Овал 92">
                    <a:extLst>
                      <a:ext uri="{FF2B5EF4-FFF2-40B4-BE49-F238E27FC236}">
                        <a16:creationId xmlns:a16="http://schemas.microsoft.com/office/drawing/2014/main" id="{FFFC8509-FC82-4460-B1D2-180FA3CEAD65}"/>
                      </a:ext>
                    </a:extLst>
                  </p:cNvPr>
                  <p:cNvSpPr/>
                  <p:nvPr/>
                </p:nvSpPr>
                <p:spPr>
                  <a:xfrm>
                    <a:off x="6192000" y="2413052"/>
                    <a:ext cx="540000" cy="540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194B5B">
                        <a:alpha val="20000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2000" b="1" dirty="0">
                      <a:solidFill>
                        <a:srgbClr val="194B5B"/>
                      </a:solidFill>
                      <a:latin typeface="Montserrat" pitchFamily="2" charset="-52"/>
                    </a:endParaRPr>
                  </a:p>
                </p:txBody>
              </p:sp>
              <p:pic>
                <p:nvPicPr>
                  <p:cNvPr id="102" name="Рисунок 101">
                    <a:extLst>
                      <a:ext uri="{FF2B5EF4-FFF2-40B4-BE49-F238E27FC236}">
                        <a16:creationId xmlns:a16="http://schemas.microsoft.com/office/drawing/2014/main" id="{CD9839CB-35EC-4FEE-A5D9-431A06D1B3C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18000" y="2539052"/>
                    <a:ext cx="288000" cy="288000"/>
                  </a:xfrm>
                  <a:prstGeom prst="rect">
                    <a:avLst/>
                  </a:prstGeom>
                </p:spPr>
              </p:pic>
            </p:grpSp>
          </p:grpSp>
        </p:grpSp>
      </p:grpSp>
    </p:spTree>
    <p:extLst>
      <p:ext uri="{BB962C8B-B14F-4D97-AF65-F5344CB8AC3E}">
        <p14:creationId xmlns:p14="http://schemas.microsoft.com/office/powerpoint/2010/main" val="3419414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6E650E-9BCC-41F7-AB44-C90887730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108000"/>
            <a:ext cx="2071695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22F852-A673-4F09-8A52-2C119AF0DADB}"/>
              </a:ext>
            </a:extLst>
          </p:cNvPr>
          <p:cNvSpPr txBox="1"/>
          <p:nvPr/>
        </p:nvSpPr>
        <p:spPr>
          <a:xfrm>
            <a:off x="503999" y="1188000"/>
            <a:ext cx="11160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194B5B"/>
                </a:solidFill>
                <a:latin typeface="Montserrat" pitchFamily="2" charset="-52"/>
              </a:rPr>
              <a:t>Планы на дальнейшее развитие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3A3A51E-ECD7-474C-AE0D-1135120D6C0F}"/>
              </a:ext>
            </a:extLst>
          </p:cNvPr>
          <p:cNvGrpSpPr/>
          <p:nvPr/>
        </p:nvGrpSpPr>
        <p:grpSpPr>
          <a:xfrm>
            <a:off x="7971600" y="6210000"/>
            <a:ext cx="4220400" cy="648000"/>
            <a:chOff x="7971600" y="6210000"/>
            <a:chExt cx="4220400" cy="64800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C51162-22A4-4A25-9EC1-A5AAD4ACC009}"/>
                </a:ext>
              </a:extLst>
            </p:cNvPr>
            <p:cNvSpPr txBox="1"/>
            <p:nvPr/>
          </p:nvSpPr>
          <p:spPr>
            <a:xfrm>
              <a:off x="7971600" y="6364723"/>
              <a:ext cx="32400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800" i="0" u="none" strike="noStrike" cap="none" spc="0" dirty="0">
                  <a:solidFill>
                    <a:srgbClr val="194B5B"/>
                  </a:solidFill>
                  <a:latin typeface="Montserrat" pitchFamily="2" charset="-52"/>
                  <a:ea typeface="Arial"/>
                  <a:cs typeface="Arial"/>
                </a:rPr>
                <a:t>Самостоятельное внедрение 1С:Документооборот 3.0 в АО «Корпорация Тактическое ракетное вооружение»</a:t>
              </a:r>
              <a:endParaRPr lang="ru-RU" sz="800" dirty="0">
                <a:solidFill>
                  <a:srgbClr val="194B5B"/>
                </a:solidFill>
                <a:latin typeface="Montserrat" pitchFamily="2" charset="-52"/>
              </a:endParaRPr>
            </a:p>
          </p:txBody>
        </p:sp>
        <p:sp>
          <p:nvSpPr>
            <p:cNvPr id="11" name="Номер слайда 5">
              <a:extLst>
                <a:ext uri="{FF2B5EF4-FFF2-40B4-BE49-F238E27FC236}">
                  <a16:creationId xmlns:a16="http://schemas.microsoft.com/office/drawing/2014/main" id="{9B790DF0-A890-4BFB-9CD5-C5C53246B746}"/>
                </a:ext>
              </a:extLst>
            </p:cNvPr>
            <p:cNvSpPr txBox="1"/>
            <p:nvPr/>
          </p:nvSpPr>
          <p:spPr bwMode="auto">
            <a:xfrm>
              <a:off x="11211600" y="6210000"/>
              <a:ext cx="980400" cy="64800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>
                <a:defRPr sz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fld id="{189874D7-15B6-4561-9EAD-5118F1EAE87B}" type="slidenum">
                <a:rPr lang="ru-RU" sz="1800" i="0" u="none" strike="noStrike" cap="none" spc="0" smtClean="0">
                  <a:ln>
                    <a:noFill/>
                  </a:ln>
                  <a:solidFill>
                    <a:srgbClr val="194B5B">
                      <a:alpha val="50000"/>
                    </a:srgbClr>
                  </a:solidFill>
                  <a:latin typeface="Montserrat" pitchFamily="2" charset="-52"/>
                  <a:ea typeface="Roboto"/>
                  <a:cs typeface="Open Sans"/>
                </a:rPr>
                <a:t>20</a:t>
              </a:fld>
              <a:endParaRPr lang="ru-RU" sz="1800" i="0" u="none" strike="noStrike" cap="none" spc="0" dirty="0">
                <a:ln>
                  <a:noFill/>
                </a:ln>
                <a:solidFill>
                  <a:srgbClr val="194B5B">
                    <a:alpha val="50000"/>
                  </a:srgbClr>
                </a:solidFill>
                <a:latin typeface="Montserrat" pitchFamily="2" charset="-52"/>
                <a:ea typeface="Roboto"/>
                <a:cs typeface="Open San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F4F2422-8291-4A7C-A126-568F7C117FF0}"/>
              </a:ext>
            </a:extLst>
          </p:cNvPr>
          <p:cNvSpPr txBox="1"/>
          <p:nvPr/>
        </p:nvSpPr>
        <p:spPr>
          <a:xfrm>
            <a:off x="576000" y="1944000"/>
            <a:ext cx="5953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7982"/>
                </a:solidFill>
                <a:latin typeface="Montserrat" pitchFamily="2" charset="-52"/>
              </a:rPr>
              <a:t>1.</a:t>
            </a:r>
            <a:endParaRPr lang="ru-RU" sz="2800" b="1" i="0" u="none" strike="noStrike" cap="none" spc="0" dirty="0">
              <a:solidFill>
                <a:srgbClr val="007982"/>
              </a:solidFill>
              <a:latin typeface="Montserrat" pitchFamily="2" charset="-52"/>
              <a:cs typeface="Arial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D3E4BE4-63FC-40D8-B221-C21F3FC29B2E}"/>
              </a:ext>
            </a:extLst>
          </p:cNvPr>
          <p:cNvCxnSpPr>
            <a:cxnSpLocks/>
          </p:cNvCxnSpPr>
          <p:nvPr/>
        </p:nvCxnSpPr>
        <p:spPr>
          <a:xfrm>
            <a:off x="612000" y="2520000"/>
            <a:ext cx="10908000" cy="567"/>
          </a:xfrm>
          <a:prstGeom prst="line">
            <a:avLst/>
          </a:prstGeom>
          <a:ln w="12700">
            <a:solidFill>
              <a:srgbClr val="194B5B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A23E15A-B5B2-4F21-A295-D8F7A3FBF1A5}"/>
              </a:ext>
            </a:extLst>
          </p:cNvPr>
          <p:cNvSpPr txBox="1"/>
          <p:nvPr/>
        </p:nvSpPr>
        <p:spPr>
          <a:xfrm>
            <a:off x="1045320" y="2052000"/>
            <a:ext cx="10570679" cy="3461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dirty="0">
                <a:latin typeface="Montserrat" pitchFamily="2" charset="-52"/>
              </a:rPr>
              <a:t>Реализация новых требований и пожеланий как рядовых, так и руководящих сотрудников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5E685E-B99E-48FD-99CC-82CDC30F0B19}"/>
              </a:ext>
            </a:extLst>
          </p:cNvPr>
          <p:cNvSpPr txBox="1"/>
          <p:nvPr/>
        </p:nvSpPr>
        <p:spPr>
          <a:xfrm>
            <a:off x="576000" y="2635200"/>
            <a:ext cx="5953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7982"/>
                </a:solidFill>
                <a:latin typeface="Montserrat" pitchFamily="2" charset="-52"/>
              </a:rPr>
              <a:t>2.</a:t>
            </a:r>
            <a:endParaRPr lang="ru-RU" sz="2800" b="1" i="0" u="none" strike="noStrike" cap="none" spc="0" dirty="0">
              <a:solidFill>
                <a:srgbClr val="007982"/>
              </a:solidFill>
              <a:latin typeface="Montserrat" pitchFamily="2" charset="-52"/>
              <a:cs typeface="Arial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C99C592D-E901-4049-81FB-11A8181444B2}"/>
              </a:ext>
            </a:extLst>
          </p:cNvPr>
          <p:cNvCxnSpPr>
            <a:cxnSpLocks/>
          </p:cNvCxnSpPr>
          <p:nvPr/>
        </p:nvCxnSpPr>
        <p:spPr>
          <a:xfrm>
            <a:off x="612000" y="3211200"/>
            <a:ext cx="10908000" cy="567"/>
          </a:xfrm>
          <a:prstGeom prst="line">
            <a:avLst/>
          </a:prstGeom>
          <a:ln w="12700">
            <a:solidFill>
              <a:srgbClr val="194B5B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0D7F6A9-F272-4D71-88DF-AF421A037223}"/>
              </a:ext>
            </a:extLst>
          </p:cNvPr>
          <p:cNvSpPr txBox="1"/>
          <p:nvPr/>
        </p:nvSpPr>
        <p:spPr>
          <a:xfrm>
            <a:off x="1045320" y="2743200"/>
            <a:ext cx="10570679" cy="3461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dirty="0">
                <a:latin typeface="Montserrat" pitchFamily="2" charset="-52"/>
              </a:rPr>
              <a:t>Запуск блока «Договорная и закупочная деятельность»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A1507C-BC0A-4FB8-A27D-8ABF328BFFDC}"/>
              </a:ext>
            </a:extLst>
          </p:cNvPr>
          <p:cNvSpPr txBox="1"/>
          <p:nvPr/>
        </p:nvSpPr>
        <p:spPr>
          <a:xfrm>
            <a:off x="576000" y="3326400"/>
            <a:ext cx="5953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7982"/>
                </a:solidFill>
                <a:latin typeface="Montserrat" pitchFamily="2" charset="-52"/>
              </a:rPr>
              <a:t>3.</a:t>
            </a:r>
            <a:endParaRPr lang="ru-RU" sz="2800" b="1" i="0" u="none" strike="noStrike" cap="none" spc="0" dirty="0">
              <a:solidFill>
                <a:srgbClr val="007982"/>
              </a:solidFill>
              <a:latin typeface="Montserrat" pitchFamily="2" charset="-52"/>
              <a:cs typeface="Arial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279137B-FCED-44E0-BEBD-9C7976083551}"/>
              </a:ext>
            </a:extLst>
          </p:cNvPr>
          <p:cNvCxnSpPr>
            <a:cxnSpLocks/>
          </p:cNvCxnSpPr>
          <p:nvPr/>
        </p:nvCxnSpPr>
        <p:spPr>
          <a:xfrm>
            <a:off x="612000" y="3902400"/>
            <a:ext cx="10908000" cy="567"/>
          </a:xfrm>
          <a:prstGeom prst="line">
            <a:avLst/>
          </a:prstGeom>
          <a:ln w="12700">
            <a:solidFill>
              <a:srgbClr val="194B5B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D5E3B1F-53D4-448C-B437-A012581B7344}"/>
              </a:ext>
            </a:extLst>
          </p:cNvPr>
          <p:cNvSpPr txBox="1"/>
          <p:nvPr/>
        </p:nvSpPr>
        <p:spPr>
          <a:xfrm>
            <a:off x="1045320" y="3434400"/>
            <a:ext cx="10570679" cy="3461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dirty="0">
                <a:latin typeface="Montserrat" pitchFamily="2" charset="-52"/>
              </a:rPr>
              <a:t>Запуск блока «Мероприятия» для коммуникации с дочерними предприятиями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309EFC-543F-4B1F-9516-C475AD26EEC0}"/>
              </a:ext>
            </a:extLst>
          </p:cNvPr>
          <p:cNvSpPr txBox="1"/>
          <p:nvPr/>
        </p:nvSpPr>
        <p:spPr>
          <a:xfrm>
            <a:off x="576000" y="4017600"/>
            <a:ext cx="5953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7982"/>
                </a:solidFill>
                <a:latin typeface="Montserrat" pitchFamily="2" charset="-52"/>
              </a:rPr>
              <a:t>4.</a:t>
            </a:r>
            <a:endParaRPr lang="ru-RU" sz="2800" b="1" i="0" u="none" strike="noStrike" cap="none" spc="0" dirty="0">
              <a:solidFill>
                <a:srgbClr val="007982"/>
              </a:solidFill>
              <a:latin typeface="Montserrat" pitchFamily="2" charset="-52"/>
              <a:cs typeface="Arial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E6458F7D-941E-4E9E-A44B-DD0D8743DBC8}"/>
              </a:ext>
            </a:extLst>
          </p:cNvPr>
          <p:cNvCxnSpPr>
            <a:cxnSpLocks/>
          </p:cNvCxnSpPr>
          <p:nvPr/>
        </p:nvCxnSpPr>
        <p:spPr>
          <a:xfrm>
            <a:off x="612000" y="4593600"/>
            <a:ext cx="10908000" cy="567"/>
          </a:xfrm>
          <a:prstGeom prst="line">
            <a:avLst/>
          </a:prstGeom>
          <a:ln w="12700">
            <a:solidFill>
              <a:srgbClr val="194B5B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73B58D4-0E93-4833-9615-0EF055BA4A27}"/>
              </a:ext>
            </a:extLst>
          </p:cNvPr>
          <p:cNvSpPr txBox="1"/>
          <p:nvPr/>
        </p:nvSpPr>
        <p:spPr>
          <a:xfrm>
            <a:off x="1045320" y="4125600"/>
            <a:ext cx="10570679" cy="3461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dirty="0">
                <a:latin typeface="Montserrat" pitchFamily="2" charset="-52"/>
              </a:rPr>
              <a:t>Интеграция с 1С:ERP и личным кабинетом руководителя на базе 1С:Предприятие.Элемент.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2CF205-B318-4AD4-B5C5-605F1D13FA28}"/>
              </a:ext>
            </a:extLst>
          </p:cNvPr>
          <p:cNvSpPr txBox="1"/>
          <p:nvPr/>
        </p:nvSpPr>
        <p:spPr>
          <a:xfrm>
            <a:off x="576000" y="4845960"/>
            <a:ext cx="5953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7982"/>
                </a:solidFill>
                <a:latin typeface="Montserrat" pitchFamily="2" charset="-52"/>
              </a:rPr>
              <a:t>5.</a:t>
            </a:r>
            <a:endParaRPr lang="ru-RU" sz="2800" b="1" i="0" u="none" strike="noStrike" cap="none" spc="0" dirty="0">
              <a:solidFill>
                <a:srgbClr val="007982"/>
              </a:solidFill>
              <a:latin typeface="Montserrat" pitchFamily="2" charset="-52"/>
              <a:cs typeface="Arial"/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BF3012BB-24CE-4E72-8B6E-82716DDBC9C5}"/>
              </a:ext>
            </a:extLst>
          </p:cNvPr>
          <p:cNvCxnSpPr>
            <a:cxnSpLocks/>
          </p:cNvCxnSpPr>
          <p:nvPr/>
        </p:nvCxnSpPr>
        <p:spPr>
          <a:xfrm>
            <a:off x="612000" y="5543880"/>
            <a:ext cx="10908000" cy="567"/>
          </a:xfrm>
          <a:prstGeom prst="line">
            <a:avLst/>
          </a:prstGeom>
          <a:ln w="12700">
            <a:solidFill>
              <a:srgbClr val="194B5B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FB10BD2-B863-4B73-804C-9F32364FEFFD}"/>
              </a:ext>
            </a:extLst>
          </p:cNvPr>
          <p:cNvSpPr txBox="1"/>
          <p:nvPr/>
        </p:nvSpPr>
        <p:spPr>
          <a:xfrm>
            <a:off x="1045320" y="4816800"/>
            <a:ext cx="10570679" cy="6169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dirty="0">
                <a:latin typeface="Montserrat" pitchFamily="2" charset="-52"/>
              </a:rPr>
              <a:t>Переход с SharePoint на 1С:Предприятие.Элемент (On-</a:t>
            </a:r>
            <a:r>
              <a:rPr lang="ru-RU" sz="1600" dirty="0" err="1">
                <a:latin typeface="Montserrat" pitchFamily="2" charset="-52"/>
              </a:rPr>
              <a:t>Premises</a:t>
            </a:r>
            <a:r>
              <a:rPr lang="ru-RU" sz="1600" dirty="0">
                <a:latin typeface="Montserrat" pitchFamily="2" charset="-52"/>
              </a:rPr>
              <a:t>) в области коммуникации</a:t>
            </a:r>
          </a:p>
          <a:p>
            <a:pPr>
              <a:lnSpc>
                <a:spcPct val="110000"/>
              </a:lnSpc>
            </a:pPr>
            <a:r>
              <a:rPr lang="ru-RU" sz="1600" dirty="0">
                <a:latin typeface="Montserrat" pitchFamily="2" charset="-52"/>
              </a:rPr>
              <a:t>между руководителями дочерних предприятий.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389270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6E650E-9BCC-41F7-AB44-C90887730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108000"/>
            <a:ext cx="2071695" cy="72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E88D10-104C-4ED4-84CD-D80DF41A098F}"/>
              </a:ext>
            </a:extLst>
          </p:cNvPr>
          <p:cNvSpPr txBox="1"/>
          <p:nvPr/>
        </p:nvSpPr>
        <p:spPr>
          <a:xfrm>
            <a:off x="2309400" y="4500000"/>
            <a:ext cx="7560000" cy="568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3000" b="1" dirty="0">
                <a:solidFill>
                  <a:srgbClr val="194B5B"/>
                </a:solidFill>
                <a:latin typeface="Montserrat" pitchFamily="2" charset="-52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2161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6E650E-9BCC-41F7-AB44-C90887730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108000"/>
            <a:ext cx="2071695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22F852-A673-4F09-8A52-2C119AF0DADB}"/>
              </a:ext>
            </a:extLst>
          </p:cNvPr>
          <p:cNvSpPr txBox="1"/>
          <p:nvPr/>
        </p:nvSpPr>
        <p:spPr>
          <a:xfrm>
            <a:off x="503999" y="1188000"/>
            <a:ext cx="11160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194B5B"/>
                </a:solidFill>
                <a:latin typeface="Montserrat" pitchFamily="2" charset="-52"/>
              </a:rPr>
              <a:t>Ограничения</a:t>
            </a:r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E7446C9F-426E-4416-B2A1-82FD114B2DB8}"/>
              </a:ext>
            </a:extLst>
          </p:cNvPr>
          <p:cNvGrpSpPr/>
          <p:nvPr/>
        </p:nvGrpSpPr>
        <p:grpSpPr>
          <a:xfrm>
            <a:off x="7971600" y="6210000"/>
            <a:ext cx="4220400" cy="648000"/>
            <a:chOff x="7971600" y="6210000"/>
            <a:chExt cx="4220400" cy="648000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6A0299C-EFBA-46D4-9840-AF95CC7F433D}"/>
                </a:ext>
              </a:extLst>
            </p:cNvPr>
            <p:cNvSpPr txBox="1"/>
            <p:nvPr/>
          </p:nvSpPr>
          <p:spPr>
            <a:xfrm>
              <a:off x="7971600" y="6364723"/>
              <a:ext cx="32400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800" i="0" u="none" strike="noStrike" cap="none" spc="0" dirty="0">
                  <a:solidFill>
                    <a:srgbClr val="194B5B"/>
                  </a:solidFill>
                  <a:latin typeface="Montserrat" pitchFamily="2" charset="-52"/>
                  <a:ea typeface="Arial"/>
                  <a:cs typeface="Arial"/>
                </a:rPr>
                <a:t>Самостоятельное внедрение 1С:Документооборот 3.0 в АО «Корпорация Тактическое ракетное вооружение»</a:t>
              </a:r>
              <a:endParaRPr lang="ru-RU" sz="800" dirty="0">
                <a:solidFill>
                  <a:srgbClr val="194B5B"/>
                </a:solidFill>
                <a:latin typeface="Montserrat" pitchFamily="2" charset="-52"/>
              </a:endParaRPr>
            </a:p>
          </p:txBody>
        </p:sp>
        <p:sp>
          <p:nvSpPr>
            <p:cNvPr id="88" name="Номер слайда 5">
              <a:extLst>
                <a:ext uri="{FF2B5EF4-FFF2-40B4-BE49-F238E27FC236}">
                  <a16:creationId xmlns:a16="http://schemas.microsoft.com/office/drawing/2014/main" id="{F39E9EEE-C27D-4F6C-91F1-BBFAC805C47A}"/>
                </a:ext>
              </a:extLst>
            </p:cNvPr>
            <p:cNvSpPr txBox="1"/>
            <p:nvPr/>
          </p:nvSpPr>
          <p:spPr bwMode="auto">
            <a:xfrm>
              <a:off x="11211600" y="6210000"/>
              <a:ext cx="980400" cy="64800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>
                <a:defRPr sz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800" i="0" u="none" strike="noStrike" cap="none" spc="0" dirty="0">
                  <a:ln>
                    <a:noFill/>
                  </a:ln>
                  <a:solidFill>
                    <a:srgbClr val="194B5B">
                      <a:alpha val="50000"/>
                    </a:srgbClr>
                  </a:solidFill>
                  <a:latin typeface="Montserrat" pitchFamily="2" charset="-52"/>
                  <a:ea typeface="Roboto"/>
                  <a:cs typeface="Open Sans"/>
                </a:rPr>
                <a:t>0</a:t>
              </a:r>
              <a:fld id="{189874D7-15B6-4561-9EAD-5118F1EAE87B}" type="slidenum">
                <a:rPr lang="ru-RU" sz="1800" i="0" u="none" strike="noStrike" cap="none" spc="0" smtClean="0">
                  <a:ln>
                    <a:noFill/>
                  </a:ln>
                  <a:solidFill>
                    <a:srgbClr val="194B5B">
                      <a:alpha val="50000"/>
                    </a:srgbClr>
                  </a:solidFill>
                  <a:latin typeface="Montserrat" pitchFamily="2" charset="-52"/>
                  <a:ea typeface="Roboto"/>
                  <a:cs typeface="Open Sans"/>
                </a:rPr>
                <a:t>3</a:t>
              </a:fld>
              <a:endParaRPr lang="ru-RU" sz="1800" i="0" u="none" strike="noStrike" cap="none" spc="0" dirty="0">
                <a:ln>
                  <a:noFill/>
                </a:ln>
                <a:solidFill>
                  <a:srgbClr val="194B5B">
                    <a:alpha val="50000"/>
                  </a:srgbClr>
                </a:solidFill>
                <a:latin typeface="Montserrat" pitchFamily="2" charset="-52"/>
                <a:ea typeface="Roboto"/>
                <a:cs typeface="Open Sans"/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D793353-DABF-4517-B3B6-534275FC69BE}"/>
              </a:ext>
            </a:extLst>
          </p:cNvPr>
          <p:cNvGrpSpPr/>
          <p:nvPr/>
        </p:nvGrpSpPr>
        <p:grpSpPr>
          <a:xfrm>
            <a:off x="540000" y="2129781"/>
            <a:ext cx="5796000" cy="1620000"/>
            <a:chOff x="540000" y="2129781"/>
            <a:chExt cx="5796000" cy="1620000"/>
          </a:xfrm>
        </p:grpSpPr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AECFB66E-47AE-41B1-9EA6-5CED349F1780}"/>
                </a:ext>
              </a:extLst>
            </p:cNvPr>
            <p:cNvSpPr/>
            <p:nvPr/>
          </p:nvSpPr>
          <p:spPr>
            <a:xfrm>
              <a:off x="936000" y="2129781"/>
              <a:ext cx="5400000" cy="1620000"/>
            </a:xfrm>
            <a:prstGeom prst="roundRect">
              <a:avLst>
                <a:gd name="adj" fmla="val 7421"/>
              </a:avLst>
            </a:prstGeom>
            <a:solidFill>
              <a:schemeClr val="bg1"/>
            </a:solidFill>
            <a:ln>
              <a:solidFill>
                <a:srgbClr val="194B5B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1338">
                <a:lnSpc>
                  <a:spcPct val="110000"/>
                </a:lnSpc>
              </a:pPr>
              <a:r>
                <a:rPr lang="ru-RU" sz="1600" b="1" dirty="0">
                  <a:solidFill>
                    <a:srgbClr val="194B5B"/>
                  </a:solidFill>
                  <a:latin typeface="Montserrat" pitchFamily="2" charset="-52"/>
                </a:rPr>
                <a:t>Особенности компании</a:t>
              </a:r>
            </a:p>
            <a:p>
              <a:pPr marL="541338">
                <a:lnSpc>
                  <a:spcPct val="110000"/>
                </a:lnSpc>
              </a:pPr>
              <a:r>
                <a:rPr lang="ru-RU" sz="1600" b="1" dirty="0">
                  <a:solidFill>
                    <a:srgbClr val="194B5B"/>
                  </a:solidFill>
                  <a:latin typeface="Montserrat" pitchFamily="2" charset="-52"/>
                </a:rPr>
                <a:t>(оборонка, закрытый контур, регламентированные процедуры)</a:t>
              </a:r>
              <a:endParaRPr lang="ru-RU" sz="1600" b="1" i="0" u="none" strike="noStrike" cap="none" spc="0" dirty="0">
                <a:solidFill>
                  <a:srgbClr val="194B5B"/>
                </a:solidFill>
                <a:latin typeface="Montserrat" pitchFamily="2" charset="-52"/>
                <a:cs typeface="Arial"/>
              </a:endParaRPr>
            </a:p>
          </p:txBody>
        </p:sp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590CF5DC-691B-44E6-9CE0-8C345136757F}"/>
                </a:ext>
              </a:extLst>
            </p:cNvPr>
            <p:cNvGrpSpPr/>
            <p:nvPr/>
          </p:nvGrpSpPr>
          <p:grpSpPr>
            <a:xfrm>
              <a:off x="540000" y="2543781"/>
              <a:ext cx="792000" cy="792000"/>
              <a:chOff x="540000" y="2543781"/>
              <a:chExt cx="792000" cy="792000"/>
            </a:xfrm>
          </p:grpSpPr>
          <p:sp>
            <p:nvSpPr>
              <p:cNvPr id="2" name="Овал 1">
                <a:extLst>
                  <a:ext uri="{FF2B5EF4-FFF2-40B4-BE49-F238E27FC236}">
                    <a16:creationId xmlns:a16="http://schemas.microsoft.com/office/drawing/2014/main" id="{627AFD82-3A3C-4511-B0C0-23217484D378}"/>
                  </a:ext>
                </a:extLst>
              </p:cNvPr>
              <p:cNvSpPr/>
              <p:nvPr/>
            </p:nvSpPr>
            <p:spPr>
              <a:xfrm>
                <a:off x="540000" y="2543781"/>
                <a:ext cx="792000" cy="792000"/>
              </a:xfrm>
              <a:prstGeom prst="ellipse">
                <a:avLst/>
              </a:prstGeom>
              <a:solidFill>
                <a:srgbClr val="0079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9" name="Рисунок 88">
                <a:extLst>
                  <a:ext uri="{FF2B5EF4-FFF2-40B4-BE49-F238E27FC236}">
                    <a16:creationId xmlns:a16="http://schemas.microsoft.com/office/drawing/2014/main" id="{298B2801-C4A3-47B1-B777-592FD33AB5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20000" y="2723781"/>
                <a:ext cx="432000" cy="432000"/>
              </a:xfrm>
              <a:prstGeom prst="rect">
                <a:avLst/>
              </a:prstGeom>
            </p:spPr>
          </p:pic>
        </p:grp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5F6A524A-95BD-448C-BCD4-1B0C8CB81DFD}"/>
              </a:ext>
            </a:extLst>
          </p:cNvPr>
          <p:cNvGrpSpPr/>
          <p:nvPr/>
        </p:nvGrpSpPr>
        <p:grpSpPr>
          <a:xfrm>
            <a:off x="540000" y="4032000"/>
            <a:ext cx="5796000" cy="1620000"/>
            <a:chOff x="540000" y="4032000"/>
            <a:chExt cx="5796000" cy="1620000"/>
          </a:xfrm>
        </p:grpSpPr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3108DB5D-8FCA-4A0E-A832-9C92BB8C9B0B}"/>
                </a:ext>
              </a:extLst>
            </p:cNvPr>
            <p:cNvSpPr/>
            <p:nvPr/>
          </p:nvSpPr>
          <p:spPr>
            <a:xfrm>
              <a:off x="936000" y="4032000"/>
              <a:ext cx="5400000" cy="1620000"/>
            </a:xfrm>
            <a:prstGeom prst="roundRect">
              <a:avLst>
                <a:gd name="adj" fmla="val 7421"/>
              </a:avLst>
            </a:prstGeom>
            <a:solidFill>
              <a:schemeClr val="bg1"/>
            </a:solidFill>
            <a:ln>
              <a:solidFill>
                <a:srgbClr val="194B5B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1338">
                <a:lnSpc>
                  <a:spcPct val="110000"/>
                </a:lnSpc>
              </a:pPr>
              <a:r>
                <a:rPr lang="ru-RU" sz="1600" b="1" dirty="0">
                  <a:solidFill>
                    <a:srgbClr val="194B5B"/>
                  </a:solidFill>
                  <a:latin typeface="Montserrat" pitchFamily="2" charset="-52"/>
                </a:rPr>
                <a:t>Внедрение с использованием максимально типового функционала</a:t>
              </a:r>
              <a:endParaRPr lang="ru-RU" sz="1600" b="1" i="0" u="none" strike="noStrike" cap="none" spc="0" dirty="0">
                <a:solidFill>
                  <a:srgbClr val="194B5B"/>
                </a:solidFill>
                <a:latin typeface="Montserrat" pitchFamily="2" charset="-52"/>
                <a:cs typeface="Arial"/>
              </a:endParaRPr>
            </a:p>
          </p:txBody>
        </p:sp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0BC9746-7CA4-4D3A-878A-6D07BCB6F573}"/>
                </a:ext>
              </a:extLst>
            </p:cNvPr>
            <p:cNvGrpSpPr/>
            <p:nvPr/>
          </p:nvGrpSpPr>
          <p:grpSpPr>
            <a:xfrm>
              <a:off x="540000" y="4446000"/>
              <a:ext cx="792000" cy="792000"/>
              <a:chOff x="540000" y="4446000"/>
              <a:chExt cx="792000" cy="792000"/>
            </a:xfrm>
          </p:grpSpPr>
          <p:sp>
            <p:nvSpPr>
              <p:cNvPr id="55" name="Овал 54">
                <a:extLst>
                  <a:ext uri="{FF2B5EF4-FFF2-40B4-BE49-F238E27FC236}">
                    <a16:creationId xmlns:a16="http://schemas.microsoft.com/office/drawing/2014/main" id="{46E0A94A-6178-4FEF-BBB0-52A0660225D9}"/>
                  </a:ext>
                </a:extLst>
              </p:cNvPr>
              <p:cNvSpPr/>
              <p:nvPr/>
            </p:nvSpPr>
            <p:spPr>
              <a:xfrm>
                <a:off x="540000" y="4446000"/>
                <a:ext cx="792000" cy="792000"/>
              </a:xfrm>
              <a:prstGeom prst="ellipse">
                <a:avLst/>
              </a:prstGeom>
              <a:solidFill>
                <a:srgbClr val="0079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980182AE-8203-4F03-AFB8-522C75EC62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20000" y="4626000"/>
                <a:ext cx="432000" cy="432000"/>
              </a:xfrm>
              <a:prstGeom prst="rect">
                <a:avLst/>
              </a:prstGeom>
            </p:spPr>
          </p:pic>
        </p:grp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F34F123-FD55-46DF-A46B-FAE43468C560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000" y="936000"/>
            <a:ext cx="2376000" cy="5112000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9100FF8-40B9-4AAE-AAEB-8CA53A156463}"/>
              </a:ext>
            </a:extLst>
          </p:cNvPr>
          <p:cNvGrpSpPr/>
          <p:nvPr/>
        </p:nvGrpSpPr>
        <p:grpSpPr>
          <a:xfrm>
            <a:off x="6624000" y="2129781"/>
            <a:ext cx="2736001" cy="1620000"/>
            <a:chOff x="6624000" y="2129781"/>
            <a:chExt cx="2736001" cy="1620000"/>
          </a:xfrm>
        </p:grpSpPr>
        <p:sp>
          <p:nvSpPr>
            <p:cNvPr id="56" name="Прямоугольник: скругленные углы 55">
              <a:extLst>
                <a:ext uri="{FF2B5EF4-FFF2-40B4-BE49-F238E27FC236}">
                  <a16:creationId xmlns:a16="http://schemas.microsoft.com/office/drawing/2014/main" id="{4CC1F2A6-1E89-45D6-B9EE-C5156ECAE992}"/>
                </a:ext>
              </a:extLst>
            </p:cNvPr>
            <p:cNvSpPr/>
            <p:nvPr/>
          </p:nvSpPr>
          <p:spPr>
            <a:xfrm>
              <a:off x="7020001" y="2129781"/>
              <a:ext cx="2340000" cy="1620000"/>
            </a:xfrm>
            <a:prstGeom prst="roundRect">
              <a:avLst>
                <a:gd name="adj" fmla="val 7421"/>
              </a:avLst>
            </a:prstGeom>
            <a:solidFill>
              <a:schemeClr val="bg1"/>
            </a:solidFill>
            <a:ln>
              <a:solidFill>
                <a:srgbClr val="194B5B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1338"/>
              <a:r>
                <a:rPr lang="ru-RU" sz="1600" b="1" dirty="0">
                  <a:solidFill>
                    <a:srgbClr val="194B5B"/>
                  </a:solidFill>
                  <a:latin typeface="Montserrat" pitchFamily="2" charset="-52"/>
                </a:rPr>
                <a:t>Время</a:t>
              </a:r>
              <a:endParaRPr lang="ru-RU" sz="1600" b="1" i="0" u="none" strike="noStrike" cap="none" spc="0" dirty="0">
                <a:solidFill>
                  <a:srgbClr val="194B5B"/>
                </a:solidFill>
                <a:latin typeface="Montserrat" pitchFamily="2" charset="-52"/>
                <a:cs typeface="Arial"/>
              </a:endParaRPr>
            </a:p>
          </p:txBody>
        </p: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94AF671C-FFED-4361-87CC-90230E1A8736}"/>
                </a:ext>
              </a:extLst>
            </p:cNvPr>
            <p:cNvGrpSpPr/>
            <p:nvPr/>
          </p:nvGrpSpPr>
          <p:grpSpPr>
            <a:xfrm>
              <a:off x="6624000" y="2543781"/>
              <a:ext cx="792000" cy="792000"/>
              <a:chOff x="6624000" y="2543781"/>
              <a:chExt cx="792000" cy="792000"/>
            </a:xfrm>
          </p:grpSpPr>
          <p:sp>
            <p:nvSpPr>
              <p:cNvPr id="57" name="Овал 56">
                <a:extLst>
                  <a:ext uri="{FF2B5EF4-FFF2-40B4-BE49-F238E27FC236}">
                    <a16:creationId xmlns:a16="http://schemas.microsoft.com/office/drawing/2014/main" id="{57F7AC46-7D06-4021-9F67-E9BF7C6BE180}"/>
                  </a:ext>
                </a:extLst>
              </p:cNvPr>
              <p:cNvSpPr/>
              <p:nvPr/>
            </p:nvSpPr>
            <p:spPr>
              <a:xfrm>
                <a:off x="6624000" y="2543781"/>
                <a:ext cx="792000" cy="792000"/>
              </a:xfrm>
              <a:prstGeom prst="ellipse">
                <a:avLst/>
              </a:prstGeom>
              <a:solidFill>
                <a:srgbClr val="0079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68D43B48-D290-405A-9DF0-7C03E357C4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804000" y="2723781"/>
                <a:ext cx="432000" cy="432000"/>
              </a:xfrm>
              <a:prstGeom prst="rect">
                <a:avLst/>
              </a:prstGeom>
            </p:spPr>
          </p:pic>
        </p:grp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04A01A54-35B0-4362-A456-AA82A35731F7}"/>
              </a:ext>
            </a:extLst>
          </p:cNvPr>
          <p:cNvGrpSpPr/>
          <p:nvPr/>
        </p:nvGrpSpPr>
        <p:grpSpPr>
          <a:xfrm>
            <a:off x="6624000" y="4032000"/>
            <a:ext cx="2736001" cy="1620000"/>
            <a:chOff x="6624000" y="4032000"/>
            <a:chExt cx="2736001" cy="1620000"/>
          </a:xfrm>
        </p:grpSpPr>
        <p:sp>
          <p:nvSpPr>
            <p:cNvPr id="60" name="Прямоугольник: скругленные углы 59">
              <a:extLst>
                <a:ext uri="{FF2B5EF4-FFF2-40B4-BE49-F238E27FC236}">
                  <a16:creationId xmlns:a16="http://schemas.microsoft.com/office/drawing/2014/main" id="{72E545EA-3681-4949-BCFC-1F1BED784DE8}"/>
                </a:ext>
              </a:extLst>
            </p:cNvPr>
            <p:cNvSpPr/>
            <p:nvPr/>
          </p:nvSpPr>
          <p:spPr>
            <a:xfrm>
              <a:off x="7020001" y="4032000"/>
              <a:ext cx="2340000" cy="1620000"/>
            </a:xfrm>
            <a:prstGeom prst="roundRect">
              <a:avLst>
                <a:gd name="adj" fmla="val 7421"/>
              </a:avLst>
            </a:prstGeom>
            <a:solidFill>
              <a:schemeClr val="bg1"/>
            </a:solidFill>
            <a:ln>
              <a:solidFill>
                <a:srgbClr val="194B5B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1338"/>
              <a:r>
                <a:rPr lang="ru-RU" sz="1600" b="1" dirty="0">
                  <a:solidFill>
                    <a:srgbClr val="194B5B"/>
                  </a:solidFill>
                  <a:latin typeface="Montserrat" pitchFamily="2" charset="-52"/>
                </a:rPr>
                <a:t>Деньги</a:t>
              </a:r>
              <a:endParaRPr lang="ru-RU" sz="1600" b="1" i="0" u="none" strike="noStrike" cap="none" spc="0" dirty="0">
                <a:solidFill>
                  <a:srgbClr val="194B5B"/>
                </a:solidFill>
                <a:latin typeface="Montserrat" pitchFamily="2" charset="-52"/>
                <a:cs typeface="Arial"/>
              </a:endParaRPr>
            </a:p>
          </p:txBody>
        </p:sp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6AF84B24-49CA-405D-A3F1-8D42E0D8F7BB}"/>
                </a:ext>
              </a:extLst>
            </p:cNvPr>
            <p:cNvGrpSpPr/>
            <p:nvPr/>
          </p:nvGrpSpPr>
          <p:grpSpPr>
            <a:xfrm>
              <a:off x="6624000" y="4446000"/>
              <a:ext cx="792000" cy="792000"/>
              <a:chOff x="6624000" y="4446000"/>
              <a:chExt cx="792000" cy="792000"/>
            </a:xfrm>
          </p:grpSpPr>
          <p:sp>
            <p:nvSpPr>
              <p:cNvPr id="85" name="Овал 84">
                <a:extLst>
                  <a:ext uri="{FF2B5EF4-FFF2-40B4-BE49-F238E27FC236}">
                    <a16:creationId xmlns:a16="http://schemas.microsoft.com/office/drawing/2014/main" id="{677694AB-0387-479C-982B-A3330D550E4E}"/>
                  </a:ext>
                </a:extLst>
              </p:cNvPr>
              <p:cNvSpPr/>
              <p:nvPr/>
            </p:nvSpPr>
            <p:spPr>
              <a:xfrm>
                <a:off x="6624000" y="4446000"/>
                <a:ext cx="792000" cy="792000"/>
              </a:xfrm>
              <a:prstGeom prst="ellipse">
                <a:avLst/>
              </a:prstGeom>
              <a:solidFill>
                <a:srgbClr val="0079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CC480B2C-B078-4EB8-A395-B7477D04FE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806225" y="4626000"/>
                <a:ext cx="432000" cy="432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76046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6E650E-9BCC-41F7-AB44-C90887730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108000"/>
            <a:ext cx="2071695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22F852-A673-4F09-8A52-2C119AF0DADB}"/>
              </a:ext>
            </a:extLst>
          </p:cNvPr>
          <p:cNvSpPr txBox="1"/>
          <p:nvPr/>
        </p:nvSpPr>
        <p:spPr>
          <a:xfrm>
            <a:off x="503999" y="1188000"/>
            <a:ext cx="11160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194B5B"/>
                </a:solidFill>
                <a:latin typeface="Montserrat" pitchFamily="2" charset="-52"/>
              </a:rPr>
              <a:t>Ситуация на момент внедрения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B03ABA-819D-4F8A-9597-8FC7C840EDC2}"/>
              </a:ext>
            </a:extLst>
          </p:cNvPr>
          <p:cNvGrpSpPr/>
          <p:nvPr/>
        </p:nvGrpSpPr>
        <p:grpSpPr>
          <a:xfrm>
            <a:off x="540000" y="1980709"/>
            <a:ext cx="7778559" cy="1015663"/>
            <a:chOff x="540000" y="1980709"/>
            <a:chExt cx="7778559" cy="10156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93843BE-D540-4A56-8950-BF4827C96A8D}"/>
                </a:ext>
              </a:extLst>
            </p:cNvPr>
            <p:cNvSpPr txBox="1"/>
            <p:nvPr/>
          </p:nvSpPr>
          <p:spPr>
            <a:xfrm>
              <a:off x="540000" y="1980709"/>
              <a:ext cx="1260000" cy="101566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ru-RU" sz="6000" b="1" dirty="0">
                  <a:solidFill>
                    <a:srgbClr val="194B5B">
                      <a:alpha val="10000"/>
                    </a:srgbClr>
                  </a:solidFill>
                  <a:latin typeface="Montserrat" pitchFamily="2" charset="-52"/>
                </a:rPr>
                <a:t>01</a:t>
              </a:r>
              <a:endParaRPr lang="ru-RU" sz="4800" b="1" i="0" u="none" strike="noStrike" cap="none" spc="0" dirty="0">
                <a:solidFill>
                  <a:srgbClr val="194B5B">
                    <a:alpha val="10000"/>
                  </a:srgbClr>
                </a:solidFill>
                <a:latin typeface="Montserrat" pitchFamily="2" charset="-52"/>
                <a:cs typeface="Arial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BA8C990-B3EF-4234-AACA-AAA67742DEEF}"/>
                </a:ext>
              </a:extLst>
            </p:cNvPr>
            <p:cNvSpPr txBox="1"/>
            <p:nvPr/>
          </p:nvSpPr>
          <p:spPr>
            <a:xfrm>
              <a:off x="1440000" y="2157625"/>
              <a:ext cx="6878559" cy="6169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sz="1600" i="0" u="none" strike="noStrike" cap="none" spc="0" dirty="0">
                  <a:latin typeface="Montserrat Medium" pitchFamily="2" charset="-52"/>
                  <a:cs typeface="Arial"/>
                </a:rPr>
                <a:t>По архивной СЭД есть описание</a:t>
              </a:r>
            </a:p>
            <a:p>
              <a:pPr>
                <a:lnSpc>
                  <a:spcPct val="110000"/>
                </a:lnSpc>
              </a:pPr>
              <a:r>
                <a:rPr lang="ru-RU" sz="1600" i="0" u="none" strike="noStrike" cap="none" spc="0" dirty="0">
                  <a:latin typeface="Montserrat Medium" pitchFamily="2" charset="-52"/>
                  <a:cs typeface="Arial"/>
                </a:rPr>
                <a:t>процессов, документов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F3EDA44-231C-4E49-A28B-29F0D1B62792}"/>
              </a:ext>
            </a:extLst>
          </p:cNvPr>
          <p:cNvGrpSpPr/>
          <p:nvPr/>
        </p:nvGrpSpPr>
        <p:grpSpPr>
          <a:xfrm>
            <a:off x="7971600" y="6210000"/>
            <a:ext cx="4220400" cy="648000"/>
            <a:chOff x="7971600" y="6210000"/>
            <a:chExt cx="4220400" cy="64800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58F51D4-3422-4FF1-B795-C709E9EDD646}"/>
                </a:ext>
              </a:extLst>
            </p:cNvPr>
            <p:cNvSpPr txBox="1"/>
            <p:nvPr/>
          </p:nvSpPr>
          <p:spPr>
            <a:xfrm>
              <a:off x="7971600" y="6364723"/>
              <a:ext cx="32400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800" i="0" u="none" strike="noStrike" cap="none" spc="0" dirty="0">
                  <a:solidFill>
                    <a:srgbClr val="194B5B"/>
                  </a:solidFill>
                  <a:latin typeface="Montserrat" pitchFamily="2" charset="-52"/>
                  <a:ea typeface="Arial"/>
                  <a:cs typeface="Arial"/>
                </a:rPr>
                <a:t>Самостоятельное внедрение 1С:Документооборот 3.0 в АО «Корпорация Тактическое ракетное вооружение»</a:t>
              </a:r>
              <a:endParaRPr lang="ru-RU" sz="800" dirty="0">
                <a:solidFill>
                  <a:srgbClr val="194B5B"/>
                </a:solidFill>
                <a:latin typeface="Montserrat" pitchFamily="2" charset="-52"/>
              </a:endParaRPr>
            </a:p>
          </p:txBody>
        </p:sp>
        <p:sp>
          <p:nvSpPr>
            <p:cNvPr id="34" name="Номер слайда 5">
              <a:extLst>
                <a:ext uri="{FF2B5EF4-FFF2-40B4-BE49-F238E27FC236}">
                  <a16:creationId xmlns:a16="http://schemas.microsoft.com/office/drawing/2014/main" id="{BF191100-D4F4-4518-84CB-BDB3ED9F8725}"/>
                </a:ext>
              </a:extLst>
            </p:cNvPr>
            <p:cNvSpPr txBox="1"/>
            <p:nvPr/>
          </p:nvSpPr>
          <p:spPr bwMode="auto">
            <a:xfrm>
              <a:off x="11211600" y="6210000"/>
              <a:ext cx="980400" cy="64800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>
                <a:defRPr sz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800" i="0" u="none" strike="noStrike" cap="none" spc="0" dirty="0">
                  <a:ln>
                    <a:noFill/>
                  </a:ln>
                  <a:solidFill>
                    <a:srgbClr val="194B5B">
                      <a:alpha val="50000"/>
                    </a:srgbClr>
                  </a:solidFill>
                  <a:latin typeface="Montserrat" pitchFamily="2" charset="-52"/>
                  <a:ea typeface="Roboto"/>
                  <a:cs typeface="Open Sans"/>
                </a:rPr>
                <a:t>0</a:t>
              </a:r>
              <a:fld id="{189874D7-15B6-4561-9EAD-5118F1EAE87B}" type="slidenum">
                <a:rPr lang="ru-RU" sz="1800" i="0" u="none" strike="noStrike" cap="none" spc="0" smtClean="0">
                  <a:ln>
                    <a:noFill/>
                  </a:ln>
                  <a:solidFill>
                    <a:srgbClr val="194B5B">
                      <a:alpha val="50000"/>
                    </a:srgbClr>
                  </a:solidFill>
                  <a:latin typeface="Montserrat" pitchFamily="2" charset="-52"/>
                  <a:ea typeface="Roboto"/>
                  <a:cs typeface="Open Sans"/>
                </a:rPr>
                <a:t>4</a:t>
              </a:fld>
              <a:endParaRPr lang="ru-RU" sz="1800" i="0" u="none" strike="noStrike" cap="none" spc="0" dirty="0">
                <a:ln>
                  <a:noFill/>
                </a:ln>
                <a:solidFill>
                  <a:srgbClr val="194B5B">
                    <a:alpha val="50000"/>
                  </a:srgbClr>
                </a:solidFill>
                <a:latin typeface="Montserrat" pitchFamily="2" charset="-52"/>
                <a:ea typeface="Roboto"/>
                <a:cs typeface="Open Sans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EFD330B-5DCE-4F93-B2AD-70CCA173B792}"/>
              </a:ext>
            </a:extLst>
          </p:cNvPr>
          <p:cNvGrpSpPr/>
          <p:nvPr/>
        </p:nvGrpSpPr>
        <p:grpSpPr>
          <a:xfrm>
            <a:off x="540000" y="3087268"/>
            <a:ext cx="7778559" cy="1015663"/>
            <a:chOff x="540000" y="3159813"/>
            <a:chExt cx="7778559" cy="101566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6FE639-1AC7-49AC-9A01-516F35DC7857}"/>
                </a:ext>
              </a:extLst>
            </p:cNvPr>
            <p:cNvSpPr txBox="1"/>
            <p:nvPr/>
          </p:nvSpPr>
          <p:spPr>
            <a:xfrm>
              <a:off x="540000" y="3159813"/>
              <a:ext cx="1260000" cy="101566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ru-RU" sz="6000" b="1" i="0" u="none" strike="noStrike" cap="none" spc="0" dirty="0">
                  <a:solidFill>
                    <a:srgbClr val="194B5B">
                      <a:alpha val="10000"/>
                    </a:srgbClr>
                  </a:solidFill>
                  <a:latin typeface="Montserrat" pitchFamily="2" charset="-52"/>
                  <a:cs typeface="Arial"/>
                </a:rPr>
                <a:t>02</a:t>
              </a:r>
              <a:endParaRPr lang="ru-RU" sz="4800" b="1" i="0" u="none" strike="noStrike" cap="none" spc="0" dirty="0">
                <a:solidFill>
                  <a:srgbClr val="194B5B">
                    <a:alpha val="10000"/>
                  </a:srgbClr>
                </a:solidFill>
                <a:latin typeface="Montserrat" pitchFamily="2" charset="-52"/>
                <a:cs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ACE5AE-2373-41BD-AD3E-4CF353D31B44}"/>
                </a:ext>
              </a:extLst>
            </p:cNvPr>
            <p:cNvSpPr txBox="1"/>
            <p:nvPr/>
          </p:nvSpPr>
          <p:spPr>
            <a:xfrm>
              <a:off x="1440000" y="3336729"/>
              <a:ext cx="6878559" cy="6169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sz="1600" i="0" u="none" strike="noStrike" cap="none" spc="0" dirty="0">
                  <a:latin typeface="Montserrat Medium" pitchFamily="2" charset="-52"/>
                  <a:cs typeface="Arial"/>
                </a:rPr>
                <a:t>Есть сформированный отдел ИТ, который давно работает</a:t>
              </a:r>
            </a:p>
            <a:p>
              <a:pPr>
                <a:lnSpc>
                  <a:spcPct val="110000"/>
                </a:lnSpc>
              </a:pPr>
              <a:r>
                <a:rPr lang="ru-RU" sz="1600" i="0" u="none" strike="noStrike" cap="none" spc="0" dirty="0">
                  <a:latin typeface="Montserrat Medium" pitchFamily="2" charset="-52"/>
                  <a:cs typeface="Arial"/>
                </a:rPr>
                <a:t>в архивной СЭД, но в других СЭД также не работал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7C5B61A-336D-4511-83A4-EF592E94F767}"/>
              </a:ext>
            </a:extLst>
          </p:cNvPr>
          <p:cNvGrpSpPr/>
          <p:nvPr/>
        </p:nvGrpSpPr>
        <p:grpSpPr>
          <a:xfrm>
            <a:off x="540000" y="4193827"/>
            <a:ext cx="7778559" cy="1015663"/>
            <a:chOff x="540000" y="4131671"/>
            <a:chExt cx="7778559" cy="101566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4858C0-220E-4E82-93E2-6AA91E306703}"/>
                </a:ext>
              </a:extLst>
            </p:cNvPr>
            <p:cNvSpPr txBox="1"/>
            <p:nvPr/>
          </p:nvSpPr>
          <p:spPr>
            <a:xfrm>
              <a:off x="540000" y="4131671"/>
              <a:ext cx="1260000" cy="101566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ru-RU" sz="6000" b="1" dirty="0">
                  <a:solidFill>
                    <a:srgbClr val="194B5B">
                      <a:alpha val="10000"/>
                    </a:srgbClr>
                  </a:solidFill>
                  <a:latin typeface="Montserrat" pitchFamily="2" charset="-52"/>
                </a:rPr>
                <a:t>03</a:t>
              </a:r>
              <a:endParaRPr lang="ru-RU" sz="4800" b="1" i="0" u="none" strike="noStrike" cap="none" spc="0" dirty="0">
                <a:solidFill>
                  <a:srgbClr val="194B5B">
                    <a:alpha val="10000"/>
                  </a:srgbClr>
                </a:solidFill>
                <a:latin typeface="Montserrat" pitchFamily="2" charset="-52"/>
                <a:cs typeface="Arial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7941330-4BCE-4188-806F-41BE8A8EAE80}"/>
                </a:ext>
              </a:extLst>
            </p:cNvPr>
            <p:cNvSpPr txBox="1"/>
            <p:nvPr/>
          </p:nvSpPr>
          <p:spPr>
            <a:xfrm>
              <a:off x="1440000" y="4308587"/>
              <a:ext cx="6878559" cy="6169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sz="1600" i="0" u="none" strike="noStrike" cap="none" spc="0" dirty="0">
                  <a:latin typeface="Montserrat Medium" pitchFamily="2" charset="-52"/>
                  <a:cs typeface="Arial"/>
                </a:rPr>
                <a:t>Пользователи не имеют опыта</a:t>
              </a:r>
            </a:p>
            <a:p>
              <a:pPr>
                <a:lnSpc>
                  <a:spcPct val="110000"/>
                </a:lnSpc>
              </a:pPr>
              <a:r>
                <a:rPr lang="ru-RU" sz="1600" dirty="0">
                  <a:latin typeface="Montserrat Medium" pitchFamily="2" charset="-52"/>
                  <a:cs typeface="Arial"/>
                </a:rPr>
                <a:t>р</a:t>
              </a:r>
              <a:r>
                <a:rPr lang="ru-RU" sz="1600" i="0" u="none" strike="noStrike" cap="none" spc="0" dirty="0">
                  <a:latin typeface="Montserrat Medium" pitchFamily="2" charset="-52"/>
                  <a:cs typeface="Arial"/>
                </a:rPr>
                <a:t>аботы в других СЭД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75354E7-9BD4-47C6-A337-D3E37537C728}"/>
              </a:ext>
            </a:extLst>
          </p:cNvPr>
          <p:cNvGrpSpPr/>
          <p:nvPr/>
        </p:nvGrpSpPr>
        <p:grpSpPr>
          <a:xfrm>
            <a:off x="540000" y="5300385"/>
            <a:ext cx="7778559" cy="1015663"/>
            <a:chOff x="540000" y="5300385"/>
            <a:chExt cx="7778559" cy="101566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2F62854-7AA5-4D19-A838-0D1D3CA7D928}"/>
                </a:ext>
              </a:extLst>
            </p:cNvPr>
            <p:cNvSpPr txBox="1"/>
            <p:nvPr/>
          </p:nvSpPr>
          <p:spPr>
            <a:xfrm>
              <a:off x="540000" y="5300385"/>
              <a:ext cx="1260000" cy="101566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ru-RU" sz="6000" b="1" dirty="0">
                  <a:solidFill>
                    <a:srgbClr val="194B5B">
                      <a:alpha val="10000"/>
                    </a:srgbClr>
                  </a:solidFill>
                  <a:latin typeface="Montserrat" pitchFamily="2" charset="-52"/>
                </a:rPr>
                <a:t>04</a:t>
              </a:r>
              <a:endParaRPr lang="ru-RU" sz="4800" b="1" i="0" u="none" strike="noStrike" cap="none" spc="0" dirty="0">
                <a:solidFill>
                  <a:srgbClr val="194B5B">
                    <a:alpha val="10000"/>
                  </a:srgbClr>
                </a:solidFill>
                <a:latin typeface="Montserrat" pitchFamily="2" charset="-52"/>
                <a:cs typeface="Arial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B9744E3-4397-4965-B6AB-DD8FF56A5646}"/>
                </a:ext>
              </a:extLst>
            </p:cNvPr>
            <p:cNvSpPr txBox="1"/>
            <p:nvPr/>
          </p:nvSpPr>
          <p:spPr>
            <a:xfrm>
              <a:off x="1440000" y="5477301"/>
              <a:ext cx="6878559" cy="6169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sz="1600" i="0" u="none" strike="noStrike" cap="none" spc="0" dirty="0">
                  <a:latin typeface="Montserrat Medium" pitchFamily="2" charset="-52"/>
                  <a:cs typeface="Arial"/>
                </a:rPr>
                <a:t>Есть один специалист</a:t>
              </a:r>
            </a:p>
            <a:p>
              <a:pPr>
                <a:lnSpc>
                  <a:spcPct val="110000"/>
                </a:lnSpc>
              </a:pPr>
              <a:r>
                <a:rPr lang="ru-RU" sz="1600" i="0" u="none" strike="noStrike" cap="none" spc="0" dirty="0">
                  <a:latin typeface="Montserrat Medium" pitchFamily="2" charset="-52"/>
                  <a:cs typeface="Arial"/>
                </a:rPr>
                <a:t>по 1С:Документообороту</a:t>
              </a: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924413-D98E-49CE-AE06-DDB9917685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199" y="936000"/>
            <a:ext cx="3748801" cy="51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16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6E650E-9BCC-41F7-AB44-C90887730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108000"/>
            <a:ext cx="2071695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22F852-A673-4F09-8A52-2C119AF0DADB}"/>
              </a:ext>
            </a:extLst>
          </p:cNvPr>
          <p:cNvSpPr txBox="1"/>
          <p:nvPr/>
        </p:nvSpPr>
        <p:spPr>
          <a:xfrm>
            <a:off x="503999" y="1188000"/>
            <a:ext cx="11160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194B5B"/>
                </a:solidFill>
                <a:latin typeface="Montserrat" pitchFamily="2" charset="-52"/>
              </a:rPr>
              <a:t>Выбор варианта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2A00421-8707-487D-B077-333A14B53673}"/>
              </a:ext>
            </a:extLst>
          </p:cNvPr>
          <p:cNvGrpSpPr/>
          <p:nvPr/>
        </p:nvGrpSpPr>
        <p:grpSpPr>
          <a:xfrm>
            <a:off x="7971600" y="6210000"/>
            <a:ext cx="4220400" cy="648000"/>
            <a:chOff x="7971600" y="6210000"/>
            <a:chExt cx="4220400" cy="64800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4B1C06D-BCE1-467B-92B4-6A2B6D12AD16}"/>
                </a:ext>
              </a:extLst>
            </p:cNvPr>
            <p:cNvSpPr txBox="1"/>
            <p:nvPr/>
          </p:nvSpPr>
          <p:spPr>
            <a:xfrm>
              <a:off x="7971600" y="6364723"/>
              <a:ext cx="32400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800" i="0" u="none" strike="noStrike" cap="none" spc="0" dirty="0">
                  <a:solidFill>
                    <a:srgbClr val="194B5B"/>
                  </a:solidFill>
                  <a:latin typeface="Montserrat" pitchFamily="2" charset="-52"/>
                  <a:ea typeface="Arial"/>
                  <a:cs typeface="Arial"/>
                </a:rPr>
                <a:t>Самостоятельное внедрение 1С:Документооборот 3.0 в АО «Корпорация Тактическое ракетное вооружение»</a:t>
              </a:r>
              <a:endParaRPr lang="ru-RU" sz="800" dirty="0">
                <a:solidFill>
                  <a:srgbClr val="194B5B"/>
                </a:solidFill>
                <a:latin typeface="Montserrat" pitchFamily="2" charset="-52"/>
              </a:endParaRPr>
            </a:p>
          </p:txBody>
        </p:sp>
        <p:sp>
          <p:nvSpPr>
            <p:cNvPr id="20" name="Номер слайда 5">
              <a:extLst>
                <a:ext uri="{FF2B5EF4-FFF2-40B4-BE49-F238E27FC236}">
                  <a16:creationId xmlns:a16="http://schemas.microsoft.com/office/drawing/2014/main" id="{6CBB2A94-0884-4796-9211-47A2E0D7F809}"/>
                </a:ext>
              </a:extLst>
            </p:cNvPr>
            <p:cNvSpPr txBox="1"/>
            <p:nvPr/>
          </p:nvSpPr>
          <p:spPr bwMode="auto">
            <a:xfrm>
              <a:off x="11211600" y="6210000"/>
              <a:ext cx="980400" cy="64800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>
                <a:defRPr sz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800" i="0" u="none" strike="noStrike" cap="none" spc="0" dirty="0">
                  <a:ln>
                    <a:noFill/>
                  </a:ln>
                  <a:solidFill>
                    <a:srgbClr val="194B5B">
                      <a:alpha val="50000"/>
                    </a:srgbClr>
                  </a:solidFill>
                  <a:latin typeface="Montserrat" pitchFamily="2" charset="-52"/>
                  <a:ea typeface="Roboto"/>
                  <a:cs typeface="Open Sans"/>
                </a:rPr>
                <a:t>0</a:t>
              </a:r>
              <a:fld id="{189874D7-15B6-4561-9EAD-5118F1EAE87B}" type="slidenum">
                <a:rPr lang="ru-RU" sz="1800" i="0" u="none" strike="noStrike" cap="none" spc="0" smtClean="0">
                  <a:ln>
                    <a:noFill/>
                  </a:ln>
                  <a:solidFill>
                    <a:srgbClr val="194B5B">
                      <a:alpha val="50000"/>
                    </a:srgbClr>
                  </a:solidFill>
                  <a:latin typeface="Montserrat" pitchFamily="2" charset="-52"/>
                  <a:ea typeface="Roboto"/>
                  <a:cs typeface="Open Sans"/>
                </a:rPr>
                <a:t>5</a:t>
              </a:fld>
              <a:endParaRPr lang="ru-RU" sz="1800" i="0" u="none" strike="noStrike" cap="none" spc="0" dirty="0">
                <a:ln>
                  <a:noFill/>
                </a:ln>
                <a:solidFill>
                  <a:srgbClr val="194B5B">
                    <a:alpha val="50000"/>
                  </a:srgbClr>
                </a:solidFill>
                <a:latin typeface="Montserrat" pitchFamily="2" charset="-52"/>
                <a:ea typeface="Roboto"/>
                <a:cs typeface="Open Sans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B7E4821-DD22-4BDF-BA2A-055289CED950}"/>
              </a:ext>
            </a:extLst>
          </p:cNvPr>
          <p:cNvGrpSpPr/>
          <p:nvPr/>
        </p:nvGrpSpPr>
        <p:grpSpPr>
          <a:xfrm>
            <a:off x="6180000" y="2292321"/>
            <a:ext cx="5472000" cy="3115567"/>
            <a:chOff x="6180000" y="2292321"/>
            <a:chExt cx="5472000" cy="3115567"/>
          </a:xfrm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EBFFE644-5963-4B42-A0CA-5C2103353FCC}"/>
                </a:ext>
              </a:extLst>
            </p:cNvPr>
            <p:cNvSpPr/>
            <p:nvPr/>
          </p:nvSpPr>
          <p:spPr>
            <a:xfrm>
              <a:off x="6180000" y="2527888"/>
              <a:ext cx="5472000" cy="2880000"/>
            </a:xfrm>
            <a:prstGeom prst="roundRect">
              <a:avLst>
                <a:gd name="adj" fmla="val 4952"/>
              </a:avLst>
            </a:prstGeom>
            <a:solidFill>
              <a:schemeClr val="bg1"/>
            </a:solidFill>
            <a:ln>
              <a:solidFill>
                <a:srgbClr val="194B5B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28000" rtlCol="0" anchor="t"/>
            <a:lstStyle/>
            <a:p>
              <a:pPr algn="ctr">
                <a:lnSpc>
                  <a:spcPct val="110000"/>
                </a:lnSpc>
                <a:spcAft>
                  <a:spcPts val="600"/>
                </a:spcAft>
              </a:pPr>
              <a:r>
                <a:rPr lang="ru-RU" sz="2000" b="1" i="0" u="none" strike="noStrike" cap="none" spc="0" dirty="0">
                  <a:solidFill>
                    <a:srgbClr val="194B5B"/>
                  </a:solidFill>
                  <a:latin typeface="Montserrat" pitchFamily="2" charset="-52"/>
                  <a:cs typeface="Arial"/>
                </a:rPr>
                <a:t>С помощью консультантов</a:t>
              </a:r>
            </a:p>
            <a:p>
              <a:pPr algn="ctr">
                <a:lnSpc>
                  <a:spcPct val="110000"/>
                </a:lnSpc>
              </a:pPr>
              <a:r>
                <a:rPr lang="ru-RU" sz="1600" i="0" u="none" strike="noStrike" cap="none" spc="0" dirty="0">
                  <a:solidFill>
                    <a:srgbClr val="194B5B"/>
                  </a:solidFill>
                  <a:latin typeface="Montserrat Medium" pitchFamily="2" charset="-52"/>
                  <a:cs typeface="Arial"/>
                </a:rPr>
                <a:t>(оценка компании-франчайзи – 12 млн – включает обследование и внедрение без доработок)</a:t>
              </a:r>
              <a:endParaRPr lang="ru-RU" sz="1600" dirty="0">
                <a:solidFill>
                  <a:srgbClr val="194B5B"/>
                </a:solidFill>
              </a:endParaRPr>
            </a:p>
          </p:txBody>
        </p: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E88279D6-6AFB-4FCE-B23A-F809FDE919DF}"/>
                </a:ext>
              </a:extLst>
            </p:cNvPr>
            <p:cNvSpPr/>
            <p:nvPr/>
          </p:nvSpPr>
          <p:spPr>
            <a:xfrm>
              <a:off x="8592002" y="2292321"/>
              <a:ext cx="720000" cy="720000"/>
            </a:xfrm>
            <a:prstGeom prst="ellipse">
              <a:avLst/>
            </a:prstGeom>
            <a:solidFill>
              <a:srgbClr val="0079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latin typeface="Montserrat" pitchFamily="2" charset="-52"/>
                </a:rPr>
                <a:t>02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8CC3CB1-027B-4A3D-B991-39263E822464}"/>
              </a:ext>
            </a:extLst>
          </p:cNvPr>
          <p:cNvGrpSpPr/>
          <p:nvPr/>
        </p:nvGrpSpPr>
        <p:grpSpPr>
          <a:xfrm>
            <a:off x="540000" y="2292321"/>
            <a:ext cx="5472000" cy="3115567"/>
            <a:chOff x="540000" y="2292321"/>
            <a:chExt cx="5472000" cy="3115567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E9A6C07C-4C7D-4F03-BEA9-6FB488C06780}"/>
                </a:ext>
              </a:extLst>
            </p:cNvPr>
            <p:cNvSpPr/>
            <p:nvPr/>
          </p:nvSpPr>
          <p:spPr>
            <a:xfrm>
              <a:off x="540000" y="2527888"/>
              <a:ext cx="5472000" cy="2880000"/>
            </a:xfrm>
            <a:prstGeom prst="roundRect">
              <a:avLst>
                <a:gd name="adj" fmla="val 4952"/>
              </a:avLst>
            </a:prstGeom>
            <a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000"/>
                        </a14:imgEffect>
                        <a14:imgEffect>
                          <a14:saturation sat="0"/>
                        </a14:imgEffect>
                        <a14:imgEffect>
                          <a14:brightnessContrast contrast="2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solidFill>
                <a:srgbClr val="194B5B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28000" rtlCol="0" anchor="t"/>
            <a:lstStyle/>
            <a:p>
              <a:pPr algn="ctr">
                <a:lnSpc>
                  <a:spcPct val="110000"/>
                </a:lnSpc>
              </a:pPr>
              <a:endParaRPr lang="ru-RU" sz="2000" dirty="0">
                <a:solidFill>
                  <a:srgbClr val="194B5B"/>
                </a:solidFill>
              </a:endParaRPr>
            </a:p>
          </p:txBody>
        </p:sp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CF0B943D-F623-48A3-BDFF-FE0DDEA58B0A}"/>
                </a:ext>
              </a:extLst>
            </p:cNvPr>
            <p:cNvSpPr/>
            <p:nvPr/>
          </p:nvSpPr>
          <p:spPr>
            <a:xfrm>
              <a:off x="540000" y="2520610"/>
              <a:ext cx="5472000" cy="2880000"/>
            </a:xfrm>
            <a:prstGeom prst="roundRect">
              <a:avLst>
                <a:gd name="adj" fmla="val 4952"/>
              </a:avLst>
            </a:prstGeom>
            <a:solidFill>
              <a:srgbClr val="007982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28000" rtlCol="0" anchor="t"/>
            <a:lstStyle/>
            <a:p>
              <a:pPr algn="ctr">
                <a:lnSpc>
                  <a:spcPct val="110000"/>
                </a:lnSpc>
              </a:pPr>
              <a:r>
                <a:rPr lang="ru-RU" sz="2000" b="1" i="0" u="none" strike="noStrike" cap="none" spc="0" dirty="0">
                  <a:solidFill>
                    <a:schemeClr val="bg1"/>
                  </a:solidFill>
                  <a:latin typeface="Montserrat" pitchFamily="2" charset="-52"/>
                  <a:cs typeface="Arial"/>
                </a:rPr>
                <a:t>Самостоятельное</a:t>
              </a:r>
            </a:p>
            <a:p>
              <a:pPr algn="ctr">
                <a:lnSpc>
                  <a:spcPct val="110000"/>
                </a:lnSpc>
              </a:pPr>
              <a:r>
                <a:rPr lang="ru-RU" sz="2000" b="1" i="0" u="none" strike="noStrike" cap="none" spc="0" dirty="0">
                  <a:solidFill>
                    <a:schemeClr val="bg1"/>
                  </a:solidFill>
                  <a:latin typeface="Montserrat" pitchFamily="2" charset="-52"/>
                  <a:cs typeface="Arial"/>
                </a:rPr>
                <a:t>внедрение</a:t>
              </a:r>
              <a:endParaRPr lang="ru-RU" sz="2000" b="1" dirty="0">
                <a:solidFill>
                  <a:schemeClr val="bg1"/>
                </a:solidFill>
                <a:latin typeface="Montserrat" pitchFamily="2" charset="-52"/>
              </a:endParaRPr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A7FD0C18-EB29-48E8-8108-D638923F8816}"/>
                </a:ext>
              </a:extLst>
            </p:cNvPr>
            <p:cNvSpPr/>
            <p:nvPr/>
          </p:nvSpPr>
          <p:spPr>
            <a:xfrm>
              <a:off x="2916000" y="2292321"/>
              <a:ext cx="720000" cy="720000"/>
            </a:xfrm>
            <a:prstGeom prst="ellipse">
              <a:avLst/>
            </a:prstGeom>
            <a:solidFill>
              <a:srgbClr val="00798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latin typeface="Montserrat" pitchFamily="2" charset="-52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217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6E650E-9BCC-41F7-AB44-C90887730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108000"/>
            <a:ext cx="2071695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22F852-A673-4F09-8A52-2C119AF0DADB}"/>
              </a:ext>
            </a:extLst>
          </p:cNvPr>
          <p:cNvSpPr txBox="1"/>
          <p:nvPr/>
        </p:nvSpPr>
        <p:spPr>
          <a:xfrm>
            <a:off x="503999" y="1188000"/>
            <a:ext cx="11160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194B5B"/>
                </a:solidFill>
                <a:latin typeface="Montserrat" pitchFamily="2" charset="-52"/>
              </a:rPr>
              <a:t>Этапы внедрения</a:t>
            </a:r>
          </a:p>
        </p:txBody>
      </p:sp>
      <p:sp>
        <p:nvSpPr>
          <p:cNvPr id="3" name="Стрелка: пятиугольник 2">
            <a:extLst>
              <a:ext uri="{FF2B5EF4-FFF2-40B4-BE49-F238E27FC236}">
                <a16:creationId xmlns:a16="http://schemas.microsoft.com/office/drawing/2014/main" id="{31C806C8-BE15-40CC-B4C0-A60958A92B63}"/>
              </a:ext>
            </a:extLst>
          </p:cNvPr>
          <p:cNvSpPr/>
          <p:nvPr/>
        </p:nvSpPr>
        <p:spPr>
          <a:xfrm>
            <a:off x="0" y="1800000"/>
            <a:ext cx="6120000" cy="504000"/>
          </a:xfrm>
          <a:prstGeom prst="homePlate">
            <a:avLst>
              <a:gd name="adj" fmla="val 34881"/>
            </a:avLst>
          </a:prstGeom>
          <a:solidFill>
            <a:srgbClr val="007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1338"/>
            <a:r>
              <a:rPr lang="ru-RU" dirty="0">
                <a:latin typeface="Montserrat Medium" pitchFamily="2" charset="-52"/>
              </a:rPr>
              <a:t>Предварительный анализ и подготовка</a:t>
            </a:r>
          </a:p>
        </p:txBody>
      </p:sp>
      <p:sp>
        <p:nvSpPr>
          <p:cNvPr id="4" name="Стрелка: шеврон 3">
            <a:extLst>
              <a:ext uri="{FF2B5EF4-FFF2-40B4-BE49-F238E27FC236}">
                <a16:creationId xmlns:a16="http://schemas.microsoft.com/office/drawing/2014/main" id="{DA72AFCA-897D-4806-B2C9-F6F6ADE59020}"/>
              </a:ext>
            </a:extLst>
          </p:cNvPr>
          <p:cNvSpPr/>
          <p:nvPr/>
        </p:nvSpPr>
        <p:spPr>
          <a:xfrm>
            <a:off x="6006848" y="1800000"/>
            <a:ext cx="1800000" cy="504000"/>
          </a:xfrm>
          <a:prstGeom prst="chevron">
            <a:avLst>
              <a:gd name="adj" fmla="val 35721"/>
            </a:avLst>
          </a:prstGeom>
          <a:solidFill>
            <a:schemeClr val="bg1"/>
          </a:solidFill>
          <a:ln w="6350">
            <a:solidFill>
              <a:srgbClr val="007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194B5B"/>
                </a:solidFill>
                <a:latin typeface="Montserrat Medium" pitchFamily="2" charset="-52"/>
              </a:rPr>
              <a:t>3 недели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6C298BE-180D-4021-9877-90D2DEB7C581}"/>
              </a:ext>
            </a:extLst>
          </p:cNvPr>
          <p:cNvGrpSpPr/>
          <p:nvPr/>
        </p:nvGrpSpPr>
        <p:grpSpPr>
          <a:xfrm>
            <a:off x="7971600" y="6210000"/>
            <a:ext cx="4220400" cy="648000"/>
            <a:chOff x="7971600" y="6210000"/>
            <a:chExt cx="4220400" cy="64800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A5CAFE-ED86-4703-8856-9290E040BD80}"/>
                </a:ext>
              </a:extLst>
            </p:cNvPr>
            <p:cNvSpPr txBox="1"/>
            <p:nvPr/>
          </p:nvSpPr>
          <p:spPr>
            <a:xfrm>
              <a:off x="7971600" y="6364723"/>
              <a:ext cx="32400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800" i="0" u="none" strike="noStrike" cap="none" spc="0" dirty="0">
                  <a:solidFill>
                    <a:srgbClr val="194B5B"/>
                  </a:solidFill>
                  <a:latin typeface="Montserrat" pitchFamily="2" charset="-52"/>
                  <a:ea typeface="Arial"/>
                  <a:cs typeface="Arial"/>
                </a:rPr>
                <a:t>Самостоятельное внедрение 1С:Документооборот 3.0 в АО «Корпорация Тактическое ракетное вооружение»</a:t>
              </a:r>
              <a:endParaRPr lang="ru-RU" sz="800" dirty="0">
                <a:solidFill>
                  <a:srgbClr val="194B5B"/>
                </a:solidFill>
                <a:latin typeface="Montserrat" pitchFamily="2" charset="-52"/>
              </a:endParaRPr>
            </a:p>
          </p:txBody>
        </p:sp>
        <p:sp>
          <p:nvSpPr>
            <p:cNvPr id="14" name="Номер слайда 5">
              <a:extLst>
                <a:ext uri="{FF2B5EF4-FFF2-40B4-BE49-F238E27FC236}">
                  <a16:creationId xmlns:a16="http://schemas.microsoft.com/office/drawing/2014/main" id="{3FB8820D-C93E-49BF-9062-87DE0E83422F}"/>
                </a:ext>
              </a:extLst>
            </p:cNvPr>
            <p:cNvSpPr txBox="1"/>
            <p:nvPr/>
          </p:nvSpPr>
          <p:spPr bwMode="auto">
            <a:xfrm>
              <a:off x="11211600" y="6210000"/>
              <a:ext cx="980400" cy="64800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>
                <a:defRPr sz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800" i="0" u="none" strike="noStrike" cap="none" spc="0" dirty="0">
                  <a:ln>
                    <a:noFill/>
                  </a:ln>
                  <a:solidFill>
                    <a:srgbClr val="194B5B">
                      <a:alpha val="50000"/>
                    </a:srgbClr>
                  </a:solidFill>
                  <a:latin typeface="Montserrat" pitchFamily="2" charset="-52"/>
                  <a:ea typeface="Roboto"/>
                  <a:cs typeface="Open Sans"/>
                </a:rPr>
                <a:t>0</a:t>
              </a:r>
              <a:fld id="{189874D7-15B6-4561-9EAD-5118F1EAE87B}" type="slidenum">
                <a:rPr lang="ru-RU" sz="1800" i="0" u="none" strike="noStrike" cap="none" spc="0" smtClean="0">
                  <a:ln>
                    <a:noFill/>
                  </a:ln>
                  <a:solidFill>
                    <a:srgbClr val="194B5B">
                      <a:alpha val="50000"/>
                    </a:srgbClr>
                  </a:solidFill>
                  <a:latin typeface="Montserrat" pitchFamily="2" charset="-52"/>
                  <a:ea typeface="Roboto"/>
                  <a:cs typeface="Open Sans"/>
                </a:rPr>
                <a:t>6</a:t>
              </a:fld>
              <a:endParaRPr lang="ru-RU" sz="1800" i="0" u="none" strike="noStrike" cap="none" spc="0" dirty="0">
                <a:ln>
                  <a:noFill/>
                </a:ln>
                <a:solidFill>
                  <a:srgbClr val="194B5B">
                    <a:alpha val="50000"/>
                  </a:srgbClr>
                </a:solidFill>
                <a:latin typeface="Montserrat" pitchFamily="2" charset="-52"/>
                <a:ea typeface="Roboto"/>
                <a:cs typeface="Open Sans"/>
              </a:endParaRPr>
            </a:p>
          </p:txBody>
        </p:sp>
      </p:grp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643C5DA-F5A3-4CEE-8AEE-0687E8472E15}"/>
              </a:ext>
            </a:extLst>
          </p:cNvPr>
          <p:cNvCxnSpPr/>
          <p:nvPr/>
        </p:nvCxnSpPr>
        <p:spPr>
          <a:xfrm>
            <a:off x="792000" y="2700000"/>
            <a:ext cx="0" cy="2160000"/>
          </a:xfrm>
          <a:prstGeom prst="line">
            <a:avLst/>
          </a:prstGeom>
          <a:ln w="12700">
            <a:solidFill>
              <a:srgbClr val="00798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87187C10-F7E4-4D36-A2E5-44654E6E403D}"/>
              </a:ext>
            </a:extLst>
          </p:cNvPr>
          <p:cNvGrpSpPr/>
          <p:nvPr/>
        </p:nvGrpSpPr>
        <p:grpSpPr>
          <a:xfrm>
            <a:off x="576000" y="2880000"/>
            <a:ext cx="9108000" cy="432000"/>
            <a:chOff x="576000" y="3096000"/>
            <a:chExt cx="9108000" cy="432000"/>
          </a:xfrm>
        </p:grpSpPr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A8128558-2C56-4B44-A29D-E93BC2547E7A}"/>
                </a:ext>
              </a:extLst>
            </p:cNvPr>
            <p:cNvGrpSpPr/>
            <p:nvPr/>
          </p:nvGrpSpPr>
          <p:grpSpPr>
            <a:xfrm>
              <a:off x="576000" y="3096000"/>
              <a:ext cx="432000" cy="432000"/>
              <a:chOff x="616273" y="3117215"/>
              <a:chExt cx="432000" cy="432000"/>
            </a:xfrm>
          </p:grpSpPr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id="{7B4F7F5C-621E-4852-A4E5-A8DF3D6E568B}"/>
                  </a:ext>
                </a:extLst>
              </p:cNvPr>
              <p:cNvSpPr/>
              <p:nvPr/>
            </p:nvSpPr>
            <p:spPr>
              <a:xfrm>
                <a:off x="616273" y="3117215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Овал 16">
                <a:extLst>
                  <a:ext uri="{FF2B5EF4-FFF2-40B4-BE49-F238E27FC236}">
                    <a16:creationId xmlns:a16="http://schemas.microsoft.com/office/drawing/2014/main" id="{B2EAA29C-9E1C-45A3-AD98-2D7E2F03F56D}"/>
                  </a:ext>
                </a:extLst>
              </p:cNvPr>
              <p:cNvSpPr/>
              <p:nvPr/>
            </p:nvSpPr>
            <p:spPr>
              <a:xfrm>
                <a:off x="670273" y="3171215"/>
                <a:ext cx="324000" cy="324000"/>
              </a:xfrm>
              <a:prstGeom prst="ellipse">
                <a:avLst/>
              </a:prstGeom>
              <a:solidFill>
                <a:srgbClr val="00798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Овал 17">
                <a:extLst>
                  <a:ext uri="{FF2B5EF4-FFF2-40B4-BE49-F238E27FC236}">
                    <a16:creationId xmlns:a16="http://schemas.microsoft.com/office/drawing/2014/main" id="{552349BA-1A22-4451-929A-790ED6341AD0}"/>
                  </a:ext>
                </a:extLst>
              </p:cNvPr>
              <p:cNvSpPr/>
              <p:nvPr/>
            </p:nvSpPr>
            <p:spPr>
              <a:xfrm>
                <a:off x="742273" y="3243215"/>
                <a:ext cx="180000" cy="180000"/>
              </a:xfrm>
              <a:prstGeom prst="ellipse">
                <a:avLst/>
              </a:prstGeom>
              <a:solidFill>
                <a:srgbClr val="00798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Овал 18">
                <a:extLst>
                  <a:ext uri="{FF2B5EF4-FFF2-40B4-BE49-F238E27FC236}">
                    <a16:creationId xmlns:a16="http://schemas.microsoft.com/office/drawing/2014/main" id="{1AF21A61-76F4-43C6-9BEB-254209A34610}"/>
                  </a:ext>
                </a:extLst>
              </p:cNvPr>
              <p:cNvSpPr/>
              <p:nvPr/>
            </p:nvSpPr>
            <p:spPr>
              <a:xfrm>
                <a:off x="796273" y="3297215"/>
                <a:ext cx="72000" cy="72000"/>
              </a:xfrm>
              <a:prstGeom prst="ellipse">
                <a:avLst/>
              </a:prstGeom>
              <a:solidFill>
                <a:srgbClr val="007982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7F1808-4A32-4B06-ABE5-B31E964AAE31}"/>
                </a:ext>
              </a:extLst>
            </p:cNvPr>
            <p:cNvSpPr txBox="1"/>
            <p:nvPr/>
          </p:nvSpPr>
          <p:spPr>
            <a:xfrm>
              <a:off x="1116000" y="3138940"/>
              <a:ext cx="8568000" cy="34612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sz="1600" dirty="0">
                  <a:latin typeface="Montserrat" pitchFamily="2" charset="-52"/>
                </a:rPr>
                <a:t>Детальное изучение и анализ бизнес-процессов, структуры предприятия 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95966DA9-D677-4ED5-BE94-3DC81AA6A9E6}"/>
              </a:ext>
            </a:extLst>
          </p:cNvPr>
          <p:cNvGrpSpPr/>
          <p:nvPr/>
        </p:nvGrpSpPr>
        <p:grpSpPr>
          <a:xfrm>
            <a:off x="576000" y="3420000"/>
            <a:ext cx="9108000" cy="432000"/>
            <a:chOff x="576000" y="3936080"/>
            <a:chExt cx="9108000" cy="43200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1891C4A-0C6C-40CD-B903-5CB313BDC814}"/>
                </a:ext>
              </a:extLst>
            </p:cNvPr>
            <p:cNvSpPr txBox="1"/>
            <p:nvPr/>
          </p:nvSpPr>
          <p:spPr>
            <a:xfrm>
              <a:off x="1116000" y="3979020"/>
              <a:ext cx="8568000" cy="34612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sz="1600" dirty="0">
                  <a:latin typeface="Montserrat" pitchFamily="2" charset="-52"/>
                </a:rPr>
                <a:t>Формулировка основных требований</a:t>
              </a:r>
            </a:p>
          </p:txBody>
        </p: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ED0FC1D1-3960-48AA-B9B5-AD5C8B122E10}"/>
                </a:ext>
              </a:extLst>
            </p:cNvPr>
            <p:cNvGrpSpPr/>
            <p:nvPr/>
          </p:nvGrpSpPr>
          <p:grpSpPr>
            <a:xfrm>
              <a:off x="576000" y="3936080"/>
              <a:ext cx="432000" cy="432000"/>
              <a:chOff x="616273" y="3117215"/>
              <a:chExt cx="432000" cy="432000"/>
            </a:xfrm>
          </p:grpSpPr>
          <p:sp>
            <p:nvSpPr>
              <p:cNvPr id="25" name="Овал 24">
                <a:extLst>
                  <a:ext uri="{FF2B5EF4-FFF2-40B4-BE49-F238E27FC236}">
                    <a16:creationId xmlns:a16="http://schemas.microsoft.com/office/drawing/2014/main" id="{A47C1E94-07A0-4E88-87D0-9DCA02494FDA}"/>
                  </a:ext>
                </a:extLst>
              </p:cNvPr>
              <p:cNvSpPr/>
              <p:nvPr/>
            </p:nvSpPr>
            <p:spPr>
              <a:xfrm>
                <a:off x="616273" y="3117215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id="{F10B1C8F-7405-4841-BF15-1C75B577AE99}"/>
                  </a:ext>
                </a:extLst>
              </p:cNvPr>
              <p:cNvSpPr/>
              <p:nvPr/>
            </p:nvSpPr>
            <p:spPr>
              <a:xfrm>
                <a:off x="670273" y="3171215"/>
                <a:ext cx="324000" cy="324000"/>
              </a:xfrm>
              <a:prstGeom prst="ellipse">
                <a:avLst/>
              </a:prstGeom>
              <a:solidFill>
                <a:srgbClr val="00798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id="{5C545202-CB74-4F00-9449-ABEACCBF9F5D}"/>
                  </a:ext>
                </a:extLst>
              </p:cNvPr>
              <p:cNvSpPr/>
              <p:nvPr/>
            </p:nvSpPr>
            <p:spPr>
              <a:xfrm>
                <a:off x="742273" y="3243215"/>
                <a:ext cx="180000" cy="180000"/>
              </a:xfrm>
              <a:prstGeom prst="ellipse">
                <a:avLst/>
              </a:prstGeom>
              <a:solidFill>
                <a:srgbClr val="00798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id="{9434293B-B66E-400C-A561-7C94E166B611}"/>
                  </a:ext>
                </a:extLst>
              </p:cNvPr>
              <p:cNvSpPr/>
              <p:nvPr/>
            </p:nvSpPr>
            <p:spPr>
              <a:xfrm>
                <a:off x="796273" y="3297215"/>
                <a:ext cx="72000" cy="72000"/>
              </a:xfrm>
              <a:prstGeom prst="ellipse">
                <a:avLst/>
              </a:prstGeom>
              <a:solidFill>
                <a:srgbClr val="007982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C06418F-8925-4AD5-8575-7330FE4F0EE0}"/>
              </a:ext>
            </a:extLst>
          </p:cNvPr>
          <p:cNvGrpSpPr/>
          <p:nvPr/>
        </p:nvGrpSpPr>
        <p:grpSpPr>
          <a:xfrm>
            <a:off x="540000" y="5256000"/>
            <a:ext cx="5256001" cy="936000"/>
            <a:chOff x="540000" y="5226518"/>
            <a:chExt cx="5256001" cy="936000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A235190B-0B7C-4193-A3B2-B7C9A4E0366F}"/>
                </a:ext>
              </a:extLst>
            </p:cNvPr>
            <p:cNvSpPr/>
            <p:nvPr/>
          </p:nvSpPr>
          <p:spPr>
            <a:xfrm>
              <a:off x="756001" y="5226518"/>
              <a:ext cx="5040000" cy="936000"/>
            </a:xfrm>
            <a:prstGeom prst="roundRect">
              <a:avLst>
                <a:gd name="adj" fmla="val 9837"/>
              </a:avLst>
            </a:prstGeom>
            <a:solidFill>
              <a:schemeClr val="bg1"/>
            </a:solidFill>
            <a:ln>
              <a:solidFill>
                <a:srgbClr val="194B5B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49263"/>
              <a:r>
                <a:rPr lang="ru-RU" sz="1600" dirty="0">
                  <a:solidFill>
                    <a:srgbClr val="194B5B"/>
                  </a:solidFill>
                  <a:latin typeface="Montserrat Medium" pitchFamily="2" charset="-52"/>
                </a:rPr>
                <a:t>Понимание, где меняем процесс,</a:t>
              </a:r>
            </a:p>
            <a:p>
              <a:pPr marL="449263"/>
              <a:r>
                <a:rPr lang="ru-RU" sz="1600" dirty="0">
                  <a:solidFill>
                    <a:srgbClr val="194B5B"/>
                  </a:solidFill>
                  <a:latin typeface="Montserrat Medium" pitchFamily="2" charset="-52"/>
                </a:rPr>
                <a:t>а где программу</a:t>
              </a:r>
            </a:p>
          </p:txBody>
        </p:sp>
        <p:sp>
          <p:nvSpPr>
            <p:cNvPr id="32" name="Стрелка: шеврон 31">
              <a:extLst>
                <a:ext uri="{FF2B5EF4-FFF2-40B4-BE49-F238E27FC236}">
                  <a16:creationId xmlns:a16="http://schemas.microsoft.com/office/drawing/2014/main" id="{DD4EFA21-688D-42AF-9A96-F1801ABABB09}"/>
                </a:ext>
              </a:extLst>
            </p:cNvPr>
            <p:cNvSpPr/>
            <p:nvPr/>
          </p:nvSpPr>
          <p:spPr>
            <a:xfrm>
              <a:off x="540000" y="5550518"/>
              <a:ext cx="540000" cy="288000"/>
            </a:xfrm>
            <a:prstGeom prst="chevron">
              <a:avLst>
                <a:gd name="adj" fmla="val 35721"/>
              </a:avLst>
            </a:prstGeom>
            <a:solidFill>
              <a:srgbClr val="007982"/>
            </a:solidFill>
            <a:ln w="6350">
              <a:solidFill>
                <a:srgbClr val="0079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rgbClr val="194B5B"/>
                </a:solidFill>
                <a:latin typeface="Montserrat Medium" pitchFamily="2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4533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6E650E-9BCC-41F7-AB44-C90887730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108000"/>
            <a:ext cx="2071695" cy="720000"/>
          </a:xfrm>
          <a:prstGeom prst="rect">
            <a:avLst/>
          </a:prstGeom>
        </p:spPr>
      </p:pic>
      <p:sp>
        <p:nvSpPr>
          <p:cNvPr id="3" name="Стрелка: пятиугольник 2">
            <a:extLst>
              <a:ext uri="{FF2B5EF4-FFF2-40B4-BE49-F238E27FC236}">
                <a16:creationId xmlns:a16="http://schemas.microsoft.com/office/drawing/2014/main" id="{31C806C8-BE15-40CC-B4C0-A60958A92B63}"/>
              </a:ext>
            </a:extLst>
          </p:cNvPr>
          <p:cNvSpPr/>
          <p:nvPr/>
        </p:nvSpPr>
        <p:spPr>
          <a:xfrm>
            <a:off x="0" y="1800000"/>
            <a:ext cx="6120000" cy="504000"/>
          </a:xfrm>
          <a:prstGeom prst="homePlate">
            <a:avLst>
              <a:gd name="adj" fmla="val 34881"/>
            </a:avLst>
          </a:prstGeom>
          <a:solidFill>
            <a:srgbClr val="007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1338"/>
            <a:r>
              <a:rPr lang="ru-RU" dirty="0">
                <a:latin typeface="Montserrat Medium" pitchFamily="2" charset="-52"/>
              </a:rPr>
              <a:t>Концептуальное проектирование</a:t>
            </a:r>
          </a:p>
        </p:txBody>
      </p:sp>
      <p:sp>
        <p:nvSpPr>
          <p:cNvPr id="4" name="Стрелка: шеврон 3">
            <a:extLst>
              <a:ext uri="{FF2B5EF4-FFF2-40B4-BE49-F238E27FC236}">
                <a16:creationId xmlns:a16="http://schemas.microsoft.com/office/drawing/2014/main" id="{DA72AFCA-897D-4806-B2C9-F6F6ADE59020}"/>
              </a:ext>
            </a:extLst>
          </p:cNvPr>
          <p:cNvSpPr/>
          <p:nvPr/>
        </p:nvSpPr>
        <p:spPr>
          <a:xfrm>
            <a:off x="6006848" y="1800000"/>
            <a:ext cx="1800000" cy="504000"/>
          </a:xfrm>
          <a:prstGeom prst="chevron">
            <a:avLst>
              <a:gd name="adj" fmla="val 35721"/>
            </a:avLst>
          </a:prstGeom>
          <a:solidFill>
            <a:schemeClr val="bg1"/>
          </a:solidFill>
          <a:ln w="6350">
            <a:solidFill>
              <a:srgbClr val="007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194B5B"/>
                </a:solidFill>
                <a:latin typeface="Montserrat Medium" pitchFamily="2" charset="-52"/>
              </a:rPr>
              <a:t>3 недели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16BA28A-F717-422B-BD64-40023228F79D}"/>
              </a:ext>
            </a:extLst>
          </p:cNvPr>
          <p:cNvGrpSpPr/>
          <p:nvPr/>
        </p:nvGrpSpPr>
        <p:grpSpPr>
          <a:xfrm>
            <a:off x="7971600" y="6210000"/>
            <a:ext cx="4220400" cy="648000"/>
            <a:chOff x="7971600" y="6210000"/>
            <a:chExt cx="4220400" cy="6480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8C9203-5885-41BF-9777-4A891C3C33CA}"/>
                </a:ext>
              </a:extLst>
            </p:cNvPr>
            <p:cNvSpPr txBox="1"/>
            <p:nvPr/>
          </p:nvSpPr>
          <p:spPr>
            <a:xfrm>
              <a:off x="7971600" y="6364723"/>
              <a:ext cx="32400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800" i="0" u="none" strike="noStrike" cap="none" spc="0" dirty="0">
                  <a:solidFill>
                    <a:srgbClr val="194B5B"/>
                  </a:solidFill>
                  <a:latin typeface="Montserrat" pitchFamily="2" charset="-52"/>
                  <a:ea typeface="Arial"/>
                  <a:cs typeface="Arial"/>
                </a:rPr>
                <a:t>Самостоятельное внедрение 1С:Документооборот 3.0 в АО «Корпорация Тактическое ракетное вооружение»</a:t>
              </a:r>
              <a:endParaRPr lang="ru-RU" sz="800" dirty="0">
                <a:solidFill>
                  <a:srgbClr val="194B5B"/>
                </a:solidFill>
                <a:latin typeface="Montserrat" pitchFamily="2" charset="-52"/>
              </a:endParaRPr>
            </a:p>
          </p:txBody>
        </p:sp>
        <p:sp>
          <p:nvSpPr>
            <p:cNvPr id="9" name="Номер слайда 5">
              <a:extLst>
                <a:ext uri="{FF2B5EF4-FFF2-40B4-BE49-F238E27FC236}">
                  <a16:creationId xmlns:a16="http://schemas.microsoft.com/office/drawing/2014/main" id="{E6009858-999E-4EFB-9735-C08FF30D9481}"/>
                </a:ext>
              </a:extLst>
            </p:cNvPr>
            <p:cNvSpPr txBox="1"/>
            <p:nvPr/>
          </p:nvSpPr>
          <p:spPr bwMode="auto">
            <a:xfrm>
              <a:off x="11211600" y="6210000"/>
              <a:ext cx="980400" cy="64800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>
                <a:defRPr sz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800" i="0" u="none" strike="noStrike" cap="none" spc="0" dirty="0">
                  <a:ln>
                    <a:noFill/>
                  </a:ln>
                  <a:solidFill>
                    <a:srgbClr val="194B5B">
                      <a:alpha val="50000"/>
                    </a:srgbClr>
                  </a:solidFill>
                  <a:latin typeface="Montserrat" pitchFamily="2" charset="-52"/>
                  <a:ea typeface="Roboto"/>
                  <a:cs typeface="Open Sans"/>
                </a:rPr>
                <a:t>0</a:t>
              </a:r>
              <a:fld id="{189874D7-15B6-4561-9EAD-5118F1EAE87B}" type="slidenum">
                <a:rPr lang="ru-RU" sz="1800" i="0" u="none" strike="noStrike" cap="none" spc="0" smtClean="0">
                  <a:ln>
                    <a:noFill/>
                  </a:ln>
                  <a:solidFill>
                    <a:srgbClr val="194B5B">
                      <a:alpha val="50000"/>
                    </a:srgbClr>
                  </a:solidFill>
                  <a:latin typeface="Montserrat" pitchFamily="2" charset="-52"/>
                  <a:ea typeface="Roboto"/>
                  <a:cs typeface="Open Sans"/>
                </a:rPr>
                <a:t>7</a:t>
              </a:fld>
              <a:endParaRPr lang="ru-RU" sz="1800" i="0" u="none" strike="noStrike" cap="none" spc="0" dirty="0">
                <a:ln>
                  <a:noFill/>
                </a:ln>
                <a:solidFill>
                  <a:srgbClr val="194B5B">
                    <a:alpha val="50000"/>
                  </a:srgbClr>
                </a:solidFill>
                <a:latin typeface="Montserrat" pitchFamily="2" charset="-52"/>
                <a:ea typeface="Roboto"/>
                <a:cs typeface="Open Sans"/>
              </a:endParaRPr>
            </a:p>
          </p:txBody>
        </p:sp>
      </p:grp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810AFD4-8D08-445D-9BB8-9FFCEF195053}"/>
              </a:ext>
            </a:extLst>
          </p:cNvPr>
          <p:cNvCxnSpPr/>
          <p:nvPr/>
        </p:nvCxnSpPr>
        <p:spPr>
          <a:xfrm>
            <a:off x="792000" y="2700000"/>
            <a:ext cx="0" cy="3600000"/>
          </a:xfrm>
          <a:prstGeom prst="line">
            <a:avLst/>
          </a:prstGeom>
          <a:ln w="12700">
            <a:solidFill>
              <a:srgbClr val="00798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9F57523-69C6-4A3B-BEF6-982D50B8123E}"/>
              </a:ext>
            </a:extLst>
          </p:cNvPr>
          <p:cNvGrpSpPr/>
          <p:nvPr/>
        </p:nvGrpSpPr>
        <p:grpSpPr>
          <a:xfrm>
            <a:off x="576000" y="2880000"/>
            <a:ext cx="9108000" cy="432000"/>
            <a:chOff x="576000" y="3096000"/>
            <a:chExt cx="9108000" cy="432000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4D2ADED0-0D7B-4769-8DCB-9E8E2BC27812}"/>
                </a:ext>
              </a:extLst>
            </p:cNvPr>
            <p:cNvGrpSpPr/>
            <p:nvPr/>
          </p:nvGrpSpPr>
          <p:grpSpPr>
            <a:xfrm>
              <a:off x="576000" y="3096000"/>
              <a:ext cx="432000" cy="432000"/>
              <a:chOff x="616273" y="3117215"/>
              <a:chExt cx="432000" cy="432000"/>
            </a:xfrm>
          </p:grpSpPr>
          <p:sp>
            <p:nvSpPr>
              <p:cNvPr id="14" name="Овал 13">
                <a:extLst>
                  <a:ext uri="{FF2B5EF4-FFF2-40B4-BE49-F238E27FC236}">
                    <a16:creationId xmlns:a16="http://schemas.microsoft.com/office/drawing/2014/main" id="{DC29EBAA-DCD9-49A6-9613-D44B0A1FC3F5}"/>
                  </a:ext>
                </a:extLst>
              </p:cNvPr>
              <p:cNvSpPr/>
              <p:nvPr/>
            </p:nvSpPr>
            <p:spPr>
              <a:xfrm>
                <a:off x="616273" y="3117215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Овал 14">
                <a:extLst>
                  <a:ext uri="{FF2B5EF4-FFF2-40B4-BE49-F238E27FC236}">
                    <a16:creationId xmlns:a16="http://schemas.microsoft.com/office/drawing/2014/main" id="{60D4D564-8805-469A-82BC-783A785CB83A}"/>
                  </a:ext>
                </a:extLst>
              </p:cNvPr>
              <p:cNvSpPr/>
              <p:nvPr/>
            </p:nvSpPr>
            <p:spPr>
              <a:xfrm>
                <a:off x="670273" y="3171215"/>
                <a:ext cx="324000" cy="324000"/>
              </a:xfrm>
              <a:prstGeom prst="ellipse">
                <a:avLst/>
              </a:prstGeom>
              <a:solidFill>
                <a:srgbClr val="00798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id="{FDE09860-879F-4D37-8E69-8E04F1F385C0}"/>
                  </a:ext>
                </a:extLst>
              </p:cNvPr>
              <p:cNvSpPr/>
              <p:nvPr/>
            </p:nvSpPr>
            <p:spPr>
              <a:xfrm>
                <a:off x="742273" y="3243215"/>
                <a:ext cx="180000" cy="180000"/>
              </a:xfrm>
              <a:prstGeom prst="ellipse">
                <a:avLst/>
              </a:prstGeom>
              <a:solidFill>
                <a:srgbClr val="00798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Овал 16">
                <a:extLst>
                  <a:ext uri="{FF2B5EF4-FFF2-40B4-BE49-F238E27FC236}">
                    <a16:creationId xmlns:a16="http://schemas.microsoft.com/office/drawing/2014/main" id="{C64DD44B-B5AE-4EA9-BF05-CC224601DAF7}"/>
                  </a:ext>
                </a:extLst>
              </p:cNvPr>
              <p:cNvSpPr/>
              <p:nvPr/>
            </p:nvSpPr>
            <p:spPr>
              <a:xfrm>
                <a:off x="796273" y="3297215"/>
                <a:ext cx="72000" cy="72000"/>
              </a:xfrm>
              <a:prstGeom prst="ellipse">
                <a:avLst/>
              </a:prstGeom>
              <a:solidFill>
                <a:srgbClr val="007982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C3B464-DE30-4D0D-9D12-7B6B314878B4}"/>
                </a:ext>
              </a:extLst>
            </p:cNvPr>
            <p:cNvSpPr txBox="1"/>
            <p:nvPr/>
          </p:nvSpPr>
          <p:spPr>
            <a:xfrm>
              <a:off x="1116000" y="3138940"/>
              <a:ext cx="8568000" cy="34612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sz="1600" dirty="0">
                  <a:latin typeface="Montserrat" pitchFamily="2" charset="-52"/>
                </a:rPr>
                <a:t>Сформировано общее представление будущей системы</a:t>
              </a: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DF51280-C8E2-4394-85EF-FE1BEFB9308D}"/>
              </a:ext>
            </a:extLst>
          </p:cNvPr>
          <p:cNvGrpSpPr/>
          <p:nvPr/>
        </p:nvGrpSpPr>
        <p:grpSpPr>
          <a:xfrm>
            <a:off x="576000" y="3420000"/>
            <a:ext cx="9432000" cy="432000"/>
            <a:chOff x="576000" y="3420000"/>
            <a:chExt cx="9432000" cy="43200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BD06183-BA27-459C-A900-ED9EA58A7FB7}"/>
                </a:ext>
              </a:extLst>
            </p:cNvPr>
            <p:cNvSpPr txBox="1"/>
            <p:nvPr/>
          </p:nvSpPr>
          <p:spPr>
            <a:xfrm>
              <a:off x="1116000" y="3451880"/>
              <a:ext cx="8892000" cy="34612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sz="1600" dirty="0">
                  <a:latin typeface="Montserrat" pitchFamily="2" charset="-52"/>
                </a:rPr>
                <a:t>Определены ключевые блоки, их функциональность, способы взаимодействия </a:t>
              </a:r>
            </a:p>
          </p:txBody>
        </p: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39B63613-4764-4EDC-BEF3-79327F0F81F1}"/>
                </a:ext>
              </a:extLst>
            </p:cNvPr>
            <p:cNvGrpSpPr/>
            <p:nvPr/>
          </p:nvGrpSpPr>
          <p:grpSpPr>
            <a:xfrm>
              <a:off x="576000" y="3420000"/>
              <a:ext cx="432000" cy="432000"/>
              <a:chOff x="616273" y="3117215"/>
              <a:chExt cx="432000" cy="432000"/>
            </a:xfrm>
          </p:grpSpPr>
          <p:sp>
            <p:nvSpPr>
              <p:cNvPr id="21" name="Овал 20">
                <a:extLst>
                  <a:ext uri="{FF2B5EF4-FFF2-40B4-BE49-F238E27FC236}">
                    <a16:creationId xmlns:a16="http://schemas.microsoft.com/office/drawing/2014/main" id="{A3857D44-80C3-40C5-9143-4C51D7DE1FE4}"/>
                  </a:ext>
                </a:extLst>
              </p:cNvPr>
              <p:cNvSpPr/>
              <p:nvPr/>
            </p:nvSpPr>
            <p:spPr>
              <a:xfrm>
                <a:off x="616273" y="3117215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>
                <a:extLst>
                  <a:ext uri="{FF2B5EF4-FFF2-40B4-BE49-F238E27FC236}">
                    <a16:creationId xmlns:a16="http://schemas.microsoft.com/office/drawing/2014/main" id="{0CF44FB3-7AAC-48A6-8C4E-1183BCA4096D}"/>
                  </a:ext>
                </a:extLst>
              </p:cNvPr>
              <p:cNvSpPr/>
              <p:nvPr/>
            </p:nvSpPr>
            <p:spPr>
              <a:xfrm>
                <a:off x="670273" y="3171215"/>
                <a:ext cx="324000" cy="324000"/>
              </a:xfrm>
              <a:prstGeom prst="ellipse">
                <a:avLst/>
              </a:prstGeom>
              <a:solidFill>
                <a:srgbClr val="00798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Овал 22">
                <a:extLst>
                  <a:ext uri="{FF2B5EF4-FFF2-40B4-BE49-F238E27FC236}">
                    <a16:creationId xmlns:a16="http://schemas.microsoft.com/office/drawing/2014/main" id="{C24B0D87-1BA4-412F-9AAE-00F4D0102137}"/>
                  </a:ext>
                </a:extLst>
              </p:cNvPr>
              <p:cNvSpPr/>
              <p:nvPr/>
            </p:nvSpPr>
            <p:spPr>
              <a:xfrm>
                <a:off x="742273" y="3243215"/>
                <a:ext cx="180000" cy="180000"/>
              </a:xfrm>
              <a:prstGeom prst="ellipse">
                <a:avLst/>
              </a:prstGeom>
              <a:solidFill>
                <a:srgbClr val="00798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>
                <a:extLst>
                  <a:ext uri="{FF2B5EF4-FFF2-40B4-BE49-F238E27FC236}">
                    <a16:creationId xmlns:a16="http://schemas.microsoft.com/office/drawing/2014/main" id="{056FF734-C7A8-4AA8-ADA4-1EFADF946469}"/>
                  </a:ext>
                </a:extLst>
              </p:cNvPr>
              <p:cNvSpPr/>
              <p:nvPr/>
            </p:nvSpPr>
            <p:spPr>
              <a:xfrm>
                <a:off x="796273" y="3297215"/>
                <a:ext cx="72000" cy="72000"/>
              </a:xfrm>
              <a:prstGeom prst="ellipse">
                <a:avLst/>
              </a:prstGeom>
              <a:solidFill>
                <a:srgbClr val="007982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36085EA-F397-4FC6-AE76-DF93D63DECB8}"/>
              </a:ext>
            </a:extLst>
          </p:cNvPr>
          <p:cNvGrpSpPr/>
          <p:nvPr/>
        </p:nvGrpSpPr>
        <p:grpSpPr>
          <a:xfrm>
            <a:off x="576000" y="3960000"/>
            <a:ext cx="9432000" cy="432000"/>
            <a:chOff x="576000" y="3420000"/>
            <a:chExt cx="9432000" cy="43200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43AFA50-7929-4988-8EA2-473285FC2096}"/>
                </a:ext>
              </a:extLst>
            </p:cNvPr>
            <p:cNvSpPr txBox="1"/>
            <p:nvPr/>
          </p:nvSpPr>
          <p:spPr>
            <a:xfrm>
              <a:off x="1116000" y="3451880"/>
              <a:ext cx="8892000" cy="34612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sz="1600" dirty="0">
                  <a:latin typeface="Montserrat" pitchFamily="2" charset="-52"/>
                </a:rPr>
                <a:t>Поставлены сроки внедрения</a:t>
              </a:r>
            </a:p>
          </p:txBody>
        </p: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8F44203D-FE7D-412E-AB53-A02F67B74911}"/>
                </a:ext>
              </a:extLst>
            </p:cNvPr>
            <p:cNvGrpSpPr/>
            <p:nvPr/>
          </p:nvGrpSpPr>
          <p:grpSpPr>
            <a:xfrm>
              <a:off x="576000" y="3420000"/>
              <a:ext cx="432000" cy="432000"/>
              <a:chOff x="616273" y="3117215"/>
              <a:chExt cx="432000" cy="432000"/>
            </a:xfrm>
          </p:grpSpPr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id="{53377E47-932E-48AF-ADF4-2EE0F343FD70}"/>
                  </a:ext>
                </a:extLst>
              </p:cNvPr>
              <p:cNvSpPr/>
              <p:nvPr/>
            </p:nvSpPr>
            <p:spPr>
              <a:xfrm>
                <a:off x="616273" y="3117215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>
                <a:extLst>
                  <a:ext uri="{FF2B5EF4-FFF2-40B4-BE49-F238E27FC236}">
                    <a16:creationId xmlns:a16="http://schemas.microsoft.com/office/drawing/2014/main" id="{69737CA7-E733-474C-A02A-F395A75A8F3B}"/>
                  </a:ext>
                </a:extLst>
              </p:cNvPr>
              <p:cNvSpPr/>
              <p:nvPr/>
            </p:nvSpPr>
            <p:spPr>
              <a:xfrm>
                <a:off x="670273" y="3171215"/>
                <a:ext cx="324000" cy="324000"/>
              </a:xfrm>
              <a:prstGeom prst="ellipse">
                <a:avLst/>
              </a:prstGeom>
              <a:solidFill>
                <a:srgbClr val="00798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Овал 29">
                <a:extLst>
                  <a:ext uri="{FF2B5EF4-FFF2-40B4-BE49-F238E27FC236}">
                    <a16:creationId xmlns:a16="http://schemas.microsoft.com/office/drawing/2014/main" id="{77287D97-D45F-455E-8289-47D2CBD7BAFD}"/>
                  </a:ext>
                </a:extLst>
              </p:cNvPr>
              <p:cNvSpPr/>
              <p:nvPr/>
            </p:nvSpPr>
            <p:spPr>
              <a:xfrm>
                <a:off x="742273" y="3243215"/>
                <a:ext cx="180000" cy="180000"/>
              </a:xfrm>
              <a:prstGeom prst="ellipse">
                <a:avLst/>
              </a:prstGeom>
              <a:solidFill>
                <a:srgbClr val="00798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id="{22CA7637-40F0-49D8-B6AC-9B0DDDB5AD0A}"/>
                  </a:ext>
                </a:extLst>
              </p:cNvPr>
              <p:cNvSpPr/>
              <p:nvPr/>
            </p:nvSpPr>
            <p:spPr>
              <a:xfrm>
                <a:off x="796273" y="3297215"/>
                <a:ext cx="72000" cy="72000"/>
              </a:xfrm>
              <a:prstGeom prst="ellipse">
                <a:avLst/>
              </a:prstGeom>
              <a:solidFill>
                <a:srgbClr val="007982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1F5F02F-DD94-4B54-B28F-1515F7E52875}"/>
              </a:ext>
            </a:extLst>
          </p:cNvPr>
          <p:cNvSpPr txBox="1"/>
          <p:nvPr/>
        </p:nvSpPr>
        <p:spPr>
          <a:xfrm>
            <a:off x="503999" y="1188000"/>
            <a:ext cx="11160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194B5B"/>
                </a:solidFill>
                <a:latin typeface="Montserrat" pitchFamily="2" charset="-52"/>
              </a:rPr>
              <a:t>Этапы внедрения</a:t>
            </a:r>
          </a:p>
        </p:txBody>
      </p:sp>
    </p:spTree>
    <p:extLst>
      <p:ext uri="{BB962C8B-B14F-4D97-AF65-F5344CB8AC3E}">
        <p14:creationId xmlns:p14="http://schemas.microsoft.com/office/powerpoint/2010/main" val="653808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6E650E-9BCC-41F7-AB44-C90887730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108000"/>
            <a:ext cx="2071695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22F852-A673-4F09-8A52-2C119AF0DADB}"/>
              </a:ext>
            </a:extLst>
          </p:cNvPr>
          <p:cNvSpPr txBox="1"/>
          <p:nvPr/>
        </p:nvSpPr>
        <p:spPr>
          <a:xfrm>
            <a:off x="503999" y="1188000"/>
            <a:ext cx="11160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194B5B"/>
                </a:solidFill>
                <a:latin typeface="Montserrat" pitchFamily="2" charset="-52"/>
              </a:rPr>
              <a:t>Этапы внедрения</a:t>
            </a:r>
          </a:p>
        </p:txBody>
      </p:sp>
      <p:sp>
        <p:nvSpPr>
          <p:cNvPr id="3" name="Стрелка: пятиугольник 2">
            <a:extLst>
              <a:ext uri="{FF2B5EF4-FFF2-40B4-BE49-F238E27FC236}">
                <a16:creationId xmlns:a16="http://schemas.microsoft.com/office/drawing/2014/main" id="{31C806C8-BE15-40CC-B4C0-A60958A92B63}"/>
              </a:ext>
            </a:extLst>
          </p:cNvPr>
          <p:cNvSpPr/>
          <p:nvPr/>
        </p:nvSpPr>
        <p:spPr>
          <a:xfrm>
            <a:off x="0" y="1800000"/>
            <a:ext cx="6120000" cy="504000"/>
          </a:xfrm>
          <a:prstGeom prst="homePlate">
            <a:avLst>
              <a:gd name="adj" fmla="val 34881"/>
            </a:avLst>
          </a:prstGeom>
          <a:solidFill>
            <a:srgbClr val="007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1338"/>
            <a:r>
              <a:rPr lang="ru-RU" dirty="0">
                <a:latin typeface="Montserrat Medium" pitchFamily="2" charset="-52"/>
              </a:rPr>
              <a:t>Детальное проектирование и настройка</a:t>
            </a:r>
          </a:p>
        </p:txBody>
      </p:sp>
      <p:sp>
        <p:nvSpPr>
          <p:cNvPr id="4" name="Стрелка: шеврон 3">
            <a:extLst>
              <a:ext uri="{FF2B5EF4-FFF2-40B4-BE49-F238E27FC236}">
                <a16:creationId xmlns:a16="http://schemas.microsoft.com/office/drawing/2014/main" id="{DA72AFCA-897D-4806-B2C9-F6F6ADE59020}"/>
              </a:ext>
            </a:extLst>
          </p:cNvPr>
          <p:cNvSpPr/>
          <p:nvPr/>
        </p:nvSpPr>
        <p:spPr>
          <a:xfrm>
            <a:off x="6006848" y="1800000"/>
            <a:ext cx="1800000" cy="504000"/>
          </a:xfrm>
          <a:prstGeom prst="chevron">
            <a:avLst>
              <a:gd name="adj" fmla="val 35721"/>
            </a:avLst>
          </a:prstGeom>
          <a:solidFill>
            <a:schemeClr val="bg1"/>
          </a:solidFill>
          <a:ln w="6350">
            <a:solidFill>
              <a:srgbClr val="007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194B5B"/>
                </a:solidFill>
                <a:latin typeface="Montserrat Medium" pitchFamily="2" charset="-52"/>
              </a:rPr>
              <a:t>14 недель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7DDABF6-5D41-4EFC-B0DF-D1162664B950}"/>
              </a:ext>
            </a:extLst>
          </p:cNvPr>
          <p:cNvGrpSpPr/>
          <p:nvPr/>
        </p:nvGrpSpPr>
        <p:grpSpPr>
          <a:xfrm>
            <a:off x="7971600" y="6210000"/>
            <a:ext cx="4220400" cy="648000"/>
            <a:chOff x="7971600" y="6210000"/>
            <a:chExt cx="4220400" cy="6480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7BD6D1-619C-4E24-BFE0-2D213D022953}"/>
                </a:ext>
              </a:extLst>
            </p:cNvPr>
            <p:cNvSpPr txBox="1"/>
            <p:nvPr/>
          </p:nvSpPr>
          <p:spPr>
            <a:xfrm>
              <a:off x="7971600" y="6364723"/>
              <a:ext cx="32400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800" i="0" u="none" strike="noStrike" cap="none" spc="0" dirty="0">
                  <a:solidFill>
                    <a:srgbClr val="194B5B"/>
                  </a:solidFill>
                  <a:latin typeface="Montserrat" pitchFamily="2" charset="-52"/>
                  <a:ea typeface="Arial"/>
                  <a:cs typeface="Arial"/>
                </a:rPr>
                <a:t>Самостоятельное внедрение 1С:Документооборот 3.0 в АО «Корпорация Тактическое ракетное вооружение»</a:t>
              </a:r>
              <a:endParaRPr lang="ru-RU" sz="800" dirty="0">
                <a:solidFill>
                  <a:srgbClr val="194B5B"/>
                </a:solidFill>
                <a:latin typeface="Montserrat" pitchFamily="2" charset="-52"/>
              </a:endParaRPr>
            </a:p>
          </p:txBody>
        </p:sp>
        <p:sp>
          <p:nvSpPr>
            <p:cNvPr id="9" name="Номер слайда 5">
              <a:extLst>
                <a:ext uri="{FF2B5EF4-FFF2-40B4-BE49-F238E27FC236}">
                  <a16:creationId xmlns:a16="http://schemas.microsoft.com/office/drawing/2014/main" id="{6CD88645-0641-42B8-908D-8CFE64C8921A}"/>
                </a:ext>
              </a:extLst>
            </p:cNvPr>
            <p:cNvSpPr txBox="1"/>
            <p:nvPr/>
          </p:nvSpPr>
          <p:spPr bwMode="auto">
            <a:xfrm>
              <a:off x="11211600" y="6210000"/>
              <a:ext cx="980400" cy="64800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>
                <a:defRPr sz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800" i="0" u="none" strike="noStrike" cap="none" spc="0" dirty="0">
                  <a:ln>
                    <a:noFill/>
                  </a:ln>
                  <a:solidFill>
                    <a:srgbClr val="194B5B">
                      <a:alpha val="50000"/>
                    </a:srgbClr>
                  </a:solidFill>
                  <a:latin typeface="Montserrat" pitchFamily="2" charset="-52"/>
                  <a:ea typeface="Roboto"/>
                  <a:cs typeface="Open Sans"/>
                </a:rPr>
                <a:t>0</a:t>
              </a:r>
              <a:fld id="{189874D7-15B6-4561-9EAD-5118F1EAE87B}" type="slidenum">
                <a:rPr lang="ru-RU" sz="1800" i="0" u="none" strike="noStrike" cap="none" spc="0" smtClean="0">
                  <a:ln>
                    <a:noFill/>
                  </a:ln>
                  <a:solidFill>
                    <a:srgbClr val="194B5B">
                      <a:alpha val="50000"/>
                    </a:srgbClr>
                  </a:solidFill>
                  <a:latin typeface="Montserrat" pitchFamily="2" charset="-52"/>
                  <a:ea typeface="Roboto"/>
                  <a:cs typeface="Open Sans"/>
                </a:rPr>
                <a:t>8</a:t>
              </a:fld>
              <a:endParaRPr lang="ru-RU" sz="1800" i="0" u="none" strike="noStrike" cap="none" spc="0" dirty="0">
                <a:ln>
                  <a:noFill/>
                </a:ln>
                <a:solidFill>
                  <a:srgbClr val="194B5B">
                    <a:alpha val="50000"/>
                  </a:srgbClr>
                </a:solidFill>
                <a:latin typeface="Montserrat" pitchFamily="2" charset="-52"/>
                <a:ea typeface="Roboto"/>
                <a:cs typeface="Open Sans"/>
              </a:endParaRPr>
            </a:p>
          </p:txBody>
        </p:sp>
      </p:grp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D0F2A71-5431-4874-B3B3-3FBF6C1DFAB2}"/>
              </a:ext>
            </a:extLst>
          </p:cNvPr>
          <p:cNvCxnSpPr/>
          <p:nvPr/>
        </p:nvCxnSpPr>
        <p:spPr>
          <a:xfrm>
            <a:off x="792000" y="2700000"/>
            <a:ext cx="0" cy="3600000"/>
          </a:xfrm>
          <a:prstGeom prst="line">
            <a:avLst/>
          </a:prstGeom>
          <a:ln w="12700">
            <a:solidFill>
              <a:srgbClr val="00798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D06746A-BE4C-40E9-9AA1-3223A1BA6CB6}"/>
              </a:ext>
            </a:extLst>
          </p:cNvPr>
          <p:cNvGrpSpPr/>
          <p:nvPr/>
        </p:nvGrpSpPr>
        <p:grpSpPr>
          <a:xfrm>
            <a:off x="576000" y="2880000"/>
            <a:ext cx="9108000" cy="432000"/>
            <a:chOff x="576000" y="3096000"/>
            <a:chExt cx="9108000" cy="432000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77101FA7-4BE1-450F-AC26-7CB79232DB8A}"/>
                </a:ext>
              </a:extLst>
            </p:cNvPr>
            <p:cNvGrpSpPr/>
            <p:nvPr/>
          </p:nvGrpSpPr>
          <p:grpSpPr>
            <a:xfrm>
              <a:off x="576000" y="3096000"/>
              <a:ext cx="432000" cy="432000"/>
              <a:chOff x="616273" y="3117215"/>
              <a:chExt cx="432000" cy="432000"/>
            </a:xfrm>
          </p:grpSpPr>
          <p:sp>
            <p:nvSpPr>
              <p:cNvPr id="14" name="Овал 13">
                <a:extLst>
                  <a:ext uri="{FF2B5EF4-FFF2-40B4-BE49-F238E27FC236}">
                    <a16:creationId xmlns:a16="http://schemas.microsoft.com/office/drawing/2014/main" id="{793330AE-9AAC-4BA4-AA1F-BF1769DEABA9}"/>
                  </a:ext>
                </a:extLst>
              </p:cNvPr>
              <p:cNvSpPr/>
              <p:nvPr/>
            </p:nvSpPr>
            <p:spPr>
              <a:xfrm>
                <a:off x="616273" y="3117215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Овал 14">
                <a:extLst>
                  <a:ext uri="{FF2B5EF4-FFF2-40B4-BE49-F238E27FC236}">
                    <a16:creationId xmlns:a16="http://schemas.microsoft.com/office/drawing/2014/main" id="{92D26878-E170-4D1D-AAF4-3C34D12ED9BD}"/>
                  </a:ext>
                </a:extLst>
              </p:cNvPr>
              <p:cNvSpPr/>
              <p:nvPr/>
            </p:nvSpPr>
            <p:spPr>
              <a:xfrm>
                <a:off x="670273" y="3171215"/>
                <a:ext cx="324000" cy="324000"/>
              </a:xfrm>
              <a:prstGeom prst="ellipse">
                <a:avLst/>
              </a:prstGeom>
              <a:solidFill>
                <a:srgbClr val="00798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id="{BBA8C6B8-4E7F-4921-9358-3FDC6BDE1AB2}"/>
                  </a:ext>
                </a:extLst>
              </p:cNvPr>
              <p:cNvSpPr/>
              <p:nvPr/>
            </p:nvSpPr>
            <p:spPr>
              <a:xfrm>
                <a:off x="742273" y="3243215"/>
                <a:ext cx="180000" cy="180000"/>
              </a:xfrm>
              <a:prstGeom prst="ellipse">
                <a:avLst/>
              </a:prstGeom>
              <a:solidFill>
                <a:srgbClr val="00798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Овал 16">
                <a:extLst>
                  <a:ext uri="{FF2B5EF4-FFF2-40B4-BE49-F238E27FC236}">
                    <a16:creationId xmlns:a16="http://schemas.microsoft.com/office/drawing/2014/main" id="{40BD7DFF-9AFD-423F-BEC0-3C1C1E14F695}"/>
                  </a:ext>
                </a:extLst>
              </p:cNvPr>
              <p:cNvSpPr/>
              <p:nvPr/>
            </p:nvSpPr>
            <p:spPr>
              <a:xfrm>
                <a:off x="796273" y="3297215"/>
                <a:ext cx="72000" cy="72000"/>
              </a:xfrm>
              <a:prstGeom prst="ellipse">
                <a:avLst/>
              </a:prstGeom>
              <a:solidFill>
                <a:srgbClr val="007982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9797267-FD85-44CB-9267-657CE5332159}"/>
                </a:ext>
              </a:extLst>
            </p:cNvPr>
            <p:cNvSpPr txBox="1"/>
            <p:nvPr/>
          </p:nvSpPr>
          <p:spPr>
            <a:xfrm>
              <a:off x="1116000" y="3138940"/>
              <a:ext cx="8568000" cy="34612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sz="1600" dirty="0">
                  <a:latin typeface="Montserrat" pitchFamily="2" charset="-52"/>
                </a:rPr>
                <a:t>Разработаны детальные технические решения</a:t>
              </a: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850F741-1319-4386-805D-AB40FE53F68D}"/>
              </a:ext>
            </a:extLst>
          </p:cNvPr>
          <p:cNvGrpSpPr/>
          <p:nvPr/>
        </p:nvGrpSpPr>
        <p:grpSpPr>
          <a:xfrm>
            <a:off x="576000" y="3457930"/>
            <a:ext cx="9972000" cy="616964"/>
            <a:chOff x="576000" y="3503650"/>
            <a:chExt cx="9972000" cy="61696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C3B572-5C87-44EB-9F0F-C6FEBCFE150F}"/>
                </a:ext>
              </a:extLst>
            </p:cNvPr>
            <p:cNvSpPr txBox="1"/>
            <p:nvPr/>
          </p:nvSpPr>
          <p:spPr>
            <a:xfrm>
              <a:off x="1116000" y="3503650"/>
              <a:ext cx="9432000" cy="61696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sz="1600" dirty="0">
                  <a:latin typeface="Montserrat" pitchFamily="2" charset="-52"/>
                </a:rPr>
                <a:t>Проведена настройка и адаптация системы под конкретные задачи и процессы предприятия (настройка структуры и НСИ, видов документов и процессов обработки</a:t>
              </a:r>
            </a:p>
          </p:txBody>
        </p: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E2392840-B0DF-43B1-B8C8-098ACF68A3A4}"/>
                </a:ext>
              </a:extLst>
            </p:cNvPr>
            <p:cNvGrpSpPr/>
            <p:nvPr/>
          </p:nvGrpSpPr>
          <p:grpSpPr>
            <a:xfrm>
              <a:off x="576000" y="3596132"/>
              <a:ext cx="432000" cy="432000"/>
              <a:chOff x="616273" y="3117215"/>
              <a:chExt cx="432000" cy="432000"/>
            </a:xfrm>
          </p:grpSpPr>
          <p:sp>
            <p:nvSpPr>
              <p:cNvPr id="21" name="Овал 20">
                <a:extLst>
                  <a:ext uri="{FF2B5EF4-FFF2-40B4-BE49-F238E27FC236}">
                    <a16:creationId xmlns:a16="http://schemas.microsoft.com/office/drawing/2014/main" id="{FBDD48E6-8359-47D1-BC84-1293F0017A5E}"/>
                  </a:ext>
                </a:extLst>
              </p:cNvPr>
              <p:cNvSpPr/>
              <p:nvPr/>
            </p:nvSpPr>
            <p:spPr>
              <a:xfrm>
                <a:off x="616273" y="3117215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>
                <a:extLst>
                  <a:ext uri="{FF2B5EF4-FFF2-40B4-BE49-F238E27FC236}">
                    <a16:creationId xmlns:a16="http://schemas.microsoft.com/office/drawing/2014/main" id="{DAC9605C-0394-41E0-A1A3-6009D95075A1}"/>
                  </a:ext>
                </a:extLst>
              </p:cNvPr>
              <p:cNvSpPr/>
              <p:nvPr/>
            </p:nvSpPr>
            <p:spPr>
              <a:xfrm>
                <a:off x="670273" y="3171215"/>
                <a:ext cx="324000" cy="324000"/>
              </a:xfrm>
              <a:prstGeom prst="ellipse">
                <a:avLst/>
              </a:prstGeom>
              <a:solidFill>
                <a:srgbClr val="00798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Овал 22">
                <a:extLst>
                  <a:ext uri="{FF2B5EF4-FFF2-40B4-BE49-F238E27FC236}">
                    <a16:creationId xmlns:a16="http://schemas.microsoft.com/office/drawing/2014/main" id="{8E89CE20-7603-4E09-95DC-D405A188FC4F}"/>
                  </a:ext>
                </a:extLst>
              </p:cNvPr>
              <p:cNvSpPr/>
              <p:nvPr/>
            </p:nvSpPr>
            <p:spPr>
              <a:xfrm>
                <a:off x="742273" y="3243215"/>
                <a:ext cx="180000" cy="180000"/>
              </a:xfrm>
              <a:prstGeom prst="ellipse">
                <a:avLst/>
              </a:prstGeom>
              <a:solidFill>
                <a:srgbClr val="00798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>
                <a:extLst>
                  <a:ext uri="{FF2B5EF4-FFF2-40B4-BE49-F238E27FC236}">
                    <a16:creationId xmlns:a16="http://schemas.microsoft.com/office/drawing/2014/main" id="{CBBC2BB1-9997-4D08-8706-055269B2FECB}"/>
                  </a:ext>
                </a:extLst>
              </p:cNvPr>
              <p:cNvSpPr/>
              <p:nvPr/>
            </p:nvSpPr>
            <p:spPr>
              <a:xfrm>
                <a:off x="796273" y="3297215"/>
                <a:ext cx="72000" cy="72000"/>
              </a:xfrm>
              <a:prstGeom prst="ellipse">
                <a:avLst/>
              </a:prstGeom>
              <a:solidFill>
                <a:srgbClr val="007982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9366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6E650E-9BCC-41F7-AB44-C90887730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108000"/>
            <a:ext cx="2071695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22F852-A673-4F09-8A52-2C119AF0DADB}"/>
              </a:ext>
            </a:extLst>
          </p:cNvPr>
          <p:cNvSpPr txBox="1"/>
          <p:nvPr/>
        </p:nvSpPr>
        <p:spPr>
          <a:xfrm>
            <a:off x="503999" y="1188000"/>
            <a:ext cx="11160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194B5B"/>
                </a:solidFill>
                <a:latin typeface="Montserrat" pitchFamily="2" charset="-52"/>
              </a:rPr>
              <a:t>Этапы внедрения</a:t>
            </a:r>
          </a:p>
        </p:txBody>
      </p:sp>
      <p:sp>
        <p:nvSpPr>
          <p:cNvPr id="3" name="Стрелка: пятиугольник 2">
            <a:extLst>
              <a:ext uri="{FF2B5EF4-FFF2-40B4-BE49-F238E27FC236}">
                <a16:creationId xmlns:a16="http://schemas.microsoft.com/office/drawing/2014/main" id="{31C806C8-BE15-40CC-B4C0-A60958A92B63}"/>
              </a:ext>
            </a:extLst>
          </p:cNvPr>
          <p:cNvSpPr/>
          <p:nvPr/>
        </p:nvSpPr>
        <p:spPr>
          <a:xfrm>
            <a:off x="0" y="1800000"/>
            <a:ext cx="6840000" cy="504000"/>
          </a:xfrm>
          <a:prstGeom prst="homePlate">
            <a:avLst>
              <a:gd name="adj" fmla="val 34881"/>
            </a:avLst>
          </a:prstGeom>
          <a:solidFill>
            <a:srgbClr val="007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1338"/>
            <a:r>
              <a:rPr lang="ru-RU" dirty="0">
                <a:latin typeface="Montserrat Medium" pitchFamily="2" charset="-52"/>
              </a:rPr>
              <a:t>Обучение персонала и изменение интерфейсов</a:t>
            </a:r>
          </a:p>
        </p:txBody>
      </p:sp>
      <p:sp>
        <p:nvSpPr>
          <p:cNvPr id="4" name="Стрелка: шеврон 3">
            <a:extLst>
              <a:ext uri="{FF2B5EF4-FFF2-40B4-BE49-F238E27FC236}">
                <a16:creationId xmlns:a16="http://schemas.microsoft.com/office/drawing/2014/main" id="{DA72AFCA-897D-4806-B2C9-F6F6ADE59020}"/>
              </a:ext>
            </a:extLst>
          </p:cNvPr>
          <p:cNvSpPr/>
          <p:nvPr/>
        </p:nvSpPr>
        <p:spPr>
          <a:xfrm>
            <a:off x="6738368" y="1800000"/>
            <a:ext cx="1800000" cy="504000"/>
          </a:xfrm>
          <a:prstGeom prst="chevron">
            <a:avLst>
              <a:gd name="adj" fmla="val 35721"/>
            </a:avLst>
          </a:prstGeom>
          <a:solidFill>
            <a:schemeClr val="bg1"/>
          </a:solidFill>
          <a:ln w="6350">
            <a:solidFill>
              <a:srgbClr val="007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194B5B"/>
                </a:solidFill>
                <a:latin typeface="Montserrat Medium" pitchFamily="2" charset="-52"/>
              </a:rPr>
              <a:t>8 недель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78C8E0E-18DC-49F7-BAEB-DCFB03883EDB}"/>
              </a:ext>
            </a:extLst>
          </p:cNvPr>
          <p:cNvGrpSpPr/>
          <p:nvPr/>
        </p:nvGrpSpPr>
        <p:grpSpPr>
          <a:xfrm>
            <a:off x="7971600" y="6210000"/>
            <a:ext cx="4220400" cy="648000"/>
            <a:chOff x="7971600" y="6210000"/>
            <a:chExt cx="4220400" cy="6480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6408AF-D96E-4F3F-8C80-8E15947F7483}"/>
                </a:ext>
              </a:extLst>
            </p:cNvPr>
            <p:cNvSpPr txBox="1"/>
            <p:nvPr/>
          </p:nvSpPr>
          <p:spPr>
            <a:xfrm>
              <a:off x="7971600" y="6364723"/>
              <a:ext cx="32400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800" i="0" u="none" strike="noStrike" cap="none" spc="0" dirty="0">
                  <a:solidFill>
                    <a:srgbClr val="194B5B"/>
                  </a:solidFill>
                  <a:latin typeface="Montserrat" pitchFamily="2" charset="-52"/>
                  <a:ea typeface="Arial"/>
                  <a:cs typeface="Arial"/>
                </a:rPr>
                <a:t>Самостоятельное внедрение 1С:Документооборот 3.0 в АО «Корпорация Тактическое ракетное вооружение»</a:t>
              </a:r>
              <a:endParaRPr lang="ru-RU" sz="800" dirty="0">
                <a:solidFill>
                  <a:srgbClr val="194B5B"/>
                </a:solidFill>
                <a:latin typeface="Montserrat" pitchFamily="2" charset="-52"/>
              </a:endParaRPr>
            </a:p>
          </p:txBody>
        </p:sp>
        <p:sp>
          <p:nvSpPr>
            <p:cNvPr id="9" name="Номер слайда 5">
              <a:extLst>
                <a:ext uri="{FF2B5EF4-FFF2-40B4-BE49-F238E27FC236}">
                  <a16:creationId xmlns:a16="http://schemas.microsoft.com/office/drawing/2014/main" id="{22E0F30C-1F5B-4D56-8841-0607EDBD86DE}"/>
                </a:ext>
              </a:extLst>
            </p:cNvPr>
            <p:cNvSpPr txBox="1"/>
            <p:nvPr/>
          </p:nvSpPr>
          <p:spPr bwMode="auto">
            <a:xfrm>
              <a:off x="11211600" y="6210000"/>
              <a:ext cx="980400" cy="64800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>
                <a:defRPr sz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800" i="0" u="none" strike="noStrike" cap="none" spc="0" dirty="0">
                  <a:ln>
                    <a:noFill/>
                  </a:ln>
                  <a:solidFill>
                    <a:srgbClr val="194B5B">
                      <a:alpha val="50000"/>
                    </a:srgbClr>
                  </a:solidFill>
                  <a:latin typeface="Montserrat" pitchFamily="2" charset="-52"/>
                  <a:ea typeface="Roboto"/>
                  <a:cs typeface="Open Sans"/>
                </a:rPr>
                <a:t>0</a:t>
              </a:r>
              <a:fld id="{189874D7-15B6-4561-9EAD-5118F1EAE87B}" type="slidenum">
                <a:rPr lang="ru-RU" sz="1800" i="0" u="none" strike="noStrike" cap="none" spc="0" smtClean="0">
                  <a:ln>
                    <a:noFill/>
                  </a:ln>
                  <a:solidFill>
                    <a:srgbClr val="194B5B">
                      <a:alpha val="50000"/>
                    </a:srgbClr>
                  </a:solidFill>
                  <a:latin typeface="Montserrat" pitchFamily="2" charset="-52"/>
                  <a:ea typeface="Roboto"/>
                  <a:cs typeface="Open Sans"/>
                </a:rPr>
                <a:t>9</a:t>
              </a:fld>
              <a:endParaRPr lang="ru-RU" sz="1800" i="0" u="none" strike="noStrike" cap="none" spc="0" dirty="0">
                <a:ln>
                  <a:noFill/>
                </a:ln>
                <a:solidFill>
                  <a:srgbClr val="194B5B">
                    <a:alpha val="50000"/>
                  </a:srgbClr>
                </a:solidFill>
                <a:latin typeface="Montserrat" pitchFamily="2" charset="-52"/>
                <a:ea typeface="Roboto"/>
                <a:cs typeface="Open Sans"/>
              </a:endParaRPr>
            </a:p>
          </p:txBody>
        </p:sp>
      </p:grp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640F500-7D12-4265-B127-4B0F504E4B2C}"/>
              </a:ext>
            </a:extLst>
          </p:cNvPr>
          <p:cNvCxnSpPr/>
          <p:nvPr/>
        </p:nvCxnSpPr>
        <p:spPr>
          <a:xfrm>
            <a:off x="792000" y="2700000"/>
            <a:ext cx="0" cy="3600000"/>
          </a:xfrm>
          <a:prstGeom prst="line">
            <a:avLst/>
          </a:prstGeom>
          <a:ln w="12700">
            <a:solidFill>
              <a:srgbClr val="00798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C3A8FA9-CB00-4549-B6C7-954643F7C2C2}"/>
              </a:ext>
            </a:extLst>
          </p:cNvPr>
          <p:cNvGrpSpPr/>
          <p:nvPr/>
        </p:nvGrpSpPr>
        <p:grpSpPr>
          <a:xfrm>
            <a:off x="576000" y="2880000"/>
            <a:ext cx="432000" cy="432000"/>
            <a:chOff x="616273" y="3117215"/>
            <a:chExt cx="432000" cy="432000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3F027AFF-45FE-491C-B6CD-23100DE5A5E0}"/>
                </a:ext>
              </a:extLst>
            </p:cNvPr>
            <p:cNvSpPr/>
            <p:nvPr/>
          </p:nvSpPr>
          <p:spPr>
            <a:xfrm>
              <a:off x="616273" y="3117215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2FCB07FF-8B3B-42C3-9180-EF4DEDAB4D13}"/>
                </a:ext>
              </a:extLst>
            </p:cNvPr>
            <p:cNvSpPr/>
            <p:nvPr/>
          </p:nvSpPr>
          <p:spPr>
            <a:xfrm>
              <a:off x="670273" y="3171215"/>
              <a:ext cx="324000" cy="324000"/>
            </a:xfrm>
            <a:prstGeom prst="ellipse">
              <a:avLst/>
            </a:prstGeom>
            <a:solidFill>
              <a:srgbClr val="007982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65D325E4-F971-45C8-A7ED-2849437E5385}"/>
                </a:ext>
              </a:extLst>
            </p:cNvPr>
            <p:cNvSpPr/>
            <p:nvPr/>
          </p:nvSpPr>
          <p:spPr>
            <a:xfrm>
              <a:off x="742273" y="3243215"/>
              <a:ext cx="180000" cy="180000"/>
            </a:xfrm>
            <a:prstGeom prst="ellipse">
              <a:avLst/>
            </a:prstGeom>
            <a:solidFill>
              <a:srgbClr val="007982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27AB04FD-5E54-4AB4-8F9D-EEECF8C42894}"/>
                </a:ext>
              </a:extLst>
            </p:cNvPr>
            <p:cNvSpPr/>
            <p:nvPr/>
          </p:nvSpPr>
          <p:spPr>
            <a:xfrm>
              <a:off x="796273" y="3297215"/>
              <a:ext cx="72000" cy="72000"/>
            </a:xfrm>
            <a:prstGeom prst="ellipse">
              <a:avLst/>
            </a:prstGeom>
            <a:solidFill>
              <a:srgbClr val="007982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7211CFE-C92D-420C-B192-844ACE71F47B}"/>
              </a:ext>
            </a:extLst>
          </p:cNvPr>
          <p:cNvSpPr txBox="1"/>
          <p:nvPr/>
        </p:nvSpPr>
        <p:spPr>
          <a:xfrm>
            <a:off x="1116000" y="2787518"/>
            <a:ext cx="9432000" cy="6169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dirty="0">
                <a:latin typeface="Montserrat" pitchFamily="2" charset="-52"/>
              </a:rPr>
              <a:t>Несколько сотен сотрудников + нехватка времени и квалифицированного персонала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54B307-1533-4AB0-9B00-64724F3FA94F}"/>
              </a:ext>
            </a:extLst>
          </p:cNvPr>
          <p:cNvSpPr txBox="1"/>
          <p:nvPr/>
        </p:nvSpPr>
        <p:spPr>
          <a:xfrm>
            <a:off x="1116000" y="3451880"/>
            <a:ext cx="8892000" cy="3461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dirty="0">
                <a:latin typeface="Montserrat" pitchFamily="2" charset="-52"/>
              </a:rPr>
              <a:t>Демонстрация работы системы и проведение мастер-классов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AE93D62-1B0F-48CA-840D-DCCC74FC4203}"/>
              </a:ext>
            </a:extLst>
          </p:cNvPr>
          <p:cNvGrpSpPr/>
          <p:nvPr/>
        </p:nvGrpSpPr>
        <p:grpSpPr>
          <a:xfrm>
            <a:off x="576000" y="3420000"/>
            <a:ext cx="432000" cy="432000"/>
            <a:chOff x="616273" y="3117215"/>
            <a:chExt cx="432000" cy="43200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CDE3FDB1-6DC0-4F52-A849-9A1012B5F32A}"/>
                </a:ext>
              </a:extLst>
            </p:cNvPr>
            <p:cNvSpPr/>
            <p:nvPr/>
          </p:nvSpPr>
          <p:spPr>
            <a:xfrm>
              <a:off x="616273" y="3117215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1024FB2E-FB63-46EC-BB9B-C1DDFFB34EBB}"/>
                </a:ext>
              </a:extLst>
            </p:cNvPr>
            <p:cNvSpPr/>
            <p:nvPr/>
          </p:nvSpPr>
          <p:spPr>
            <a:xfrm>
              <a:off x="670273" y="3171215"/>
              <a:ext cx="324000" cy="324000"/>
            </a:xfrm>
            <a:prstGeom prst="ellipse">
              <a:avLst/>
            </a:prstGeom>
            <a:solidFill>
              <a:srgbClr val="007982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F767DA5F-3ADC-4756-8DFA-0378B4ACDD7C}"/>
                </a:ext>
              </a:extLst>
            </p:cNvPr>
            <p:cNvSpPr/>
            <p:nvPr/>
          </p:nvSpPr>
          <p:spPr>
            <a:xfrm>
              <a:off x="742273" y="3243215"/>
              <a:ext cx="180000" cy="180000"/>
            </a:xfrm>
            <a:prstGeom prst="ellipse">
              <a:avLst/>
            </a:prstGeom>
            <a:solidFill>
              <a:srgbClr val="007982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312808AD-F1BC-47B6-B546-39B4042ABCE9}"/>
                </a:ext>
              </a:extLst>
            </p:cNvPr>
            <p:cNvSpPr/>
            <p:nvPr/>
          </p:nvSpPr>
          <p:spPr>
            <a:xfrm>
              <a:off x="796273" y="3297215"/>
              <a:ext cx="72000" cy="72000"/>
            </a:xfrm>
            <a:prstGeom prst="ellipse">
              <a:avLst/>
            </a:prstGeom>
            <a:solidFill>
              <a:srgbClr val="007982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374C2C7-F0DD-4E69-BC29-76EA1EB76DDB}"/>
              </a:ext>
            </a:extLst>
          </p:cNvPr>
          <p:cNvGrpSpPr/>
          <p:nvPr/>
        </p:nvGrpSpPr>
        <p:grpSpPr>
          <a:xfrm>
            <a:off x="576000" y="3960000"/>
            <a:ext cx="11243466" cy="432000"/>
            <a:chOff x="576000" y="3960000"/>
            <a:chExt cx="11243466" cy="43200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A3C788C-B188-4977-9E9C-7A340228DF0F}"/>
                </a:ext>
              </a:extLst>
            </p:cNvPr>
            <p:cNvSpPr txBox="1"/>
            <p:nvPr/>
          </p:nvSpPr>
          <p:spPr>
            <a:xfrm>
              <a:off x="1115999" y="3991880"/>
              <a:ext cx="10703467" cy="34612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sz="1600" dirty="0">
                  <a:latin typeface="Montserrat" pitchFamily="2" charset="-52"/>
                </a:rPr>
                <a:t>Пошаговые инструкции с иллюстрациями для каждого подразделения и функциональной роли</a:t>
              </a:r>
            </a:p>
          </p:txBody>
        </p: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72F34D48-06C9-4A14-8807-CC82A39AD61B}"/>
                </a:ext>
              </a:extLst>
            </p:cNvPr>
            <p:cNvGrpSpPr/>
            <p:nvPr/>
          </p:nvGrpSpPr>
          <p:grpSpPr>
            <a:xfrm>
              <a:off x="576000" y="3960000"/>
              <a:ext cx="432000" cy="432000"/>
              <a:chOff x="616273" y="3117215"/>
              <a:chExt cx="432000" cy="432000"/>
            </a:xfrm>
          </p:grpSpPr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id="{09B2788A-AA0C-4D56-A73A-15B2CF7B56BB}"/>
                  </a:ext>
                </a:extLst>
              </p:cNvPr>
              <p:cNvSpPr/>
              <p:nvPr/>
            </p:nvSpPr>
            <p:spPr>
              <a:xfrm>
                <a:off x="616273" y="3117215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>
                <a:extLst>
                  <a:ext uri="{FF2B5EF4-FFF2-40B4-BE49-F238E27FC236}">
                    <a16:creationId xmlns:a16="http://schemas.microsoft.com/office/drawing/2014/main" id="{6FC5F36F-AB05-437B-B9C8-C1F5D7FC9699}"/>
                  </a:ext>
                </a:extLst>
              </p:cNvPr>
              <p:cNvSpPr/>
              <p:nvPr/>
            </p:nvSpPr>
            <p:spPr>
              <a:xfrm>
                <a:off x="670273" y="3171215"/>
                <a:ext cx="324000" cy="324000"/>
              </a:xfrm>
              <a:prstGeom prst="ellipse">
                <a:avLst/>
              </a:prstGeom>
              <a:solidFill>
                <a:srgbClr val="00798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Овал 29">
                <a:extLst>
                  <a:ext uri="{FF2B5EF4-FFF2-40B4-BE49-F238E27FC236}">
                    <a16:creationId xmlns:a16="http://schemas.microsoft.com/office/drawing/2014/main" id="{D2DABA3C-DB31-4D7E-A0E0-CAF397768069}"/>
                  </a:ext>
                </a:extLst>
              </p:cNvPr>
              <p:cNvSpPr/>
              <p:nvPr/>
            </p:nvSpPr>
            <p:spPr>
              <a:xfrm>
                <a:off x="742273" y="3243215"/>
                <a:ext cx="180000" cy="180000"/>
              </a:xfrm>
              <a:prstGeom prst="ellipse">
                <a:avLst/>
              </a:prstGeom>
              <a:solidFill>
                <a:srgbClr val="00798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id="{1C4EB1EA-EEFD-4961-9BE9-A96EC76B6A5F}"/>
                  </a:ext>
                </a:extLst>
              </p:cNvPr>
              <p:cNvSpPr/>
              <p:nvPr/>
            </p:nvSpPr>
            <p:spPr>
              <a:xfrm>
                <a:off x="796273" y="3297215"/>
                <a:ext cx="72000" cy="72000"/>
              </a:xfrm>
              <a:prstGeom prst="ellipse">
                <a:avLst/>
              </a:prstGeom>
              <a:solidFill>
                <a:srgbClr val="007982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E2129AD0-1FB7-4087-9988-711E6F40E335}"/>
              </a:ext>
            </a:extLst>
          </p:cNvPr>
          <p:cNvGrpSpPr/>
          <p:nvPr/>
        </p:nvGrpSpPr>
        <p:grpSpPr>
          <a:xfrm>
            <a:off x="576000" y="4500000"/>
            <a:ext cx="11243466" cy="432000"/>
            <a:chOff x="576000" y="3960000"/>
            <a:chExt cx="11243466" cy="43200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D0B54A6-FC50-4BD5-B178-C858910E7FE6}"/>
                </a:ext>
              </a:extLst>
            </p:cNvPr>
            <p:cNvSpPr txBox="1"/>
            <p:nvPr/>
          </p:nvSpPr>
          <p:spPr>
            <a:xfrm>
              <a:off x="1115999" y="3991880"/>
              <a:ext cx="10703467" cy="34612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sz="1600" dirty="0">
                  <a:latin typeface="Montserrat" pitchFamily="2" charset="-52"/>
                </a:rPr>
                <a:t>Параллельно были подготовлены сотрудники для будущей технической поддержки</a:t>
              </a:r>
            </a:p>
          </p:txBody>
        </p: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67783EBB-BB80-4195-A900-5108EFE871D4}"/>
                </a:ext>
              </a:extLst>
            </p:cNvPr>
            <p:cNvGrpSpPr/>
            <p:nvPr/>
          </p:nvGrpSpPr>
          <p:grpSpPr>
            <a:xfrm>
              <a:off x="576000" y="3960000"/>
              <a:ext cx="432000" cy="432000"/>
              <a:chOff x="616273" y="3117215"/>
              <a:chExt cx="432000" cy="432000"/>
            </a:xfrm>
          </p:grpSpPr>
          <p:sp>
            <p:nvSpPr>
              <p:cNvPr id="35" name="Овал 34">
                <a:extLst>
                  <a:ext uri="{FF2B5EF4-FFF2-40B4-BE49-F238E27FC236}">
                    <a16:creationId xmlns:a16="http://schemas.microsoft.com/office/drawing/2014/main" id="{A7315283-8FA3-4FE0-9F3F-222440FD0A4E}"/>
                  </a:ext>
                </a:extLst>
              </p:cNvPr>
              <p:cNvSpPr/>
              <p:nvPr/>
            </p:nvSpPr>
            <p:spPr>
              <a:xfrm>
                <a:off x="616273" y="3117215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>
                <a:extLst>
                  <a:ext uri="{FF2B5EF4-FFF2-40B4-BE49-F238E27FC236}">
                    <a16:creationId xmlns:a16="http://schemas.microsoft.com/office/drawing/2014/main" id="{9D1FD41C-FE5A-4148-8937-671B8EE6DFCF}"/>
                  </a:ext>
                </a:extLst>
              </p:cNvPr>
              <p:cNvSpPr/>
              <p:nvPr/>
            </p:nvSpPr>
            <p:spPr>
              <a:xfrm>
                <a:off x="670273" y="3171215"/>
                <a:ext cx="324000" cy="324000"/>
              </a:xfrm>
              <a:prstGeom prst="ellipse">
                <a:avLst/>
              </a:prstGeom>
              <a:solidFill>
                <a:srgbClr val="00798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>
                <a:extLst>
                  <a:ext uri="{FF2B5EF4-FFF2-40B4-BE49-F238E27FC236}">
                    <a16:creationId xmlns:a16="http://schemas.microsoft.com/office/drawing/2014/main" id="{4797237A-6204-4728-809C-9496CFA9E278}"/>
                  </a:ext>
                </a:extLst>
              </p:cNvPr>
              <p:cNvSpPr/>
              <p:nvPr/>
            </p:nvSpPr>
            <p:spPr>
              <a:xfrm>
                <a:off x="742273" y="3243215"/>
                <a:ext cx="180000" cy="180000"/>
              </a:xfrm>
              <a:prstGeom prst="ellipse">
                <a:avLst/>
              </a:prstGeom>
              <a:solidFill>
                <a:srgbClr val="00798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Овал 37">
                <a:extLst>
                  <a:ext uri="{FF2B5EF4-FFF2-40B4-BE49-F238E27FC236}">
                    <a16:creationId xmlns:a16="http://schemas.microsoft.com/office/drawing/2014/main" id="{84E67A07-6708-4D1A-88EB-DC8ED609672F}"/>
                  </a:ext>
                </a:extLst>
              </p:cNvPr>
              <p:cNvSpPr/>
              <p:nvPr/>
            </p:nvSpPr>
            <p:spPr>
              <a:xfrm>
                <a:off x="796273" y="3297215"/>
                <a:ext cx="72000" cy="72000"/>
              </a:xfrm>
              <a:prstGeom prst="ellipse">
                <a:avLst/>
              </a:prstGeom>
              <a:solidFill>
                <a:srgbClr val="007982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6364DCC-6BF2-44C1-B006-12253B75BE72}"/>
              </a:ext>
            </a:extLst>
          </p:cNvPr>
          <p:cNvGrpSpPr/>
          <p:nvPr/>
        </p:nvGrpSpPr>
        <p:grpSpPr>
          <a:xfrm>
            <a:off x="576000" y="5055940"/>
            <a:ext cx="11243466" cy="616964"/>
            <a:chOff x="576000" y="5055940"/>
            <a:chExt cx="11243466" cy="61696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9B34457-A30A-4544-B375-309CC98FBF5C}"/>
                </a:ext>
              </a:extLst>
            </p:cNvPr>
            <p:cNvSpPr txBox="1"/>
            <p:nvPr/>
          </p:nvSpPr>
          <p:spPr>
            <a:xfrm>
              <a:off x="1115999" y="5055940"/>
              <a:ext cx="10703467" cy="61696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sz="1600" dirty="0">
                  <a:latin typeface="Montserrat" pitchFamily="2" charset="-52"/>
                </a:rPr>
                <a:t>Изменения карточек документов касались переименования и скрытия полей (по требованию пользователей и соответствия внутренним стандартам корпорации)</a:t>
              </a:r>
            </a:p>
          </p:txBody>
        </p:sp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4BC4E614-13E9-4F10-8BB8-2E9B5C8C8706}"/>
                </a:ext>
              </a:extLst>
            </p:cNvPr>
            <p:cNvGrpSpPr/>
            <p:nvPr/>
          </p:nvGrpSpPr>
          <p:grpSpPr>
            <a:xfrm>
              <a:off x="576000" y="5148422"/>
              <a:ext cx="432000" cy="432000"/>
              <a:chOff x="616273" y="3117215"/>
              <a:chExt cx="432000" cy="432000"/>
            </a:xfrm>
          </p:grpSpPr>
          <p:sp>
            <p:nvSpPr>
              <p:cNvPr id="42" name="Овал 41">
                <a:extLst>
                  <a:ext uri="{FF2B5EF4-FFF2-40B4-BE49-F238E27FC236}">
                    <a16:creationId xmlns:a16="http://schemas.microsoft.com/office/drawing/2014/main" id="{C3617FBA-A30B-4161-91BB-5159A92D899C}"/>
                  </a:ext>
                </a:extLst>
              </p:cNvPr>
              <p:cNvSpPr/>
              <p:nvPr/>
            </p:nvSpPr>
            <p:spPr>
              <a:xfrm>
                <a:off x="616273" y="3117215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Овал 42">
                <a:extLst>
                  <a:ext uri="{FF2B5EF4-FFF2-40B4-BE49-F238E27FC236}">
                    <a16:creationId xmlns:a16="http://schemas.microsoft.com/office/drawing/2014/main" id="{C6DAB36F-40A3-43FC-8EB4-D7AFE2679053}"/>
                  </a:ext>
                </a:extLst>
              </p:cNvPr>
              <p:cNvSpPr/>
              <p:nvPr/>
            </p:nvSpPr>
            <p:spPr>
              <a:xfrm>
                <a:off x="670273" y="3171215"/>
                <a:ext cx="324000" cy="324000"/>
              </a:xfrm>
              <a:prstGeom prst="ellipse">
                <a:avLst/>
              </a:prstGeom>
              <a:solidFill>
                <a:srgbClr val="00798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Овал 43">
                <a:extLst>
                  <a:ext uri="{FF2B5EF4-FFF2-40B4-BE49-F238E27FC236}">
                    <a16:creationId xmlns:a16="http://schemas.microsoft.com/office/drawing/2014/main" id="{21398A69-F0F9-4930-B92B-8D134742D39E}"/>
                  </a:ext>
                </a:extLst>
              </p:cNvPr>
              <p:cNvSpPr/>
              <p:nvPr/>
            </p:nvSpPr>
            <p:spPr>
              <a:xfrm>
                <a:off x="742273" y="3243215"/>
                <a:ext cx="180000" cy="180000"/>
              </a:xfrm>
              <a:prstGeom prst="ellipse">
                <a:avLst/>
              </a:prstGeom>
              <a:solidFill>
                <a:srgbClr val="00798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Овал 44">
                <a:extLst>
                  <a:ext uri="{FF2B5EF4-FFF2-40B4-BE49-F238E27FC236}">
                    <a16:creationId xmlns:a16="http://schemas.microsoft.com/office/drawing/2014/main" id="{9DC22DB6-07BF-4463-96D8-130AACEB6EB4}"/>
                  </a:ext>
                </a:extLst>
              </p:cNvPr>
              <p:cNvSpPr/>
              <p:nvPr/>
            </p:nvSpPr>
            <p:spPr>
              <a:xfrm>
                <a:off x="796273" y="3297215"/>
                <a:ext cx="72000" cy="72000"/>
              </a:xfrm>
              <a:prstGeom prst="ellipse">
                <a:avLst/>
              </a:prstGeom>
              <a:solidFill>
                <a:srgbClr val="007982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77876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1096</Words>
  <Application>Microsoft Office PowerPoint</Application>
  <PresentationFormat>Широкоэкранный</PresentationFormat>
  <Paragraphs>252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Montserrat</vt:lpstr>
      <vt:lpstr>Montserrat Medium</vt:lpstr>
      <vt:lpstr>Open Sans</vt:lpstr>
      <vt:lpstr>Roboto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Алена Салангина</cp:lastModifiedBy>
  <cp:revision>26</cp:revision>
  <dcterms:created xsi:type="dcterms:W3CDTF">2026-04-02T11:01:11Z</dcterms:created>
  <dcterms:modified xsi:type="dcterms:W3CDTF">2026-04-13T08:23:23Z</dcterms:modified>
</cp:coreProperties>
</file>