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</p:sldMasterIdLst>
  <p:notesMasterIdLst>
    <p:notesMasterId r:id="rId22"/>
  </p:notesMasterIdLst>
  <p:handoutMasterIdLst>
    <p:handoutMasterId r:id="rId23"/>
  </p:handoutMasterIdLst>
  <p:sldIdLst>
    <p:sldId id="1554" r:id="rId4"/>
    <p:sldId id="2147377482" r:id="rId5"/>
    <p:sldId id="2147377483" r:id="rId6"/>
    <p:sldId id="2147377486" r:id="rId7"/>
    <p:sldId id="2147377484" r:id="rId8"/>
    <p:sldId id="2147377485" r:id="rId9"/>
    <p:sldId id="2877" r:id="rId10"/>
    <p:sldId id="2878" r:id="rId11"/>
    <p:sldId id="2879" r:id="rId12"/>
    <p:sldId id="2880" r:id="rId13"/>
    <p:sldId id="2881" r:id="rId14"/>
    <p:sldId id="2882" r:id="rId15"/>
    <p:sldId id="2147377470" r:id="rId16"/>
    <p:sldId id="2147377469" r:id="rId17"/>
    <p:sldId id="2147377479" r:id="rId18"/>
    <p:sldId id="2147377480" r:id="rId19"/>
    <p:sldId id="2147377481" r:id="rId20"/>
    <p:sldId id="2147377487" r:id="rId21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  <p:cmAuthor id="2" name="Ерилов Павел Александрович" initials="ЕПА" lastIdx="4" clrIdx="1">
    <p:extLst>
      <p:ext uri="{19B8F6BF-5375-455C-9EA6-DF929625EA0E}">
        <p15:presenceInfo xmlns:p15="http://schemas.microsoft.com/office/powerpoint/2012/main" userId="S-1-5-21-1935655697-606747145-839522115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FFFBE"/>
    <a:srgbClr val="FFFFDB"/>
    <a:srgbClr val="D5F4FF"/>
    <a:srgbClr val="FC6E51"/>
    <a:srgbClr val="603000"/>
    <a:srgbClr val="CC6600"/>
    <a:srgbClr val="FF9B08"/>
    <a:srgbClr val="F9E38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0" autoAdjust="0"/>
    <p:restoredTop sz="87173" autoAdjust="0"/>
  </p:normalViewPr>
  <p:slideViewPr>
    <p:cSldViewPr>
      <p:cViewPr varScale="1">
        <p:scale>
          <a:sx n="79" d="100"/>
          <a:sy n="79" d="100"/>
        </p:scale>
        <p:origin x="1051" y="67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975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2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23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83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45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13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49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85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91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290233" y="313509"/>
            <a:ext cx="5761038" cy="6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6" tIns="51428" rIns="102856" bIns="5142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173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173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226507"/>
            <a:ext cx="1224220" cy="72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5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132FE5F-0AB4-4D4C-94C1-7F4D8267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38" y="107950"/>
            <a:ext cx="9045526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5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290233" y="313509"/>
            <a:ext cx="5761038" cy="6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56" tIns="51428" rIns="102856" bIns="5142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173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173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226507"/>
            <a:ext cx="1224220" cy="72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91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  <p:sldLayoutId id="21474868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  <p:sldLayoutId id="2147486830" r:id="rId14"/>
    <p:sldLayoutId id="214748683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33210" y="2355760"/>
            <a:ext cx="4944120" cy="10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56" tIns="51428" rIns="102856" bIns="51428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78" dirty="0">
                <a:solidFill>
                  <a:schemeClr val="bg1"/>
                </a:solidFill>
              </a:rPr>
              <a:t>Интеграция и управление мастер - данными: новые функции редакции 3.3.</a:t>
            </a:r>
            <a:endParaRPr lang="ru-RU" altLang="ru-RU" sz="207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841579"/>
          </a:xfrm>
        </p:spPr>
        <p:txBody>
          <a:bodyPr/>
          <a:lstStyle/>
          <a:p>
            <a:r>
              <a:rPr lang="ru-RU" dirty="0"/>
              <a:t>Попытка ввода нового или изменения существующего элемента в базе с ролью «Потребитель» блокируется с выводом соответствующего сообщения</a:t>
            </a:r>
          </a:p>
          <a:p>
            <a:pPr lvl="1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751919-BE55-46BC-9C18-18A318504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5" y="2159967"/>
            <a:ext cx="5645544" cy="295232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6C02C0-80E1-4339-84F7-4452E7956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1" y="3225906"/>
            <a:ext cx="5976664" cy="3125487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73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1345635"/>
          </a:xfrm>
        </p:spPr>
        <p:txBody>
          <a:bodyPr/>
          <a:lstStyle/>
          <a:p>
            <a:r>
              <a:rPr lang="ru-RU" dirty="0"/>
              <a:t>Работа пользователей с заявками на изменение НСИ во внешних системах аналогична действиям в базах линейки «1С:Управление холдингом»</a:t>
            </a:r>
          </a:p>
          <a:p>
            <a:pPr lvl="1"/>
            <a:r>
              <a:rPr lang="ru-RU" dirty="0"/>
              <a:t>используются типовые формы элементов конфигурации внешней базы</a:t>
            </a:r>
          </a:p>
          <a:p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поставщик: изменения по заявкам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8414AD-E8AE-4051-9898-9F386550B42A}"/>
              </a:ext>
            </a:extLst>
          </p:cNvPr>
          <p:cNvGrpSpPr/>
          <p:nvPr/>
        </p:nvGrpSpPr>
        <p:grpSpPr>
          <a:xfrm>
            <a:off x="1998569" y="2321859"/>
            <a:ext cx="7524936" cy="4068242"/>
            <a:chOff x="1476461" y="1891000"/>
            <a:chExt cx="8569151" cy="448122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B2CDAD4-7E6D-4A2E-B525-DCED759C6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461" y="1891000"/>
              <a:ext cx="8569151" cy="4481225"/>
            </a:xfrm>
            <a:prstGeom prst="rect">
              <a:avLst/>
            </a:prstGeom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5CAD1E3-CBC7-4017-BC8B-521FD3F19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749" y="5688359"/>
              <a:ext cx="6768752" cy="360040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altLang="ru-RU" b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85B6C57-5E9F-4EC3-961F-52DB4814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749" y="3011101"/>
              <a:ext cx="360040" cy="216024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81000" indent="-3810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altLang="ru-RU" b="0"/>
            </a:p>
          </p:txBody>
        </p:sp>
      </p:grpSp>
    </p:spTree>
    <p:extLst>
      <p:ext uri="{BB962C8B-B14F-4D97-AF65-F5344CB8AC3E}">
        <p14:creationId xmlns:p14="http://schemas.microsoft.com/office/powerpoint/2010/main" val="88980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1705675"/>
          </a:xfrm>
        </p:spPr>
        <p:txBody>
          <a:bodyPr/>
          <a:lstStyle/>
          <a:p>
            <a:r>
              <a:rPr lang="ru-RU" dirty="0"/>
              <a:t>Созданные во внешних системах заявки автоматически передаются в централизованную базу и согласуются по маршрутам, установленным для соответствующих справочников</a:t>
            </a:r>
          </a:p>
          <a:p>
            <a:pPr lvl="1"/>
            <a:r>
              <a:rPr lang="ru-RU" dirty="0"/>
              <a:t>изменение статусов заявок в ходе согласования транслируется в систему – инициатор</a:t>
            </a:r>
          </a:p>
          <a:p>
            <a:pPr lvl="1"/>
            <a:r>
              <a:rPr lang="ru-RU" dirty="0"/>
              <a:t>автор заявки может отслеживать ход ее согласования в центральной базе</a:t>
            </a:r>
          </a:p>
          <a:p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поставщик: изменения по заявкам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19F433-4211-4B8E-86FB-43AD1AF2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5" y="2888069"/>
            <a:ext cx="7924355" cy="311353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F7772A-5531-4A72-ABA3-49EDCB8C9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09" y="4826051"/>
            <a:ext cx="8532948" cy="149012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52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932" y="1837550"/>
            <a:ext cx="7749209" cy="2091056"/>
          </a:xfrm>
        </p:spPr>
        <p:txBody>
          <a:bodyPr anchor="ctr"/>
          <a:lstStyle/>
          <a:p>
            <a:r>
              <a:rPr lang="ru-RU" sz="2646" b="1" dirty="0"/>
              <a:t>Групповое согласование связанных заявок на изменение НСИ</a:t>
            </a:r>
          </a:p>
        </p:txBody>
      </p:sp>
    </p:spTree>
    <p:extLst>
      <p:ext uri="{BB962C8B-B14F-4D97-AF65-F5344CB8AC3E}">
        <p14:creationId xmlns:p14="http://schemas.microsoft.com/office/powerpoint/2010/main" val="67994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7D17-8210-4CE8-8299-CBDD862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9367636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Групповое согласование связанных заявок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8D221-5120-497C-9D2A-D48128838617}"/>
              </a:ext>
            </a:extLst>
          </p:cNvPr>
          <p:cNvSpPr txBox="1">
            <a:spLocks/>
          </p:cNvSpPr>
          <p:nvPr/>
        </p:nvSpPr>
        <p:spPr>
          <a:xfrm>
            <a:off x="271464" y="1411051"/>
            <a:ext cx="10934700" cy="44213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В процессе создания нового или изменении существующего элемента НСИ периодически возникает необходимость создания и использования новых элементов других контролируемых справочников</a:t>
            </a:r>
          </a:p>
          <a:p>
            <a:r>
              <a:rPr lang="ru-RU" b="0" dirty="0"/>
              <a:t>Также, новые элементы связанных контролируемых справочников могут автоматически создаваться при записи нового объекта:</a:t>
            </a:r>
          </a:p>
          <a:p>
            <a:pPr lvl="1"/>
            <a:r>
              <a:rPr lang="ru-RU" b="0" dirty="0"/>
              <a:t>Контрагент</a:t>
            </a:r>
          </a:p>
          <a:p>
            <a:pPr lvl="2"/>
            <a:r>
              <a:rPr lang="ru-RU" b="0" dirty="0"/>
              <a:t>Банковский счет</a:t>
            </a:r>
          </a:p>
          <a:p>
            <a:pPr lvl="1"/>
            <a:r>
              <a:rPr lang="ru-RU" b="0" dirty="0"/>
              <a:t>Организация</a:t>
            </a:r>
          </a:p>
          <a:p>
            <a:pPr lvl="2"/>
            <a:r>
              <a:rPr lang="ru-RU" b="0" dirty="0"/>
              <a:t>Банковский счет организации</a:t>
            </a:r>
          </a:p>
          <a:p>
            <a:pPr lvl="2"/>
            <a:r>
              <a:rPr lang="ru-RU" b="0" dirty="0"/>
              <a:t>Контрагент ВГО</a:t>
            </a:r>
          </a:p>
          <a:p>
            <a:pPr lvl="3"/>
            <a:r>
              <a:rPr lang="ru-RU" b="0" dirty="0"/>
              <a:t>Банковский счет контрагента</a:t>
            </a:r>
          </a:p>
          <a:p>
            <a:r>
              <a:rPr lang="ru-RU" b="0" dirty="0"/>
              <a:t>Появилась возможность группового согласования заявок на регистрацию связанных элементов НСИ</a:t>
            </a:r>
          </a:p>
          <a:p>
            <a:pPr marL="0" indent="0"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5661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1201619"/>
          </a:xfrm>
        </p:spPr>
        <p:txBody>
          <a:bodyPr/>
          <a:lstStyle/>
          <a:p>
            <a:r>
              <a:rPr lang="ru-RU" dirty="0"/>
              <a:t>Реализованы два подхода к согласованию связанных заявок</a:t>
            </a:r>
          </a:p>
          <a:p>
            <a:pPr lvl="1"/>
            <a:r>
              <a:rPr lang="ru-RU" dirty="0"/>
              <a:t>в одном пакете: по маршруту согласования основной заявки</a:t>
            </a:r>
          </a:p>
          <a:p>
            <a:pPr lvl="1"/>
            <a:r>
              <a:rPr lang="ru-RU" dirty="0"/>
              <a:t>независимый: каждая заявка согласуется отдельно</a:t>
            </a:r>
          </a:p>
          <a:p>
            <a:pPr lvl="1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Групповое согласование связанных заявок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0FE083-2361-40B7-9E6D-3BA058EB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58" y="2343594"/>
            <a:ext cx="8238757" cy="367240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98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1417643"/>
          </a:xfrm>
        </p:spPr>
        <p:txBody>
          <a:bodyPr/>
          <a:lstStyle/>
          <a:p>
            <a:r>
              <a:rPr lang="ru-RU" dirty="0"/>
              <a:t>При пакетном согласовании статусы связанных заявок изменяются одновременно со статусом основной при ее движении по маршруту согласования; способы согласования, установленные для объектов НСИ связанных заявок, не учитываются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Пакетное согласование связанных заявок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6561C1-8BE0-4C10-8383-C4ABC3A0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7" y="2600038"/>
            <a:ext cx="6023709" cy="251225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D87FA6-CFFD-47C1-ABDA-D0591A78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10" y="3600127"/>
            <a:ext cx="6084410" cy="237626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6D39C1-E851-4A05-9825-A6274EE5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224" y="4104184"/>
            <a:ext cx="2545029" cy="21602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28338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1705675"/>
          </a:xfrm>
        </p:spPr>
        <p:txBody>
          <a:bodyPr/>
          <a:lstStyle/>
          <a:p>
            <a:r>
              <a:rPr lang="ru-RU" dirty="0"/>
              <a:t>В этом режиме связанные заявки утверждаются независимо по установленным для согласуемых объектов НСИ маршрутам. Основная заявка принимается к согласованию только после утверждения всех связанных</a:t>
            </a:r>
          </a:p>
          <a:p>
            <a:pPr lvl="1"/>
            <a:r>
              <a:rPr lang="ru-RU" dirty="0"/>
              <a:t>выполняется автоматически после утверждения последней связанной заявки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Независимое согласование связанных заявок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4B3C23-7ACB-4E10-AF50-80005AA4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69" y="3053393"/>
            <a:ext cx="6429235" cy="328278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D91309-FD65-4522-9430-3BEFD7F3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501" y="3600127"/>
            <a:ext cx="2515408" cy="126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62027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33210" y="2355760"/>
            <a:ext cx="4944120" cy="10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56" tIns="51428" rIns="102856" bIns="51428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78" dirty="0">
                <a:solidFill>
                  <a:schemeClr val="bg1"/>
                </a:solidFill>
              </a:rPr>
              <a:t>Интеграция и управление мастер - данными: новые функции редакции 3.3.</a:t>
            </a:r>
            <a:endParaRPr lang="ru-RU" altLang="ru-RU" sz="207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9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3868" y="2178778"/>
            <a:ext cx="5994337" cy="2122617"/>
          </a:xfrm>
        </p:spPr>
        <p:txBody>
          <a:bodyPr anchor="ctr"/>
          <a:lstStyle/>
          <a:p>
            <a:r>
              <a:rPr lang="ru-RU" sz="2646" b="1" dirty="0"/>
              <a:t>Развитие интеграционных механизмов</a:t>
            </a:r>
          </a:p>
        </p:txBody>
      </p:sp>
    </p:spTree>
    <p:extLst>
      <p:ext uri="{BB962C8B-B14F-4D97-AF65-F5344CB8AC3E}">
        <p14:creationId xmlns:p14="http://schemas.microsoft.com/office/powerpoint/2010/main" val="210338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5305803"/>
          </a:xfrm>
        </p:spPr>
        <p:txBody>
          <a:bodyPr/>
          <a:lstStyle/>
          <a:p>
            <a:r>
              <a:rPr lang="ru-RU" dirty="0"/>
              <a:t>Реализован обмен прикладной информацией через каналы 1С:</a:t>
            </a:r>
            <a:r>
              <a:rPr lang="en-US" dirty="0"/>
              <a:t> </a:t>
            </a:r>
            <a:r>
              <a:rPr lang="ru-RU" dirty="0"/>
              <a:t>Шина</a:t>
            </a:r>
          </a:p>
          <a:p>
            <a:pPr lvl="1"/>
            <a:r>
              <a:rPr lang="ru-RU" dirty="0"/>
              <a:t>быстрая передача данных</a:t>
            </a:r>
          </a:p>
          <a:p>
            <a:pPr lvl="1"/>
            <a:r>
              <a:rPr lang="ru-RU" dirty="0"/>
              <a:t>гарантированная доставка сообщений</a:t>
            </a:r>
          </a:p>
          <a:p>
            <a:pPr lvl="1"/>
            <a:r>
              <a:rPr lang="ru-RU" dirty="0"/>
              <a:t>не привязана к операционной системе</a:t>
            </a:r>
          </a:p>
          <a:p>
            <a:pPr lvl="1"/>
            <a:r>
              <a:rPr lang="ru-RU" dirty="0"/>
              <a:t>не требуется публикация информационной базы</a:t>
            </a:r>
          </a:p>
          <a:p>
            <a:r>
              <a:rPr lang="ru-RU" dirty="0"/>
              <a:t>При этом могут использоваться существующие настройки, разработанные для обмена данными при подключении через </a:t>
            </a:r>
            <a:r>
              <a:rPr lang="en-US" dirty="0"/>
              <a:t>COM </a:t>
            </a:r>
            <a:r>
              <a:rPr lang="ru-RU" dirty="0"/>
              <a:t>или </a:t>
            </a:r>
            <a:r>
              <a:rPr lang="en-US" dirty="0"/>
              <a:t>web – </a:t>
            </a:r>
            <a:r>
              <a:rPr lang="ru-RU" dirty="0"/>
              <a:t>сервис</a:t>
            </a:r>
          </a:p>
          <a:p>
            <a:pPr lvl="1"/>
            <a:r>
              <a:rPr lang="ru-RU" dirty="0"/>
              <a:t>обмен нормативно – справочной информацией</a:t>
            </a:r>
          </a:p>
          <a:p>
            <a:pPr lvl="1"/>
            <a:r>
              <a:rPr lang="ru-RU" dirty="0"/>
              <a:t>заполнение показателей настраиваемой отчетности по данным регистров внешних систем с возможностью расшифровки до документа внешнего учетного решения</a:t>
            </a:r>
          </a:p>
          <a:p>
            <a:pPr lvl="1"/>
            <a:r>
              <a:rPr lang="ru-RU" dirty="0"/>
              <a:t>трансляция данных из регистров бухгалтерии внешних ИБ на регистры текущей</a:t>
            </a:r>
          </a:p>
          <a:p>
            <a:pPr lvl="1"/>
            <a:r>
              <a:rPr lang="ru-RU" dirty="0"/>
              <a:t>трансформационные корректировки в текущей ИБ с расчетом значений по данным внешних ИБ</a:t>
            </a:r>
          </a:p>
          <a:p>
            <a:pPr lvl="1"/>
            <a:r>
              <a:rPr lang="ru-RU" dirty="0"/>
              <a:t>создание по произвольным правилам документов текущей системы на основании документов внешней и наоборот</a:t>
            </a:r>
          </a:p>
          <a:p>
            <a:pPr lvl="1"/>
            <a:r>
              <a:rPr lang="ru-RU" dirty="0"/>
              <a:t>формирование аналитических отчетов и панелей</a:t>
            </a:r>
          </a:p>
          <a:p>
            <a:pPr lvl="1"/>
            <a:r>
              <a:rPr lang="ru-RU" dirty="0"/>
              <a:t>контроль и согласование изменений НСИ дочерних компаний</a:t>
            </a:r>
          </a:p>
          <a:p>
            <a:pPr lvl="1"/>
            <a:endParaRPr lang="ru-RU" dirty="0"/>
          </a:p>
          <a:p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через 1С:Шина</a:t>
            </a:r>
          </a:p>
        </p:txBody>
      </p:sp>
    </p:spTree>
    <p:extLst>
      <p:ext uri="{BB962C8B-B14F-4D97-AF65-F5344CB8AC3E}">
        <p14:creationId xmlns:p14="http://schemas.microsoft.com/office/powerpoint/2010/main" val="85906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1345635"/>
          </a:xfrm>
        </p:spPr>
        <p:txBody>
          <a:bodyPr/>
          <a:lstStyle/>
          <a:p>
            <a:r>
              <a:rPr lang="ru-RU" dirty="0"/>
              <a:t>Простейшая схема проекта, достаточная для запуска обмена, создается полностью по аналогии с демонстрационным примером из руководства пользователя 1С:Шина</a:t>
            </a:r>
          </a:p>
          <a:p>
            <a:pPr lvl="1"/>
            <a:r>
              <a:rPr lang="ru-RU" dirty="0"/>
              <a:t>каких – либо специальных компетенций не требуется.</a:t>
            </a:r>
          </a:p>
          <a:p>
            <a:pPr marL="455612" lvl="1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через 1С:Шина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689D64-301F-42E4-8F02-3E1994D06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637" y="2528029"/>
            <a:ext cx="4731621" cy="35487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D74EED-EEDA-4D72-84AE-3F878F81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514" y="3112272"/>
            <a:ext cx="4240107" cy="231688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Выноска: стрелка вниз 8">
            <a:extLst>
              <a:ext uri="{FF2B5EF4-FFF2-40B4-BE49-F238E27FC236}">
                <a16:creationId xmlns:a16="http://schemas.microsoft.com/office/drawing/2014/main" id="{F010C478-5D60-4439-94DA-26D8ADD1A5DD}"/>
              </a:ext>
            </a:extLst>
          </p:cNvPr>
          <p:cNvSpPr/>
          <p:nvPr/>
        </p:nvSpPr>
        <p:spPr bwMode="auto">
          <a:xfrm>
            <a:off x="4299970" y="2952055"/>
            <a:ext cx="2304256" cy="365208"/>
          </a:xfrm>
          <a:prstGeom prst="downArrowCallout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1С: Управление холдингом</a:t>
            </a:r>
          </a:p>
        </p:txBody>
      </p:sp>
      <p:sp>
        <p:nvSpPr>
          <p:cNvPr id="10" name="Выноска: стрелка вверх 9">
            <a:extLst>
              <a:ext uri="{FF2B5EF4-FFF2-40B4-BE49-F238E27FC236}">
                <a16:creationId xmlns:a16="http://schemas.microsoft.com/office/drawing/2014/main" id="{B7645806-F83E-45AC-A43B-129B420F1735}"/>
              </a:ext>
            </a:extLst>
          </p:cNvPr>
          <p:cNvSpPr/>
          <p:nvPr/>
        </p:nvSpPr>
        <p:spPr bwMode="auto">
          <a:xfrm>
            <a:off x="4011938" y="5976175"/>
            <a:ext cx="2880320" cy="365208"/>
          </a:xfrm>
          <a:prstGeom prst="upArrowCallout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100" dirty="0">
                <a:solidFill>
                  <a:schemeClr val="bg1"/>
                </a:solidFill>
              </a:rPr>
              <a:t>Внешние информационные базы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303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1921699"/>
          </a:xfrm>
        </p:spPr>
        <p:txBody>
          <a:bodyPr/>
          <a:lstStyle/>
          <a:p>
            <a:r>
              <a:rPr lang="ru-RU" dirty="0"/>
              <a:t>Реализована возможность создания документов во внешних информационных базах при подключении через </a:t>
            </a:r>
            <a:r>
              <a:rPr lang="en-US" dirty="0"/>
              <a:t>web</a:t>
            </a:r>
            <a:r>
              <a:rPr lang="ru-RU" dirty="0"/>
              <a:t> – сервис и 1С:Шину</a:t>
            </a:r>
          </a:p>
          <a:p>
            <a:r>
              <a:rPr lang="ru-RU" dirty="0"/>
              <a:t>Добавлена возможность запуска процедур импорта и экспорта документов по установленным настройкам с помощью регламентного задания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создание документов текущей и внешних информационных баз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D8CBC1-C091-4E5F-A9B8-F5254DDF6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" y="3024062"/>
            <a:ext cx="8906381" cy="287601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60B935-7072-4DE1-BA8E-FD18E9FA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33" y="3969715"/>
            <a:ext cx="8064896" cy="23664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54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2353747"/>
          </a:xfrm>
        </p:spPr>
        <p:txBody>
          <a:bodyPr/>
          <a:lstStyle/>
          <a:p>
            <a:r>
              <a:rPr lang="ru-RU" dirty="0"/>
              <a:t>Механизмы получения данных из внешних систем по технологии </a:t>
            </a:r>
            <a:r>
              <a:rPr lang="en-US" dirty="0"/>
              <a:t>ADO </a:t>
            </a:r>
            <a:r>
              <a:rPr lang="ru-RU" dirty="0"/>
              <a:t>адаптированы для работы с </a:t>
            </a:r>
            <a:r>
              <a:rPr lang="en-US" dirty="0"/>
              <a:t>Oracle Database</a:t>
            </a:r>
          </a:p>
          <a:p>
            <a:r>
              <a:rPr lang="ru-RU" dirty="0"/>
              <a:t>Реализована работа прикладного функционала с таблицами объектов метаданных «Внешние источники данных»</a:t>
            </a:r>
          </a:p>
          <a:p>
            <a:pPr lvl="1"/>
            <a:r>
              <a:rPr lang="ru-RU" dirty="0"/>
              <a:t>позволяет получать информацию из внешних информационных баз при работе в среде операционных систем, отличных от </a:t>
            </a:r>
            <a:r>
              <a:rPr lang="en-US" dirty="0"/>
              <a:t>Windows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с внешними  системами не на платформе 1С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E7567-6544-4ED7-928E-B0C4E579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" y="3384103"/>
            <a:ext cx="10433571" cy="224321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7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369E002E-073E-451E-AF1E-54EA58E99BE7}"/>
              </a:ext>
            </a:extLst>
          </p:cNvPr>
          <p:cNvSpPr txBox="1">
            <a:spLocks/>
          </p:cNvSpPr>
          <p:nvPr/>
        </p:nvSpPr>
        <p:spPr>
          <a:xfrm>
            <a:off x="903126" y="2507666"/>
            <a:ext cx="9715822" cy="14648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4000" b="1" dirty="0"/>
              <a:t>Управление изменениями НСИ дочерних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388408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2857803"/>
          </a:xfrm>
        </p:spPr>
        <p:txBody>
          <a:bodyPr/>
          <a:lstStyle/>
          <a:p>
            <a:r>
              <a:rPr lang="ru-RU" dirty="0"/>
              <a:t>Появилась возможность распространять на справочники подключенных информационных баз дочерних компаний правила контроля изменений НСИ, установленные для соответствующих справочников централизованной базы «1С:Управление холдингом»</a:t>
            </a:r>
          </a:p>
          <a:p>
            <a:pPr lvl="1"/>
            <a:r>
              <a:rPr lang="ru-RU" dirty="0"/>
              <a:t>для баз под управлением конфигураций линейки «1С:Управление холдингом» доработок не требуется</a:t>
            </a:r>
          </a:p>
          <a:p>
            <a:pPr lvl="1"/>
            <a:r>
              <a:rPr lang="ru-RU" dirty="0"/>
              <a:t>для остальных используется входящее в поставку расширение </a:t>
            </a:r>
            <a:r>
              <a:rPr lang="en-US" dirty="0" err="1"/>
              <a:t>MDM_Management</a:t>
            </a:r>
            <a:endParaRPr lang="en-US" dirty="0"/>
          </a:p>
          <a:p>
            <a:pPr lvl="1"/>
            <a:r>
              <a:rPr lang="ru-RU" dirty="0"/>
              <a:t>все настройки производятся на стороне централизованной базы и автоматически транслируются в контролируемые системы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 НСИ дочерних компаний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F9D5D-F3E6-4393-BA81-06091F73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22" y="4040197"/>
            <a:ext cx="7794030" cy="219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96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074E-0CDB-4E51-B52D-2B971C73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7" y="1174372"/>
            <a:ext cx="10934700" cy="2497763"/>
          </a:xfrm>
        </p:spPr>
        <p:txBody>
          <a:bodyPr/>
          <a:lstStyle/>
          <a:p>
            <a:r>
              <a:rPr lang="ru-RU" dirty="0"/>
              <a:t>Для каждой информационной базы определяется роль в процессе создания элементов справочников в рамках централизованного управления НСИ</a:t>
            </a:r>
          </a:p>
          <a:p>
            <a:pPr lvl="1"/>
            <a:r>
              <a:rPr lang="ru-RU" dirty="0"/>
              <a:t>поставщик и потребитель: двусторонний обмен элементами</a:t>
            </a:r>
          </a:p>
          <a:p>
            <a:pPr lvl="1"/>
            <a:r>
              <a:rPr lang="ru-RU" dirty="0"/>
              <a:t>поставщик: элементы создаются и изменяются только в рамках данной базы, экспорт элементов в нее не производится</a:t>
            </a:r>
            <a:endParaRPr lang="en-US" dirty="0"/>
          </a:p>
          <a:p>
            <a:pPr lvl="1"/>
            <a:r>
              <a:rPr lang="ru-RU" dirty="0"/>
              <a:t>потребитель: интерактивное создание элементов запрещено, данные поступают только из внешних систем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D3358-ADAE-4A01-AD37-5C848645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4400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 НСИ дочерних компаний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9A6CB-A0D1-4D40-B60D-C00D0EB8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51" y="3788570"/>
            <a:ext cx="6048672" cy="25450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918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112827</TotalTime>
  <Words>696</Words>
  <Application>Microsoft Office PowerPoint</Application>
  <PresentationFormat>Произвольный</PresentationFormat>
  <Paragraphs>76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Futura PT Demi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Развитие интеграционных механизмов</vt:lpstr>
      <vt:lpstr>Работа через 1С:Шина</vt:lpstr>
      <vt:lpstr>Работа через 1С:Шина</vt:lpstr>
      <vt:lpstr>Автоматическое создание документов текущей и внешних информационных баз</vt:lpstr>
      <vt:lpstr>Интеграция с внешними  системами не на платформе 1С</vt:lpstr>
      <vt:lpstr>Презентация PowerPoint</vt:lpstr>
      <vt:lpstr>Управление изменениями НСИ дочерних компаний</vt:lpstr>
      <vt:lpstr>Управление изменениями НСИ дочерних компаний</vt:lpstr>
      <vt:lpstr>Внешняя ИБ - потребитель: изменения запрещены</vt:lpstr>
      <vt:lpstr>Внешняя ИБ - поставщик: изменения по заявкам</vt:lpstr>
      <vt:lpstr>Внешняя ИБ - поставщик: изменения по заявкам</vt:lpstr>
      <vt:lpstr>Групповое согласование связанных заявок на изменение НСИ</vt:lpstr>
      <vt:lpstr>Групповое согласование связанных заявок</vt:lpstr>
      <vt:lpstr>Групповое согласование связанных заявок</vt:lpstr>
      <vt:lpstr>Пакетное согласование связанных заявок</vt:lpstr>
      <vt:lpstr>Независимое согласование связанных заявок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Леонид</dc:creator>
  <cp:lastModifiedBy>Ерилов Павел Александрович</cp:lastModifiedBy>
  <cp:revision>3993</cp:revision>
  <cp:lastPrinted>2015-05-12T12:08:53Z</cp:lastPrinted>
  <dcterms:created xsi:type="dcterms:W3CDTF">2004-06-25T18:36:23Z</dcterms:created>
  <dcterms:modified xsi:type="dcterms:W3CDTF">2025-04-08T15:29:11Z</dcterms:modified>
</cp:coreProperties>
</file>