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5135" r:id="rId2"/>
  </p:sldMasterIdLst>
  <p:notesMasterIdLst>
    <p:notesMasterId r:id="rId11"/>
  </p:notesMasterIdLst>
  <p:handoutMasterIdLst>
    <p:handoutMasterId r:id="rId12"/>
  </p:handoutMasterIdLst>
  <p:sldIdLst>
    <p:sldId id="814" r:id="rId3"/>
    <p:sldId id="797" r:id="rId4"/>
    <p:sldId id="798" r:id="rId5"/>
    <p:sldId id="804" r:id="rId6"/>
    <p:sldId id="801" r:id="rId7"/>
    <p:sldId id="802" r:id="rId8"/>
    <p:sldId id="818" r:id="rId9"/>
    <p:sldId id="819" r:id="rId10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CCFFFF"/>
    <a:srgbClr val="B2B2B2"/>
    <a:srgbClr val="FFFF99"/>
    <a:srgbClr val="FFCC00"/>
    <a:srgbClr val="FFE5E5"/>
    <a:srgbClr val="CC9900"/>
    <a:srgbClr val="F60000"/>
    <a:srgbClr val="E22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3" autoAdjust="0"/>
    <p:restoredTop sz="96305" autoAdjust="0"/>
  </p:normalViewPr>
  <p:slideViewPr>
    <p:cSldViewPr>
      <p:cViewPr varScale="1">
        <p:scale>
          <a:sx n="113" d="100"/>
          <a:sy n="113" d="100"/>
        </p:scale>
        <p:origin x="2424" y="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28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F1E7FC-4A67-4094-B34D-33B2D1E4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72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FF8961B-A0AE-47F1-BC1F-4D30B3516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821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последние годы н</a:t>
            </a:r>
            <a:r>
              <a:rPr lang="ru-RU" baseline="0" dirty="0"/>
              <a:t>а каждом семинаре мы стараемся рассказывать про инструменты анализа, которые помогают выявлять различные проблемы (в настройках систем, в организации процесса, в финансовых показателях), проводить анализ, находить первоисточник проблемы. Знание первоисточника и драйверов позволяет пересмотреть процесс, провести организационные изменения, провести корректирующие упреждающие действия, установить контроли т.е. повысить эффективность работы предприятия.</a:t>
            </a:r>
          </a:p>
          <a:p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16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Сегодня я покажу новый инструмент по Анализу и оптимизации процессов</a:t>
            </a:r>
            <a:r>
              <a:rPr lang="ru-RU" baseline="0" dirty="0"/>
              <a:t> согласования. В любой организации согласуется большое количество информации. Это договора, это заявки на оплату, формы бюджетов. Маршруты бывают очень развесистыми, включают много этапов и согласующих, выполняются параллельно. И многие организации сталкиваются с тем, что согласование выполняется долго, мы задерживаем оплату клиентам не потому, что нет денег, а потому, что не смогли вовремя согласовать заявку. </a:t>
            </a:r>
          </a:p>
          <a:p>
            <a:r>
              <a:rPr lang="ru-RU" baseline="0" dirty="0"/>
              <a:t>Наш инструмент позволяет провести анализ на основе истории исполнения процессов и ответить на вопросы: </a:t>
            </a:r>
            <a:r>
              <a:rPr lang="ru-RU" b="1" baseline="0" dirty="0"/>
              <a:t>см. вопросы</a:t>
            </a:r>
            <a:r>
              <a:rPr lang="ru-RU" baseline="0" dirty="0"/>
              <a:t>. </a:t>
            </a:r>
          </a:p>
          <a:p>
            <a:r>
              <a:rPr lang="ru-RU" dirty="0"/>
              <a:t>Мы можем</a:t>
            </a:r>
            <a:r>
              <a:rPr lang="ru-RU" baseline="0" dirty="0"/>
              <a:t> проводить анализ за любой период, в днях, часа, секундах, в разных метриках. Анализировать среднюю длительность, наиболее частотное время, отклонения от планового времени. Можем применять для анализа визуальные схемы, таблицы и диаграммы.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62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Посмотрим возможности инструмента на примере анализа маршрута заявки на операцию. Данный маршрут интересен тем, что  он исполняется в трех организациях, содержит несколько условий, имеет параллельные ветки от приоритета платежа и валюты. То есть самый что ни на есть обычный маршрут. Не большой ни маленький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r>
              <a:rPr lang="ru-RU" baseline="0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24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Выбираем период анализа, устанавливаем метрику «Отклонение от плана абсолютное», будем</a:t>
            </a:r>
            <a:r>
              <a:rPr lang="ru-RU" baseline="0" dirty="0"/>
              <a:t> смотреть в часах. Столбец с метрикой по которой проводим анализ всегда подсвечивается  оранжевым фоном.  В таблице выведены анализируемые показатели организациям и метрикам. Внизу пузырьковая диаграмма.  Шкала времени показывает время отклонения, а размер пузырька количество процессов </a:t>
            </a:r>
            <a:r>
              <a:rPr lang="ru-RU" baseline="0" dirty="0" err="1"/>
              <a:t>процессов</a:t>
            </a:r>
            <a:r>
              <a:rPr lang="ru-RU" baseline="0" dirty="0"/>
              <a:t>. Чем крупнее пузырь, тем больше процессов прошло по организации. Минус – это опережение, Плюс – задержка. Первичный анализ показывает, что больше всего процессов прошло по организации Торговый дом, Магазины согласуют с опережением, а Торговый дом задерживает согласование. Абсолютное отклонение по Торговому дому 13 часов. </a:t>
            </a:r>
          </a:p>
          <a:p>
            <a:pPr marL="228600" indent="-228600">
              <a:buAutoNum type="arabicParenR"/>
            </a:pPr>
            <a:r>
              <a:rPr lang="ru-RU" baseline="0" dirty="0"/>
              <a:t>Я сделаю чуть крупнее. Нас интересуют процессы с максимальным отклонением.</a:t>
            </a:r>
          </a:p>
          <a:p>
            <a:pPr marL="228600" indent="-228600">
              <a:buAutoNum type="arabicParenR"/>
            </a:pPr>
            <a:r>
              <a:rPr lang="ru-RU" baseline="0" dirty="0"/>
              <a:t>Развернем группу по Торговому дому и посмотрим на каких этапах выполняется задержка. Как ни странно, основная задержка происходит на срочных и крупных платежах. Углубим наш анализ. Хочется разобраться в причинах. Щелкаем по показателю срочные платежи.</a:t>
            </a:r>
          </a:p>
          <a:p>
            <a:pPr marL="228600" indent="-228600">
              <a:buAutoNum type="arabicParenR"/>
            </a:pP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03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Открывается тепловая карта маршрута согласования. В ней разными цветами и оттенками по каждому этапу выводится</a:t>
            </a:r>
            <a:r>
              <a:rPr lang="ru-RU" baseline="0" dirty="0"/>
              <a:t> отклонение от плана фактическое. Зеленым цветом – опережение, красным – отставание. Чем ярче цвет, тем больше значение показателя. Самый красный – этап срочные платежи.</a:t>
            </a:r>
          </a:p>
          <a:p>
            <a:r>
              <a:rPr lang="ru-RU" baseline="0" dirty="0"/>
              <a:t>Что еще интересного? Толщина стрелок с процентами показывает частоту прохождения процесса по маршруту. То есть все платежи проходили как срочные. Можно задуматься. В организации количество срочных платежей должно быть минимально. И с этим точно нужно разбираться. </a:t>
            </a:r>
          </a:p>
          <a:p>
            <a:r>
              <a:rPr lang="ru-RU" baseline="0" dirty="0"/>
              <a:t>Продолжим анализ. Щелкнем по этапу срочные платежи. У меня не зафиксирована Организация. Я это сделал для того, чтобы иметь возможность проводить сравнительный исполнения этапа по разным организациям.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87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видим, то, что и должны. Абсолютное время отклонения от плана по торговому дому больше.</a:t>
            </a:r>
            <a:r>
              <a:rPr lang="ru-RU" baseline="0" dirty="0"/>
              <a:t> Согласование просрочено на 18 часов. По магазину 1 опережение на 3 часа. </a:t>
            </a:r>
          </a:p>
          <a:p>
            <a:r>
              <a:rPr lang="ru-RU" baseline="0" dirty="0"/>
              <a:t>Однако абсолютное отклонение еще не свидетельствует о регулярном нарушении. Платежей по Торговому дому много и возможно, какой то один срочный платеж могли задержать и его значение оказалось критическим. А остальные согласуются вовремя.  Так виноват согласующий торгового дома или нет? Кто из согласующих работает эффективнее? Нам нужно посмотреть среднее время согласования этапа. </a:t>
            </a:r>
          </a:p>
          <a:p>
            <a:r>
              <a:rPr lang="ru-RU" baseline="0" dirty="0"/>
              <a:t>1) Вот теперь мы точно знаем, что проблема в согласующем. Согласующий торгового дома тратит в два раза времени больше, чем согласующий в магазине. </a:t>
            </a:r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878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</a:t>
            </a:r>
            <a:r>
              <a:rPr lang="ru-RU" baseline="0" dirty="0"/>
              <a:t> интересно провести анализ отклонения заявки по этапам и разобраться в причинах, если на одном из этапов много отклонений. </a:t>
            </a:r>
          </a:p>
          <a:p>
            <a:r>
              <a:rPr lang="ru-RU" baseline="0" dirty="0"/>
              <a:t>Возможно, инициаторы не качественно готовят документы или отправляют на согласование в надежде проскочить. А может согласующий слишком придирчив. </a:t>
            </a:r>
          </a:p>
          <a:p>
            <a:r>
              <a:rPr lang="ru-RU" baseline="0" dirty="0"/>
              <a:t>Нужно разбираться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r>
              <a:rPr lang="ru-RU" baseline="0" dirty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961B-A0AE-47F1-BC1F-4D30B351695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18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8FBA-25D8-26F9-4E08-F5901CC3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55D53D-5602-428C-9BC8-558C6166F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94426F-3514-AA60-606E-FD66F5115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последние годы н</a:t>
            </a:r>
            <a:r>
              <a:rPr lang="ru-RU" baseline="0" dirty="0"/>
              <a:t>а каждом семинаре мы стараемся рассказывать про инструменты анализа, которые помогают выявлять различные проблемы (в настройках систем, в организации процесса, в финансовых показателях), проводить анализ, находить первоисточник проблемы. Знание первоисточника и драйверов позволяет пересмотреть процесс, провести организационные изменения, провести корректирующие упреждающие действия, установить контроли т.е. повысить эффективность работы предприятия.</a:t>
            </a:r>
          </a:p>
          <a:p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D50BE-D74B-4629-DE7F-75A9BE808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82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747838" y="184150"/>
            <a:ext cx="7237412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>
                <a:solidFill>
                  <a:srgbClr val="333333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200">
                <a:solidFill>
                  <a:srgbClr val="333333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000">
                <a:solidFill>
                  <a:srgbClr val="333333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00" b="1">
                <a:solidFill>
                  <a:schemeClr val="tx2"/>
                </a:solidFill>
                <a:cs typeface="+mn-cs"/>
              </a:rPr>
              <a:t>Бизнес-форум 1С:</a:t>
            </a:r>
            <a:r>
              <a:rPr lang="en-US" altLang="ru-RU" sz="2800" b="1">
                <a:solidFill>
                  <a:schemeClr val="tx2"/>
                </a:solidFill>
                <a:cs typeface="+mn-cs"/>
              </a:rPr>
              <a:t>ERP</a:t>
            </a:r>
            <a:r>
              <a:rPr lang="ru-RU" altLang="ru-RU" sz="2800" b="1">
                <a:solidFill>
                  <a:schemeClr val="tx2"/>
                </a:solidFill>
                <a:cs typeface="+mn-cs"/>
              </a:rPr>
              <a:t>  </a:t>
            </a:r>
            <a:endParaRPr lang="en-US" altLang="ru-RU" sz="2800" b="1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>
                <a:solidFill>
                  <a:schemeClr val="tx2"/>
                </a:solidFill>
                <a:cs typeface="+mn-cs"/>
              </a:rPr>
              <a:t>2</a:t>
            </a:r>
            <a:r>
              <a:rPr lang="en-US" altLang="ru-RU" sz="1800">
                <a:solidFill>
                  <a:schemeClr val="tx2"/>
                </a:solidFill>
                <a:cs typeface="+mn-cs"/>
              </a:rPr>
              <a:t>3</a:t>
            </a:r>
            <a:r>
              <a:rPr lang="ru-RU" altLang="ru-RU" sz="1800">
                <a:solidFill>
                  <a:schemeClr val="tx2"/>
                </a:solidFill>
                <a:cs typeface="+mn-cs"/>
              </a:rPr>
              <a:t> октября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0857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C715-48C8-4567-A74A-08B20484D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5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A0D62-CA41-442A-A225-0FD0526A0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510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D25B-3812-4B67-AB6A-B05726CA6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2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F1373-6CAB-4669-9E15-E415C2415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3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>
                <a:cs typeface="+mn-cs"/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A1EF-FEC8-402B-B178-69002BA4A6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4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023938" y="33178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1С:УПРАВЛЕНИЕ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ru-RU" altLang="ru-RU" sz="1900" b="1">
                <a:solidFill>
                  <a:srgbClr val="FFFFFF"/>
                </a:solidFill>
              </a:rPr>
              <a:t>ХОЛДИНГОМ 8</a:t>
            </a:r>
          </a:p>
        </p:txBody>
      </p:sp>
      <p:pic>
        <p:nvPicPr>
          <p:cNvPr id="3" name="Picture 16" descr="Layer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39713"/>
            <a:ext cx="971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9649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D3E1-6446-4AF7-B3E8-1C9B863CF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38895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B7DF-23D4-434F-A639-E7F744D8F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23325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907F-AFC0-4700-9A84-2B456E6AB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27655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21C6-8206-4FDE-B7BC-390D08DD0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1162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10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703A-1635-4F82-BA9D-634CE3BB42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49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8229-26E0-4C28-A8A9-F3BF1DAC6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95253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5300-E25C-4F20-B27A-84207A505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58679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57D8-D7D2-4D31-972B-45ABD28F69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64477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8510-F70C-4CE0-9B6A-D786D4A0F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00392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439-611F-46F3-B968-0942622B45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51222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62C4-7EF3-41AC-A122-6B3C8C0AB8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5831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7920-501A-4003-AE3F-F3CC023F0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81695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CAB5-1F54-4512-8AD1-FE077A4C7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24362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-23813" y="6524625"/>
            <a:ext cx="3082926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800">
                <a:solidFill>
                  <a:srgbClr val="5F0000"/>
                </a:solidFill>
              </a:rPr>
              <a:t>1С: Управление холдингом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938" y="314325"/>
            <a:ext cx="5003800" cy="314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0"/>
            <a:ext cx="4171950" cy="4992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200150"/>
            <a:ext cx="4171950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3771900"/>
            <a:ext cx="4171950" cy="2420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BA20-3CFB-44B9-A373-AB6A19940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26498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35FD6-26BD-4CCB-A000-94E88AD42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94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8B82-39F9-44A5-BF19-5DA5FB4D1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226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FBE3-FF1B-4906-BD28-7084B47F3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8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3D66D-C3FB-48F1-8826-374EDF124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123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25479-F2B3-4B5F-BE12-BB4AD9457D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15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9DFB9-B00C-424C-B95F-E7A6D6B4A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4358-469F-41D6-9B8C-87C63A02B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13D3AE32-08BE-4DC2-B571-71DA8CD46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0" name="Picture 16" descr="Layer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36" r:id="rId2"/>
    <p:sldLayoutId id="2147485937" r:id="rId3"/>
    <p:sldLayoutId id="2147485938" r:id="rId4"/>
    <p:sldLayoutId id="2147485939" r:id="rId5"/>
    <p:sldLayoutId id="2147485940" r:id="rId6"/>
    <p:sldLayoutId id="2147485941" r:id="rId7"/>
    <p:sldLayoutId id="2147485942" r:id="rId8"/>
    <p:sldLayoutId id="2147485943" r:id="rId9"/>
    <p:sldLayoutId id="2147485944" r:id="rId10"/>
    <p:sldLayoutId id="2147485945" r:id="rId11"/>
    <p:sldLayoutId id="2147485946" r:id="rId12"/>
    <p:sldLayoutId id="2147485947" r:id="rId13"/>
    <p:sldLayoutId id="2147485949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52400"/>
            <a:ext cx="48244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3" y="1363663"/>
            <a:ext cx="89281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D20000"/>
                </a:solidFill>
              </a:defRPr>
            </a:lvl1pPr>
          </a:lstStyle>
          <a:p>
            <a:pPr>
              <a:defRPr/>
            </a:pPr>
            <a:fld id="{ED99998C-7A73-479E-AA2C-89CA6699B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4" name="Picture 16" descr="Layer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  <p:sldLayoutId id="2147485961" r:id="rId12"/>
    <p:sldLayoutId id="2147485962" r:id="rId13"/>
    <p:sldLayoutId id="2147485963" r:id="rId14"/>
  </p:sldLayoutIdLst>
  <p:transition spd="slow"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32521" y="301626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900" b="1" dirty="0">
                <a:solidFill>
                  <a:srgbClr val="3D3C3C"/>
                </a:solidFill>
              </a:rPr>
              <a:t>1С:УПРАВЛЕНИЕ</a:t>
            </a:r>
          </a:p>
          <a:p>
            <a:pPr>
              <a:lnSpc>
                <a:spcPct val="85000"/>
              </a:lnSpc>
            </a:pPr>
            <a:r>
              <a:rPr lang="ru-RU" sz="1900" b="1" dirty="0">
                <a:solidFill>
                  <a:srgbClr val="3D3C3C"/>
                </a:solidFill>
              </a:rPr>
              <a:t>ХОЛДИНГОМ 8</a:t>
            </a:r>
          </a:p>
        </p:txBody>
      </p:sp>
      <p:pic>
        <p:nvPicPr>
          <p:cNvPr id="2663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000500" cy="4392612"/>
          </a:xfrm>
          <a:prstGeom prst="rect">
            <a:avLst/>
          </a:prstGeom>
          <a:noFill/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220344" y="1925216"/>
            <a:ext cx="4923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Анализ эффективности процессов согласования</a:t>
            </a:r>
            <a:endParaRPr lang="ru-RU" alt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1375842"/>
            <a:ext cx="8955734" cy="432048"/>
          </a:xfrm>
          <a:prstGeom prst="rect">
            <a:avLst/>
          </a:prstGeom>
          <a:solidFill>
            <a:srgbClr val="92D050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</a:rPr>
              <a:t>Позволяет получить ответы на вопросы: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400005" cy="1081088"/>
          </a:xfrm>
        </p:spPr>
        <p:txBody>
          <a:bodyPr/>
          <a:lstStyle/>
          <a:p>
            <a:r>
              <a:rPr lang="ru-RU" dirty="0"/>
              <a:t>Новый инструмент «Анализ процессов»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243888" y="6418262"/>
            <a:ext cx="766762" cy="260350"/>
          </a:xfrm>
        </p:spPr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6604" y="1807890"/>
            <a:ext cx="8759130" cy="209922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На каких этапах происходит задержка времени ожидания согласования?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В каких организациях этап согласуется дольше?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Какие этапы наиболее часто используются на маршруте?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Как отличается время согласования этапа разными согласующими?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В каких организациях процессы наиболее нагружены?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На каких участках процесса наибольшее количество отклонений?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/>
              <a:t>Какое </a:t>
            </a:r>
            <a:r>
              <a:rPr lang="en-US" sz="1400" dirty="0"/>
              <a:t>max</a:t>
            </a:r>
            <a:r>
              <a:rPr lang="ru-RU" sz="1400" dirty="0"/>
              <a:t> / </a:t>
            </a:r>
            <a:r>
              <a:rPr lang="en-US" sz="1400" dirty="0"/>
              <a:t>min</a:t>
            </a:r>
            <a:r>
              <a:rPr lang="ru-RU" sz="1400" dirty="0"/>
              <a:t> / среднее / консервативное / время согласования?</a:t>
            </a:r>
            <a:endParaRPr lang="ru-RU" sz="1400" b="1" kern="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05358" y="4508823"/>
            <a:ext cx="8759130" cy="2088529"/>
            <a:chOff x="133350" y="4279150"/>
            <a:chExt cx="8759130" cy="2164075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 bwMode="auto">
            <a:xfrm>
              <a:off x="133350" y="4279150"/>
              <a:ext cx="3862586" cy="2164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1200" b="1" kern="0" dirty="0">
                  <a:solidFill>
                    <a:schemeClr val="bg2"/>
                  </a:solidFill>
                </a:rPr>
                <a:t>Период анализа</a:t>
              </a:r>
              <a:r>
                <a:rPr lang="ru-RU" sz="1200" b="1" kern="0" dirty="0">
                  <a:solidFill>
                    <a:schemeClr val="accent6"/>
                  </a:solidFill>
                </a:rPr>
                <a:t>: </a:t>
              </a:r>
              <a:r>
                <a:rPr lang="ru-RU" sz="1200" kern="0" dirty="0"/>
                <a:t>произвольный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1200" b="1" kern="0" dirty="0">
                  <a:solidFill>
                    <a:schemeClr val="bg2"/>
                  </a:solidFill>
                </a:rPr>
                <a:t>Точность</a:t>
              </a:r>
              <a:r>
                <a:rPr lang="ru-RU" sz="1200" b="1" kern="0" dirty="0">
                  <a:solidFill>
                    <a:schemeClr val="accent6"/>
                  </a:solidFill>
                </a:rPr>
                <a:t>:</a:t>
              </a:r>
              <a:r>
                <a:rPr lang="ru-RU" sz="1200" kern="0" dirty="0"/>
                <a:t> дни, часы, сек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1200" b="1" kern="0" dirty="0">
                  <a:solidFill>
                    <a:schemeClr val="bg2"/>
                  </a:solidFill>
                </a:rPr>
                <a:t>Метрики длительности</a:t>
              </a:r>
              <a:r>
                <a:rPr lang="ru-RU" sz="1200" b="1" kern="0" dirty="0">
                  <a:solidFill>
                    <a:schemeClr val="accent6"/>
                  </a:solidFill>
                </a:rPr>
                <a:t>:</a:t>
              </a:r>
              <a:r>
                <a:rPr lang="ru-RU" sz="1200" kern="0" dirty="0">
                  <a:solidFill>
                    <a:schemeClr val="accent6"/>
                  </a:solidFill>
                </a:rPr>
                <a:t> 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Консервативная (наиболее частотная)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Средняя 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Плановая 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Отклонение от плана абсолютное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Отклонение от плана относительное (</a:t>
              </a:r>
              <a:r>
                <a:rPr lang="en-US" sz="1200" kern="0" dirty="0"/>
                <a:t>%</a:t>
              </a:r>
              <a:r>
                <a:rPr lang="ru-RU" sz="1200" kern="0" dirty="0"/>
                <a:t>)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995936" y="4279150"/>
              <a:ext cx="4896544" cy="2164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44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ru-RU" sz="1200" b="1" kern="0" dirty="0">
                  <a:solidFill>
                    <a:schemeClr val="bg2"/>
                  </a:solidFill>
                </a:rPr>
                <a:t>Расшифровки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Табличные данные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Схема процесса (тепловая карта)</a:t>
              </a:r>
            </a:p>
            <a:p>
              <a:pPr marL="171450" indent="-1714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200" kern="0" dirty="0"/>
                <a:t>Распределение метрики по этапам (гистограмма)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ru-RU" sz="1200" kern="0" dirty="0"/>
            </a:p>
            <a:p>
              <a:endParaRPr lang="ru-RU" sz="1200" b="1" kern="0" dirty="0"/>
            </a:p>
            <a:p>
              <a:r>
                <a:rPr lang="ru-RU" sz="1200" b="1" kern="0" dirty="0"/>
                <a:t> </a:t>
              </a:r>
              <a:endParaRPr lang="ru-RU" sz="1200" kern="0" dirty="0"/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ru-RU" sz="1200" kern="0" dirty="0"/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ru-RU" sz="1200" kern="0" dirty="0"/>
            </a:p>
          </p:txBody>
        </p:sp>
      </p:grpSp>
      <p:sp>
        <p:nvSpPr>
          <p:cNvPr id="16" name="Прямоугольник 15"/>
          <p:cNvSpPr/>
          <p:nvPr/>
        </p:nvSpPr>
        <p:spPr bwMode="auto">
          <a:xfrm>
            <a:off x="0" y="4076774"/>
            <a:ext cx="8955734" cy="432048"/>
          </a:xfrm>
          <a:prstGeom prst="rect">
            <a:avLst/>
          </a:prstGeom>
          <a:solidFill>
            <a:srgbClr val="92D050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kern="0" dirty="0">
                <a:solidFill>
                  <a:schemeClr val="bg2">
                    <a:lumMod val="75000"/>
                  </a:schemeClr>
                </a:solidFill>
              </a:rPr>
              <a:t>Инструмент предоставляет функционал: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63" y="1876860"/>
            <a:ext cx="27717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02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процесса для анализа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4557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989695"/>
            <a:ext cx="2742802" cy="1208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b="1" dirty="0"/>
              <a:t>Маршрут используют: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Торговый дом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Магазин 1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Магазин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4989695"/>
            <a:ext cx="5930726" cy="915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b="1" dirty="0"/>
              <a:t>Особенности маршрута: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Параллельные ветки: приоритет платежа / валютный платеж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Разветвленный маршрут сходящийся на финансовом директоре</a:t>
            </a:r>
          </a:p>
        </p:txBody>
      </p:sp>
    </p:spTree>
    <p:extLst>
      <p:ext uri="{BB962C8B-B14F-4D97-AF65-F5344CB8AC3E}">
        <p14:creationId xmlns:p14="http://schemas.microsoft.com/office/powerpoint/2010/main" val="198589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949"/>
            <a:ext cx="9144000" cy="2101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616029" cy="1081088"/>
          </a:xfrm>
        </p:spPr>
        <p:txBody>
          <a:bodyPr/>
          <a:lstStyle/>
          <a:p>
            <a:r>
              <a:rPr lang="ru-RU" dirty="0"/>
              <a:t>Данные первичного анализа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1" y="3212976"/>
            <a:ext cx="7037439" cy="3384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" y="2650347"/>
            <a:ext cx="9072000" cy="214142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979712" y="3429000"/>
            <a:ext cx="5426847" cy="2046913"/>
            <a:chOff x="2987824" y="838692"/>
            <a:chExt cx="5426847" cy="204691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838692"/>
              <a:ext cx="5426847" cy="2046913"/>
            </a:xfrm>
            <a:prstGeom prst="rect">
              <a:avLst/>
            </a:prstGeom>
          </p:spPr>
        </p:pic>
        <p:sp>
          <p:nvSpPr>
            <p:cNvPr id="25" name="Скругленный прямоугольник 24"/>
            <p:cNvSpPr/>
            <p:nvPr/>
          </p:nvSpPr>
          <p:spPr bwMode="auto">
            <a:xfrm>
              <a:off x="6876256" y="1916832"/>
              <a:ext cx="1538415" cy="207718"/>
            </a:xfrm>
            <a:prstGeom prst="roundRect">
              <a:avLst/>
            </a:prstGeom>
            <a:noFill/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8" name="Прямая со стрелкой 27"/>
          <p:cNvCxnSpPr/>
          <p:nvPr/>
        </p:nvCxnSpPr>
        <p:spPr bwMode="auto">
          <a:xfrm>
            <a:off x="7452320" y="2564903"/>
            <a:ext cx="360040" cy="1080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Прямоугольник 31"/>
          <p:cNvSpPr/>
          <p:nvPr/>
        </p:nvSpPr>
        <p:spPr bwMode="auto">
          <a:xfrm>
            <a:off x="683568" y="2879843"/>
            <a:ext cx="7416000" cy="214755"/>
          </a:xfrm>
          <a:prstGeom prst="rect">
            <a:avLst/>
          </a:prstGeom>
          <a:solidFill>
            <a:schemeClr val="tx1">
              <a:lumMod val="10000"/>
              <a:lumOff val="90000"/>
              <a:alpha val="30000"/>
            </a:schemeClr>
          </a:solidFill>
          <a:ln w="31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>
            <a:off x="7452320" y="2975180"/>
            <a:ext cx="34657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 flipH="1" flipV="1">
            <a:off x="2195736" y="2996952"/>
            <a:ext cx="360040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082519" y="5589240"/>
            <a:ext cx="697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Анализируем процессы с максимальными отклонениями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7624" y="5928223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Задержка на срочных и крупных платежах</a:t>
            </a:r>
          </a:p>
          <a:p>
            <a:pPr algn="ctr"/>
            <a:r>
              <a:rPr lang="ru-RU" dirty="0" err="1"/>
              <a:t>Двойнок</a:t>
            </a:r>
            <a:r>
              <a:rPr lang="ru-RU" dirty="0"/>
              <a:t> клик на цифре позволит продолжить анализ!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40">
            <a:off x="6330028" y="4522277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40">
            <a:off x="8100219" y="288674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52400"/>
            <a:ext cx="5400005" cy="1081088"/>
          </a:xfrm>
        </p:spPr>
        <p:txBody>
          <a:bodyPr/>
          <a:lstStyle/>
          <a:p>
            <a:r>
              <a:rPr lang="ru-RU" dirty="0"/>
              <a:t>Углубленный анализ. Тепловая карта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87"/>
            <a:ext cx="9144000" cy="3816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722" y="4941168"/>
            <a:ext cx="851874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Цвета показывают отклонения от плана (</a:t>
            </a:r>
            <a:r>
              <a:rPr lang="ru-RU" sz="1600" dirty="0">
                <a:solidFill>
                  <a:schemeClr val="accent2"/>
                </a:solidFill>
              </a:rPr>
              <a:t>зеленый</a:t>
            </a:r>
            <a:r>
              <a:rPr lang="ru-RU" sz="1600" dirty="0"/>
              <a:t> - опережение,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красный</a:t>
            </a:r>
            <a:r>
              <a:rPr lang="ru-RU" sz="1600" dirty="0"/>
              <a:t> - отставание)</a:t>
            </a:r>
          </a:p>
          <a:p>
            <a:r>
              <a:rPr lang="ru-RU" sz="1600" b="1" dirty="0"/>
              <a:t>Толщина</a:t>
            </a:r>
            <a:r>
              <a:rPr lang="en-US" sz="1600" b="1" dirty="0"/>
              <a:t> %</a:t>
            </a:r>
            <a:r>
              <a:rPr lang="en-US" sz="1600" b="1" dirty="0">
                <a:sym typeface="Wingdings" panose="05000000000000000000" pitchFamily="2" charset="2"/>
              </a:rPr>
              <a:t></a:t>
            </a:r>
            <a:r>
              <a:rPr lang="ru-RU" sz="1600" dirty="0"/>
              <a:t> стрелок отображает частоту использования этапа процесса</a:t>
            </a:r>
          </a:p>
          <a:p>
            <a:r>
              <a:rPr lang="ru-RU" sz="1600" b="1" dirty="0"/>
              <a:t>?</a:t>
            </a:r>
            <a:r>
              <a:rPr lang="ru-RU" sz="1600" dirty="0"/>
              <a:t> Условные переходы не имеют раскраски – не участвуют в оценке отклонений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55776" y="3230068"/>
            <a:ext cx="864096" cy="720080"/>
          </a:xfrm>
          <a:prstGeom prst="rect">
            <a:avLst/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722" y="5916181"/>
            <a:ext cx="8518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Максимальная задержка на срочных платежах</a:t>
            </a:r>
          </a:p>
          <a:p>
            <a:pPr algn="ctr"/>
            <a:r>
              <a:rPr lang="ru-RU" dirty="0"/>
              <a:t>Двойной клик по интересующему этапу позволит продолжить анализ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340">
            <a:off x="2935802" y="3610094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9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Углубленный анализ. Таблица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187"/>
            <a:ext cx="9144000" cy="38169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2555776" y="3230068"/>
            <a:ext cx="864096" cy="720080"/>
          </a:xfrm>
          <a:prstGeom prst="rect">
            <a:avLst/>
          </a:prstGeom>
          <a:noFill/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1"/>
          <a:stretch/>
        </p:blipFill>
        <p:spPr>
          <a:xfrm>
            <a:off x="230107" y="4164623"/>
            <a:ext cx="5926069" cy="264875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0" name="Прямая со стрелкой 9"/>
          <p:cNvCxnSpPr>
            <a:stCxn id="8" idx="2"/>
          </p:cNvCxnSpPr>
          <p:nvPr/>
        </p:nvCxnSpPr>
        <p:spPr bwMode="auto">
          <a:xfrm>
            <a:off x="2987824" y="3950148"/>
            <a:ext cx="662155" cy="99519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6156176" y="4199460"/>
            <a:ext cx="2511103" cy="2613916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 bwMode="auto">
          <a:xfrm>
            <a:off x="2987823" y="3950148"/>
            <a:ext cx="3240361" cy="99519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Группа 19"/>
          <p:cNvGrpSpPr/>
          <p:nvPr/>
        </p:nvGrpSpPr>
        <p:grpSpPr>
          <a:xfrm>
            <a:off x="5116716" y="5770233"/>
            <a:ext cx="864096" cy="1041587"/>
            <a:chOff x="5116716" y="5770233"/>
            <a:chExt cx="864096" cy="1041587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5116716" y="5770233"/>
              <a:ext cx="864096" cy="252000"/>
            </a:xfrm>
            <a:prstGeom prst="roundRect">
              <a:avLst/>
            </a:prstGeom>
            <a:noFill/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5116716" y="6559820"/>
              <a:ext cx="864096" cy="252000"/>
            </a:xfrm>
            <a:prstGeom prst="roundRect">
              <a:avLst/>
            </a:prstGeom>
            <a:noFill/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Скругленная соединительная линия 24"/>
            <p:cNvCxnSpPr>
              <a:stCxn id="22" idx="1"/>
              <a:endCxn id="24" idx="1"/>
            </p:cNvCxnSpPr>
            <p:nvPr/>
          </p:nvCxnSpPr>
          <p:spPr bwMode="auto">
            <a:xfrm rot="10800000" flipV="1">
              <a:off x="5116716" y="5896232"/>
              <a:ext cx="12700" cy="789587"/>
            </a:xfrm>
            <a:prstGeom prst="curvedConnector3">
              <a:avLst>
                <a:gd name="adj1" fmla="val 1800000"/>
              </a:avLst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Группа 17"/>
          <p:cNvGrpSpPr/>
          <p:nvPr/>
        </p:nvGrpSpPr>
        <p:grpSpPr>
          <a:xfrm>
            <a:off x="7635613" y="5749815"/>
            <a:ext cx="864096" cy="1041587"/>
            <a:chOff x="7635613" y="5749815"/>
            <a:chExt cx="864096" cy="1041587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7635613" y="5749815"/>
              <a:ext cx="864096" cy="252000"/>
            </a:xfrm>
            <a:prstGeom prst="roundRect">
              <a:avLst/>
            </a:prstGeom>
            <a:noFill/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 bwMode="auto">
            <a:xfrm>
              <a:off x="7635613" y="6539402"/>
              <a:ext cx="864096" cy="252000"/>
            </a:xfrm>
            <a:prstGeom prst="roundRect">
              <a:avLst/>
            </a:prstGeom>
            <a:noFill/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Скругленная соединительная линия 27"/>
            <p:cNvCxnSpPr>
              <a:stCxn id="26" idx="1"/>
              <a:endCxn id="27" idx="1"/>
            </p:cNvCxnSpPr>
            <p:nvPr/>
          </p:nvCxnSpPr>
          <p:spPr bwMode="auto">
            <a:xfrm rot="10800000" flipV="1">
              <a:off x="7635613" y="5875814"/>
              <a:ext cx="12700" cy="789587"/>
            </a:xfrm>
            <a:prstGeom prst="curvedConnector3">
              <a:avLst>
                <a:gd name="adj1" fmla="val 1800000"/>
              </a:avLst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66" y="5356787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7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отклонений по этапам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AF703A-1635-4F82-BA9D-634CE3BB423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319835"/>
            <a:ext cx="8640000" cy="398582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49830" y="5621178"/>
            <a:ext cx="344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Есть над чем подумать </a:t>
            </a:r>
            <a:r>
              <a:rPr lang="en-US" b="1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A36B-6329-0850-ED18-8007EA2A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B6E432C3-16CC-A7FD-0991-D446AA18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521" y="301626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900" b="1" dirty="0">
                <a:solidFill>
                  <a:srgbClr val="3D3C3C"/>
                </a:solidFill>
              </a:rPr>
              <a:t>1С:УПРАВЛЕНИЕ</a:t>
            </a:r>
          </a:p>
          <a:p>
            <a:pPr>
              <a:lnSpc>
                <a:spcPct val="85000"/>
              </a:lnSpc>
            </a:pPr>
            <a:r>
              <a:rPr lang="ru-RU" sz="1900" b="1" dirty="0">
                <a:solidFill>
                  <a:srgbClr val="3D3C3C"/>
                </a:solidFill>
              </a:rPr>
              <a:t>ХОЛДИНГОМ 8</a:t>
            </a:r>
          </a:p>
        </p:txBody>
      </p:sp>
      <p:pic>
        <p:nvPicPr>
          <p:cNvPr id="26632" name="Picture 8" descr="УХ_Главный слайд_белый фон">
            <a:extLst>
              <a:ext uri="{FF2B5EF4-FFF2-40B4-BE49-F238E27FC236}">
                <a16:creationId xmlns:a16="http://schemas.microsoft.com/office/drawing/2014/main" id="{8ECA0A4B-FAFF-E18E-BC86-62859F46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4000500" cy="4392612"/>
          </a:xfrm>
          <a:prstGeom prst="rect">
            <a:avLst/>
          </a:prstGeom>
          <a:noFill/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2C4073FC-8710-7438-D675-5A1102D43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44" y="1925216"/>
            <a:ext cx="4923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Анализ эффективности процессов согласования</a:t>
            </a:r>
            <a:endParaRPr lang="ru-RU" alt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8"/>
    </mc:Choice>
    <mc:Fallback xmlns="">
      <p:transition spd="slow" advTm="11068"/>
    </mc:Fallback>
  </mc:AlternateContent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83299</TotalTime>
  <Words>1044</Words>
  <Application>Microsoft Macintosh PowerPoint</Application>
  <PresentationFormat>Экран (4:3)</PresentationFormat>
  <Paragraphs>88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Wingdings</vt:lpstr>
      <vt:lpstr>1409_Шаблон</vt:lpstr>
      <vt:lpstr>1_1409_Шаблон</vt:lpstr>
      <vt:lpstr>Презентация PowerPoint</vt:lpstr>
      <vt:lpstr>Новый инструмент «Анализ процессов»</vt:lpstr>
      <vt:lpstr>Пример процесса для анализа</vt:lpstr>
      <vt:lpstr>Данные первичного анализа</vt:lpstr>
      <vt:lpstr>Углубленный анализ. Тепловая карта</vt:lpstr>
      <vt:lpstr>Углубленный анализ. Таблица</vt:lpstr>
      <vt:lpstr>Количество отклонений по этапам</vt:lpstr>
      <vt:lpstr>Презентация PowerPoint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Станислав Митрохин</cp:lastModifiedBy>
  <cp:revision>1978</cp:revision>
  <cp:lastPrinted>2016-10-27T11:13:39Z</cp:lastPrinted>
  <dcterms:created xsi:type="dcterms:W3CDTF">2014-08-20T11:28:12Z</dcterms:created>
  <dcterms:modified xsi:type="dcterms:W3CDTF">2026-04-30T07:40:51Z</dcterms:modified>
</cp:coreProperties>
</file>