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7"/>
  </p:notesMasterIdLst>
  <p:sldIdLst>
    <p:sldId id="257" r:id="rId2"/>
    <p:sldId id="261" r:id="rId3"/>
    <p:sldId id="271" r:id="rId4"/>
    <p:sldId id="263" r:id="rId5"/>
    <p:sldId id="264" r:id="rId6"/>
    <p:sldId id="268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7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робов Максим Игоревич" initials="КМИ" lastIdx="2" clrIdx="0">
    <p:extLst>
      <p:ext uri="{19B8F6BF-5375-455C-9EA6-DF929625EA0E}">
        <p15:presenceInfo xmlns:p15="http://schemas.microsoft.com/office/powerpoint/2012/main" userId="S-1-5-21-1935655697-606747145-839522115-89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2822" autoAdjust="0"/>
  </p:normalViewPr>
  <p:slideViewPr>
    <p:cSldViewPr snapToGrid="0">
      <p:cViewPr varScale="1">
        <p:scale>
          <a:sx n="80" d="100"/>
          <a:sy n="80" d="100"/>
        </p:scale>
        <p:origin x="16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E2A60-5477-43E4-BC62-5982F8B2A174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9649-2A2C-4FD3-9EF2-9B22BB47D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74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Коллеги, добрый день.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Максим Коробов, разработчик команды 1С:Документооборота.</a:t>
            </a:r>
          </a:p>
          <a:p>
            <a:endParaRPr lang="ru-RU" dirty="0" smtClean="0"/>
          </a:p>
          <a:p>
            <a:r>
              <a:rPr lang="ru-RU" dirty="0" smtClean="0"/>
              <a:t>Сегодня</a:t>
            </a:r>
            <a:r>
              <a:rPr lang="ru-RU" baseline="0" dirty="0" smtClean="0"/>
              <a:t> я хотел бы осветить некоторые частые вопросы по маршрутам бизнес-процессов документов в документообороте. Как реализовать ту или иную задачу, почему так сделано в программе, можно ли что-то сделать, чтобы вопросов не возникало в дальнейшем и т.п.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F9649-2A2C-4FD3-9EF2-9B22BB47DFB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229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Согласование</a:t>
            </a:r>
            <a:r>
              <a:rPr lang="ru-RU" baseline="0" dirty="0" smtClean="0"/>
              <a:t> согласованию рознь. Прежде чем добавлять согласующего нужно определиться с несколькими моментами.</a:t>
            </a:r>
            <a:br>
              <a:rPr lang="ru-RU" baseline="0" dirty="0" smtClean="0"/>
            </a:br>
            <a:r>
              <a:rPr lang="ru-RU" baseline="0" dirty="0" smtClean="0"/>
              <a:t/>
            </a:r>
            <a:br>
              <a:rPr lang="ru-RU" baseline="0" dirty="0" smtClean="0"/>
            </a:br>
            <a:r>
              <a:rPr lang="ru-RU" baseline="0" dirty="0" smtClean="0"/>
              <a:t>Главный из них – Нужна ли виза этого согласующего, т.е. должен ли он попасть в лист согласования.</a:t>
            </a:r>
            <a:br>
              <a:rPr lang="ru-RU" baseline="0" dirty="0" smtClean="0"/>
            </a:br>
            <a:r>
              <a:rPr lang="ru-RU" baseline="0" dirty="0" smtClean="0"/>
              <a:t/>
            </a:r>
            <a:br>
              <a:rPr lang="ru-RU" baseline="0" dirty="0" smtClean="0"/>
            </a:br>
            <a:r>
              <a:rPr lang="ru-RU" baseline="0" dirty="0" smtClean="0"/>
              <a:t>Если отметки в листе согласования нет, то это действие сложно назвать согласованием вообще. Результат его ни на что не влияет, никак не остается в документе и сопровождающих его данных (например лист согласования). Нам нужно просто мнение того или иного человека о документе. Это гораздо проще сделать в чате или в почте.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Ну например, с помощью системы взаимодействия, как это представлено на скриншоте.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F9649-2A2C-4FD3-9EF2-9B22BB47DFB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854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</a:t>
            </a:r>
            <a:r>
              <a:rPr lang="ru-RU" baseline="0" dirty="0" smtClean="0"/>
              <a:t> же нужна виза, т.е. нужно добавить сотрудника в лист согласование, то мы делаем из карточки действия в которое хотим добавить согласующего.</a:t>
            </a:r>
            <a:br>
              <a:rPr lang="ru-RU" baseline="0" dirty="0" smtClean="0"/>
            </a:br>
            <a:r>
              <a:rPr lang="ru-RU" baseline="0" dirty="0" smtClean="0"/>
              <a:t/>
            </a:r>
            <a:br>
              <a:rPr lang="ru-RU" baseline="0" dirty="0" smtClean="0"/>
            </a:br>
            <a:r>
              <a:rPr lang="ru-RU" baseline="0" dirty="0" smtClean="0"/>
              <a:t>Если действие еще не закончилось, то делается это напрямую через карточку действия. В документе переходим на закладку Обработка, выбираем нужное действие согласования и добавляем туда участников.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существующей задаче согласования есть специальная кнопка, что нужно добавить участников.</a:t>
            </a:r>
            <a:br>
              <a:rPr lang="ru-RU" baseline="0" dirty="0" smtClean="0"/>
            </a:br>
            <a:r>
              <a:rPr lang="ru-RU" baseline="0" dirty="0" smtClean="0"/>
              <a:t/>
            </a:r>
            <a:br>
              <a:rPr lang="ru-RU" baseline="0" dirty="0" smtClean="0"/>
            </a:br>
            <a:r>
              <a:rPr lang="ru-RU" baseline="0" dirty="0" smtClean="0"/>
              <a:t>Единственно, нужно иметь ввиду, что в правилах обработки необходимо возможность добавлять участников в это действие. Это поле «менять участников».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F9649-2A2C-4FD3-9EF2-9B22BB47DFB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170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 же действие закончилось,</a:t>
            </a:r>
            <a:r>
              <a:rPr lang="ru-RU" baseline="0" dirty="0" smtClean="0"/>
              <a:t> то в меню действия имеется кнопка Направить новым участникам.</a:t>
            </a:r>
            <a:br>
              <a:rPr lang="ru-RU" baseline="0" dirty="0" smtClean="0"/>
            </a:br>
            <a:r>
              <a:rPr lang="ru-RU" baseline="0" dirty="0" smtClean="0"/>
              <a:t/>
            </a:r>
            <a:br>
              <a:rPr lang="ru-RU" baseline="0" dirty="0" smtClean="0"/>
            </a:br>
            <a:r>
              <a:rPr lang="ru-RU" baseline="0" dirty="0" smtClean="0"/>
              <a:t>Однако нужно иметь ввиду, что такие новые участники никак не повлияют на результат действия, состояние действия останется прежним, маршрут обработки не поменяется.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F9649-2A2C-4FD3-9EF2-9B22BB47DFB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185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</a:t>
            </a:r>
            <a:r>
              <a:rPr lang="ru-RU" baseline="0" dirty="0" smtClean="0"/>
              <a:t> еще один вопрос:</a:t>
            </a:r>
            <a:br>
              <a:rPr lang="ru-RU" baseline="0" dirty="0" smtClean="0"/>
            </a:br>
            <a:r>
              <a:rPr lang="ru-RU" baseline="0" dirty="0" smtClean="0"/>
              <a:t>Как обеспечить согласование отдельных реквизитов?</a:t>
            </a:r>
            <a:br>
              <a:rPr lang="ru-RU" baseline="0" dirty="0" smtClean="0"/>
            </a:br>
            <a:r>
              <a:rPr lang="ru-RU" baseline="0" dirty="0" smtClean="0"/>
              <a:t/>
            </a:r>
            <a:br>
              <a:rPr lang="ru-RU" baseline="0" dirty="0" smtClean="0"/>
            </a:br>
            <a:r>
              <a:rPr lang="ru-RU" baseline="0" dirty="0" smtClean="0"/>
              <a:t>Допустим, первых этап обработки документа – это проверка контрагента, согласование возможности заключения сделки с этим контрагентом. Нам нужно чтобы когда контрагента согласовали, менять его уже было нельзя, поскольку смена контрагента, это принципиально новый документ, который нужно согласовывать с самого начала.</a:t>
            </a:r>
            <a:br>
              <a:rPr lang="ru-RU" baseline="0" dirty="0" smtClean="0"/>
            </a:br>
            <a:r>
              <a:rPr lang="ru-RU" baseline="0" dirty="0" smtClean="0"/>
              <a:t>Как организовать такую работу?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F9649-2A2C-4FD3-9EF2-9B22BB47DFB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722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качестве ответа есть проста</a:t>
            </a:r>
            <a:r>
              <a:rPr lang="ru-RU" baseline="0" dirty="0" smtClean="0"/>
              <a:t>я аббревиатура – НДПС. Настройки доступности по состоянию.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НДПС мы находим контрагента и проверяем настройки.</a:t>
            </a:r>
            <a:br>
              <a:rPr lang="ru-RU" baseline="0" dirty="0" smtClean="0"/>
            </a:br>
            <a:r>
              <a:rPr lang="ru-RU" baseline="0" dirty="0" smtClean="0"/>
              <a:t/>
            </a:r>
            <a:br>
              <a:rPr lang="ru-RU" baseline="0" dirty="0" smtClean="0"/>
            </a:br>
            <a:r>
              <a:rPr lang="ru-RU" baseline="0" dirty="0" smtClean="0"/>
              <a:t>В поле проект нужно установить доступность: пока документ только заполняется и не запущен в обработку, это просто черновик. Там менять контрагента можно.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действии «Проверка контрагента» в состоянии «Не согласован» также включаем доступность: если контрагент указан неправильно, нам об этом сообщили, мы должны быть способны его поменять и отправить документ согласовываться заново.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остальных случаях мы отключаем доступность: после этого менять контрагента нельзя, это принципиально меняет суть документа. Если нужно его менять – то нужно запустить обработку заново и снова пройти все этапы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F9649-2A2C-4FD3-9EF2-9B22BB47DFB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263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Первым</a:t>
            </a:r>
            <a:r>
              <a:rPr lang="ru-RU" baseline="0" dirty="0" smtClean="0"/>
              <a:t> хотелось бы рассмотреть группу вопросов про объединение исполнения и рассмотрения. Почему исполнение затянуло в себя рассмотрение, кого и когда нужно указывать?</a:t>
            </a:r>
            <a:br>
              <a:rPr lang="ru-RU" baseline="0" dirty="0" smtClean="0"/>
            </a:br>
            <a:r>
              <a:rPr lang="ru-RU" baseline="0" dirty="0" smtClean="0"/>
              <a:t/>
            </a:r>
            <a:br>
              <a:rPr lang="ru-RU" baseline="0" dirty="0" smtClean="0"/>
            </a:br>
            <a:r>
              <a:rPr lang="ru-RU" baseline="0" dirty="0" smtClean="0"/>
              <a:t>В данном случае у многих коллег, которые начинают настраивать правила обработки возникают вопросы. Кажется, исполнение – достаточно простое действие, но при этом имеем аж три группы участников.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F9649-2A2C-4FD3-9EF2-9B22BB47DFB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19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Ответ состоит в том, что рассмотрение</a:t>
            </a:r>
            <a:r>
              <a:rPr lang="ru-RU" baseline="0" dirty="0" smtClean="0"/>
              <a:t> на самом деле это просто «предшественник» исполнения.</a:t>
            </a:r>
            <a:br>
              <a:rPr lang="ru-RU" baseline="0" dirty="0" smtClean="0"/>
            </a:br>
            <a:r>
              <a:rPr lang="ru-RU" baseline="0" dirty="0" smtClean="0"/>
              <a:t/>
            </a:r>
            <a:br>
              <a:rPr lang="ru-RU" baseline="0" dirty="0" smtClean="0"/>
            </a:br>
            <a:r>
              <a:rPr lang="ru-RU" baseline="0" dirty="0" smtClean="0"/>
              <a:t>Есть документы, в которых заранее исполнитель того или иного действия. Например, заявку на ремонт будет исполнять сотрудник сервисного отдела.</a:t>
            </a:r>
            <a:br>
              <a:rPr lang="ru-RU" baseline="0" dirty="0" smtClean="0"/>
            </a:br>
            <a:r>
              <a:rPr lang="ru-RU" baseline="0" dirty="0" smtClean="0"/>
              <a:t>В таком случае мы просто указываем исполнителя в блоке исполнения.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Однако, достаточно часто заранее неизвестно, надо ли что-либо делать по документу, если надо, то кто этим должен заняться и т.п. Например, входящее письмо. Возможно это просто информационное письмо и выполнять по нему ничего не нужно, а возможно это требование из налоговой, по которому нужно будет запускать масштабную подготовку.</a:t>
            </a:r>
          </a:p>
          <a:p>
            <a:r>
              <a:rPr lang="ru-RU" baseline="0" dirty="0" smtClean="0"/>
              <a:t>В этом случае, если заранее неизвестно что нужно делать по документу, то мы добавляем рассматривающего, который прочитает документ и вынесет резолюцию: что, кому в какие сроки надо делать</a:t>
            </a:r>
            <a:r>
              <a:rPr lang="ru-RU" baseline="0" dirty="0" smtClean="0"/>
              <a:t>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ru-RU" baseline="0" dirty="0" smtClean="0"/>
              <a:t>Но то, что сам вопрос возникает – уже есть небольшой звоночек. На данный момент рассматриваем интерфейсное упрощение: в настройке действия переключать Исполнение это, либо рассмотрение с последующим исполнением и пр.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F9649-2A2C-4FD3-9EF2-9B22BB47DFB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026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Следующий частый вопрос, который слышим – это </a:t>
            </a:r>
            <a:r>
              <a:rPr lang="ru-RU" dirty="0" err="1" smtClean="0"/>
              <a:t>перезаполнение</a:t>
            </a:r>
            <a:r>
              <a:rPr lang="ru-RU" baseline="0" dirty="0" smtClean="0"/>
              <a:t> обработки после смены реквизитов. О чем речь?</a:t>
            </a:r>
            <a:br>
              <a:rPr lang="ru-RU" baseline="0" dirty="0" smtClean="0"/>
            </a:br>
            <a:r>
              <a:rPr lang="ru-RU" baseline="0" dirty="0" smtClean="0"/>
              <a:t/>
            </a:r>
            <a:br>
              <a:rPr lang="ru-RU" baseline="0" dirty="0" smtClean="0"/>
            </a:br>
            <a:r>
              <a:rPr lang="ru-RU" baseline="0" dirty="0" smtClean="0"/>
              <a:t>Правила обработки в ДО достаточно гибко настраиваются: как правило это все </a:t>
            </a:r>
            <a:r>
              <a:rPr lang="ru-RU" baseline="0" dirty="0" err="1" smtClean="0"/>
              <a:t>автоподстановки</a:t>
            </a:r>
            <a:r>
              <a:rPr lang="ru-RU" baseline="0" dirty="0" smtClean="0"/>
              <a:t> и роли, а если нужно добавлять каких-либо участников, то можно настроить условия включения в настройках действий. Однако такая гибкость иногда приводит к сложностям. Давайте рассмотрим на примере.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На скриншоте видим правило согласования договора, в нем всегда участвует руководитель подготовившего документ и, если сумма больше 100 тысяч, то главбух. Менеджер, который заводил договор, при первоначальном заполнении забыл указать сумму. Записал документ с суммой 0 и обработка заполнилась без Главбуха. Одумался, указал сумму 400 тысяч, а чтобы главбух добавился, нужно менеджеру нажать Заполнить в обработке.</a:t>
            </a:r>
            <a:br>
              <a:rPr lang="ru-RU" baseline="0" dirty="0" smtClean="0"/>
            </a:br>
            <a:r>
              <a:rPr lang="ru-RU" baseline="0" dirty="0" smtClean="0"/>
              <a:t/>
            </a:r>
            <a:br>
              <a:rPr lang="ru-RU" baseline="0" dirty="0" smtClean="0"/>
            </a:br>
            <a:r>
              <a:rPr lang="ru-RU" baseline="0" dirty="0" smtClean="0"/>
              <a:t>Что делать? Как сделать так, чтобы пользователи не забывали?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F9649-2A2C-4FD3-9EF2-9B22BB47DFB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476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</a:t>
            </a:r>
            <a:r>
              <a:rPr lang="ru-RU" baseline="0" dirty="0" smtClean="0"/>
              <a:t> как таковой проблемы тут нет. Нужно просто указать момент, когда условия и </a:t>
            </a:r>
            <a:r>
              <a:rPr lang="ru-RU" baseline="0" dirty="0" err="1" smtClean="0"/>
              <a:t>автоподстановки</a:t>
            </a:r>
            <a:r>
              <a:rPr lang="ru-RU" baseline="0" dirty="0" smtClean="0"/>
              <a:t> разыменовываются до конкретных сотрудников. Находится это поле в той же карточки настройки, просто чуть ниже.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По умолчанию это поле стоит в «При заполнении обработки», т.е. заполняется один раз при создании документа. В этом был смысл, это увеличивало быстродействие при работе с карточкой документа. Однако в 3.0.19 мы пересмотрели часть алгоритмов и прямого замедления в работе пользователей не будет. Сейчас рассматриваем на изменение значения по умолчанию.</a:t>
            </a:r>
            <a:br>
              <a:rPr lang="ru-RU" baseline="0" dirty="0" smtClean="0"/>
            </a:br>
            <a:r>
              <a:rPr lang="ru-RU" baseline="0" dirty="0" smtClean="0"/>
              <a:t/>
            </a:r>
            <a:br>
              <a:rPr lang="ru-RU" baseline="0" dirty="0" smtClean="0"/>
            </a:br>
            <a:r>
              <a:rPr lang="ru-RU" baseline="0" dirty="0" smtClean="0"/>
              <a:t>Это даст дополнительную нагрузку на сервер, однако прямого замедления работы пользователей не будет.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F9649-2A2C-4FD3-9EF2-9B22BB47DFB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070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Давайте посмотрим</a:t>
            </a:r>
            <a:r>
              <a:rPr lang="ru-RU" baseline="0" dirty="0" smtClean="0"/>
              <a:t> на следующий вопрос.</a:t>
            </a:r>
            <a:br>
              <a:rPr lang="ru-RU" baseline="0" dirty="0" smtClean="0"/>
            </a:br>
            <a:r>
              <a:rPr lang="ru-RU" baseline="0" dirty="0" smtClean="0"/>
              <a:t/>
            </a:r>
            <a:br>
              <a:rPr lang="ru-RU" baseline="0" dirty="0" smtClean="0"/>
            </a:br>
            <a:r>
              <a:rPr lang="ru-RU" baseline="0" dirty="0" smtClean="0"/>
              <a:t>У нас часто просят задачу в которой можно будет добавить свои кнопки с произвольными названиями, а в зависимости от нажатия той или иной кнопки чтобы обработка шла по одном из выбранных путей.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Короткий ответ: этого сейчас нет. Это будет.</a:t>
            </a:r>
            <a:br>
              <a:rPr lang="ru-RU" baseline="0" dirty="0" smtClean="0"/>
            </a:br>
            <a:r>
              <a:rPr lang="ru-RU" baseline="0" dirty="0" smtClean="0"/>
              <a:t/>
            </a:r>
            <a:br>
              <a:rPr lang="ru-RU" baseline="0" dirty="0" smtClean="0"/>
            </a:br>
            <a:r>
              <a:rPr lang="ru-RU" baseline="0" dirty="0" smtClean="0"/>
              <a:t>Мало содержательно. Давайте посмотрим на чуть более развернутый ответ, а за одной и поймем как быть сейчас.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F9649-2A2C-4FD3-9EF2-9B22BB47DFB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159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первую</a:t>
            </a:r>
            <a:r>
              <a:rPr lang="ru-RU" baseline="0" dirty="0" smtClean="0"/>
              <a:t> очередь нужно определить некоторые вводные:</a:t>
            </a:r>
            <a:br>
              <a:rPr lang="ru-RU" baseline="0" dirty="0" smtClean="0"/>
            </a:br>
            <a:r>
              <a:rPr lang="ru-RU" baseline="0" dirty="0" smtClean="0"/>
              <a:t>ДО – это </a:t>
            </a:r>
            <a:r>
              <a:rPr lang="en-US" baseline="0" dirty="0" smtClean="0"/>
              <a:t>ECM-</a:t>
            </a:r>
            <a:r>
              <a:rPr lang="ru-RU" baseline="0" dirty="0" smtClean="0"/>
              <a:t>система, </a:t>
            </a:r>
            <a:r>
              <a:rPr lang="en-US" baseline="0" dirty="0" smtClean="0"/>
              <a:t>enterprise content management system</a:t>
            </a:r>
            <a:r>
              <a:rPr lang="ru-RU" baseline="0" dirty="0" smtClean="0"/>
              <a:t>, т.е. система управления корпоративным контентом, в первую очередь документы, но не только, также тут мероприятия, письма, файлы и т.п. Из этого следует, что центр системы – это тот самый контент и его единица – объект, т.е. документ, файл и т.п.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Отсюда, в свою очередь, маршрутизация и выбор того или иного пути осуществляется по объекту.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Это достаточно глубокая тема, боюсь что подробно объяснять это – отдельный доклад. Отмечу только что это ни хорошо, ни плохо, просто позиционирование продукта.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Но из этого понимания мы видим решение в текущей ситуации: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Создаем доп. реквизит в документе</a:t>
            </a: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 схеме обработки делаем условия на этот доп. реквизит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При выполнении задачи сотрудник просто должен заполнить этот доп. реквизит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F9649-2A2C-4FD3-9EF2-9B22BB47DFB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280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Однако понимаем,</a:t>
            </a:r>
            <a:r>
              <a:rPr lang="ru-RU" baseline="0" dirty="0" smtClean="0"/>
              <a:t> нажать кнопку и заполнить доп. реквизит – существенно разные по сложности для пользователей вещи.</a:t>
            </a:r>
            <a:br>
              <a:rPr lang="ru-RU" baseline="0" dirty="0" smtClean="0"/>
            </a:br>
            <a:r>
              <a:rPr lang="ru-RU" baseline="0" dirty="0" smtClean="0"/>
              <a:t/>
            </a:r>
            <a:br>
              <a:rPr lang="ru-RU" baseline="0" dirty="0" smtClean="0"/>
            </a:br>
            <a:r>
              <a:rPr lang="ru-RU" baseline="0" dirty="0" smtClean="0"/>
              <a:t>Рассматриваем упрощение заполнения </a:t>
            </a:r>
            <a:r>
              <a:rPr lang="ru-RU" baseline="0" dirty="0" err="1" smtClean="0"/>
              <a:t>доп</a:t>
            </a:r>
            <a:r>
              <a:rPr lang="ru-RU" baseline="0" dirty="0" smtClean="0"/>
              <a:t> реквизита при выполнении задачи: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Добавляем «шаблоны» выполнения задачи, которые выглядят как отдельные кнопки, но при этом при нажатии выполняется алгоритм, заданный администратором.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Администратор в этом алгоритме прописывает заполнение доп. реквизита.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F9649-2A2C-4FD3-9EF2-9B22BB47DFB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434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Следующая</a:t>
            </a:r>
            <a:r>
              <a:rPr lang="ru-RU" baseline="0" dirty="0" smtClean="0"/>
              <a:t> группа вопросов примерно про одно и то же, касается «Дополнительного согласования»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Вот примеры вопросов на эту тему: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Подписант не хочет подписывать документ, просить согласования еще с одним сотрудником. Как добавить?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Нужна подзадача согласования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Просят команду как в 2.1 Отправить =&gt; Согласование.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F9649-2A2C-4FD3-9EF2-9B22BB47DFB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9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2FA53CB0-745C-F683-33FB-08E96262DE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77825" y="265960"/>
            <a:ext cx="5092700" cy="669544"/>
          </a:xfrm>
          <a:noFill/>
        </p:spPr>
        <p:txBody>
          <a:bodyPr vert="horz" wrap="square" lIns="91440" tIns="45720" rIns="91440" bIns="45720" rtlCol="0" anchor="b">
            <a:noAutofit/>
          </a:bodyPr>
          <a:lstStyle>
            <a:lvl1pPr marL="0" indent="0">
              <a:buNone/>
              <a:defRPr lang="ru-RU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BD8B00D1-ADEB-3F3D-7BE2-C18D7FCB1B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6413"/>
          </a:xfrm>
          <a:noFill/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BFAD91-3E02-5A42-84F5-4BC88BB0AB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803" y="1638223"/>
            <a:ext cx="6840000" cy="3060000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defRPr lang="ru-RU" sz="4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110000"/>
              </a:lnSpc>
              <a:spcBef>
                <a:spcPts val="600"/>
              </a:spcBef>
            </a:pPr>
            <a:r>
              <a:rPr lang="ru-RU" dirty="0"/>
              <a:t>ОБРАЗЕЦ ЗАГОЛОВКА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6747678A-CDA0-93C3-1070-B5FF6D123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8" y="113034"/>
            <a:ext cx="1407947" cy="1102449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C8BE509-3188-3635-9677-EF62FF4CE7D0}"/>
              </a:ext>
            </a:extLst>
          </p:cNvPr>
          <p:cNvCxnSpPr/>
          <p:nvPr userDrawn="1"/>
        </p:nvCxnSpPr>
        <p:spPr>
          <a:xfrm>
            <a:off x="2074125" y="991316"/>
            <a:ext cx="496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492F1B23-6D6E-2730-0EE6-1ADEBDC257C9}"/>
              </a:ext>
            </a:extLst>
          </p:cNvPr>
          <p:cNvCxnSpPr>
            <a:cxnSpLocks/>
          </p:cNvCxnSpPr>
          <p:nvPr userDrawn="1"/>
        </p:nvCxnSpPr>
        <p:spPr>
          <a:xfrm>
            <a:off x="643052" y="5462024"/>
            <a:ext cx="453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347631AE-BC75-4756-8E3F-A874CB33361C}"/>
              </a:ext>
            </a:extLst>
          </p:cNvPr>
          <p:cNvCxnSpPr>
            <a:cxnSpLocks/>
          </p:cNvCxnSpPr>
          <p:nvPr userDrawn="1"/>
        </p:nvCxnSpPr>
        <p:spPr>
          <a:xfrm>
            <a:off x="5927452" y="5462024"/>
            <a:ext cx="11430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Текст 31">
            <a:extLst>
              <a:ext uri="{FF2B5EF4-FFF2-40B4-BE49-F238E27FC236}">
                <a16:creationId xmlns="" xmlns:a16="http://schemas.microsoft.com/office/drawing/2014/main" id="{82CF9065-C10F-70B6-4994-DB2626281B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276" y="5616912"/>
            <a:ext cx="4608512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b="1" dirty="0" smtClean="0"/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Автор Презентации</a:t>
            </a:r>
          </a:p>
        </p:txBody>
      </p:sp>
      <p:sp>
        <p:nvSpPr>
          <p:cNvPr id="34" name="Текст 33">
            <a:extLst>
              <a:ext uri="{FF2B5EF4-FFF2-40B4-BE49-F238E27FC236}">
                <a16:creationId xmlns="" xmlns:a16="http://schemas.microsoft.com/office/drawing/2014/main" id="{B25987E8-29A0-5A6A-9C3E-B627006CE6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8275" y="6097456"/>
            <a:ext cx="4608513" cy="2585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b="0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5E596352-AFA9-C9E6-AFBA-68BE90CC28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27452" y="5616912"/>
            <a:ext cx="1143073" cy="424732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None/>
              <a:defRPr lang="ru-RU" sz="2400" b="1" dirty="0"/>
            </a:lvl1pPr>
          </a:lstStyle>
          <a:p>
            <a:pPr marL="228600" lvl="0" indent="-228600"/>
            <a:r>
              <a:rPr lang="ru-RU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5012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колонок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="" xmlns:a16="http://schemas.microsoft.com/office/drawing/2014/main" id="{90F37FBE-D760-9A52-6BCC-3D05AA1BB399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Заголовок длинный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3" name="Текст 5">
            <a:extLst>
              <a:ext uri="{FF2B5EF4-FFF2-40B4-BE49-F238E27FC236}">
                <a16:creationId xmlns="" xmlns:a16="http://schemas.microsoft.com/office/drawing/2014/main" id="{341F8271-F087-D27A-EE20-3B37DE4D1A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962" y="3505200"/>
            <a:ext cx="2088000" cy="2862580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600" dirty="0" smtClean="0"/>
            </a:lvl1pPr>
            <a:lvl2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6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4" name="Текст 5">
            <a:extLst>
              <a:ext uri="{FF2B5EF4-FFF2-40B4-BE49-F238E27FC236}">
                <a16:creationId xmlns="" xmlns:a16="http://schemas.microsoft.com/office/drawing/2014/main" id="{B5A659E4-8468-1039-7765-E1DE3E182D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6960" y="3505200"/>
            <a:ext cx="2088000" cy="2862580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600" dirty="0" smtClean="0"/>
            </a:lvl1pPr>
            <a:lvl2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6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5" name="Текст 5">
            <a:extLst>
              <a:ext uri="{FF2B5EF4-FFF2-40B4-BE49-F238E27FC236}">
                <a16:creationId xmlns="" xmlns:a16="http://schemas.microsoft.com/office/drawing/2014/main" id="{18C9DB5A-FBF2-AEDE-2830-5AE8344E23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9462" y="3505200"/>
            <a:ext cx="2088000" cy="2862580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600" dirty="0" smtClean="0"/>
            </a:lvl1pPr>
            <a:lvl2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6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="" xmlns:a16="http://schemas.microsoft.com/office/drawing/2014/main" id="{F9217E00-9F8C-B8B0-F04D-6F151BC3AC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35712" y="3505200"/>
            <a:ext cx="2088000" cy="2862580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600" dirty="0" smtClean="0"/>
            </a:lvl1pPr>
            <a:lvl2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6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546B73CC-9534-D7DE-8C07-65C0123F34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83212" y="3505200"/>
            <a:ext cx="2088000" cy="2862580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600" dirty="0" smtClean="0"/>
            </a:lvl1pPr>
            <a:lvl2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6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12" name="Рисунок 25">
            <a:extLst>
              <a:ext uri="{FF2B5EF4-FFF2-40B4-BE49-F238E27FC236}">
                <a16:creationId xmlns="" xmlns:a16="http://schemas.microsoft.com/office/drawing/2014/main" id="{F0FEC53F-7AA5-6E75-FA4E-355FB1AD1B8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9122" y="2058087"/>
            <a:ext cx="2088000" cy="1040714"/>
          </a:xfrm>
          <a:prstGeom prst="roundRect">
            <a:avLst>
              <a:gd name="adj" fmla="val 988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Рисунок 25">
            <a:extLst>
              <a:ext uri="{FF2B5EF4-FFF2-40B4-BE49-F238E27FC236}">
                <a16:creationId xmlns="" xmlns:a16="http://schemas.microsoft.com/office/drawing/2014/main" id="{CDB82600-DB85-8547-E11A-C50B0FE0F84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08040" y="2058087"/>
            <a:ext cx="2088000" cy="1040714"/>
          </a:xfrm>
          <a:prstGeom prst="roundRect">
            <a:avLst>
              <a:gd name="adj" fmla="val 988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5" name="Рисунок 25">
            <a:extLst>
              <a:ext uri="{FF2B5EF4-FFF2-40B4-BE49-F238E27FC236}">
                <a16:creationId xmlns="" xmlns:a16="http://schemas.microsoft.com/office/drawing/2014/main" id="{08EBD8F5-5628-5F36-932D-AF21FC54B60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282499" y="2058087"/>
            <a:ext cx="2088000" cy="1040714"/>
          </a:xfrm>
          <a:prstGeom prst="roundRect">
            <a:avLst>
              <a:gd name="adj" fmla="val 988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Рисунок 25">
            <a:extLst>
              <a:ext uri="{FF2B5EF4-FFF2-40B4-BE49-F238E27FC236}">
                <a16:creationId xmlns="" xmlns:a16="http://schemas.microsoft.com/office/drawing/2014/main" id="{8DE9763C-C207-57F7-2584-8D8822045AB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33581" y="2058087"/>
            <a:ext cx="2088000" cy="1040714"/>
          </a:xfrm>
          <a:prstGeom prst="roundRect">
            <a:avLst>
              <a:gd name="adj" fmla="val 988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Рисунок 25">
            <a:extLst>
              <a:ext uri="{FF2B5EF4-FFF2-40B4-BE49-F238E27FC236}">
                <a16:creationId xmlns="" xmlns:a16="http://schemas.microsoft.com/office/drawing/2014/main" id="{90CA3E52-9F49-E8E3-E2A1-7264FAB915B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556960" y="2084173"/>
            <a:ext cx="2088000" cy="1040714"/>
          </a:xfrm>
          <a:prstGeom prst="roundRect">
            <a:avLst>
              <a:gd name="adj" fmla="val 988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E5AAED-44C3-F72F-1885-6B9746AAD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366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справ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7">
            <a:extLst>
              <a:ext uri="{FF2B5EF4-FFF2-40B4-BE49-F238E27FC236}">
                <a16:creationId xmlns="" xmlns:a16="http://schemas.microsoft.com/office/drawing/2014/main" id="{D54CF362-E49A-CD9B-D109-3639000C7353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B43C93B-FD17-FC92-D0D8-4DC21F3FD44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25554" y="2162280"/>
            <a:ext cx="5429250" cy="3984625"/>
          </a:xfrm>
          <a:prstGeom prst="roundRect">
            <a:avLst>
              <a:gd name="adj" fmla="val 5512"/>
            </a:avLst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spcBef>
                <a:spcPts val="2400"/>
              </a:spcBef>
              <a:buNone/>
              <a:defRPr lang="ru-RU" smtClean="0"/>
            </a:lvl1pPr>
            <a:lvl2pPr marL="0" indent="0">
              <a:spcBef>
                <a:spcPts val="2400"/>
              </a:spcBef>
              <a:buNone/>
              <a:defRPr lang="ru-RU" sz="120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Bef>
                <a:spcPts val="2400"/>
              </a:spcBef>
              <a:buNone/>
              <a:defRPr lang="ru-RU" sz="120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spcBef>
                <a:spcPts val="2400"/>
              </a:spcBef>
              <a:buNone/>
              <a:defRPr lang="ru-RU" sz="120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spcBef>
                <a:spcPts val="2400"/>
              </a:spcBef>
              <a:buNone/>
              <a:defRPr lang="ru-RU"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endParaRPr lang="ru-RU" dirty="0"/>
          </a:p>
        </p:txBody>
      </p:sp>
      <p:sp>
        <p:nvSpPr>
          <p:cNvPr id="2" name="Текст 5">
            <a:extLst>
              <a:ext uri="{FF2B5EF4-FFF2-40B4-BE49-F238E27FC236}">
                <a16:creationId xmlns="" xmlns:a16="http://schemas.microsoft.com/office/drawing/2014/main" id="{90A87002-658C-8413-5802-384E9C4D71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1963" y="2162175"/>
            <a:ext cx="5239873" cy="3984625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800" dirty="0" smtClean="0"/>
            </a:lvl1pPr>
            <a:lvl2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8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Заголовок короткий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0EC9DDCF-584C-2467-CDEE-F0DE99ADA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58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слев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соседними углами 7">
            <a:extLst>
              <a:ext uri="{FF2B5EF4-FFF2-40B4-BE49-F238E27FC236}">
                <a16:creationId xmlns="" xmlns:a16="http://schemas.microsoft.com/office/drawing/2014/main" id="{6C990C80-FA3D-04F0-724C-2EF805CD603F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E437A128-26AB-9341-5ABC-5C4A291593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1963" y="2187680"/>
            <a:ext cx="5429250" cy="3984625"/>
          </a:xfrm>
          <a:prstGeom prst="roundRect">
            <a:avLst>
              <a:gd name="adj" fmla="val 6787"/>
            </a:avLst>
          </a:prstGeom>
        </p:spPr>
        <p:txBody>
          <a:bodyPr vert="horz" lIns="0" tIns="45720" rIns="91440" bIns="45720" rtlCol="0">
            <a:noAutofit/>
          </a:bodyPr>
          <a:lstStyle>
            <a:lvl1pPr marL="0" indent="-228600">
              <a:spcBef>
                <a:spcPts val="2400"/>
              </a:spcBef>
              <a:buNone/>
              <a:defRPr lang="ru-RU" smtClean="0"/>
            </a:lvl1pPr>
            <a:lvl2pPr marL="0" indent="11113">
              <a:spcBef>
                <a:spcPts val="2400"/>
              </a:spcBef>
              <a:buNone/>
              <a:defRPr lang="ru-RU" sz="120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11113">
              <a:spcBef>
                <a:spcPts val="2400"/>
              </a:spcBef>
              <a:buNone/>
              <a:defRPr lang="ru-RU" sz="120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11113">
              <a:spcBef>
                <a:spcPts val="2400"/>
              </a:spcBef>
              <a:buNone/>
              <a:defRPr lang="ru-RU" sz="120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11113">
              <a:spcBef>
                <a:spcPts val="2400"/>
              </a:spcBef>
              <a:buNone/>
              <a:defRPr lang="ru-RU"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Заголовок короткий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2" name="Текст 5">
            <a:extLst>
              <a:ext uri="{FF2B5EF4-FFF2-40B4-BE49-F238E27FC236}">
                <a16:creationId xmlns="" xmlns:a16="http://schemas.microsoft.com/office/drawing/2014/main" id="{902AD1D4-FED0-CC4D-E6BA-D1A768CE01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7954" y="2187680"/>
            <a:ext cx="5429250" cy="3984625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800" dirty="0" smtClean="0"/>
            </a:lvl1pPr>
            <a:lvl2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8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58672466-FCCC-1397-59D6-C9B4C2E20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161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лавная мысль+текст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7">
            <a:extLst>
              <a:ext uri="{FF2B5EF4-FFF2-40B4-BE49-F238E27FC236}">
                <a16:creationId xmlns="" xmlns:a16="http://schemas.microsoft.com/office/drawing/2014/main" id="{4A23B1F5-6D54-F9B0-0392-B6AAFBB36D22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4F65560C-7203-94C1-0017-20B2A30605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05525" y="1943100"/>
            <a:ext cx="5672138" cy="42767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 с главной мыслью. </a:t>
            </a:r>
            <a:br>
              <a:rPr lang="ru-RU" dirty="0"/>
            </a:br>
            <a:r>
              <a:rPr lang="ru-RU" dirty="0"/>
              <a:t>Для выступления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95643D9B-C813-BA63-DF87-4065697491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620" y="1942897"/>
            <a:ext cx="5025604" cy="2825048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ru-RU" sz="3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ts val="1600"/>
              </a:spcBef>
              <a:buNone/>
              <a:defRPr lang="ru-RU" sz="3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ts val="1600"/>
              </a:spcBef>
              <a:buNone/>
              <a:defRPr lang="ru-RU" sz="3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3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3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Самая главная мысль слайда, которую необходимо донести</a:t>
            </a:r>
          </a:p>
        </p:txBody>
      </p:sp>
      <p:sp>
        <p:nvSpPr>
          <p:cNvPr id="2" name="Номер слайда 5">
            <a:extLst>
              <a:ext uri="{FF2B5EF4-FFF2-40B4-BE49-F238E27FC236}">
                <a16:creationId xmlns="" xmlns:a16="http://schemas.microsoft.com/office/drawing/2014/main" id="{A787C25F-A71B-6804-5431-6C0CCE278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303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бод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</a:t>
            </a:r>
            <a:br>
              <a:rPr lang="ru-RU" dirty="0"/>
            </a:br>
            <a:r>
              <a:rPr lang="ru-RU" dirty="0"/>
              <a:t>Заголовок длинный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="" xmlns:a16="http://schemas.microsoft.com/office/drawing/2014/main" id="{43117158-6448-D8E9-7942-23DC240993E6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8A98805F-7DA8-4717-6FFD-F36BEEFC7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58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сколько изображени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="" xmlns:a16="http://schemas.microsoft.com/office/drawing/2014/main" id="{43117158-6448-D8E9-7942-23DC240993E6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Рисунок 3">
            <a:extLst>
              <a:ext uri="{FF2B5EF4-FFF2-40B4-BE49-F238E27FC236}">
                <a16:creationId xmlns="" xmlns:a16="http://schemas.microsoft.com/office/drawing/2014/main" id="{8DFF15C1-F8D1-0C25-1D17-F7E76B0552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5583" y="3889752"/>
            <a:ext cx="7126858" cy="2486976"/>
          </a:xfrm>
          <a:prstGeom prst="roundRect">
            <a:avLst>
              <a:gd name="adj" fmla="val 6511"/>
            </a:avLst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</a:t>
            </a:r>
            <a:br>
              <a:rPr lang="ru-RU" dirty="0"/>
            </a:br>
            <a:r>
              <a:rPr lang="ru-RU" dirty="0"/>
              <a:t>Заголовок длинный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D5C99AAD-2944-44D1-E493-6C4AF67318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5583" y="2170489"/>
            <a:ext cx="4696817" cy="1336248"/>
          </a:xfrm>
          <a:prstGeom prst="roundRect">
            <a:avLst>
              <a:gd name="adj" fmla="val 9575"/>
            </a:avLst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Рисунок 3">
            <a:extLst>
              <a:ext uri="{FF2B5EF4-FFF2-40B4-BE49-F238E27FC236}">
                <a16:creationId xmlns="" xmlns:a16="http://schemas.microsoft.com/office/drawing/2014/main" id="{B738DCDA-9737-2FDC-69FC-53CBB3ED62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82383" y="2010152"/>
            <a:ext cx="4984898" cy="2486976"/>
          </a:xfrm>
          <a:prstGeom prst="roundRect">
            <a:avLst>
              <a:gd name="adj" fmla="val 6511"/>
            </a:avLst>
          </a:prstGeom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3C3989FB-F37B-5237-D465-40CFCB236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218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свободных пол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соседними углами 10">
            <a:extLst>
              <a:ext uri="{FF2B5EF4-FFF2-40B4-BE49-F238E27FC236}">
                <a16:creationId xmlns="" xmlns:a16="http://schemas.microsoft.com/office/drawing/2014/main" id="{80F338B8-3861-2E40-96EC-D800CCE07748}"/>
              </a:ext>
            </a:extLst>
          </p:cNvPr>
          <p:cNvSpPr/>
          <p:nvPr userDrawn="1"/>
        </p:nvSpPr>
        <p:spPr>
          <a:xfrm>
            <a:off x="6089904" y="1739193"/>
            <a:ext cx="5887452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соседними углами 6">
            <a:extLst>
              <a:ext uri="{FF2B5EF4-FFF2-40B4-BE49-F238E27FC236}">
                <a16:creationId xmlns="" xmlns:a16="http://schemas.microsoft.com/office/drawing/2014/main" id="{825F1F79-F07C-B348-8120-AFFC21F36B5A}"/>
              </a:ext>
            </a:extLst>
          </p:cNvPr>
          <p:cNvSpPr/>
          <p:nvPr userDrawn="1"/>
        </p:nvSpPr>
        <p:spPr>
          <a:xfrm>
            <a:off x="203617" y="1739193"/>
            <a:ext cx="5639399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2" name="Номер слайда 5">
            <a:extLst>
              <a:ext uri="{FF2B5EF4-FFF2-40B4-BE49-F238E27FC236}">
                <a16:creationId xmlns="" xmlns:a16="http://schemas.microsoft.com/office/drawing/2014/main" id="{0D5FD5C3-EAC7-05DF-22A3-E052D3D26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53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модульными элемента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5">
            <a:extLst>
              <a:ext uri="{FF2B5EF4-FFF2-40B4-BE49-F238E27FC236}">
                <a16:creationId xmlns="" xmlns:a16="http://schemas.microsoft.com/office/drawing/2014/main" id="{70D221F8-CB5B-99FE-0309-2B865DE1EB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8962" y="4547286"/>
            <a:ext cx="2739082" cy="1713471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2" name="Рисунок 25">
            <a:extLst>
              <a:ext uri="{FF2B5EF4-FFF2-40B4-BE49-F238E27FC236}">
                <a16:creationId xmlns="" xmlns:a16="http://schemas.microsoft.com/office/drawing/2014/main" id="{91C5590D-4B02-27B3-3C6D-9367B37E557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51836" y="4547286"/>
            <a:ext cx="2739082" cy="1713471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Рисунок 25">
            <a:extLst>
              <a:ext uri="{FF2B5EF4-FFF2-40B4-BE49-F238E27FC236}">
                <a16:creationId xmlns="" xmlns:a16="http://schemas.microsoft.com/office/drawing/2014/main" id="{599A6DAF-FADA-D6DD-A8D6-41AFC10AAD6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03274" y="4547286"/>
            <a:ext cx="2739082" cy="1713471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Скругленный прямоугольник 20">
            <a:extLst>
              <a:ext uri="{FF2B5EF4-FFF2-40B4-BE49-F238E27FC236}">
                <a16:creationId xmlns="" xmlns:a16="http://schemas.microsoft.com/office/drawing/2014/main" id="{969DCBB8-E684-04DB-3553-4680DBC7D7FE}"/>
              </a:ext>
            </a:extLst>
          </p:cNvPr>
          <p:cNvSpPr/>
          <p:nvPr userDrawn="1"/>
        </p:nvSpPr>
        <p:spPr>
          <a:xfrm>
            <a:off x="448961" y="1848193"/>
            <a:ext cx="11261125" cy="2421924"/>
          </a:xfrm>
          <a:prstGeom prst="roundRect">
            <a:avLst>
              <a:gd name="adj" fmla="val 578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исунок 4">
            <a:extLst>
              <a:ext uri="{FF2B5EF4-FFF2-40B4-BE49-F238E27FC236}">
                <a16:creationId xmlns="" xmlns:a16="http://schemas.microsoft.com/office/drawing/2014/main" id="{4C37AB74-678A-B027-EA3D-2798B59279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70613" y="1892300"/>
            <a:ext cx="5478462" cy="2333625"/>
          </a:xfrm>
          <a:prstGeom prst="roundRect">
            <a:avLst>
              <a:gd name="adj" fmla="val 4912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5C8058B7-D222-ADC4-03A4-029E1220AC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197" y="1979636"/>
            <a:ext cx="3204000" cy="138600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800">
                <a:latin typeface="+mn-lt"/>
              </a:defRPr>
            </a:lvl2pPr>
            <a:lvl3pPr marL="914400" indent="0">
              <a:buNone/>
              <a:defRPr sz="2800">
                <a:latin typeface="+mn-lt"/>
              </a:defRPr>
            </a:lvl3pPr>
            <a:lvl4pPr marL="1371600" indent="0">
              <a:buNone/>
              <a:defRPr sz="2800">
                <a:latin typeface="+mn-lt"/>
              </a:defRPr>
            </a:lvl4pPr>
            <a:lvl5pPr marL="1828800" indent="0">
              <a:buNone/>
              <a:defRPr sz="28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Рисунок 25">
            <a:extLst>
              <a:ext uri="{FF2B5EF4-FFF2-40B4-BE49-F238E27FC236}">
                <a16:creationId xmlns="" xmlns:a16="http://schemas.microsoft.com/office/drawing/2014/main" id="{8A797211-2418-C277-8D2E-AB47CEBF3C6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00399" y="4547286"/>
            <a:ext cx="2739082" cy="1713471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95FECAD9-1B7A-2BFB-87F9-97AE6E310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314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итк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="" xmlns:a16="http://schemas.microsoft.com/office/drawing/2014/main" id="{A3DA445B-A5FC-A4DE-3B0C-8CFC7561A4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981" y="4878238"/>
            <a:ext cx="3702907" cy="1103939"/>
          </a:xfrm>
          <a:prstGeom prst="roundRect">
            <a:avLst>
              <a:gd name="adj" fmla="val 15407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7" name="Рисунок 25">
            <a:extLst>
              <a:ext uri="{FF2B5EF4-FFF2-40B4-BE49-F238E27FC236}">
                <a16:creationId xmlns="" xmlns:a16="http://schemas.microsoft.com/office/drawing/2014/main" id="{06673D94-41A9-EBAD-DEF8-C5EC56AC1B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04268" y="3355695"/>
            <a:ext cx="3702907" cy="1419225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8" name="Рисунок 25">
            <a:extLst>
              <a:ext uri="{FF2B5EF4-FFF2-40B4-BE49-F238E27FC236}">
                <a16:creationId xmlns="" xmlns:a16="http://schemas.microsoft.com/office/drawing/2014/main" id="{9195E9F9-C851-A843-3277-983AB6FCA0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03298" y="1845852"/>
            <a:ext cx="3702907" cy="1419225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9" name="Рисунок 25">
            <a:extLst>
              <a:ext uri="{FF2B5EF4-FFF2-40B4-BE49-F238E27FC236}">
                <a16:creationId xmlns="" xmlns:a16="http://schemas.microsoft.com/office/drawing/2014/main" id="{AEAB2954-6425-97AF-4534-3400AF8C50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3298" y="3355695"/>
            <a:ext cx="3702907" cy="1419225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0" name="Рисунок 25">
            <a:extLst>
              <a:ext uri="{FF2B5EF4-FFF2-40B4-BE49-F238E27FC236}">
                <a16:creationId xmlns="" xmlns:a16="http://schemas.microsoft.com/office/drawing/2014/main" id="{7272E0AA-9D5A-9500-73C2-F55C2910D2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04268" y="1845852"/>
            <a:ext cx="3702907" cy="1419225"/>
          </a:xfrm>
          <a:prstGeom prst="roundRect">
            <a:avLst>
              <a:gd name="adj" fmla="val 9885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1" name="Рисунок 25">
            <a:extLst>
              <a:ext uri="{FF2B5EF4-FFF2-40B4-BE49-F238E27FC236}">
                <a16:creationId xmlns="" xmlns:a16="http://schemas.microsoft.com/office/drawing/2014/main" id="{9C794E28-FF71-8395-3FF8-4B6F650110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04268" y="4878238"/>
            <a:ext cx="3702907" cy="1103939"/>
          </a:xfrm>
          <a:prstGeom prst="roundRect">
            <a:avLst>
              <a:gd name="adj" fmla="val 16327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2" name="Рисунок 25">
            <a:extLst>
              <a:ext uri="{FF2B5EF4-FFF2-40B4-BE49-F238E27FC236}">
                <a16:creationId xmlns="" xmlns:a16="http://schemas.microsoft.com/office/drawing/2014/main" id="{4295132D-B6A5-ACBF-38DF-95543E5A79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03298" y="4878238"/>
            <a:ext cx="3702907" cy="1103939"/>
          </a:xfrm>
          <a:prstGeom prst="roundRect">
            <a:avLst>
              <a:gd name="adj" fmla="val 14487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3" name="Рисунок 25">
            <a:extLst>
              <a:ext uri="{FF2B5EF4-FFF2-40B4-BE49-F238E27FC236}">
                <a16:creationId xmlns="" xmlns:a16="http://schemas.microsoft.com/office/drawing/2014/main" id="{82B31055-4FC0-1616-C087-89B80D237A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238" y="1873093"/>
            <a:ext cx="3702907" cy="2934862"/>
          </a:xfrm>
          <a:prstGeom prst="roundRect">
            <a:avLst>
              <a:gd name="adj" fmla="val 4733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2" name="Номер слайда 5">
            <a:extLst>
              <a:ext uri="{FF2B5EF4-FFF2-40B4-BE49-F238E27FC236}">
                <a16:creationId xmlns="" xmlns:a16="http://schemas.microsoft.com/office/drawing/2014/main" id="{FD8B8741-1FEA-6A28-2ACD-224490417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268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белой област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2" name="Номер слайда 5">
            <a:extLst>
              <a:ext uri="{FF2B5EF4-FFF2-40B4-BE49-F238E27FC236}">
                <a16:creationId xmlns="" xmlns:a16="http://schemas.microsoft.com/office/drawing/2014/main" id="{EE148D66-3F8F-FCE7-253F-6D75FAE79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650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2FA53CB0-745C-F683-33FB-08E96262DE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77825" y="265960"/>
            <a:ext cx="5092700" cy="669544"/>
          </a:xfrm>
          <a:noFill/>
        </p:spPr>
        <p:txBody>
          <a:bodyPr vert="horz" wrap="square" lIns="91440" tIns="45720" rIns="91440" bIns="45720" rtlCol="0" anchor="b">
            <a:noAutofit/>
          </a:bodyPr>
          <a:lstStyle>
            <a:lvl1pPr marL="0" indent="0">
              <a:buNone/>
              <a:defRPr lang="ru-RU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BD8B00D1-ADEB-3F3D-7BE2-C18D7FCB1B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90524" y="0"/>
            <a:ext cx="4401475" cy="6856413"/>
          </a:xfrm>
          <a:noFill/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BFAD91-3E02-5A42-84F5-4BC88BB0AB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803" y="1638223"/>
            <a:ext cx="6840000" cy="3060000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defRPr lang="ru-RU" sz="4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110000"/>
              </a:lnSpc>
              <a:spcBef>
                <a:spcPts val="600"/>
              </a:spcBef>
            </a:pPr>
            <a:r>
              <a:rPr lang="ru-RU" dirty="0"/>
              <a:t>ОБРАЗЕЦ ЗАГОЛОВКА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6747678A-CDA0-93C3-1070-B5FF6D123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8" y="113034"/>
            <a:ext cx="1407947" cy="1102449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3C8BE509-3188-3635-9677-EF62FF4CE7D0}"/>
              </a:ext>
            </a:extLst>
          </p:cNvPr>
          <p:cNvCxnSpPr/>
          <p:nvPr userDrawn="1"/>
        </p:nvCxnSpPr>
        <p:spPr>
          <a:xfrm>
            <a:off x="2074125" y="991316"/>
            <a:ext cx="496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492F1B23-6D6E-2730-0EE6-1ADEBDC257C9}"/>
              </a:ext>
            </a:extLst>
          </p:cNvPr>
          <p:cNvCxnSpPr>
            <a:cxnSpLocks/>
          </p:cNvCxnSpPr>
          <p:nvPr userDrawn="1"/>
        </p:nvCxnSpPr>
        <p:spPr>
          <a:xfrm>
            <a:off x="643052" y="5462024"/>
            <a:ext cx="453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347631AE-BC75-4756-8E3F-A874CB33361C}"/>
              </a:ext>
            </a:extLst>
          </p:cNvPr>
          <p:cNvCxnSpPr>
            <a:cxnSpLocks/>
          </p:cNvCxnSpPr>
          <p:nvPr userDrawn="1"/>
        </p:nvCxnSpPr>
        <p:spPr>
          <a:xfrm>
            <a:off x="5927452" y="5462024"/>
            <a:ext cx="11430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Текст 31">
            <a:extLst>
              <a:ext uri="{FF2B5EF4-FFF2-40B4-BE49-F238E27FC236}">
                <a16:creationId xmlns="" xmlns:a16="http://schemas.microsoft.com/office/drawing/2014/main" id="{82CF9065-C10F-70B6-4994-DB2626281B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276" y="5616912"/>
            <a:ext cx="4608512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b="1" dirty="0" smtClean="0"/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Автор Презентации</a:t>
            </a:r>
          </a:p>
        </p:txBody>
      </p:sp>
      <p:sp>
        <p:nvSpPr>
          <p:cNvPr id="34" name="Текст 33">
            <a:extLst>
              <a:ext uri="{FF2B5EF4-FFF2-40B4-BE49-F238E27FC236}">
                <a16:creationId xmlns="" xmlns:a16="http://schemas.microsoft.com/office/drawing/2014/main" id="{B25987E8-29A0-5A6A-9C3E-B627006CE6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8275" y="6097456"/>
            <a:ext cx="4608513" cy="2585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b="0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5E596352-AFA9-C9E6-AFBA-68BE90CC28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27452" y="5616912"/>
            <a:ext cx="1143073" cy="424732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None/>
              <a:defRPr lang="ru-RU" sz="2400" b="1" dirty="0"/>
            </a:lvl1pPr>
          </a:lstStyle>
          <a:p>
            <a:pPr marL="228600" lvl="0" indent="-228600"/>
            <a:r>
              <a:rPr lang="ru-RU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59657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>
            <a:extLst>
              <a:ext uri="{FF2B5EF4-FFF2-40B4-BE49-F238E27FC236}">
                <a16:creationId xmlns="" xmlns:a16="http://schemas.microsoft.com/office/drawing/2014/main" id="{8EA27DA7-9CC0-2A44-B539-D58DA99C8BA2}"/>
              </a:ext>
            </a:extLst>
          </p:cNvPr>
          <p:cNvSpPr/>
          <p:nvPr userDrawn="1"/>
        </p:nvSpPr>
        <p:spPr>
          <a:xfrm>
            <a:off x="3763924" y="1857111"/>
            <a:ext cx="8428076" cy="5000889"/>
          </a:xfrm>
          <a:prstGeom prst="round2SameRect">
            <a:avLst>
              <a:gd name="adj1" fmla="val 343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двумя скругленными соседними углами 3">
            <a:extLst>
              <a:ext uri="{FF2B5EF4-FFF2-40B4-BE49-F238E27FC236}">
                <a16:creationId xmlns="" xmlns:a16="http://schemas.microsoft.com/office/drawing/2014/main" id="{DC125C7C-CFC4-9042-AA89-7522CE6F6910}"/>
              </a:ext>
            </a:extLst>
          </p:cNvPr>
          <p:cNvSpPr/>
          <p:nvPr userDrawn="1"/>
        </p:nvSpPr>
        <p:spPr>
          <a:xfrm>
            <a:off x="3763924" y="2062675"/>
            <a:ext cx="8428076" cy="4795326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4D00B1D9-AFB1-C04C-8A7C-A2CB477C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29" y="2009820"/>
            <a:ext cx="3239548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535885C-C626-AD43-BDE8-816CB40CF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73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на весь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DA20D323-F222-7856-4F52-270DCF270D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3200" y="200025"/>
            <a:ext cx="11776075" cy="6657975"/>
          </a:xfrm>
          <a:prstGeom prst="round2SameRect">
            <a:avLst>
              <a:gd name="adj1" fmla="val 1979"/>
              <a:gd name="adj2" fmla="val 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Номер слайда 5">
            <a:extLst>
              <a:ext uri="{FF2B5EF4-FFF2-40B4-BE49-F238E27FC236}">
                <a16:creationId xmlns="" xmlns:a16="http://schemas.microsoft.com/office/drawing/2014/main" id="{4C36244F-6765-3867-2D39-B6750B5FC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305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вершающи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 ">
            <a:extLst>
              <a:ext uri="{FF2B5EF4-FFF2-40B4-BE49-F238E27FC236}">
                <a16:creationId xmlns="" xmlns:a16="http://schemas.microsoft.com/office/drawing/2014/main" id="{B2D6861C-3F17-7581-9947-61AEF2D54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500" y="184573"/>
            <a:ext cx="11804588" cy="6488855"/>
          </a:xfrm>
          <a:prstGeom prst="rect">
            <a:avLst/>
          </a:prstGeom>
        </p:spPr>
      </p:pic>
      <p:sp>
        <p:nvSpPr>
          <p:cNvPr id="7" name="Shape 2">
            <a:extLst>
              <a:ext uri="{FF2B5EF4-FFF2-40B4-BE49-F238E27FC236}">
                <a16:creationId xmlns="" xmlns:a16="http://schemas.microsoft.com/office/drawing/2014/main" id="{34CE469F-A1EC-0907-2085-4E575AC13AEC}"/>
              </a:ext>
            </a:extLst>
          </p:cNvPr>
          <p:cNvSpPr/>
          <p:nvPr userDrawn="1"/>
        </p:nvSpPr>
        <p:spPr>
          <a:xfrm>
            <a:off x="6324567" y="540126"/>
            <a:ext cx="5321272" cy="5784097"/>
          </a:xfrm>
          <a:prstGeom prst="roundRect">
            <a:avLst>
              <a:gd name="adj" fmla="val 31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B08AE2D0-FCCF-ED81-A4E1-C496EE6F6E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987" y="1489214"/>
            <a:ext cx="5035550" cy="189865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7499"/>
              </a:lnSpc>
              <a:buNone/>
              <a:defRPr lang="ru-RU" sz="5999" b="1" kern="12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defRPr>
            </a:lvl1pPr>
            <a:lvl2pPr marL="0" algn="l" defTabSz="914400" rtl="0" eaLnBrk="1" latinLnBrk="0" hangingPunct="1">
              <a:lnSpc>
                <a:spcPts val="7499"/>
              </a:lnSpc>
              <a:defRPr lang="ru-RU" sz="5999" b="1" kern="12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lnSpc>
                <a:spcPts val="7499"/>
              </a:lnSpc>
              <a:defRPr lang="ru-RU" sz="5999" b="1" kern="12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lnSpc>
                <a:spcPts val="7499"/>
              </a:lnSpc>
              <a:defRPr lang="ru-RU" sz="5999" b="1" kern="12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lnSpc>
                <a:spcPts val="7499"/>
              </a:lnSpc>
              <a:defRPr lang="ru-RU" sz="5999" b="1" kern="12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Призыв к действию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="" xmlns:a16="http://schemas.microsoft.com/office/drawing/2014/main" id="{BF5E8EE6-8D66-F905-D439-C89B66225A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48" y="5319057"/>
            <a:ext cx="4971989" cy="1082770"/>
          </a:xfrm>
          <a:noFill/>
          <a:ln/>
        </p:spPr>
        <p:txBody>
          <a:bodyPr wrap="square" lIns="0" tIns="0" rIns="0" bIns="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000" dirty="0" smtClean="0">
                <a:solidFill>
                  <a:srgbClr val="000000">
                    <a:alpha val="100000"/>
                  </a:srgbClr>
                </a:solidFill>
                <a:ea typeface="Helvetica Neue Regular" pitchFamily="34" charset="-122"/>
              </a:defRPr>
            </a:lvl1pPr>
          </a:lstStyle>
          <a:p>
            <a:pPr>
              <a:lnSpc>
                <a:spcPts val="2599"/>
              </a:lnSpc>
            </a:pPr>
            <a:r>
              <a:rPr lang="en-US" sz="2000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Фирма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 «1С», </a:t>
            </a:r>
            <a:r>
              <a:rPr lang="en-US" sz="2000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март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 2025 г.</a:t>
            </a:r>
            <a:r>
              <a:rPr lang="ru-RU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                       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1с@1c.ru</a:t>
            </a:r>
            <a:r>
              <a:rPr lang="ru-RU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                                                           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+7 (495) 258-44-08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2A2E2D67-4618-C498-FBCB-54B0928ECC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4600" y="539750"/>
            <a:ext cx="5321300" cy="5784850"/>
          </a:xfrm>
          <a:prstGeom prst="roundRect">
            <a:avLst>
              <a:gd name="adj" fmla="val 3063"/>
            </a:avLst>
          </a:prstGeom>
        </p:spPr>
        <p:txBody>
          <a:bodyPr/>
          <a:lstStyle/>
          <a:p>
            <a:endParaRPr lang="ru-RU"/>
          </a:p>
        </p:txBody>
      </p:sp>
      <p:pic>
        <p:nvPicPr>
          <p:cNvPr id="4" name="Image 1" descr=" ">
            <a:extLst>
              <a:ext uri="{FF2B5EF4-FFF2-40B4-BE49-F238E27FC236}">
                <a16:creationId xmlns="" xmlns:a16="http://schemas.microsoft.com/office/drawing/2014/main" id="{3E81F5A7-1F79-1A95-6DC3-173A92291E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548" y="540126"/>
            <a:ext cx="622297" cy="33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0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0" descr=" ">
            <a:extLst>
              <a:ext uri="{FF2B5EF4-FFF2-40B4-BE49-F238E27FC236}">
                <a16:creationId xmlns="" xmlns:a16="http://schemas.microsoft.com/office/drawing/2014/main" id="{E97A30FF-705E-4AB7-8DDE-9B6FD6FCCC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500" y="184573"/>
            <a:ext cx="11804588" cy="6488855"/>
          </a:xfrm>
          <a:prstGeom prst="rect">
            <a:avLst/>
          </a:prstGeom>
        </p:spPr>
      </p:pic>
      <p:pic>
        <p:nvPicPr>
          <p:cNvPr id="13" name="Image 1" descr=" ">
            <a:extLst>
              <a:ext uri="{FF2B5EF4-FFF2-40B4-BE49-F238E27FC236}">
                <a16:creationId xmlns="" xmlns:a16="http://schemas.microsoft.com/office/drawing/2014/main" id="{E0B0C843-B77A-49B6-8DF5-3F5441D38D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548" y="540126"/>
            <a:ext cx="622297" cy="33015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BFAD91-3E02-5A42-84F5-4BC88BB0AB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803" y="2747306"/>
            <a:ext cx="9821972" cy="841834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defRPr lang="ru-RU" sz="4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110000"/>
              </a:lnSpc>
              <a:spcBef>
                <a:spcPts val="600"/>
              </a:spcBef>
            </a:pPr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98189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бодное поле и изображение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3">
            <a:extLst>
              <a:ext uri="{FF2B5EF4-FFF2-40B4-BE49-F238E27FC236}">
                <a16:creationId xmlns="" xmlns:a16="http://schemas.microsoft.com/office/drawing/2014/main" id="{B1D81AF6-8F69-492A-BAD1-1A5281D511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5999" y="1739192"/>
            <a:ext cx="5892384" cy="5118808"/>
          </a:xfrm>
          <a:custGeom>
            <a:avLst/>
            <a:gdLst>
              <a:gd name="connsiteX0" fmla="*/ 0 w 5892384"/>
              <a:gd name="connsiteY0" fmla="*/ 124963 h 5274925"/>
              <a:gd name="connsiteX1" fmla="*/ 124963 w 5892384"/>
              <a:gd name="connsiteY1" fmla="*/ 0 h 5274925"/>
              <a:gd name="connsiteX2" fmla="*/ 5767421 w 5892384"/>
              <a:gd name="connsiteY2" fmla="*/ 0 h 5274925"/>
              <a:gd name="connsiteX3" fmla="*/ 5892384 w 5892384"/>
              <a:gd name="connsiteY3" fmla="*/ 124963 h 5274925"/>
              <a:gd name="connsiteX4" fmla="*/ 5892384 w 5892384"/>
              <a:gd name="connsiteY4" fmla="*/ 5149962 h 5274925"/>
              <a:gd name="connsiteX5" fmla="*/ 5767421 w 5892384"/>
              <a:gd name="connsiteY5" fmla="*/ 5274925 h 5274925"/>
              <a:gd name="connsiteX6" fmla="*/ 124963 w 5892384"/>
              <a:gd name="connsiteY6" fmla="*/ 5274925 h 5274925"/>
              <a:gd name="connsiteX7" fmla="*/ 0 w 5892384"/>
              <a:gd name="connsiteY7" fmla="*/ 5149962 h 5274925"/>
              <a:gd name="connsiteX8" fmla="*/ 0 w 5892384"/>
              <a:gd name="connsiteY8" fmla="*/ 124963 h 5274925"/>
              <a:gd name="connsiteX0" fmla="*/ 0 w 5892384"/>
              <a:gd name="connsiteY0" fmla="*/ 5149962 h 5274925"/>
              <a:gd name="connsiteX1" fmla="*/ 0 w 5892384"/>
              <a:gd name="connsiteY1" fmla="*/ 124963 h 5274925"/>
              <a:gd name="connsiteX2" fmla="*/ 124963 w 5892384"/>
              <a:gd name="connsiteY2" fmla="*/ 0 h 5274925"/>
              <a:gd name="connsiteX3" fmla="*/ 5767421 w 5892384"/>
              <a:gd name="connsiteY3" fmla="*/ 0 h 5274925"/>
              <a:gd name="connsiteX4" fmla="*/ 5892384 w 5892384"/>
              <a:gd name="connsiteY4" fmla="*/ 124963 h 5274925"/>
              <a:gd name="connsiteX5" fmla="*/ 5892384 w 5892384"/>
              <a:gd name="connsiteY5" fmla="*/ 5149962 h 5274925"/>
              <a:gd name="connsiteX6" fmla="*/ 5767421 w 5892384"/>
              <a:gd name="connsiteY6" fmla="*/ 5274925 h 5274925"/>
              <a:gd name="connsiteX7" fmla="*/ 124963 w 5892384"/>
              <a:gd name="connsiteY7" fmla="*/ 5274925 h 5274925"/>
              <a:gd name="connsiteX8" fmla="*/ 91440 w 5892384"/>
              <a:gd name="connsiteY8" fmla="*/ 5241402 h 5274925"/>
              <a:gd name="connsiteX0" fmla="*/ 0 w 5892384"/>
              <a:gd name="connsiteY0" fmla="*/ 5149962 h 5274925"/>
              <a:gd name="connsiteX1" fmla="*/ 0 w 5892384"/>
              <a:gd name="connsiteY1" fmla="*/ 124963 h 5274925"/>
              <a:gd name="connsiteX2" fmla="*/ 124963 w 5892384"/>
              <a:gd name="connsiteY2" fmla="*/ 0 h 5274925"/>
              <a:gd name="connsiteX3" fmla="*/ 5767421 w 5892384"/>
              <a:gd name="connsiteY3" fmla="*/ 0 h 5274925"/>
              <a:gd name="connsiteX4" fmla="*/ 5892384 w 5892384"/>
              <a:gd name="connsiteY4" fmla="*/ 124963 h 5274925"/>
              <a:gd name="connsiteX5" fmla="*/ 5892384 w 5892384"/>
              <a:gd name="connsiteY5" fmla="*/ 5149962 h 5274925"/>
              <a:gd name="connsiteX6" fmla="*/ 5767421 w 5892384"/>
              <a:gd name="connsiteY6" fmla="*/ 5274925 h 5274925"/>
              <a:gd name="connsiteX7" fmla="*/ 91440 w 5892384"/>
              <a:gd name="connsiteY7" fmla="*/ 5241402 h 5274925"/>
              <a:gd name="connsiteX0" fmla="*/ 0 w 5892384"/>
              <a:gd name="connsiteY0" fmla="*/ 5149962 h 5274925"/>
              <a:gd name="connsiteX1" fmla="*/ 0 w 5892384"/>
              <a:gd name="connsiteY1" fmla="*/ 124963 h 5274925"/>
              <a:gd name="connsiteX2" fmla="*/ 124963 w 5892384"/>
              <a:gd name="connsiteY2" fmla="*/ 0 h 5274925"/>
              <a:gd name="connsiteX3" fmla="*/ 5767421 w 5892384"/>
              <a:gd name="connsiteY3" fmla="*/ 0 h 5274925"/>
              <a:gd name="connsiteX4" fmla="*/ 5892384 w 5892384"/>
              <a:gd name="connsiteY4" fmla="*/ 124963 h 5274925"/>
              <a:gd name="connsiteX5" fmla="*/ 5892384 w 5892384"/>
              <a:gd name="connsiteY5" fmla="*/ 5149962 h 5274925"/>
              <a:gd name="connsiteX6" fmla="*/ 5767421 w 5892384"/>
              <a:gd name="connsiteY6" fmla="*/ 5274925 h 5274925"/>
              <a:gd name="connsiteX0" fmla="*/ 0 w 5892384"/>
              <a:gd name="connsiteY0" fmla="*/ 5149962 h 5149962"/>
              <a:gd name="connsiteX1" fmla="*/ 0 w 5892384"/>
              <a:gd name="connsiteY1" fmla="*/ 124963 h 5149962"/>
              <a:gd name="connsiteX2" fmla="*/ 124963 w 5892384"/>
              <a:gd name="connsiteY2" fmla="*/ 0 h 5149962"/>
              <a:gd name="connsiteX3" fmla="*/ 5767421 w 5892384"/>
              <a:gd name="connsiteY3" fmla="*/ 0 h 5149962"/>
              <a:gd name="connsiteX4" fmla="*/ 5892384 w 5892384"/>
              <a:gd name="connsiteY4" fmla="*/ 124963 h 5149962"/>
              <a:gd name="connsiteX5" fmla="*/ 5892384 w 5892384"/>
              <a:gd name="connsiteY5" fmla="*/ 5149962 h 514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2384" h="5149962">
                <a:moveTo>
                  <a:pt x="0" y="5149962"/>
                </a:moveTo>
                <a:lnTo>
                  <a:pt x="0" y="124963"/>
                </a:lnTo>
                <a:cubicBezTo>
                  <a:pt x="0" y="55948"/>
                  <a:pt x="55948" y="0"/>
                  <a:pt x="124963" y="0"/>
                </a:cubicBezTo>
                <a:lnTo>
                  <a:pt x="5767421" y="0"/>
                </a:lnTo>
                <a:cubicBezTo>
                  <a:pt x="5836436" y="0"/>
                  <a:pt x="5892384" y="55948"/>
                  <a:pt x="5892384" y="124963"/>
                </a:cubicBezTo>
                <a:lnTo>
                  <a:pt x="5892384" y="5149962"/>
                </a:lnTo>
              </a:path>
            </a:pathLst>
          </a:custGeom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с двумя скругленными соседними углами 6">
            <a:extLst>
              <a:ext uri="{FF2B5EF4-FFF2-40B4-BE49-F238E27FC236}">
                <a16:creationId xmlns="" xmlns:a16="http://schemas.microsoft.com/office/drawing/2014/main" id="{825F1F79-F07C-B348-8120-AFFC21F36B5A}"/>
              </a:ext>
            </a:extLst>
          </p:cNvPr>
          <p:cNvSpPr/>
          <p:nvPr userDrawn="1"/>
        </p:nvSpPr>
        <p:spPr>
          <a:xfrm>
            <a:off x="203617" y="1739193"/>
            <a:ext cx="5639399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2" name="Номер слайда 5">
            <a:extLst>
              <a:ext uri="{FF2B5EF4-FFF2-40B4-BE49-F238E27FC236}">
                <a16:creationId xmlns="" xmlns:a16="http://schemas.microsoft.com/office/drawing/2014/main" id="{CA7DF54F-75E0-8451-09E8-C8C6A60F5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004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заголовок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3">
            <a:extLst>
              <a:ext uri="{FF2B5EF4-FFF2-40B4-BE49-F238E27FC236}">
                <a16:creationId xmlns="" xmlns:a16="http://schemas.microsoft.com/office/drawing/2014/main" id="{F11E6825-2D6B-4297-8264-EB819AE675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3617" y="1739193"/>
            <a:ext cx="11774905" cy="5118807"/>
          </a:xfrm>
          <a:custGeom>
            <a:avLst/>
            <a:gdLst>
              <a:gd name="connsiteX0" fmla="*/ 0 w 11774905"/>
              <a:gd name="connsiteY0" fmla="*/ 147975 h 5689157"/>
              <a:gd name="connsiteX1" fmla="*/ 147975 w 11774905"/>
              <a:gd name="connsiteY1" fmla="*/ 0 h 5689157"/>
              <a:gd name="connsiteX2" fmla="*/ 11626930 w 11774905"/>
              <a:gd name="connsiteY2" fmla="*/ 0 h 5689157"/>
              <a:gd name="connsiteX3" fmla="*/ 11774905 w 11774905"/>
              <a:gd name="connsiteY3" fmla="*/ 147975 h 5689157"/>
              <a:gd name="connsiteX4" fmla="*/ 11774905 w 11774905"/>
              <a:gd name="connsiteY4" fmla="*/ 5541182 h 5689157"/>
              <a:gd name="connsiteX5" fmla="*/ 11626930 w 11774905"/>
              <a:gd name="connsiteY5" fmla="*/ 5689157 h 5689157"/>
              <a:gd name="connsiteX6" fmla="*/ 147975 w 11774905"/>
              <a:gd name="connsiteY6" fmla="*/ 5689157 h 5689157"/>
              <a:gd name="connsiteX7" fmla="*/ 0 w 11774905"/>
              <a:gd name="connsiteY7" fmla="*/ 5541182 h 5689157"/>
              <a:gd name="connsiteX8" fmla="*/ 0 w 11774905"/>
              <a:gd name="connsiteY8" fmla="*/ 147975 h 5689157"/>
              <a:gd name="connsiteX0" fmla="*/ 147975 w 11774905"/>
              <a:gd name="connsiteY0" fmla="*/ 5689157 h 5780597"/>
              <a:gd name="connsiteX1" fmla="*/ 0 w 11774905"/>
              <a:gd name="connsiteY1" fmla="*/ 5541182 h 5780597"/>
              <a:gd name="connsiteX2" fmla="*/ 0 w 11774905"/>
              <a:gd name="connsiteY2" fmla="*/ 147975 h 5780597"/>
              <a:gd name="connsiteX3" fmla="*/ 147975 w 11774905"/>
              <a:gd name="connsiteY3" fmla="*/ 0 h 5780597"/>
              <a:gd name="connsiteX4" fmla="*/ 11626930 w 11774905"/>
              <a:gd name="connsiteY4" fmla="*/ 0 h 5780597"/>
              <a:gd name="connsiteX5" fmla="*/ 11774905 w 11774905"/>
              <a:gd name="connsiteY5" fmla="*/ 147975 h 5780597"/>
              <a:gd name="connsiteX6" fmla="*/ 11774905 w 11774905"/>
              <a:gd name="connsiteY6" fmla="*/ 5541182 h 5780597"/>
              <a:gd name="connsiteX7" fmla="*/ 11626930 w 11774905"/>
              <a:gd name="connsiteY7" fmla="*/ 5689157 h 5780597"/>
              <a:gd name="connsiteX8" fmla="*/ 239415 w 11774905"/>
              <a:gd name="connsiteY8" fmla="*/ 5780597 h 5780597"/>
              <a:gd name="connsiteX0" fmla="*/ 147975 w 11774905"/>
              <a:gd name="connsiteY0" fmla="*/ 5689157 h 5689157"/>
              <a:gd name="connsiteX1" fmla="*/ 0 w 11774905"/>
              <a:gd name="connsiteY1" fmla="*/ 5541182 h 5689157"/>
              <a:gd name="connsiteX2" fmla="*/ 0 w 11774905"/>
              <a:gd name="connsiteY2" fmla="*/ 147975 h 5689157"/>
              <a:gd name="connsiteX3" fmla="*/ 147975 w 11774905"/>
              <a:gd name="connsiteY3" fmla="*/ 0 h 5689157"/>
              <a:gd name="connsiteX4" fmla="*/ 11626930 w 11774905"/>
              <a:gd name="connsiteY4" fmla="*/ 0 h 5689157"/>
              <a:gd name="connsiteX5" fmla="*/ 11774905 w 11774905"/>
              <a:gd name="connsiteY5" fmla="*/ 147975 h 5689157"/>
              <a:gd name="connsiteX6" fmla="*/ 11774905 w 11774905"/>
              <a:gd name="connsiteY6" fmla="*/ 5541182 h 5689157"/>
              <a:gd name="connsiteX7" fmla="*/ 11626930 w 11774905"/>
              <a:gd name="connsiteY7" fmla="*/ 5689157 h 5689157"/>
              <a:gd name="connsiteX0" fmla="*/ 147975 w 11774905"/>
              <a:gd name="connsiteY0" fmla="*/ 5689157 h 5689157"/>
              <a:gd name="connsiteX1" fmla="*/ 0 w 11774905"/>
              <a:gd name="connsiteY1" fmla="*/ 5541182 h 5689157"/>
              <a:gd name="connsiteX2" fmla="*/ 0 w 11774905"/>
              <a:gd name="connsiteY2" fmla="*/ 147975 h 5689157"/>
              <a:gd name="connsiteX3" fmla="*/ 147975 w 11774905"/>
              <a:gd name="connsiteY3" fmla="*/ 0 h 5689157"/>
              <a:gd name="connsiteX4" fmla="*/ 11626930 w 11774905"/>
              <a:gd name="connsiteY4" fmla="*/ 0 h 5689157"/>
              <a:gd name="connsiteX5" fmla="*/ 11774905 w 11774905"/>
              <a:gd name="connsiteY5" fmla="*/ 147975 h 5689157"/>
              <a:gd name="connsiteX6" fmla="*/ 11774905 w 11774905"/>
              <a:gd name="connsiteY6" fmla="*/ 5541182 h 5689157"/>
              <a:gd name="connsiteX0" fmla="*/ 0 w 11774905"/>
              <a:gd name="connsiteY0" fmla="*/ 5541182 h 5541182"/>
              <a:gd name="connsiteX1" fmla="*/ 0 w 11774905"/>
              <a:gd name="connsiteY1" fmla="*/ 147975 h 5541182"/>
              <a:gd name="connsiteX2" fmla="*/ 147975 w 11774905"/>
              <a:gd name="connsiteY2" fmla="*/ 0 h 5541182"/>
              <a:gd name="connsiteX3" fmla="*/ 11626930 w 11774905"/>
              <a:gd name="connsiteY3" fmla="*/ 0 h 5541182"/>
              <a:gd name="connsiteX4" fmla="*/ 11774905 w 11774905"/>
              <a:gd name="connsiteY4" fmla="*/ 147975 h 5541182"/>
              <a:gd name="connsiteX5" fmla="*/ 11774905 w 11774905"/>
              <a:gd name="connsiteY5" fmla="*/ 5541182 h 554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4905" h="5541182">
                <a:moveTo>
                  <a:pt x="0" y="5541182"/>
                </a:moveTo>
                <a:lnTo>
                  <a:pt x="0" y="147975"/>
                </a:lnTo>
                <a:cubicBezTo>
                  <a:pt x="0" y="66251"/>
                  <a:pt x="66251" y="0"/>
                  <a:pt x="147975" y="0"/>
                </a:cubicBezTo>
                <a:lnTo>
                  <a:pt x="11626930" y="0"/>
                </a:lnTo>
                <a:cubicBezTo>
                  <a:pt x="11708654" y="0"/>
                  <a:pt x="11774905" y="66251"/>
                  <a:pt x="11774905" y="147975"/>
                </a:cubicBezTo>
                <a:lnTo>
                  <a:pt x="11774905" y="5541182"/>
                </a:lnTo>
              </a:path>
            </a:pathLst>
          </a:custGeom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</a:t>
            </a:r>
            <a:br>
              <a:rPr lang="ru-RU" dirty="0"/>
            </a:br>
            <a:r>
              <a:rPr lang="ru-RU" dirty="0"/>
              <a:t>Заголовок длинный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2" name="Номер слайда 5">
            <a:extLst>
              <a:ext uri="{FF2B5EF4-FFF2-40B4-BE49-F238E27FC236}">
                <a16:creationId xmlns="" xmlns:a16="http://schemas.microsoft.com/office/drawing/2014/main" id="{F1FABD70-5411-22DF-B1EA-80179A0EA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3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2FA53CB0-745C-F683-33FB-08E96262DE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66705" y="265960"/>
            <a:ext cx="6500722" cy="669544"/>
          </a:xfrm>
          <a:noFill/>
        </p:spPr>
        <p:txBody>
          <a:bodyPr vert="horz" wrap="square" lIns="91440" tIns="45720" rIns="91440" bIns="45720" rtlCol="0" anchor="b">
            <a:noAutofit/>
          </a:bodyPr>
          <a:lstStyle>
            <a:lvl1pPr marL="0" indent="0">
              <a:buNone/>
              <a:defRPr lang="ru-RU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BD8B00D1-ADEB-3F3D-7BE2-C18D7FCB1B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34934"/>
            <a:ext cx="4401475" cy="6856413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BFAD91-3E02-5A42-84F5-4BC88BB0AB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6705" y="1638223"/>
            <a:ext cx="6840000" cy="3060000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defRPr lang="ru-RU" sz="4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110000"/>
              </a:lnSpc>
              <a:spcBef>
                <a:spcPts val="600"/>
              </a:spcBef>
            </a:pPr>
            <a:r>
              <a:rPr lang="ru-RU" dirty="0"/>
              <a:t>ОБРАЗЕЦ ЗАГОЛОВКА</a:t>
            </a:r>
          </a:p>
        </p:txBody>
      </p:sp>
      <p:sp>
        <p:nvSpPr>
          <p:cNvPr id="32" name="Текст 31">
            <a:extLst>
              <a:ext uri="{FF2B5EF4-FFF2-40B4-BE49-F238E27FC236}">
                <a16:creationId xmlns="" xmlns:a16="http://schemas.microsoft.com/office/drawing/2014/main" id="{82CF9065-C10F-70B6-4994-DB2626281B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65178" y="5616912"/>
            <a:ext cx="4608512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b="1" dirty="0" smtClean="0"/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Автор Презентации</a:t>
            </a:r>
          </a:p>
        </p:txBody>
      </p:sp>
      <p:sp>
        <p:nvSpPr>
          <p:cNvPr id="34" name="Текст 33">
            <a:extLst>
              <a:ext uri="{FF2B5EF4-FFF2-40B4-BE49-F238E27FC236}">
                <a16:creationId xmlns="" xmlns:a16="http://schemas.microsoft.com/office/drawing/2014/main" id="{B25987E8-29A0-5A6A-9C3E-B627006CE6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65177" y="6097456"/>
            <a:ext cx="4608513" cy="2585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b="0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5E596352-AFA9-C9E6-AFBA-68BE90CC28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24354" y="5616912"/>
            <a:ext cx="1143073" cy="424732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None/>
              <a:defRPr lang="ru-RU" sz="2400" b="1" dirty="0"/>
            </a:lvl1pPr>
          </a:lstStyle>
          <a:p>
            <a:pPr marL="228600" lvl="0" indent="-228600"/>
            <a:r>
              <a:rPr lang="ru-RU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09933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араграф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>
            <a:extLst>
              <a:ext uri="{FF2B5EF4-FFF2-40B4-BE49-F238E27FC236}">
                <a16:creationId xmlns="" xmlns:a16="http://schemas.microsoft.com/office/drawing/2014/main" id="{8EA27DA7-9CC0-2A44-B539-D58DA99C8BA2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</a:t>
            </a:r>
            <a:br>
              <a:rPr lang="ru-RU" dirty="0"/>
            </a:br>
            <a:r>
              <a:rPr lang="ru-RU" dirty="0"/>
              <a:t>Заголовок длинный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95643D9B-C813-BA63-DF87-4065697491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9639" y="1951263"/>
            <a:ext cx="9388475" cy="168751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="" xmlns:a16="http://schemas.microsoft.com/office/drawing/2014/main" id="{16D08948-88DE-29EA-99F9-A5FBF1E18F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69639" y="4178656"/>
            <a:ext cx="9388475" cy="168751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F9CB1ADE-7CC2-F9CC-55A9-A0F89A2DE716}"/>
              </a:ext>
            </a:extLst>
          </p:cNvPr>
          <p:cNvCxnSpPr/>
          <p:nvPr userDrawn="1"/>
        </p:nvCxnSpPr>
        <p:spPr>
          <a:xfrm>
            <a:off x="442452" y="2055770"/>
            <a:ext cx="171081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2E38668B-0B80-3574-9F40-8C5F5491E01A}"/>
              </a:ext>
            </a:extLst>
          </p:cNvPr>
          <p:cNvCxnSpPr/>
          <p:nvPr userDrawn="1"/>
        </p:nvCxnSpPr>
        <p:spPr>
          <a:xfrm>
            <a:off x="442452" y="4300119"/>
            <a:ext cx="171081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5">
            <a:extLst>
              <a:ext uri="{FF2B5EF4-FFF2-40B4-BE49-F238E27FC236}">
                <a16:creationId xmlns="" xmlns:a16="http://schemas.microsoft.com/office/drawing/2014/main" id="{3DEC45E8-33C8-E6A0-052A-FFEAF1885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31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 самостоятельным разделением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="" xmlns:a16="http://schemas.microsoft.com/office/drawing/2014/main" id="{49BFCA55-C881-6B4A-4705-82E5CC2545E8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</a:t>
            </a:r>
            <a:br>
              <a:rPr lang="ru-RU" dirty="0"/>
            </a:br>
            <a:r>
              <a:rPr lang="ru-RU" dirty="0"/>
              <a:t>Заголовок длинный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95643D9B-C813-BA63-DF87-4065697491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1951263"/>
            <a:ext cx="11200914" cy="4378417"/>
          </a:xfrm>
        </p:spPr>
        <p:txBody>
          <a:bodyPr>
            <a:noAutofit/>
          </a:bodyPr>
          <a:lstStyle>
            <a:lvl1pPr marL="6726238" indent="-67262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Blip>
                <a:blip r:embed="rId4"/>
              </a:buBlip>
              <a:tabLst/>
              <a:defRPr lang="ru-RU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41438" indent="-1341438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Tx/>
              <a:buBlip>
                <a:blip r:embed="rId4"/>
              </a:buBlip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41438" indent="-1341438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Tx/>
              <a:buBlip>
                <a:blip r:embed="rId4"/>
              </a:buBlip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41438" indent="-1341438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Tx/>
              <a:buBlip>
                <a:blip r:embed="rId4"/>
              </a:buBlip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1438" indent="-1341438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Tx/>
              <a:buBlip>
                <a:blip r:embed="rId4"/>
              </a:buBlip>
              <a:def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1612900" lvl="0" indent="-161290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150000"/>
              <a:buFontTx/>
              <a:buBlip>
                <a:blip r:embed="rId4"/>
              </a:buBlip>
            </a:pPr>
            <a:r>
              <a:rPr lang="ru-RU" dirty="0"/>
              <a:t>Образец текста</a:t>
            </a:r>
          </a:p>
          <a:p>
            <a:pPr marL="1612900" lvl="0" indent="-161290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150000"/>
              <a:buFontTx/>
              <a:buBlip>
                <a:blip r:embed="rId4"/>
              </a:buBlip>
            </a:pPr>
            <a:r>
              <a:rPr lang="ru-RU" dirty="0"/>
              <a:t>Второй уровень</a:t>
            </a:r>
          </a:p>
          <a:p>
            <a:pPr marL="1612900" lvl="0" indent="-161290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150000"/>
              <a:buFontTx/>
              <a:buBlip>
                <a:blip r:embed="rId4"/>
              </a:buBlip>
            </a:pPr>
            <a:r>
              <a:rPr lang="ru-RU" dirty="0"/>
              <a:t>Третий уровень</a:t>
            </a:r>
          </a:p>
          <a:p>
            <a:pPr marL="1612900" lvl="0" indent="-161290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150000"/>
              <a:buFontTx/>
              <a:buBlip>
                <a:blip r:embed="rId4"/>
              </a:buBlip>
            </a:pPr>
            <a:r>
              <a:rPr lang="ru-RU" dirty="0"/>
              <a:t>Четвертый уровень</a:t>
            </a:r>
          </a:p>
          <a:p>
            <a:pPr marL="1612900" lvl="0" indent="-161290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150000"/>
              <a:buFontTx/>
              <a:buBlip>
                <a:blip r:embed="rId4"/>
              </a:buBlip>
            </a:pPr>
            <a:r>
              <a:rPr lang="ru-RU" dirty="0"/>
              <a:t>Пятый уровень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58FFF166-6979-E4AD-89B5-A68F763D0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892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араграфа. Длинный заголовок. Отправк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="" xmlns:a16="http://schemas.microsoft.com/office/drawing/2014/main" id="{0218A665-405C-1F58-CFFD-2545990ECDAE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екст 10">
            <a:extLst>
              <a:ext uri="{FF2B5EF4-FFF2-40B4-BE49-F238E27FC236}">
                <a16:creationId xmlns="" xmlns:a16="http://schemas.microsoft.com/office/drawing/2014/main" id="{71D96B71-B4E1-68B6-677E-90C1FA6AE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69639" y="3565527"/>
            <a:ext cx="9058762" cy="120032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="" xmlns:a16="http://schemas.microsoft.com/office/drawing/2014/main" id="{6774BC1B-048C-757E-D7D1-0CECA11754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69639" y="2010212"/>
            <a:ext cx="9058762" cy="120032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</a:t>
            </a:r>
            <a:br>
              <a:rPr lang="ru-RU" dirty="0"/>
            </a:br>
            <a:r>
              <a:rPr lang="ru-RU" dirty="0"/>
              <a:t>Длинный заголовок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18" name="Текст 10">
            <a:extLst>
              <a:ext uri="{FF2B5EF4-FFF2-40B4-BE49-F238E27FC236}">
                <a16:creationId xmlns="" xmlns:a16="http://schemas.microsoft.com/office/drawing/2014/main" id="{C142632A-DA9E-9F1E-879C-3C197BBCE6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69638" y="5120842"/>
            <a:ext cx="9058762" cy="120032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64BE22DA-F54E-1BD0-1A67-8AC4D65F7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783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араграф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="" xmlns:a16="http://schemas.microsoft.com/office/drawing/2014/main" id="{0218A665-405C-1F58-CFFD-2545990ECDAE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екст 10">
            <a:extLst>
              <a:ext uri="{FF2B5EF4-FFF2-40B4-BE49-F238E27FC236}">
                <a16:creationId xmlns="" xmlns:a16="http://schemas.microsoft.com/office/drawing/2014/main" id="{71D96B71-B4E1-68B6-677E-90C1FA6AE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69639" y="3565527"/>
            <a:ext cx="9058762" cy="120032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="" xmlns:a16="http://schemas.microsoft.com/office/drawing/2014/main" id="{6774BC1B-048C-757E-D7D1-0CECA11754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69639" y="2010212"/>
            <a:ext cx="9058762" cy="120032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</a:t>
            </a:r>
            <a:br>
              <a:rPr lang="ru-RU" dirty="0"/>
            </a:br>
            <a:r>
              <a:rPr lang="ru-RU" dirty="0"/>
              <a:t>Длинный. Выступление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18" name="Текст 10">
            <a:extLst>
              <a:ext uri="{FF2B5EF4-FFF2-40B4-BE49-F238E27FC236}">
                <a16:creationId xmlns="" xmlns:a16="http://schemas.microsoft.com/office/drawing/2014/main" id="{C142632A-DA9E-9F1E-879C-3C197BBCE6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69638" y="5120842"/>
            <a:ext cx="9058762" cy="120032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lang="ru-RU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ts val="1600"/>
              </a:spcBef>
              <a:buNone/>
              <a:def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5A27870B-3945-5FD4-CD06-6CBDC8576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74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соседними углами 7">
            <a:extLst>
              <a:ext uri="{FF2B5EF4-FFF2-40B4-BE49-F238E27FC236}">
                <a16:creationId xmlns="" xmlns:a16="http://schemas.microsoft.com/office/drawing/2014/main" id="{E0C90AA9-01F2-6439-03FC-D38188CCFB6A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C500DA1-3056-CB30-FEAE-288919C854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963" y="2200275"/>
            <a:ext cx="5239873" cy="3984625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800" dirty="0" smtClean="0"/>
            </a:lvl1pPr>
            <a:lvl2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8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="" xmlns:a16="http://schemas.microsoft.com/office/drawing/2014/main" id="{BA294F84-BB40-C439-EF18-FE9B054E99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5554" y="2200380"/>
            <a:ext cx="5429250" cy="3984625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800" dirty="0" smtClean="0"/>
            </a:lvl1pPr>
            <a:lvl2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8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</a:t>
            </a:r>
            <a:br>
              <a:rPr lang="ru-RU" dirty="0"/>
            </a:br>
            <a:r>
              <a:rPr lang="ru-RU" dirty="0"/>
              <a:t>Заголовок длинный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2" name="Номер слайда 5">
            <a:extLst>
              <a:ext uri="{FF2B5EF4-FFF2-40B4-BE49-F238E27FC236}">
                <a16:creationId xmlns="" xmlns:a16="http://schemas.microsoft.com/office/drawing/2014/main" id="{A45261EB-CE46-CEEF-9CE1-1E665E2BA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543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олонки. Выступление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="" xmlns:a16="http://schemas.microsoft.com/office/drawing/2014/main" id="{90F37FBE-D760-9A52-6BCC-3D05AA1BB399}"/>
              </a:ext>
            </a:extLst>
          </p:cNvPr>
          <p:cNvSpPr/>
          <p:nvPr userDrawn="1"/>
        </p:nvSpPr>
        <p:spPr>
          <a:xfrm>
            <a:off x="203617" y="1739193"/>
            <a:ext cx="11774905" cy="5118807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C500DA1-3056-CB30-FEAE-288919C854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962" y="3596535"/>
            <a:ext cx="3456000" cy="2588365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800" dirty="0" smtClean="0"/>
            </a:lvl1pPr>
            <a:lvl2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8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="" xmlns:a16="http://schemas.microsoft.com/office/drawing/2014/main" id="{BA294F84-BB40-C439-EF18-FE9B054E99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88960" y="3596640"/>
            <a:ext cx="3456000" cy="2588365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800" dirty="0" smtClean="0"/>
            </a:lvl1pPr>
            <a:lvl2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8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824400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Текстовый слайд. Заголовок длинный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10" name="Текст 5">
            <a:extLst>
              <a:ext uri="{FF2B5EF4-FFF2-40B4-BE49-F238E27FC236}">
                <a16:creationId xmlns="" xmlns:a16="http://schemas.microsoft.com/office/drawing/2014/main" id="{6F1C2FB2-3891-D074-6215-67EDB75B14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5461" y="3596640"/>
            <a:ext cx="3456000" cy="2588365"/>
          </a:xfrm>
        </p:spPr>
        <p:txBody>
          <a:bodyPr vert="horz" lIns="0" tIns="46800" rIns="91440" bIns="45720" rtlCol="0">
            <a:noAutofit/>
          </a:bodyPr>
          <a:lstStyle>
            <a:lvl1pPr marL="0" indent="0">
              <a:buNone/>
              <a:defRPr lang="ru-RU" sz="1800" dirty="0" smtClean="0"/>
            </a:lvl1pPr>
            <a:lvl2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None/>
              <a:defRPr lang="ru-RU" sz="18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None/>
              <a:defRPr lang="ru-RU" sz="18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228600" lvl="0" indent="-22860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Образец текста</a:t>
            </a:r>
          </a:p>
          <a:p>
            <a:pPr marL="171450" lvl="1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Второй уровень</a:t>
            </a:r>
          </a:p>
          <a:p>
            <a:pPr marL="171450" lvl="2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Третий уровень</a:t>
            </a:r>
          </a:p>
          <a:p>
            <a:pPr marL="171450" lvl="3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Четвертый уровень</a:t>
            </a:r>
          </a:p>
          <a:p>
            <a:pPr marL="171450" lvl="4" indent="-171450">
              <a:lnSpc>
                <a:spcPct val="100000"/>
              </a:lnSpc>
              <a:spcBef>
                <a:spcPts val="1600"/>
              </a:spcBef>
            </a:pPr>
            <a:r>
              <a:rPr lang="ru-RU" dirty="0"/>
              <a:t>Пятый уровень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D6623015-DD5E-D347-7659-BC99956CF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825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43CEC1-141C-8A4E-ADBC-C31652069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9E97183-58AE-894D-AEFD-BACBFBC19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5E088BF-D061-7F4D-A080-D0385434F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359DA59-A1C6-C640-8F66-F10C91B3B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B285CEF-742C-4F43-9709-B0FA545D6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99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90700" indent="-1790700" algn="l" defTabSz="914400" rtl="0" eaLnBrk="1" latinLnBrk="0" hangingPunct="1">
        <a:lnSpc>
          <a:spcPct val="90000"/>
        </a:lnSpc>
        <a:spcBef>
          <a:spcPts val="1000"/>
        </a:spcBef>
        <a:buSzPct val="150000"/>
        <a:buFontTx/>
        <a:buBlip>
          <a:blip r:embed="rId27"/>
        </a:buBlip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69803" y="2033714"/>
            <a:ext cx="6840000" cy="2269019"/>
          </a:xfrm>
        </p:spPr>
        <p:txBody>
          <a:bodyPr/>
          <a:lstStyle/>
          <a:p>
            <a:r>
              <a:rPr lang="ru-RU" sz="4400" dirty="0"/>
              <a:t>Частые вопросы по маршрутам в </a:t>
            </a:r>
            <a:r>
              <a:rPr lang="ru-RU" sz="4400" dirty="0" smtClean="0"/>
              <a:t>1С:Документообороте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568276" y="5616912"/>
            <a:ext cx="4608512" cy="369332"/>
          </a:xfrm>
        </p:spPr>
        <p:txBody>
          <a:bodyPr/>
          <a:lstStyle/>
          <a:p>
            <a:r>
              <a:rPr lang="ru-RU" sz="2000" dirty="0" smtClean="0"/>
              <a:t>Коробов М.И.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568275" y="6097457"/>
            <a:ext cx="4943063" cy="369845"/>
          </a:xfrm>
        </p:spPr>
        <p:txBody>
          <a:bodyPr/>
          <a:lstStyle/>
          <a:p>
            <a:r>
              <a:rPr lang="ru-RU" dirty="0" smtClean="0"/>
              <a:t>Разработчик </a:t>
            </a:r>
            <a:r>
              <a:rPr lang="ru-RU" sz="1600" dirty="0" smtClean="0"/>
              <a:t>команды</a:t>
            </a:r>
            <a:r>
              <a:rPr lang="ru-RU" dirty="0" smtClean="0"/>
              <a:t> 1С:Документооборота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9"/>
          </p:nvPr>
        </p:nvSpPr>
        <p:spPr>
          <a:xfrm>
            <a:off x="5573168" y="5616912"/>
            <a:ext cx="1836635" cy="369332"/>
          </a:xfrm>
        </p:spPr>
        <p:txBody>
          <a:bodyPr/>
          <a:lstStyle/>
          <a:p>
            <a:pPr algn="ctr"/>
            <a:r>
              <a:rPr lang="ru-RU" sz="2000" dirty="0" smtClean="0"/>
              <a:t>12.12.2025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4154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314" y="1824858"/>
            <a:ext cx="6008571" cy="48966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Отправка на согласование в любой момент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57201" y="1951263"/>
            <a:ext cx="5012107" cy="437841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Если отражать в листе согласования не нужно: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ru-RU" sz="2400" dirty="0"/>
              <a:t>Отметок этого согласования нет. Результат ни на что не </a:t>
            </a:r>
            <a:r>
              <a:rPr lang="ru-RU" sz="2400" dirty="0" smtClean="0"/>
              <a:t>влияет. Проще </a:t>
            </a:r>
            <a:r>
              <a:rPr lang="ru-RU" sz="2400" dirty="0"/>
              <a:t>в чате или в почте обсудить документ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89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5852698" y="2058838"/>
            <a:ext cx="6015746" cy="4191297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sz="2000" dirty="0" smtClean="0"/>
              <a:t>Нужно отразить в листе согласования и действие еще не закончилось: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Согласующий добавляется в действие.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Из задачи согласования имеется быстрая кнопка.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* Необходимо, чтобы в настройке действия имелась возможность добавлять участников.</a:t>
            </a:r>
            <a:endParaRPr lang="ru-RU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Отправка на согласование в любой момент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2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sz="2000" dirty="0" smtClean="0"/>
              <a:t>Действие уже закончилось: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Открываем действие согласования, в которое добавляем согласующего, через Еще направляем новым участникам.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* Новые участники не поменяют результат действия. Если изначальные его согласовали, а новые нет – то действие все равно будет иметь результат Согласовано.</a:t>
            </a:r>
            <a:endParaRPr lang="ru-RU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Отправка на согласование в любой момент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12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5732458" y="1970924"/>
            <a:ext cx="6192221" cy="438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2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341" y="1784439"/>
            <a:ext cx="3685237" cy="50735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Согласование отдельных реквизитов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57201" y="1951263"/>
            <a:ext cx="7234014" cy="437841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Вопрос: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sz="2400" dirty="0" smtClean="0"/>
              <a:t>Первый этап согласования – согласование возможности заключения сделки с этим контрагентом.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sz="2400" dirty="0" smtClean="0"/>
              <a:t>После прохождения первого этапа нельзя менять контрагента.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ru-RU" sz="2400" dirty="0" smtClean="0"/>
              <a:t>Как организовать такую работу?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40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6676217" y="2162174"/>
            <a:ext cx="4910256" cy="398462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</a:t>
            </a:r>
            <a:r>
              <a:rPr lang="ru-RU" dirty="0" smtClean="0"/>
              <a:t>НДПС(Настройках </a:t>
            </a:r>
            <a:r>
              <a:rPr lang="ru-RU" dirty="0"/>
              <a:t>Д</a:t>
            </a:r>
            <a:r>
              <a:rPr lang="ru-RU" dirty="0" smtClean="0"/>
              <a:t>оступности </a:t>
            </a:r>
            <a:r>
              <a:rPr lang="ru-RU" dirty="0"/>
              <a:t>П</a:t>
            </a:r>
            <a:r>
              <a:rPr lang="ru-RU" dirty="0" smtClean="0"/>
              <a:t>о </a:t>
            </a:r>
            <a:r>
              <a:rPr lang="ru-RU" dirty="0" smtClean="0"/>
              <a:t>С</a:t>
            </a:r>
            <a:r>
              <a:rPr lang="ru-RU" dirty="0" smtClean="0"/>
              <a:t>остоянию) </a:t>
            </a:r>
            <a:r>
              <a:rPr lang="ru-RU" dirty="0" smtClean="0"/>
              <a:t>для контрагента указываем доступность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Проект – доступно, на этапе черновика должен быть доступен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Проверка контрагента, Не согласован – доступно, если контрагент указан неверно и нужно поменять после первого круга.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остальных случаях недоступно, это сильно меняет суть </a:t>
            </a:r>
            <a:r>
              <a:rPr lang="ru-RU" dirty="0" smtClean="0"/>
              <a:t>документа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Согласование отдельных реквизитов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5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6"/>
          </p:nvPr>
        </p:nvSpPr>
        <p:spPr>
          <a:xfrm>
            <a:off x="4966705" y="265960"/>
            <a:ext cx="3395242" cy="669544"/>
          </a:xfrm>
        </p:spPr>
        <p:txBody>
          <a:bodyPr/>
          <a:lstStyle/>
          <a:p>
            <a:r>
              <a:rPr lang="ru-RU" dirty="0"/>
              <a:t>Частые вопросы по маршрутам в 1С:Документообороте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966705" y="2747306"/>
            <a:ext cx="6840000" cy="841834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Коробов М.И.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4965177" y="6097456"/>
            <a:ext cx="4608513" cy="341632"/>
          </a:xfrm>
        </p:spPr>
        <p:txBody>
          <a:bodyPr/>
          <a:lstStyle/>
          <a:p>
            <a:r>
              <a:rPr lang="ru-RU" dirty="0" smtClean="0"/>
              <a:t>Команда 1С:Документооборот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9"/>
          </p:nvPr>
        </p:nvSpPr>
        <p:spPr>
          <a:xfrm>
            <a:off x="9697452" y="5616912"/>
            <a:ext cx="1769975" cy="424732"/>
          </a:xfrm>
        </p:spPr>
        <p:txBody>
          <a:bodyPr/>
          <a:lstStyle/>
          <a:p>
            <a:r>
              <a:rPr lang="ru-RU" dirty="0" smtClean="0"/>
              <a:t>12.12.2025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1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sz="2400" dirty="0"/>
              <a:t>Вопрос: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Почему рассматривающий сидит в действии </a:t>
            </a:r>
            <a:r>
              <a:rPr lang="ru-RU" sz="2400" dirty="0" smtClean="0"/>
              <a:t>исполнения</a:t>
            </a:r>
            <a:r>
              <a:rPr lang="ru-RU" sz="2400" dirty="0"/>
              <a:t>?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89160" y="315700"/>
            <a:ext cx="6361876" cy="864000"/>
          </a:xfrm>
        </p:spPr>
        <p:txBody>
          <a:bodyPr/>
          <a:lstStyle/>
          <a:p>
            <a:r>
              <a:rPr lang="ru-RU" dirty="0" smtClean="0"/>
              <a:t>Рассмотрение в исполнении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2</a:t>
            </a:fld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5701836" y="2345268"/>
            <a:ext cx="6196433" cy="361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3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r>
              <a:rPr lang="ru-RU" dirty="0"/>
              <a:t>: Это все исполнение.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Если в НПА указан исполнитель – указываем его в</a:t>
            </a:r>
            <a:r>
              <a:rPr lang="ru-RU" dirty="0" smtClean="0"/>
              <a:t> «Исполнение»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Если исполнители заранее неизвестны – указываем рассматривающего. Он проанализирует документ и вынесет резолюцию, кому и что нужно сделать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Рассматриваем </a:t>
            </a:r>
            <a:r>
              <a:rPr lang="ru-RU" dirty="0"/>
              <a:t>«интерфейсные упрощения»: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Переключатель: Исполнение / Рассмотрение в виде действия.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89160" y="315700"/>
            <a:ext cx="6361876" cy="864000"/>
          </a:xfrm>
        </p:spPr>
        <p:txBody>
          <a:bodyPr/>
          <a:lstStyle/>
          <a:p>
            <a:r>
              <a:rPr lang="ru-RU" dirty="0" smtClean="0"/>
              <a:t>Рассмотрение в исполнении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3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5797684" y="2434372"/>
            <a:ext cx="6132245" cy="371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5701836" y="2473176"/>
            <a:ext cx="6260202" cy="3362622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sz="2000" dirty="0" smtClean="0"/>
              <a:t>Вопрос: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 правилах указаны </a:t>
            </a:r>
            <a:r>
              <a:rPr lang="ru-RU" sz="2000" dirty="0" err="1" smtClean="0"/>
              <a:t>автоподстановки</a:t>
            </a:r>
            <a:r>
              <a:rPr lang="ru-RU" sz="2000" dirty="0" smtClean="0"/>
              <a:t>, условия для участников.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Документ поменяли, теперь надо не забыть перезаполнить обработку.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Пользователи забывают. Что делать?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Поменяли реквизиты, как перезаполнить обработку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sz="2000" dirty="0" smtClean="0"/>
              <a:t>Ответ: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Смотреть на поле «Разворачивать до конкретных участников»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r>
              <a:rPr lang="ru-RU" sz="2000" dirty="0" smtClean="0"/>
              <a:t>Рассматриваем: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Изменить значение по умолчанию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* «Позднее» разворачивание до конкретных сотрудников может повысить нагрузку на сервер.</a:t>
            </a:r>
            <a:endParaRPr lang="ru-RU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Поменяли реквизиты, как перезаполнить обработку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5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6409198" y="2162175"/>
            <a:ext cx="4863179" cy="39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6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 smtClean="0"/>
              <a:t>Вопрос: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Нам нужна задача, где будет набор настраиваемых кнопок.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зависимости от выбранной кнопки маршрут идет по одному из возможных путей.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выбора варианта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6</a:t>
            </a:fld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9824" y="1939778"/>
            <a:ext cx="4613976" cy="442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88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 выбора варианта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Вводные: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ru-RU" sz="2000" dirty="0" smtClean="0"/>
              <a:t>ДО – </a:t>
            </a:r>
            <a:r>
              <a:rPr lang="en-US" sz="2000" dirty="0" smtClean="0"/>
              <a:t>ECM</a:t>
            </a:r>
            <a:r>
              <a:rPr lang="ru-RU" sz="2000" dirty="0" smtClean="0"/>
              <a:t>-система, система управление корпоративным контентом.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ru-RU" sz="2000" dirty="0" smtClean="0"/>
              <a:t>Центр системы – контент, в нашем случае это документ, мероприятие и т.п.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ru-RU" sz="2000" dirty="0" smtClean="0"/>
              <a:t>Маршрутизация осуществляется условиями по объекту.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Т.е. решение: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ru-RU" sz="2000" dirty="0" smtClean="0"/>
              <a:t>В документе создаем доп. реквизит.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ru-RU" sz="2000" dirty="0" smtClean="0"/>
              <a:t>В схеме обработки делаем условия на этот доп. реквизит.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ru-RU" sz="2000" dirty="0" smtClean="0"/>
              <a:t>При выполнении задачи сотрудник указывает доп. реквизит.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8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 выбора варианта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Планы: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ru-RU" sz="2000" dirty="0" smtClean="0"/>
              <a:t>Маршрутизация так же остается «</a:t>
            </a:r>
            <a:r>
              <a:rPr lang="ru-RU" sz="2000" dirty="0"/>
              <a:t>п</a:t>
            </a:r>
            <a:r>
              <a:rPr lang="ru-RU" sz="2000" dirty="0" smtClean="0"/>
              <a:t>о объекту».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ru-RU" sz="2000" dirty="0" smtClean="0"/>
              <a:t>Упрощаем заполнение доп. реквизита.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ru-RU" sz="2000" dirty="0" smtClean="0"/>
              <a:t>Делаем «шаблоны» выполнения задачи, выглядят как отдельные кнопки, при нажатии выполняется алгоритм, заданный администратором.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ru-RU" sz="2000" dirty="0" smtClean="0"/>
              <a:t>Администратор настраивает в этом алгоритме заполнение доп. реквизита</a:t>
            </a:r>
            <a:r>
              <a:rPr lang="ru-RU" sz="2000" dirty="0"/>
              <a:t>.</a:t>
            </a:r>
            <a:endParaRPr lang="ru-RU" sz="2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34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461963" y="2200275"/>
            <a:ext cx="6801962" cy="3984625"/>
          </a:xfrm>
        </p:spPr>
        <p:txBody>
          <a:bodyPr/>
          <a:lstStyle/>
          <a:p>
            <a:r>
              <a:rPr lang="ru-RU" sz="2400" dirty="0" smtClean="0"/>
              <a:t>Вопросы: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Подписант просит согласовать еще с одним человеком, как быть?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Нужно добавить подзадачу согласования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Нужна кнопка Отправить =&gt; </a:t>
            </a:r>
            <a:r>
              <a:rPr lang="ru-RU" sz="2400" dirty="0" smtClean="0"/>
              <a:t>Согласование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Отправка на согласование в любой момент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376" y="1806782"/>
            <a:ext cx="4549568" cy="454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5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1С">
      <a:dk1>
        <a:srgbClr val="1C1F23"/>
      </a:dk1>
      <a:lt1>
        <a:sysClr val="window" lastClr="FFFFFF"/>
      </a:lt1>
      <a:dk2>
        <a:srgbClr val="44546A"/>
      </a:dk2>
      <a:lt2>
        <a:srgbClr val="F2F2F2"/>
      </a:lt2>
      <a:accent1>
        <a:srgbClr val="FF0000"/>
      </a:accent1>
      <a:accent2>
        <a:srgbClr val="FFDD00"/>
      </a:accent2>
      <a:accent3>
        <a:srgbClr val="65BF73"/>
      </a:accent3>
      <a:accent4>
        <a:srgbClr val="2097F6"/>
      </a:accent4>
      <a:accent5>
        <a:srgbClr val="5452F6"/>
      </a:accent5>
      <a:accent6>
        <a:srgbClr val="DE1306"/>
      </a:accent6>
      <a:hlink>
        <a:srgbClr val="5452F6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13264</TotalTime>
  <Words>900</Words>
  <Application>Microsoft Office PowerPoint</Application>
  <PresentationFormat>Широкоэкранный</PresentationFormat>
  <Paragraphs>164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Helvetica Neue Medium</vt:lpstr>
      <vt:lpstr>Helvetica Neue Regular</vt:lpstr>
      <vt:lpstr>1_Тема Office</vt:lpstr>
      <vt:lpstr>Частые вопросы по маршрутам в 1С:Документообороте</vt:lpstr>
      <vt:lpstr>Рассмотрение в исполнении</vt:lpstr>
      <vt:lpstr>Рассмотрение в исполнении</vt:lpstr>
      <vt:lpstr>Поменяли реквизиты, как перезаполнить обработку</vt:lpstr>
      <vt:lpstr>Поменяли реквизиты, как перезаполнить обработку</vt:lpstr>
      <vt:lpstr>Задача выбора варианта</vt:lpstr>
      <vt:lpstr>Задача выбора варианта</vt:lpstr>
      <vt:lpstr>Задача выбора варианта</vt:lpstr>
      <vt:lpstr>Отправка на согласование в любой момент</vt:lpstr>
      <vt:lpstr>Отправка на согласование в любой момент</vt:lpstr>
      <vt:lpstr>Отправка на согласование в любой момент</vt:lpstr>
      <vt:lpstr>Отправка на согласование в любой момент</vt:lpstr>
      <vt:lpstr>Согласование отдельных реквизитов</vt:lpstr>
      <vt:lpstr>Согласование отдельных реквизитов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Коробов Максим Игоревич</dc:creator>
  <cp:lastModifiedBy>Коробов Максим Игоревич</cp:lastModifiedBy>
  <cp:revision>88</cp:revision>
  <dcterms:created xsi:type="dcterms:W3CDTF">2025-11-25T07:38:12Z</dcterms:created>
  <dcterms:modified xsi:type="dcterms:W3CDTF">2025-12-10T10:31:39Z</dcterms:modified>
</cp:coreProperties>
</file>