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  <p:sldMasterId id="2147483673" r:id="rId2"/>
  </p:sldMasterIdLst>
  <p:notesMasterIdLst>
    <p:notesMasterId r:id="rId21"/>
  </p:notesMasterIdLst>
  <p:sldIdLst>
    <p:sldId id="271" r:id="rId3"/>
    <p:sldId id="272" r:id="rId4"/>
    <p:sldId id="259" r:id="rId5"/>
    <p:sldId id="579" r:id="rId6"/>
    <p:sldId id="574" r:id="rId7"/>
    <p:sldId id="590" r:id="rId8"/>
    <p:sldId id="560" r:id="rId9"/>
    <p:sldId id="572" r:id="rId10"/>
    <p:sldId id="575" r:id="rId11"/>
    <p:sldId id="585" r:id="rId12"/>
    <p:sldId id="580" r:id="rId13"/>
    <p:sldId id="588" r:id="rId14"/>
    <p:sldId id="581" r:id="rId15"/>
    <p:sldId id="573" r:id="rId16"/>
    <p:sldId id="577" r:id="rId17"/>
    <p:sldId id="584" r:id="rId18"/>
    <p:sldId id="589" r:id="rId19"/>
    <p:sldId id="583" r:id="rId20"/>
  </p:sldIdLst>
  <p:sldSz cx="9906000" cy="6858000" type="A4"/>
  <p:notesSz cx="6797675" cy="9926638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Euclid Circular A" panose="020B0504000000000000" charset="-52"/>
      <p:regular r:id="rId28"/>
      <p:bold r:id="rId29"/>
      <p:italic r:id="rId30"/>
      <p:boldItalic r:id="rId31"/>
    </p:embeddedFont>
    <p:embeddedFont>
      <p:font typeface="Euclid Circular A Light" panose="020B0304000000000000" charset="-52"/>
      <p:regular r:id="rId32"/>
      <p:bold r:id="rId33"/>
      <p:italic r:id="rId34"/>
    </p:embeddedFont>
    <p:embeddedFont>
      <p:font typeface="Euclid Circular A Medium" panose="020B0604000000000000" charset="-52"/>
      <p:regular r:id="rId35"/>
      <p:bold r:id="rId36"/>
      <p:italic r:id="rId37"/>
    </p:embeddedFont>
    <p:embeddedFont>
      <p:font typeface="Euclid Circular A Regular" panose="020B0604020202020204" charset="0"/>
      <p:regular r:id="rId38"/>
      <p:bold r:id="rId39"/>
      <p:italic r:id="rId40"/>
      <p:boldItalic r:id="rId41"/>
    </p:embeddedFont>
    <p:embeddedFont>
      <p:font typeface="Euclid Circular A SemiBold" panose="020B0704000000000000" charset="-52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172" userDrawn="1">
          <p15:clr>
            <a:srgbClr val="A4A3A4"/>
          </p15:clr>
        </p15:guide>
        <p15:guide id="3" pos="330" userDrawn="1">
          <p15:clr>
            <a:srgbClr val="A4A3A4"/>
          </p15:clr>
        </p15:guide>
        <p15:guide id="4" pos="6023" userDrawn="1">
          <p15:clr>
            <a:srgbClr val="A4A3A4"/>
          </p15:clr>
        </p15:guide>
        <p15:guide id="5" orient="horz" pos="3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C7"/>
    <a:srgbClr val="D7F0C7"/>
    <a:srgbClr val="44546A"/>
    <a:srgbClr val="071B3B"/>
    <a:srgbClr val="454C77"/>
    <a:srgbClr val="041F42"/>
    <a:srgbClr val="D1A243"/>
    <a:srgbClr val="BE9366"/>
    <a:srgbClr val="F8F8F8"/>
    <a:srgbClr val="E6CD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80" autoAdjust="0"/>
    <p:restoredTop sz="96374" autoAdjust="0"/>
  </p:normalViewPr>
  <p:slideViewPr>
    <p:cSldViewPr snapToGrid="0" showGuides="1">
      <p:cViewPr varScale="1">
        <p:scale>
          <a:sx n="95" d="100"/>
          <a:sy n="95" d="100"/>
        </p:scale>
        <p:origin x="787" y="72"/>
      </p:cViewPr>
      <p:guideLst>
        <p:guide orient="horz" pos="4156"/>
        <p:guide pos="172"/>
        <p:guide pos="330"/>
        <p:guide pos="6023"/>
        <p:guide orient="horz" pos="3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44D62A-9985-4AF4-A3A9-BEC0B7F7A8CD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AC131D-BD11-4A44-A4D8-C486A58362F8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ru-RU" sz="1300" dirty="0">
              <a:latin typeface="Euclid Circular A Medium" panose="020B0604000000000000" charset="-52"/>
              <a:ea typeface="Euclid Circular A Medium" panose="020B0604000000000000" charset="-52"/>
            </a:rPr>
            <a:t>Создание единой информационной базы для хранения скан-копий и документов ЭДО; договоров и первичной документации</a:t>
          </a:r>
        </a:p>
      </dgm:t>
    </dgm:pt>
    <dgm:pt modelId="{1B32DC1C-F742-4C17-95C7-223AA052134C}" type="parTrans" cxnId="{F7B81EBA-9EB0-4670-8B53-80783A0547FB}">
      <dgm:prSet/>
      <dgm:spPr/>
      <dgm:t>
        <a:bodyPr/>
        <a:lstStyle/>
        <a:p>
          <a:endParaRPr lang="ru-RU"/>
        </a:p>
      </dgm:t>
    </dgm:pt>
    <dgm:pt modelId="{F8AA043C-B618-4AA6-BC2B-C32F36EA44B1}" type="sibTrans" cxnId="{F7B81EBA-9EB0-4670-8B53-80783A0547FB}">
      <dgm:prSet/>
      <dgm:spPr/>
      <dgm:t>
        <a:bodyPr/>
        <a:lstStyle/>
        <a:p>
          <a:endParaRPr lang="ru-RU"/>
        </a:p>
      </dgm:t>
    </dgm:pt>
    <dgm:pt modelId="{A8A90D05-CD16-4F65-A10F-9BF8EA0E4BC3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ru-RU" sz="1100" dirty="0">
              <a:latin typeface="Euclid Circular A Medium" panose="020B0604000000000000" charset="-52"/>
              <a:ea typeface="Euclid Circular A Medium" panose="020B0604000000000000" charset="-52"/>
            </a:rPr>
            <a:t>Обеспечение оперативного доступа к документам в электронном архиве из разных информационных систем; повышение прозрачности работы и производительности труда</a:t>
          </a:r>
        </a:p>
      </dgm:t>
    </dgm:pt>
    <dgm:pt modelId="{3BD5E626-D34C-4B71-A38F-A6CAE6D8832C}" type="parTrans" cxnId="{E17F7114-3E99-4595-95C3-E322FA7F0865}">
      <dgm:prSet/>
      <dgm:spPr/>
      <dgm:t>
        <a:bodyPr/>
        <a:lstStyle/>
        <a:p>
          <a:endParaRPr lang="ru-RU"/>
        </a:p>
      </dgm:t>
    </dgm:pt>
    <dgm:pt modelId="{F46229E8-531F-4E48-BC4D-A0E4389CF6C6}" type="sibTrans" cxnId="{E17F7114-3E99-4595-95C3-E322FA7F0865}">
      <dgm:prSet/>
      <dgm:spPr/>
      <dgm:t>
        <a:bodyPr/>
        <a:lstStyle/>
        <a:p>
          <a:endParaRPr lang="ru-RU"/>
        </a:p>
      </dgm:t>
    </dgm:pt>
    <dgm:pt modelId="{DABE0ED6-E788-4D2E-9E6F-92C0B6AEC035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ru-RU" sz="1300" dirty="0">
              <a:latin typeface="Euclid Circular A SemiBold" panose="020B0704000000000000" charset="-52"/>
              <a:ea typeface="Euclid Circular A SemiBold" panose="020B0704000000000000" charset="-52"/>
            </a:rPr>
            <a:t>Увеличение способов контроля за наличием  документов, снижение риска их недостоверности</a:t>
          </a:r>
        </a:p>
      </dgm:t>
    </dgm:pt>
    <dgm:pt modelId="{57184BDD-C3FD-4745-8E77-8D7964CE26E2}" type="parTrans" cxnId="{64BBBAA1-2747-4C42-98C2-C72BFA12D89F}">
      <dgm:prSet/>
      <dgm:spPr/>
      <dgm:t>
        <a:bodyPr/>
        <a:lstStyle/>
        <a:p>
          <a:endParaRPr lang="ru-RU"/>
        </a:p>
      </dgm:t>
    </dgm:pt>
    <dgm:pt modelId="{90183283-9C79-4583-B07F-385FE58FB342}" type="sibTrans" cxnId="{64BBBAA1-2747-4C42-98C2-C72BFA12D89F}">
      <dgm:prSet/>
      <dgm:spPr/>
      <dgm:t>
        <a:bodyPr/>
        <a:lstStyle/>
        <a:p>
          <a:endParaRPr lang="ru-RU"/>
        </a:p>
      </dgm:t>
    </dgm:pt>
    <dgm:pt modelId="{CCBB405C-B593-4F64-831F-ACC948B653A2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ru-RU" sz="1300" dirty="0">
              <a:latin typeface="Euclid Circular A Medium" panose="020B0604000000000000" charset="-52"/>
              <a:ea typeface="Euclid Circular A Medium" panose="020B0604000000000000" charset="-52"/>
            </a:rPr>
            <a:t>Надежное хранение электронных документов, предотвращение возможной потери документов</a:t>
          </a:r>
        </a:p>
      </dgm:t>
    </dgm:pt>
    <dgm:pt modelId="{C780CD67-3944-47A3-BBD1-F2B703E91BEE}" type="parTrans" cxnId="{7E6A4629-060F-4970-8CA2-53BDC63D0FE1}">
      <dgm:prSet/>
      <dgm:spPr/>
      <dgm:t>
        <a:bodyPr/>
        <a:lstStyle/>
        <a:p>
          <a:endParaRPr lang="ru-RU"/>
        </a:p>
      </dgm:t>
    </dgm:pt>
    <dgm:pt modelId="{A36DE85E-C43F-4E7A-A775-6A0A86876A87}" type="sibTrans" cxnId="{7E6A4629-060F-4970-8CA2-53BDC63D0FE1}">
      <dgm:prSet/>
      <dgm:spPr/>
      <dgm:t>
        <a:bodyPr/>
        <a:lstStyle/>
        <a:p>
          <a:endParaRPr lang="ru-RU"/>
        </a:p>
      </dgm:t>
    </dgm:pt>
    <dgm:pt modelId="{CD22493B-383B-4171-94AB-C13F32AFC0B1}" type="pres">
      <dgm:prSet presAssocID="{5444D62A-9985-4AF4-A3A9-BEC0B7F7A8CD}" presName="matrix" presStyleCnt="0">
        <dgm:presLayoutVars>
          <dgm:chMax val="1"/>
          <dgm:dir/>
          <dgm:resizeHandles val="exact"/>
        </dgm:presLayoutVars>
      </dgm:prSet>
      <dgm:spPr/>
    </dgm:pt>
    <dgm:pt modelId="{97E38B84-F6C8-431D-959B-6E3D411E1F45}" type="pres">
      <dgm:prSet presAssocID="{5444D62A-9985-4AF4-A3A9-BEC0B7F7A8CD}" presName="diamond" presStyleLbl="bgShp" presStyleIdx="0" presStyleCnt="1"/>
      <dgm:spPr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8000" r="-698000"/>
          </a:stretch>
        </a:blipFill>
      </dgm:spPr>
    </dgm:pt>
    <dgm:pt modelId="{9E19969B-CEA4-4A00-9933-9672EF8085BB}" type="pres">
      <dgm:prSet presAssocID="{5444D62A-9985-4AF4-A3A9-BEC0B7F7A8CD}" presName="quad1" presStyleLbl="node1" presStyleIdx="0" presStyleCnt="4" custLinFactNeighborX="-41873" custLinFactNeighborY="-2191">
        <dgm:presLayoutVars>
          <dgm:chMax val="0"/>
          <dgm:chPref val="0"/>
          <dgm:bulletEnabled val="1"/>
        </dgm:presLayoutVars>
      </dgm:prSet>
      <dgm:spPr/>
    </dgm:pt>
    <dgm:pt modelId="{17D37BD0-ED7A-4A34-A4F3-B5AA85D0F4A5}" type="pres">
      <dgm:prSet presAssocID="{5444D62A-9985-4AF4-A3A9-BEC0B7F7A8CD}" presName="quad2" presStyleLbl="node1" presStyleIdx="1" presStyleCnt="4" custLinFactNeighborX="42119" custLinFactNeighborY="-1579">
        <dgm:presLayoutVars>
          <dgm:chMax val="0"/>
          <dgm:chPref val="0"/>
          <dgm:bulletEnabled val="1"/>
        </dgm:presLayoutVars>
      </dgm:prSet>
      <dgm:spPr/>
    </dgm:pt>
    <dgm:pt modelId="{302C2A01-6319-454B-8CA1-173447BC805C}" type="pres">
      <dgm:prSet presAssocID="{5444D62A-9985-4AF4-A3A9-BEC0B7F7A8CD}" presName="quad3" presStyleLbl="node1" presStyleIdx="2" presStyleCnt="4" custLinFactNeighborX="-40263" custLinFactNeighborY="1358">
        <dgm:presLayoutVars>
          <dgm:chMax val="0"/>
          <dgm:chPref val="0"/>
          <dgm:bulletEnabled val="1"/>
        </dgm:presLayoutVars>
      </dgm:prSet>
      <dgm:spPr/>
    </dgm:pt>
    <dgm:pt modelId="{4AB36793-0D22-4FB5-96E6-8B31B81209FE}" type="pres">
      <dgm:prSet presAssocID="{5444D62A-9985-4AF4-A3A9-BEC0B7F7A8CD}" presName="quad4" presStyleLbl="node1" presStyleIdx="3" presStyleCnt="4" custLinFactNeighborX="42119" custLinFactNeighborY="2264">
        <dgm:presLayoutVars>
          <dgm:chMax val="0"/>
          <dgm:chPref val="0"/>
          <dgm:bulletEnabled val="1"/>
        </dgm:presLayoutVars>
      </dgm:prSet>
      <dgm:spPr/>
    </dgm:pt>
  </dgm:ptLst>
  <dgm:cxnLst>
    <dgm:cxn modelId="{E17F7114-3E99-4595-95C3-E322FA7F0865}" srcId="{5444D62A-9985-4AF4-A3A9-BEC0B7F7A8CD}" destId="{A8A90D05-CD16-4F65-A10F-9BF8EA0E4BC3}" srcOrd="1" destOrd="0" parTransId="{3BD5E626-D34C-4B71-A38F-A6CAE6D8832C}" sibTransId="{F46229E8-531F-4E48-BC4D-A0E4389CF6C6}"/>
    <dgm:cxn modelId="{EF239817-3038-4335-A02D-9968E7FBAD78}" type="presOf" srcId="{94AC131D-BD11-4A44-A4D8-C486A58362F8}" destId="{9E19969B-CEA4-4A00-9933-9672EF8085BB}" srcOrd="0" destOrd="0" presId="urn:microsoft.com/office/officeart/2005/8/layout/matrix3"/>
    <dgm:cxn modelId="{7E6A4629-060F-4970-8CA2-53BDC63D0FE1}" srcId="{5444D62A-9985-4AF4-A3A9-BEC0B7F7A8CD}" destId="{CCBB405C-B593-4F64-831F-ACC948B653A2}" srcOrd="3" destOrd="0" parTransId="{C780CD67-3944-47A3-BBD1-F2B703E91BEE}" sibTransId="{A36DE85E-C43F-4E7A-A775-6A0A86876A87}"/>
    <dgm:cxn modelId="{2815F23F-BAEF-4AFC-8143-BD03D3441363}" type="presOf" srcId="{CCBB405C-B593-4F64-831F-ACC948B653A2}" destId="{4AB36793-0D22-4FB5-96E6-8B31B81209FE}" srcOrd="0" destOrd="0" presId="urn:microsoft.com/office/officeart/2005/8/layout/matrix3"/>
    <dgm:cxn modelId="{64BBBAA1-2747-4C42-98C2-C72BFA12D89F}" srcId="{5444D62A-9985-4AF4-A3A9-BEC0B7F7A8CD}" destId="{DABE0ED6-E788-4D2E-9E6F-92C0B6AEC035}" srcOrd="2" destOrd="0" parTransId="{57184BDD-C3FD-4745-8E77-8D7964CE26E2}" sibTransId="{90183283-9C79-4583-B07F-385FE58FB342}"/>
    <dgm:cxn modelId="{F7B81EBA-9EB0-4670-8B53-80783A0547FB}" srcId="{5444D62A-9985-4AF4-A3A9-BEC0B7F7A8CD}" destId="{94AC131D-BD11-4A44-A4D8-C486A58362F8}" srcOrd="0" destOrd="0" parTransId="{1B32DC1C-F742-4C17-95C7-223AA052134C}" sibTransId="{F8AA043C-B618-4AA6-BC2B-C32F36EA44B1}"/>
    <dgm:cxn modelId="{24F647D0-C49E-4429-B1F4-C6F3A26D264E}" type="presOf" srcId="{DABE0ED6-E788-4D2E-9E6F-92C0B6AEC035}" destId="{302C2A01-6319-454B-8CA1-173447BC805C}" srcOrd="0" destOrd="0" presId="urn:microsoft.com/office/officeart/2005/8/layout/matrix3"/>
    <dgm:cxn modelId="{BB69BBD3-2835-4A0D-9CFF-928902793D21}" type="presOf" srcId="{A8A90D05-CD16-4F65-A10F-9BF8EA0E4BC3}" destId="{17D37BD0-ED7A-4A34-A4F3-B5AA85D0F4A5}" srcOrd="0" destOrd="0" presId="urn:microsoft.com/office/officeart/2005/8/layout/matrix3"/>
    <dgm:cxn modelId="{114640FD-38C8-41D1-A1BD-BE712F76CC06}" type="presOf" srcId="{5444D62A-9985-4AF4-A3A9-BEC0B7F7A8CD}" destId="{CD22493B-383B-4171-94AB-C13F32AFC0B1}" srcOrd="0" destOrd="0" presId="urn:microsoft.com/office/officeart/2005/8/layout/matrix3"/>
    <dgm:cxn modelId="{2AF38E27-A2E6-40F0-96BC-A8490468A862}" type="presParOf" srcId="{CD22493B-383B-4171-94AB-C13F32AFC0B1}" destId="{97E38B84-F6C8-431D-959B-6E3D411E1F45}" srcOrd="0" destOrd="0" presId="urn:microsoft.com/office/officeart/2005/8/layout/matrix3"/>
    <dgm:cxn modelId="{B86ED3E0-21FF-4AC9-91F8-5AF738DB729C}" type="presParOf" srcId="{CD22493B-383B-4171-94AB-C13F32AFC0B1}" destId="{9E19969B-CEA4-4A00-9933-9672EF8085BB}" srcOrd="1" destOrd="0" presId="urn:microsoft.com/office/officeart/2005/8/layout/matrix3"/>
    <dgm:cxn modelId="{B06CF28A-8326-4E65-9C0F-A32C14128032}" type="presParOf" srcId="{CD22493B-383B-4171-94AB-C13F32AFC0B1}" destId="{17D37BD0-ED7A-4A34-A4F3-B5AA85D0F4A5}" srcOrd="2" destOrd="0" presId="urn:microsoft.com/office/officeart/2005/8/layout/matrix3"/>
    <dgm:cxn modelId="{44AB65FB-114D-4394-8A65-77154380C5F5}" type="presParOf" srcId="{CD22493B-383B-4171-94AB-C13F32AFC0B1}" destId="{302C2A01-6319-454B-8CA1-173447BC805C}" srcOrd="3" destOrd="0" presId="urn:microsoft.com/office/officeart/2005/8/layout/matrix3"/>
    <dgm:cxn modelId="{E583B377-011A-4DA3-AF45-8CC1656B70D0}" type="presParOf" srcId="{CD22493B-383B-4171-94AB-C13F32AFC0B1}" destId="{4AB36793-0D22-4FB5-96E6-8B31B81209FE}" srcOrd="4" destOrd="0" presId="urn:microsoft.com/office/officeart/2005/8/layout/matrix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D1081D-66EA-4EA9-A0C1-5255D04ABFC5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15077E-EB4D-4F2E-B452-27BF13DB88A6}">
      <dgm:prSet phldrT="[Текст]" custT="1"/>
      <dgm:spPr/>
      <dgm:t>
        <a:bodyPr/>
        <a:lstStyle/>
        <a:p>
          <a:r>
            <a:rPr lang="ru-RU" sz="1700" b="1" dirty="0"/>
            <a:t>Витрина данных налогового мониторинга </a:t>
          </a:r>
          <a:br>
            <a:rPr lang="ru-RU" sz="1700" b="1" dirty="0"/>
          </a:br>
          <a:r>
            <a:rPr lang="ru-RU" sz="1700" b="1" dirty="0"/>
            <a:t>1С: УХ</a:t>
          </a:r>
          <a:endParaRPr lang="ru-RU" sz="1700" dirty="0"/>
        </a:p>
      </dgm:t>
    </dgm:pt>
    <dgm:pt modelId="{1B14CD33-7E42-4FF6-9ADA-72C7F7A675FF}" type="parTrans" cxnId="{AB07C74E-2FEC-4EC6-B39A-CDC0F0F1D935}">
      <dgm:prSet/>
      <dgm:spPr/>
      <dgm:t>
        <a:bodyPr/>
        <a:lstStyle/>
        <a:p>
          <a:endParaRPr lang="ru-RU"/>
        </a:p>
      </dgm:t>
    </dgm:pt>
    <dgm:pt modelId="{C5C18BB0-F2E4-4FDD-A491-78B650B924FD}" type="sibTrans" cxnId="{AB07C74E-2FEC-4EC6-B39A-CDC0F0F1D935}">
      <dgm:prSet/>
      <dgm:spPr/>
      <dgm:t>
        <a:bodyPr/>
        <a:lstStyle/>
        <a:p>
          <a:endParaRPr lang="ru-RU"/>
        </a:p>
      </dgm:t>
    </dgm:pt>
    <dgm:pt modelId="{63ABDC74-0EE9-4BCC-912C-6819C643D57A}">
      <dgm:prSet custT="1"/>
      <dgm:spPr/>
      <dgm:t>
        <a:bodyPr/>
        <a:lstStyle/>
        <a:p>
          <a:r>
            <a:rPr lang="ru-RU" sz="1700" b="1" dirty="0"/>
            <a:t>Бухгалтерская база </a:t>
          </a:r>
          <a:br>
            <a:rPr lang="ru-RU" sz="1700" b="1" dirty="0"/>
          </a:br>
          <a:r>
            <a:rPr lang="ru-RU" sz="1700" b="1" dirty="0"/>
            <a:t>1С: КОРП 8.3</a:t>
          </a:r>
          <a:endParaRPr lang="ru-RU" sz="1700" dirty="0"/>
        </a:p>
      </dgm:t>
    </dgm:pt>
    <dgm:pt modelId="{A944A42D-7E4B-4E28-ACD9-AAF8D9E2F6C8}" type="parTrans" cxnId="{54F7E884-61C5-4563-B923-F13B4EBF1344}">
      <dgm:prSet/>
      <dgm:spPr/>
      <dgm:t>
        <a:bodyPr/>
        <a:lstStyle/>
        <a:p>
          <a:endParaRPr lang="ru-RU"/>
        </a:p>
      </dgm:t>
    </dgm:pt>
    <dgm:pt modelId="{68B16CCA-F586-4F67-9EA6-DB6B5E082699}" type="sibTrans" cxnId="{54F7E884-61C5-4563-B923-F13B4EBF1344}">
      <dgm:prSet/>
      <dgm:spPr/>
      <dgm:t>
        <a:bodyPr/>
        <a:lstStyle/>
        <a:p>
          <a:endParaRPr lang="ru-RU"/>
        </a:p>
      </dgm:t>
    </dgm:pt>
    <dgm:pt modelId="{9A15EA1B-DD7A-470B-B834-F0D2356B6304}">
      <dgm:prSet phldrT="[Текст]"/>
      <dgm:spPr>
        <a:solidFill>
          <a:schemeClr val="accent1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ru-RU" b="1" dirty="0"/>
            <a:t>Электронный Архив</a:t>
          </a:r>
        </a:p>
      </dgm:t>
    </dgm:pt>
    <dgm:pt modelId="{A5DB3D38-C1AC-42DB-BA23-529A14A5A154}" type="sibTrans" cxnId="{0AAEB82A-F3D9-4F99-BA9E-6E920A86B8F0}">
      <dgm:prSet/>
      <dgm:spPr/>
      <dgm:t>
        <a:bodyPr/>
        <a:lstStyle/>
        <a:p>
          <a:endParaRPr lang="ru-RU"/>
        </a:p>
      </dgm:t>
    </dgm:pt>
    <dgm:pt modelId="{6201AFDF-E665-4E6E-A8CC-E3B151C0C477}" type="parTrans" cxnId="{0AAEB82A-F3D9-4F99-BA9E-6E920A86B8F0}">
      <dgm:prSet/>
      <dgm:spPr/>
      <dgm:t>
        <a:bodyPr/>
        <a:lstStyle/>
        <a:p>
          <a:endParaRPr lang="ru-RU"/>
        </a:p>
      </dgm:t>
    </dgm:pt>
    <dgm:pt modelId="{9B370F83-0D13-49C1-948B-82D419BB2388}">
      <dgm:prSet custT="1"/>
      <dgm:spPr/>
      <dgm:t>
        <a:bodyPr/>
        <a:lstStyle/>
        <a:p>
          <a:r>
            <a:rPr lang="ru-RU" sz="1700" b="1" dirty="0"/>
            <a:t>Система электронного </a:t>
          </a:r>
          <a:r>
            <a:rPr lang="ru-RU" sz="1700" b="1" dirty="0" err="1"/>
            <a:t>документо</a:t>
          </a:r>
          <a:r>
            <a:rPr lang="ru-RU" sz="1700" b="1" dirty="0"/>
            <a:t>-оборота </a:t>
          </a:r>
          <a:br>
            <a:rPr lang="ru-RU" sz="1700" b="1" dirty="0"/>
          </a:br>
          <a:r>
            <a:rPr lang="ru-RU" sz="1700" b="1" dirty="0"/>
            <a:t>1С: ДО 2.1</a:t>
          </a:r>
          <a:endParaRPr lang="ru-RU" sz="1700" dirty="0"/>
        </a:p>
      </dgm:t>
    </dgm:pt>
    <dgm:pt modelId="{D47BF7B4-19A8-4E9B-B94E-FB90904318C0}" type="parTrans" cxnId="{B8D69643-9416-4D5E-A6FE-0FC71520AEEA}">
      <dgm:prSet/>
      <dgm:spPr/>
      <dgm:t>
        <a:bodyPr/>
        <a:lstStyle/>
        <a:p>
          <a:endParaRPr lang="ru-RU"/>
        </a:p>
      </dgm:t>
    </dgm:pt>
    <dgm:pt modelId="{4A5AD6CE-0F16-4A0C-983B-F4B3E240E813}" type="sibTrans" cxnId="{B8D69643-9416-4D5E-A6FE-0FC71520AEEA}">
      <dgm:prSet/>
      <dgm:spPr/>
      <dgm:t>
        <a:bodyPr/>
        <a:lstStyle/>
        <a:p>
          <a:endParaRPr lang="ru-RU"/>
        </a:p>
      </dgm:t>
    </dgm:pt>
    <dgm:pt modelId="{8C585472-6881-4347-BD5A-55A9FBD3C441}" type="pres">
      <dgm:prSet presAssocID="{44D1081D-66EA-4EA9-A0C1-5255D04ABFC5}" presName="composite" presStyleCnt="0">
        <dgm:presLayoutVars>
          <dgm:chMax val="1"/>
          <dgm:dir/>
          <dgm:resizeHandles val="exact"/>
        </dgm:presLayoutVars>
      </dgm:prSet>
      <dgm:spPr/>
    </dgm:pt>
    <dgm:pt modelId="{36C8EE16-7831-474A-A479-7D3A65472BC2}" type="pres">
      <dgm:prSet presAssocID="{44D1081D-66EA-4EA9-A0C1-5255D04ABFC5}" presName="radial" presStyleCnt="0">
        <dgm:presLayoutVars>
          <dgm:animLvl val="ctr"/>
        </dgm:presLayoutVars>
      </dgm:prSet>
      <dgm:spPr/>
    </dgm:pt>
    <dgm:pt modelId="{F8FE353C-A588-41F4-B367-957AD84B71A7}" type="pres">
      <dgm:prSet presAssocID="{9A15EA1B-DD7A-470B-B834-F0D2356B6304}" presName="centerShape" presStyleLbl="vennNode1" presStyleIdx="0" presStyleCnt="4" custScaleX="58241" custScaleY="54589" custLinFactNeighborX="-1200" custLinFactNeighborY="-7879"/>
      <dgm:spPr/>
    </dgm:pt>
    <dgm:pt modelId="{F667BE32-3202-458E-9AE6-0C33EE2FCA07}" type="pres">
      <dgm:prSet presAssocID="{1615077E-EB4D-4F2E-B452-27BF13DB88A6}" presName="node" presStyleLbl="vennNode1" presStyleIdx="1" presStyleCnt="4" custScaleX="148431" custScaleY="146354" custRadScaleRad="102454" custRadScaleInc="-1808">
        <dgm:presLayoutVars>
          <dgm:bulletEnabled val="1"/>
        </dgm:presLayoutVars>
      </dgm:prSet>
      <dgm:spPr/>
    </dgm:pt>
    <dgm:pt modelId="{979E2E72-C449-4EB0-871C-122F0CA9DFBA}" type="pres">
      <dgm:prSet presAssocID="{63ABDC74-0EE9-4BCC-912C-6819C643D57A}" presName="node" presStyleLbl="vennNode1" presStyleIdx="2" presStyleCnt="4" custScaleX="151333" custScaleY="145461" custRadScaleRad="81287" custRadScaleInc="-14786">
        <dgm:presLayoutVars>
          <dgm:bulletEnabled val="1"/>
        </dgm:presLayoutVars>
      </dgm:prSet>
      <dgm:spPr/>
    </dgm:pt>
    <dgm:pt modelId="{7206DB16-00C4-486C-83FA-1103678FF90D}" type="pres">
      <dgm:prSet presAssocID="{9B370F83-0D13-49C1-948B-82D419BB2388}" presName="node" presStyleLbl="vennNode1" presStyleIdx="3" presStyleCnt="4" custScaleX="145552" custScaleY="144536" custRadScaleRad="82840" custRadScaleInc="14771">
        <dgm:presLayoutVars>
          <dgm:bulletEnabled val="1"/>
        </dgm:presLayoutVars>
      </dgm:prSet>
      <dgm:spPr/>
    </dgm:pt>
  </dgm:ptLst>
  <dgm:cxnLst>
    <dgm:cxn modelId="{593AC61D-1420-4B66-8BB1-6500D2280B0F}" type="presOf" srcId="{9A15EA1B-DD7A-470B-B834-F0D2356B6304}" destId="{F8FE353C-A588-41F4-B367-957AD84B71A7}" srcOrd="0" destOrd="0" presId="urn:microsoft.com/office/officeart/2005/8/layout/radial3"/>
    <dgm:cxn modelId="{0AAEB82A-F3D9-4F99-BA9E-6E920A86B8F0}" srcId="{44D1081D-66EA-4EA9-A0C1-5255D04ABFC5}" destId="{9A15EA1B-DD7A-470B-B834-F0D2356B6304}" srcOrd="0" destOrd="0" parTransId="{6201AFDF-E665-4E6E-A8CC-E3B151C0C477}" sibTransId="{A5DB3D38-C1AC-42DB-BA23-529A14A5A154}"/>
    <dgm:cxn modelId="{76559143-52AD-4584-B724-E1881FB51602}" type="presOf" srcId="{9B370F83-0D13-49C1-948B-82D419BB2388}" destId="{7206DB16-00C4-486C-83FA-1103678FF90D}" srcOrd="0" destOrd="0" presId="urn:microsoft.com/office/officeart/2005/8/layout/radial3"/>
    <dgm:cxn modelId="{B8D69643-9416-4D5E-A6FE-0FC71520AEEA}" srcId="{9A15EA1B-DD7A-470B-B834-F0D2356B6304}" destId="{9B370F83-0D13-49C1-948B-82D419BB2388}" srcOrd="2" destOrd="0" parTransId="{D47BF7B4-19A8-4E9B-B94E-FB90904318C0}" sibTransId="{4A5AD6CE-0F16-4A0C-983B-F4B3E240E813}"/>
    <dgm:cxn modelId="{BD0B6D64-7ED7-4AD6-AB8B-6C69AD31B649}" type="presOf" srcId="{44D1081D-66EA-4EA9-A0C1-5255D04ABFC5}" destId="{8C585472-6881-4347-BD5A-55A9FBD3C441}" srcOrd="0" destOrd="0" presId="urn:microsoft.com/office/officeart/2005/8/layout/radial3"/>
    <dgm:cxn modelId="{AB07C74E-2FEC-4EC6-B39A-CDC0F0F1D935}" srcId="{9A15EA1B-DD7A-470B-B834-F0D2356B6304}" destId="{1615077E-EB4D-4F2E-B452-27BF13DB88A6}" srcOrd="0" destOrd="0" parTransId="{1B14CD33-7E42-4FF6-9ADA-72C7F7A675FF}" sibTransId="{C5C18BB0-F2E4-4FDD-A491-78B650B924FD}"/>
    <dgm:cxn modelId="{54F7E884-61C5-4563-B923-F13B4EBF1344}" srcId="{9A15EA1B-DD7A-470B-B834-F0D2356B6304}" destId="{63ABDC74-0EE9-4BCC-912C-6819C643D57A}" srcOrd="1" destOrd="0" parTransId="{A944A42D-7E4B-4E28-ACD9-AAF8D9E2F6C8}" sibTransId="{68B16CCA-F586-4F67-9EA6-DB6B5E082699}"/>
    <dgm:cxn modelId="{E9279DC1-6A98-484C-BC69-E6AD5782BE2D}" type="presOf" srcId="{1615077E-EB4D-4F2E-B452-27BF13DB88A6}" destId="{F667BE32-3202-458E-9AE6-0C33EE2FCA07}" srcOrd="0" destOrd="0" presId="urn:microsoft.com/office/officeart/2005/8/layout/radial3"/>
    <dgm:cxn modelId="{9D226AD9-7D4D-4A1B-BEA4-E3A7A50E8693}" type="presOf" srcId="{63ABDC74-0EE9-4BCC-912C-6819C643D57A}" destId="{979E2E72-C449-4EB0-871C-122F0CA9DFBA}" srcOrd="0" destOrd="0" presId="urn:microsoft.com/office/officeart/2005/8/layout/radial3"/>
    <dgm:cxn modelId="{381E7E93-8598-455F-B695-CFA4A1481B63}" type="presParOf" srcId="{8C585472-6881-4347-BD5A-55A9FBD3C441}" destId="{36C8EE16-7831-474A-A479-7D3A65472BC2}" srcOrd="0" destOrd="0" presId="urn:microsoft.com/office/officeart/2005/8/layout/radial3"/>
    <dgm:cxn modelId="{642AFB86-553F-4723-AEA5-443ECC7A8CE6}" type="presParOf" srcId="{36C8EE16-7831-474A-A479-7D3A65472BC2}" destId="{F8FE353C-A588-41F4-B367-957AD84B71A7}" srcOrd="0" destOrd="0" presId="urn:microsoft.com/office/officeart/2005/8/layout/radial3"/>
    <dgm:cxn modelId="{747B8327-B2AB-44E7-85B7-7E231DC186D1}" type="presParOf" srcId="{36C8EE16-7831-474A-A479-7D3A65472BC2}" destId="{F667BE32-3202-458E-9AE6-0C33EE2FCA07}" srcOrd="1" destOrd="0" presId="urn:microsoft.com/office/officeart/2005/8/layout/radial3"/>
    <dgm:cxn modelId="{6D0EF3D2-B03E-403B-B142-9C50F33C42DF}" type="presParOf" srcId="{36C8EE16-7831-474A-A479-7D3A65472BC2}" destId="{979E2E72-C449-4EB0-871C-122F0CA9DFBA}" srcOrd="2" destOrd="0" presId="urn:microsoft.com/office/officeart/2005/8/layout/radial3"/>
    <dgm:cxn modelId="{DDDA1951-AF47-4A61-9EAF-489212B319DA}" type="presParOf" srcId="{36C8EE16-7831-474A-A479-7D3A65472BC2}" destId="{7206DB16-00C4-486C-83FA-1103678FF90D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89B8BD-0406-4F8D-BFEE-DC525767FCE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8C1E7B-2071-41E8-93C6-0303A0B3F7C6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800" b="1" dirty="0">
              <a:solidFill>
                <a:srgbClr val="C00000"/>
              </a:solidFill>
              <a:latin typeface="Euclid Circular A Medium" panose="020B0604000000000000" charset="-52"/>
              <a:ea typeface="Euclid Circular A Medium" panose="020B0604000000000000" charset="-52"/>
            </a:rPr>
            <a:t>ЭА – это агрегатор: единая система оперативного хранения договорной и первичной документации</a:t>
          </a:r>
          <a:endParaRPr lang="ru-RU" sz="1800" dirty="0">
            <a:solidFill>
              <a:srgbClr val="C00000"/>
            </a:solidFill>
            <a:latin typeface="Euclid Circular A Medium" panose="020B0604000000000000" charset="-52"/>
            <a:ea typeface="Euclid Circular A Medium" panose="020B0604000000000000" charset="-52"/>
          </a:endParaRPr>
        </a:p>
      </dgm:t>
    </dgm:pt>
    <dgm:pt modelId="{7A02B69F-DD24-4EAE-A192-794020DB56FF}" type="parTrans" cxnId="{A062B57C-753E-48ED-8FE1-F5221E74DF75}">
      <dgm:prSet/>
      <dgm:spPr/>
      <dgm:t>
        <a:bodyPr/>
        <a:lstStyle/>
        <a:p>
          <a:endParaRPr lang="ru-RU" sz="1400"/>
        </a:p>
      </dgm:t>
    </dgm:pt>
    <dgm:pt modelId="{DDD0BC83-CE0F-4656-823F-60D0365F9E29}" type="sibTrans" cxnId="{A062B57C-753E-48ED-8FE1-F5221E74DF75}">
      <dgm:prSet/>
      <dgm:spPr/>
      <dgm:t>
        <a:bodyPr/>
        <a:lstStyle/>
        <a:p>
          <a:endParaRPr lang="ru-RU" sz="1400"/>
        </a:p>
      </dgm:t>
    </dgm:pt>
    <dgm:pt modelId="{EBED7DF6-FB8D-4F2D-962E-C2F5EEAC77D1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>
              <a:solidFill>
                <a:srgbClr val="071B3B"/>
              </a:solidFill>
              <a:latin typeface="Euclid Circular A Medium" panose="020B0604000000000000" charset="-52"/>
              <a:ea typeface="Euclid Circular A Medium" panose="020B0604000000000000" charset="-52"/>
            </a:rPr>
            <a:t>В ЭА отсутствует преддоговорная документация, входящая и исходящая корреспонденция, служебные записки</a:t>
          </a:r>
          <a:endParaRPr lang="ru-RU" sz="1600" dirty="0">
            <a:solidFill>
              <a:srgbClr val="071B3B"/>
            </a:solidFill>
            <a:latin typeface="Euclid Circular A Medium" panose="020B0604000000000000" charset="-52"/>
            <a:ea typeface="Euclid Circular A Medium" panose="020B0604000000000000" charset="-52"/>
          </a:endParaRPr>
        </a:p>
      </dgm:t>
    </dgm:pt>
    <dgm:pt modelId="{BC862C2E-A0D7-4666-8052-040D517448B2}" type="parTrans" cxnId="{EF89C463-6A69-4A46-ABF8-7020E6E4A381}">
      <dgm:prSet/>
      <dgm:spPr/>
      <dgm:t>
        <a:bodyPr/>
        <a:lstStyle/>
        <a:p>
          <a:endParaRPr lang="ru-RU" sz="1400"/>
        </a:p>
      </dgm:t>
    </dgm:pt>
    <dgm:pt modelId="{26837F91-C44D-4BF6-A2DE-F72FE348F5E3}" type="sibTrans" cxnId="{EF89C463-6A69-4A46-ABF8-7020E6E4A381}">
      <dgm:prSet/>
      <dgm:spPr/>
      <dgm:t>
        <a:bodyPr/>
        <a:lstStyle/>
        <a:p>
          <a:endParaRPr lang="ru-RU" sz="1400"/>
        </a:p>
      </dgm:t>
    </dgm:pt>
    <dgm:pt modelId="{F4EF9CCC-BEF1-4E22-9338-03DCCB515F33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800" b="1" dirty="0">
              <a:solidFill>
                <a:srgbClr val="C00000"/>
              </a:solidFill>
              <a:latin typeface="Euclid Circular A Medium" panose="020B0604000000000000" charset="-52"/>
              <a:ea typeface="Euclid Circular A Medium" panose="020B0604000000000000" charset="-52"/>
            </a:rPr>
            <a:t>ЭА содержит документы, которые готовы для автоматической выгрузки в АИС Налог-3</a:t>
          </a:r>
          <a:endParaRPr lang="ru-RU" sz="1800" dirty="0">
            <a:solidFill>
              <a:srgbClr val="C00000"/>
            </a:solidFill>
            <a:latin typeface="Euclid Circular A Medium" panose="020B0604000000000000" charset="-52"/>
            <a:ea typeface="Euclid Circular A Medium" panose="020B0604000000000000" charset="-52"/>
          </a:endParaRPr>
        </a:p>
      </dgm:t>
    </dgm:pt>
    <dgm:pt modelId="{358112A3-5785-4127-B569-DCC5849CA187}" type="parTrans" cxnId="{6990F41C-F1C7-4F78-933F-0A654BF551F3}">
      <dgm:prSet/>
      <dgm:spPr/>
      <dgm:t>
        <a:bodyPr/>
        <a:lstStyle/>
        <a:p>
          <a:endParaRPr lang="ru-RU" sz="1400"/>
        </a:p>
      </dgm:t>
    </dgm:pt>
    <dgm:pt modelId="{39CCCDB1-2873-4A8F-82FF-E30AB03A3473}" type="sibTrans" cxnId="{6990F41C-F1C7-4F78-933F-0A654BF551F3}">
      <dgm:prSet/>
      <dgm:spPr/>
      <dgm:t>
        <a:bodyPr/>
        <a:lstStyle/>
        <a:p>
          <a:endParaRPr lang="ru-RU" sz="1400"/>
        </a:p>
      </dgm:t>
    </dgm:pt>
    <dgm:pt modelId="{9D555E19-3BBD-4561-AE31-52A06F9987CE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>
              <a:solidFill>
                <a:srgbClr val="071B3B"/>
              </a:solidFill>
              <a:latin typeface="Euclid Circular A Medium" panose="020B0604000000000000" charset="-52"/>
              <a:ea typeface="Euclid Circular A Medium" panose="020B0604000000000000" charset="-52"/>
            </a:rPr>
            <a:t>Удобный функционал поиска и отображения документов, пакетная выгрузка документов по любому полю в папку</a:t>
          </a:r>
        </a:p>
      </dgm:t>
    </dgm:pt>
    <dgm:pt modelId="{303D9931-28EC-40BB-A880-2818B009FE48}" type="parTrans" cxnId="{1A0635D0-E271-4C8B-B9C8-B0822978B434}">
      <dgm:prSet/>
      <dgm:spPr/>
      <dgm:t>
        <a:bodyPr/>
        <a:lstStyle/>
        <a:p>
          <a:endParaRPr lang="ru-RU" sz="1400"/>
        </a:p>
      </dgm:t>
    </dgm:pt>
    <dgm:pt modelId="{1E93B131-60CE-45C7-B5CB-477A622AAD47}" type="sibTrans" cxnId="{1A0635D0-E271-4C8B-B9C8-B0822978B434}">
      <dgm:prSet/>
      <dgm:spPr/>
      <dgm:t>
        <a:bodyPr/>
        <a:lstStyle/>
        <a:p>
          <a:endParaRPr lang="ru-RU" sz="1400"/>
        </a:p>
      </dgm:t>
    </dgm:pt>
    <dgm:pt modelId="{A253D09C-26FF-412D-B192-7646F3138CFC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sz="1600" b="1" dirty="0">
              <a:solidFill>
                <a:srgbClr val="071B3B"/>
              </a:solidFill>
              <a:latin typeface="Euclid Circular A Medium" panose="020B0604000000000000" charset="-52"/>
              <a:ea typeface="Euclid Circular A Medium" panose="020B0604000000000000" charset="-52"/>
              <a:cs typeface="Tahoma" panose="020B0604030504040204" pitchFamily="34" charset="0"/>
            </a:rPr>
            <a:t>Новые способы контроля полноты наличия договоров и ПУД, повышен уровень сохранности документов</a:t>
          </a:r>
          <a:endParaRPr lang="ru-RU" sz="1600" b="1" dirty="0">
            <a:solidFill>
              <a:srgbClr val="071B3B"/>
            </a:solidFill>
            <a:latin typeface="Euclid Circular A Medium" panose="020B0604000000000000" charset="-52"/>
            <a:ea typeface="Euclid Circular A Medium" panose="020B0604000000000000" charset="-52"/>
          </a:endParaRPr>
        </a:p>
      </dgm:t>
    </dgm:pt>
    <dgm:pt modelId="{B7824250-871A-4ABD-9F31-A953711C844A}" type="parTrans" cxnId="{21092BF1-0637-43C1-B42B-34820A74B02D}">
      <dgm:prSet/>
      <dgm:spPr/>
      <dgm:t>
        <a:bodyPr/>
        <a:lstStyle/>
        <a:p>
          <a:endParaRPr lang="ru-RU" sz="1400"/>
        </a:p>
      </dgm:t>
    </dgm:pt>
    <dgm:pt modelId="{0B1FCA12-41C3-44EE-BE84-2EA4ABE203B2}" type="sibTrans" cxnId="{21092BF1-0637-43C1-B42B-34820A74B02D}">
      <dgm:prSet/>
      <dgm:spPr/>
      <dgm:t>
        <a:bodyPr/>
        <a:lstStyle/>
        <a:p>
          <a:endParaRPr lang="ru-RU" sz="1400"/>
        </a:p>
      </dgm:t>
    </dgm:pt>
    <dgm:pt modelId="{08B8C076-1A83-49CB-A01E-FCB1EFC42307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u-RU" sz="1600" b="1" dirty="0">
              <a:solidFill>
                <a:srgbClr val="071B3B"/>
              </a:solidFill>
              <a:latin typeface="Euclid Circular A Medium" panose="020B0604000000000000" charset="-52"/>
              <a:ea typeface="Euclid Circular A Medium" panose="020B0604000000000000" charset="-52"/>
            </a:rPr>
            <a:t>В ЭА содержатся документы, закончившие цикл документооборота, а значит прошедшие контроль на полноту и корректность их составления</a:t>
          </a:r>
          <a:endParaRPr lang="ru-RU" sz="1400" dirty="0"/>
        </a:p>
      </dgm:t>
    </dgm:pt>
    <dgm:pt modelId="{7CC58B93-EB81-4590-9546-6131E45E1C87}" type="parTrans" cxnId="{1E4BF58E-C024-446F-9509-CF071E9AA3CE}">
      <dgm:prSet/>
      <dgm:spPr/>
      <dgm:t>
        <a:bodyPr/>
        <a:lstStyle/>
        <a:p>
          <a:endParaRPr lang="ru-RU"/>
        </a:p>
      </dgm:t>
    </dgm:pt>
    <dgm:pt modelId="{18D9709C-4425-4D26-8666-EEB38DC50F51}" type="sibTrans" cxnId="{1E4BF58E-C024-446F-9509-CF071E9AA3CE}">
      <dgm:prSet/>
      <dgm:spPr/>
      <dgm:t>
        <a:bodyPr/>
        <a:lstStyle/>
        <a:p>
          <a:endParaRPr lang="ru-RU"/>
        </a:p>
      </dgm:t>
    </dgm:pt>
    <dgm:pt modelId="{D29FF01E-A61F-41BB-BC68-03CAC664EFCE}" type="pres">
      <dgm:prSet presAssocID="{2E89B8BD-0406-4F8D-BFEE-DC525767FCED}" presName="linearFlow" presStyleCnt="0">
        <dgm:presLayoutVars>
          <dgm:dir/>
          <dgm:resizeHandles val="exact"/>
        </dgm:presLayoutVars>
      </dgm:prSet>
      <dgm:spPr/>
    </dgm:pt>
    <dgm:pt modelId="{AF809019-DAB3-47F3-8576-DBAA2193FE04}" type="pres">
      <dgm:prSet presAssocID="{C18C1E7B-2071-41E8-93C6-0303A0B3F7C6}" presName="composite" presStyleCnt="0"/>
      <dgm:spPr/>
    </dgm:pt>
    <dgm:pt modelId="{122E0BCA-F9B6-4C3E-A76C-D9F9C5F04E01}" type="pres">
      <dgm:prSet presAssocID="{C18C1E7B-2071-41E8-93C6-0303A0B3F7C6}" presName="imgShp" presStyleLbl="fgImgPlace1" presStyleIdx="0" presStyleCnt="6" custLinFactX="-100000" custLinFactNeighborX="-167514" custLinFactNeighborY="71283"/>
      <dgm:spPr/>
    </dgm:pt>
    <dgm:pt modelId="{EEAB2A13-4B71-4CE4-9708-CDDF65A00145}" type="pres">
      <dgm:prSet presAssocID="{C18C1E7B-2071-41E8-93C6-0303A0B3F7C6}" presName="txShp" presStyleLbl="node1" presStyleIdx="0" presStyleCnt="6" custScaleX="123572" custScaleY="79343" custLinFactNeighborX="1608" custLinFactNeighborY="44">
        <dgm:presLayoutVars>
          <dgm:bulletEnabled val="1"/>
        </dgm:presLayoutVars>
      </dgm:prSet>
      <dgm:spPr/>
    </dgm:pt>
    <dgm:pt modelId="{C1985F50-44BB-44E1-A3C7-8C18C5FA0B71}" type="pres">
      <dgm:prSet presAssocID="{DDD0BC83-CE0F-4656-823F-60D0365F9E29}" presName="spacing" presStyleCnt="0"/>
      <dgm:spPr/>
    </dgm:pt>
    <dgm:pt modelId="{35A8F7FC-80CC-4681-A2C8-3EB33B7AA2C5}" type="pres">
      <dgm:prSet presAssocID="{08B8C076-1A83-49CB-A01E-FCB1EFC42307}" presName="composite" presStyleCnt="0"/>
      <dgm:spPr/>
    </dgm:pt>
    <dgm:pt modelId="{7358D108-4630-40F5-AC45-E98FC82F5270}" type="pres">
      <dgm:prSet presAssocID="{08B8C076-1A83-49CB-A01E-FCB1EFC42307}" presName="imgShp" presStyleLbl="fgImgPlace1" presStyleIdx="1" presStyleCnt="6" custLinFactX="-67513" custLinFactNeighborX="-100000" custLinFactNeighborY="-14509"/>
      <dgm:spPr/>
    </dgm:pt>
    <dgm:pt modelId="{37ADEE28-79A8-494B-B2A7-AF9D0216EE4E}" type="pres">
      <dgm:prSet presAssocID="{08B8C076-1A83-49CB-A01E-FCB1EFC42307}" presName="txShp" presStyleLbl="node1" presStyleIdx="1" presStyleCnt="6" custScaleX="123772" custScaleY="87557" custLinFactNeighborX="1345" custLinFactNeighborY="-22277">
        <dgm:presLayoutVars>
          <dgm:bulletEnabled val="1"/>
        </dgm:presLayoutVars>
      </dgm:prSet>
      <dgm:spPr/>
    </dgm:pt>
    <dgm:pt modelId="{38D1D0B0-BD88-4F8F-95AA-F79C9B140064}" type="pres">
      <dgm:prSet presAssocID="{18D9709C-4425-4D26-8666-EEB38DC50F51}" presName="spacing" presStyleCnt="0"/>
      <dgm:spPr/>
    </dgm:pt>
    <dgm:pt modelId="{752C2FF9-99B5-4140-8B3E-67D14E4FFF61}" type="pres">
      <dgm:prSet presAssocID="{EBED7DF6-FB8D-4F2D-962E-C2F5EEAC77D1}" presName="composite" presStyleCnt="0"/>
      <dgm:spPr/>
    </dgm:pt>
    <dgm:pt modelId="{EB81F19E-1602-4D6B-B301-4276B2489953}" type="pres">
      <dgm:prSet presAssocID="{EBED7DF6-FB8D-4F2D-962E-C2F5EEAC77D1}" presName="imgShp" presStyleLbl="fgImgPlace1" presStyleIdx="2" presStyleCnt="6" custFlipHor="1" custScaleX="37467" custScaleY="56281" custLinFactX="-100000" custLinFactNeighborX="-190657" custLinFactNeighborY="-13714"/>
      <dgm:spPr/>
    </dgm:pt>
    <dgm:pt modelId="{76D319F9-5722-47D9-BD06-D670173F556B}" type="pres">
      <dgm:prSet presAssocID="{EBED7DF6-FB8D-4F2D-962E-C2F5EEAC77D1}" presName="txShp" presStyleLbl="node1" presStyleIdx="2" presStyleCnt="6" custScaleX="122594" custScaleY="92301" custLinFactNeighborX="1303" custLinFactNeighborY="-37307">
        <dgm:presLayoutVars>
          <dgm:bulletEnabled val="1"/>
        </dgm:presLayoutVars>
      </dgm:prSet>
      <dgm:spPr/>
    </dgm:pt>
    <dgm:pt modelId="{8C8DF192-C855-4EDB-8B31-AD6FE4A0CEE1}" type="pres">
      <dgm:prSet presAssocID="{26837F91-C44D-4BF6-A2DE-F72FE348F5E3}" presName="spacing" presStyleCnt="0"/>
      <dgm:spPr/>
    </dgm:pt>
    <dgm:pt modelId="{26C9D713-BF31-4804-9877-793297F7EF84}" type="pres">
      <dgm:prSet presAssocID="{9D555E19-3BBD-4561-AE31-52A06F9987CE}" presName="composite" presStyleCnt="0"/>
      <dgm:spPr/>
    </dgm:pt>
    <dgm:pt modelId="{B58C3C82-4997-4CD0-9D1F-8CD6DF0A9AA5}" type="pres">
      <dgm:prSet presAssocID="{9D555E19-3BBD-4561-AE31-52A06F9987CE}" presName="imgShp" presStyleLbl="fgImgPlace1" presStyleIdx="3" presStyleCnt="6" custScaleX="5872" custScaleY="27658" custLinFactX="-100000" custLinFactNeighborX="-101920" custLinFactNeighborY="-31437"/>
      <dgm:spPr/>
    </dgm:pt>
    <dgm:pt modelId="{78D82BEF-B8F5-4AB5-AACA-542455BF2BCD}" type="pres">
      <dgm:prSet presAssocID="{9D555E19-3BBD-4561-AE31-52A06F9987CE}" presName="txShp" presStyleLbl="node1" presStyleIdx="3" presStyleCnt="6" custScaleX="121468" custScaleY="72432" custLinFactNeighborX="1635" custLinFactNeighborY="-52923">
        <dgm:presLayoutVars>
          <dgm:bulletEnabled val="1"/>
        </dgm:presLayoutVars>
      </dgm:prSet>
      <dgm:spPr/>
    </dgm:pt>
    <dgm:pt modelId="{DFD82424-369B-4F5C-8553-9022D3BBF011}" type="pres">
      <dgm:prSet presAssocID="{1E93B131-60CE-45C7-B5CB-477A622AAD47}" presName="spacing" presStyleCnt="0"/>
      <dgm:spPr/>
    </dgm:pt>
    <dgm:pt modelId="{92BA6B1E-F9C7-44D6-AE7B-4C004BD0C61A}" type="pres">
      <dgm:prSet presAssocID="{A253D09C-26FF-412D-B192-7646F3138CFC}" presName="composite" presStyleCnt="0"/>
      <dgm:spPr/>
    </dgm:pt>
    <dgm:pt modelId="{C5FCD4A2-C0DB-48C8-81D8-63E6B59D0668}" type="pres">
      <dgm:prSet presAssocID="{A253D09C-26FF-412D-B192-7646F3138CFC}" presName="imgShp" presStyleLbl="fgImgPlace1" presStyleIdx="4" presStyleCnt="6" custFlipVert="1" custFlipHor="1" custScaleX="40553" custScaleY="7043" custLinFactX="-100000" custLinFactNeighborX="-139402" custLinFactNeighborY="-27809"/>
      <dgm:spPr/>
    </dgm:pt>
    <dgm:pt modelId="{567D6259-9AF9-4DC2-BDB6-7702FFC0D02B}" type="pres">
      <dgm:prSet presAssocID="{A253D09C-26FF-412D-B192-7646F3138CFC}" presName="txShp" presStyleLbl="node1" presStyleIdx="4" presStyleCnt="6" custScaleX="121560" custScaleY="55763" custLinFactNeighborX="1172" custLinFactNeighborY="-75064">
        <dgm:presLayoutVars>
          <dgm:bulletEnabled val="1"/>
        </dgm:presLayoutVars>
      </dgm:prSet>
      <dgm:spPr/>
    </dgm:pt>
    <dgm:pt modelId="{4951D792-6F08-48A0-8812-2D9B4B2913A6}" type="pres">
      <dgm:prSet presAssocID="{0B1FCA12-41C3-44EE-BE84-2EA4ABE203B2}" presName="spacing" presStyleCnt="0"/>
      <dgm:spPr/>
    </dgm:pt>
    <dgm:pt modelId="{B744FCB9-97D5-4DF2-BE40-23C795902011}" type="pres">
      <dgm:prSet presAssocID="{F4EF9CCC-BEF1-4E22-9338-03DCCB515F33}" presName="composite" presStyleCnt="0"/>
      <dgm:spPr/>
    </dgm:pt>
    <dgm:pt modelId="{477E760F-2A95-4F7A-9A5B-BFE5DDBAAE33}" type="pres">
      <dgm:prSet presAssocID="{F4EF9CCC-BEF1-4E22-9338-03DCCB515F33}" presName="imgShp" presStyleLbl="fgImgPlace1" presStyleIdx="5" presStyleCnt="6" custLinFactX="-100000" custLinFactY="-16993" custLinFactNeighborX="-168420" custLinFactNeighborY="-100000"/>
      <dgm:spPr/>
    </dgm:pt>
    <dgm:pt modelId="{D1D8B978-3690-4F3D-8911-6ED4021495FF}" type="pres">
      <dgm:prSet presAssocID="{F4EF9CCC-BEF1-4E22-9338-03DCCB515F33}" presName="txShp" presStyleLbl="node1" presStyleIdx="5" presStyleCnt="6" custScaleX="120859" custLinFactNeighborX="822" custLinFactNeighborY="-95293">
        <dgm:presLayoutVars>
          <dgm:bulletEnabled val="1"/>
        </dgm:presLayoutVars>
      </dgm:prSet>
      <dgm:spPr/>
    </dgm:pt>
  </dgm:ptLst>
  <dgm:cxnLst>
    <dgm:cxn modelId="{6990F41C-F1C7-4F78-933F-0A654BF551F3}" srcId="{2E89B8BD-0406-4F8D-BFEE-DC525767FCED}" destId="{F4EF9CCC-BEF1-4E22-9338-03DCCB515F33}" srcOrd="5" destOrd="0" parTransId="{358112A3-5785-4127-B569-DCC5849CA187}" sibTransId="{39CCCDB1-2873-4A8F-82FF-E30AB03A3473}"/>
    <dgm:cxn modelId="{95484630-CDC6-437A-85D6-F710762D8BFB}" type="presOf" srcId="{9D555E19-3BBD-4561-AE31-52A06F9987CE}" destId="{78D82BEF-B8F5-4AB5-AACA-542455BF2BCD}" srcOrd="0" destOrd="0" presId="urn:microsoft.com/office/officeart/2005/8/layout/vList3"/>
    <dgm:cxn modelId="{61866A37-F20A-4CAD-8BAA-E76B1C77A6C1}" type="presOf" srcId="{F4EF9CCC-BEF1-4E22-9338-03DCCB515F33}" destId="{D1D8B978-3690-4F3D-8911-6ED4021495FF}" srcOrd="0" destOrd="0" presId="urn:microsoft.com/office/officeart/2005/8/layout/vList3"/>
    <dgm:cxn modelId="{0D6B3E5E-6750-4396-AE10-BF08C3118C07}" type="presOf" srcId="{A253D09C-26FF-412D-B192-7646F3138CFC}" destId="{567D6259-9AF9-4DC2-BDB6-7702FFC0D02B}" srcOrd="0" destOrd="0" presId="urn:microsoft.com/office/officeart/2005/8/layout/vList3"/>
    <dgm:cxn modelId="{EF89C463-6A69-4A46-ABF8-7020E6E4A381}" srcId="{2E89B8BD-0406-4F8D-BFEE-DC525767FCED}" destId="{EBED7DF6-FB8D-4F2D-962E-C2F5EEAC77D1}" srcOrd="2" destOrd="0" parTransId="{BC862C2E-A0D7-4666-8052-040D517448B2}" sibTransId="{26837F91-C44D-4BF6-A2DE-F72FE348F5E3}"/>
    <dgm:cxn modelId="{B9E25166-7CEE-4E3C-955D-39566CF59F75}" type="presOf" srcId="{2E89B8BD-0406-4F8D-BFEE-DC525767FCED}" destId="{D29FF01E-A61F-41BB-BC68-03CAC664EFCE}" srcOrd="0" destOrd="0" presId="urn:microsoft.com/office/officeart/2005/8/layout/vList3"/>
    <dgm:cxn modelId="{A8717B77-083A-4EE4-A7CF-91AB44DC1E76}" type="presOf" srcId="{08B8C076-1A83-49CB-A01E-FCB1EFC42307}" destId="{37ADEE28-79A8-494B-B2A7-AF9D0216EE4E}" srcOrd="0" destOrd="0" presId="urn:microsoft.com/office/officeart/2005/8/layout/vList3"/>
    <dgm:cxn modelId="{A062B57C-753E-48ED-8FE1-F5221E74DF75}" srcId="{2E89B8BD-0406-4F8D-BFEE-DC525767FCED}" destId="{C18C1E7B-2071-41E8-93C6-0303A0B3F7C6}" srcOrd="0" destOrd="0" parTransId="{7A02B69F-DD24-4EAE-A192-794020DB56FF}" sibTransId="{DDD0BC83-CE0F-4656-823F-60D0365F9E29}"/>
    <dgm:cxn modelId="{1E4BF58E-C024-446F-9509-CF071E9AA3CE}" srcId="{2E89B8BD-0406-4F8D-BFEE-DC525767FCED}" destId="{08B8C076-1A83-49CB-A01E-FCB1EFC42307}" srcOrd="1" destOrd="0" parTransId="{7CC58B93-EB81-4590-9546-6131E45E1C87}" sibTransId="{18D9709C-4425-4D26-8666-EEB38DC50F51}"/>
    <dgm:cxn modelId="{A52198AE-55CD-4AED-AE9E-E6280D7D92E3}" type="presOf" srcId="{EBED7DF6-FB8D-4F2D-962E-C2F5EEAC77D1}" destId="{76D319F9-5722-47D9-BD06-D670173F556B}" srcOrd="0" destOrd="0" presId="urn:microsoft.com/office/officeart/2005/8/layout/vList3"/>
    <dgm:cxn modelId="{1A0635D0-E271-4C8B-B9C8-B0822978B434}" srcId="{2E89B8BD-0406-4F8D-BFEE-DC525767FCED}" destId="{9D555E19-3BBD-4561-AE31-52A06F9987CE}" srcOrd="3" destOrd="0" parTransId="{303D9931-28EC-40BB-A880-2818B009FE48}" sibTransId="{1E93B131-60CE-45C7-B5CB-477A622AAD47}"/>
    <dgm:cxn modelId="{21092BF1-0637-43C1-B42B-34820A74B02D}" srcId="{2E89B8BD-0406-4F8D-BFEE-DC525767FCED}" destId="{A253D09C-26FF-412D-B192-7646F3138CFC}" srcOrd="4" destOrd="0" parTransId="{B7824250-871A-4ABD-9F31-A953711C844A}" sibTransId="{0B1FCA12-41C3-44EE-BE84-2EA4ABE203B2}"/>
    <dgm:cxn modelId="{6A0F6FFE-FCB1-408A-9C93-C8950BE73FB9}" type="presOf" srcId="{C18C1E7B-2071-41E8-93C6-0303A0B3F7C6}" destId="{EEAB2A13-4B71-4CE4-9708-CDDF65A00145}" srcOrd="0" destOrd="0" presId="urn:microsoft.com/office/officeart/2005/8/layout/vList3"/>
    <dgm:cxn modelId="{30A10B6F-6F0F-46B9-B1D3-334EC11D0A66}" type="presParOf" srcId="{D29FF01E-A61F-41BB-BC68-03CAC664EFCE}" destId="{AF809019-DAB3-47F3-8576-DBAA2193FE04}" srcOrd="0" destOrd="0" presId="urn:microsoft.com/office/officeart/2005/8/layout/vList3"/>
    <dgm:cxn modelId="{36D863CC-AF60-4B24-AA54-BA77472021CD}" type="presParOf" srcId="{AF809019-DAB3-47F3-8576-DBAA2193FE04}" destId="{122E0BCA-F9B6-4C3E-A76C-D9F9C5F04E01}" srcOrd="0" destOrd="0" presId="urn:microsoft.com/office/officeart/2005/8/layout/vList3"/>
    <dgm:cxn modelId="{A0B35437-E2B3-44AF-B1A9-5DD068C61A62}" type="presParOf" srcId="{AF809019-DAB3-47F3-8576-DBAA2193FE04}" destId="{EEAB2A13-4B71-4CE4-9708-CDDF65A00145}" srcOrd="1" destOrd="0" presId="urn:microsoft.com/office/officeart/2005/8/layout/vList3"/>
    <dgm:cxn modelId="{F49CF528-3915-446C-9DD2-EA00DE960702}" type="presParOf" srcId="{D29FF01E-A61F-41BB-BC68-03CAC664EFCE}" destId="{C1985F50-44BB-44E1-A3C7-8C18C5FA0B71}" srcOrd="1" destOrd="0" presId="urn:microsoft.com/office/officeart/2005/8/layout/vList3"/>
    <dgm:cxn modelId="{9158D701-26DA-42F1-BA79-268920275C7D}" type="presParOf" srcId="{D29FF01E-A61F-41BB-BC68-03CAC664EFCE}" destId="{35A8F7FC-80CC-4681-A2C8-3EB33B7AA2C5}" srcOrd="2" destOrd="0" presId="urn:microsoft.com/office/officeart/2005/8/layout/vList3"/>
    <dgm:cxn modelId="{9E2D4F04-0488-4BE2-A08C-A7C126E4538C}" type="presParOf" srcId="{35A8F7FC-80CC-4681-A2C8-3EB33B7AA2C5}" destId="{7358D108-4630-40F5-AC45-E98FC82F5270}" srcOrd="0" destOrd="0" presId="urn:microsoft.com/office/officeart/2005/8/layout/vList3"/>
    <dgm:cxn modelId="{C3AB0AEF-5D1E-4016-9111-900137BB359D}" type="presParOf" srcId="{35A8F7FC-80CC-4681-A2C8-3EB33B7AA2C5}" destId="{37ADEE28-79A8-494B-B2A7-AF9D0216EE4E}" srcOrd="1" destOrd="0" presId="urn:microsoft.com/office/officeart/2005/8/layout/vList3"/>
    <dgm:cxn modelId="{8C9F72C7-16A3-4491-B02C-90D04EECE7C1}" type="presParOf" srcId="{D29FF01E-A61F-41BB-BC68-03CAC664EFCE}" destId="{38D1D0B0-BD88-4F8F-95AA-F79C9B140064}" srcOrd="3" destOrd="0" presId="urn:microsoft.com/office/officeart/2005/8/layout/vList3"/>
    <dgm:cxn modelId="{01301CBB-19EC-4734-9987-2A8347094A04}" type="presParOf" srcId="{D29FF01E-A61F-41BB-BC68-03CAC664EFCE}" destId="{752C2FF9-99B5-4140-8B3E-67D14E4FFF61}" srcOrd="4" destOrd="0" presId="urn:microsoft.com/office/officeart/2005/8/layout/vList3"/>
    <dgm:cxn modelId="{315B21A7-185D-4A11-B86A-854A101DCAC2}" type="presParOf" srcId="{752C2FF9-99B5-4140-8B3E-67D14E4FFF61}" destId="{EB81F19E-1602-4D6B-B301-4276B2489953}" srcOrd="0" destOrd="0" presId="urn:microsoft.com/office/officeart/2005/8/layout/vList3"/>
    <dgm:cxn modelId="{26D230E6-227B-4F72-AEB3-CF74BB55619D}" type="presParOf" srcId="{752C2FF9-99B5-4140-8B3E-67D14E4FFF61}" destId="{76D319F9-5722-47D9-BD06-D670173F556B}" srcOrd="1" destOrd="0" presId="urn:microsoft.com/office/officeart/2005/8/layout/vList3"/>
    <dgm:cxn modelId="{E93288A3-D27B-4E66-90C9-B2B9FEA5CDB3}" type="presParOf" srcId="{D29FF01E-A61F-41BB-BC68-03CAC664EFCE}" destId="{8C8DF192-C855-4EDB-8B31-AD6FE4A0CEE1}" srcOrd="5" destOrd="0" presId="urn:microsoft.com/office/officeart/2005/8/layout/vList3"/>
    <dgm:cxn modelId="{29638BA8-540E-4A28-9C05-82D8D18B17E4}" type="presParOf" srcId="{D29FF01E-A61F-41BB-BC68-03CAC664EFCE}" destId="{26C9D713-BF31-4804-9877-793297F7EF84}" srcOrd="6" destOrd="0" presId="urn:microsoft.com/office/officeart/2005/8/layout/vList3"/>
    <dgm:cxn modelId="{732B82A8-EBCC-413A-8600-85CD956B2E42}" type="presParOf" srcId="{26C9D713-BF31-4804-9877-793297F7EF84}" destId="{B58C3C82-4997-4CD0-9D1F-8CD6DF0A9AA5}" srcOrd="0" destOrd="0" presId="urn:microsoft.com/office/officeart/2005/8/layout/vList3"/>
    <dgm:cxn modelId="{315B1899-5CD4-4723-AABB-2F50FC412415}" type="presParOf" srcId="{26C9D713-BF31-4804-9877-793297F7EF84}" destId="{78D82BEF-B8F5-4AB5-AACA-542455BF2BCD}" srcOrd="1" destOrd="0" presId="urn:microsoft.com/office/officeart/2005/8/layout/vList3"/>
    <dgm:cxn modelId="{EE7CCAE7-E091-46DB-9DBD-E33CE9876CEE}" type="presParOf" srcId="{D29FF01E-A61F-41BB-BC68-03CAC664EFCE}" destId="{DFD82424-369B-4F5C-8553-9022D3BBF011}" srcOrd="7" destOrd="0" presId="urn:microsoft.com/office/officeart/2005/8/layout/vList3"/>
    <dgm:cxn modelId="{8E413C23-6E6B-412D-90E4-DB1E399F14B8}" type="presParOf" srcId="{D29FF01E-A61F-41BB-BC68-03CAC664EFCE}" destId="{92BA6B1E-F9C7-44D6-AE7B-4C004BD0C61A}" srcOrd="8" destOrd="0" presId="urn:microsoft.com/office/officeart/2005/8/layout/vList3"/>
    <dgm:cxn modelId="{6BC43F5D-631B-4DC9-8036-571EBB4D4C58}" type="presParOf" srcId="{92BA6B1E-F9C7-44D6-AE7B-4C004BD0C61A}" destId="{C5FCD4A2-C0DB-48C8-81D8-63E6B59D0668}" srcOrd="0" destOrd="0" presId="urn:microsoft.com/office/officeart/2005/8/layout/vList3"/>
    <dgm:cxn modelId="{0EC08D27-9A5A-4168-8C81-0CB6A1D667E9}" type="presParOf" srcId="{92BA6B1E-F9C7-44D6-AE7B-4C004BD0C61A}" destId="{567D6259-9AF9-4DC2-BDB6-7702FFC0D02B}" srcOrd="1" destOrd="0" presId="urn:microsoft.com/office/officeart/2005/8/layout/vList3"/>
    <dgm:cxn modelId="{193F34ED-0191-4342-9D2C-D9BC6868DE88}" type="presParOf" srcId="{D29FF01E-A61F-41BB-BC68-03CAC664EFCE}" destId="{4951D792-6F08-48A0-8812-2D9B4B2913A6}" srcOrd="9" destOrd="0" presId="urn:microsoft.com/office/officeart/2005/8/layout/vList3"/>
    <dgm:cxn modelId="{6D02D5DE-A77E-4838-A9C5-0065F1751F05}" type="presParOf" srcId="{D29FF01E-A61F-41BB-BC68-03CAC664EFCE}" destId="{B744FCB9-97D5-4DF2-BE40-23C795902011}" srcOrd="10" destOrd="0" presId="urn:microsoft.com/office/officeart/2005/8/layout/vList3"/>
    <dgm:cxn modelId="{952B45C7-B37C-45CF-B341-2C7FDDF28AAE}" type="presParOf" srcId="{B744FCB9-97D5-4DF2-BE40-23C795902011}" destId="{477E760F-2A95-4F7A-9A5B-BFE5DDBAAE33}" srcOrd="0" destOrd="0" presId="urn:microsoft.com/office/officeart/2005/8/layout/vList3"/>
    <dgm:cxn modelId="{962E89DF-9C8C-4694-A503-C23E3C40D9A5}" type="presParOf" srcId="{B744FCB9-97D5-4DF2-BE40-23C795902011}" destId="{D1D8B978-3690-4F3D-8911-6ED4021495FF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E134A0-B35B-4DE0-ABE6-F8BFFC530D13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30EE12-D90C-4B2B-9D72-4985726502B0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rgbClr val="071B3B"/>
              </a:solidFill>
              <a:latin typeface="Euclid Circular A SemiBold" panose="020B0704000000000000" charset="-52"/>
              <a:ea typeface="Euclid Circular A SemiBold" panose="020B0704000000000000" charset="-52"/>
            </a:rPr>
            <a:t>Электронный архив</a:t>
          </a:r>
        </a:p>
      </dgm:t>
    </dgm:pt>
    <dgm:pt modelId="{58CC3297-EF61-450D-BFFF-4D70EE4C5FE6}" type="parTrans" cxnId="{4052370E-5192-4074-BA20-4A461A881E84}">
      <dgm:prSet/>
      <dgm:spPr/>
      <dgm:t>
        <a:bodyPr/>
        <a:lstStyle/>
        <a:p>
          <a:endParaRPr lang="ru-RU"/>
        </a:p>
      </dgm:t>
    </dgm:pt>
    <dgm:pt modelId="{A158B588-7303-4F54-9E1B-5E31550CB486}" type="sibTrans" cxnId="{4052370E-5192-4074-BA20-4A461A881E84}">
      <dgm:prSet/>
      <dgm:spPr/>
      <dgm:t>
        <a:bodyPr/>
        <a:lstStyle/>
        <a:p>
          <a:endParaRPr lang="ru-RU"/>
        </a:p>
      </dgm:t>
    </dgm:pt>
    <dgm:pt modelId="{877BA127-C55F-4149-AE0D-85116795A32F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rgbClr val="071B3B"/>
              </a:solidFill>
              <a:latin typeface="Euclid Circular A SemiBold" panose="020B0704000000000000" charset="-52"/>
              <a:ea typeface="Euclid Circular A SemiBold" panose="020B0704000000000000" charset="-52"/>
            </a:rPr>
            <a:t>Витрина налогового мониторинга</a:t>
          </a:r>
        </a:p>
      </dgm:t>
    </dgm:pt>
    <dgm:pt modelId="{EF38F627-283F-4901-9B41-FA4833FC5E74}" type="parTrans" cxnId="{B64AC1B2-F374-42E5-AF72-F169623BEE5A}">
      <dgm:prSet/>
      <dgm:spPr/>
      <dgm:t>
        <a:bodyPr/>
        <a:lstStyle/>
        <a:p>
          <a:endParaRPr lang="ru-RU"/>
        </a:p>
      </dgm:t>
    </dgm:pt>
    <dgm:pt modelId="{65C12DFF-2ABD-46BB-9EDF-F846CB62601F}" type="sibTrans" cxnId="{B64AC1B2-F374-42E5-AF72-F169623BEE5A}">
      <dgm:prSet/>
      <dgm:spPr/>
      <dgm:t>
        <a:bodyPr/>
        <a:lstStyle/>
        <a:p>
          <a:endParaRPr lang="ru-RU"/>
        </a:p>
      </dgm:t>
    </dgm:pt>
    <dgm:pt modelId="{077462EB-01CA-4DFA-BE2C-8E0099E50D7E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rgbClr val="071B3B"/>
              </a:solidFill>
              <a:latin typeface="Euclid Circular A SemiBold" panose="020B0704000000000000" charset="-52"/>
              <a:ea typeface="Euclid Circular A SemiBold" panose="020B0704000000000000" charset="-52"/>
            </a:rPr>
            <a:t>Бухгалтерская база</a:t>
          </a:r>
        </a:p>
      </dgm:t>
    </dgm:pt>
    <dgm:pt modelId="{C699B695-F528-4501-9BB5-28F580F1F3E2}" type="parTrans" cxnId="{6AFEA9A8-6F24-404F-BD8F-F9C3013F2FDE}">
      <dgm:prSet/>
      <dgm:spPr/>
      <dgm:t>
        <a:bodyPr/>
        <a:lstStyle/>
        <a:p>
          <a:endParaRPr lang="ru-RU"/>
        </a:p>
      </dgm:t>
    </dgm:pt>
    <dgm:pt modelId="{0AD757E1-DD76-4BE9-ABBF-F1CE9FF23E56}" type="sibTrans" cxnId="{6AFEA9A8-6F24-404F-BD8F-F9C3013F2FDE}">
      <dgm:prSet/>
      <dgm:spPr/>
      <dgm:t>
        <a:bodyPr/>
        <a:lstStyle/>
        <a:p>
          <a:endParaRPr lang="ru-RU"/>
        </a:p>
      </dgm:t>
    </dgm:pt>
    <dgm:pt modelId="{5C618940-BC20-4169-8CB6-C84DE4B69B6C}" type="pres">
      <dgm:prSet presAssocID="{BBE134A0-B35B-4DE0-ABE6-F8BFFC530D13}" presName="Name0" presStyleCnt="0">
        <dgm:presLayoutVars>
          <dgm:dir/>
          <dgm:resizeHandles val="exact"/>
        </dgm:presLayoutVars>
      </dgm:prSet>
      <dgm:spPr/>
    </dgm:pt>
    <dgm:pt modelId="{28D018A2-365F-4A7F-B377-E3CD4E188233}" type="pres">
      <dgm:prSet presAssocID="{FD30EE12-D90C-4B2B-9D72-4985726502B0}" presName="node" presStyleLbl="node1" presStyleIdx="0" presStyleCnt="3" custScaleY="127743">
        <dgm:presLayoutVars>
          <dgm:bulletEnabled val="1"/>
        </dgm:presLayoutVars>
      </dgm:prSet>
      <dgm:spPr>
        <a:prstGeom prst="flowChartMagneticDisk">
          <a:avLst/>
        </a:prstGeom>
      </dgm:spPr>
    </dgm:pt>
    <dgm:pt modelId="{CF99BD7B-04B6-4001-98D9-FEB6170F3934}" type="pres">
      <dgm:prSet presAssocID="{A158B588-7303-4F54-9E1B-5E31550CB486}" presName="sibTrans" presStyleLbl="sibTrans2D1" presStyleIdx="0" presStyleCnt="3" custScaleX="147528"/>
      <dgm:spPr>
        <a:prstGeom prst="leftArrow">
          <a:avLst/>
        </a:prstGeom>
      </dgm:spPr>
    </dgm:pt>
    <dgm:pt modelId="{89833D6F-49FB-4167-AD6D-A621DDAAF4B5}" type="pres">
      <dgm:prSet presAssocID="{A158B588-7303-4F54-9E1B-5E31550CB486}" presName="connectorText" presStyleLbl="sibTrans2D1" presStyleIdx="0" presStyleCnt="3"/>
      <dgm:spPr/>
    </dgm:pt>
    <dgm:pt modelId="{0F68D613-6B91-4DBF-AF92-0E891E7C3F08}" type="pres">
      <dgm:prSet presAssocID="{877BA127-C55F-4149-AE0D-85116795A32F}" presName="node" presStyleLbl="node1" presStyleIdx="1" presStyleCnt="3">
        <dgm:presLayoutVars>
          <dgm:bulletEnabled val="1"/>
        </dgm:presLayoutVars>
      </dgm:prSet>
      <dgm:spPr/>
    </dgm:pt>
    <dgm:pt modelId="{C33A5709-B7B0-443E-865F-D6BCEF12754C}" type="pres">
      <dgm:prSet presAssocID="{65C12DFF-2ABD-46BB-9EDF-F846CB62601F}" presName="sibTrans" presStyleLbl="sibTrans2D1" presStyleIdx="1" presStyleCnt="3"/>
      <dgm:spPr/>
    </dgm:pt>
    <dgm:pt modelId="{24449F2A-C1F9-4CC4-A021-AA7F1AA1CC4D}" type="pres">
      <dgm:prSet presAssocID="{65C12DFF-2ABD-46BB-9EDF-F846CB62601F}" presName="connectorText" presStyleLbl="sibTrans2D1" presStyleIdx="1" presStyleCnt="3"/>
      <dgm:spPr/>
    </dgm:pt>
    <dgm:pt modelId="{460EA71C-05D5-4121-AD5C-6B533C4395AC}" type="pres">
      <dgm:prSet presAssocID="{077462EB-01CA-4DFA-BE2C-8E0099E50D7E}" presName="node" presStyleLbl="node1" presStyleIdx="2" presStyleCnt="3">
        <dgm:presLayoutVars>
          <dgm:bulletEnabled val="1"/>
        </dgm:presLayoutVars>
      </dgm:prSet>
      <dgm:spPr/>
    </dgm:pt>
    <dgm:pt modelId="{34814B49-C863-4B5B-A404-8FA7EA6BB27E}" type="pres">
      <dgm:prSet presAssocID="{0AD757E1-DD76-4BE9-ABBF-F1CE9FF23E56}" presName="sibTrans" presStyleLbl="sibTrans2D1" presStyleIdx="2" presStyleCnt="3" custScaleX="151221"/>
      <dgm:spPr>
        <a:prstGeom prst="rightArrow">
          <a:avLst/>
        </a:prstGeom>
      </dgm:spPr>
    </dgm:pt>
    <dgm:pt modelId="{8491104F-B04F-4D33-8EDE-606C2F9B8887}" type="pres">
      <dgm:prSet presAssocID="{0AD757E1-DD76-4BE9-ABBF-F1CE9FF23E56}" presName="connectorText" presStyleLbl="sibTrans2D1" presStyleIdx="2" presStyleCnt="3"/>
      <dgm:spPr/>
    </dgm:pt>
  </dgm:ptLst>
  <dgm:cxnLst>
    <dgm:cxn modelId="{5703B404-3761-4726-8069-42E4FE238886}" type="presOf" srcId="{FD30EE12-D90C-4B2B-9D72-4985726502B0}" destId="{28D018A2-365F-4A7F-B377-E3CD4E188233}" srcOrd="0" destOrd="0" presId="urn:microsoft.com/office/officeart/2005/8/layout/cycle7"/>
    <dgm:cxn modelId="{4052370E-5192-4074-BA20-4A461A881E84}" srcId="{BBE134A0-B35B-4DE0-ABE6-F8BFFC530D13}" destId="{FD30EE12-D90C-4B2B-9D72-4985726502B0}" srcOrd="0" destOrd="0" parTransId="{58CC3297-EF61-450D-BFFF-4D70EE4C5FE6}" sibTransId="{A158B588-7303-4F54-9E1B-5E31550CB486}"/>
    <dgm:cxn modelId="{85182C2C-3A63-4273-9FB5-5C37E3559CFD}" type="presOf" srcId="{0AD757E1-DD76-4BE9-ABBF-F1CE9FF23E56}" destId="{34814B49-C863-4B5B-A404-8FA7EA6BB27E}" srcOrd="0" destOrd="0" presId="urn:microsoft.com/office/officeart/2005/8/layout/cycle7"/>
    <dgm:cxn modelId="{98F9C43B-1EE2-480A-B218-E8D69070E03B}" type="presOf" srcId="{877BA127-C55F-4149-AE0D-85116795A32F}" destId="{0F68D613-6B91-4DBF-AF92-0E891E7C3F08}" srcOrd="0" destOrd="0" presId="urn:microsoft.com/office/officeart/2005/8/layout/cycle7"/>
    <dgm:cxn modelId="{590F3772-E51A-4869-B243-8C96044F16F7}" type="presOf" srcId="{65C12DFF-2ABD-46BB-9EDF-F846CB62601F}" destId="{C33A5709-B7B0-443E-865F-D6BCEF12754C}" srcOrd="0" destOrd="0" presId="urn:microsoft.com/office/officeart/2005/8/layout/cycle7"/>
    <dgm:cxn modelId="{71C77F86-C325-4C1B-B7D9-FFAF07B55C7D}" type="presOf" srcId="{077462EB-01CA-4DFA-BE2C-8E0099E50D7E}" destId="{460EA71C-05D5-4121-AD5C-6B533C4395AC}" srcOrd="0" destOrd="0" presId="urn:microsoft.com/office/officeart/2005/8/layout/cycle7"/>
    <dgm:cxn modelId="{001F039C-2212-4E35-A324-C84746651211}" type="presOf" srcId="{0AD757E1-DD76-4BE9-ABBF-F1CE9FF23E56}" destId="{8491104F-B04F-4D33-8EDE-606C2F9B8887}" srcOrd="1" destOrd="0" presId="urn:microsoft.com/office/officeart/2005/8/layout/cycle7"/>
    <dgm:cxn modelId="{6AFEA9A8-6F24-404F-BD8F-F9C3013F2FDE}" srcId="{BBE134A0-B35B-4DE0-ABE6-F8BFFC530D13}" destId="{077462EB-01CA-4DFA-BE2C-8E0099E50D7E}" srcOrd="2" destOrd="0" parTransId="{C699B695-F528-4501-9BB5-28F580F1F3E2}" sibTransId="{0AD757E1-DD76-4BE9-ABBF-F1CE9FF23E56}"/>
    <dgm:cxn modelId="{723A66B2-EA6D-4CDF-A479-9D89929FAD68}" type="presOf" srcId="{BBE134A0-B35B-4DE0-ABE6-F8BFFC530D13}" destId="{5C618940-BC20-4169-8CB6-C84DE4B69B6C}" srcOrd="0" destOrd="0" presId="urn:microsoft.com/office/officeart/2005/8/layout/cycle7"/>
    <dgm:cxn modelId="{B64AC1B2-F374-42E5-AF72-F169623BEE5A}" srcId="{BBE134A0-B35B-4DE0-ABE6-F8BFFC530D13}" destId="{877BA127-C55F-4149-AE0D-85116795A32F}" srcOrd="1" destOrd="0" parTransId="{EF38F627-283F-4901-9B41-FA4833FC5E74}" sibTransId="{65C12DFF-2ABD-46BB-9EDF-F846CB62601F}"/>
    <dgm:cxn modelId="{9F3561D0-D70C-4ADA-851B-A218C7F4C7E1}" type="presOf" srcId="{A158B588-7303-4F54-9E1B-5E31550CB486}" destId="{89833D6F-49FB-4167-AD6D-A621DDAAF4B5}" srcOrd="1" destOrd="0" presId="urn:microsoft.com/office/officeart/2005/8/layout/cycle7"/>
    <dgm:cxn modelId="{11864CD6-0482-499B-A05A-AF48CFBE6A63}" type="presOf" srcId="{65C12DFF-2ABD-46BB-9EDF-F846CB62601F}" destId="{24449F2A-C1F9-4CC4-A021-AA7F1AA1CC4D}" srcOrd="1" destOrd="0" presId="urn:microsoft.com/office/officeart/2005/8/layout/cycle7"/>
    <dgm:cxn modelId="{6454EFD8-4AEB-4134-B26F-8AB5EB5CC7DB}" type="presOf" srcId="{A158B588-7303-4F54-9E1B-5E31550CB486}" destId="{CF99BD7B-04B6-4001-98D9-FEB6170F3934}" srcOrd="0" destOrd="0" presId="urn:microsoft.com/office/officeart/2005/8/layout/cycle7"/>
    <dgm:cxn modelId="{64A587C4-40F8-4621-8491-0BAB941B0A77}" type="presParOf" srcId="{5C618940-BC20-4169-8CB6-C84DE4B69B6C}" destId="{28D018A2-365F-4A7F-B377-E3CD4E188233}" srcOrd="0" destOrd="0" presId="urn:microsoft.com/office/officeart/2005/8/layout/cycle7"/>
    <dgm:cxn modelId="{C1540D18-B4A7-40F5-AE17-289ACF2DD3E6}" type="presParOf" srcId="{5C618940-BC20-4169-8CB6-C84DE4B69B6C}" destId="{CF99BD7B-04B6-4001-98D9-FEB6170F3934}" srcOrd="1" destOrd="0" presId="urn:microsoft.com/office/officeart/2005/8/layout/cycle7"/>
    <dgm:cxn modelId="{6DD9C3E8-846E-4FCB-B27A-977807723E5B}" type="presParOf" srcId="{CF99BD7B-04B6-4001-98D9-FEB6170F3934}" destId="{89833D6F-49FB-4167-AD6D-A621DDAAF4B5}" srcOrd="0" destOrd="0" presId="urn:microsoft.com/office/officeart/2005/8/layout/cycle7"/>
    <dgm:cxn modelId="{2BD2E309-F630-451F-837B-BF0F81E3412D}" type="presParOf" srcId="{5C618940-BC20-4169-8CB6-C84DE4B69B6C}" destId="{0F68D613-6B91-4DBF-AF92-0E891E7C3F08}" srcOrd="2" destOrd="0" presId="urn:microsoft.com/office/officeart/2005/8/layout/cycle7"/>
    <dgm:cxn modelId="{F8C28C9C-1731-4973-BC3A-431DCA4F61B2}" type="presParOf" srcId="{5C618940-BC20-4169-8CB6-C84DE4B69B6C}" destId="{C33A5709-B7B0-443E-865F-D6BCEF12754C}" srcOrd="3" destOrd="0" presId="urn:microsoft.com/office/officeart/2005/8/layout/cycle7"/>
    <dgm:cxn modelId="{FFDF932C-50CE-4DB9-A953-A5D2ADCA669B}" type="presParOf" srcId="{C33A5709-B7B0-443E-865F-D6BCEF12754C}" destId="{24449F2A-C1F9-4CC4-A021-AA7F1AA1CC4D}" srcOrd="0" destOrd="0" presId="urn:microsoft.com/office/officeart/2005/8/layout/cycle7"/>
    <dgm:cxn modelId="{4A20CB1A-B1AD-45C5-B1E4-9F0708996E6A}" type="presParOf" srcId="{5C618940-BC20-4169-8CB6-C84DE4B69B6C}" destId="{460EA71C-05D5-4121-AD5C-6B533C4395AC}" srcOrd="4" destOrd="0" presId="urn:microsoft.com/office/officeart/2005/8/layout/cycle7"/>
    <dgm:cxn modelId="{BC23F3E4-2061-41E6-83CA-8084B73C8903}" type="presParOf" srcId="{5C618940-BC20-4169-8CB6-C84DE4B69B6C}" destId="{34814B49-C863-4B5B-A404-8FA7EA6BB27E}" srcOrd="5" destOrd="0" presId="urn:microsoft.com/office/officeart/2005/8/layout/cycle7"/>
    <dgm:cxn modelId="{97785BB1-E525-4108-9A4F-8351BFA9CF84}" type="presParOf" srcId="{34814B49-C863-4B5B-A404-8FA7EA6BB27E}" destId="{8491104F-B04F-4D33-8EDE-606C2F9B8887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38B84-F6C8-431D-959B-6E3D411E1F45}">
      <dsp:nvSpPr>
        <dsp:cNvPr id="0" name=""/>
        <dsp:cNvSpPr/>
      </dsp:nvSpPr>
      <dsp:spPr>
        <a:xfrm>
          <a:off x="1366473" y="0"/>
          <a:ext cx="5026137" cy="5026137"/>
        </a:xfrm>
        <a:prstGeom prst="diamond">
          <a:avLst/>
        </a:prstGeom>
        <a:blipFill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98000" r="-69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9969B-CEA4-4A00-9933-9672EF8085BB}">
      <dsp:nvSpPr>
        <dsp:cNvPr id="0" name=""/>
        <dsp:cNvSpPr/>
      </dsp:nvSpPr>
      <dsp:spPr>
        <a:xfrm>
          <a:off x="1023164" y="434535"/>
          <a:ext cx="1960193" cy="1960193"/>
        </a:xfrm>
        <a:prstGeom prst="round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Euclid Circular A Medium" panose="020B0604000000000000" charset="-52"/>
              <a:ea typeface="Euclid Circular A Medium" panose="020B0604000000000000" charset="-52"/>
            </a:rPr>
            <a:t>Создание единой информационной базы для хранения скан-копий и документов ЭДО; договоров и первичной документации</a:t>
          </a:r>
        </a:p>
      </dsp:txBody>
      <dsp:txXfrm>
        <a:off x="1118853" y="530224"/>
        <a:ext cx="1768815" cy="1768815"/>
      </dsp:txXfrm>
    </dsp:sp>
    <dsp:sp modelId="{17D37BD0-ED7A-4A34-A4F3-B5AA85D0F4A5}">
      <dsp:nvSpPr>
        <dsp:cNvPr id="0" name=""/>
        <dsp:cNvSpPr/>
      </dsp:nvSpPr>
      <dsp:spPr>
        <a:xfrm>
          <a:off x="4780547" y="446531"/>
          <a:ext cx="1960193" cy="1960193"/>
        </a:xfrm>
        <a:prstGeom prst="round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Euclid Circular A Medium" panose="020B0604000000000000" charset="-52"/>
              <a:ea typeface="Euclid Circular A Medium" panose="020B0604000000000000" charset="-52"/>
            </a:rPr>
            <a:t>Обеспечение оперативного доступа к документам в электронном архиве из разных информационных систем; повышение прозрачности работы и производительности труда</a:t>
          </a:r>
        </a:p>
      </dsp:txBody>
      <dsp:txXfrm>
        <a:off x="4876236" y="542220"/>
        <a:ext cx="1768815" cy="1768815"/>
      </dsp:txXfrm>
    </dsp:sp>
    <dsp:sp modelId="{302C2A01-6319-454B-8CA1-173447BC805C}">
      <dsp:nvSpPr>
        <dsp:cNvPr id="0" name=""/>
        <dsp:cNvSpPr/>
      </dsp:nvSpPr>
      <dsp:spPr>
        <a:xfrm>
          <a:off x="1054723" y="2615079"/>
          <a:ext cx="1960193" cy="1960193"/>
        </a:xfrm>
        <a:prstGeom prst="round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Euclid Circular A SemiBold" panose="020B0704000000000000" charset="-52"/>
              <a:ea typeface="Euclid Circular A SemiBold" panose="020B0704000000000000" charset="-52"/>
            </a:rPr>
            <a:t>Увеличение способов контроля за наличием  документов, снижение риска их недостоверности</a:t>
          </a:r>
        </a:p>
      </dsp:txBody>
      <dsp:txXfrm>
        <a:off x="1150412" y="2710768"/>
        <a:ext cx="1768815" cy="1768815"/>
      </dsp:txXfrm>
    </dsp:sp>
    <dsp:sp modelId="{4AB36793-0D22-4FB5-96E6-8B31B81209FE}">
      <dsp:nvSpPr>
        <dsp:cNvPr id="0" name=""/>
        <dsp:cNvSpPr/>
      </dsp:nvSpPr>
      <dsp:spPr>
        <a:xfrm>
          <a:off x="4780547" y="2632839"/>
          <a:ext cx="1960193" cy="1960193"/>
        </a:xfrm>
        <a:prstGeom prst="round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Euclid Circular A Medium" panose="020B0604000000000000" charset="-52"/>
              <a:ea typeface="Euclid Circular A Medium" panose="020B0604000000000000" charset="-52"/>
            </a:rPr>
            <a:t>Надежное хранение электронных документов, предотвращение возможной потери документов</a:t>
          </a:r>
        </a:p>
      </dsp:txBody>
      <dsp:txXfrm>
        <a:off x="4876236" y="2728528"/>
        <a:ext cx="1768815" cy="1768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E353C-A588-41F4-B367-957AD84B71A7}">
      <dsp:nvSpPr>
        <dsp:cNvPr id="0" name=""/>
        <dsp:cNvSpPr/>
      </dsp:nvSpPr>
      <dsp:spPr>
        <a:xfrm>
          <a:off x="2459155" y="1616441"/>
          <a:ext cx="1563088" cy="1465074"/>
        </a:xfrm>
        <a:prstGeom prst="ellipse">
          <a:avLst/>
        </a:prstGeom>
        <a:solidFill>
          <a:schemeClr val="accent1">
            <a:lumMod val="40000"/>
            <a:lumOff val="6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Электронный Архив</a:t>
          </a:r>
        </a:p>
      </dsp:txBody>
      <dsp:txXfrm>
        <a:off x="2688064" y="1830996"/>
        <a:ext cx="1105270" cy="1035964"/>
      </dsp:txXfrm>
    </dsp:sp>
    <dsp:sp modelId="{F667BE32-3202-458E-9AE6-0C33EE2FCA07}">
      <dsp:nvSpPr>
        <dsp:cNvPr id="0" name=""/>
        <dsp:cNvSpPr/>
      </dsp:nvSpPr>
      <dsp:spPr>
        <a:xfrm>
          <a:off x="2218973" y="-103926"/>
          <a:ext cx="1991816" cy="19639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Витрина данных налогового мониторинга </a:t>
          </a:r>
          <a:br>
            <a:rPr lang="ru-RU" sz="1700" b="1" kern="1200" dirty="0"/>
          </a:br>
          <a:r>
            <a:rPr lang="ru-RU" sz="1700" b="1" kern="1200" dirty="0"/>
            <a:t>1С: УХ</a:t>
          </a:r>
          <a:endParaRPr lang="ru-RU" sz="1700" kern="1200" dirty="0"/>
        </a:p>
      </dsp:txBody>
      <dsp:txXfrm>
        <a:off x="2510668" y="183687"/>
        <a:ext cx="1408426" cy="1388718"/>
      </dsp:txXfrm>
    </dsp:sp>
    <dsp:sp modelId="{979E2E72-C449-4EB0-871C-122F0CA9DFBA}">
      <dsp:nvSpPr>
        <dsp:cNvPr id="0" name=""/>
        <dsp:cNvSpPr/>
      </dsp:nvSpPr>
      <dsp:spPr>
        <a:xfrm>
          <a:off x="3654210" y="1949461"/>
          <a:ext cx="2030758" cy="19519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Бухгалтерская база </a:t>
          </a:r>
          <a:br>
            <a:rPr lang="ru-RU" sz="1700" b="1" kern="1200" dirty="0"/>
          </a:br>
          <a:r>
            <a:rPr lang="ru-RU" sz="1700" b="1" kern="1200" dirty="0"/>
            <a:t>1С: КОРП 8.3</a:t>
          </a:r>
          <a:endParaRPr lang="ru-RU" sz="1700" kern="1200" dirty="0"/>
        </a:p>
      </dsp:txBody>
      <dsp:txXfrm>
        <a:off x="3951608" y="2235319"/>
        <a:ext cx="1435962" cy="1380245"/>
      </dsp:txXfrm>
    </dsp:sp>
    <dsp:sp modelId="{7206DB16-00C4-486C-83FA-1103678FF90D}">
      <dsp:nvSpPr>
        <dsp:cNvPr id="0" name=""/>
        <dsp:cNvSpPr/>
      </dsp:nvSpPr>
      <dsp:spPr>
        <a:xfrm>
          <a:off x="892628" y="1961869"/>
          <a:ext cx="1953182" cy="193954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Система электронного </a:t>
          </a:r>
          <a:r>
            <a:rPr lang="ru-RU" sz="1700" b="1" kern="1200" dirty="0" err="1"/>
            <a:t>документо</a:t>
          </a:r>
          <a:r>
            <a:rPr lang="ru-RU" sz="1700" b="1" kern="1200" dirty="0"/>
            <a:t>-оборота </a:t>
          </a:r>
          <a:br>
            <a:rPr lang="ru-RU" sz="1700" b="1" kern="1200" dirty="0"/>
          </a:br>
          <a:r>
            <a:rPr lang="ru-RU" sz="1700" b="1" kern="1200" dirty="0"/>
            <a:t>1С: ДО 2.1</a:t>
          </a:r>
          <a:endParaRPr lang="ru-RU" sz="1700" kern="1200" dirty="0"/>
        </a:p>
      </dsp:txBody>
      <dsp:txXfrm>
        <a:off x="1178665" y="2245909"/>
        <a:ext cx="1381108" cy="13714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AB2A13-4B71-4CE4-9708-CDDF65A00145}">
      <dsp:nvSpPr>
        <dsp:cNvPr id="0" name=""/>
        <dsp:cNvSpPr/>
      </dsp:nvSpPr>
      <dsp:spPr>
        <a:xfrm rot="10800000">
          <a:off x="840613" y="93842"/>
          <a:ext cx="6920486" cy="699517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777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C00000"/>
              </a:solidFill>
              <a:latin typeface="Euclid Circular A Medium" panose="020B0604000000000000" charset="-52"/>
              <a:ea typeface="Euclid Circular A Medium" panose="020B0604000000000000" charset="-52"/>
            </a:rPr>
            <a:t>ЭА – это агрегатор: единая система оперативного хранения договорной и первичной документации</a:t>
          </a:r>
          <a:endParaRPr lang="ru-RU" sz="1800" kern="1200" dirty="0">
            <a:solidFill>
              <a:srgbClr val="C00000"/>
            </a:solidFill>
            <a:latin typeface="Euclid Circular A Medium" panose="020B0604000000000000" charset="-52"/>
            <a:ea typeface="Euclid Circular A Medium" panose="020B0604000000000000" charset="-52"/>
          </a:endParaRPr>
        </a:p>
      </dsp:txBody>
      <dsp:txXfrm rot="10800000">
        <a:off x="1015492" y="93842"/>
        <a:ext cx="6745607" cy="699517"/>
      </dsp:txXfrm>
    </dsp:sp>
    <dsp:sp modelId="{122E0BCA-F9B6-4C3E-A76C-D9F9C5F04E01}">
      <dsp:nvSpPr>
        <dsp:cNvPr id="0" name=""/>
        <dsp:cNvSpPr/>
      </dsp:nvSpPr>
      <dsp:spPr>
        <a:xfrm>
          <a:off x="0" y="630852"/>
          <a:ext cx="881636" cy="88163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ADEE28-79A8-494B-B2A7-AF9D0216EE4E}">
      <dsp:nvSpPr>
        <dsp:cNvPr id="0" name=""/>
        <dsp:cNvSpPr/>
      </dsp:nvSpPr>
      <dsp:spPr>
        <a:xfrm rot="10800000">
          <a:off x="820284" y="1005656"/>
          <a:ext cx="6931687" cy="771934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77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71B3B"/>
              </a:solidFill>
              <a:latin typeface="Euclid Circular A Medium" panose="020B0604000000000000" charset="-52"/>
              <a:ea typeface="Euclid Circular A Medium" panose="020B0604000000000000" charset="-52"/>
            </a:rPr>
            <a:t>В ЭА содержатся документы, закончившие цикл документооборота, а значит прошедшие контроль на полноту и корректность их составления</a:t>
          </a:r>
          <a:endParaRPr lang="ru-RU" sz="1400" kern="1200" dirty="0"/>
        </a:p>
      </dsp:txBody>
      <dsp:txXfrm rot="10800000">
        <a:off x="1013267" y="1005656"/>
        <a:ext cx="6738704" cy="771934"/>
      </dsp:txXfrm>
    </dsp:sp>
    <dsp:sp modelId="{7358D108-4630-40F5-AC45-E98FC82F5270}">
      <dsp:nvSpPr>
        <dsp:cNvPr id="0" name=""/>
        <dsp:cNvSpPr/>
      </dsp:nvSpPr>
      <dsp:spPr>
        <a:xfrm>
          <a:off x="0" y="1019290"/>
          <a:ext cx="881636" cy="88163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D319F9-5722-47D9-BD06-D670173F556B}">
      <dsp:nvSpPr>
        <dsp:cNvPr id="0" name=""/>
        <dsp:cNvSpPr/>
      </dsp:nvSpPr>
      <dsp:spPr>
        <a:xfrm rot="10800000">
          <a:off x="850918" y="1963107"/>
          <a:ext cx="6865715" cy="813759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77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71B3B"/>
              </a:solidFill>
              <a:latin typeface="Euclid Circular A Medium" panose="020B0604000000000000" charset="-52"/>
              <a:ea typeface="Euclid Circular A Medium" panose="020B0604000000000000" charset="-52"/>
            </a:rPr>
            <a:t>В ЭА отсутствует преддоговорная документация, входящая и исходящая корреспонденция, служебные записки</a:t>
          </a:r>
          <a:endParaRPr lang="ru-RU" sz="1600" kern="1200" dirty="0">
            <a:solidFill>
              <a:srgbClr val="071B3B"/>
            </a:solidFill>
            <a:latin typeface="Euclid Circular A Medium" panose="020B0604000000000000" charset="-52"/>
            <a:ea typeface="Euclid Circular A Medium" panose="020B0604000000000000" charset="-52"/>
          </a:endParaRPr>
        </a:p>
      </dsp:txBody>
      <dsp:txXfrm rot="10800000">
        <a:off x="1054358" y="1963107"/>
        <a:ext cx="6662275" cy="813759"/>
      </dsp:txXfrm>
    </dsp:sp>
    <dsp:sp modelId="{EB81F19E-1602-4D6B-B301-4276B2489953}">
      <dsp:nvSpPr>
        <dsp:cNvPr id="0" name=""/>
        <dsp:cNvSpPr/>
      </dsp:nvSpPr>
      <dsp:spPr>
        <a:xfrm flipH="1">
          <a:off x="0" y="2329894"/>
          <a:ext cx="330322" cy="49619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D82BEF-B8F5-4AB5-AACA-542455BF2BCD}">
      <dsp:nvSpPr>
        <dsp:cNvPr id="0" name=""/>
        <dsp:cNvSpPr/>
      </dsp:nvSpPr>
      <dsp:spPr>
        <a:xfrm rot="10800000">
          <a:off x="901041" y="2902365"/>
          <a:ext cx="6802654" cy="638587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77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071B3B"/>
              </a:solidFill>
              <a:latin typeface="Euclid Circular A Medium" panose="020B0604000000000000" charset="-52"/>
              <a:ea typeface="Euclid Circular A Medium" panose="020B0604000000000000" charset="-52"/>
            </a:rPr>
            <a:t>Удобный функционал поиска и отображения документов, пакетная выгрузка документов по любому полю в папку</a:t>
          </a:r>
        </a:p>
      </dsp:txBody>
      <dsp:txXfrm rot="10800000">
        <a:off x="1060688" y="2902365"/>
        <a:ext cx="6643007" cy="638587"/>
      </dsp:txXfrm>
    </dsp:sp>
    <dsp:sp modelId="{B58C3C82-4997-4CD0-9D1F-8CD6DF0A9AA5}">
      <dsp:nvSpPr>
        <dsp:cNvPr id="0" name=""/>
        <dsp:cNvSpPr/>
      </dsp:nvSpPr>
      <dsp:spPr>
        <a:xfrm>
          <a:off x="0" y="3289166"/>
          <a:ext cx="51769" cy="24384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7D6259-9AF9-4DC2-BDB6-7702FFC0D02B}">
      <dsp:nvSpPr>
        <dsp:cNvPr id="0" name=""/>
        <dsp:cNvSpPr/>
      </dsp:nvSpPr>
      <dsp:spPr>
        <a:xfrm rot="10800000">
          <a:off x="872535" y="3608924"/>
          <a:ext cx="6807807" cy="491627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77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ru-RU" sz="1600" b="1" kern="1200" dirty="0">
              <a:solidFill>
                <a:srgbClr val="071B3B"/>
              </a:solidFill>
              <a:latin typeface="Euclid Circular A Medium" panose="020B0604000000000000" charset="-52"/>
              <a:ea typeface="Euclid Circular A Medium" panose="020B0604000000000000" charset="-52"/>
              <a:cs typeface="Tahoma" panose="020B0604030504040204" pitchFamily="34" charset="0"/>
            </a:rPr>
            <a:t>Новые способы контроля полноты наличия договоров и ПУД, повышен уровень сохранности документов</a:t>
          </a:r>
          <a:endParaRPr lang="ru-RU" sz="1600" b="1" kern="1200" dirty="0">
            <a:solidFill>
              <a:srgbClr val="071B3B"/>
            </a:solidFill>
            <a:latin typeface="Euclid Circular A Medium" panose="020B0604000000000000" charset="-52"/>
            <a:ea typeface="Euclid Circular A Medium" panose="020B0604000000000000" charset="-52"/>
          </a:endParaRPr>
        </a:p>
      </dsp:txBody>
      <dsp:txXfrm rot="10800000">
        <a:off x="995442" y="3608924"/>
        <a:ext cx="6684900" cy="491627"/>
      </dsp:txXfrm>
    </dsp:sp>
    <dsp:sp modelId="{C5FCD4A2-C0DB-48C8-81D8-63E6B59D0668}">
      <dsp:nvSpPr>
        <dsp:cNvPr id="0" name=""/>
        <dsp:cNvSpPr/>
      </dsp:nvSpPr>
      <dsp:spPr>
        <a:xfrm flipH="1" flipV="1">
          <a:off x="0" y="4240308"/>
          <a:ext cx="357530" cy="6209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D8B978-3690-4F3D-8911-6ED4021495FF}">
      <dsp:nvSpPr>
        <dsp:cNvPr id="0" name=""/>
        <dsp:cNvSpPr/>
      </dsp:nvSpPr>
      <dsp:spPr>
        <a:xfrm rot="10800000">
          <a:off x="872563" y="4185380"/>
          <a:ext cx="6768548" cy="881636"/>
        </a:xfrm>
        <a:prstGeom prst="homePlate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777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C00000"/>
              </a:solidFill>
              <a:latin typeface="Euclid Circular A Medium" panose="020B0604000000000000" charset="-52"/>
              <a:ea typeface="Euclid Circular A Medium" panose="020B0604000000000000" charset="-52"/>
            </a:rPr>
            <a:t>ЭА содержит документы, которые готовы для автоматической выгрузки в АИС Налог-3</a:t>
          </a:r>
          <a:endParaRPr lang="ru-RU" sz="1800" kern="1200" dirty="0">
            <a:solidFill>
              <a:srgbClr val="C00000"/>
            </a:solidFill>
            <a:latin typeface="Euclid Circular A Medium" panose="020B0604000000000000" charset="-52"/>
            <a:ea typeface="Euclid Circular A Medium" panose="020B0604000000000000" charset="-52"/>
          </a:endParaRPr>
        </a:p>
      </dsp:txBody>
      <dsp:txXfrm rot="10800000">
        <a:off x="1092972" y="4185380"/>
        <a:ext cx="6548139" cy="881636"/>
      </dsp:txXfrm>
    </dsp:sp>
    <dsp:sp modelId="{477E760F-2A95-4F7A-9A5B-BFE5DDBAAE33}">
      <dsp:nvSpPr>
        <dsp:cNvPr id="0" name=""/>
        <dsp:cNvSpPr/>
      </dsp:nvSpPr>
      <dsp:spPr>
        <a:xfrm>
          <a:off x="0" y="3994065"/>
          <a:ext cx="881636" cy="88163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018A2-365F-4A7F-B377-E3CD4E188233}">
      <dsp:nvSpPr>
        <dsp:cNvPr id="0" name=""/>
        <dsp:cNvSpPr/>
      </dsp:nvSpPr>
      <dsp:spPr>
        <a:xfrm>
          <a:off x="2110498" y="-75715"/>
          <a:ext cx="2225388" cy="1421388"/>
        </a:xfrm>
        <a:prstGeom prst="flowChartMagneticDisk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rgbClr val="071B3B"/>
              </a:solidFill>
              <a:latin typeface="Euclid Circular A SemiBold" panose="020B0704000000000000" charset="-52"/>
              <a:ea typeface="Euclid Circular A SemiBold" panose="020B0704000000000000" charset="-52"/>
            </a:rPr>
            <a:t>Электронный архив</a:t>
          </a:r>
        </a:p>
      </dsp:txBody>
      <dsp:txXfrm>
        <a:off x="2110498" y="398081"/>
        <a:ext cx="2225388" cy="710694"/>
      </dsp:txXfrm>
    </dsp:sp>
    <dsp:sp modelId="{CF99BD7B-04B6-4001-98D9-FEB6170F3934}">
      <dsp:nvSpPr>
        <dsp:cNvPr id="0" name=""/>
        <dsp:cNvSpPr/>
      </dsp:nvSpPr>
      <dsp:spPr>
        <a:xfrm rot="3600000">
          <a:off x="3330687" y="2109233"/>
          <a:ext cx="1712178" cy="389442"/>
        </a:xfrm>
        <a:prstGeom prst="lef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3447520" y="2187121"/>
        <a:ext cx="1478512" cy="233666"/>
      </dsp:txXfrm>
    </dsp:sp>
    <dsp:sp modelId="{0F68D613-6B91-4DBF-AF92-0E891E7C3F08}">
      <dsp:nvSpPr>
        <dsp:cNvPr id="0" name=""/>
        <dsp:cNvSpPr/>
      </dsp:nvSpPr>
      <dsp:spPr>
        <a:xfrm>
          <a:off x="3948554" y="3262237"/>
          <a:ext cx="2225388" cy="111269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rgbClr val="071B3B"/>
              </a:solidFill>
              <a:latin typeface="Euclid Circular A SemiBold" panose="020B0704000000000000" charset="-52"/>
              <a:ea typeface="Euclid Circular A SemiBold" panose="020B0704000000000000" charset="-52"/>
            </a:rPr>
            <a:t>Витрина налогового мониторинга</a:t>
          </a:r>
        </a:p>
      </dsp:txBody>
      <dsp:txXfrm>
        <a:off x="3981144" y="3294827"/>
        <a:ext cx="2160208" cy="1047514"/>
      </dsp:txXfrm>
    </dsp:sp>
    <dsp:sp modelId="{C33A5709-B7B0-443E-865F-D6BCEF12754C}">
      <dsp:nvSpPr>
        <dsp:cNvPr id="0" name=""/>
        <dsp:cNvSpPr/>
      </dsp:nvSpPr>
      <dsp:spPr>
        <a:xfrm rot="10800000">
          <a:off x="2642903" y="3623863"/>
          <a:ext cx="1160578" cy="38944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10800000">
        <a:off x="2759736" y="3701751"/>
        <a:ext cx="926912" cy="233666"/>
      </dsp:txXfrm>
    </dsp:sp>
    <dsp:sp modelId="{460EA71C-05D5-4121-AD5C-6B533C4395AC}">
      <dsp:nvSpPr>
        <dsp:cNvPr id="0" name=""/>
        <dsp:cNvSpPr/>
      </dsp:nvSpPr>
      <dsp:spPr>
        <a:xfrm>
          <a:off x="272443" y="3262237"/>
          <a:ext cx="2225388" cy="111269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>
              <a:solidFill>
                <a:srgbClr val="071B3B"/>
              </a:solidFill>
              <a:latin typeface="Euclid Circular A SemiBold" panose="020B0704000000000000" charset="-52"/>
              <a:ea typeface="Euclid Circular A SemiBold" panose="020B0704000000000000" charset="-52"/>
            </a:rPr>
            <a:t>Бухгалтерская база</a:t>
          </a:r>
        </a:p>
      </dsp:txBody>
      <dsp:txXfrm>
        <a:off x="305033" y="3294827"/>
        <a:ext cx="2160208" cy="1047514"/>
      </dsp:txXfrm>
    </dsp:sp>
    <dsp:sp modelId="{34814B49-C863-4B5B-A404-8FA7EA6BB27E}">
      <dsp:nvSpPr>
        <dsp:cNvPr id="0" name=""/>
        <dsp:cNvSpPr/>
      </dsp:nvSpPr>
      <dsp:spPr>
        <a:xfrm rot="18000000">
          <a:off x="1382089" y="2109233"/>
          <a:ext cx="1755038" cy="389442"/>
        </a:xfrm>
        <a:prstGeom prst="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1498922" y="2187121"/>
        <a:ext cx="1521372" cy="2336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D1C7E-AA26-5D4A-9DFF-606B57CF67FE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3BA05-0574-7C4E-9C88-D4A03E3F51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083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8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233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48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264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903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C1CE-F8CF-4760-8FC5-1EE0727B1A27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75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C1CE-F8CF-4760-8FC5-1EE0727B1A27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205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C1CE-F8CF-4760-8FC5-1EE0727B1A27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843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C1CE-F8CF-4760-8FC5-1EE0727B1A27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230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C1CE-F8CF-4760-8FC5-1EE0727B1A27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527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C1CE-F8CF-4760-8FC5-1EE0727B1A27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32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C1CE-F8CF-4760-8FC5-1EE0727B1A27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61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8494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C1CE-F8CF-4760-8FC5-1EE0727B1A27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444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C1CE-F8CF-4760-8FC5-1EE0727B1A27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244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C1CE-F8CF-4760-8FC5-1EE0727B1A27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163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EC1CE-F8CF-4760-8FC5-1EE0727B1A27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186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944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0" y="1709742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0" y="4589467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538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430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9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729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365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9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407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9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507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28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EC1CE-F8CF-4760-8FC5-1EE0727B1A27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A0DEA-05A0-44C7-A78F-7BE6DDC7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66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4.xml"/><Relationship Id="rId5" Type="http://schemas.openxmlformats.org/officeDocument/2006/relationships/image" Target="../media/image11.png"/><Relationship Id="rId10" Type="http://schemas.microsoft.com/office/2007/relationships/diagramDrawing" Target="../diagrams/drawing4.xml"/><Relationship Id="rId4" Type="http://schemas.openxmlformats.org/officeDocument/2006/relationships/image" Target="../media/image21.png"/><Relationship Id="rId9" Type="http://schemas.openxmlformats.org/officeDocument/2006/relationships/diagramColors" Target="../diagrams/colors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2.png"/><Relationship Id="rId4" Type="http://schemas.openxmlformats.org/officeDocument/2006/relationships/diagramData" Target="../diagrams/data1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2.xml"/><Relationship Id="rId11" Type="http://schemas.openxmlformats.org/officeDocument/2006/relationships/image" Target="../media/image21.png"/><Relationship Id="rId5" Type="http://schemas.openxmlformats.org/officeDocument/2006/relationships/image" Target="../media/image24.png"/><Relationship Id="rId10" Type="http://schemas.microsoft.com/office/2007/relationships/diagramDrawing" Target="../diagrams/drawing2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hyperlink" Target="https://login.consultant.ru/link/?req=doc&amp;base=PBI&amp;n=332718&amp;dst=100018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7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6.png"/><Relationship Id="rId4" Type="http://schemas.openxmlformats.org/officeDocument/2006/relationships/diagramData" Target="../diagrams/data3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A54921-1496-4344-3735-C5D5C38F42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9" r="1786"/>
          <a:stretch/>
        </p:blipFill>
        <p:spPr>
          <a:xfrm>
            <a:off x="0" y="2128"/>
            <a:ext cx="9906000" cy="4335934"/>
          </a:xfrm>
          <a:prstGeom prst="rect">
            <a:avLst/>
          </a:prstGeom>
        </p:spPr>
      </p:pic>
      <p:pic>
        <p:nvPicPr>
          <p:cNvPr id="16" name="Image 14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03" y="7593599"/>
            <a:ext cx="11675997" cy="47427"/>
          </a:xfrm>
          <a:prstGeom prst="rect">
            <a:avLst/>
          </a:prstGeom>
        </p:spPr>
      </p:pic>
      <p:sp>
        <p:nvSpPr>
          <p:cNvPr id="17" name="Text 0"/>
          <p:cNvSpPr/>
          <p:nvPr/>
        </p:nvSpPr>
        <p:spPr>
          <a:xfrm>
            <a:off x="8401614" y="5606277"/>
            <a:ext cx="1177432" cy="291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045" dirty="0">
                <a:solidFill>
                  <a:srgbClr val="FFFFFF">
                    <a:alpha val="100000"/>
                  </a:srgbClr>
                </a:solidFill>
                <a:latin typeface="Euclid Circular A Light" pitchFamily="34" charset="0"/>
                <a:ea typeface="Euclid Circular A Light" pitchFamily="34" charset="-122"/>
                <a:cs typeface="Euclid Circular A Light" pitchFamily="34" charset="-120"/>
              </a:rPr>
              <a:t>ozk-group.ru</a:t>
            </a:r>
            <a:endParaRPr lang="en-US" sz="1045" dirty="0"/>
          </a:p>
        </p:txBody>
      </p:sp>
      <p:sp>
        <p:nvSpPr>
          <p:cNvPr id="18" name="Shape 1"/>
          <p:cNvSpPr/>
          <p:nvPr/>
        </p:nvSpPr>
        <p:spPr>
          <a:xfrm>
            <a:off x="-1212" y="3969431"/>
            <a:ext cx="9907212" cy="1873757"/>
          </a:xfrm>
          <a:prstGeom prst="rect">
            <a:avLst/>
          </a:prstGeom>
          <a:solidFill>
            <a:srgbClr val="041F42">
              <a:alpha val="100000"/>
            </a:srgbClr>
          </a:solidFill>
          <a:ln/>
        </p:spPr>
      </p:sp>
      <p:sp>
        <p:nvSpPr>
          <p:cNvPr id="21" name="Text 3"/>
          <p:cNvSpPr/>
          <p:nvPr/>
        </p:nvSpPr>
        <p:spPr>
          <a:xfrm>
            <a:off x="2505026" y="6465810"/>
            <a:ext cx="911695" cy="233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045" dirty="0">
                <a:solidFill>
                  <a:srgbClr val="FFFFFF">
                    <a:alpha val="100000"/>
                  </a:srgbClr>
                </a:solidFill>
                <a:latin typeface="Euclid Circular A Regular" pitchFamily="34" charset="0"/>
                <a:ea typeface="Euclid Circular A Regular" pitchFamily="34" charset="-122"/>
                <a:cs typeface="Euclid Circular A Regular" pitchFamily="34" charset="-120"/>
              </a:rPr>
              <a:t>ozk-group.ru</a:t>
            </a:r>
            <a:endParaRPr lang="en-US" sz="1045" dirty="0"/>
          </a:p>
        </p:txBody>
      </p:sp>
      <p:sp>
        <p:nvSpPr>
          <p:cNvPr id="22" name="Shape 4"/>
          <p:cNvSpPr/>
          <p:nvPr/>
        </p:nvSpPr>
        <p:spPr>
          <a:xfrm>
            <a:off x="-1212" y="5330441"/>
            <a:ext cx="9907212" cy="1525431"/>
          </a:xfrm>
          <a:prstGeom prst="rect">
            <a:avLst/>
          </a:prstGeom>
          <a:solidFill>
            <a:srgbClr val="454C77">
              <a:alpha val="100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pic>
        <p:nvPicPr>
          <p:cNvPr id="23" name="Image 16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03" y="4398379"/>
            <a:ext cx="3038800" cy="927237"/>
          </a:xfrm>
          <a:prstGeom prst="rect">
            <a:avLst/>
          </a:prstGeom>
        </p:spPr>
      </p:pic>
      <p:pic>
        <p:nvPicPr>
          <p:cNvPr id="25" name="Image 18" descr=" 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4198" y="5528360"/>
            <a:ext cx="1966281" cy="7406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6BF22D-D3F5-300A-8584-05E9C8F1B3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433"/>
            <a:ext cx="9906000" cy="81845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F6006CEF-C919-BE26-1187-CDF518B514EA}"/>
              </a:ext>
            </a:extLst>
          </p:cNvPr>
          <p:cNvSpPr/>
          <p:nvPr/>
        </p:nvSpPr>
        <p:spPr>
          <a:xfrm>
            <a:off x="8075311" y="6423949"/>
            <a:ext cx="1478693" cy="290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/>
            <a:r>
              <a:rPr lang="en-US" sz="1100" dirty="0">
                <a:solidFill>
                  <a:srgbClr val="FFFFFF">
                    <a:alpha val="100000"/>
                  </a:srgbClr>
                </a:solidFill>
                <a:latin typeface="Euclid Circular A Light" pitchFamily="34" charset="0"/>
                <a:ea typeface="Euclid Circular A Light" pitchFamily="34" charset="-122"/>
                <a:cs typeface="Euclid Circular A Light" pitchFamily="34" charset="-120"/>
              </a:rPr>
              <a:t>ozk-group.ru</a:t>
            </a:r>
            <a:endParaRPr lang="en-US" sz="1100" dirty="0"/>
          </a:p>
        </p:txBody>
      </p:sp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8E3B3E71-6894-4F90-A42A-241E2B7D7DEB}"/>
              </a:ext>
            </a:extLst>
          </p:cNvPr>
          <p:cNvSpPr txBox="1">
            <a:spLocks/>
          </p:cNvSpPr>
          <p:nvPr/>
        </p:nvSpPr>
        <p:spPr>
          <a:xfrm>
            <a:off x="3685321" y="5312982"/>
            <a:ext cx="6054297" cy="11145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ru-RU" sz="2400" b="1" dirty="0">
                <a:solidFill>
                  <a:srgbClr val="E6CD8E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Использование электронного архива </a:t>
            </a:r>
            <a:br>
              <a:rPr lang="ru-RU" sz="2400" b="1" dirty="0">
                <a:solidFill>
                  <a:srgbClr val="E6CD8E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</a:br>
            <a:r>
              <a:rPr lang="ru-RU" sz="2400" b="1" dirty="0">
                <a:solidFill>
                  <a:srgbClr val="E6CD8E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оперативного хранения документов</a:t>
            </a:r>
            <a:br>
              <a:rPr lang="ru-RU" sz="2400" b="1" dirty="0">
                <a:solidFill>
                  <a:srgbClr val="E6CD8E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</a:br>
            <a:r>
              <a:rPr lang="ru-RU" sz="2400" b="1" dirty="0">
                <a:solidFill>
                  <a:srgbClr val="E6CD8E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в налоговом мониторинге</a:t>
            </a:r>
          </a:p>
        </p:txBody>
      </p:sp>
    </p:spTree>
    <p:extLst>
      <p:ext uri="{BB962C8B-B14F-4D97-AF65-F5344CB8AC3E}">
        <p14:creationId xmlns:p14="http://schemas.microsoft.com/office/powerpoint/2010/main" val="1895105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D0356-623C-4644-903F-814B5551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94"/>
            <a:ext cx="9906000" cy="81845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CB0E960E-9FAD-42EA-BF82-FC1A997A2622}"/>
              </a:ext>
            </a:extLst>
          </p:cNvPr>
          <p:cNvSpPr/>
          <p:nvPr/>
        </p:nvSpPr>
        <p:spPr>
          <a:xfrm>
            <a:off x="-1212" y="6544685"/>
            <a:ext cx="9907212" cy="217360"/>
          </a:xfrm>
          <a:prstGeom prst="rect">
            <a:avLst/>
          </a:prstGeom>
          <a:solidFill>
            <a:srgbClr val="041F42">
              <a:alpha val="100000"/>
            </a:srgbClr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019E0-3007-4612-96BD-9D955755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840"/>
            <a:ext cx="9906000" cy="81845"/>
          </a:xfrm>
          <a:prstGeom prst="rect">
            <a:avLst/>
          </a:prstGeom>
        </p:spPr>
      </p:pic>
      <p:pic>
        <p:nvPicPr>
          <p:cNvPr id="5" name="Image 16" descr=" ">
            <a:extLst>
              <a:ext uri="{FF2B5EF4-FFF2-40B4-BE49-F238E27FC236}">
                <a16:creationId xmlns:a16="http://schemas.microsoft.com/office/drawing/2014/main" id="{522DF46D-CB76-4338-B467-7D0ACA1D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3" y="6552452"/>
            <a:ext cx="661434" cy="201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70E0E-CF58-4359-BB16-3119A8827515}"/>
              </a:ext>
            </a:extLst>
          </p:cNvPr>
          <p:cNvSpPr txBox="1"/>
          <p:nvPr/>
        </p:nvSpPr>
        <p:spPr>
          <a:xfrm>
            <a:off x="590917" y="1035096"/>
            <a:ext cx="8993609" cy="399646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pPr algn="just"/>
            <a:endParaRPr lang="ru-RU" sz="1200" i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4491C4-7B4C-4F2D-B0BF-B224C6EF5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2" y="-2448"/>
            <a:ext cx="9906000" cy="9326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B5E102-912D-4B38-897B-0C7F64492C76}"/>
              </a:ext>
            </a:extLst>
          </p:cNvPr>
          <p:cNvSpPr txBox="1"/>
          <p:nvPr/>
        </p:nvSpPr>
        <p:spPr>
          <a:xfrm>
            <a:off x="185233" y="233063"/>
            <a:ext cx="6906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Пример документа ЭДО в 1С: Бухгалтерия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 SemiBold" panose="020B0704000000000000" pitchFamily="34" charset="-52"/>
              <a:ea typeface="Euclid Circular A SemiBold" panose="020B0704000000000000" pitchFamily="34" charset="-5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982AEB-F60D-4C22-A773-6E0D26E0C326}"/>
              </a:ext>
            </a:extLst>
          </p:cNvPr>
          <p:cNvSpPr txBox="1"/>
          <p:nvPr/>
        </p:nvSpPr>
        <p:spPr>
          <a:xfrm>
            <a:off x="347273" y="5949765"/>
            <a:ext cx="49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5732C1-78D5-44D8-A5A8-B4D3BCD36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4" y="1120187"/>
            <a:ext cx="9558728" cy="482181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E2ABCA-50EA-4E79-B185-30CCAE896F1A}"/>
              </a:ext>
            </a:extLst>
          </p:cNvPr>
          <p:cNvSpPr/>
          <p:nvPr/>
        </p:nvSpPr>
        <p:spPr>
          <a:xfrm>
            <a:off x="1832609" y="2834640"/>
            <a:ext cx="731119" cy="148791"/>
          </a:xfrm>
          <a:prstGeom prst="rect">
            <a:avLst/>
          </a:prstGeom>
          <a:solidFill>
            <a:srgbClr val="D7F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BF739C4-A5AB-43DB-BFB1-9784EC99896B}"/>
              </a:ext>
            </a:extLst>
          </p:cNvPr>
          <p:cNvSpPr/>
          <p:nvPr/>
        </p:nvSpPr>
        <p:spPr>
          <a:xfrm>
            <a:off x="768096" y="5059680"/>
            <a:ext cx="1795632" cy="469392"/>
          </a:xfrm>
          <a:prstGeom prst="rect">
            <a:avLst/>
          </a:prstGeom>
          <a:solidFill>
            <a:srgbClr val="FEF2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A744F77-0381-4F57-8009-7A8FD8AD692C}"/>
              </a:ext>
            </a:extLst>
          </p:cNvPr>
          <p:cNvSpPr/>
          <p:nvPr/>
        </p:nvSpPr>
        <p:spPr>
          <a:xfrm>
            <a:off x="4436164" y="1650820"/>
            <a:ext cx="1621536" cy="254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1064EAB-78D0-4DA2-89CB-983F030EFEB7}"/>
              </a:ext>
            </a:extLst>
          </p:cNvPr>
          <p:cNvSpPr/>
          <p:nvPr/>
        </p:nvSpPr>
        <p:spPr>
          <a:xfrm>
            <a:off x="4492752" y="2089083"/>
            <a:ext cx="1621536" cy="154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1E8A1E4-05E6-4F72-8F92-26454AF7C9E9}"/>
              </a:ext>
            </a:extLst>
          </p:cNvPr>
          <p:cNvSpPr/>
          <p:nvPr/>
        </p:nvSpPr>
        <p:spPr>
          <a:xfrm rot="16200000">
            <a:off x="5725223" y="1743735"/>
            <a:ext cx="693628" cy="169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F1D8A77-838C-485F-BE75-AD104A530E78}"/>
              </a:ext>
            </a:extLst>
          </p:cNvPr>
          <p:cNvSpPr/>
          <p:nvPr/>
        </p:nvSpPr>
        <p:spPr>
          <a:xfrm rot="16200000">
            <a:off x="4170322" y="1778614"/>
            <a:ext cx="693628" cy="73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4BECE65-91F2-4F8C-867F-9E4785266312}"/>
              </a:ext>
            </a:extLst>
          </p:cNvPr>
          <p:cNvSpPr/>
          <p:nvPr/>
        </p:nvSpPr>
        <p:spPr>
          <a:xfrm>
            <a:off x="4484070" y="1828662"/>
            <a:ext cx="1585822" cy="333342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531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D0356-623C-4644-903F-814B5551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94"/>
            <a:ext cx="9906000" cy="81845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CB0E960E-9FAD-42EA-BF82-FC1A997A2622}"/>
              </a:ext>
            </a:extLst>
          </p:cNvPr>
          <p:cNvSpPr/>
          <p:nvPr/>
        </p:nvSpPr>
        <p:spPr>
          <a:xfrm>
            <a:off x="-1212" y="6544685"/>
            <a:ext cx="9907212" cy="217360"/>
          </a:xfrm>
          <a:prstGeom prst="rect">
            <a:avLst/>
          </a:prstGeom>
          <a:solidFill>
            <a:srgbClr val="041F42">
              <a:alpha val="100000"/>
            </a:srgbClr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019E0-3007-4612-96BD-9D955755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840"/>
            <a:ext cx="9906000" cy="81845"/>
          </a:xfrm>
          <a:prstGeom prst="rect">
            <a:avLst/>
          </a:prstGeom>
        </p:spPr>
      </p:pic>
      <p:pic>
        <p:nvPicPr>
          <p:cNvPr id="5" name="Image 16" descr=" ">
            <a:extLst>
              <a:ext uri="{FF2B5EF4-FFF2-40B4-BE49-F238E27FC236}">
                <a16:creationId xmlns:a16="http://schemas.microsoft.com/office/drawing/2014/main" id="{522DF46D-CB76-4338-B467-7D0ACA1D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3" y="6552452"/>
            <a:ext cx="661434" cy="201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9502EA-D58B-4DC7-BE36-8C30F274CA4F}"/>
              </a:ext>
            </a:extLst>
          </p:cNvPr>
          <p:cNvSpPr txBox="1"/>
          <p:nvPr/>
        </p:nvSpPr>
        <p:spPr>
          <a:xfrm>
            <a:off x="431443" y="1376026"/>
            <a:ext cx="8811794" cy="1553918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454C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42834-AAE9-4BB4-A30E-56521BD88E78}"/>
              </a:ext>
            </a:extLst>
          </p:cNvPr>
          <p:cNvSpPr txBox="1"/>
          <p:nvPr/>
        </p:nvSpPr>
        <p:spPr>
          <a:xfrm>
            <a:off x="1255812" y="4845092"/>
            <a:ext cx="79874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u="sng" dirty="0">
                <a:solidFill>
                  <a:schemeClr val="accent1">
                    <a:lumMod val="50000"/>
                  </a:schemeClr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Вкладки в карточке: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Реквизиты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– перечень под каждый вид документа (всего 20 видов)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Связи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 - отображаются связанные документы внутри архива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Обзор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 – файл документа ЭДО или скан-образ бумажного документа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ЭП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– файлы, содержащие электронные подписи документа ЭДО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358A32-75BE-4B7C-80F7-C821D206F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2" y="-2448"/>
            <a:ext cx="9906000" cy="932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3BF981-3718-4125-A722-54744039F372}"/>
              </a:ext>
            </a:extLst>
          </p:cNvPr>
          <p:cNvSpPr txBox="1"/>
          <p:nvPr/>
        </p:nvSpPr>
        <p:spPr>
          <a:xfrm>
            <a:off x="422910" y="286654"/>
            <a:ext cx="891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Пример карточки документа ЭДО в Электронном архиве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 SemiBold" panose="020B0704000000000000" pitchFamily="34" charset="-52"/>
              <a:ea typeface="Euclid Circular A SemiBold" panose="020B0704000000000000" pitchFamily="34" charset="-5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1E2750-28C1-4BB3-92B2-B2FC368C14C2}"/>
              </a:ext>
            </a:extLst>
          </p:cNvPr>
          <p:cNvSpPr txBox="1"/>
          <p:nvPr/>
        </p:nvSpPr>
        <p:spPr>
          <a:xfrm>
            <a:off x="347273" y="5949765"/>
            <a:ext cx="49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45E2A7-716C-4F57-B6FB-DCE76EC31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35" y="945563"/>
            <a:ext cx="9500305" cy="388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62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D0356-623C-4644-903F-814B5551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94"/>
            <a:ext cx="9906000" cy="81845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CB0E960E-9FAD-42EA-BF82-FC1A997A2622}"/>
              </a:ext>
            </a:extLst>
          </p:cNvPr>
          <p:cNvSpPr/>
          <p:nvPr/>
        </p:nvSpPr>
        <p:spPr>
          <a:xfrm>
            <a:off x="-1212" y="6544685"/>
            <a:ext cx="9907212" cy="217360"/>
          </a:xfrm>
          <a:prstGeom prst="rect">
            <a:avLst/>
          </a:prstGeom>
          <a:solidFill>
            <a:srgbClr val="041F42">
              <a:alpha val="100000"/>
            </a:srgbClr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019E0-3007-4612-96BD-9D955755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840"/>
            <a:ext cx="9906000" cy="81845"/>
          </a:xfrm>
          <a:prstGeom prst="rect">
            <a:avLst/>
          </a:prstGeom>
        </p:spPr>
      </p:pic>
      <p:pic>
        <p:nvPicPr>
          <p:cNvPr id="5" name="Image 16" descr=" ">
            <a:extLst>
              <a:ext uri="{FF2B5EF4-FFF2-40B4-BE49-F238E27FC236}">
                <a16:creationId xmlns:a16="http://schemas.microsoft.com/office/drawing/2014/main" id="{522DF46D-CB76-4338-B467-7D0ACA1D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3" y="6552452"/>
            <a:ext cx="661434" cy="201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70E0E-CF58-4359-BB16-3119A8827515}"/>
              </a:ext>
            </a:extLst>
          </p:cNvPr>
          <p:cNvSpPr txBox="1"/>
          <p:nvPr/>
        </p:nvSpPr>
        <p:spPr>
          <a:xfrm>
            <a:off x="6524260" y="1353845"/>
            <a:ext cx="3196507" cy="4031887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Euclid Circular A Medium" panose="020B0604000000000000" charset="-52"/>
                <a:ea typeface="Euclid Circular A Medium" panose="020B0604000000000000" charset="-52"/>
                <a:cs typeface="Euclid Circular A Regular" panose="020B0604020202020204" charset="0"/>
              </a:rPr>
              <a:t>При переносе данных из бухгалтерской базы в витрину налогового мониторинга</a:t>
            </a:r>
            <a:r>
              <a:rPr lang="ru-RU" sz="2400" b="1" u="sng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  <a:cs typeface="Euclid Circular A Regular" panose="020B0604020202020204" charset="0"/>
              </a:rPr>
              <a:t> переносятся ссылки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Euclid Circular A Medium" panose="020B0604000000000000" charset="-52"/>
                <a:ea typeface="Euclid Circular A Medium" panose="020B0604000000000000" charset="-52"/>
                <a:cs typeface="Euclid Circular A Regular" panose="020B0604020202020204" charset="0"/>
              </a:rPr>
              <a:t>на документы в электронном архиве</a:t>
            </a:r>
          </a:p>
          <a:p>
            <a:pPr algn="just"/>
            <a:endParaRPr lang="ru-RU" dirty="0">
              <a:solidFill>
                <a:schemeClr val="accent1">
                  <a:lumMod val="50000"/>
                </a:schemeClr>
              </a:solidFill>
              <a:latin typeface="Euclid Circular A Medium" panose="020B0604000000000000" charset="-52"/>
              <a:ea typeface="Euclid Circular A Medium" panose="020B0604000000000000" charset="-52"/>
              <a:cs typeface="Euclid Circular A Regular" panose="020B0604020202020204" charset="0"/>
            </a:endParaRP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Euclid Circular A Medium" panose="020B0604000000000000" charset="-52"/>
                <a:ea typeface="Euclid Circular A Medium" panose="020B0604000000000000" charset="-52"/>
                <a:cs typeface="Euclid Circular A Regular" panose="020B0604020202020204" charset="0"/>
              </a:rPr>
              <a:t>Механизм </a:t>
            </a:r>
            <a:r>
              <a:rPr lang="en-US" sz="2400" b="1" u="sng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  <a:cs typeface="Euclid Circular A Regular" panose="020B0604020202020204" charset="0"/>
              </a:rPr>
              <a:t>drill down</a:t>
            </a:r>
            <a:r>
              <a:rPr lang="ru-RU" sz="2400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  <a:cs typeface="Euclid Circular A Regular" panose="020B0604020202020204" charset="0"/>
              </a:rPr>
              <a:t> 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  <a:latin typeface="Euclid Circular A Medium" panose="020B0604000000000000" charset="-52"/>
                <a:ea typeface="Euclid Circular A Medium" panose="020B0604000000000000" charset="-52"/>
                <a:cs typeface="Euclid Circular A Regular" panose="020B0604020202020204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Euclid Circular A Medium" panose="020B0604000000000000" charset="-52"/>
                <a:ea typeface="Euclid Circular A Medium" panose="020B0604000000000000" charset="-52"/>
                <a:cs typeface="Euclid Circular A Regular" panose="020B0604020202020204" charset="0"/>
              </a:rPr>
              <a:t>от строки декларации до документа сохраняется  в витрине налогового мониторинга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758646-80E8-43E1-8896-AF370A363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2" y="-2448"/>
            <a:ext cx="9906000" cy="932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91FAB4-814F-4BCA-B4A3-76E06B1219CD}"/>
              </a:ext>
            </a:extLst>
          </p:cNvPr>
          <p:cNvSpPr txBox="1"/>
          <p:nvPr/>
        </p:nvSpPr>
        <p:spPr>
          <a:xfrm>
            <a:off x="422910" y="286654"/>
            <a:ext cx="8707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Электронный архив и витрина налогового мониторинга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 SemiBold" panose="020B0704000000000000" pitchFamily="34" charset="-52"/>
              <a:ea typeface="Euclid Circular A SemiBold" panose="020B0704000000000000" pitchFamily="34" charset="-52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2F2B3A-9FFE-4772-87B2-D99CC2399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986" y="1665881"/>
            <a:ext cx="1115893" cy="341917"/>
          </a:xfrm>
          <a:prstGeom prst="rect">
            <a:avLst/>
          </a:prstGeom>
        </p:spPr>
      </p:pic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27DE73AC-09DC-47A6-AAAD-C797793783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9515219"/>
              </p:ext>
            </p:extLst>
          </p:nvPr>
        </p:nvGraphicFramePr>
        <p:xfrm>
          <a:off x="185233" y="1204939"/>
          <a:ext cx="6446386" cy="4299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A4ED85C-C880-4495-AFD0-EA3524853B3B}"/>
              </a:ext>
            </a:extLst>
          </p:cNvPr>
          <p:cNvSpPr txBox="1"/>
          <p:nvPr/>
        </p:nvSpPr>
        <p:spPr>
          <a:xfrm>
            <a:off x="347273" y="5949765"/>
            <a:ext cx="49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94135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D0356-623C-4644-903F-814B5551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94"/>
            <a:ext cx="9906000" cy="81845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CB0E960E-9FAD-42EA-BF82-FC1A997A2622}"/>
              </a:ext>
            </a:extLst>
          </p:cNvPr>
          <p:cNvSpPr/>
          <p:nvPr/>
        </p:nvSpPr>
        <p:spPr>
          <a:xfrm>
            <a:off x="-1212" y="6544685"/>
            <a:ext cx="9907212" cy="217360"/>
          </a:xfrm>
          <a:prstGeom prst="rect">
            <a:avLst/>
          </a:prstGeom>
          <a:solidFill>
            <a:srgbClr val="041F42">
              <a:alpha val="100000"/>
            </a:srgbClr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019E0-3007-4612-96BD-9D955755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840"/>
            <a:ext cx="9906000" cy="81845"/>
          </a:xfrm>
          <a:prstGeom prst="rect">
            <a:avLst/>
          </a:prstGeom>
        </p:spPr>
      </p:pic>
      <p:pic>
        <p:nvPicPr>
          <p:cNvPr id="5" name="Image 16" descr=" ">
            <a:extLst>
              <a:ext uri="{FF2B5EF4-FFF2-40B4-BE49-F238E27FC236}">
                <a16:creationId xmlns:a16="http://schemas.microsoft.com/office/drawing/2014/main" id="{522DF46D-CB76-4338-B467-7D0ACA1D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3" y="6552452"/>
            <a:ext cx="661434" cy="201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70E0E-CF58-4359-BB16-3119A8827515}"/>
              </a:ext>
            </a:extLst>
          </p:cNvPr>
          <p:cNvSpPr txBox="1"/>
          <p:nvPr/>
        </p:nvSpPr>
        <p:spPr>
          <a:xfrm>
            <a:off x="515950" y="997126"/>
            <a:ext cx="8993609" cy="399646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pPr algn="just"/>
            <a:endParaRPr lang="ru-RU" sz="1200" i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502EA-D58B-4DC7-BE36-8C30F274CA4F}"/>
              </a:ext>
            </a:extLst>
          </p:cNvPr>
          <p:cNvSpPr txBox="1"/>
          <p:nvPr/>
        </p:nvSpPr>
        <p:spPr>
          <a:xfrm>
            <a:off x="665672" y="5432322"/>
            <a:ext cx="9179367" cy="989595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>
                <a:solidFill>
                  <a:srgbClr val="454C77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  <a:t>Электронный архив стал основой для интеграции с АИС Налог-3 в качестве </a:t>
            </a:r>
            <a:br>
              <a:rPr lang="ru-RU" sz="1600" b="1" dirty="0">
                <a:solidFill>
                  <a:srgbClr val="454C77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</a:br>
            <a:r>
              <a:rPr lang="ru-RU" sz="1600" b="1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  <a:t>файлового ресурса </a:t>
            </a:r>
            <a:r>
              <a:rPr lang="ru-RU" sz="1600" b="1" dirty="0">
                <a:solidFill>
                  <a:srgbClr val="454C77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  <a:t>и обеспечения работы Сервиса №3 Файлообмен  и Сервиса №4 Автоматический запрос на получение реестра ПУД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Euclid Circular A Medium" panose="020B0604000000000000" charset="-52"/>
              <a:ea typeface="Euclid Circular A Medium" panose="020B0604000000000000" charset="-52"/>
              <a:cs typeface="Tahom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F2783C-0918-498D-8F0E-C846B670514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52" y="1037891"/>
            <a:ext cx="6448242" cy="4360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F725FD-2B97-490B-BE6E-467C06159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2" y="-2448"/>
            <a:ext cx="9906000" cy="9326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440503-5BB8-4CE6-A5B4-649BB8E7A567}"/>
              </a:ext>
            </a:extLst>
          </p:cNvPr>
          <p:cNvSpPr txBox="1"/>
          <p:nvPr/>
        </p:nvSpPr>
        <p:spPr>
          <a:xfrm>
            <a:off x="185233" y="261272"/>
            <a:ext cx="9111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Схема интеграции Электронного архива с АИС «Налог-3»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 SemiBold" panose="020B0704000000000000" pitchFamily="34" charset="-52"/>
              <a:ea typeface="Euclid Circular A SemiBold" panose="020B0704000000000000" pitchFamily="34" charset="-5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665A9E-FDB7-41DC-8ABF-20263546B1BF}"/>
              </a:ext>
            </a:extLst>
          </p:cNvPr>
          <p:cNvSpPr txBox="1"/>
          <p:nvPr/>
        </p:nvSpPr>
        <p:spPr>
          <a:xfrm>
            <a:off x="166280" y="6024430"/>
            <a:ext cx="49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13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755BE4-DBAB-431E-80A4-1C275BBF7C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9720" y="1734107"/>
            <a:ext cx="2389839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00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D0356-623C-4644-903F-814B5551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94"/>
            <a:ext cx="9906000" cy="81845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CB0E960E-9FAD-42EA-BF82-FC1A997A2622}"/>
              </a:ext>
            </a:extLst>
          </p:cNvPr>
          <p:cNvSpPr/>
          <p:nvPr/>
        </p:nvSpPr>
        <p:spPr>
          <a:xfrm>
            <a:off x="-1212" y="6544685"/>
            <a:ext cx="9907212" cy="217360"/>
          </a:xfrm>
          <a:prstGeom prst="rect">
            <a:avLst/>
          </a:prstGeom>
          <a:solidFill>
            <a:srgbClr val="041F42">
              <a:alpha val="100000"/>
            </a:srgbClr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019E0-3007-4612-96BD-9D955755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840"/>
            <a:ext cx="9906000" cy="81845"/>
          </a:xfrm>
          <a:prstGeom prst="rect">
            <a:avLst/>
          </a:prstGeom>
        </p:spPr>
      </p:pic>
      <p:pic>
        <p:nvPicPr>
          <p:cNvPr id="5" name="Image 16" descr=" ">
            <a:extLst>
              <a:ext uri="{FF2B5EF4-FFF2-40B4-BE49-F238E27FC236}">
                <a16:creationId xmlns:a16="http://schemas.microsoft.com/office/drawing/2014/main" id="{522DF46D-CB76-4338-B467-7D0ACA1D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3" y="6552452"/>
            <a:ext cx="661434" cy="201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9502EA-D58B-4DC7-BE36-8C30F274CA4F}"/>
              </a:ext>
            </a:extLst>
          </p:cNvPr>
          <p:cNvSpPr txBox="1"/>
          <p:nvPr/>
        </p:nvSpPr>
        <p:spPr>
          <a:xfrm>
            <a:off x="270333" y="1534821"/>
            <a:ext cx="3634576" cy="4753990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2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  <a:t>Переформатировано хранение документов в электронном архиве под требования интеграции: одна карточка – один файл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2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  <a:t>Реализована автоматическая обработка по установлению связей между договорной документацией, которая попадает в архив из СЭД </a:t>
            </a:r>
            <a:br>
              <a:rPr lang="ru-RU" sz="1600" b="1" dirty="0">
                <a:solidFill>
                  <a:schemeClr val="tx2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</a:br>
            <a:r>
              <a:rPr lang="ru-RU" sz="1600" b="1" dirty="0">
                <a:solidFill>
                  <a:schemeClr val="tx2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  <a:t>и справочником «Договоры» </a:t>
            </a:r>
            <a:br>
              <a:rPr lang="ru-RU" sz="1600" b="1" dirty="0">
                <a:solidFill>
                  <a:schemeClr val="tx2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</a:br>
            <a:r>
              <a:rPr lang="ru-RU" sz="1600" b="1" dirty="0">
                <a:solidFill>
                  <a:schemeClr val="tx2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  <a:t>в 1С:Бухгалтерия</a:t>
            </a:r>
            <a:endParaRPr lang="en-US" sz="1600" b="1" dirty="0">
              <a:solidFill>
                <a:schemeClr val="tx2"/>
              </a:solidFill>
              <a:latin typeface="Euclid Circular A Medium" panose="020B0604000000000000" charset="-52"/>
              <a:ea typeface="Euclid Circular A Medium" panose="020B0604000000000000" charset="-52"/>
              <a:cs typeface="Tahoma" panose="020B060403050404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chemeClr val="tx2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  <a:t>Появились дополнительные инструменты контроля наличия в электронном архиве договоров к операциям </a:t>
            </a:r>
            <a:br>
              <a:rPr lang="ru-RU" sz="1600" b="1" dirty="0">
                <a:solidFill>
                  <a:schemeClr val="tx2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</a:br>
            <a:r>
              <a:rPr lang="ru-RU" sz="1600" b="1" dirty="0">
                <a:solidFill>
                  <a:schemeClr val="tx2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  <a:t>в 1С:Бухгалтерия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2B6660-7CEC-45CA-97F5-920404DE1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303" y="1224986"/>
            <a:ext cx="876963" cy="2687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D30E1E-DFA2-431D-93D8-878CAA242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2" y="-2448"/>
            <a:ext cx="9906000" cy="932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EDEE52-499B-4999-8C32-F070F25BAE7D}"/>
              </a:ext>
            </a:extLst>
          </p:cNvPr>
          <p:cNvSpPr txBox="1"/>
          <p:nvPr/>
        </p:nvSpPr>
        <p:spPr>
          <a:xfrm>
            <a:off x="422910" y="286654"/>
            <a:ext cx="8101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Особенности проекта по интеграции с АИС Налог-3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 SemiBold" panose="020B0704000000000000" pitchFamily="34" charset="-52"/>
              <a:ea typeface="Euclid Circular A SemiBold" panose="020B0704000000000000" pitchFamily="34" charset="-52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C09B7B-3347-41DB-BF15-4189F90F3E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1998" y="1019646"/>
            <a:ext cx="1399580" cy="528461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B5FC19-321E-4DB6-8E1E-3F96C82F1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47" y="4568757"/>
            <a:ext cx="1115893" cy="3419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8529DA-EAC1-4641-98B9-AD8EDEBC24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98" y="1031214"/>
            <a:ext cx="1399579" cy="888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B32DC4-E1E4-4BD4-8AA5-61DD12E156A7}"/>
              </a:ext>
            </a:extLst>
          </p:cNvPr>
          <p:cNvSpPr txBox="1"/>
          <p:nvPr/>
        </p:nvSpPr>
        <p:spPr>
          <a:xfrm>
            <a:off x="96789" y="5983610"/>
            <a:ext cx="49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80836A-E885-4747-8847-18F0E0548C29}"/>
              </a:ext>
            </a:extLst>
          </p:cNvPr>
          <p:cNvSpPr txBox="1"/>
          <p:nvPr/>
        </p:nvSpPr>
        <p:spPr>
          <a:xfrm>
            <a:off x="5888939" y="1534062"/>
            <a:ext cx="337237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44546A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Реализован удобный </a:t>
            </a:r>
            <a:r>
              <a:rPr lang="ru-RU" sz="1600" b="1" dirty="0" err="1">
                <a:solidFill>
                  <a:srgbClr val="44546A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мэппинг</a:t>
            </a:r>
            <a:r>
              <a:rPr lang="ru-RU" sz="1600" b="1" dirty="0">
                <a:solidFill>
                  <a:srgbClr val="44546A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 документов электронного архива</a:t>
            </a:r>
            <a:br>
              <a:rPr lang="ru-RU" sz="1600" b="1" dirty="0">
                <a:solidFill>
                  <a:srgbClr val="44546A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</a:br>
            <a:r>
              <a:rPr lang="ru-RU" sz="1600" b="1" dirty="0">
                <a:solidFill>
                  <a:srgbClr val="44546A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и кодов СПВДОК, </a:t>
            </a:r>
            <a:br>
              <a:rPr lang="ru-RU" sz="1600" b="1" dirty="0">
                <a:solidFill>
                  <a:srgbClr val="44546A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</a:br>
            <a:r>
              <a:rPr lang="ru-RU" sz="1600" b="1" dirty="0">
                <a:solidFill>
                  <a:srgbClr val="44546A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в дальнейшем его можно легко перенастроить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44546A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Автоматизирован процесс построения реестра ПУД </a:t>
            </a:r>
            <a:br>
              <a:rPr lang="ru-RU" sz="1600" b="1" dirty="0">
                <a:solidFill>
                  <a:srgbClr val="44546A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</a:br>
            <a:r>
              <a:rPr lang="ru-RU" sz="1600" b="1" dirty="0">
                <a:solidFill>
                  <a:srgbClr val="44546A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на основе данных электронного архива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44546A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Разработана контрольная процедура полноты построения Реестра ПУД: все ли документы из электронного архива включены (тестируется)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FC3E54-555A-482F-A42A-148EFE499C06}"/>
              </a:ext>
            </a:extLst>
          </p:cNvPr>
          <p:cNvSpPr txBox="1"/>
          <p:nvPr/>
        </p:nvSpPr>
        <p:spPr>
          <a:xfrm>
            <a:off x="307306" y="1162361"/>
            <a:ext cx="3771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в части Электронного архива: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69F1D-D10B-48A6-A93B-84D1BC435073}"/>
              </a:ext>
            </a:extLst>
          </p:cNvPr>
          <p:cNvSpPr txBox="1"/>
          <p:nvPr/>
        </p:nvSpPr>
        <p:spPr>
          <a:xfrm>
            <a:off x="6081311" y="1124362"/>
            <a:ext cx="311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в части Витрины НМ: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010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D0356-623C-4644-903F-814B5551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94"/>
            <a:ext cx="9906000" cy="81845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CB0E960E-9FAD-42EA-BF82-FC1A997A2622}"/>
              </a:ext>
            </a:extLst>
          </p:cNvPr>
          <p:cNvSpPr/>
          <p:nvPr/>
        </p:nvSpPr>
        <p:spPr>
          <a:xfrm>
            <a:off x="-1212" y="6544685"/>
            <a:ext cx="9907212" cy="217360"/>
          </a:xfrm>
          <a:prstGeom prst="rect">
            <a:avLst/>
          </a:prstGeom>
          <a:solidFill>
            <a:srgbClr val="041F42">
              <a:alpha val="100000"/>
            </a:srgbClr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019E0-3007-4612-96BD-9D955755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840"/>
            <a:ext cx="9906000" cy="81845"/>
          </a:xfrm>
          <a:prstGeom prst="rect">
            <a:avLst/>
          </a:prstGeom>
        </p:spPr>
      </p:pic>
      <p:pic>
        <p:nvPicPr>
          <p:cNvPr id="5" name="Image 16" descr=" ">
            <a:extLst>
              <a:ext uri="{FF2B5EF4-FFF2-40B4-BE49-F238E27FC236}">
                <a16:creationId xmlns:a16="http://schemas.microsoft.com/office/drawing/2014/main" id="{522DF46D-CB76-4338-B467-7D0ACA1D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3" y="6552452"/>
            <a:ext cx="661434" cy="2018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E2A8C9-4A03-427A-80C9-9CCE9F059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2" y="-2448"/>
            <a:ext cx="9906000" cy="932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05B44A-4A70-4FBD-B911-5425F188530E}"/>
              </a:ext>
            </a:extLst>
          </p:cNvPr>
          <p:cNvSpPr txBox="1"/>
          <p:nvPr/>
        </p:nvSpPr>
        <p:spPr>
          <a:xfrm>
            <a:off x="-2424" y="243935"/>
            <a:ext cx="9979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Построение подчиненной структуры договорной документации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E094DA-4FD1-4F0C-8894-35CC2DE6FFF8}"/>
              </a:ext>
            </a:extLst>
          </p:cNvPr>
          <p:cNvSpPr txBox="1"/>
          <p:nvPr/>
        </p:nvSpPr>
        <p:spPr>
          <a:xfrm>
            <a:off x="347273" y="5949765"/>
            <a:ext cx="49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D81EDB-8562-41AC-9AA8-5ECD978EF985}"/>
              </a:ext>
            </a:extLst>
          </p:cNvPr>
          <p:cNvSpPr txBox="1"/>
          <p:nvPr/>
        </p:nvSpPr>
        <p:spPr>
          <a:xfrm>
            <a:off x="6666366" y="1393983"/>
            <a:ext cx="3280094" cy="4293483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b="1" dirty="0">
                <a:latin typeface="Euclid Circular A Medium" panose="020B0604000000000000" charset="-52"/>
                <a:ea typeface="Euclid Circular A Medium" panose="020B0604000000000000" charset="-52"/>
              </a:rPr>
              <a:t>Выстроена иерархия связей: </a:t>
            </a:r>
            <a:r>
              <a:rPr lang="ru-RU" sz="1600" dirty="0">
                <a:latin typeface="Euclid Circular A Medium" panose="020B0604000000000000" charset="-52"/>
                <a:ea typeface="Euclid Circular A Medium" panose="020B0604000000000000" charset="-52"/>
              </a:rPr>
              <a:t>основной договор</a:t>
            </a:r>
            <a:br>
              <a:rPr lang="ru-RU" sz="1600" dirty="0">
                <a:latin typeface="Euclid Circular A Medium" panose="020B0604000000000000" charset="-52"/>
                <a:ea typeface="Euclid Circular A Medium" panose="020B0604000000000000" charset="-52"/>
              </a:rPr>
            </a:br>
            <a:r>
              <a:rPr lang="ru-RU" sz="1600" dirty="0">
                <a:latin typeface="Euclid Circular A Medium" panose="020B0604000000000000" charset="-52"/>
                <a:ea typeface="Euclid Circular A Medium" panose="020B0604000000000000" charset="-52"/>
              </a:rPr>
              <a:t>и подчиненная договорная документация (приложения)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latin typeface="Euclid Circular A Medium" panose="020B0604000000000000" charset="-52"/>
                <a:ea typeface="Euclid Circular A Medium" panose="020B0604000000000000" charset="-52"/>
              </a:rPr>
              <a:t>Каждое приложение в отдельной связанной карточке: один документ - один файл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latin typeface="Euclid Circular A Medium" panose="020B0604000000000000" charset="-52"/>
                <a:ea typeface="Euclid Circular A Medium" panose="020B0604000000000000" charset="-52"/>
              </a:rPr>
              <a:t>Только основной договор из электронного архива связан с элементом справочника «Договоры»</a:t>
            </a:r>
            <a:br>
              <a:rPr lang="ru-RU" sz="1600" dirty="0">
                <a:latin typeface="Euclid Circular A Medium" panose="020B0604000000000000" charset="-52"/>
                <a:ea typeface="Euclid Circular A Medium" panose="020B0604000000000000" charset="-52"/>
              </a:rPr>
            </a:br>
            <a:r>
              <a:rPr lang="ru-RU" sz="1600" dirty="0">
                <a:latin typeface="Euclid Circular A Medium" panose="020B0604000000000000" charset="-52"/>
                <a:ea typeface="Euclid Circular A Medium" panose="020B0604000000000000" charset="-52"/>
              </a:rPr>
              <a:t>в витрине </a:t>
            </a:r>
          </a:p>
          <a:p>
            <a:pPr lvl="0"/>
            <a:endParaRPr lang="ru-RU" sz="1600" dirty="0">
              <a:latin typeface="Euclid Circular A Medium" panose="020B0604000000000000" charset="-52"/>
              <a:ea typeface="Euclid Circular A Medium" panose="020B0604000000000000" charset="-52"/>
            </a:endParaRPr>
          </a:p>
          <a:p>
            <a:endParaRPr lang="ru-RU" dirty="0"/>
          </a:p>
        </p:txBody>
      </p:sp>
      <p:sp>
        <p:nvSpPr>
          <p:cNvPr id="14" name="Блок-схема: несколько документов 13">
            <a:extLst>
              <a:ext uri="{FF2B5EF4-FFF2-40B4-BE49-F238E27FC236}">
                <a16:creationId xmlns:a16="http://schemas.microsoft.com/office/drawing/2014/main" id="{B95D03B4-BD42-4E9B-9AFD-D0AEFA97B245}"/>
              </a:ext>
            </a:extLst>
          </p:cNvPr>
          <p:cNvSpPr/>
          <p:nvPr/>
        </p:nvSpPr>
        <p:spPr>
          <a:xfrm>
            <a:off x="453006" y="3716323"/>
            <a:ext cx="2810312" cy="1031846"/>
          </a:xfrm>
          <a:prstGeom prst="flowChartMultidocumen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71B3B"/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  <a:t>Приложения</a:t>
            </a:r>
          </a:p>
        </p:txBody>
      </p:sp>
      <p:sp>
        <p:nvSpPr>
          <p:cNvPr id="15" name="Блок-схема: документ 14">
            <a:extLst>
              <a:ext uri="{FF2B5EF4-FFF2-40B4-BE49-F238E27FC236}">
                <a16:creationId xmlns:a16="http://schemas.microsoft.com/office/drawing/2014/main" id="{34E9D6A4-04CF-434E-BEC8-9A160FB4DCEB}"/>
              </a:ext>
            </a:extLst>
          </p:cNvPr>
          <p:cNvSpPr/>
          <p:nvPr/>
        </p:nvSpPr>
        <p:spPr>
          <a:xfrm>
            <a:off x="453006" y="2048383"/>
            <a:ext cx="2810312" cy="932688"/>
          </a:xfrm>
          <a:prstGeom prst="flowChartDocumen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71B3B"/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  <a:t>Основной договор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2B3C3613-34AB-44A3-98F5-88FAA7506FA8}"/>
              </a:ext>
            </a:extLst>
          </p:cNvPr>
          <p:cNvCxnSpPr>
            <a:cxnSpLocks/>
          </p:cNvCxnSpPr>
          <p:nvPr/>
        </p:nvCxnSpPr>
        <p:spPr>
          <a:xfrm>
            <a:off x="520172" y="2981071"/>
            <a:ext cx="0" cy="896436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E626D6F-2E88-4215-85BF-801C93D12BA6}"/>
              </a:ext>
            </a:extLst>
          </p:cNvPr>
          <p:cNvCxnSpPr>
            <a:cxnSpLocks/>
          </p:cNvCxnSpPr>
          <p:nvPr/>
        </p:nvCxnSpPr>
        <p:spPr>
          <a:xfrm>
            <a:off x="721453" y="2981071"/>
            <a:ext cx="0" cy="802364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E0C51473-D29B-479E-9FC0-6700AF65C1F2}"/>
              </a:ext>
            </a:extLst>
          </p:cNvPr>
          <p:cNvCxnSpPr/>
          <p:nvPr/>
        </p:nvCxnSpPr>
        <p:spPr>
          <a:xfrm>
            <a:off x="947956" y="2981071"/>
            <a:ext cx="0" cy="735252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ECC00FBB-09E2-4A7E-AAAC-27DB68BE0A25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263318" y="2514727"/>
            <a:ext cx="1040234" cy="0"/>
          </a:xfrm>
          <a:prstGeom prst="straightConnector1">
            <a:avLst/>
          </a:prstGeom>
          <a:ln w="222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Блок-схема: альтернативный процесс 35">
            <a:extLst>
              <a:ext uri="{FF2B5EF4-FFF2-40B4-BE49-F238E27FC236}">
                <a16:creationId xmlns:a16="http://schemas.microsoft.com/office/drawing/2014/main" id="{12C6C18A-738F-44D1-B939-805090AD7934}"/>
              </a:ext>
            </a:extLst>
          </p:cNvPr>
          <p:cNvSpPr/>
          <p:nvPr/>
        </p:nvSpPr>
        <p:spPr>
          <a:xfrm>
            <a:off x="4320330" y="1949225"/>
            <a:ext cx="2155971" cy="1031846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71B3B"/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  <a:t>Элемент справочника «Договоры»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D13D5F-EBDD-4CB9-A910-E6FB9E654071}"/>
              </a:ext>
            </a:extLst>
          </p:cNvPr>
          <p:cNvSpPr txBox="1"/>
          <p:nvPr/>
        </p:nvSpPr>
        <p:spPr>
          <a:xfrm>
            <a:off x="587339" y="1393983"/>
            <a:ext cx="2499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Euclid Circular A" panose="020B0504000000000000" charset="-52"/>
                <a:ea typeface="Euclid Circular A" panose="020B0504000000000000" charset="-52"/>
              </a:rPr>
              <a:t>Электронный архив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25F052-47B9-4646-943F-7EC881FFC77F}"/>
              </a:ext>
            </a:extLst>
          </p:cNvPr>
          <p:cNvSpPr txBox="1"/>
          <p:nvPr/>
        </p:nvSpPr>
        <p:spPr>
          <a:xfrm>
            <a:off x="4486712" y="1387005"/>
            <a:ext cx="187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Euclid Circular A" panose="020B0504000000000000" charset="-52"/>
                <a:ea typeface="Euclid Circular A" panose="020B0504000000000000" charset="-52"/>
              </a:rPr>
              <a:t>Витрина НМ</a:t>
            </a:r>
          </a:p>
        </p:txBody>
      </p:sp>
      <p:sp>
        <p:nvSpPr>
          <p:cNvPr id="42" name="Блок-схема: решение 41">
            <a:extLst>
              <a:ext uri="{FF2B5EF4-FFF2-40B4-BE49-F238E27FC236}">
                <a16:creationId xmlns:a16="http://schemas.microsoft.com/office/drawing/2014/main" id="{778D1BE3-5634-4163-BCAF-C6F838BA86F0}"/>
              </a:ext>
            </a:extLst>
          </p:cNvPr>
          <p:cNvSpPr/>
          <p:nvPr/>
        </p:nvSpPr>
        <p:spPr>
          <a:xfrm>
            <a:off x="4358081" y="4043310"/>
            <a:ext cx="2155970" cy="1427685"/>
          </a:xfrm>
          <a:prstGeom prst="flowChartDecisio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71B3B"/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  <a:t>Модуль АИС Налог-3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F514971-100B-4047-9A92-6A1BC1C80390}"/>
              </a:ext>
            </a:extLst>
          </p:cNvPr>
          <p:cNvSpPr txBox="1"/>
          <p:nvPr/>
        </p:nvSpPr>
        <p:spPr>
          <a:xfrm>
            <a:off x="4205766" y="3264039"/>
            <a:ext cx="1145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Euclid Circular A" panose="020B0504000000000000" charset="-52"/>
                <a:ea typeface="Euclid Circular A" panose="020B0504000000000000" charset="-52"/>
              </a:rPr>
              <a:t>Запрос реестра</a:t>
            </a:r>
          </a:p>
          <a:p>
            <a:r>
              <a:rPr lang="ru-RU" dirty="0">
                <a:latin typeface="Euclid Circular A" panose="020B0504000000000000" charset="-52"/>
                <a:ea typeface="Euclid Circular A" panose="020B0504000000000000" charset="-52"/>
              </a:rPr>
              <a:t> ПУД</a:t>
            </a:r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067C6C83-44F1-450E-A528-1C9D316ABA00}"/>
              </a:ext>
            </a:extLst>
          </p:cNvPr>
          <p:cNvCxnSpPr>
            <a:cxnSpLocks/>
            <a:endCxn id="36" idx="2"/>
          </p:cNvCxnSpPr>
          <p:nvPr/>
        </p:nvCxnSpPr>
        <p:spPr>
          <a:xfrm flipH="1" flipV="1">
            <a:off x="5398316" y="2981071"/>
            <a:ext cx="24466" cy="1062710"/>
          </a:xfrm>
          <a:prstGeom prst="straightConnector1">
            <a:avLst/>
          </a:prstGeom>
          <a:ln w="2222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0E641E1-C216-49BC-9884-B86C3876A1F1}"/>
              </a:ext>
            </a:extLst>
          </p:cNvPr>
          <p:cNvSpPr txBox="1"/>
          <p:nvPr/>
        </p:nvSpPr>
        <p:spPr>
          <a:xfrm>
            <a:off x="1036731" y="5548349"/>
            <a:ext cx="822541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РЕЗУЛЬТАТ: </a:t>
            </a:r>
            <a:r>
              <a:rPr lang="ru-RU" sz="2000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в реестр ПУД из электронного архива подтягивается основной договор и по связям все приложения</a:t>
            </a:r>
            <a:endParaRPr lang="ru-RU" sz="20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287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D0356-623C-4644-903F-814B5551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94"/>
            <a:ext cx="9906000" cy="81845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CB0E960E-9FAD-42EA-BF82-FC1A997A2622}"/>
              </a:ext>
            </a:extLst>
          </p:cNvPr>
          <p:cNvSpPr/>
          <p:nvPr/>
        </p:nvSpPr>
        <p:spPr>
          <a:xfrm>
            <a:off x="-1212" y="6544685"/>
            <a:ext cx="9907212" cy="217360"/>
          </a:xfrm>
          <a:prstGeom prst="rect">
            <a:avLst/>
          </a:prstGeom>
          <a:solidFill>
            <a:srgbClr val="041F42">
              <a:alpha val="100000"/>
            </a:srgbClr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019E0-3007-4612-96BD-9D955755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840"/>
            <a:ext cx="9906000" cy="81845"/>
          </a:xfrm>
          <a:prstGeom prst="rect">
            <a:avLst/>
          </a:prstGeom>
        </p:spPr>
      </p:pic>
      <p:pic>
        <p:nvPicPr>
          <p:cNvPr id="5" name="Image 16" descr=" ">
            <a:extLst>
              <a:ext uri="{FF2B5EF4-FFF2-40B4-BE49-F238E27FC236}">
                <a16:creationId xmlns:a16="http://schemas.microsoft.com/office/drawing/2014/main" id="{522DF46D-CB76-4338-B467-7D0ACA1D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3" y="6552452"/>
            <a:ext cx="661434" cy="201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70E0E-CF58-4359-BB16-3119A8827515}"/>
              </a:ext>
            </a:extLst>
          </p:cNvPr>
          <p:cNvSpPr txBox="1"/>
          <p:nvPr/>
        </p:nvSpPr>
        <p:spPr>
          <a:xfrm>
            <a:off x="590917" y="1035096"/>
            <a:ext cx="8993609" cy="399646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pPr algn="just"/>
            <a:endParaRPr lang="ru-RU" sz="1200" i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502EA-D58B-4DC7-BE36-8C30F274CA4F}"/>
              </a:ext>
            </a:extLst>
          </p:cNvPr>
          <p:cNvSpPr txBox="1"/>
          <p:nvPr/>
        </p:nvSpPr>
        <p:spPr>
          <a:xfrm>
            <a:off x="392492" y="2993162"/>
            <a:ext cx="7874494" cy="1513755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pPr>
              <a:spcAft>
                <a:spcPts val="1200"/>
              </a:spcAft>
            </a:pPr>
            <a:endParaRPr lang="ru-RU" sz="2400" b="1" dirty="0">
              <a:solidFill>
                <a:srgbClr val="454C77"/>
              </a:solidFill>
              <a:latin typeface="Euclid Circular A SemiBold" panose="020B0704000000000000" charset="-52"/>
              <a:ea typeface="Euclid Circular A SemiBold" panose="020B0704000000000000" charset="-52"/>
              <a:cs typeface="Tahoma" panose="020B060403050404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C00000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Проекты: Витрина НМ, АИС Налог-3</a:t>
            </a: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454C77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Подрядчик: ООО «Аксиома-Софт»</a:t>
            </a: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454C77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Период реализации: июнь 2023 - ноябрь 2024 года</a:t>
            </a:r>
          </a:p>
          <a:p>
            <a:r>
              <a:rPr lang="ru-RU" sz="2400" b="1" dirty="0">
                <a:solidFill>
                  <a:srgbClr val="454C77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454C77"/>
              </a:solidFill>
              <a:latin typeface="Euclid Circular A SemiBold" panose="020B0704000000000000" charset="-52"/>
              <a:ea typeface="Euclid Circular A SemiBold" panose="020B0704000000000000" charset="-52"/>
              <a:cs typeface="Tahoma" panose="020B060403050404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DE3E9F4-14EE-47DF-BE38-C3B793B07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2" y="-2448"/>
            <a:ext cx="9906000" cy="9326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CD1771-78CF-43AC-9D79-9852E63FA05E}"/>
              </a:ext>
            </a:extLst>
          </p:cNvPr>
          <p:cNvSpPr txBox="1"/>
          <p:nvPr/>
        </p:nvSpPr>
        <p:spPr>
          <a:xfrm>
            <a:off x="333770" y="322028"/>
            <a:ext cx="832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Сроки реализации проектов и подрядчики</a:t>
            </a:r>
            <a:r>
              <a:rPr lang="en-US" sz="2400" dirty="0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 </a:t>
            </a:r>
            <a:r>
              <a:rPr lang="ru-RU" sz="2400" dirty="0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АО «ОЗК»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 SemiBold" panose="020B0704000000000000" pitchFamily="34" charset="-52"/>
              <a:ea typeface="Euclid Circular A SemiBold" panose="020B0704000000000000" pitchFamily="34" charset="-5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338C31-F18C-4461-B7A0-D17CFEF323E8}"/>
              </a:ext>
            </a:extLst>
          </p:cNvPr>
          <p:cNvSpPr txBox="1"/>
          <p:nvPr/>
        </p:nvSpPr>
        <p:spPr>
          <a:xfrm>
            <a:off x="235809" y="5979381"/>
            <a:ext cx="48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16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2871D04-2721-489F-BBE6-C6D9DC4831B0}"/>
              </a:ext>
            </a:extLst>
          </p:cNvPr>
          <p:cNvSpPr/>
          <p:nvPr/>
        </p:nvSpPr>
        <p:spPr>
          <a:xfrm>
            <a:off x="333770" y="1413985"/>
            <a:ext cx="8375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C00000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Проект: Электронный архив</a:t>
            </a: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454C77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Подрядчик: ООО «1С-КПД»</a:t>
            </a: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454C77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Период реализации: апрель-ноябрь 2023 года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5EA4CF-D3D4-4999-BD58-D39F2A984155}"/>
              </a:ext>
            </a:extLst>
          </p:cNvPr>
          <p:cNvSpPr txBox="1"/>
          <p:nvPr/>
        </p:nvSpPr>
        <p:spPr>
          <a:xfrm>
            <a:off x="333769" y="4724277"/>
            <a:ext cx="7933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C00000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Проекты: Вступление в НМ, диагностика ДО</a:t>
            </a: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454C77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Подрядчик: Технологии Доверия (</a:t>
            </a:r>
            <a:r>
              <a:rPr lang="ru-RU" sz="2000" b="1" dirty="0" err="1">
                <a:solidFill>
                  <a:srgbClr val="454C77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ТеДо</a:t>
            </a:r>
            <a:r>
              <a:rPr lang="ru-RU" sz="2000" b="1" dirty="0">
                <a:solidFill>
                  <a:srgbClr val="454C77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rgbClr val="454C77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Период реализации: 2021, ноябрь –декабрь 2024 года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A73FE6-A87D-4980-91CF-900BD69D9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175" y="4365710"/>
            <a:ext cx="2958763" cy="1394780"/>
          </a:xfrm>
          <a:prstGeom prst="rect">
            <a:avLst/>
          </a:prstGeom>
        </p:spPr>
      </p:pic>
      <p:pic>
        <p:nvPicPr>
          <p:cNvPr id="1026" name="Picture 2" descr="Лого Аксиома-черн буквы.png">
            <a:extLst>
              <a:ext uri="{FF2B5EF4-FFF2-40B4-BE49-F238E27FC236}">
                <a16:creationId xmlns:a16="http://schemas.microsoft.com/office/drawing/2014/main" id="{64E290D6-E57E-44BF-AF1A-B51F9413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111" y="2977613"/>
            <a:ext cx="2981717" cy="8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1FAACB-DF17-4328-853A-8893D2EB81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3" b="40296"/>
          <a:stretch/>
        </p:blipFill>
        <p:spPr>
          <a:xfrm>
            <a:off x="6310214" y="1435436"/>
            <a:ext cx="3397678" cy="85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46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D0356-623C-4644-903F-814B5551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94"/>
            <a:ext cx="9906000" cy="81845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CB0E960E-9FAD-42EA-BF82-FC1A997A2622}"/>
              </a:ext>
            </a:extLst>
          </p:cNvPr>
          <p:cNvSpPr/>
          <p:nvPr/>
        </p:nvSpPr>
        <p:spPr>
          <a:xfrm>
            <a:off x="-1212" y="6544685"/>
            <a:ext cx="9907212" cy="217360"/>
          </a:xfrm>
          <a:prstGeom prst="rect">
            <a:avLst/>
          </a:prstGeom>
          <a:solidFill>
            <a:srgbClr val="041F42">
              <a:alpha val="100000"/>
            </a:srgbClr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019E0-3007-4612-96BD-9D955755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840"/>
            <a:ext cx="9906000" cy="81845"/>
          </a:xfrm>
          <a:prstGeom prst="rect">
            <a:avLst/>
          </a:prstGeom>
        </p:spPr>
      </p:pic>
      <p:pic>
        <p:nvPicPr>
          <p:cNvPr id="5" name="Image 16" descr=" ">
            <a:extLst>
              <a:ext uri="{FF2B5EF4-FFF2-40B4-BE49-F238E27FC236}">
                <a16:creationId xmlns:a16="http://schemas.microsoft.com/office/drawing/2014/main" id="{522DF46D-CB76-4338-B467-7D0ACA1D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3" y="6552452"/>
            <a:ext cx="661434" cy="201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70E0E-CF58-4359-BB16-3119A8827515}"/>
              </a:ext>
            </a:extLst>
          </p:cNvPr>
          <p:cNvSpPr txBox="1"/>
          <p:nvPr/>
        </p:nvSpPr>
        <p:spPr>
          <a:xfrm>
            <a:off x="185233" y="1119722"/>
            <a:ext cx="8993609" cy="399646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pPr algn="just"/>
            <a:endParaRPr lang="ru-RU" sz="1000" dirty="0">
              <a:solidFill>
                <a:srgbClr val="5656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502EA-D58B-4DC7-BE36-8C30F274CA4F}"/>
              </a:ext>
            </a:extLst>
          </p:cNvPr>
          <p:cNvSpPr txBox="1"/>
          <p:nvPr/>
        </p:nvSpPr>
        <p:spPr>
          <a:xfrm>
            <a:off x="163583" y="1119722"/>
            <a:ext cx="6883170" cy="4375966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ru-RU" sz="1400" b="1" dirty="0">
                <a:solidFill>
                  <a:schemeClr val="tx2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  <a:t>Документы хранятся в нескольких информационных системах и/или на нескольких серверах и необходимо их агрегировать в одном месте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ru-RU" sz="1400" b="1" dirty="0">
                <a:solidFill>
                  <a:schemeClr val="tx2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  <a:t>Есть специфические документы, которые может запросить налоговый орган: досье контрагента, документы под забалансовые операции, проч.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ru-RU" sz="1400" b="1" dirty="0">
                <a:solidFill>
                  <a:srgbClr val="44546A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Требуется выстроить процедуры контроля документов перед выгрузкой в витрину налогового мониторинга: проверка комплектности, наличие обоих подписей ЭП на документах ЭДО</a:t>
            </a:r>
            <a:endParaRPr lang="ru-RU" sz="1400" b="1" dirty="0">
              <a:solidFill>
                <a:srgbClr val="44546A"/>
              </a:solidFill>
              <a:latin typeface="Euclid Circular A Medium" panose="020B0604000000000000" charset="-52"/>
              <a:ea typeface="Euclid Circular A Medium" panose="020B0604000000000000" charset="-52"/>
              <a:cs typeface="Tahoma" panose="020B0604030504040204" pitchFamily="34" charset="0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ru-RU" sz="1400" b="1" dirty="0">
                <a:solidFill>
                  <a:schemeClr val="tx2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  <a:t>Необходимо настроить автоматическую передачу аналитик из документов электронного архива в учетную систему без «утяжеления»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ru-RU" sz="1400" b="1" dirty="0">
                <a:solidFill>
                  <a:schemeClr val="tx2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  <a:t>Договорные документы имеют сложную структуру связей</a:t>
            </a:r>
          </a:p>
          <a:p>
            <a:pPr marL="342900" lvl="0" indent="-342900">
              <a:spcAft>
                <a:spcPts val="1200"/>
              </a:spcAft>
              <a:buFont typeface="+mj-lt"/>
              <a:buAutoNum type="arabicParenR"/>
            </a:pPr>
            <a:r>
              <a:rPr lang="ru-RU" sz="1400" b="1" dirty="0">
                <a:solidFill>
                  <a:srgbClr val="44546A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Большие объемы документов лучше хранить в электронном архиве во избежание снижения производительности работы учетной системы и надежности хранения</a:t>
            </a:r>
          </a:p>
          <a:p>
            <a:pPr marL="342900" lvl="0" indent="-342900">
              <a:spcAft>
                <a:spcPts val="1200"/>
              </a:spcAft>
              <a:buFont typeface="+mj-lt"/>
              <a:buAutoNum type="arabicParenR"/>
            </a:pPr>
            <a:r>
              <a:rPr lang="ru-RU" sz="1400" b="1" dirty="0">
                <a:solidFill>
                  <a:srgbClr val="44546A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Организовать управление долговременным хранением файлов и документов ЭДО проще при наличии электронного архива оперативного хранения </a:t>
            </a:r>
            <a:endParaRPr lang="ru-RU" sz="1400" b="1" dirty="0">
              <a:solidFill>
                <a:srgbClr val="44546A"/>
              </a:solidFill>
              <a:latin typeface="Euclid Circular A Medium" panose="020B0604000000000000" charset="-52"/>
              <a:ea typeface="Euclid Circular A Medium" panose="020B0604000000000000" charset="-52"/>
              <a:cs typeface="Tahoma" panose="020B060403050404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D30E1E-DFA2-431D-93D8-878CAA242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2" y="-2448"/>
            <a:ext cx="9906000" cy="9326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EDEE52-499B-4999-8C32-F070F25BAE7D}"/>
              </a:ext>
            </a:extLst>
          </p:cNvPr>
          <p:cNvSpPr txBox="1"/>
          <p:nvPr/>
        </p:nvSpPr>
        <p:spPr>
          <a:xfrm>
            <a:off x="67332" y="307034"/>
            <a:ext cx="9958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Результаты опроса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: когда Электронный архив лучше Скрепки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?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B32DC4-E1E4-4BD4-8AA5-61DD12E156A7}"/>
              </a:ext>
            </a:extLst>
          </p:cNvPr>
          <p:cNvSpPr txBox="1"/>
          <p:nvPr/>
        </p:nvSpPr>
        <p:spPr>
          <a:xfrm>
            <a:off x="67332" y="6013812"/>
            <a:ext cx="49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17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CC38EC-A4A4-436E-B26E-7D65FDB31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6845" y="1127589"/>
            <a:ext cx="2361905" cy="19428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571948-DDDD-42DD-889E-13F041643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6845" y="3666557"/>
            <a:ext cx="2361905" cy="21127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3000000-F9AA-48BA-A35B-FFA93A7BB802}"/>
              </a:ext>
            </a:extLst>
          </p:cNvPr>
          <p:cNvSpPr txBox="1"/>
          <p:nvPr/>
        </p:nvSpPr>
        <p:spPr>
          <a:xfrm>
            <a:off x="7910002" y="2955899"/>
            <a:ext cx="923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VS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4B23DC-5AD4-491D-BD7E-834DC669B0E8}"/>
              </a:ext>
            </a:extLst>
          </p:cNvPr>
          <p:cNvSpPr txBox="1"/>
          <p:nvPr/>
        </p:nvSpPr>
        <p:spPr>
          <a:xfrm>
            <a:off x="417250" y="5634609"/>
            <a:ext cx="7421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  <a:cs typeface="Tahoma" panose="020B0604030504040204" pitchFamily="34" charset="0"/>
              </a:rPr>
              <a:t>В опросе</a:t>
            </a:r>
            <a:r>
              <a:rPr lang="en-US" sz="2000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принимали участие представители компаний </a:t>
            </a:r>
          </a:p>
          <a:p>
            <a:r>
              <a:rPr lang="ru-RU" sz="2000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Технологии Доверия «</a:t>
            </a:r>
            <a:r>
              <a:rPr lang="ru-RU" sz="2000" dirty="0" err="1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ТеДо</a:t>
            </a:r>
            <a:r>
              <a:rPr lang="ru-RU" sz="2000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»,  Аксиома-Софт и 1С:КПД</a:t>
            </a:r>
          </a:p>
        </p:txBody>
      </p:sp>
    </p:spTree>
    <p:extLst>
      <p:ext uri="{BB962C8B-B14F-4D97-AF65-F5344CB8AC3E}">
        <p14:creationId xmlns:p14="http://schemas.microsoft.com/office/powerpoint/2010/main" val="3171234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D0356-623C-4644-903F-814B5551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94"/>
            <a:ext cx="9906000" cy="81845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CB0E960E-9FAD-42EA-BF82-FC1A997A2622}"/>
              </a:ext>
            </a:extLst>
          </p:cNvPr>
          <p:cNvSpPr/>
          <p:nvPr/>
        </p:nvSpPr>
        <p:spPr>
          <a:xfrm>
            <a:off x="-1212" y="6544685"/>
            <a:ext cx="9907212" cy="217360"/>
          </a:xfrm>
          <a:prstGeom prst="rect">
            <a:avLst/>
          </a:prstGeom>
          <a:solidFill>
            <a:srgbClr val="041F42">
              <a:alpha val="100000"/>
            </a:srgbClr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019E0-3007-4612-96BD-9D955755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840"/>
            <a:ext cx="9906000" cy="81845"/>
          </a:xfrm>
          <a:prstGeom prst="rect">
            <a:avLst/>
          </a:prstGeom>
        </p:spPr>
      </p:pic>
      <p:pic>
        <p:nvPicPr>
          <p:cNvPr id="5" name="Image 16" descr=" ">
            <a:extLst>
              <a:ext uri="{FF2B5EF4-FFF2-40B4-BE49-F238E27FC236}">
                <a16:creationId xmlns:a16="http://schemas.microsoft.com/office/drawing/2014/main" id="{522DF46D-CB76-4338-B467-7D0ACA1D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3" y="6552452"/>
            <a:ext cx="661434" cy="201825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BF26C54-590F-426B-ACE8-3609E92D85A0}"/>
              </a:ext>
            </a:extLst>
          </p:cNvPr>
          <p:cNvSpPr/>
          <p:nvPr/>
        </p:nvSpPr>
        <p:spPr>
          <a:xfrm>
            <a:off x="719090" y="1972907"/>
            <a:ext cx="1970844" cy="83035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Euclid Circular A SemiBold" panose="020B0704000000000000" charset="-52"/>
                <a:ea typeface="Euclid Circular A SemiBold" panose="020B0704000000000000" charset="-52"/>
              </a:rPr>
              <a:t>Витрина налогового мониторинга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FF61D67-DC47-45C8-A696-D9EF378AAC39}"/>
              </a:ext>
            </a:extLst>
          </p:cNvPr>
          <p:cNvSpPr/>
          <p:nvPr/>
        </p:nvSpPr>
        <p:spPr>
          <a:xfrm>
            <a:off x="719090" y="3122585"/>
            <a:ext cx="1970844" cy="860805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Euclid Circular A SemiBold" panose="020B0704000000000000" charset="-52"/>
                <a:ea typeface="Euclid Circular A SemiBold" panose="020B0704000000000000" charset="-52"/>
              </a:rPr>
              <a:t>Модуль АИС «Налог-3»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BA3DEAD-4607-4FDF-B78A-8633DF7D083F}"/>
              </a:ext>
            </a:extLst>
          </p:cNvPr>
          <p:cNvSpPr/>
          <p:nvPr/>
        </p:nvSpPr>
        <p:spPr>
          <a:xfrm>
            <a:off x="719091" y="4302711"/>
            <a:ext cx="1970844" cy="860805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Euclid Circular A SemiBold" panose="020B0704000000000000" charset="-52"/>
                <a:ea typeface="Euclid Circular A SemiBold" panose="020B0704000000000000" charset="-52"/>
              </a:rPr>
              <a:t>Бухгалтерская база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B9C49C31-3760-4EE1-865F-09C2B62D56C6}"/>
              </a:ext>
            </a:extLst>
          </p:cNvPr>
          <p:cNvSpPr/>
          <p:nvPr/>
        </p:nvSpPr>
        <p:spPr>
          <a:xfrm>
            <a:off x="719090" y="5419787"/>
            <a:ext cx="1970844" cy="752521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Euclid Circular A SemiBold" panose="020B0704000000000000" charset="-52"/>
                <a:ea typeface="Euclid Circular A SemiBold" panose="020B0704000000000000" charset="-52"/>
              </a:rPr>
              <a:t>СЭД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D36CE08-7680-45C3-87A5-B2CAFCBE8C2B}"/>
              </a:ext>
            </a:extLst>
          </p:cNvPr>
          <p:cNvSpPr/>
          <p:nvPr/>
        </p:nvSpPr>
        <p:spPr>
          <a:xfrm>
            <a:off x="6871582" y="1767335"/>
            <a:ext cx="2307930" cy="89302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71B3B"/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  <a:t>Досье контрагентов  </a:t>
            </a:r>
            <a:br>
              <a:rPr lang="ru-RU" b="1" dirty="0">
                <a:solidFill>
                  <a:srgbClr val="071B3B"/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</a:br>
            <a:r>
              <a:rPr lang="ru-RU" b="1" dirty="0">
                <a:solidFill>
                  <a:srgbClr val="071B3B"/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  <a:t>(ст. 54.1 НК РФ)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3FA86B7-C4B5-425F-835B-7FF98CF409C9}"/>
              </a:ext>
            </a:extLst>
          </p:cNvPr>
          <p:cNvSpPr/>
          <p:nvPr/>
        </p:nvSpPr>
        <p:spPr>
          <a:xfrm>
            <a:off x="6872793" y="3895734"/>
            <a:ext cx="2314115" cy="10819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71B3B"/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  <a:t>Электронный бюджет Казначейства России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46061548-F976-4A0B-9DD2-5AD016BB37EF}"/>
              </a:ext>
            </a:extLst>
          </p:cNvPr>
          <p:cNvSpPr/>
          <p:nvPr/>
        </p:nvSpPr>
        <p:spPr>
          <a:xfrm>
            <a:off x="6872793" y="5163516"/>
            <a:ext cx="2314116" cy="108196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71B3B"/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  <a:t>ПО учета </a:t>
            </a:r>
            <a:r>
              <a:rPr lang="ru-RU" b="1">
                <a:solidFill>
                  <a:srgbClr val="071B3B"/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  <a:t>зерновых интервенций</a:t>
            </a:r>
            <a:endParaRPr lang="ru-RU" b="1" dirty="0">
              <a:solidFill>
                <a:srgbClr val="071B3B"/>
              </a:solidFill>
              <a:latin typeface="Euclid Circular A SemiBold" panose="020B0704000000000000" charset="-52"/>
              <a:ea typeface="Euclid Circular A SemiBold" panose="020B0704000000000000" charset="-52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4BD5F21-2787-413C-AB67-C36F88263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2" y="-2448"/>
            <a:ext cx="9906000" cy="93268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2088CB6-D61B-4A8D-AF3F-CA0A9DD2B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3" r="25393"/>
          <a:stretch/>
        </p:blipFill>
        <p:spPr>
          <a:xfrm>
            <a:off x="4234689" y="1173791"/>
            <a:ext cx="1243223" cy="510712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BAD2B94-786D-419B-A248-C3A0747CF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774" y="1531527"/>
            <a:ext cx="876963" cy="26870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972B58D-0051-4DA3-9694-DA504343AD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88" y="1180760"/>
            <a:ext cx="1243223" cy="7892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CB89CCF-6E70-415A-B9EC-462FD2A28452}"/>
              </a:ext>
            </a:extLst>
          </p:cNvPr>
          <p:cNvSpPr txBox="1"/>
          <p:nvPr/>
        </p:nvSpPr>
        <p:spPr>
          <a:xfrm>
            <a:off x="422910" y="286654"/>
            <a:ext cx="7149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Электронный архив в АО «ОЗК»: что дальше</a:t>
            </a:r>
            <a:r>
              <a:rPr lang="en-US" sz="2400" dirty="0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?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 SemiBold" panose="020B0704000000000000" pitchFamily="34" charset="-52"/>
              <a:ea typeface="Euclid Circular A SemiBold" panose="020B0704000000000000" pitchFamily="34" charset="-52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293A96-BF1F-4266-AB83-861AA6393A4E}"/>
              </a:ext>
            </a:extLst>
          </p:cNvPr>
          <p:cNvSpPr txBox="1"/>
          <p:nvPr/>
        </p:nvSpPr>
        <p:spPr>
          <a:xfrm>
            <a:off x="719089" y="1188827"/>
            <a:ext cx="32370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BE9366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Настоящее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0E8CA1F-8FF4-452A-A3FE-474F26C407A6}"/>
              </a:ext>
            </a:extLst>
          </p:cNvPr>
          <p:cNvSpPr txBox="1"/>
          <p:nvPr/>
        </p:nvSpPr>
        <p:spPr>
          <a:xfrm>
            <a:off x="7165756" y="1155255"/>
            <a:ext cx="2124858" cy="486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rgbClr val="BE9366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Будущее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AE5BC1-ED70-4361-9E22-7C7F3A806BD8}"/>
              </a:ext>
            </a:extLst>
          </p:cNvPr>
          <p:cNvSpPr txBox="1"/>
          <p:nvPr/>
        </p:nvSpPr>
        <p:spPr>
          <a:xfrm>
            <a:off x="173213" y="5949765"/>
            <a:ext cx="49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18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E1F37B-A625-4FDC-9B69-4C6463B375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1581" y="2820520"/>
            <a:ext cx="2328874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55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B2B2C8-7730-4350-9C12-D4E6D064C69B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1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C74B27-6AED-4C63-A640-3A0327D420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r="540"/>
          <a:stretch/>
        </p:blipFill>
        <p:spPr>
          <a:xfrm>
            <a:off x="-45243" y="0"/>
            <a:ext cx="9951244" cy="1214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C4EB4E-59FC-4C38-9C3A-FD80A26F3C68}"/>
              </a:ext>
            </a:extLst>
          </p:cNvPr>
          <p:cNvSpPr txBox="1"/>
          <p:nvPr/>
        </p:nvSpPr>
        <p:spPr>
          <a:xfrm>
            <a:off x="438150" y="286654"/>
            <a:ext cx="7318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Акционерное общество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«Объединенная зерновая компания» сегодня: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8DDAFC-8A9E-4532-987F-12CB39AA8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409" y="286654"/>
            <a:ext cx="944990" cy="2893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70E403-58A5-4085-88B1-759FC77867B0}"/>
              </a:ext>
            </a:extLst>
          </p:cNvPr>
          <p:cNvSpPr txBox="1"/>
          <p:nvPr/>
        </p:nvSpPr>
        <p:spPr>
          <a:xfrm>
            <a:off x="382964" y="1612231"/>
            <a:ext cx="402719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rPr>
              <a:t>Создано Указом Президента Российской Федерации от 20.03.2009 № 290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rPr>
              <a:t>Имеет статус стратегического акционерного общества и включено в перечень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rPr>
              <a:t>системообразующих организаций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rPr>
              <a:t>в сфере агропромышленного комплекса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rPr>
              <a:t>Является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rPr>
              <a:t>государственным агентом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rPr>
              <a:t>по проведению интервенций на рынке зерновых и обеспечению сохранности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rPr>
              <a:t>федерального интервенционного фонда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Light" panose="020B0304000000000000" pitchFamily="34" charset="-52"/>
                <a:ea typeface="Euclid Circular A Light" panose="020B0304000000000000" pitchFamily="34" charset="-52"/>
                <a:cs typeface="+mn-cs"/>
              </a:rPr>
              <a:t>сельскохозяйственной продукции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300" dirty="0">
                <a:solidFill>
                  <a:srgbClr val="071B3B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</a:rPr>
              <a:t>Входит в </a:t>
            </a:r>
            <a:r>
              <a:rPr lang="ru-RU" sz="1300" b="1" dirty="0">
                <a:solidFill>
                  <a:srgbClr val="071B3B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</a:rPr>
              <a:t>топ-5 экспортеров российского зерна</a:t>
            </a:r>
            <a:r>
              <a:rPr lang="ru-RU" sz="1300" dirty="0">
                <a:solidFill>
                  <a:srgbClr val="071B3B"/>
                </a:solidFill>
                <a:latin typeface="Euclid Circular A Light" panose="020B0304000000000000" pitchFamily="34" charset="-52"/>
                <a:ea typeface="Euclid Circular A Light" panose="020B0304000000000000" pitchFamily="34" charset="-52"/>
              </a:rPr>
              <a:t>: география экспорта – более 40 стран мира 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71B3B"/>
              </a:solidFill>
              <a:effectLst/>
              <a:uLnTx/>
              <a:uFillTx/>
              <a:latin typeface="Euclid Circular A Light" panose="020B0304000000000000" pitchFamily="34" charset="-52"/>
              <a:ea typeface="Euclid Circular A Light" panose="020B0304000000000000" pitchFamily="34" charset="-5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071B3B"/>
              </a:solidFill>
              <a:effectLst/>
              <a:uLnTx/>
              <a:uFillTx/>
              <a:latin typeface="Euclid Circular A Light" panose="020B0304000000000000" pitchFamily="34" charset="-52"/>
              <a:ea typeface="Euclid Circular A Light" panose="020B0304000000000000" pitchFamily="34" charset="-52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F8E5F9-FE76-493A-BC0B-6C6112FE3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13" y="1612231"/>
            <a:ext cx="1248157" cy="833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95835F-4D03-4FF7-B6A0-47007FF24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98" y="1363963"/>
            <a:ext cx="1409052" cy="53203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B75771-46C9-456A-A0F1-C21D35197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91" y="1774936"/>
            <a:ext cx="1102799" cy="3379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C86DAC0-77FA-4461-9C2E-784A9766E1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587" y="1489541"/>
            <a:ext cx="2082014" cy="207117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8AC50A8-FCFA-400B-B84E-7FCA7A4DDB49}"/>
              </a:ext>
            </a:extLst>
          </p:cNvPr>
          <p:cNvGrpSpPr/>
          <p:nvPr/>
        </p:nvGrpSpPr>
        <p:grpSpPr>
          <a:xfrm>
            <a:off x="6208194" y="3300444"/>
            <a:ext cx="2499402" cy="1619431"/>
            <a:chOff x="6208194" y="3515435"/>
            <a:chExt cx="2499402" cy="16194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4A23EC-5DBD-429B-9B27-0174E5A96810}"/>
                </a:ext>
              </a:extLst>
            </p:cNvPr>
            <p:cNvSpPr txBox="1"/>
            <p:nvPr/>
          </p:nvSpPr>
          <p:spPr>
            <a:xfrm>
              <a:off x="6242473" y="3515435"/>
              <a:ext cx="2396810" cy="1308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900" b="0" i="0" u="none" strike="noStrike" kern="1200" cap="none" spc="0" normalizeH="0" baseline="0" noProof="0" dirty="0">
                  <a:ln>
                    <a:noFill/>
                  </a:ln>
                  <a:solidFill>
                    <a:srgbClr val="071B3B"/>
                  </a:solidFill>
                  <a:effectLst/>
                  <a:uLnTx/>
                  <a:uFillTx/>
                  <a:latin typeface="Euclid Circular A SemiBold" panose="020B0704000000000000" pitchFamily="34" charset="-52"/>
                  <a:ea typeface="Euclid Circular A SemiBold" panose="020B0704000000000000" pitchFamily="34" charset="-52"/>
                  <a:cs typeface="+mn-cs"/>
                </a:rPr>
                <a:t>50%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6E35C7-0696-4224-B613-1F29671855DF}"/>
                </a:ext>
              </a:extLst>
            </p:cNvPr>
            <p:cNvSpPr txBox="1"/>
            <p:nvPr/>
          </p:nvSpPr>
          <p:spPr>
            <a:xfrm>
              <a:off x="7636469" y="4536083"/>
              <a:ext cx="107112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71B3B"/>
                  </a:solidFill>
                  <a:effectLst/>
                  <a:uLnTx/>
                  <a:uFillTx/>
                  <a:latin typeface="Euclid Circular A" panose="020B0504000000000000" pitchFamily="34" charset="-52"/>
                  <a:ea typeface="Euclid Circular A" panose="020B0504000000000000" pitchFamily="34" charset="-52"/>
                  <a:cs typeface="+mn-cs"/>
                </a:rPr>
                <a:t>+1 акция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2198D5-96F6-462F-A6B3-CAA6ADA9346B}"/>
                </a:ext>
              </a:extLst>
            </p:cNvPr>
            <p:cNvSpPr txBox="1"/>
            <p:nvPr/>
          </p:nvSpPr>
          <p:spPr>
            <a:xfrm>
              <a:off x="6208194" y="4842478"/>
              <a:ext cx="249940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71B3B"/>
                  </a:solidFill>
                  <a:effectLst/>
                  <a:uLnTx/>
                  <a:uFillTx/>
                  <a:latin typeface="Euclid Circular A" panose="020B0504000000000000" pitchFamily="34" charset="-52"/>
                  <a:ea typeface="Euclid Circular A" panose="020B0504000000000000" pitchFamily="34" charset="-52"/>
                  <a:cs typeface="+mn-cs"/>
                </a:rPr>
                <a:t>РОССИЙСКАЯ ФЕДЕРАЦИЯ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2D229DB-3C72-42FE-A03B-72080074A739}"/>
              </a:ext>
            </a:extLst>
          </p:cNvPr>
          <p:cNvSpPr txBox="1"/>
          <p:nvPr/>
        </p:nvSpPr>
        <p:spPr>
          <a:xfrm>
            <a:off x="6208194" y="5290531"/>
            <a:ext cx="332252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" panose="020B0504000000000000" pitchFamily="34" charset="-52"/>
                <a:ea typeface="Euclid Circular A" panose="020B0504000000000000" pitchFamily="34" charset="-52"/>
                <a:cs typeface="+mn-cs"/>
              </a:rPr>
              <a:t>АО «ОЗК » – ЕДИНСТВЕННАЯ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" panose="020B0504000000000000" pitchFamily="34" charset="-52"/>
                <a:ea typeface="Euclid Circular A" panose="020B0504000000000000" pitchFamily="34" charset="-52"/>
                <a:cs typeface="+mn-cs"/>
              </a:rPr>
              <a:t>РОССИЙСКАЯ ИНФРАСТРУКТУРНАЯ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" panose="020B0504000000000000" pitchFamily="34" charset="-52"/>
                <a:ea typeface="Euclid Circular A" panose="020B0504000000000000" pitchFamily="34" charset="-52"/>
                <a:cs typeface="+mn-cs"/>
              </a:rPr>
              <a:t>КОМПАНИЯ С ГОСУДАРСТВЕННЫМ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" panose="020B0504000000000000" pitchFamily="34" charset="-52"/>
                <a:ea typeface="Euclid Circular A" panose="020B0504000000000000" pitchFamily="34" charset="-52"/>
                <a:cs typeface="+mn-cs"/>
              </a:rPr>
              <a:t>УЧАСТИЕМ НА РЫНКЕ СЕЛЬХОЗПРОДУКЦИИ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EA2B0F-00AA-4BB1-B3E3-377FF47BAD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872" y="5064828"/>
            <a:ext cx="3092350" cy="16064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DB5A92-9011-4F75-83BF-2192D61B52FF}"/>
              </a:ext>
            </a:extLst>
          </p:cNvPr>
          <p:cNvSpPr txBox="1"/>
          <p:nvPr/>
        </p:nvSpPr>
        <p:spPr>
          <a:xfrm>
            <a:off x="296222" y="6324082"/>
            <a:ext cx="33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27082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B2B2C8-7730-4350-9C12-D4E6D064C69B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1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C74B27-6AED-4C63-A640-3A0327D420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r="540"/>
          <a:stretch/>
        </p:blipFill>
        <p:spPr>
          <a:xfrm>
            <a:off x="-1" y="0"/>
            <a:ext cx="9906001" cy="930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C4EB4E-59FC-4C38-9C3A-FD80A26F3C68}"/>
              </a:ext>
            </a:extLst>
          </p:cNvPr>
          <p:cNvSpPr txBox="1"/>
          <p:nvPr/>
        </p:nvSpPr>
        <p:spPr>
          <a:xfrm>
            <a:off x="422910" y="286654"/>
            <a:ext cx="3605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АКТИВЫ ГРУППЫ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O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З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K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 SemiBold" panose="020B0704000000000000" pitchFamily="34" charset="-52"/>
              <a:ea typeface="Euclid Circular A SemiBold" panose="020B0704000000000000" pitchFamily="34" charset="-52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8DDAFC-8A9E-4532-987F-12CB39AA8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789" y="286654"/>
            <a:ext cx="944990" cy="2893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B6CC6B-760F-4005-9E61-C59C3900D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654022"/>
            <a:ext cx="2894456" cy="17177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D84DB1-5CF7-4778-B153-A63D11E0D7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122" y="1654021"/>
            <a:ext cx="2890549" cy="171778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A07F32-2105-436E-8DDE-B84EF76C51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13" y="1653700"/>
            <a:ext cx="2897500" cy="17207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9AA00B-7879-463F-AC2F-A46CDFC50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366265"/>
            <a:ext cx="2892255" cy="514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2750A7-2948-4CDF-955F-F1D8A5DCC7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123" y="3366265"/>
            <a:ext cx="2892255" cy="5149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03FD16-9D47-41BB-A9B0-3E2FE5AD68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4662477"/>
            <a:ext cx="6074645" cy="18085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65B674-778C-4567-A27C-BF3B0A7FB6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12" y="3366265"/>
            <a:ext cx="2892255" cy="514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9AE79E0-9133-4ABC-84EE-FF46D8134E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52" y="4662478"/>
            <a:ext cx="50864" cy="18085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77E87B-7482-4D5C-8EC7-FD0ABC9B39F4}"/>
              </a:ext>
            </a:extLst>
          </p:cNvPr>
          <p:cNvSpPr txBox="1"/>
          <p:nvPr/>
        </p:nvSpPr>
        <p:spPr>
          <a:xfrm>
            <a:off x="642687" y="3483697"/>
            <a:ext cx="147989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5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490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F13C56-C978-449A-8CC0-A5D44791524E}"/>
              </a:ext>
            </a:extLst>
          </p:cNvPr>
          <p:cNvSpPr txBox="1"/>
          <p:nvPr/>
        </p:nvSpPr>
        <p:spPr>
          <a:xfrm>
            <a:off x="1997361" y="4011484"/>
            <a:ext cx="1356462" cy="480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тыс. тонн</a:t>
            </a:r>
          </a:p>
          <a:p>
            <a:pPr marL="0" marR="0" lvl="0" indent="0" algn="l" defTabSz="4572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в год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5EEB11-A4AD-4135-87C8-DFE2F7A96677}"/>
              </a:ext>
            </a:extLst>
          </p:cNvPr>
          <p:cNvSpPr txBox="1"/>
          <p:nvPr/>
        </p:nvSpPr>
        <p:spPr>
          <a:xfrm>
            <a:off x="1997361" y="3639916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Euclid Circular A Medium" panose="020B0604000000000000" pitchFamily="34" charset="-52"/>
                <a:ea typeface="Euclid Circular A Medium" panose="020B0604000000000000" pitchFamily="34" charset="-52"/>
                <a:cs typeface="+mn-cs"/>
              </a:rPr>
              <a:t>МОЩНОСТЬ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Euclid Circular A Medium" panose="020B0604000000000000" pitchFamily="34" charset="-52"/>
                <a:ea typeface="Euclid Circular A Medium" panose="020B0604000000000000" pitchFamily="34" charset="-52"/>
                <a:cs typeface="+mn-cs"/>
              </a:rPr>
              <a:t>ПЕРЕРАБОТКИ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C190A4-FC47-4393-82A3-8A6AA1A6A343}"/>
              </a:ext>
            </a:extLst>
          </p:cNvPr>
          <p:cNvSpPr txBox="1"/>
          <p:nvPr/>
        </p:nvSpPr>
        <p:spPr>
          <a:xfrm>
            <a:off x="3776535" y="3483697"/>
            <a:ext cx="14173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5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720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7F9660-94C1-4FE0-B3ED-388D0749B1F0}"/>
              </a:ext>
            </a:extLst>
          </p:cNvPr>
          <p:cNvSpPr txBox="1"/>
          <p:nvPr/>
        </p:nvSpPr>
        <p:spPr>
          <a:xfrm>
            <a:off x="5088820" y="4011484"/>
            <a:ext cx="1356462" cy="29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тыс. тонн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6FC669-ADE5-4997-A013-09E904F100AA}"/>
              </a:ext>
            </a:extLst>
          </p:cNvPr>
          <p:cNvSpPr txBox="1"/>
          <p:nvPr/>
        </p:nvSpPr>
        <p:spPr>
          <a:xfrm>
            <a:off x="5088820" y="3639916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Euclid Circular A Medium" panose="020B0604000000000000" pitchFamily="34" charset="-52"/>
                <a:ea typeface="Euclid Circular A Medium" panose="020B0604000000000000" pitchFamily="34" charset="-52"/>
                <a:cs typeface="+mn-cs"/>
              </a:rPr>
              <a:t>МОЩНОСТЬ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Euclid Circular A Medium" panose="020B0604000000000000" pitchFamily="34" charset="-52"/>
                <a:ea typeface="Euclid Circular A Medium" panose="020B0604000000000000" pitchFamily="34" charset="-52"/>
                <a:cs typeface="+mn-cs"/>
              </a:rPr>
              <a:t>ХРАНЕНИЯ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70F1A7-7221-46AD-8B68-A1A2C8387A63}"/>
              </a:ext>
            </a:extLst>
          </p:cNvPr>
          <p:cNvSpPr txBox="1"/>
          <p:nvPr/>
        </p:nvSpPr>
        <p:spPr>
          <a:xfrm>
            <a:off x="6637170" y="3483697"/>
            <a:ext cx="1667444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5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1585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65D19C-5D3C-42B5-BB3D-D83B1FDD1208}"/>
              </a:ext>
            </a:extLst>
          </p:cNvPr>
          <p:cNvSpPr txBox="1"/>
          <p:nvPr/>
        </p:nvSpPr>
        <p:spPr>
          <a:xfrm>
            <a:off x="8164101" y="3639916"/>
            <a:ext cx="14398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Euclid Circular A Medium" panose="020B0604000000000000" pitchFamily="34" charset="-52"/>
                <a:ea typeface="Euclid Circular A Medium" panose="020B0604000000000000" pitchFamily="34" charset="-52"/>
                <a:cs typeface="+mn-cs"/>
              </a:rPr>
              <a:t>ВАГОНОВ-ХОППЕРОВ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07B1BA-1331-46A8-BFD1-95C1B6023604}"/>
              </a:ext>
            </a:extLst>
          </p:cNvPr>
          <p:cNvSpPr txBox="1"/>
          <p:nvPr/>
        </p:nvSpPr>
        <p:spPr>
          <a:xfrm>
            <a:off x="6680286" y="5110367"/>
            <a:ext cx="145264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7,8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D5152A-BB4A-48CA-830B-9063E411388E}"/>
              </a:ext>
            </a:extLst>
          </p:cNvPr>
          <p:cNvSpPr txBox="1"/>
          <p:nvPr/>
        </p:nvSpPr>
        <p:spPr>
          <a:xfrm>
            <a:off x="8031053" y="5325810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Euclid Circular A Medium" panose="020B0604000000000000" pitchFamily="34" charset="-52"/>
                <a:ea typeface="Euclid Circular A Medium" panose="020B0604000000000000" pitchFamily="34" charset="-52"/>
                <a:cs typeface="+mn-cs"/>
              </a:rPr>
              <a:t>МОЩНОСТЬ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Euclid Circular A Medium" panose="020B0604000000000000" pitchFamily="34" charset="-52"/>
                <a:ea typeface="Euclid Circular A Medium" panose="020B0604000000000000" pitchFamily="34" charset="-52"/>
                <a:cs typeface="+mn-cs"/>
              </a:rPr>
              <a:t>ПОРТОВОЙ ПЕРЕВАЛКИ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F0F418-14D0-49B7-A983-0AC8C9B0B46D}"/>
              </a:ext>
            </a:extLst>
          </p:cNvPr>
          <p:cNvSpPr txBox="1"/>
          <p:nvPr/>
        </p:nvSpPr>
        <p:spPr>
          <a:xfrm>
            <a:off x="8031053" y="5739536"/>
            <a:ext cx="1356462" cy="480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млн тонн</a:t>
            </a:r>
          </a:p>
          <a:p>
            <a:pPr marL="0" marR="0" lvl="0" indent="0" algn="l" defTabSz="4572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71B3B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в год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FF8669-D182-4EF8-8345-CD6882A00A0D}"/>
              </a:ext>
            </a:extLst>
          </p:cNvPr>
          <p:cNvSpPr txBox="1"/>
          <p:nvPr/>
        </p:nvSpPr>
        <p:spPr>
          <a:xfrm>
            <a:off x="877065" y="5858677"/>
            <a:ext cx="172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" panose="020B0504000000000000" pitchFamily="34" charset="-52"/>
                <a:ea typeface="Euclid Circular A" panose="020B0504000000000000" pitchFamily="34" charset="-52"/>
                <a:cs typeface="+mn-cs"/>
              </a:rPr>
              <a:t>ПОРТОВЫХ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" panose="020B0504000000000000" pitchFamily="34" charset="-52"/>
                <a:ea typeface="Euclid Circular A" panose="020B0504000000000000" pitchFamily="34" charset="-52"/>
                <a:cs typeface="+mn-cs"/>
              </a:rPr>
              <a:t>ЗЕРНОВЫХ ТЕРМИНАЛА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4A99EE-EDA6-4048-8A6D-6828A37DFAD6}"/>
              </a:ext>
            </a:extLst>
          </p:cNvPr>
          <p:cNvSpPr txBox="1"/>
          <p:nvPr/>
        </p:nvSpPr>
        <p:spPr>
          <a:xfrm>
            <a:off x="599075" y="5789427"/>
            <a:ext cx="39145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" panose="020B0504000000000000" pitchFamily="34" charset="-52"/>
                <a:ea typeface="Euclid Circular A" panose="020B0504000000000000" pitchFamily="34" charset="-52"/>
                <a:cs typeface="+mn-cs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A06745-F828-4F96-90DB-9B140DA1F2C4}"/>
              </a:ext>
            </a:extLst>
          </p:cNvPr>
          <p:cNvSpPr txBox="1"/>
          <p:nvPr/>
        </p:nvSpPr>
        <p:spPr>
          <a:xfrm>
            <a:off x="901911" y="2813219"/>
            <a:ext cx="1677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" panose="020B0504000000000000" pitchFamily="34" charset="-52"/>
                <a:ea typeface="Euclid Circular A" panose="020B0504000000000000" pitchFamily="34" charset="-52"/>
                <a:cs typeface="+mn-cs"/>
              </a:rPr>
              <a:t>ПЕРЕРАБАТЫВАЮЩИХ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" panose="020B0504000000000000" pitchFamily="34" charset="-52"/>
                <a:ea typeface="Euclid Circular A" panose="020B0504000000000000" pitchFamily="34" charset="-52"/>
                <a:cs typeface="+mn-cs"/>
              </a:rPr>
              <a:t>ПРЕДПРИЯТИЯ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ACC949-14B1-492B-998F-DEFA5615496E}"/>
              </a:ext>
            </a:extLst>
          </p:cNvPr>
          <p:cNvSpPr txBox="1"/>
          <p:nvPr/>
        </p:nvSpPr>
        <p:spPr>
          <a:xfrm>
            <a:off x="642064" y="2732693"/>
            <a:ext cx="401072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" panose="020B0504000000000000" pitchFamily="34" charset="-52"/>
                <a:ea typeface="Euclid Circular A" panose="020B0504000000000000" pitchFamily="34" charset="-52"/>
                <a:cs typeface="+mn-cs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145D56-ACA3-4DD5-BA44-E9B74FFDF695}"/>
              </a:ext>
            </a:extLst>
          </p:cNvPr>
          <p:cNvSpPr txBox="1"/>
          <p:nvPr/>
        </p:nvSpPr>
        <p:spPr>
          <a:xfrm>
            <a:off x="3936927" y="2885855"/>
            <a:ext cx="1091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" panose="020B0504000000000000" pitchFamily="34" charset="-52"/>
                <a:ea typeface="Euclid Circular A" panose="020B0504000000000000" pitchFamily="34" charset="-52"/>
                <a:cs typeface="+mn-cs"/>
              </a:rPr>
              <a:t>ЭЛЕВАТОРОВ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E2E4AD-1BF3-4D73-8B9A-652B9F026899}"/>
              </a:ext>
            </a:extLst>
          </p:cNvPr>
          <p:cNvSpPr txBox="1"/>
          <p:nvPr/>
        </p:nvSpPr>
        <p:spPr>
          <a:xfrm>
            <a:off x="3681273" y="2732693"/>
            <a:ext cx="391454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" panose="020B0504000000000000" pitchFamily="34" charset="-52"/>
                <a:ea typeface="Euclid Circular A" panose="020B0504000000000000" pitchFamily="34" charset="-52"/>
                <a:cs typeface="+mn-cs"/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52D36E-A036-4775-B799-25A174C28439}"/>
              </a:ext>
            </a:extLst>
          </p:cNvPr>
          <p:cNvSpPr txBox="1"/>
          <p:nvPr/>
        </p:nvSpPr>
        <p:spPr>
          <a:xfrm>
            <a:off x="6749215" y="2885855"/>
            <a:ext cx="1314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" panose="020B0504000000000000" pitchFamily="34" charset="-52"/>
                <a:ea typeface="Euclid Circular A" panose="020B0504000000000000" pitchFamily="34" charset="-52"/>
                <a:cs typeface="+mn-cs"/>
              </a:rPr>
              <a:t>ВАГОННЫЙ ПАРК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DC10AB-96C4-432D-89B9-2B5944778647}"/>
              </a:ext>
            </a:extLst>
          </p:cNvPr>
          <p:cNvSpPr txBox="1"/>
          <p:nvPr/>
        </p:nvSpPr>
        <p:spPr>
          <a:xfrm>
            <a:off x="186523" y="6336971"/>
            <a:ext cx="33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46792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D0356-623C-4644-903F-814B5551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94"/>
            <a:ext cx="9906000" cy="81845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CB0E960E-9FAD-42EA-BF82-FC1A997A2622}"/>
              </a:ext>
            </a:extLst>
          </p:cNvPr>
          <p:cNvSpPr/>
          <p:nvPr/>
        </p:nvSpPr>
        <p:spPr>
          <a:xfrm>
            <a:off x="-1212" y="6544685"/>
            <a:ext cx="9907212" cy="217360"/>
          </a:xfrm>
          <a:prstGeom prst="rect">
            <a:avLst/>
          </a:prstGeom>
          <a:solidFill>
            <a:srgbClr val="041F42">
              <a:alpha val="100000"/>
            </a:srgbClr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019E0-3007-4612-96BD-9D955755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840"/>
            <a:ext cx="9906000" cy="81845"/>
          </a:xfrm>
          <a:prstGeom prst="rect">
            <a:avLst/>
          </a:prstGeom>
        </p:spPr>
      </p:pic>
      <p:pic>
        <p:nvPicPr>
          <p:cNvPr id="5" name="Image 16" descr=" ">
            <a:extLst>
              <a:ext uri="{FF2B5EF4-FFF2-40B4-BE49-F238E27FC236}">
                <a16:creationId xmlns:a16="http://schemas.microsoft.com/office/drawing/2014/main" id="{522DF46D-CB76-4338-B467-7D0ACA1D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3" y="6552452"/>
            <a:ext cx="661434" cy="20182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399874E-96B4-41C4-ADF3-9D2BCE1DACE9}"/>
              </a:ext>
            </a:extLst>
          </p:cNvPr>
          <p:cNvSpPr txBox="1">
            <a:spLocks/>
          </p:cNvSpPr>
          <p:nvPr/>
        </p:nvSpPr>
        <p:spPr>
          <a:xfrm>
            <a:off x="185233" y="421610"/>
            <a:ext cx="9415967" cy="303647"/>
          </a:xfrm>
          <a:prstGeom prst="rect">
            <a:avLst/>
          </a:prstGeom>
        </p:spPr>
        <p:txBody>
          <a:bodyPr vert="horz" lIns="68581" tIns="34290" rIns="68581" bIns="34290" rtlCol="0" anchor="ctr"/>
          <a:lstStyle>
            <a:defPPr>
              <a:defRPr lang="en-US"/>
            </a:defPPr>
            <a:lvl1pPr>
              <a:defRPr sz="2400">
                <a:solidFill>
                  <a:srgbClr val="00338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sz="1950" b="1" dirty="0">
              <a:solidFill>
                <a:srgbClr val="454C7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E70E0E-CF58-4359-BB16-3119A8827515}"/>
              </a:ext>
            </a:extLst>
          </p:cNvPr>
          <p:cNvSpPr txBox="1"/>
          <p:nvPr/>
        </p:nvSpPr>
        <p:spPr>
          <a:xfrm>
            <a:off x="185233" y="1119722"/>
            <a:ext cx="8993609" cy="399646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pPr algn="just"/>
            <a:endParaRPr lang="ru-RU" sz="1000" dirty="0">
              <a:solidFill>
                <a:srgbClr val="5656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502EA-D58B-4DC7-BE36-8C30F274CA4F}"/>
              </a:ext>
            </a:extLst>
          </p:cNvPr>
          <p:cNvSpPr txBox="1"/>
          <p:nvPr/>
        </p:nvSpPr>
        <p:spPr>
          <a:xfrm>
            <a:off x="2091651" y="1119722"/>
            <a:ext cx="7123305" cy="5195736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C00000"/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  <a:t>АО «ОЗК» с 2022 года является участником налогового мониторинга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71B3B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Выбранный способ взаимодействия с налоговым органом: Витрина данных налогового мониторинга на базе 1С: УХ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71B3B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Учетная система 1С: Бухгалтерия КОРП 8.3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71B3B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Внедрена юридически значимая Система электронного документооборота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71B3B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В Бухгалтерской базе реализован механизм </a:t>
            </a:r>
            <a:r>
              <a:rPr lang="ru-RU" dirty="0" err="1">
                <a:solidFill>
                  <a:srgbClr val="071B3B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drill</a:t>
            </a:r>
            <a:r>
              <a:rPr lang="ru-RU" dirty="0">
                <a:solidFill>
                  <a:srgbClr val="071B3B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 </a:t>
            </a:r>
            <a:r>
              <a:rPr lang="ru-RU" dirty="0" err="1">
                <a:solidFill>
                  <a:srgbClr val="071B3B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down</a:t>
            </a:r>
            <a:r>
              <a:rPr lang="ru-RU" dirty="0">
                <a:solidFill>
                  <a:srgbClr val="071B3B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 от строки декларации до первичного документа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71B3B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Объем ЭДО (электронного документооборота) около 60%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71B3B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Документы поступают и хранятся в разных информационных системах, часть скан-копий документов хранится на сетевых файловых ресурсах</a:t>
            </a: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31BE037A-DEAB-418F-B23E-EE1298988535}"/>
              </a:ext>
            </a:extLst>
          </p:cNvPr>
          <p:cNvGrpSpPr/>
          <p:nvPr/>
        </p:nvGrpSpPr>
        <p:grpSpPr>
          <a:xfrm>
            <a:off x="514814" y="1472086"/>
            <a:ext cx="1011332" cy="956581"/>
            <a:chOff x="7268430" y="3235004"/>
            <a:chExt cx="586882" cy="586882"/>
          </a:xfrm>
        </p:grpSpPr>
        <p:sp>
          <p:nvSpPr>
            <p:cNvPr id="10" name="Oval 490">
              <a:extLst>
                <a:ext uri="{FF2B5EF4-FFF2-40B4-BE49-F238E27FC236}">
                  <a16:creationId xmlns:a16="http://schemas.microsoft.com/office/drawing/2014/main" id="{BDDF4FF3-45F2-484C-B13E-CECB84C05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8430" y="3235004"/>
              <a:ext cx="586882" cy="586882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BE9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009B13F3-EB36-4914-B72B-7C1CAC6044A0}"/>
                </a:ext>
              </a:extLst>
            </p:cNvPr>
            <p:cNvGrpSpPr/>
            <p:nvPr/>
          </p:nvGrpSpPr>
          <p:grpSpPr>
            <a:xfrm>
              <a:off x="7369644" y="3396929"/>
              <a:ext cx="384454" cy="260868"/>
              <a:chOff x="1075832" y="3224282"/>
              <a:chExt cx="384455" cy="260868"/>
            </a:xfrm>
            <a:solidFill>
              <a:srgbClr val="00338D"/>
            </a:solidFill>
          </p:grpSpPr>
          <p:grpSp>
            <p:nvGrpSpPr>
              <p:cNvPr id="12" name="Group 492">
                <a:extLst>
                  <a:ext uri="{FF2B5EF4-FFF2-40B4-BE49-F238E27FC236}">
                    <a16:creationId xmlns:a16="http://schemas.microsoft.com/office/drawing/2014/main" id="{68DF8C4C-A178-436D-8CFE-E1109B0BA1A8}"/>
                  </a:ext>
                </a:extLst>
              </p:cNvPr>
              <p:cNvGrpSpPr/>
              <p:nvPr/>
            </p:nvGrpSpPr>
            <p:grpSpPr>
              <a:xfrm>
                <a:off x="1075832" y="3224282"/>
                <a:ext cx="384455" cy="260868"/>
                <a:chOff x="5349523" y="3823156"/>
                <a:chExt cx="384455" cy="260868"/>
              </a:xfrm>
              <a:grpFill/>
            </p:grpSpPr>
            <p:grpSp>
              <p:nvGrpSpPr>
                <p:cNvPr id="14" name="Group 493">
                  <a:extLst>
                    <a:ext uri="{FF2B5EF4-FFF2-40B4-BE49-F238E27FC236}">
                      <a16:creationId xmlns:a16="http://schemas.microsoft.com/office/drawing/2014/main" id="{5683A5E4-B8BB-41E5-9E4A-4DE280058B35}"/>
                    </a:ext>
                  </a:extLst>
                </p:cNvPr>
                <p:cNvGrpSpPr/>
                <p:nvPr/>
              </p:nvGrpSpPr>
              <p:grpSpPr>
                <a:xfrm>
                  <a:off x="5349523" y="3823156"/>
                  <a:ext cx="284704" cy="247486"/>
                  <a:chOff x="5916798" y="6694094"/>
                  <a:chExt cx="697808" cy="593328"/>
                </a:xfrm>
                <a:grpFill/>
              </p:grpSpPr>
              <p:sp>
                <p:nvSpPr>
                  <p:cNvPr id="16" name="Freeform 71">
                    <a:extLst>
                      <a:ext uri="{FF2B5EF4-FFF2-40B4-BE49-F238E27FC236}">
                        <a16:creationId xmlns:a16="http://schemas.microsoft.com/office/drawing/2014/main" id="{8C518F56-22B3-4F0C-9773-E688AB34E2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30305" y="6934003"/>
                    <a:ext cx="109637" cy="32247"/>
                  </a:xfrm>
                  <a:custGeom>
                    <a:avLst/>
                    <a:gdLst>
                      <a:gd name="T0" fmla="*/ 115 w 115"/>
                      <a:gd name="T1" fmla="*/ 0 h 34"/>
                      <a:gd name="T2" fmla="*/ 0 w 115"/>
                      <a:gd name="T3" fmla="*/ 0 h 34"/>
                      <a:gd name="T4" fmla="*/ 0 w 115"/>
                      <a:gd name="T5" fmla="*/ 27 h 34"/>
                      <a:gd name="T6" fmla="*/ 115 w 115"/>
                      <a:gd name="T7" fmla="*/ 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5" h="34">
                        <a:moveTo>
                          <a:pt x="115" y="0"/>
                        </a:moveTo>
                        <a:cubicBezTo>
                          <a:pt x="77" y="0"/>
                          <a:pt x="39" y="0"/>
                          <a:pt x="0" y="0"/>
                        </a:cubicBezTo>
                        <a:cubicBezTo>
                          <a:pt x="0" y="10"/>
                          <a:pt x="0" y="18"/>
                          <a:pt x="0" y="27"/>
                        </a:cubicBezTo>
                        <a:cubicBezTo>
                          <a:pt x="57" y="34"/>
                          <a:pt x="108" y="22"/>
                          <a:pt x="11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55721" tIns="27861" rIns="55721" bIns="2786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98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17" name="Freeform 72">
                    <a:extLst>
                      <a:ext uri="{FF2B5EF4-FFF2-40B4-BE49-F238E27FC236}">
                        <a16:creationId xmlns:a16="http://schemas.microsoft.com/office/drawing/2014/main" id="{4C184C9C-9911-4D7A-BBCC-36110C5DA5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16798" y="6872091"/>
                    <a:ext cx="279897" cy="285056"/>
                  </a:xfrm>
                  <a:custGeom>
                    <a:avLst/>
                    <a:gdLst>
                      <a:gd name="T0" fmla="*/ 29 w 293"/>
                      <a:gd name="T1" fmla="*/ 172 h 299"/>
                      <a:gd name="T2" fmla="*/ 43 w 293"/>
                      <a:gd name="T3" fmla="*/ 202 h 299"/>
                      <a:gd name="T4" fmla="*/ 43 w 293"/>
                      <a:gd name="T5" fmla="*/ 299 h 299"/>
                      <a:gd name="T6" fmla="*/ 76 w 293"/>
                      <a:gd name="T7" fmla="*/ 293 h 299"/>
                      <a:gd name="T8" fmla="*/ 75 w 293"/>
                      <a:gd name="T9" fmla="*/ 167 h 299"/>
                      <a:gd name="T10" fmla="*/ 72 w 293"/>
                      <a:gd name="T11" fmla="*/ 158 h 299"/>
                      <a:gd name="T12" fmla="*/ 41 w 293"/>
                      <a:gd name="T13" fmla="*/ 149 h 299"/>
                      <a:gd name="T14" fmla="*/ 41 w 293"/>
                      <a:gd name="T15" fmla="*/ 111 h 299"/>
                      <a:gd name="T16" fmla="*/ 90 w 293"/>
                      <a:gd name="T17" fmla="*/ 111 h 299"/>
                      <a:gd name="T18" fmla="*/ 93 w 293"/>
                      <a:gd name="T19" fmla="*/ 54 h 299"/>
                      <a:gd name="T20" fmla="*/ 255 w 293"/>
                      <a:gd name="T21" fmla="*/ 54 h 299"/>
                      <a:gd name="T22" fmla="*/ 256 w 293"/>
                      <a:gd name="T23" fmla="*/ 60 h 299"/>
                      <a:gd name="T24" fmla="*/ 256 w 293"/>
                      <a:gd name="T25" fmla="*/ 79 h 299"/>
                      <a:gd name="T26" fmla="*/ 260 w 293"/>
                      <a:gd name="T27" fmla="*/ 79 h 299"/>
                      <a:gd name="T28" fmla="*/ 260 w 293"/>
                      <a:gd name="T29" fmla="*/ 79 h 299"/>
                      <a:gd name="T30" fmla="*/ 261 w 293"/>
                      <a:gd name="T31" fmla="*/ 79 h 299"/>
                      <a:gd name="T32" fmla="*/ 278 w 293"/>
                      <a:gd name="T33" fmla="*/ 74 h 299"/>
                      <a:gd name="T34" fmla="*/ 283 w 293"/>
                      <a:gd name="T35" fmla="*/ 72 h 299"/>
                      <a:gd name="T36" fmla="*/ 288 w 293"/>
                      <a:gd name="T37" fmla="*/ 68 h 299"/>
                      <a:gd name="T38" fmla="*/ 290 w 293"/>
                      <a:gd name="T39" fmla="*/ 38 h 299"/>
                      <a:gd name="T40" fmla="*/ 262 w 293"/>
                      <a:gd name="T41" fmla="*/ 18 h 299"/>
                      <a:gd name="T42" fmla="*/ 227 w 293"/>
                      <a:gd name="T43" fmla="*/ 18 h 299"/>
                      <a:gd name="T44" fmla="*/ 227 w 293"/>
                      <a:gd name="T45" fmla="*/ 0 h 299"/>
                      <a:gd name="T46" fmla="*/ 147 w 293"/>
                      <a:gd name="T47" fmla="*/ 0 h 299"/>
                      <a:gd name="T48" fmla="*/ 147 w 293"/>
                      <a:gd name="T49" fmla="*/ 18 h 299"/>
                      <a:gd name="T50" fmla="*/ 87 w 293"/>
                      <a:gd name="T51" fmla="*/ 17 h 299"/>
                      <a:gd name="T52" fmla="*/ 59 w 293"/>
                      <a:gd name="T53" fmla="*/ 45 h 299"/>
                      <a:gd name="T54" fmla="*/ 58 w 293"/>
                      <a:gd name="T55" fmla="*/ 71 h 299"/>
                      <a:gd name="T56" fmla="*/ 54 w 293"/>
                      <a:gd name="T57" fmla="*/ 71 h 299"/>
                      <a:gd name="T58" fmla="*/ 24 w 293"/>
                      <a:gd name="T59" fmla="*/ 71 h 299"/>
                      <a:gd name="T60" fmla="*/ 4 w 293"/>
                      <a:gd name="T61" fmla="*/ 101 h 299"/>
                      <a:gd name="T62" fmla="*/ 4 w 293"/>
                      <a:gd name="T63" fmla="*/ 147 h 299"/>
                      <a:gd name="T64" fmla="*/ 29 w 293"/>
                      <a:gd name="T65" fmla="*/ 172 h 2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293" h="299">
                        <a:moveTo>
                          <a:pt x="29" y="172"/>
                        </a:moveTo>
                        <a:cubicBezTo>
                          <a:pt x="42" y="176"/>
                          <a:pt x="44" y="187"/>
                          <a:pt x="43" y="202"/>
                        </a:cubicBezTo>
                        <a:cubicBezTo>
                          <a:pt x="42" y="234"/>
                          <a:pt x="43" y="265"/>
                          <a:pt x="43" y="299"/>
                        </a:cubicBezTo>
                        <a:cubicBezTo>
                          <a:pt x="56" y="297"/>
                          <a:pt x="65" y="295"/>
                          <a:pt x="76" y="293"/>
                        </a:cubicBezTo>
                        <a:cubicBezTo>
                          <a:pt x="76" y="250"/>
                          <a:pt x="77" y="209"/>
                          <a:pt x="75" y="167"/>
                        </a:cubicBezTo>
                        <a:cubicBezTo>
                          <a:pt x="75" y="164"/>
                          <a:pt x="74" y="161"/>
                          <a:pt x="72" y="158"/>
                        </a:cubicBezTo>
                        <a:cubicBezTo>
                          <a:pt x="55" y="159"/>
                          <a:pt x="41" y="154"/>
                          <a:pt x="41" y="149"/>
                        </a:cubicBezTo>
                        <a:cubicBezTo>
                          <a:pt x="41" y="144"/>
                          <a:pt x="41" y="111"/>
                          <a:pt x="41" y="111"/>
                        </a:cubicBezTo>
                        <a:cubicBezTo>
                          <a:pt x="90" y="111"/>
                          <a:pt x="90" y="111"/>
                          <a:pt x="90" y="111"/>
                        </a:cubicBezTo>
                        <a:cubicBezTo>
                          <a:pt x="91" y="91"/>
                          <a:pt x="92" y="73"/>
                          <a:pt x="93" y="54"/>
                        </a:cubicBezTo>
                        <a:cubicBezTo>
                          <a:pt x="149" y="54"/>
                          <a:pt x="202" y="54"/>
                          <a:pt x="255" y="54"/>
                        </a:cubicBezTo>
                        <a:cubicBezTo>
                          <a:pt x="256" y="56"/>
                          <a:pt x="256" y="58"/>
                          <a:pt x="256" y="60"/>
                        </a:cubicBezTo>
                        <a:cubicBezTo>
                          <a:pt x="256" y="79"/>
                          <a:pt x="256" y="79"/>
                          <a:pt x="256" y="79"/>
                        </a:cubicBezTo>
                        <a:cubicBezTo>
                          <a:pt x="256" y="79"/>
                          <a:pt x="258" y="79"/>
                          <a:pt x="260" y="79"/>
                        </a:cubicBezTo>
                        <a:cubicBezTo>
                          <a:pt x="260" y="79"/>
                          <a:pt x="260" y="79"/>
                          <a:pt x="260" y="79"/>
                        </a:cubicBezTo>
                        <a:cubicBezTo>
                          <a:pt x="260" y="79"/>
                          <a:pt x="261" y="79"/>
                          <a:pt x="261" y="79"/>
                        </a:cubicBezTo>
                        <a:cubicBezTo>
                          <a:pt x="265" y="78"/>
                          <a:pt x="272" y="76"/>
                          <a:pt x="278" y="74"/>
                        </a:cubicBezTo>
                        <a:cubicBezTo>
                          <a:pt x="280" y="74"/>
                          <a:pt x="282" y="73"/>
                          <a:pt x="283" y="72"/>
                        </a:cubicBezTo>
                        <a:cubicBezTo>
                          <a:pt x="285" y="71"/>
                          <a:pt x="287" y="69"/>
                          <a:pt x="288" y="68"/>
                        </a:cubicBezTo>
                        <a:cubicBezTo>
                          <a:pt x="293" y="60"/>
                          <a:pt x="291" y="49"/>
                          <a:pt x="290" y="38"/>
                        </a:cubicBezTo>
                        <a:cubicBezTo>
                          <a:pt x="289" y="18"/>
                          <a:pt x="276" y="18"/>
                          <a:pt x="262" y="18"/>
                        </a:cubicBezTo>
                        <a:cubicBezTo>
                          <a:pt x="250" y="18"/>
                          <a:pt x="239" y="18"/>
                          <a:pt x="227" y="18"/>
                        </a:cubicBezTo>
                        <a:cubicBezTo>
                          <a:pt x="227" y="12"/>
                          <a:pt x="227" y="6"/>
                          <a:pt x="227" y="0"/>
                        </a:cubicBezTo>
                        <a:cubicBezTo>
                          <a:pt x="200" y="0"/>
                          <a:pt x="174" y="0"/>
                          <a:pt x="147" y="0"/>
                        </a:cubicBezTo>
                        <a:cubicBezTo>
                          <a:pt x="147" y="6"/>
                          <a:pt x="147" y="12"/>
                          <a:pt x="147" y="18"/>
                        </a:cubicBezTo>
                        <a:cubicBezTo>
                          <a:pt x="127" y="17"/>
                          <a:pt x="107" y="17"/>
                          <a:pt x="87" y="17"/>
                        </a:cubicBezTo>
                        <a:cubicBezTo>
                          <a:pt x="62" y="17"/>
                          <a:pt x="60" y="20"/>
                          <a:pt x="59" y="45"/>
                        </a:cubicBezTo>
                        <a:cubicBezTo>
                          <a:pt x="59" y="54"/>
                          <a:pt x="58" y="62"/>
                          <a:pt x="58" y="71"/>
                        </a:cubicBezTo>
                        <a:cubicBezTo>
                          <a:pt x="57" y="71"/>
                          <a:pt x="56" y="71"/>
                          <a:pt x="54" y="71"/>
                        </a:cubicBezTo>
                        <a:cubicBezTo>
                          <a:pt x="54" y="71"/>
                          <a:pt x="34" y="71"/>
                          <a:pt x="24" y="71"/>
                        </a:cubicBezTo>
                        <a:cubicBezTo>
                          <a:pt x="14" y="71"/>
                          <a:pt x="4" y="83"/>
                          <a:pt x="4" y="101"/>
                        </a:cubicBezTo>
                        <a:cubicBezTo>
                          <a:pt x="4" y="119"/>
                          <a:pt x="4" y="144"/>
                          <a:pt x="4" y="147"/>
                        </a:cubicBezTo>
                        <a:cubicBezTo>
                          <a:pt x="4" y="150"/>
                          <a:pt x="0" y="172"/>
                          <a:pt x="29" y="172"/>
                        </a:cubicBezTo>
                        <a:close/>
                      </a:path>
                    </a:pathLst>
                  </a:custGeom>
                  <a:solidFill>
                    <a:srgbClr val="454C7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55721" tIns="27861" rIns="55721" bIns="2786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98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18" name="Freeform 73">
                    <a:extLst>
                      <a:ext uri="{FF2B5EF4-FFF2-40B4-BE49-F238E27FC236}">
                        <a16:creationId xmlns:a16="http://schemas.microsoft.com/office/drawing/2014/main" id="{7D747898-C696-4420-91C1-27A3F9E6B94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018696" y="6931424"/>
                    <a:ext cx="522387" cy="212825"/>
                  </a:xfrm>
                  <a:custGeom>
                    <a:avLst/>
                    <a:gdLst>
                      <a:gd name="T0" fmla="*/ 1 w 547"/>
                      <a:gd name="T1" fmla="*/ 115 h 223"/>
                      <a:gd name="T2" fmla="*/ 0 w 547"/>
                      <a:gd name="T3" fmla="*/ 223 h 223"/>
                      <a:gd name="T4" fmla="*/ 21 w 547"/>
                      <a:gd name="T5" fmla="*/ 221 h 223"/>
                      <a:gd name="T6" fmla="*/ 203 w 547"/>
                      <a:gd name="T7" fmla="*/ 189 h 223"/>
                      <a:gd name="T8" fmla="*/ 251 w 547"/>
                      <a:gd name="T9" fmla="*/ 160 h 223"/>
                      <a:gd name="T10" fmla="*/ 284 w 547"/>
                      <a:gd name="T11" fmla="*/ 132 h 223"/>
                      <a:gd name="T12" fmla="*/ 299 w 547"/>
                      <a:gd name="T13" fmla="*/ 108 h 223"/>
                      <a:gd name="T14" fmla="*/ 298 w 547"/>
                      <a:gd name="T15" fmla="*/ 35 h 223"/>
                      <a:gd name="T16" fmla="*/ 513 w 547"/>
                      <a:gd name="T17" fmla="*/ 45 h 223"/>
                      <a:gd name="T18" fmla="*/ 515 w 547"/>
                      <a:gd name="T19" fmla="*/ 75 h 223"/>
                      <a:gd name="T20" fmla="*/ 547 w 547"/>
                      <a:gd name="T21" fmla="*/ 75 h 223"/>
                      <a:gd name="T22" fmla="*/ 547 w 547"/>
                      <a:gd name="T23" fmla="*/ 43 h 223"/>
                      <a:gd name="T24" fmla="*/ 518 w 547"/>
                      <a:gd name="T25" fmla="*/ 10 h 223"/>
                      <a:gd name="T26" fmla="*/ 302 w 547"/>
                      <a:gd name="T27" fmla="*/ 0 h 223"/>
                      <a:gd name="T28" fmla="*/ 284 w 547"/>
                      <a:gd name="T29" fmla="*/ 3 h 223"/>
                      <a:gd name="T30" fmla="*/ 15 w 547"/>
                      <a:gd name="T31" fmla="*/ 100 h 223"/>
                      <a:gd name="T32" fmla="*/ 1 w 547"/>
                      <a:gd name="T33" fmla="*/ 115 h 223"/>
                      <a:gd name="T34" fmla="*/ 182 w 547"/>
                      <a:gd name="T35" fmla="*/ 64 h 223"/>
                      <a:gd name="T36" fmla="*/ 190 w 547"/>
                      <a:gd name="T37" fmla="*/ 56 h 223"/>
                      <a:gd name="T38" fmla="*/ 198 w 547"/>
                      <a:gd name="T39" fmla="*/ 64 h 223"/>
                      <a:gd name="T40" fmla="*/ 198 w 547"/>
                      <a:gd name="T41" fmla="*/ 140 h 223"/>
                      <a:gd name="T42" fmla="*/ 190 w 547"/>
                      <a:gd name="T43" fmla="*/ 148 h 223"/>
                      <a:gd name="T44" fmla="*/ 182 w 547"/>
                      <a:gd name="T45" fmla="*/ 140 h 223"/>
                      <a:gd name="T46" fmla="*/ 182 w 547"/>
                      <a:gd name="T47" fmla="*/ 64 h 223"/>
                      <a:gd name="T48" fmla="*/ 141 w 547"/>
                      <a:gd name="T49" fmla="*/ 80 h 223"/>
                      <a:gd name="T50" fmla="*/ 148 w 547"/>
                      <a:gd name="T51" fmla="*/ 72 h 223"/>
                      <a:gd name="T52" fmla="*/ 156 w 547"/>
                      <a:gd name="T53" fmla="*/ 80 h 223"/>
                      <a:gd name="T54" fmla="*/ 156 w 547"/>
                      <a:gd name="T55" fmla="*/ 156 h 223"/>
                      <a:gd name="T56" fmla="*/ 148 w 547"/>
                      <a:gd name="T57" fmla="*/ 164 h 223"/>
                      <a:gd name="T58" fmla="*/ 141 w 547"/>
                      <a:gd name="T59" fmla="*/ 156 h 223"/>
                      <a:gd name="T60" fmla="*/ 141 w 547"/>
                      <a:gd name="T61" fmla="*/ 80 h 223"/>
                      <a:gd name="T62" fmla="*/ 98 w 547"/>
                      <a:gd name="T63" fmla="*/ 94 h 223"/>
                      <a:gd name="T64" fmla="*/ 106 w 547"/>
                      <a:gd name="T65" fmla="*/ 86 h 223"/>
                      <a:gd name="T66" fmla="*/ 114 w 547"/>
                      <a:gd name="T67" fmla="*/ 94 h 223"/>
                      <a:gd name="T68" fmla="*/ 114 w 547"/>
                      <a:gd name="T69" fmla="*/ 170 h 223"/>
                      <a:gd name="T70" fmla="*/ 106 w 547"/>
                      <a:gd name="T71" fmla="*/ 178 h 223"/>
                      <a:gd name="T72" fmla="*/ 98 w 547"/>
                      <a:gd name="T73" fmla="*/ 170 h 223"/>
                      <a:gd name="T74" fmla="*/ 98 w 547"/>
                      <a:gd name="T75" fmla="*/ 94 h 223"/>
                      <a:gd name="T76" fmla="*/ 55 w 547"/>
                      <a:gd name="T77" fmla="*/ 111 h 223"/>
                      <a:gd name="T78" fmla="*/ 63 w 547"/>
                      <a:gd name="T79" fmla="*/ 103 h 223"/>
                      <a:gd name="T80" fmla="*/ 70 w 547"/>
                      <a:gd name="T81" fmla="*/ 111 h 223"/>
                      <a:gd name="T82" fmla="*/ 70 w 547"/>
                      <a:gd name="T83" fmla="*/ 189 h 223"/>
                      <a:gd name="T84" fmla="*/ 63 w 547"/>
                      <a:gd name="T85" fmla="*/ 197 h 223"/>
                      <a:gd name="T86" fmla="*/ 55 w 547"/>
                      <a:gd name="T87" fmla="*/ 189 h 223"/>
                      <a:gd name="T88" fmla="*/ 55 w 547"/>
                      <a:gd name="T89" fmla="*/ 111 h 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547" h="223">
                        <a:moveTo>
                          <a:pt x="1" y="115"/>
                        </a:moveTo>
                        <a:cubicBezTo>
                          <a:pt x="0" y="151"/>
                          <a:pt x="0" y="186"/>
                          <a:pt x="0" y="223"/>
                        </a:cubicBezTo>
                        <a:cubicBezTo>
                          <a:pt x="9" y="222"/>
                          <a:pt x="15" y="222"/>
                          <a:pt x="21" y="221"/>
                        </a:cubicBezTo>
                        <a:cubicBezTo>
                          <a:pt x="82" y="210"/>
                          <a:pt x="142" y="198"/>
                          <a:pt x="203" y="189"/>
                        </a:cubicBezTo>
                        <a:cubicBezTo>
                          <a:pt x="224" y="186"/>
                          <a:pt x="238" y="176"/>
                          <a:pt x="251" y="160"/>
                        </a:cubicBezTo>
                        <a:cubicBezTo>
                          <a:pt x="260" y="148"/>
                          <a:pt x="271" y="137"/>
                          <a:pt x="284" y="132"/>
                        </a:cubicBezTo>
                        <a:cubicBezTo>
                          <a:pt x="296" y="126"/>
                          <a:pt x="299" y="120"/>
                          <a:pt x="299" y="108"/>
                        </a:cubicBezTo>
                        <a:cubicBezTo>
                          <a:pt x="298" y="84"/>
                          <a:pt x="298" y="60"/>
                          <a:pt x="298" y="35"/>
                        </a:cubicBezTo>
                        <a:cubicBezTo>
                          <a:pt x="372" y="38"/>
                          <a:pt x="442" y="41"/>
                          <a:pt x="513" y="45"/>
                        </a:cubicBezTo>
                        <a:cubicBezTo>
                          <a:pt x="514" y="57"/>
                          <a:pt x="514" y="65"/>
                          <a:pt x="515" y="75"/>
                        </a:cubicBezTo>
                        <a:cubicBezTo>
                          <a:pt x="525" y="75"/>
                          <a:pt x="536" y="75"/>
                          <a:pt x="547" y="75"/>
                        </a:cubicBezTo>
                        <a:cubicBezTo>
                          <a:pt x="547" y="63"/>
                          <a:pt x="547" y="53"/>
                          <a:pt x="547" y="43"/>
                        </a:cubicBezTo>
                        <a:cubicBezTo>
                          <a:pt x="547" y="14"/>
                          <a:pt x="545" y="12"/>
                          <a:pt x="518" y="10"/>
                        </a:cubicBezTo>
                        <a:cubicBezTo>
                          <a:pt x="446" y="7"/>
                          <a:pt x="374" y="3"/>
                          <a:pt x="302" y="0"/>
                        </a:cubicBezTo>
                        <a:cubicBezTo>
                          <a:pt x="296" y="0"/>
                          <a:pt x="290" y="1"/>
                          <a:pt x="284" y="3"/>
                        </a:cubicBezTo>
                        <a:cubicBezTo>
                          <a:pt x="194" y="35"/>
                          <a:pt x="105" y="67"/>
                          <a:pt x="15" y="100"/>
                        </a:cubicBezTo>
                        <a:cubicBezTo>
                          <a:pt x="9" y="102"/>
                          <a:pt x="1" y="110"/>
                          <a:pt x="1" y="115"/>
                        </a:cubicBezTo>
                        <a:close/>
                        <a:moveTo>
                          <a:pt x="182" y="64"/>
                        </a:moveTo>
                        <a:cubicBezTo>
                          <a:pt x="182" y="59"/>
                          <a:pt x="186" y="56"/>
                          <a:pt x="190" y="56"/>
                        </a:cubicBezTo>
                        <a:cubicBezTo>
                          <a:pt x="194" y="56"/>
                          <a:pt x="198" y="59"/>
                          <a:pt x="198" y="64"/>
                        </a:cubicBezTo>
                        <a:cubicBezTo>
                          <a:pt x="198" y="140"/>
                          <a:pt x="198" y="140"/>
                          <a:pt x="198" y="140"/>
                        </a:cubicBezTo>
                        <a:cubicBezTo>
                          <a:pt x="198" y="144"/>
                          <a:pt x="194" y="148"/>
                          <a:pt x="190" y="148"/>
                        </a:cubicBezTo>
                        <a:cubicBezTo>
                          <a:pt x="186" y="148"/>
                          <a:pt x="182" y="144"/>
                          <a:pt x="182" y="140"/>
                        </a:cubicBezTo>
                        <a:lnTo>
                          <a:pt x="182" y="64"/>
                        </a:lnTo>
                        <a:close/>
                        <a:moveTo>
                          <a:pt x="141" y="80"/>
                        </a:moveTo>
                        <a:cubicBezTo>
                          <a:pt x="141" y="76"/>
                          <a:pt x="144" y="72"/>
                          <a:pt x="148" y="72"/>
                        </a:cubicBezTo>
                        <a:cubicBezTo>
                          <a:pt x="153" y="72"/>
                          <a:pt x="156" y="76"/>
                          <a:pt x="156" y="80"/>
                        </a:cubicBezTo>
                        <a:cubicBezTo>
                          <a:pt x="156" y="156"/>
                          <a:pt x="156" y="156"/>
                          <a:pt x="156" y="156"/>
                        </a:cubicBezTo>
                        <a:cubicBezTo>
                          <a:pt x="156" y="160"/>
                          <a:pt x="153" y="164"/>
                          <a:pt x="148" y="164"/>
                        </a:cubicBezTo>
                        <a:cubicBezTo>
                          <a:pt x="144" y="164"/>
                          <a:pt x="141" y="160"/>
                          <a:pt x="141" y="156"/>
                        </a:cubicBezTo>
                        <a:lnTo>
                          <a:pt x="141" y="80"/>
                        </a:lnTo>
                        <a:close/>
                        <a:moveTo>
                          <a:pt x="98" y="94"/>
                        </a:moveTo>
                        <a:cubicBezTo>
                          <a:pt x="98" y="89"/>
                          <a:pt x="102" y="86"/>
                          <a:pt x="106" y="86"/>
                        </a:cubicBezTo>
                        <a:cubicBezTo>
                          <a:pt x="110" y="86"/>
                          <a:pt x="114" y="89"/>
                          <a:pt x="114" y="94"/>
                        </a:cubicBezTo>
                        <a:cubicBezTo>
                          <a:pt x="114" y="170"/>
                          <a:pt x="114" y="170"/>
                          <a:pt x="114" y="170"/>
                        </a:cubicBezTo>
                        <a:cubicBezTo>
                          <a:pt x="114" y="174"/>
                          <a:pt x="110" y="178"/>
                          <a:pt x="106" y="178"/>
                        </a:cubicBezTo>
                        <a:cubicBezTo>
                          <a:pt x="102" y="178"/>
                          <a:pt x="98" y="174"/>
                          <a:pt x="98" y="170"/>
                        </a:cubicBezTo>
                        <a:lnTo>
                          <a:pt x="98" y="94"/>
                        </a:lnTo>
                        <a:close/>
                        <a:moveTo>
                          <a:pt x="55" y="111"/>
                        </a:moveTo>
                        <a:cubicBezTo>
                          <a:pt x="55" y="107"/>
                          <a:pt x="58" y="103"/>
                          <a:pt x="63" y="103"/>
                        </a:cubicBezTo>
                        <a:cubicBezTo>
                          <a:pt x="67" y="103"/>
                          <a:pt x="70" y="107"/>
                          <a:pt x="70" y="111"/>
                        </a:cubicBezTo>
                        <a:cubicBezTo>
                          <a:pt x="70" y="189"/>
                          <a:pt x="70" y="189"/>
                          <a:pt x="70" y="189"/>
                        </a:cubicBezTo>
                        <a:cubicBezTo>
                          <a:pt x="70" y="194"/>
                          <a:pt x="67" y="197"/>
                          <a:pt x="63" y="197"/>
                        </a:cubicBezTo>
                        <a:cubicBezTo>
                          <a:pt x="58" y="197"/>
                          <a:pt x="55" y="194"/>
                          <a:pt x="55" y="189"/>
                        </a:cubicBezTo>
                        <a:lnTo>
                          <a:pt x="55" y="11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55721" tIns="27861" rIns="55721" bIns="2786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98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19" name="Freeform 74">
                    <a:extLst>
                      <a:ext uri="{FF2B5EF4-FFF2-40B4-BE49-F238E27FC236}">
                        <a16:creationId xmlns:a16="http://schemas.microsoft.com/office/drawing/2014/main" id="{6BFAF844-D4B5-4E90-8427-51A31D1A845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19380" y="7033322"/>
                    <a:ext cx="695226" cy="254100"/>
                  </a:xfrm>
                  <a:custGeom>
                    <a:avLst/>
                    <a:gdLst>
                      <a:gd name="T0" fmla="*/ 712 w 728"/>
                      <a:gd name="T1" fmla="*/ 56 h 267"/>
                      <a:gd name="T2" fmla="*/ 690 w 728"/>
                      <a:gd name="T3" fmla="*/ 3 h 267"/>
                      <a:gd name="T4" fmla="*/ 645 w 728"/>
                      <a:gd name="T5" fmla="*/ 0 h 267"/>
                      <a:gd name="T6" fmla="*/ 437 w 728"/>
                      <a:gd name="T7" fmla="*/ 39 h 267"/>
                      <a:gd name="T8" fmla="*/ 359 w 728"/>
                      <a:gd name="T9" fmla="*/ 91 h 267"/>
                      <a:gd name="T10" fmla="*/ 335 w 728"/>
                      <a:gd name="T11" fmla="*/ 106 h 267"/>
                      <a:gd name="T12" fmla="*/ 231 w 728"/>
                      <a:gd name="T13" fmla="*/ 125 h 267"/>
                      <a:gd name="T14" fmla="*/ 4 w 728"/>
                      <a:gd name="T15" fmla="*/ 166 h 267"/>
                      <a:gd name="T16" fmla="*/ 87 w 728"/>
                      <a:gd name="T17" fmla="*/ 266 h 267"/>
                      <a:gd name="T18" fmla="*/ 675 w 728"/>
                      <a:gd name="T19" fmla="*/ 266 h 267"/>
                      <a:gd name="T20" fmla="*/ 700 w 728"/>
                      <a:gd name="T21" fmla="*/ 266 h 267"/>
                      <a:gd name="T22" fmla="*/ 618 w 728"/>
                      <a:gd name="T23" fmla="*/ 199 h 267"/>
                      <a:gd name="T24" fmla="*/ 665 w 728"/>
                      <a:gd name="T25" fmla="*/ 123 h 267"/>
                      <a:gd name="T26" fmla="*/ 712 w 728"/>
                      <a:gd name="T27" fmla="*/ 56 h 267"/>
                      <a:gd name="T28" fmla="*/ 499 w 728"/>
                      <a:gd name="T29" fmla="*/ 130 h 267"/>
                      <a:gd name="T30" fmla="*/ 475 w 728"/>
                      <a:gd name="T31" fmla="*/ 105 h 267"/>
                      <a:gd name="T32" fmla="*/ 499 w 728"/>
                      <a:gd name="T33" fmla="*/ 80 h 267"/>
                      <a:gd name="T34" fmla="*/ 523 w 728"/>
                      <a:gd name="T35" fmla="*/ 105 h 267"/>
                      <a:gd name="T36" fmla="*/ 499 w 728"/>
                      <a:gd name="T37" fmla="*/ 130 h 2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728" h="267">
                        <a:moveTo>
                          <a:pt x="712" y="56"/>
                        </a:moveTo>
                        <a:cubicBezTo>
                          <a:pt x="728" y="31"/>
                          <a:pt x="719" y="8"/>
                          <a:pt x="690" y="3"/>
                        </a:cubicBezTo>
                        <a:cubicBezTo>
                          <a:pt x="675" y="0"/>
                          <a:pt x="660" y="0"/>
                          <a:pt x="645" y="0"/>
                        </a:cubicBezTo>
                        <a:cubicBezTo>
                          <a:pt x="574" y="2"/>
                          <a:pt x="505" y="21"/>
                          <a:pt x="437" y="39"/>
                        </a:cubicBezTo>
                        <a:cubicBezTo>
                          <a:pt x="404" y="47"/>
                          <a:pt x="378" y="61"/>
                          <a:pt x="359" y="91"/>
                        </a:cubicBezTo>
                        <a:cubicBezTo>
                          <a:pt x="354" y="98"/>
                          <a:pt x="344" y="104"/>
                          <a:pt x="335" y="106"/>
                        </a:cubicBezTo>
                        <a:cubicBezTo>
                          <a:pt x="300" y="113"/>
                          <a:pt x="265" y="119"/>
                          <a:pt x="231" y="125"/>
                        </a:cubicBezTo>
                        <a:cubicBezTo>
                          <a:pt x="155" y="139"/>
                          <a:pt x="79" y="152"/>
                          <a:pt x="4" y="166"/>
                        </a:cubicBezTo>
                        <a:cubicBezTo>
                          <a:pt x="0" y="229"/>
                          <a:pt x="26" y="267"/>
                          <a:pt x="87" y="266"/>
                        </a:cubicBezTo>
                        <a:cubicBezTo>
                          <a:pt x="283" y="264"/>
                          <a:pt x="479" y="266"/>
                          <a:pt x="675" y="266"/>
                        </a:cubicBezTo>
                        <a:cubicBezTo>
                          <a:pt x="683" y="266"/>
                          <a:pt x="691" y="266"/>
                          <a:pt x="700" y="266"/>
                        </a:cubicBezTo>
                        <a:cubicBezTo>
                          <a:pt x="696" y="213"/>
                          <a:pt x="687" y="205"/>
                          <a:pt x="618" y="199"/>
                        </a:cubicBezTo>
                        <a:cubicBezTo>
                          <a:pt x="635" y="172"/>
                          <a:pt x="649" y="147"/>
                          <a:pt x="665" y="123"/>
                        </a:cubicBezTo>
                        <a:cubicBezTo>
                          <a:pt x="680" y="100"/>
                          <a:pt x="698" y="79"/>
                          <a:pt x="712" y="56"/>
                        </a:cubicBezTo>
                        <a:close/>
                        <a:moveTo>
                          <a:pt x="499" y="130"/>
                        </a:moveTo>
                        <a:cubicBezTo>
                          <a:pt x="486" y="130"/>
                          <a:pt x="475" y="119"/>
                          <a:pt x="475" y="105"/>
                        </a:cubicBezTo>
                        <a:cubicBezTo>
                          <a:pt x="475" y="91"/>
                          <a:pt x="486" y="80"/>
                          <a:pt x="499" y="80"/>
                        </a:cubicBezTo>
                        <a:cubicBezTo>
                          <a:pt x="512" y="80"/>
                          <a:pt x="523" y="91"/>
                          <a:pt x="523" y="105"/>
                        </a:cubicBezTo>
                        <a:cubicBezTo>
                          <a:pt x="523" y="119"/>
                          <a:pt x="512" y="130"/>
                          <a:pt x="499" y="1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55721" tIns="27861" rIns="55721" bIns="2786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98">
                      <a:solidFill>
                        <a:srgbClr val="454C77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0" name="Freeform 75">
                    <a:extLst>
                      <a:ext uri="{FF2B5EF4-FFF2-40B4-BE49-F238E27FC236}">
                        <a16:creationId xmlns:a16="http://schemas.microsoft.com/office/drawing/2014/main" id="{77A389F0-57B8-4A68-A7A1-D845DB84BB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6132" y="6694094"/>
                    <a:ext cx="138014" cy="100608"/>
                  </a:xfrm>
                  <a:custGeom>
                    <a:avLst/>
                    <a:gdLst>
                      <a:gd name="T0" fmla="*/ 73 w 145"/>
                      <a:gd name="T1" fmla="*/ 74 h 105"/>
                      <a:gd name="T2" fmla="*/ 105 w 145"/>
                      <a:gd name="T3" fmla="*/ 83 h 105"/>
                      <a:gd name="T4" fmla="*/ 126 w 145"/>
                      <a:gd name="T5" fmla="*/ 105 h 105"/>
                      <a:gd name="T6" fmla="*/ 145 w 145"/>
                      <a:gd name="T7" fmla="*/ 87 h 105"/>
                      <a:gd name="T8" fmla="*/ 142 w 145"/>
                      <a:gd name="T9" fmla="*/ 74 h 105"/>
                      <a:gd name="T10" fmla="*/ 124 w 145"/>
                      <a:gd name="T11" fmla="*/ 65 h 105"/>
                      <a:gd name="T12" fmla="*/ 115 w 145"/>
                      <a:gd name="T13" fmla="*/ 32 h 105"/>
                      <a:gd name="T14" fmla="*/ 82 w 145"/>
                      <a:gd name="T15" fmla="*/ 28 h 105"/>
                      <a:gd name="T16" fmla="*/ 23 w 145"/>
                      <a:gd name="T17" fmla="*/ 12 h 105"/>
                      <a:gd name="T18" fmla="*/ 12 w 145"/>
                      <a:gd name="T19" fmla="*/ 67 h 105"/>
                      <a:gd name="T20" fmla="*/ 73 w 145"/>
                      <a:gd name="T21" fmla="*/ 74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45" h="105">
                        <a:moveTo>
                          <a:pt x="73" y="74"/>
                        </a:moveTo>
                        <a:cubicBezTo>
                          <a:pt x="82" y="84"/>
                          <a:pt x="93" y="87"/>
                          <a:pt x="105" y="83"/>
                        </a:cubicBezTo>
                        <a:cubicBezTo>
                          <a:pt x="108" y="98"/>
                          <a:pt x="115" y="105"/>
                          <a:pt x="126" y="105"/>
                        </a:cubicBezTo>
                        <a:cubicBezTo>
                          <a:pt x="136" y="105"/>
                          <a:pt x="144" y="97"/>
                          <a:pt x="145" y="87"/>
                        </a:cubicBezTo>
                        <a:cubicBezTo>
                          <a:pt x="145" y="83"/>
                          <a:pt x="144" y="78"/>
                          <a:pt x="142" y="74"/>
                        </a:cubicBezTo>
                        <a:cubicBezTo>
                          <a:pt x="138" y="67"/>
                          <a:pt x="131" y="66"/>
                          <a:pt x="124" y="65"/>
                        </a:cubicBezTo>
                        <a:cubicBezTo>
                          <a:pt x="127" y="52"/>
                          <a:pt x="124" y="41"/>
                          <a:pt x="115" y="32"/>
                        </a:cubicBezTo>
                        <a:cubicBezTo>
                          <a:pt x="105" y="24"/>
                          <a:pt x="93" y="24"/>
                          <a:pt x="82" y="28"/>
                        </a:cubicBezTo>
                        <a:cubicBezTo>
                          <a:pt x="67" y="3"/>
                          <a:pt x="41" y="0"/>
                          <a:pt x="23" y="12"/>
                        </a:cubicBezTo>
                        <a:cubicBezTo>
                          <a:pt x="5" y="24"/>
                          <a:pt x="0" y="49"/>
                          <a:pt x="12" y="67"/>
                        </a:cubicBezTo>
                        <a:cubicBezTo>
                          <a:pt x="23" y="84"/>
                          <a:pt x="49" y="93"/>
                          <a:pt x="73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55721" tIns="27861" rIns="55721" bIns="2786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98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21" name="Freeform 76">
                    <a:extLst>
                      <a:ext uri="{FF2B5EF4-FFF2-40B4-BE49-F238E27FC236}">
                        <a16:creationId xmlns:a16="http://schemas.microsoft.com/office/drawing/2014/main" id="{5A93A0CB-A87D-4DAA-9543-11A5812CE7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57391" y="6814048"/>
                    <a:ext cx="77391" cy="37406"/>
                  </a:xfrm>
                  <a:custGeom>
                    <a:avLst/>
                    <a:gdLst>
                      <a:gd name="T0" fmla="*/ 20 w 81"/>
                      <a:gd name="T1" fmla="*/ 1 h 40"/>
                      <a:gd name="T2" fmla="*/ 1 w 81"/>
                      <a:gd name="T3" fmla="*/ 18 h 40"/>
                      <a:gd name="T4" fmla="*/ 1 w 81"/>
                      <a:gd name="T5" fmla="*/ 40 h 40"/>
                      <a:gd name="T6" fmla="*/ 80 w 81"/>
                      <a:gd name="T7" fmla="*/ 40 h 40"/>
                      <a:gd name="T8" fmla="*/ 80 w 81"/>
                      <a:gd name="T9" fmla="*/ 18 h 40"/>
                      <a:gd name="T10" fmla="*/ 61 w 81"/>
                      <a:gd name="T11" fmla="*/ 1 h 40"/>
                      <a:gd name="T12" fmla="*/ 20 w 81"/>
                      <a:gd name="T13" fmla="*/ 1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1" h="40">
                        <a:moveTo>
                          <a:pt x="20" y="1"/>
                        </a:moveTo>
                        <a:cubicBezTo>
                          <a:pt x="10" y="1"/>
                          <a:pt x="2" y="8"/>
                          <a:pt x="1" y="18"/>
                        </a:cubicBezTo>
                        <a:cubicBezTo>
                          <a:pt x="0" y="25"/>
                          <a:pt x="1" y="32"/>
                          <a:pt x="1" y="40"/>
                        </a:cubicBezTo>
                        <a:cubicBezTo>
                          <a:pt x="27" y="40"/>
                          <a:pt x="54" y="40"/>
                          <a:pt x="80" y="40"/>
                        </a:cubicBezTo>
                        <a:cubicBezTo>
                          <a:pt x="80" y="32"/>
                          <a:pt x="81" y="25"/>
                          <a:pt x="80" y="18"/>
                        </a:cubicBezTo>
                        <a:cubicBezTo>
                          <a:pt x="79" y="8"/>
                          <a:pt x="71" y="1"/>
                          <a:pt x="61" y="1"/>
                        </a:cubicBezTo>
                        <a:cubicBezTo>
                          <a:pt x="47" y="0"/>
                          <a:pt x="34" y="0"/>
                          <a:pt x="2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55721" tIns="27861" rIns="55721" bIns="2786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98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15" name="Freeform 495">
                  <a:extLst>
                    <a:ext uri="{FF2B5EF4-FFF2-40B4-BE49-F238E27FC236}">
                      <a16:creationId xmlns:a16="http://schemas.microsoft.com/office/drawing/2014/main" id="{33494731-8D74-45CA-BA64-26292DB720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40932" y="3853623"/>
                  <a:ext cx="193046" cy="230401"/>
                </a:xfrm>
                <a:custGeom>
                  <a:avLst/>
                  <a:gdLst>
                    <a:gd name="T0" fmla="*/ 8244 w 8533"/>
                    <a:gd name="T1" fmla="*/ 289 h 8533"/>
                    <a:gd name="T2" fmla="*/ 6645 w 8533"/>
                    <a:gd name="T3" fmla="*/ 2 h 8533"/>
                    <a:gd name="T4" fmla="*/ 6570 w 8533"/>
                    <a:gd name="T5" fmla="*/ 30 h 8533"/>
                    <a:gd name="T6" fmla="*/ 6532 w 8533"/>
                    <a:gd name="T7" fmla="*/ 71 h 8533"/>
                    <a:gd name="T8" fmla="*/ 6508 w 8533"/>
                    <a:gd name="T9" fmla="*/ 145 h 8533"/>
                    <a:gd name="T10" fmla="*/ 5207 w 8533"/>
                    <a:gd name="T11" fmla="*/ 145 h 8533"/>
                    <a:gd name="T12" fmla="*/ 145 w 8533"/>
                    <a:gd name="T13" fmla="*/ 289 h 8533"/>
                    <a:gd name="T14" fmla="*/ 4628 w 8533"/>
                    <a:gd name="T15" fmla="*/ 579 h 8533"/>
                    <a:gd name="T16" fmla="*/ 4773 w 8533"/>
                    <a:gd name="T17" fmla="*/ 1025 h 8533"/>
                    <a:gd name="T18" fmla="*/ 4645 w 8533"/>
                    <a:gd name="T19" fmla="*/ 2246 h 8533"/>
                    <a:gd name="T20" fmla="*/ 3905 w 8533"/>
                    <a:gd name="T21" fmla="*/ 2893 h 8533"/>
                    <a:gd name="T22" fmla="*/ 3905 w 8533"/>
                    <a:gd name="T23" fmla="*/ 3471 h 8533"/>
                    <a:gd name="T24" fmla="*/ 6075 w 8533"/>
                    <a:gd name="T25" fmla="*/ 3037 h 8533"/>
                    <a:gd name="T26" fmla="*/ 5481 w 8533"/>
                    <a:gd name="T27" fmla="*/ 2828 h 8533"/>
                    <a:gd name="T28" fmla="*/ 5351 w 8533"/>
                    <a:gd name="T29" fmla="*/ 1591 h 8533"/>
                    <a:gd name="T30" fmla="*/ 5047 w 8533"/>
                    <a:gd name="T31" fmla="*/ 1960 h 8533"/>
                    <a:gd name="T32" fmla="*/ 4775 w 8533"/>
                    <a:gd name="T33" fmla="*/ 1986 h 8533"/>
                    <a:gd name="T34" fmla="*/ 5062 w 8533"/>
                    <a:gd name="T35" fmla="*/ 1012 h 8533"/>
                    <a:gd name="T36" fmla="*/ 5207 w 8533"/>
                    <a:gd name="T37" fmla="*/ 579 h 8533"/>
                    <a:gd name="T38" fmla="*/ 5641 w 8533"/>
                    <a:gd name="T39" fmla="*/ 6942 h 8533"/>
                    <a:gd name="T40" fmla="*/ 6219 w 8533"/>
                    <a:gd name="T41" fmla="*/ 7810 h 8533"/>
                    <a:gd name="T42" fmla="*/ 5496 w 8533"/>
                    <a:gd name="T43" fmla="*/ 8099 h 8533"/>
                    <a:gd name="T44" fmla="*/ 8389 w 8533"/>
                    <a:gd name="T45" fmla="*/ 8533 h 8533"/>
                    <a:gd name="T46" fmla="*/ 6798 w 8533"/>
                    <a:gd name="T47" fmla="*/ 8099 h 8533"/>
                    <a:gd name="T48" fmla="*/ 8533 w 8533"/>
                    <a:gd name="T49" fmla="*/ 7810 h 8533"/>
                    <a:gd name="T50" fmla="*/ 4645 w 8533"/>
                    <a:gd name="T51" fmla="*/ 2893 h 8533"/>
                    <a:gd name="T52" fmla="*/ 4645 w 8533"/>
                    <a:gd name="T53" fmla="*/ 2893 h 8533"/>
                    <a:gd name="T54" fmla="*/ 6798 w 8533"/>
                    <a:gd name="T55" fmla="*/ 2158 h 8533"/>
                    <a:gd name="T56" fmla="*/ 7608 w 8533"/>
                    <a:gd name="T57" fmla="*/ 4194 h 8533"/>
                    <a:gd name="T58" fmla="*/ 7376 w 8533"/>
                    <a:gd name="T59" fmla="*/ 4009 h 8533"/>
                    <a:gd name="T60" fmla="*/ 7868 w 8533"/>
                    <a:gd name="T61" fmla="*/ 3616 h 8533"/>
                    <a:gd name="T62" fmla="*/ 7608 w 8533"/>
                    <a:gd name="T63" fmla="*/ 3037 h 8533"/>
                    <a:gd name="T64" fmla="*/ 7955 w 8533"/>
                    <a:gd name="T65" fmla="*/ 2158 h 8533"/>
                    <a:gd name="T66" fmla="*/ 7955 w 8533"/>
                    <a:gd name="T67" fmla="*/ 2158 h 8533"/>
                    <a:gd name="T68" fmla="*/ 6885 w 8533"/>
                    <a:gd name="T69" fmla="*/ 2459 h 8533"/>
                    <a:gd name="T70" fmla="*/ 6798 w 8533"/>
                    <a:gd name="T71" fmla="*/ 2760 h 8533"/>
                    <a:gd name="T72" fmla="*/ 6798 w 8533"/>
                    <a:gd name="T73" fmla="*/ 2760 h 8533"/>
                    <a:gd name="T74" fmla="*/ 6798 w 8533"/>
                    <a:gd name="T75" fmla="*/ 4472 h 8533"/>
                    <a:gd name="T76" fmla="*/ 7145 w 8533"/>
                    <a:gd name="T77" fmla="*/ 5351 h 8533"/>
                    <a:gd name="T78" fmla="*/ 6885 w 8533"/>
                    <a:gd name="T79" fmla="*/ 4773 h 8533"/>
                    <a:gd name="T80" fmla="*/ 7376 w 8533"/>
                    <a:gd name="T81" fmla="*/ 5166 h 8533"/>
                    <a:gd name="T82" fmla="*/ 7955 w 8533"/>
                    <a:gd name="T83" fmla="*/ 5629 h 8533"/>
                    <a:gd name="T84" fmla="*/ 7376 w 8533"/>
                    <a:gd name="T85" fmla="*/ 1695 h 8533"/>
                    <a:gd name="T86" fmla="*/ 7868 w 8533"/>
                    <a:gd name="T87" fmla="*/ 1302 h 8533"/>
                    <a:gd name="T88" fmla="*/ 7868 w 8533"/>
                    <a:gd name="T89" fmla="*/ 5930 h 8533"/>
                    <a:gd name="T90" fmla="*/ 7376 w 8533"/>
                    <a:gd name="T91" fmla="*/ 5537 h 8533"/>
                    <a:gd name="T92" fmla="*/ 7608 w 8533"/>
                    <a:gd name="T93" fmla="*/ 6508 h 8533"/>
                    <a:gd name="T94" fmla="*/ 7608 w 8533"/>
                    <a:gd name="T95" fmla="*/ 723 h 8533"/>
                    <a:gd name="T96" fmla="*/ 7376 w 8533"/>
                    <a:gd name="T97" fmla="*/ 538 h 8533"/>
                    <a:gd name="T98" fmla="*/ 7376 w 8533"/>
                    <a:gd name="T99" fmla="*/ 538 h 8533"/>
                    <a:gd name="T100" fmla="*/ 6798 w 8533"/>
                    <a:gd name="T101" fmla="*/ 1001 h 8533"/>
                    <a:gd name="T102" fmla="*/ 6798 w 8533"/>
                    <a:gd name="T103" fmla="*/ 6786 h 8533"/>
                    <a:gd name="T104" fmla="*/ 7376 w 8533"/>
                    <a:gd name="T105" fmla="*/ 6694 h 8533"/>
                    <a:gd name="T106" fmla="*/ 7376 w 8533"/>
                    <a:gd name="T107" fmla="*/ 6694 h 85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533" h="8533">
                      <a:moveTo>
                        <a:pt x="8389" y="6942"/>
                      </a:moveTo>
                      <a:lnTo>
                        <a:pt x="8244" y="6942"/>
                      </a:lnTo>
                      <a:lnTo>
                        <a:pt x="8244" y="289"/>
                      </a:lnTo>
                      <a:cubicBezTo>
                        <a:pt x="8244" y="130"/>
                        <a:pt x="8114" y="0"/>
                        <a:pt x="7955" y="0"/>
                      </a:cubicBezTo>
                      <a:lnTo>
                        <a:pt x="6653" y="0"/>
                      </a:lnTo>
                      <a:cubicBezTo>
                        <a:pt x="6650" y="0"/>
                        <a:pt x="6648" y="1"/>
                        <a:pt x="6645" y="2"/>
                      </a:cubicBezTo>
                      <a:cubicBezTo>
                        <a:pt x="6636" y="3"/>
                        <a:pt x="6626" y="4"/>
                        <a:pt x="6617" y="7"/>
                      </a:cubicBezTo>
                      <a:cubicBezTo>
                        <a:pt x="6608" y="9"/>
                        <a:pt x="6599" y="12"/>
                        <a:pt x="6591" y="16"/>
                      </a:cubicBezTo>
                      <a:cubicBezTo>
                        <a:pt x="6583" y="20"/>
                        <a:pt x="6576" y="24"/>
                        <a:pt x="6570" y="30"/>
                      </a:cubicBezTo>
                      <a:cubicBezTo>
                        <a:pt x="6561" y="35"/>
                        <a:pt x="6553" y="42"/>
                        <a:pt x="6546" y="49"/>
                      </a:cubicBezTo>
                      <a:cubicBezTo>
                        <a:pt x="6544" y="51"/>
                        <a:pt x="6542" y="52"/>
                        <a:pt x="6540" y="54"/>
                      </a:cubicBezTo>
                      <a:cubicBezTo>
                        <a:pt x="6537" y="60"/>
                        <a:pt x="6534" y="65"/>
                        <a:pt x="6532" y="71"/>
                      </a:cubicBezTo>
                      <a:cubicBezTo>
                        <a:pt x="6526" y="79"/>
                        <a:pt x="6522" y="88"/>
                        <a:pt x="6518" y="97"/>
                      </a:cubicBezTo>
                      <a:cubicBezTo>
                        <a:pt x="6515" y="107"/>
                        <a:pt x="6513" y="117"/>
                        <a:pt x="6512" y="127"/>
                      </a:cubicBezTo>
                      <a:cubicBezTo>
                        <a:pt x="6511" y="132"/>
                        <a:pt x="6509" y="139"/>
                        <a:pt x="6508" y="145"/>
                      </a:cubicBezTo>
                      <a:lnTo>
                        <a:pt x="6508" y="289"/>
                      </a:lnTo>
                      <a:lnTo>
                        <a:pt x="5207" y="289"/>
                      </a:lnTo>
                      <a:lnTo>
                        <a:pt x="5207" y="145"/>
                      </a:lnTo>
                      <a:lnTo>
                        <a:pt x="4628" y="145"/>
                      </a:lnTo>
                      <a:lnTo>
                        <a:pt x="4628" y="289"/>
                      </a:lnTo>
                      <a:lnTo>
                        <a:pt x="145" y="289"/>
                      </a:lnTo>
                      <a:cubicBezTo>
                        <a:pt x="65" y="289"/>
                        <a:pt x="0" y="354"/>
                        <a:pt x="0" y="434"/>
                      </a:cubicBezTo>
                      <a:cubicBezTo>
                        <a:pt x="0" y="514"/>
                        <a:pt x="65" y="579"/>
                        <a:pt x="145" y="579"/>
                      </a:cubicBezTo>
                      <a:lnTo>
                        <a:pt x="4628" y="579"/>
                      </a:lnTo>
                      <a:lnTo>
                        <a:pt x="4628" y="723"/>
                      </a:lnTo>
                      <a:cubicBezTo>
                        <a:pt x="4629" y="830"/>
                        <a:pt x="4688" y="928"/>
                        <a:pt x="4782" y="977"/>
                      </a:cubicBezTo>
                      <a:cubicBezTo>
                        <a:pt x="4777" y="993"/>
                        <a:pt x="4773" y="1009"/>
                        <a:pt x="4773" y="1025"/>
                      </a:cubicBezTo>
                      <a:cubicBezTo>
                        <a:pt x="4769" y="1113"/>
                        <a:pt x="4718" y="1190"/>
                        <a:pt x="4639" y="1228"/>
                      </a:cubicBezTo>
                      <a:cubicBezTo>
                        <a:pt x="4453" y="1330"/>
                        <a:pt x="4337" y="1526"/>
                        <a:pt x="4339" y="1739"/>
                      </a:cubicBezTo>
                      <a:cubicBezTo>
                        <a:pt x="4340" y="1951"/>
                        <a:pt x="4458" y="2146"/>
                        <a:pt x="4645" y="2246"/>
                      </a:cubicBezTo>
                      <a:lnTo>
                        <a:pt x="4354" y="2828"/>
                      </a:lnTo>
                      <a:cubicBezTo>
                        <a:pt x="4345" y="2848"/>
                        <a:pt x="4340" y="2870"/>
                        <a:pt x="4340" y="2893"/>
                      </a:cubicBezTo>
                      <a:lnTo>
                        <a:pt x="3905" y="2893"/>
                      </a:lnTo>
                      <a:cubicBezTo>
                        <a:pt x="3825" y="2893"/>
                        <a:pt x="3760" y="2957"/>
                        <a:pt x="3760" y="3037"/>
                      </a:cubicBezTo>
                      <a:lnTo>
                        <a:pt x="3760" y="3327"/>
                      </a:lnTo>
                      <a:cubicBezTo>
                        <a:pt x="3760" y="3406"/>
                        <a:pt x="3825" y="3471"/>
                        <a:pt x="3905" y="3471"/>
                      </a:cubicBezTo>
                      <a:lnTo>
                        <a:pt x="5930" y="3471"/>
                      </a:lnTo>
                      <a:cubicBezTo>
                        <a:pt x="6010" y="3471"/>
                        <a:pt x="6075" y="3406"/>
                        <a:pt x="6075" y="3327"/>
                      </a:cubicBezTo>
                      <a:lnTo>
                        <a:pt x="6075" y="3037"/>
                      </a:lnTo>
                      <a:cubicBezTo>
                        <a:pt x="6075" y="2957"/>
                        <a:pt x="6010" y="2893"/>
                        <a:pt x="5930" y="2893"/>
                      </a:cubicBezTo>
                      <a:lnTo>
                        <a:pt x="5495" y="2893"/>
                      </a:lnTo>
                      <a:cubicBezTo>
                        <a:pt x="5495" y="2870"/>
                        <a:pt x="5490" y="2848"/>
                        <a:pt x="5481" y="2828"/>
                      </a:cubicBezTo>
                      <a:lnTo>
                        <a:pt x="5189" y="2245"/>
                      </a:lnTo>
                      <a:cubicBezTo>
                        <a:pt x="5380" y="2147"/>
                        <a:pt x="5498" y="1950"/>
                        <a:pt x="5496" y="1736"/>
                      </a:cubicBezTo>
                      <a:cubicBezTo>
                        <a:pt x="5496" y="1656"/>
                        <a:pt x="5431" y="1591"/>
                        <a:pt x="5351" y="1591"/>
                      </a:cubicBezTo>
                      <a:cubicBezTo>
                        <a:pt x="5272" y="1591"/>
                        <a:pt x="5207" y="1656"/>
                        <a:pt x="5207" y="1736"/>
                      </a:cubicBezTo>
                      <a:cubicBezTo>
                        <a:pt x="5208" y="1840"/>
                        <a:pt x="5152" y="1937"/>
                        <a:pt x="5060" y="1987"/>
                      </a:cubicBezTo>
                      <a:lnTo>
                        <a:pt x="5047" y="1960"/>
                      </a:lnTo>
                      <a:cubicBezTo>
                        <a:pt x="5020" y="1915"/>
                        <a:pt x="4971" y="1887"/>
                        <a:pt x="4918" y="1887"/>
                      </a:cubicBezTo>
                      <a:cubicBezTo>
                        <a:pt x="4864" y="1887"/>
                        <a:pt x="4815" y="1915"/>
                        <a:pt x="4788" y="1960"/>
                      </a:cubicBezTo>
                      <a:lnTo>
                        <a:pt x="4775" y="1986"/>
                      </a:lnTo>
                      <a:cubicBezTo>
                        <a:pt x="4684" y="1935"/>
                        <a:pt x="4627" y="1838"/>
                        <a:pt x="4628" y="1733"/>
                      </a:cubicBezTo>
                      <a:cubicBezTo>
                        <a:pt x="4628" y="1628"/>
                        <a:pt x="4686" y="1532"/>
                        <a:pt x="4778" y="1482"/>
                      </a:cubicBezTo>
                      <a:cubicBezTo>
                        <a:pt x="4953" y="1391"/>
                        <a:pt x="5063" y="1210"/>
                        <a:pt x="5062" y="1012"/>
                      </a:cubicBezTo>
                      <a:cubicBezTo>
                        <a:pt x="5061" y="1000"/>
                        <a:pt x="5059" y="988"/>
                        <a:pt x="5055" y="976"/>
                      </a:cubicBezTo>
                      <a:cubicBezTo>
                        <a:pt x="5148" y="926"/>
                        <a:pt x="5207" y="829"/>
                        <a:pt x="5207" y="723"/>
                      </a:cubicBezTo>
                      <a:lnTo>
                        <a:pt x="5207" y="579"/>
                      </a:lnTo>
                      <a:lnTo>
                        <a:pt x="6508" y="579"/>
                      </a:lnTo>
                      <a:lnTo>
                        <a:pt x="6508" y="6942"/>
                      </a:lnTo>
                      <a:lnTo>
                        <a:pt x="5641" y="6942"/>
                      </a:lnTo>
                      <a:cubicBezTo>
                        <a:pt x="5561" y="6943"/>
                        <a:pt x="5496" y="7007"/>
                        <a:pt x="5496" y="7087"/>
                      </a:cubicBezTo>
                      <a:lnTo>
                        <a:pt x="5496" y="7810"/>
                      </a:lnTo>
                      <a:lnTo>
                        <a:pt x="6219" y="7810"/>
                      </a:lnTo>
                      <a:cubicBezTo>
                        <a:pt x="6299" y="7810"/>
                        <a:pt x="6364" y="7875"/>
                        <a:pt x="6364" y="7955"/>
                      </a:cubicBezTo>
                      <a:cubicBezTo>
                        <a:pt x="6364" y="8035"/>
                        <a:pt x="6299" y="8099"/>
                        <a:pt x="6219" y="8099"/>
                      </a:cubicBezTo>
                      <a:lnTo>
                        <a:pt x="5496" y="8099"/>
                      </a:lnTo>
                      <a:lnTo>
                        <a:pt x="5496" y="8389"/>
                      </a:lnTo>
                      <a:cubicBezTo>
                        <a:pt x="5496" y="8468"/>
                        <a:pt x="5561" y="8533"/>
                        <a:pt x="5641" y="8533"/>
                      </a:cubicBezTo>
                      <a:lnTo>
                        <a:pt x="8389" y="8533"/>
                      </a:lnTo>
                      <a:cubicBezTo>
                        <a:pt x="8468" y="8533"/>
                        <a:pt x="8533" y="8468"/>
                        <a:pt x="8533" y="8389"/>
                      </a:cubicBezTo>
                      <a:lnTo>
                        <a:pt x="8533" y="8099"/>
                      </a:lnTo>
                      <a:lnTo>
                        <a:pt x="6798" y="8099"/>
                      </a:lnTo>
                      <a:cubicBezTo>
                        <a:pt x="6718" y="8099"/>
                        <a:pt x="6653" y="8035"/>
                        <a:pt x="6653" y="7955"/>
                      </a:cubicBezTo>
                      <a:cubicBezTo>
                        <a:pt x="6653" y="7875"/>
                        <a:pt x="6718" y="7810"/>
                        <a:pt x="6798" y="7810"/>
                      </a:cubicBezTo>
                      <a:lnTo>
                        <a:pt x="8533" y="7810"/>
                      </a:lnTo>
                      <a:lnTo>
                        <a:pt x="8533" y="7087"/>
                      </a:lnTo>
                      <a:cubicBezTo>
                        <a:pt x="8533" y="7007"/>
                        <a:pt x="8468" y="6943"/>
                        <a:pt x="8389" y="6942"/>
                      </a:cubicBezTo>
                      <a:close/>
                      <a:moveTo>
                        <a:pt x="4645" y="2893"/>
                      </a:moveTo>
                      <a:lnTo>
                        <a:pt x="4918" y="2348"/>
                      </a:lnTo>
                      <a:lnTo>
                        <a:pt x="5190" y="2893"/>
                      </a:lnTo>
                      <a:lnTo>
                        <a:pt x="4645" y="2893"/>
                      </a:lnTo>
                      <a:close/>
                      <a:moveTo>
                        <a:pt x="6798" y="1603"/>
                      </a:moveTo>
                      <a:lnTo>
                        <a:pt x="7145" y="1880"/>
                      </a:lnTo>
                      <a:lnTo>
                        <a:pt x="6798" y="2158"/>
                      </a:lnTo>
                      <a:lnTo>
                        <a:pt x="6798" y="1603"/>
                      </a:lnTo>
                      <a:close/>
                      <a:moveTo>
                        <a:pt x="7955" y="4472"/>
                      </a:moveTo>
                      <a:lnTo>
                        <a:pt x="7608" y="4194"/>
                      </a:lnTo>
                      <a:lnTo>
                        <a:pt x="7955" y="3917"/>
                      </a:lnTo>
                      <a:lnTo>
                        <a:pt x="7955" y="4472"/>
                      </a:lnTo>
                      <a:close/>
                      <a:moveTo>
                        <a:pt x="7376" y="4009"/>
                      </a:moveTo>
                      <a:lnTo>
                        <a:pt x="6885" y="3616"/>
                      </a:lnTo>
                      <a:lnTo>
                        <a:pt x="7376" y="3223"/>
                      </a:lnTo>
                      <a:lnTo>
                        <a:pt x="7868" y="3616"/>
                      </a:lnTo>
                      <a:lnTo>
                        <a:pt x="7376" y="4009"/>
                      </a:lnTo>
                      <a:close/>
                      <a:moveTo>
                        <a:pt x="7955" y="3315"/>
                      </a:moveTo>
                      <a:lnTo>
                        <a:pt x="7608" y="3037"/>
                      </a:lnTo>
                      <a:lnTo>
                        <a:pt x="7955" y="2760"/>
                      </a:lnTo>
                      <a:lnTo>
                        <a:pt x="7955" y="3315"/>
                      </a:lnTo>
                      <a:close/>
                      <a:moveTo>
                        <a:pt x="7955" y="2158"/>
                      </a:moveTo>
                      <a:lnTo>
                        <a:pt x="7608" y="1880"/>
                      </a:lnTo>
                      <a:lnTo>
                        <a:pt x="7955" y="1603"/>
                      </a:lnTo>
                      <a:lnTo>
                        <a:pt x="7955" y="2158"/>
                      </a:lnTo>
                      <a:close/>
                      <a:moveTo>
                        <a:pt x="7868" y="2459"/>
                      </a:moveTo>
                      <a:lnTo>
                        <a:pt x="7376" y="2852"/>
                      </a:lnTo>
                      <a:lnTo>
                        <a:pt x="6885" y="2459"/>
                      </a:lnTo>
                      <a:lnTo>
                        <a:pt x="7376" y="2065"/>
                      </a:lnTo>
                      <a:lnTo>
                        <a:pt x="7868" y="2459"/>
                      </a:lnTo>
                      <a:close/>
                      <a:moveTo>
                        <a:pt x="6798" y="2760"/>
                      </a:moveTo>
                      <a:lnTo>
                        <a:pt x="7145" y="3037"/>
                      </a:lnTo>
                      <a:lnTo>
                        <a:pt x="6798" y="3315"/>
                      </a:lnTo>
                      <a:lnTo>
                        <a:pt x="6798" y="2760"/>
                      </a:lnTo>
                      <a:close/>
                      <a:moveTo>
                        <a:pt x="6798" y="3917"/>
                      </a:moveTo>
                      <a:lnTo>
                        <a:pt x="7145" y="4194"/>
                      </a:lnTo>
                      <a:lnTo>
                        <a:pt x="6798" y="4472"/>
                      </a:lnTo>
                      <a:lnTo>
                        <a:pt x="6798" y="3917"/>
                      </a:lnTo>
                      <a:close/>
                      <a:moveTo>
                        <a:pt x="6798" y="5074"/>
                      </a:moveTo>
                      <a:lnTo>
                        <a:pt x="7145" y="5351"/>
                      </a:lnTo>
                      <a:lnTo>
                        <a:pt x="6798" y="5629"/>
                      </a:lnTo>
                      <a:lnTo>
                        <a:pt x="6798" y="5074"/>
                      </a:lnTo>
                      <a:close/>
                      <a:moveTo>
                        <a:pt x="6885" y="4773"/>
                      </a:moveTo>
                      <a:lnTo>
                        <a:pt x="7376" y="4380"/>
                      </a:lnTo>
                      <a:lnTo>
                        <a:pt x="7868" y="4773"/>
                      </a:lnTo>
                      <a:lnTo>
                        <a:pt x="7376" y="5166"/>
                      </a:lnTo>
                      <a:lnTo>
                        <a:pt x="6885" y="4773"/>
                      </a:lnTo>
                      <a:close/>
                      <a:moveTo>
                        <a:pt x="7955" y="5074"/>
                      </a:moveTo>
                      <a:lnTo>
                        <a:pt x="7955" y="5629"/>
                      </a:lnTo>
                      <a:lnTo>
                        <a:pt x="7608" y="5351"/>
                      </a:lnTo>
                      <a:lnTo>
                        <a:pt x="7955" y="5074"/>
                      </a:lnTo>
                      <a:close/>
                      <a:moveTo>
                        <a:pt x="7376" y="1695"/>
                      </a:moveTo>
                      <a:lnTo>
                        <a:pt x="6885" y="1302"/>
                      </a:lnTo>
                      <a:lnTo>
                        <a:pt x="7376" y="908"/>
                      </a:lnTo>
                      <a:lnTo>
                        <a:pt x="7868" y="1302"/>
                      </a:lnTo>
                      <a:lnTo>
                        <a:pt x="7376" y="1695"/>
                      </a:lnTo>
                      <a:close/>
                      <a:moveTo>
                        <a:pt x="7376" y="5537"/>
                      </a:moveTo>
                      <a:lnTo>
                        <a:pt x="7868" y="5930"/>
                      </a:lnTo>
                      <a:lnTo>
                        <a:pt x="7376" y="6323"/>
                      </a:lnTo>
                      <a:lnTo>
                        <a:pt x="6885" y="5930"/>
                      </a:lnTo>
                      <a:lnTo>
                        <a:pt x="7376" y="5537"/>
                      </a:lnTo>
                      <a:close/>
                      <a:moveTo>
                        <a:pt x="7955" y="6231"/>
                      </a:moveTo>
                      <a:lnTo>
                        <a:pt x="7955" y="6786"/>
                      </a:lnTo>
                      <a:lnTo>
                        <a:pt x="7608" y="6508"/>
                      </a:lnTo>
                      <a:lnTo>
                        <a:pt x="7955" y="6231"/>
                      </a:lnTo>
                      <a:close/>
                      <a:moveTo>
                        <a:pt x="7955" y="1001"/>
                      </a:moveTo>
                      <a:lnTo>
                        <a:pt x="7608" y="723"/>
                      </a:lnTo>
                      <a:lnTo>
                        <a:pt x="7955" y="445"/>
                      </a:lnTo>
                      <a:lnTo>
                        <a:pt x="7955" y="1001"/>
                      </a:lnTo>
                      <a:close/>
                      <a:moveTo>
                        <a:pt x="7376" y="538"/>
                      </a:moveTo>
                      <a:lnTo>
                        <a:pt x="7065" y="289"/>
                      </a:lnTo>
                      <a:lnTo>
                        <a:pt x="7686" y="289"/>
                      </a:lnTo>
                      <a:lnTo>
                        <a:pt x="7376" y="538"/>
                      </a:lnTo>
                      <a:close/>
                      <a:moveTo>
                        <a:pt x="6798" y="446"/>
                      </a:moveTo>
                      <a:lnTo>
                        <a:pt x="7145" y="723"/>
                      </a:lnTo>
                      <a:lnTo>
                        <a:pt x="6798" y="1001"/>
                      </a:lnTo>
                      <a:lnTo>
                        <a:pt x="6798" y="446"/>
                      </a:lnTo>
                      <a:close/>
                      <a:moveTo>
                        <a:pt x="7145" y="6508"/>
                      </a:moveTo>
                      <a:lnTo>
                        <a:pt x="6798" y="6786"/>
                      </a:lnTo>
                      <a:lnTo>
                        <a:pt x="6798" y="6231"/>
                      </a:lnTo>
                      <a:lnTo>
                        <a:pt x="7145" y="6508"/>
                      </a:lnTo>
                      <a:close/>
                      <a:moveTo>
                        <a:pt x="7376" y="6694"/>
                      </a:moveTo>
                      <a:lnTo>
                        <a:pt x="7687" y="6942"/>
                      </a:lnTo>
                      <a:lnTo>
                        <a:pt x="7065" y="6942"/>
                      </a:lnTo>
                      <a:lnTo>
                        <a:pt x="7376" y="6694"/>
                      </a:lnTo>
                      <a:close/>
                      <a:moveTo>
                        <a:pt x="7376" y="6694"/>
                      </a:moveTo>
                      <a:close/>
                    </a:path>
                  </a:pathLst>
                </a:custGeom>
                <a:solidFill>
                  <a:srgbClr val="454C77"/>
                </a:solidFill>
                <a:ln w="1270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1" tIns="34290" rIns="68581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08F75CAA-CC0D-4FCC-ABA1-ECC460F09B95}"/>
                  </a:ext>
                </a:extLst>
              </p:cNvPr>
              <p:cNvSpPr/>
              <p:nvPr/>
            </p:nvSpPr>
            <p:spPr>
              <a:xfrm>
                <a:off x="1335866" y="3276577"/>
                <a:ext cx="77289" cy="75455"/>
              </a:xfrm>
              <a:prstGeom prst="rect">
                <a:avLst/>
              </a:prstGeom>
              <a:solidFill>
                <a:srgbClr val="454C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AFF1AE45-EAE5-4947-A5A4-4CEC68726B16}"/>
              </a:ext>
            </a:extLst>
          </p:cNvPr>
          <p:cNvGrpSpPr/>
          <p:nvPr/>
        </p:nvGrpSpPr>
        <p:grpSpPr>
          <a:xfrm>
            <a:off x="585989" y="2900549"/>
            <a:ext cx="1011331" cy="1021068"/>
            <a:chOff x="6372142" y="4834579"/>
            <a:chExt cx="595911" cy="595911"/>
          </a:xfrm>
        </p:grpSpPr>
        <p:pic>
          <p:nvPicPr>
            <p:cNvPr id="53" name="Picture 566">
              <a:extLst>
                <a:ext uri="{FF2B5EF4-FFF2-40B4-BE49-F238E27FC236}">
                  <a16:creationId xmlns:a16="http://schemas.microsoft.com/office/drawing/2014/main" id="{5610EB1B-84F2-431B-8A84-19FA98D5D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524" y="4922708"/>
              <a:ext cx="361519" cy="341816"/>
            </a:xfrm>
            <a:prstGeom prst="rect">
              <a:avLst/>
            </a:prstGeom>
            <a:ln>
              <a:solidFill>
                <a:srgbClr val="BE9366"/>
              </a:solidFill>
            </a:ln>
          </p:spPr>
        </p:pic>
        <p:sp>
          <p:nvSpPr>
            <p:cNvPr id="54" name="Oval 490">
              <a:extLst>
                <a:ext uri="{FF2B5EF4-FFF2-40B4-BE49-F238E27FC236}">
                  <a16:creationId xmlns:a16="http://schemas.microsoft.com/office/drawing/2014/main" id="{88210CE2-24CA-4A11-A6AF-095F7E45E0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2142" y="4834579"/>
              <a:ext cx="595911" cy="595911"/>
            </a:xfrm>
            <a:prstGeom prst="ellipse">
              <a:avLst/>
            </a:prstGeom>
            <a:noFill/>
            <a:ln w="34925">
              <a:solidFill>
                <a:srgbClr val="BE93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5" name="Oval 504">
            <a:extLst>
              <a:ext uri="{FF2B5EF4-FFF2-40B4-BE49-F238E27FC236}">
                <a16:creationId xmlns:a16="http://schemas.microsoft.com/office/drawing/2014/main" id="{D41C19EC-6765-4880-8847-CA0608C933B7}"/>
              </a:ext>
            </a:extLst>
          </p:cNvPr>
          <p:cNvSpPr>
            <a:spLocks noChangeAspect="1"/>
          </p:cNvSpPr>
          <p:nvPr/>
        </p:nvSpPr>
        <p:spPr>
          <a:xfrm>
            <a:off x="606729" y="4485081"/>
            <a:ext cx="1011330" cy="1011330"/>
          </a:xfrm>
          <a:prstGeom prst="ellipse">
            <a:avLst/>
          </a:prstGeom>
          <a:noFill/>
          <a:ln w="34925">
            <a:solidFill>
              <a:srgbClr val="BE9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grpSp>
        <p:nvGrpSpPr>
          <p:cNvPr id="56" name="Group 273">
            <a:extLst>
              <a:ext uri="{FF2B5EF4-FFF2-40B4-BE49-F238E27FC236}">
                <a16:creationId xmlns:a16="http://schemas.microsoft.com/office/drawing/2014/main" id="{EB01CB3C-A576-4066-8876-994C9A3602B6}"/>
              </a:ext>
            </a:extLst>
          </p:cNvPr>
          <p:cNvGrpSpPr/>
          <p:nvPr/>
        </p:nvGrpSpPr>
        <p:grpSpPr>
          <a:xfrm>
            <a:off x="779462" y="4750625"/>
            <a:ext cx="701286" cy="438530"/>
            <a:chOff x="3654730" y="5071447"/>
            <a:chExt cx="833152" cy="359513"/>
          </a:xfrm>
          <a:solidFill>
            <a:srgbClr val="00338D"/>
          </a:solidFill>
        </p:grpSpPr>
        <p:sp>
          <p:nvSpPr>
            <p:cNvPr id="57" name="Freeform 274">
              <a:extLst>
                <a:ext uri="{FF2B5EF4-FFF2-40B4-BE49-F238E27FC236}">
                  <a16:creationId xmlns:a16="http://schemas.microsoft.com/office/drawing/2014/main" id="{74674FC9-0062-42FE-BD1E-BFD73B0D2F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7920" y="5392640"/>
              <a:ext cx="61715" cy="38320"/>
            </a:xfrm>
            <a:custGeom>
              <a:avLst/>
              <a:gdLst>
                <a:gd name="T0" fmla="*/ 27 w 55"/>
                <a:gd name="T1" fmla="*/ 0 h 55"/>
                <a:gd name="T2" fmla="*/ 27 w 55"/>
                <a:gd name="T3" fmla="*/ 0 h 55"/>
                <a:gd name="T4" fmla="*/ 21 w 55"/>
                <a:gd name="T5" fmla="*/ 0 h 55"/>
                <a:gd name="T6" fmla="*/ 18 w 55"/>
                <a:gd name="T7" fmla="*/ 2 h 55"/>
                <a:gd name="T8" fmla="*/ 8 w 55"/>
                <a:gd name="T9" fmla="*/ 8 h 55"/>
                <a:gd name="T10" fmla="*/ 2 w 55"/>
                <a:gd name="T11" fmla="*/ 17 h 55"/>
                <a:gd name="T12" fmla="*/ 0 w 55"/>
                <a:gd name="T13" fmla="*/ 21 h 55"/>
                <a:gd name="T14" fmla="*/ 0 w 55"/>
                <a:gd name="T15" fmla="*/ 27 h 55"/>
                <a:gd name="T16" fmla="*/ 0 w 55"/>
                <a:gd name="T17" fmla="*/ 27 h 55"/>
                <a:gd name="T18" fmla="*/ 0 w 55"/>
                <a:gd name="T19" fmla="*/ 33 h 55"/>
                <a:gd name="T20" fmla="*/ 2 w 55"/>
                <a:gd name="T21" fmla="*/ 38 h 55"/>
                <a:gd name="T22" fmla="*/ 8 w 55"/>
                <a:gd name="T23" fmla="*/ 48 h 55"/>
                <a:gd name="T24" fmla="*/ 18 w 55"/>
                <a:gd name="T25" fmla="*/ 53 h 55"/>
                <a:gd name="T26" fmla="*/ 21 w 55"/>
                <a:gd name="T27" fmla="*/ 55 h 55"/>
                <a:gd name="T28" fmla="*/ 27 w 55"/>
                <a:gd name="T29" fmla="*/ 55 h 55"/>
                <a:gd name="T30" fmla="*/ 27 w 55"/>
                <a:gd name="T31" fmla="*/ 55 h 55"/>
                <a:gd name="T32" fmla="*/ 33 w 55"/>
                <a:gd name="T33" fmla="*/ 55 h 55"/>
                <a:gd name="T34" fmla="*/ 38 w 55"/>
                <a:gd name="T35" fmla="*/ 53 h 55"/>
                <a:gd name="T36" fmla="*/ 48 w 55"/>
                <a:gd name="T37" fmla="*/ 48 h 55"/>
                <a:gd name="T38" fmla="*/ 53 w 55"/>
                <a:gd name="T39" fmla="*/ 38 h 55"/>
                <a:gd name="T40" fmla="*/ 55 w 55"/>
                <a:gd name="T41" fmla="*/ 27 h 55"/>
                <a:gd name="T42" fmla="*/ 55 w 55"/>
                <a:gd name="T43" fmla="*/ 27 h 55"/>
                <a:gd name="T44" fmla="*/ 53 w 55"/>
                <a:gd name="T45" fmla="*/ 17 h 55"/>
                <a:gd name="T46" fmla="*/ 48 w 55"/>
                <a:gd name="T47" fmla="*/ 8 h 55"/>
                <a:gd name="T48" fmla="*/ 38 w 55"/>
                <a:gd name="T49" fmla="*/ 2 h 55"/>
                <a:gd name="T50" fmla="*/ 33 w 55"/>
                <a:gd name="T51" fmla="*/ 0 h 55"/>
                <a:gd name="T52" fmla="*/ 27 w 55"/>
                <a:gd name="T53" fmla="*/ 0 h 55"/>
                <a:gd name="T54" fmla="*/ 27 w 55"/>
                <a:gd name="T55" fmla="*/ 0 h 55"/>
                <a:gd name="T56" fmla="*/ 27 w 55"/>
                <a:gd name="T57" fmla="*/ 42 h 55"/>
                <a:gd name="T58" fmla="*/ 27 w 55"/>
                <a:gd name="T59" fmla="*/ 42 h 55"/>
                <a:gd name="T60" fmla="*/ 23 w 55"/>
                <a:gd name="T61" fmla="*/ 40 h 55"/>
                <a:gd name="T62" fmla="*/ 18 w 55"/>
                <a:gd name="T63" fmla="*/ 36 h 55"/>
                <a:gd name="T64" fmla="*/ 16 w 55"/>
                <a:gd name="T65" fmla="*/ 33 h 55"/>
                <a:gd name="T66" fmla="*/ 14 w 55"/>
                <a:gd name="T67" fmla="*/ 27 h 55"/>
                <a:gd name="T68" fmla="*/ 14 w 55"/>
                <a:gd name="T69" fmla="*/ 27 h 55"/>
                <a:gd name="T70" fmla="*/ 16 w 55"/>
                <a:gd name="T71" fmla="*/ 23 h 55"/>
                <a:gd name="T72" fmla="*/ 18 w 55"/>
                <a:gd name="T73" fmla="*/ 17 h 55"/>
                <a:gd name="T74" fmla="*/ 23 w 55"/>
                <a:gd name="T75" fmla="*/ 16 h 55"/>
                <a:gd name="T76" fmla="*/ 27 w 55"/>
                <a:gd name="T77" fmla="*/ 14 h 55"/>
                <a:gd name="T78" fmla="*/ 27 w 55"/>
                <a:gd name="T79" fmla="*/ 14 h 55"/>
                <a:gd name="T80" fmla="*/ 33 w 55"/>
                <a:gd name="T81" fmla="*/ 16 h 55"/>
                <a:gd name="T82" fmla="*/ 36 w 55"/>
                <a:gd name="T83" fmla="*/ 17 h 55"/>
                <a:gd name="T84" fmla="*/ 40 w 55"/>
                <a:gd name="T85" fmla="*/ 23 h 55"/>
                <a:gd name="T86" fmla="*/ 40 w 55"/>
                <a:gd name="T87" fmla="*/ 27 h 55"/>
                <a:gd name="T88" fmla="*/ 40 w 55"/>
                <a:gd name="T89" fmla="*/ 27 h 55"/>
                <a:gd name="T90" fmla="*/ 40 w 55"/>
                <a:gd name="T91" fmla="*/ 33 h 55"/>
                <a:gd name="T92" fmla="*/ 36 w 55"/>
                <a:gd name="T93" fmla="*/ 36 h 55"/>
                <a:gd name="T94" fmla="*/ 33 w 55"/>
                <a:gd name="T95" fmla="*/ 40 h 55"/>
                <a:gd name="T96" fmla="*/ 27 w 55"/>
                <a:gd name="T97" fmla="*/ 42 h 55"/>
                <a:gd name="T98" fmla="*/ 27 w 55"/>
                <a:gd name="T9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5" h="55">
                  <a:moveTo>
                    <a:pt x="27" y="0"/>
                  </a:moveTo>
                  <a:lnTo>
                    <a:pt x="27" y="0"/>
                  </a:lnTo>
                  <a:lnTo>
                    <a:pt x="21" y="0"/>
                  </a:lnTo>
                  <a:lnTo>
                    <a:pt x="18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8" y="53"/>
                  </a:lnTo>
                  <a:lnTo>
                    <a:pt x="21" y="55"/>
                  </a:lnTo>
                  <a:lnTo>
                    <a:pt x="27" y="55"/>
                  </a:lnTo>
                  <a:lnTo>
                    <a:pt x="27" y="55"/>
                  </a:lnTo>
                  <a:lnTo>
                    <a:pt x="33" y="55"/>
                  </a:lnTo>
                  <a:lnTo>
                    <a:pt x="38" y="53"/>
                  </a:lnTo>
                  <a:lnTo>
                    <a:pt x="48" y="48"/>
                  </a:lnTo>
                  <a:lnTo>
                    <a:pt x="53" y="38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3" y="17"/>
                  </a:lnTo>
                  <a:lnTo>
                    <a:pt x="48" y="8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7" y="0"/>
                  </a:lnTo>
                  <a:close/>
                  <a:moveTo>
                    <a:pt x="27" y="42"/>
                  </a:moveTo>
                  <a:lnTo>
                    <a:pt x="27" y="42"/>
                  </a:lnTo>
                  <a:lnTo>
                    <a:pt x="23" y="40"/>
                  </a:lnTo>
                  <a:lnTo>
                    <a:pt x="18" y="36"/>
                  </a:lnTo>
                  <a:lnTo>
                    <a:pt x="16" y="33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6" y="23"/>
                  </a:lnTo>
                  <a:lnTo>
                    <a:pt x="18" y="17"/>
                  </a:lnTo>
                  <a:lnTo>
                    <a:pt x="23" y="16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33" y="16"/>
                  </a:lnTo>
                  <a:lnTo>
                    <a:pt x="36" y="17"/>
                  </a:lnTo>
                  <a:lnTo>
                    <a:pt x="40" y="23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0" y="33"/>
                  </a:lnTo>
                  <a:lnTo>
                    <a:pt x="36" y="36"/>
                  </a:lnTo>
                  <a:lnTo>
                    <a:pt x="33" y="40"/>
                  </a:lnTo>
                  <a:lnTo>
                    <a:pt x="27" y="42"/>
                  </a:lnTo>
                  <a:lnTo>
                    <a:pt x="27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 275">
              <a:extLst>
                <a:ext uri="{FF2B5EF4-FFF2-40B4-BE49-F238E27FC236}">
                  <a16:creationId xmlns:a16="http://schemas.microsoft.com/office/drawing/2014/main" id="{A88B196A-4086-457C-B93C-1EDE4D345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062" y="5404484"/>
              <a:ext cx="20197" cy="14632"/>
            </a:xfrm>
            <a:custGeom>
              <a:avLst/>
              <a:gdLst>
                <a:gd name="T0" fmla="*/ 9 w 18"/>
                <a:gd name="T1" fmla="*/ 0 h 21"/>
                <a:gd name="T2" fmla="*/ 9 w 18"/>
                <a:gd name="T3" fmla="*/ 0 h 21"/>
                <a:gd name="T4" fmla="*/ 5 w 18"/>
                <a:gd name="T5" fmla="*/ 2 h 21"/>
                <a:gd name="T6" fmla="*/ 3 w 18"/>
                <a:gd name="T7" fmla="*/ 4 h 21"/>
                <a:gd name="T8" fmla="*/ 1 w 18"/>
                <a:gd name="T9" fmla="*/ 6 h 21"/>
                <a:gd name="T10" fmla="*/ 0 w 18"/>
                <a:gd name="T11" fmla="*/ 10 h 21"/>
                <a:gd name="T12" fmla="*/ 0 w 18"/>
                <a:gd name="T13" fmla="*/ 10 h 21"/>
                <a:gd name="T14" fmla="*/ 1 w 18"/>
                <a:gd name="T15" fmla="*/ 14 h 21"/>
                <a:gd name="T16" fmla="*/ 3 w 18"/>
                <a:gd name="T17" fmla="*/ 17 h 21"/>
                <a:gd name="T18" fmla="*/ 5 w 18"/>
                <a:gd name="T19" fmla="*/ 19 h 21"/>
                <a:gd name="T20" fmla="*/ 9 w 18"/>
                <a:gd name="T21" fmla="*/ 21 h 21"/>
                <a:gd name="T22" fmla="*/ 9 w 18"/>
                <a:gd name="T23" fmla="*/ 21 h 21"/>
                <a:gd name="T24" fmla="*/ 13 w 18"/>
                <a:gd name="T25" fmla="*/ 19 h 21"/>
                <a:gd name="T26" fmla="*/ 17 w 18"/>
                <a:gd name="T27" fmla="*/ 17 h 21"/>
                <a:gd name="T28" fmla="*/ 18 w 18"/>
                <a:gd name="T29" fmla="*/ 14 h 21"/>
                <a:gd name="T30" fmla="*/ 18 w 18"/>
                <a:gd name="T31" fmla="*/ 10 h 21"/>
                <a:gd name="T32" fmla="*/ 18 w 18"/>
                <a:gd name="T33" fmla="*/ 10 h 21"/>
                <a:gd name="T34" fmla="*/ 18 w 18"/>
                <a:gd name="T35" fmla="*/ 6 h 21"/>
                <a:gd name="T36" fmla="*/ 17 w 18"/>
                <a:gd name="T37" fmla="*/ 4 h 21"/>
                <a:gd name="T38" fmla="*/ 13 w 18"/>
                <a:gd name="T39" fmla="*/ 2 h 21"/>
                <a:gd name="T40" fmla="*/ 9 w 18"/>
                <a:gd name="T41" fmla="*/ 0 h 21"/>
                <a:gd name="T42" fmla="*/ 9 w 18"/>
                <a:gd name="T4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21">
                  <a:moveTo>
                    <a:pt x="9" y="0"/>
                  </a:moveTo>
                  <a:lnTo>
                    <a:pt x="9" y="0"/>
                  </a:lnTo>
                  <a:lnTo>
                    <a:pt x="5" y="2"/>
                  </a:lnTo>
                  <a:lnTo>
                    <a:pt x="3" y="4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3" y="17"/>
                  </a:lnTo>
                  <a:lnTo>
                    <a:pt x="5" y="19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13" y="19"/>
                  </a:lnTo>
                  <a:lnTo>
                    <a:pt x="17" y="17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7" y="4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Freeform 276">
              <a:extLst>
                <a:ext uri="{FF2B5EF4-FFF2-40B4-BE49-F238E27FC236}">
                  <a16:creationId xmlns:a16="http://schemas.microsoft.com/office/drawing/2014/main" id="{155118A7-6442-4CA7-B41E-1042E43B17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5053" y="5392640"/>
              <a:ext cx="61715" cy="38320"/>
            </a:xfrm>
            <a:custGeom>
              <a:avLst/>
              <a:gdLst>
                <a:gd name="T0" fmla="*/ 28 w 55"/>
                <a:gd name="T1" fmla="*/ 0 h 55"/>
                <a:gd name="T2" fmla="*/ 28 w 55"/>
                <a:gd name="T3" fmla="*/ 0 h 55"/>
                <a:gd name="T4" fmla="*/ 22 w 55"/>
                <a:gd name="T5" fmla="*/ 0 h 55"/>
                <a:gd name="T6" fmla="*/ 17 w 55"/>
                <a:gd name="T7" fmla="*/ 2 h 55"/>
                <a:gd name="T8" fmla="*/ 7 w 55"/>
                <a:gd name="T9" fmla="*/ 8 h 55"/>
                <a:gd name="T10" fmla="*/ 2 w 55"/>
                <a:gd name="T11" fmla="*/ 17 h 55"/>
                <a:gd name="T12" fmla="*/ 0 w 55"/>
                <a:gd name="T13" fmla="*/ 27 h 55"/>
                <a:gd name="T14" fmla="*/ 0 w 55"/>
                <a:gd name="T15" fmla="*/ 27 h 55"/>
                <a:gd name="T16" fmla="*/ 2 w 55"/>
                <a:gd name="T17" fmla="*/ 38 h 55"/>
                <a:gd name="T18" fmla="*/ 7 w 55"/>
                <a:gd name="T19" fmla="*/ 48 h 55"/>
                <a:gd name="T20" fmla="*/ 17 w 55"/>
                <a:gd name="T21" fmla="*/ 53 h 55"/>
                <a:gd name="T22" fmla="*/ 22 w 55"/>
                <a:gd name="T23" fmla="*/ 55 h 55"/>
                <a:gd name="T24" fmla="*/ 28 w 55"/>
                <a:gd name="T25" fmla="*/ 55 h 55"/>
                <a:gd name="T26" fmla="*/ 28 w 55"/>
                <a:gd name="T27" fmla="*/ 55 h 55"/>
                <a:gd name="T28" fmla="*/ 34 w 55"/>
                <a:gd name="T29" fmla="*/ 55 h 55"/>
                <a:gd name="T30" fmla="*/ 38 w 55"/>
                <a:gd name="T31" fmla="*/ 53 h 55"/>
                <a:gd name="T32" fmla="*/ 47 w 55"/>
                <a:gd name="T33" fmla="*/ 48 h 55"/>
                <a:gd name="T34" fmla="*/ 53 w 55"/>
                <a:gd name="T35" fmla="*/ 38 h 55"/>
                <a:gd name="T36" fmla="*/ 55 w 55"/>
                <a:gd name="T37" fmla="*/ 27 h 55"/>
                <a:gd name="T38" fmla="*/ 55 w 55"/>
                <a:gd name="T39" fmla="*/ 27 h 55"/>
                <a:gd name="T40" fmla="*/ 53 w 55"/>
                <a:gd name="T41" fmla="*/ 17 h 55"/>
                <a:gd name="T42" fmla="*/ 47 w 55"/>
                <a:gd name="T43" fmla="*/ 8 h 55"/>
                <a:gd name="T44" fmla="*/ 38 w 55"/>
                <a:gd name="T45" fmla="*/ 2 h 55"/>
                <a:gd name="T46" fmla="*/ 34 w 55"/>
                <a:gd name="T47" fmla="*/ 0 h 55"/>
                <a:gd name="T48" fmla="*/ 28 w 55"/>
                <a:gd name="T49" fmla="*/ 0 h 55"/>
                <a:gd name="T50" fmla="*/ 28 w 55"/>
                <a:gd name="T51" fmla="*/ 0 h 55"/>
                <a:gd name="T52" fmla="*/ 28 w 55"/>
                <a:gd name="T53" fmla="*/ 42 h 55"/>
                <a:gd name="T54" fmla="*/ 28 w 55"/>
                <a:gd name="T55" fmla="*/ 42 h 55"/>
                <a:gd name="T56" fmla="*/ 22 w 55"/>
                <a:gd name="T57" fmla="*/ 40 h 55"/>
                <a:gd name="T58" fmla="*/ 19 w 55"/>
                <a:gd name="T59" fmla="*/ 36 h 55"/>
                <a:gd name="T60" fmla="*/ 15 w 55"/>
                <a:gd name="T61" fmla="*/ 33 h 55"/>
                <a:gd name="T62" fmla="*/ 15 w 55"/>
                <a:gd name="T63" fmla="*/ 27 h 55"/>
                <a:gd name="T64" fmla="*/ 15 w 55"/>
                <a:gd name="T65" fmla="*/ 27 h 55"/>
                <a:gd name="T66" fmla="*/ 15 w 55"/>
                <a:gd name="T67" fmla="*/ 23 h 55"/>
                <a:gd name="T68" fmla="*/ 19 w 55"/>
                <a:gd name="T69" fmla="*/ 17 h 55"/>
                <a:gd name="T70" fmla="*/ 22 w 55"/>
                <a:gd name="T71" fmla="*/ 16 h 55"/>
                <a:gd name="T72" fmla="*/ 28 w 55"/>
                <a:gd name="T73" fmla="*/ 14 h 55"/>
                <a:gd name="T74" fmla="*/ 28 w 55"/>
                <a:gd name="T75" fmla="*/ 14 h 55"/>
                <a:gd name="T76" fmla="*/ 32 w 55"/>
                <a:gd name="T77" fmla="*/ 16 h 55"/>
                <a:gd name="T78" fmla="*/ 38 w 55"/>
                <a:gd name="T79" fmla="*/ 17 h 55"/>
                <a:gd name="T80" fmla="*/ 39 w 55"/>
                <a:gd name="T81" fmla="*/ 23 h 55"/>
                <a:gd name="T82" fmla="*/ 41 w 55"/>
                <a:gd name="T83" fmla="*/ 27 h 55"/>
                <a:gd name="T84" fmla="*/ 41 w 55"/>
                <a:gd name="T85" fmla="*/ 27 h 55"/>
                <a:gd name="T86" fmla="*/ 39 w 55"/>
                <a:gd name="T87" fmla="*/ 33 h 55"/>
                <a:gd name="T88" fmla="*/ 38 w 55"/>
                <a:gd name="T89" fmla="*/ 36 h 55"/>
                <a:gd name="T90" fmla="*/ 32 w 55"/>
                <a:gd name="T91" fmla="*/ 40 h 55"/>
                <a:gd name="T92" fmla="*/ 28 w 55"/>
                <a:gd name="T93" fmla="*/ 42 h 55"/>
                <a:gd name="T94" fmla="*/ 28 w 55"/>
                <a:gd name="T95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5" h="55">
                  <a:moveTo>
                    <a:pt x="28" y="0"/>
                  </a:moveTo>
                  <a:lnTo>
                    <a:pt x="28" y="0"/>
                  </a:lnTo>
                  <a:lnTo>
                    <a:pt x="22" y="0"/>
                  </a:lnTo>
                  <a:lnTo>
                    <a:pt x="17" y="2"/>
                  </a:lnTo>
                  <a:lnTo>
                    <a:pt x="7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8"/>
                  </a:lnTo>
                  <a:lnTo>
                    <a:pt x="7" y="48"/>
                  </a:lnTo>
                  <a:lnTo>
                    <a:pt x="17" y="53"/>
                  </a:lnTo>
                  <a:lnTo>
                    <a:pt x="22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34" y="55"/>
                  </a:lnTo>
                  <a:lnTo>
                    <a:pt x="38" y="53"/>
                  </a:lnTo>
                  <a:lnTo>
                    <a:pt x="47" y="48"/>
                  </a:lnTo>
                  <a:lnTo>
                    <a:pt x="53" y="38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3" y="17"/>
                  </a:lnTo>
                  <a:lnTo>
                    <a:pt x="47" y="8"/>
                  </a:lnTo>
                  <a:lnTo>
                    <a:pt x="38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8" y="0"/>
                  </a:lnTo>
                  <a:close/>
                  <a:moveTo>
                    <a:pt x="28" y="42"/>
                  </a:moveTo>
                  <a:lnTo>
                    <a:pt x="28" y="42"/>
                  </a:lnTo>
                  <a:lnTo>
                    <a:pt x="22" y="40"/>
                  </a:lnTo>
                  <a:lnTo>
                    <a:pt x="19" y="36"/>
                  </a:lnTo>
                  <a:lnTo>
                    <a:pt x="15" y="33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9" y="17"/>
                  </a:lnTo>
                  <a:lnTo>
                    <a:pt x="22" y="16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32" y="16"/>
                  </a:lnTo>
                  <a:lnTo>
                    <a:pt x="38" y="17"/>
                  </a:lnTo>
                  <a:lnTo>
                    <a:pt x="39" y="23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39" y="33"/>
                  </a:lnTo>
                  <a:lnTo>
                    <a:pt x="38" y="36"/>
                  </a:lnTo>
                  <a:lnTo>
                    <a:pt x="32" y="40"/>
                  </a:lnTo>
                  <a:lnTo>
                    <a:pt x="28" y="42"/>
                  </a:lnTo>
                  <a:lnTo>
                    <a:pt x="28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Freeform 277">
              <a:extLst>
                <a:ext uri="{FF2B5EF4-FFF2-40B4-BE49-F238E27FC236}">
                  <a16:creationId xmlns:a16="http://schemas.microsoft.com/office/drawing/2014/main" id="{899330DD-4217-4CB6-A361-75FF9CC67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28" y="5404484"/>
              <a:ext cx="23565" cy="14632"/>
            </a:xfrm>
            <a:custGeom>
              <a:avLst/>
              <a:gdLst>
                <a:gd name="T0" fmla="*/ 11 w 21"/>
                <a:gd name="T1" fmla="*/ 0 h 21"/>
                <a:gd name="T2" fmla="*/ 11 w 21"/>
                <a:gd name="T3" fmla="*/ 0 h 21"/>
                <a:gd name="T4" fmla="*/ 7 w 21"/>
                <a:gd name="T5" fmla="*/ 2 h 21"/>
                <a:gd name="T6" fmla="*/ 4 w 21"/>
                <a:gd name="T7" fmla="*/ 4 h 21"/>
                <a:gd name="T8" fmla="*/ 2 w 21"/>
                <a:gd name="T9" fmla="*/ 6 h 21"/>
                <a:gd name="T10" fmla="*/ 0 w 21"/>
                <a:gd name="T11" fmla="*/ 10 h 21"/>
                <a:gd name="T12" fmla="*/ 0 w 21"/>
                <a:gd name="T13" fmla="*/ 10 h 21"/>
                <a:gd name="T14" fmla="*/ 2 w 21"/>
                <a:gd name="T15" fmla="*/ 14 h 21"/>
                <a:gd name="T16" fmla="*/ 4 w 21"/>
                <a:gd name="T17" fmla="*/ 17 h 21"/>
                <a:gd name="T18" fmla="*/ 7 w 21"/>
                <a:gd name="T19" fmla="*/ 19 h 21"/>
                <a:gd name="T20" fmla="*/ 11 w 21"/>
                <a:gd name="T21" fmla="*/ 21 h 21"/>
                <a:gd name="T22" fmla="*/ 11 w 21"/>
                <a:gd name="T23" fmla="*/ 21 h 21"/>
                <a:gd name="T24" fmla="*/ 15 w 21"/>
                <a:gd name="T25" fmla="*/ 19 h 21"/>
                <a:gd name="T26" fmla="*/ 17 w 21"/>
                <a:gd name="T27" fmla="*/ 17 h 21"/>
                <a:gd name="T28" fmla="*/ 19 w 21"/>
                <a:gd name="T29" fmla="*/ 14 h 21"/>
                <a:gd name="T30" fmla="*/ 21 w 21"/>
                <a:gd name="T31" fmla="*/ 10 h 21"/>
                <a:gd name="T32" fmla="*/ 21 w 21"/>
                <a:gd name="T33" fmla="*/ 10 h 21"/>
                <a:gd name="T34" fmla="*/ 19 w 21"/>
                <a:gd name="T35" fmla="*/ 6 h 21"/>
                <a:gd name="T36" fmla="*/ 17 w 21"/>
                <a:gd name="T37" fmla="*/ 4 h 21"/>
                <a:gd name="T38" fmla="*/ 15 w 21"/>
                <a:gd name="T39" fmla="*/ 2 h 21"/>
                <a:gd name="T40" fmla="*/ 11 w 21"/>
                <a:gd name="T41" fmla="*/ 0 h 21"/>
                <a:gd name="T42" fmla="*/ 11 w 21"/>
                <a:gd name="T4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lnTo>
                    <a:pt x="11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4" y="17"/>
                  </a:lnTo>
                  <a:lnTo>
                    <a:pt x="7" y="19"/>
                  </a:lnTo>
                  <a:lnTo>
                    <a:pt x="11" y="21"/>
                  </a:lnTo>
                  <a:lnTo>
                    <a:pt x="11" y="21"/>
                  </a:lnTo>
                  <a:lnTo>
                    <a:pt x="15" y="19"/>
                  </a:lnTo>
                  <a:lnTo>
                    <a:pt x="17" y="17"/>
                  </a:lnTo>
                  <a:lnTo>
                    <a:pt x="19" y="14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19" y="6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 278">
              <a:extLst>
                <a:ext uri="{FF2B5EF4-FFF2-40B4-BE49-F238E27FC236}">
                  <a16:creationId xmlns:a16="http://schemas.microsoft.com/office/drawing/2014/main" id="{70A348B5-915A-4145-BE63-480CBB336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771" y="5377312"/>
              <a:ext cx="185145" cy="34140"/>
            </a:xfrm>
            <a:custGeom>
              <a:avLst/>
              <a:gdLst>
                <a:gd name="T0" fmla="*/ 127 w 150"/>
                <a:gd name="T1" fmla="*/ 19 h 49"/>
                <a:gd name="T2" fmla="*/ 127 w 150"/>
                <a:gd name="T3" fmla="*/ 19 h 49"/>
                <a:gd name="T4" fmla="*/ 133 w 150"/>
                <a:gd name="T5" fmla="*/ 19 h 49"/>
                <a:gd name="T6" fmla="*/ 138 w 150"/>
                <a:gd name="T7" fmla="*/ 20 h 49"/>
                <a:gd name="T8" fmla="*/ 144 w 150"/>
                <a:gd name="T9" fmla="*/ 24 h 49"/>
                <a:gd name="T10" fmla="*/ 150 w 150"/>
                <a:gd name="T11" fmla="*/ 28 h 49"/>
                <a:gd name="T12" fmla="*/ 150 w 150"/>
                <a:gd name="T13" fmla="*/ 28 h 49"/>
                <a:gd name="T14" fmla="*/ 150 w 150"/>
                <a:gd name="T15" fmla="*/ 26 h 49"/>
                <a:gd name="T16" fmla="*/ 150 w 150"/>
                <a:gd name="T17" fmla="*/ 0 h 49"/>
                <a:gd name="T18" fmla="*/ 0 w 150"/>
                <a:gd name="T19" fmla="*/ 0 h 49"/>
                <a:gd name="T20" fmla="*/ 0 w 150"/>
                <a:gd name="T21" fmla="*/ 26 h 49"/>
                <a:gd name="T22" fmla="*/ 0 w 150"/>
                <a:gd name="T23" fmla="*/ 26 h 49"/>
                <a:gd name="T24" fmla="*/ 0 w 150"/>
                <a:gd name="T25" fmla="*/ 28 h 49"/>
                <a:gd name="T26" fmla="*/ 0 w 150"/>
                <a:gd name="T27" fmla="*/ 28 h 49"/>
                <a:gd name="T28" fmla="*/ 4 w 150"/>
                <a:gd name="T29" fmla="*/ 24 h 49"/>
                <a:gd name="T30" fmla="*/ 10 w 150"/>
                <a:gd name="T31" fmla="*/ 20 h 49"/>
                <a:gd name="T32" fmla="*/ 17 w 150"/>
                <a:gd name="T33" fmla="*/ 19 h 49"/>
                <a:gd name="T34" fmla="*/ 23 w 150"/>
                <a:gd name="T35" fmla="*/ 19 h 49"/>
                <a:gd name="T36" fmla="*/ 23 w 150"/>
                <a:gd name="T37" fmla="*/ 19 h 49"/>
                <a:gd name="T38" fmla="*/ 31 w 150"/>
                <a:gd name="T39" fmla="*/ 19 h 49"/>
                <a:gd name="T40" fmla="*/ 36 w 150"/>
                <a:gd name="T41" fmla="*/ 20 h 49"/>
                <a:gd name="T42" fmla="*/ 42 w 150"/>
                <a:gd name="T43" fmla="*/ 24 h 49"/>
                <a:gd name="T44" fmla="*/ 46 w 150"/>
                <a:gd name="T45" fmla="*/ 28 h 49"/>
                <a:gd name="T46" fmla="*/ 49 w 150"/>
                <a:gd name="T47" fmla="*/ 32 h 49"/>
                <a:gd name="T48" fmla="*/ 53 w 150"/>
                <a:gd name="T49" fmla="*/ 38 h 49"/>
                <a:gd name="T50" fmla="*/ 55 w 150"/>
                <a:gd name="T51" fmla="*/ 43 h 49"/>
                <a:gd name="T52" fmla="*/ 55 w 150"/>
                <a:gd name="T53" fmla="*/ 49 h 49"/>
                <a:gd name="T54" fmla="*/ 95 w 150"/>
                <a:gd name="T55" fmla="*/ 49 h 49"/>
                <a:gd name="T56" fmla="*/ 95 w 150"/>
                <a:gd name="T57" fmla="*/ 49 h 49"/>
                <a:gd name="T58" fmla="*/ 95 w 150"/>
                <a:gd name="T59" fmla="*/ 43 h 49"/>
                <a:gd name="T60" fmla="*/ 97 w 150"/>
                <a:gd name="T61" fmla="*/ 38 h 49"/>
                <a:gd name="T62" fmla="*/ 101 w 150"/>
                <a:gd name="T63" fmla="*/ 32 h 49"/>
                <a:gd name="T64" fmla="*/ 104 w 150"/>
                <a:gd name="T65" fmla="*/ 28 h 49"/>
                <a:gd name="T66" fmla="*/ 108 w 150"/>
                <a:gd name="T67" fmla="*/ 24 h 49"/>
                <a:gd name="T68" fmla="*/ 114 w 150"/>
                <a:gd name="T69" fmla="*/ 20 h 49"/>
                <a:gd name="T70" fmla="*/ 120 w 150"/>
                <a:gd name="T71" fmla="*/ 19 h 49"/>
                <a:gd name="T72" fmla="*/ 127 w 150"/>
                <a:gd name="T73" fmla="*/ 19 h 49"/>
                <a:gd name="T74" fmla="*/ 127 w 150"/>
                <a:gd name="T75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0" h="49">
                  <a:moveTo>
                    <a:pt x="127" y="19"/>
                  </a:moveTo>
                  <a:lnTo>
                    <a:pt x="127" y="19"/>
                  </a:lnTo>
                  <a:lnTo>
                    <a:pt x="133" y="19"/>
                  </a:lnTo>
                  <a:lnTo>
                    <a:pt x="138" y="20"/>
                  </a:lnTo>
                  <a:lnTo>
                    <a:pt x="144" y="24"/>
                  </a:lnTo>
                  <a:lnTo>
                    <a:pt x="150" y="28"/>
                  </a:lnTo>
                  <a:lnTo>
                    <a:pt x="150" y="28"/>
                  </a:lnTo>
                  <a:lnTo>
                    <a:pt x="150" y="26"/>
                  </a:lnTo>
                  <a:lnTo>
                    <a:pt x="150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10" y="20"/>
                  </a:lnTo>
                  <a:lnTo>
                    <a:pt x="17" y="19"/>
                  </a:lnTo>
                  <a:lnTo>
                    <a:pt x="23" y="19"/>
                  </a:lnTo>
                  <a:lnTo>
                    <a:pt x="23" y="19"/>
                  </a:lnTo>
                  <a:lnTo>
                    <a:pt x="31" y="19"/>
                  </a:lnTo>
                  <a:lnTo>
                    <a:pt x="36" y="20"/>
                  </a:lnTo>
                  <a:lnTo>
                    <a:pt x="42" y="24"/>
                  </a:lnTo>
                  <a:lnTo>
                    <a:pt x="46" y="28"/>
                  </a:lnTo>
                  <a:lnTo>
                    <a:pt x="49" y="32"/>
                  </a:lnTo>
                  <a:lnTo>
                    <a:pt x="53" y="38"/>
                  </a:lnTo>
                  <a:lnTo>
                    <a:pt x="55" y="43"/>
                  </a:lnTo>
                  <a:lnTo>
                    <a:pt x="55" y="49"/>
                  </a:lnTo>
                  <a:lnTo>
                    <a:pt x="95" y="49"/>
                  </a:lnTo>
                  <a:lnTo>
                    <a:pt x="95" y="49"/>
                  </a:lnTo>
                  <a:lnTo>
                    <a:pt x="95" y="43"/>
                  </a:lnTo>
                  <a:lnTo>
                    <a:pt x="97" y="38"/>
                  </a:lnTo>
                  <a:lnTo>
                    <a:pt x="101" y="32"/>
                  </a:lnTo>
                  <a:lnTo>
                    <a:pt x="104" y="28"/>
                  </a:lnTo>
                  <a:lnTo>
                    <a:pt x="108" y="24"/>
                  </a:lnTo>
                  <a:lnTo>
                    <a:pt x="114" y="20"/>
                  </a:lnTo>
                  <a:lnTo>
                    <a:pt x="120" y="19"/>
                  </a:lnTo>
                  <a:lnTo>
                    <a:pt x="127" y="19"/>
                  </a:lnTo>
                  <a:lnTo>
                    <a:pt x="12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Freeform 279">
              <a:extLst>
                <a:ext uri="{FF2B5EF4-FFF2-40B4-BE49-F238E27FC236}">
                  <a16:creationId xmlns:a16="http://schemas.microsoft.com/office/drawing/2014/main" id="{15ECA37E-42FD-4593-A790-A4B533A3C3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4667" y="5392640"/>
              <a:ext cx="62837" cy="38320"/>
            </a:xfrm>
            <a:custGeom>
              <a:avLst/>
              <a:gdLst>
                <a:gd name="T0" fmla="*/ 28 w 56"/>
                <a:gd name="T1" fmla="*/ 0 h 55"/>
                <a:gd name="T2" fmla="*/ 28 w 56"/>
                <a:gd name="T3" fmla="*/ 0 h 55"/>
                <a:gd name="T4" fmla="*/ 22 w 56"/>
                <a:gd name="T5" fmla="*/ 0 h 55"/>
                <a:gd name="T6" fmla="*/ 17 w 56"/>
                <a:gd name="T7" fmla="*/ 2 h 55"/>
                <a:gd name="T8" fmla="*/ 9 w 56"/>
                <a:gd name="T9" fmla="*/ 8 h 55"/>
                <a:gd name="T10" fmla="*/ 1 w 56"/>
                <a:gd name="T11" fmla="*/ 17 h 55"/>
                <a:gd name="T12" fmla="*/ 1 w 56"/>
                <a:gd name="T13" fmla="*/ 21 h 55"/>
                <a:gd name="T14" fmla="*/ 0 w 56"/>
                <a:gd name="T15" fmla="*/ 27 h 55"/>
                <a:gd name="T16" fmla="*/ 0 w 56"/>
                <a:gd name="T17" fmla="*/ 27 h 55"/>
                <a:gd name="T18" fmla="*/ 1 w 56"/>
                <a:gd name="T19" fmla="*/ 33 h 55"/>
                <a:gd name="T20" fmla="*/ 1 w 56"/>
                <a:gd name="T21" fmla="*/ 38 h 55"/>
                <a:gd name="T22" fmla="*/ 9 w 56"/>
                <a:gd name="T23" fmla="*/ 48 h 55"/>
                <a:gd name="T24" fmla="*/ 17 w 56"/>
                <a:gd name="T25" fmla="*/ 53 h 55"/>
                <a:gd name="T26" fmla="*/ 22 w 56"/>
                <a:gd name="T27" fmla="*/ 55 h 55"/>
                <a:gd name="T28" fmla="*/ 28 w 56"/>
                <a:gd name="T29" fmla="*/ 55 h 55"/>
                <a:gd name="T30" fmla="*/ 28 w 56"/>
                <a:gd name="T31" fmla="*/ 55 h 55"/>
                <a:gd name="T32" fmla="*/ 34 w 56"/>
                <a:gd name="T33" fmla="*/ 55 h 55"/>
                <a:gd name="T34" fmla="*/ 39 w 56"/>
                <a:gd name="T35" fmla="*/ 53 h 55"/>
                <a:gd name="T36" fmla="*/ 47 w 56"/>
                <a:gd name="T37" fmla="*/ 48 h 55"/>
                <a:gd name="T38" fmla="*/ 53 w 56"/>
                <a:gd name="T39" fmla="*/ 38 h 55"/>
                <a:gd name="T40" fmla="*/ 56 w 56"/>
                <a:gd name="T41" fmla="*/ 27 h 55"/>
                <a:gd name="T42" fmla="*/ 56 w 56"/>
                <a:gd name="T43" fmla="*/ 27 h 55"/>
                <a:gd name="T44" fmla="*/ 53 w 56"/>
                <a:gd name="T45" fmla="*/ 17 h 55"/>
                <a:gd name="T46" fmla="*/ 47 w 56"/>
                <a:gd name="T47" fmla="*/ 8 h 55"/>
                <a:gd name="T48" fmla="*/ 39 w 56"/>
                <a:gd name="T49" fmla="*/ 2 h 55"/>
                <a:gd name="T50" fmla="*/ 34 w 56"/>
                <a:gd name="T51" fmla="*/ 0 h 55"/>
                <a:gd name="T52" fmla="*/ 28 w 56"/>
                <a:gd name="T53" fmla="*/ 0 h 55"/>
                <a:gd name="T54" fmla="*/ 28 w 56"/>
                <a:gd name="T55" fmla="*/ 0 h 55"/>
                <a:gd name="T56" fmla="*/ 28 w 56"/>
                <a:gd name="T57" fmla="*/ 42 h 55"/>
                <a:gd name="T58" fmla="*/ 28 w 56"/>
                <a:gd name="T59" fmla="*/ 42 h 55"/>
                <a:gd name="T60" fmla="*/ 22 w 56"/>
                <a:gd name="T61" fmla="*/ 40 h 55"/>
                <a:gd name="T62" fmla="*/ 18 w 56"/>
                <a:gd name="T63" fmla="*/ 36 h 55"/>
                <a:gd name="T64" fmla="*/ 15 w 56"/>
                <a:gd name="T65" fmla="*/ 33 h 55"/>
                <a:gd name="T66" fmla="*/ 15 w 56"/>
                <a:gd name="T67" fmla="*/ 27 h 55"/>
                <a:gd name="T68" fmla="*/ 15 w 56"/>
                <a:gd name="T69" fmla="*/ 27 h 55"/>
                <a:gd name="T70" fmla="*/ 15 w 56"/>
                <a:gd name="T71" fmla="*/ 23 h 55"/>
                <a:gd name="T72" fmla="*/ 18 w 56"/>
                <a:gd name="T73" fmla="*/ 17 h 55"/>
                <a:gd name="T74" fmla="*/ 22 w 56"/>
                <a:gd name="T75" fmla="*/ 16 h 55"/>
                <a:gd name="T76" fmla="*/ 28 w 56"/>
                <a:gd name="T77" fmla="*/ 14 h 55"/>
                <a:gd name="T78" fmla="*/ 28 w 56"/>
                <a:gd name="T79" fmla="*/ 14 h 55"/>
                <a:gd name="T80" fmla="*/ 34 w 56"/>
                <a:gd name="T81" fmla="*/ 16 h 55"/>
                <a:gd name="T82" fmla="*/ 37 w 56"/>
                <a:gd name="T83" fmla="*/ 17 h 55"/>
                <a:gd name="T84" fmla="*/ 39 w 56"/>
                <a:gd name="T85" fmla="*/ 23 h 55"/>
                <a:gd name="T86" fmla="*/ 41 w 56"/>
                <a:gd name="T87" fmla="*/ 27 h 55"/>
                <a:gd name="T88" fmla="*/ 41 w 56"/>
                <a:gd name="T89" fmla="*/ 27 h 55"/>
                <a:gd name="T90" fmla="*/ 39 w 56"/>
                <a:gd name="T91" fmla="*/ 33 h 55"/>
                <a:gd name="T92" fmla="*/ 37 w 56"/>
                <a:gd name="T93" fmla="*/ 36 h 55"/>
                <a:gd name="T94" fmla="*/ 34 w 56"/>
                <a:gd name="T95" fmla="*/ 40 h 55"/>
                <a:gd name="T96" fmla="*/ 28 w 56"/>
                <a:gd name="T97" fmla="*/ 42 h 55"/>
                <a:gd name="T98" fmla="*/ 28 w 56"/>
                <a:gd name="T9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6" h="55">
                  <a:moveTo>
                    <a:pt x="28" y="0"/>
                  </a:moveTo>
                  <a:lnTo>
                    <a:pt x="28" y="0"/>
                  </a:lnTo>
                  <a:lnTo>
                    <a:pt x="22" y="0"/>
                  </a:lnTo>
                  <a:lnTo>
                    <a:pt x="17" y="2"/>
                  </a:lnTo>
                  <a:lnTo>
                    <a:pt x="9" y="8"/>
                  </a:lnTo>
                  <a:lnTo>
                    <a:pt x="1" y="17"/>
                  </a:lnTo>
                  <a:lnTo>
                    <a:pt x="1" y="21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1" y="38"/>
                  </a:lnTo>
                  <a:lnTo>
                    <a:pt x="9" y="48"/>
                  </a:lnTo>
                  <a:lnTo>
                    <a:pt x="17" y="53"/>
                  </a:lnTo>
                  <a:lnTo>
                    <a:pt x="22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34" y="55"/>
                  </a:lnTo>
                  <a:lnTo>
                    <a:pt x="39" y="53"/>
                  </a:lnTo>
                  <a:lnTo>
                    <a:pt x="47" y="48"/>
                  </a:lnTo>
                  <a:lnTo>
                    <a:pt x="53" y="38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3" y="17"/>
                  </a:lnTo>
                  <a:lnTo>
                    <a:pt x="47" y="8"/>
                  </a:lnTo>
                  <a:lnTo>
                    <a:pt x="39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8" y="0"/>
                  </a:lnTo>
                  <a:close/>
                  <a:moveTo>
                    <a:pt x="28" y="42"/>
                  </a:moveTo>
                  <a:lnTo>
                    <a:pt x="28" y="42"/>
                  </a:lnTo>
                  <a:lnTo>
                    <a:pt x="22" y="40"/>
                  </a:lnTo>
                  <a:lnTo>
                    <a:pt x="18" y="36"/>
                  </a:lnTo>
                  <a:lnTo>
                    <a:pt x="15" y="33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15" y="23"/>
                  </a:lnTo>
                  <a:lnTo>
                    <a:pt x="18" y="17"/>
                  </a:lnTo>
                  <a:lnTo>
                    <a:pt x="22" y="16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34" y="16"/>
                  </a:lnTo>
                  <a:lnTo>
                    <a:pt x="37" y="17"/>
                  </a:lnTo>
                  <a:lnTo>
                    <a:pt x="39" y="23"/>
                  </a:lnTo>
                  <a:lnTo>
                    <a:pt x="41" y="27"/>
                  </a:lnTo>
                  <a:lnTo>
                    <a:pt x="41" y="27"/>
                  </a:lnTo>
                  <a:lnTo>
                    <a:pt x="39" y="33"/>
                  </a:lnTo>
                  <a:lnTo>
                    <a:pt x="37" y="36"/>
                  </a:lnTo>
                  <a:lnTo>
                    <a:pt x="34" y="40"/>
                  </a:lnTo>
                  <a:lnTo>
                    <a:pt x="28" y="42"/>
                  </a:lnTo>
                  <a:lnTo>
                    <a:pt x="28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Freeform 280">
              <a:extLst>
                <a:ext uri="{FF2B5EF4-FFF2-40B4-BE49-F238E27FC236}">
                  <a16:creationId xmlns:a16="http://schemas.microsoft.com/office/drawing/2014/main" id="{1A604165-89E1-4895-9DEE-3BCD664B0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808" y="5404484"/>
              <a:ext cx="21320" cy="14632"/>
            </a:xfrm>
            <a:custGeom>
              <a:avLst/>
              <a:gdLst>
                <a:gd name="T0" fmla="*/ 10 w 19"/>
                <a:gd name="T1" fmla="*/ 0 h 21"/>
                <a:gd name="T2" fmla="*/ 10 w 19"/>
                <a:gd name="T3" fmla="*/ 0 h 21"/>
                <a:gd name="T4" fmla="*/ 6 w 19"/>
                <a:gd name="T5" fmla="*/ 2 h 21"/>
                <a:gd name="T6" fmla="*/ 2 w 19"/>
                <a:gd name="T7" fmla="*/ 4 h 21"/>
                <a:gd name="T8" fmla="*/ 0 w 19"/>
                <a:gd name="T9" fmla="*/ 6 h 21"/>
                <a:gd name="T10" fmla="*/ 0 w 19"/>
                <a:gd name="T11" fmla="*/ 10 h 21"/>
                <a:gd name="T12" fmla="*/ 0 w 19"/>
                <a:gd name="T13" fmla="*/ 10 h 21"/>
                <a:gd name="T14" fmla="*/ 0 w 19"/>
                <a:gd name="T15" fmla="*/ 14 h 21"/>
                <a:gd name="T16" fmla="*/ 2 w 19"/>
                <a:gd name="T17" fmla="*/ 17 h 21"/>
                <a:gd name="T18" fmla="*/ 6 w 19"/>
                <a:gd name="T19" fmla="*/ 19 h 21"/>
                <a:gd name="T20" fmla="*/ 10 w 19"/>
                <a:gd name="T21" fmla="*/ 21 h 21"/>
                <a:gd name="T22" fmla="*/ 10 w 19"/>
                <a:gd name="T23" fmla="*/ 21 h 21"/>
                <a:gd name="T24" fmla="*/ 14 w 19"/>
                <a:gd name="T25" fmla="*/ 19 h 21"/>
                <a:gd name="T26" fmla="*/ 18 w 19"/>
                <a:gd name="T27" fmla="*/ 17 h 21"/>
                <a:gd name="T28" fmla="*/ 19 w 19"/>
                <a:gd name="T29" fmla="*/ 14 h 21"/>
                <a:gd name="T30" fmla="*/ 19 w 19"/>
                <a:gd name="T31" fmla="*/ 10 h 21"/>
                <a:gd name="T32" fmla="*/ 19 w 19"/>
                <a:gd name="T33" fmla="*/ 10 h 21"/>
                <a:gd name="T34" fmla="*/ 19 w 19"/>
                <a:gd name="T35" fmla="*/ 6 h 21"/>
                <a:gd name="T36" fmla="*/ 18 w 19"/>
                <a:gd name="T37" fmla="*/ 4 h 21"/>
                <a:gd name="T38" fmla="*/ 14 w 19"/>
                <a:gd name="T39" fmla="*/ 2 h 21"/>
                <a:gd name="T40" fmla="*/ 10 w 19"/>
                <a:gd name="T41" fmla="*/ 0 h 21"/>
                <a:gd name="T42" fmla="*/ 10 w 19"/>
                <a:gd name="T4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21">
                  <a:moveTo>
                    <a:pt x="10" y="0"/>
                  </a:moveTo>
                  <a:lnTo>
                    <a:pt x="10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7"/>
                  </a:lnTo>
                  <a:lnTo>
                    <a:pt x="6" y="19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4" y="19"/>
                  </a:lnTo>
                  <a:lnTo>
                    <a:pt x="18" y="17"/>
                  </a:lnTo>
                  <a:lnTo>
                    <a:pt x="19" y="14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18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4" name="Freeform 281">
              <a:extLst>
                <a:ext uri="{FF2B5EF4-FFF2-40B4-BE49-F238E27FC236}">
                  <a16:creationId xmlns:a16="http://schemas.microsoft.com/office/drawing/2014/main" id="{48673D48-9A30-4276-A0FB-4ED8ACA967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2978" y="5392640"/>
              <a:ext cx="61715" cy="38320"/>
            </a:xfrm>
            <a:custGeom>
              <a:avLst/>
              <a:gdLst>
                <a:gd name="T0" fmla="*/ 26 w 55"/>
                <a:gd name="T1" fmla="*/ 0 h 55"/>
                <a:gd name="T2" fmla="*/ 26 w 55"/>
                <a:gd name="T3" fmla="*/ 0 h 55"/>
                <a:gd name="T4" fmla="*/ 20 w 55"/>
                <a:gd name="T5" fmla="*/ 0 h 55"/>
                <a:gd name="T6" fmla="*/ 17 w 55"/>
                <a:gd name="T7" fmla="*/ 2 h 55"/>
                <a:gd name="T8" fmla="*/ 7 w 55"/>
                <a:gd name="T9" fmla="*/ 8 h 55"/>
                <a:gd name="T10" fmla="*/ 2 w 55"/>
                <a:gd name="T11" fmla="*/ 17 h 55"/>
                <a:gd name="T12" fmla="*/ 0 w 55"/>
                <a:gd name="T13" fmla="*/ 27 h 55"/>
                <a:gd name="T14" fmla="*/ 0 w 55"/>
                <a:gd name="T15" fmla="*/ 27 h 55"/>
                <a:gd name="T16" fmla="*/ 2 w 55"/>
                <a:gd name="T17" fmla="*/ 38 h 55"/>
                <a:gd name="T18" fmla="*/ 7 w 55"/>
                <a:gd name="T19" fmla="*/ 48 h 55"/>
                <a:gd name="T20" fmla="*/ 17 w 55"/>
                <a:gd name="T21" fmla="*/ 53 h 55"/>
                <a:gd name="T22" fmla="*/ 20 w 55"/>
                <a:gd name="T23" fmla="*/ 55 h 55"/>
                <a:gd name="T24" fmla="*/ 26 w 55"/>
                <a:gd name="T25" fmla="*/ 55 h 55"/>
                <a:gd name="T26" fmla="*/ 26 w 55"/>
                <a:gd name="T27" fmla="*/ 55 h 55"/>
                <a:gd name="T28" fmla="*/ 38 w 55"/>
                <a:gd name="T29" fmla="*/ 53 h 55"/>
                <a:gd name="T30" fmla="*/ 47 w 55"/>
                <a:gd name="T31" fmla="*/ 48 h 55"/>
                <a:gd name="T32" fmla="*/ 53 w 55"/>
                <a:gd name="T33" fmla="*/ 38 h 55"/>
                <a:gd name="T34" fmla="*/ 55 w 55"/>
                <a:gd name="T35" fmla="*/ 33 h 55"/>
                <a:gd name="T36" fmla="*/ 55 w 55"/>
                <a:gd name="T37" fmla="*/ 27 h 55"/>
                <a:gd name="T38" fmla="*/ 55 w 55"/>
                <a:gd name="T39" fmla="*/ 27 h 55"/>
                <a:gd name="T40" fmla="*/ 55 w 55"/>
                <a:gd name="T41" fmla="*/ 21 h 55"/>
                <a:gd name="T42" fmla="*/ 53 w 55"/>
                <a:gd name="T43" fmla="*/ 17 h 55"/>
                <a:gd name="T44" fmla="*/ 47 w 55"/>
                <a:gd name="T45" fmla="*/ 8 h 55"/>
                <a:gd name="T46" fmla="*/ 38 w 55"/>
                <a:gd name="T47" fmla="*/ 2 h 55"/>
                <a:gd name="T48" fmla="*/ 32 w 55"/>
                <a:gd name="T49" fmla="*/ 0 h 55"/>
                <a:gd name="T50" fmla="*/ 26 w 55"/>
                <a:gd name="T51" fmla="*/ 0 h 55"/>
                <a:gd name="T52" fmla="*/ 26 w 55"/>
                <a:gd name="T53" fmla="*/ 0 h 55"/>
                <a:gd name="T54" fmla="*/ 26 w 55"/>
                <a:gd name="T55" fmla="*/ 42 h 55"/>
                <a:gd name="T56" fmla="*/ 26 w 55"/>
                <a:gd name="T57" fmla="*/ 42 h 55"/>
                <a:gd name="T58" fmla="*/ 22 w 55"/>
                <a:gd name="T59" fmla="*/ 40 h 55"/>
                <a:gd name="T60" fmla="*/ 17 w 55"/>
                <a:gd name="T61" fmla="*/ 36 h 55"/>
                <a:gd name="T62" fmla="*/ 15 w 55"/>
                <a:gd name="T63" fmla="*/ 33 h 55"/>
                <a:gd name="T64" fmla="*/ 13 w 55"/>
                <a:gd name="T65" fmla="*/ 27 h 55"/>
                <a:gd name="T66" fmla="*/ 13 w 55"/>
                <a:gd name="T67" fmla="*/ 27 h 55"/>
                <a:gd name="T68" fmla="*/ 15 w 55"/>
                <a:gd name="T69" fmla="*/ 23 h 55"/>
                <a:gd name="T70" fmla="*/ 17 w 55"/>
                <a:gd name="T71" fmla="*/ 17 h 55"/>
                <a:gd name="T72" fmla="*/ 22 w 55"/>
                <a:gd name="T73" fmla="*/ 16 h 55"/>
                <a:gd name="T74" fmla="*/ 26 w 55"/>
                <a:gd name="T75" fmla="*/ 14 h 55"/>
                <a:gd name="T76" fmla="*/ 26 w 55"/>
                <a:gd name="T77" fmla="*/ 14 h 55"/>
                <a:gd name="T78" fmla="*/ 32 w 55"/>
                <a:gd name="T79" fmla="*/ 16 h 55"/>
                <a:gd name="T80" fmla="*/ 36 w 55"/>
                <a:gd name="T81" fmla="*/ 17 h 55"/>
                <a:gd name="T82" fmla="*/ 39 w 55"/>
                <a:gd name="T83" fmla="*/ 23 h 55"/>
                <a:gd name="T84" fmla="*/ 39 w 55"/>
                <a:gd name="T85" fmla="*/ 27 h 55"/>
                <a:gd name="T86" fmla="*/ 39 w 55"/>
                <a:gd name="T87" fmla="*/ 27 h 55"/>
                <a:gd name="T88" fmla="*/ 39 w 55"/>
                <a:gd name="T89" fmla="*/ 33 h 55"/>
                <a:gd name="T90" fmla="*/ 36 w 55"/>
                <a:gd name="T91" fmla="*/ 36 h 55"/>
                <a:gd name="T92" fmla="*/ 32 w 55"/>
                <a:gd name="T93" fmla="*/ 40 h 55"/>
                <a:gd name="T94" fmla="*/ 26 w 55"/>
                <a:gd name="T95" fmla="*/ 42 h 55"/>
                <a:gd name="T96" fmla="*/ 26 w 55"/>
                <a:gd name="T97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5" h="55">
                  <a:moveTo>
                    <a:pt x="26" y="0"/>
                  </a:moveTo>
                  <a:lnTo>
                    <a:pt x="26" y="0"/>
                  </a:lnTo>
                  <a:lnTo>
                    <a:pt x="20" y="0"/>
                  </a:lnTo>
                  <a:lnTo>
                    <a:pt x="17" y="2"/>
                  </a:lnTo>
                  <a:lnTo>
                    <a:pt x="7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8"/>
                  </a:lnTo>
                  <a:lnTo>
                    <a:pt x="7" y="48"/>
                  </a:lnTo>
                  <a:lnTo>
                    <a:pt x="17" y="53"/>
                  </a:lnTo>
                  <a:lnTo>
                    <a:pt x="20" y="55"/>
                  </a:lnTo>
                  <a:lnTo>
                    <a:pt x="26" y="55"/>
                  </a:lnTo>
                  <a:lnTo>
                    <a:pt x="26" y="55"/>
                  </a:lnTo>
                  <a:lnTo>
                    <a:pt x="38" y="53"/>
                  </a:lnTo>
                  <a:lnTo>
                    <a:pt x="47" y="48"/>
                  </a:lnTo>
                  <a:lnTo>
                    <a:pt x="53" y="38"/>
                  </a:lnTo>
                  <a:lnTo>
                    <a:pt x="55" y="33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5" y="21"/>
                  </a:lnTo>
                  <a:lnTo>
                    <a:pt x="53" y="17"/>
                  </a:lnTo>
                  <a:lnTo>
                    <a:pt x="47" y="8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6" y="0"/>
                  </a:lnTo>
                  <a:close/>
                  <a:moveTo>
                    <a:pt x="26" y="42"/>
                  </a:moveTo>
                  <a:lnTo>
                    <a:pt x="26" y="42"/>
                  </a:lnTo>
                  <a:lnTo>
                    <a:pt x="22" y="40"/>
                  </a:lnTo>
                  <a:lnTo>
                    <a:pt x="17" y="36"/>
                  </a:lnTo>
                  <a:lnTo>
                    <a:pt x="15" y="33"/>
                  </a:lnTo>
                  <a:lnTo>
                    <a:pt x="13" y="27"/>
                  </a:lnTo>
                  <a:lnTo>
                    <a:pt x="13" y="27"/>
                  </a:lnTo>
                  <a:lnTo>
                    <a:pt x="15" y="23"/>
                  </a:lnTo>
                  <a:lnTo>
                    <a:pt x="17" y="17"/>
                  </a:lnTo>
                  <a:lnTo>
                    <a:pt x="22" y="16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32" y="16"/>
                  </a:lnTo>
                  <a:lnTo>
                    <a:pt x="36" y="17"/>
                  </a:lnTo>
                  <a:lnTo>
                    <a:pt x="39" y="23"/>
                  </a:lnTo>
                  <a:lnTo>
                    <a:pt x="39" y="27"/>
                  </a:lnTo>
                  <a:lnTo>
                    <a:pt x="39" y="27"/>
                  </a:lnTo>
                  <a:lnTo>
                    <a:pt x="39" y="33"/>
                  </a:lnTo>
                  <a:lnTo>
                    <a:pt x="36" y="36"/>
                  </a:lnTo>
                  <a:lnTo>
                    <a:pt x="32" y="40"/>
                  </a:lnTo>
                  <a:lnTo>
                    <a:pt x="26" y="42"/>
                  </a:lnTo>
                  <a:lnTo>
                    <a:pt x="26" y="4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Freeform 282">
              <a:extLst>
                <a:ext uri="{FF2B5EF4-FFF2-40B4-BE49-F238E27FC236}">
                  <a16:creationId xmlns:a16="http://schemas.microsoft.com/office/drawing/2014/main" id="{FD553A6F-D2DA-49C8-9CDF-D0C3DC12E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1940" y="5404484"/>
              <a:ext cx="21320" cy="14632"/>
            </a:xfrm>
            <a:custGeom>
              <a:avLst/>
              <a:gdLst>
                <a:gd name="T0" fmla="*/ 9 w 19"/>
                <a:gd name="T1" fmla="*/ 0 h 21"/>
                <a:gd name="T2" fmla="*/ 9 w 19"/>
                <a:gd name="T3" fmla="*/ 0 h 21"/>
                <a:gd name="T4" fmla="*/ 5 w 19"/>
                <a:gd name="T5" fmla="*/ 2 h 21"/>
                <a:gd name="T6" fmla="*/ 3 w 19"/>
                <a:gd name="T7" fmla="*/ 4 h 21"/>
                <a:gd name="T8" fmla="*/ 2 w 19"/>
                <a:gd name="T9" fmla="*/ 6 h 21"/>
                <a:gd name="T10" fmla="*/ 0 w 19"/>
                <a:gd name="T11" fmla="*/ 10 h 21"/>
                <a:gd name="T12" fmla="*/ 0 w 19"/>
                <a:gd name="T13" fmla="*/ 10 h 21"/>
                <a:gd name="T14" fmla="*/ 2 w 19"/>
                <a:gd name="T15" fmla="*/ 14 h 21"/>
                <a:gd name="T16" fmla="*/ 3 w 19"/>
                <a:gd name="T17" fmla="*/ 17 h 21"/>
                <a:gd name="T18" fmla="*/ 5 w 19"/>
                <a:gd name="T19" fmla="*/ 19 h 21"/>
                <a:gd name="T20" fmla="*/ 9 w 19"/>
                <a:gd name="T21" fmla="*/ 21 h 21"/>
                <a:gd name="T22" fmla="*/ 9 w 19"/>
                <a:gd name="T23" fmla="*/ 21 h 21"/>
                <a:gd name="T24" fmla="*/ 13 w 19"/>
                <a:gd name="T25" fmla="*/ 19 h 21"/>
                <a:gd name="T26" fmla="*/ 17 w 19"/>
                <a:gd name="T27" fmla="*/ 17 h 21"/>
                <a:gd name="T28" fmla="*/ 19 w 19"/>
                <a:gd name="T29" fmla="*/ 14 h 21"/>
                <a:gd name="T30" fmla="*/ 19 w 19"/>
                <a:gd name="T31" fmla="*/ 10 h 21"/>
                <a:gd name="T32" fmla="*/ 19 w 19"/>
                <a:gd name="T33" fmla="*/ 10 h 21"/>
                <a:gd name="T34" fmla="*/ 19 w 19"/>
                <a:gd name="T35" fmla="*/ 6 h 21"/>
                <a:gd name="T36" fmla="*/ 17 w 19"/>
                <a:gd name="T37" fmla="*/ 4 h 21"/>
                <a:gd name="T38" fmla="*/ 13 w 19"/>
                <a:gd name="T39" fmla="*/ 2 h 21"/>
                <a:gd name="T40" fmla="*/ 9 w 19"/>
                <a:gd name="T41" fmla="*/ 0 h 21"/>
                <a:gd name="T42" fmla="*/ 9 w 19"/>
                <a:gd name="T4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21">
                  <a:moveTo>
                    <a:pt x="9" y="0"/>
                  </a:moveTo>
                  <a:lnTo>
                    <a:pt x="9" y="0"/>
                  </a:lnTo>
                  <a:lnTo>
                    <a:pt x="5" y="2"/>
                  </a:lnTo>
                  <a:lnTo>
                    <a:pt x="3" y="4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3" y="17"/>
                  </a:lnTo>
                  <a:lnTo>
                    <a:pt x="5" y="19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13" y="19"/>
                  </a:lnTo>
                  <a:lnTo>
                    <a:pt x="17" y="17"/>
                  </a:lnTo>
                  <a:lnTo>
                    <a:pt x="19" y="14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17" y="4"/>
                  </a:lnTo>
                  <a:lnTo>
                    <a:pt x="13" y="2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Freeform 283">
              <a:extLst>
                <a:ext uri="{FF2B5EF4-FFF2-40B4-BE49-F238E27FC236}">
                  <a16:creationId xmlns:a16="http://schemas.microsoft.com/office/drawing/2014/main" id="{6C2DCBC3-A40A-4E53-830B-D3E328FCE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227" y="5377312"/>
              <a:ext cx="187613" cy="34140"/>
            </a:xfrm>
            <a:custGeom>
              <a:avLst/>
              <a:gdLst>
                <a:gd name="T0" fmla="*/ 127 w 152"/>
                <a:gd name="T1" fmla="*/ 19 h 49"/>
                <a:gd name="T2" fmla="*/ 127 w 152"/>
                <a:gd name="T3" fmla="*/ 19 h 49"/>
                <a:gd name="T4" fmla="*/ 135 w 152"/>
                <a:gd name="T5" fmla="*/ 19 h 49"/>
                <a:gd name="T6" fmla="*/ 140 w 152"/>
                <a:gd name="T7" fmla="*/ 20 h 49"/>
                <a:gd name="T8" fmla="*/ 146 w 152"/>
                <a:gd name="T9" fmla="*/ 24 h 49"/>
                <a:gd name="T10" fmla="*/ 152 w 152"/>
                <a:gd name="T11" fmla="*/ 28 h 49"/>
                <a:gd name="T12" fmla="*/ 152 w 152"/>
                <a:gd name="T13" fmla="*/ 28 h 49"/>
                <a:gd name="T14" fmla="*/ 152 w 152"/>
                <a:gd name="T15" fmla="*/ 26 h 49"/>
                <a:gd name="T16" fmla="*/ 152 w 152"/>
                <a:gd name="T17" fmla="*/ 0 h 49"/>
                <a:gd name="T18" fmla="*/ 0 w 152"/>
                <a:gd name="T19" fmla="*/ 0 h 49"/>
                <a:gd name="T20" fmla="*/ 0 w 152"/>
                <a:gd name="T21" fmla="*/ 26 h 49"/>
                <a:gd name="T22" fmla="*/ 0 w 152"/>
                <a:gd name="T23" fmla="*/ 26 h 49"/>
                <a:gd name="T24" fmla="*/ 0 w 152"/>
                <a:gd name="T25" fmla="*/ 28 h 49"/>
                <a:gd name="T26" fmla="*/ 0 w 152"/>
                <a:gd name="T27" fmla="*/ 28 h 49"/>
                <a:gd name="T28" fmla="*/ 6 w 152"/>
                <a:gd name="T29" fmla="*/ 24 h 49"/>
                <a:gd name="T30" fmla="*/ 12 w 152"/>
                <a:gd name="T31" fmla="*/ 20 h 49"/>
                <a:gd name="T32" fmla="*/ 17 w 152"/>
                <a:gd name="T33" fmla="*/ 19 h 49"/>
                <a:gd name="T34" fmla="*/ 25 w 152"/>
                <a:gd name="T35" fmla="*/ 19 h 49"/>
                <a:gd name="T36" fmla="*/ 25 w 152"/>
                <a:gd name="T37" fmla="*/ 19 h 49"/>
                <a:gd name="T38" fmla="*/ 31 w 152"/>
                <a:gd name="T39" fmla="*/ 19 h 49"/>
                <a:gd name="T40" fmla="*/ 36 w 152"/>
                <a:gd name="T41" fmla="*/ 20 h 49"/>
                <a:gd name="T42" fmla="*/ 42 w 152"/>
                <a:gd name="T43" fmla="*/ 24 h 49"/>
                <a:gd name="T44" fmla="*/ 48 w 152"/>
                <a:gd name="T45" fmla="*/ 28 h 49"/>
                <a:gd name="T46" fmla="*/ 51 w 152"/>
                <a:gd name="T47" fmla="*/ 32 h 49"/>
                <a:gd name="T48" fmla="*/ 53 w 152"/>
                <a:gd name="T49" fmla="*/ 38 h 49"/>
                <a:gd name="T50" fmla="*/ 55 w 152"/>
                <a:gd name="T51" fmla="*/ 43 h 49"/>
                <a:gd name="T52" fmla="*/ 57 w 152"/>
                <a:gd name="T53" fmla="*/ 49 h 49"/>
                <a:gd name="T54" fmla="*/ 97 w 152"/>
                <a:gd name="T55" fmla="*/ 49 h 49"/>
                <a:gd name="T56" fmla="*/ 97 w 152"/>
                <a:gd name="T57" fmla="*/ 49 h 49"/>
                <a:gd name="T58" fmla="*/ 97 w 152"/>
                <a:gd name="T59" fmla="*/ 43 h 49"/>
                <a:gd name="T60" fmla="*/ 99 w 152"/>
                <a:gd name="T61" fmla="*/ 38 h 49"/>
                <a:gd name="T62" fmla="*/ 101 w 152"/>
                <a:gd name="T63" fmla="*/ 32 h 49"/>
                <a:gd name="T64" fmla="*/ 104 w 152"/>
                <a:gd name="T65" fmla="*/ 28 h 49"/>
                <a:gd name="T66" fmla="*/ 110 w 152"/>
                <a:gd name="T67" fmla="*/ 24 h 49"/>
                <a:gd name="T68" fmla="*/ 116 w 152"/>
                <a:gd name="T69" fmla="*/ 20 h 49"/>
                <a:gd name="T70" fmla="*/ 121 w 152"/>
                <a:gd name="T71" fmla="*/ 19 h 49"/>
                <a:gd name="T72" fmla="*/ 127 w 152"/>
                <a:gd name="T73" fmla="*/ 19 h 49"/>
                <a:gd name="T74" fmla="*/ 127 w 152"/>
                <a:gd name="T75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49">
                  <a:moveTo>
                    <a:pt x="127" y="19"/>
                  </a:moveTo>
                  <a:lnTo>
                    <a:pt x="127" y="19"/>
                  </a:lnTo>
                  <a:lnTo>
                    <a:pt x="135" y="19"/>
                  </a:lnTo>
                  <a:lnTo>
                    <a:pt x="140" y="20"/>
                  </a:lnTo>
                  <a:lnTo>
                    <a:pt x="146" y="24"/>
                  </a:lnTo>
                  <a:lnTo>
                    <a:pt x="152" y="28"/>
                  </a:lnTo>
                  <a:lnTo>
                    <a:pt x="152" y="28"/>
                  </a:lnTo>
                  <a:lnTo>
                    <a:pt x="152" y="26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6" y="24"/>
                  </a:lnTo>
                  <a:lnTo>
                    <a:pt x="12" y="20"/>
                  </a:lnTo>
                  <a:lnTo>
                    <a:pt x="17" y="19"/>
                  </a:lnTo>
                  <a:lnTo>
                    <a:pt x="25" y="19"/>
                  </a:lnTo>
                  <a:lnTo>
                    <a:pt x="25" y="19"/>
                  </a:lnTo>
                  <a:lnTo>
                    <a:pt x="31" y="19"/>
                  </a:lnTo>
                  <a:lnTo>
                    <a:pt x="36" y="20"/>
                  </a:lnTo>
                  <a:lnTo>
                    <a:pt x="42" y="24"/>
                  </a:lnTo>
                  <a:lnTo>
                    <a:pt x="48" y="28"/>
                  </a:lnTo>
                  <a:lnTo>
                    <a:pt x="51" y="32"/>
                  </a:lnTo>
                  <a:lnTo>
                    <a:pt x="53" y="38"/>
                  </a:lnTo>
                  <a:lnTo>
                    <a:pt x="55" y="43"/>
                  </a:lnTo>
                  <a:lnTo>
                    <a:pt x="57" y="49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97" y="43"/>
                  </a:lnTo>
                  <a:lnTo>
                    <a:pt x="99" y="38"/>
                  </a:lnTo>
                  <a:lnTo>
                    <a:pt x="101" y="32"/>
                  </a:lnTo>
                  <a:lnTo>
                    <a:pt x="104" y="28"/>
                  </a:lnTo>
                  <a:lnTo>
                    <a:pt x="110" y="24"/>
                  </a:lnTo>
                  <a:lnTo>
                    <a:pt x="116" y="20"/>
                  </a:lnTo>
                  <a:lnTo>
                    <a:pt x="121" y="19"/>
                  </a:lnTo>
                  <a:lnTo>
                    <a:pt x="127" y="19"/>
                  </a:lnTo>
                  <a:lnTo>
                    <a:pt x="12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Freeform 284">
              <a:extLst>
                <a:ext uri="{FF2B5EF4-FFF2-40B4-BE49-F238E27FC236}">
                  <a16:creationId xmlns:a16="http://schemas.microsoft.com/office/drawing/2014/main" id="{031C4C0A-1B35-4431-8D6B-1ABD2D4D6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0274" y="5355713"/>
              <a:ext cx="722065" cy="43894"/>
            </a:xfrm>
            <a:custGeom>
              <a:avLst/>
              <a:gdLst>
                <a:gd name="T0" fmla="*/ 0 w 585"/>
                <a:gd name="T1" fmla="*/ 63 h 63"/>
                <a:gd name="T2" fmla="*/ 23 w 585"/>
                <a:gd name="T3" fmla="*/ 63 h 63"/>
                <a:gd name="T4" fmla="*/ 23 w 585"/>
                <a:gd name="T5" fmla="*/ 23 h 63"/>
                <a:gd name="T6" fmla="*/ 560 w 585"/>
                <a:gd name="T7" fmla="*/ 23 h 63"/>
                <a:gd name="T8" fmla="*/ 560 w 585"/>
                <a:gd name="T9" fmla="*/ 63 h 63"/>
                <a:gd name="T10" fmla="*/ 585 w 585"/>
                <a:gd name="T11" fmla="*/ 63 h 63"/>
                <a:gd name="T12" fmla="*/ 585 w 585"/>
                <a:gd name="T13" fmla="*/ 0 h 63"/>
                <a:gd name="T14" fmla="*/ 0 w 585"/>
                <a:gd name="T15" fmla="*/ 0 h 63"/>
                <a:gd name="T16" fmla="*/ 0 w 585"/>
                <a:gd name="T1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5" h="63">
                  <a:moveTo>
                    <a:pt x="0" y="63"/>
                  </a:moveTo>
                  <a:lnTo>
                    <a:pt x="23" y="63"/>
                  </a:lnTo>
                  <a:lnTo>
                    <a:pt x="23" y="23"/>
                  </a:lnTo>
                  <a:lnTo>
                    <a:pt x="560" y="23"/>
                  </a:lnTo>
                  <a:lnTo>
                    <a:pt x="560" y="63"/>
                  </a:lnTo>
                  <a:lnTo>
                    <a:pt x="585" y="63"/>
                  </a:lnTo>
                  <a:lnTo>
                    <a:pt x="585" y="0"/>
                  </a:lnTo>
                  <a:lnTo>
                    <a:pt x="0" y="0"/>
                  </a:lnTo>
                  <a:lnTo>
                    <a:pt x="0" y="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" name="Freeform 285">
              <a:extLst>
                <a:ext uri="{FF2B5EF4-FFF2-40B4-BE49-F238E27FC236}">
                  <a16:creationId xmlns:a16="http://schemas.microsoft.com/office/drawing/2014/main" id="{1739EA28-9629-4211-B029-BFEC618BE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730" y="5359893"/>
              <a:ext cx="20983" cy="31353"/>
            </a:xfrm>
            <a:custGeom>
              <a:avLst/>
              <a:gdLst>
                <a:gd name="T0" fmla="*/ 11 w 17"/>
                <a:gd name="T1" fmla="*/ 0 h 45"/>
                <a:gd name="T2" fmla="*/ 3 w 17"/>
                <a:gd name="T3" fmla="*/ 0 h 45"/>
                <a:gd name="T4" fmla="*/ 3 w 17"/>
                <a:gd name="T5" fmla="*/ 0 h 45"/>
                <a:gd name="T6" fmla="*/ 2 w 17"/>
                <a:gd name="T7" fmla="*/ 2 h 45"/>
                <a:gd name="T8" fmla="*/ 0 w 17"/>
                <a:gd name="T9" fmla="*/ 4 h 45"/>
                <a:gd name="T10" fmla="*/ 0 w 17"/>
                <a:gd name="T11" fmla="*/ 42 h 45"/>
                <a:gd name="T12" fmla="*/ 0 w 17"/>
                <a:gd name="T13" fmla="*/ 42 h 45"/>
                <a:gd name="T14" fmla="*/ 2 w 17"/>
                <a:gd name="T15" fmla="*/ 44 h 45"/>
                <a:gd name="T16" fmla="*/ 3 w 17"/>
                <a:gd name="T17" fmla="*/ 45 h 45"/>
                <a:gd name="T18" fmla="*/ 11 w 17"/>
                <a:gd name="T19" fmla="*/ 45 h 45"/>
                <a:gd name="T20" fmla="*/ 11 w 17"/>
                <a:gd name="T21" fmla="*/ 45 h 45"/>
                <a:gd name="T22" fmla="*/ 15 w 17"/>
                <a:gd name="T23" fmla="*/ 44 h 45"/>
                <a:gd name="T24" fmla="*/ 17 w 17"/>
                <a:gd name="T25" fmla="*/ 42 h 45"/>
                <a:gd name="T26" fmla="*/ 17 w 17"/>
                <a:gd name="T27" fmla="*/ 4 h 45"/>
                <a:gd name="T28" fmla="*/ 17 w 17"/>
                <a:gd name="T29" fmla="*/ 4 h 45"/>
                <a:gd name="T30" fmla="*/ 15 w 17"/>
                <a:gd name="T31" fmla="*/ 2 h 45"/>
                <a:gd name="T32" fmla="*/ 11 w 17"/>
                <a:gd name="T33" fmla="*/ 0 h 45"/>
                <a:gd name="T34" fmla="*/ 11 w 17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45">
                  <a:moveTo>
                    <a:pt x="11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3" y="45"/>
                  </a:lnTo>
                  <a:lnTo>
                    <a:pt x="11" y="45"/>
                  </a:lnTo>
                  <a:lnTo>
                    <a:pt x="11" y="45"/>
                  </a:lnTo>
                  <a:lnTo>
                    <a:pt x="15" y="44"/>
                  </a:lnTo>
                  <a:lnTo>
                    <a:pt x="17" y="42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Rectangle 286">
              <a:extLst>
                <a:ext uri="{FF2B5EF4-FFF2-40B4-BE49-F238E27FC236}">
                  <a16:creationId xmlns:a16="http://schemas.microsoft.com/office/drawing/2014/main" id="{3EFAEFA9-723E-44A8-8EF2-A46BFC451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8182" y="5364074"/>
              <a:ext cx="27155" cy="2368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" name="Freeform 287">
              <a:extLst>
                <a:ext uri="{FF2B5EF4-FFF2-40B4-BE49-F238E27FC236}">
                  <a16:creationId xmlns:a16="http://schemas.microsoft.com/office/drawing/2014/main" id="{F5752B53-8347-4664-B245-60E45DF68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899" y="5359893"/>
              <a:ext cx="20983" cy="31353"/>
            </a:xfrm>
            <a:custGeom>
              <a:avLst/>
              <a:gdLst>
                <a:gd name="T0" fmla="*/ 14 w 17"/>
                <a:gd name="T1" fmla="*/ 0 h 45"/>
                <a:gd name="T2" fmla="*/ 6 w 17"/>
                <a:gd name="T3" fmla="*/ 0 h 45"/>
                <a:gd name="T4" fmla="*/ 6 w 17"/>
                <a:gd name="T5" fmla="*/ 0 h 45"/>
                <a:gd name="T6" fmla="*/ 2 w 17"/>
                <a:gd name="T7" fmla="*/ 2 h 45"/>
                <a:gd name="T8" fmla="*/ 0 w 17"/>
                <a:gd name="T9" fmla="*/ 4 h 45"/>
                <a:gd name="T10" fmla="*/ 0 w 17"/>
                <a:gd name="T11" fmla="*/ 42 h 45"/>
                <a:gd name="T12" fmla="*/ 0 w 17"/>
                <a:gd name="T13" fmla="*/ 42 h 45"/>
                <a:gd name="T14" fmla="*/ 2 w 17"/>
                <a:gd name="T15" fmla="*/ 44 h 45"/>
                <a:gd name="T16" fmla="*/ 6 w 17"/>
                <a:gd name="T17" fmla="*/ 45 h 45"/>
                <a:gd name="T18" fmla="*/ 14 w 17"/>
                <a:gd name="T19" fmla="*/ 45 h 45"/>
                <a:gd name="T20" fmla="*/ 14 w 17"/>
                <a:gd name="T21" fmla="*/ 45 h 45"/>
                <a:gd name="T22" fmla="*/ 15 w 17"/>
                <a:gd name="T23" fmla="*/ 44 h 45"/>
                <a:gd name="T24" fmla="*/ 17 w 17"/>
                <a:gd name="T25" fmla="*/ 42 h 45"/>
                <a:gd name="T26" fmla="*/ 17 w 17"/>
                <a:gd name="T27" fmla="*/ 4 h 45"/>
                <a:gd name="T28" fmla="*/ 17 w 17"/>
                <a:gd name="T29" fmla="*/ 4 h 45"/>
                <a:gd name="T30" fmla="*/ 15 w 17"/>
                <a:gd name="T31" fmla="*/ 2 h 45"/>
                <a:gd name="T32" fmla="*/ 14 w 17"/>
                <a:gd name="T33" fmla="*/ 0 h 45"/>
                <a:gd name="T34" fmla="*/ 14 w 17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" h="45">
                  <a:moveTo>
                    <a:pt x="14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6" y="45"/>
                  </a:lnTo>
                  <a:lnTo>
                    <a:pt x="14" y="45"/>
                  </a:lnTo>
                  <a:lnTo>
                    <a:pt x="14" y="45"/>
                  </a:lnTo>
                  <a:lnTo>
                    <a:pt x="15" y="44"/>
                  </a:lnTo>
                  <a:lnTo>
                    <a:pt x="17" y="42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Rectangle 288">
              <a:extLst>
                <a:ext uri="{FF2B5EF4-FFF2-40B4-BE49-F238E27FC236}">
                  <a16:creationId xmlns:a16="http://schemas.microsoft.com/office/drawing/2014/main" id="{1466287E-C320-472F-9DC4-F92D00A483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7275" y="5364074"/>
              <a:ext cx="27155" cy="2368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2" name="Freeform 289">
              <a:extLst>
                <a:ext uri="{FF2B5EF4-FFF2-40B4-BE49-F238E27FC236}">
                  <a16:creationId xmlns:a16="http://schemas.microsoft.com/office/drawing/2014/main" id="{20CBFA22-7431-450B-A1B0-DB9817BF5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617" y="5071447"/>
              <a:ext cx="696144" cy="56435"/>
            </a:xfrm>
            <a:custGeom>
              <a:avLst/>
              <a:gdLst>
                <a:gd name="T0" fmla="*/ 79 w 564"/>
                <a:gd name="T1" fmla="*/ 81 h 81"/>
                <a:gd name="T2" fmla="*/ 276 w 564"/>
                <a:gd name="T3" fmla="*/ 81 h 81"/>
                <a:gd name="T4" fmla="*/ 564 w 564"/>
                <a:gd name="T5" fmla="*/ 81 h 81"/>
                <a:gd name="T6" fmla="*/ 564 w 564"/>
                <a:gd name="T7" fmla="*/ 81 h 81"/>
                <a:gd name="T8" fmla="*/ 552 w 564"/>
                <a:gd name="T9" fmla="*/ 73 h 81"/>
                <a:gd name="T10" fmla="*/ 537 w 564"/>
                <a:gd name="T11" fmla="*/ 66 h 81"/>
                <a:gd name="T12" fmla="*/ 518 w 564"/>
                <a:gd name="T13" fmla="*/ 58 h 81"/>
                <a:gd name="T14" fmla="*/ 499 w 564"/>
                <a:gd name="T15" fmla="*/ 53 h 81"/>
                <a:gd name="T16" fmla="*/ 499 w 564"/>
                <a:gd name="T17" fmla="*/ 53 h 81"/>
                <a:gd name="T18" fmla="*/ 484 w 564"/>
                <a:gd name="T19" fmla="*/ 41 h 81"/>
                <a:gd name="T20" fmla="*/ 465 w 564"/>
                <a:gd name="T21" fmla="*/ 32 h 81"/>
                <a:gd name="T22" fmla="*/ 444 w 564"/>
                <a:gd name="T23" fmla="*/ 22 h 81"/>
                <a:gd name="T24" fmla="*/ 422 w 564"/>
                <a:gd name="T25" fmla="*/ 15 h 81"/>
                <a:gd name="T26" fmla="*/ 395 w 564"/>
                <a:gd name="T27" fmla="*/ 9 h 81"/>
                <a:gd name="T28" fmla="*/ 367 w 564"/>
                <a:gd name="T29" fmla="*/ 3 h 81"/>
                <a:gd name="T30" fmla="*/ 336 w 564"/>
                <a:gd name="T31" fmla="*/ 2 h 81"/>
                <a:gd name="T32" fmla="*/ 306 w 564"/>
                <a:gd name="T33" fmla="*/ 0 h 81"/>
                <a:gd name="T34" fmla="*/ 306 w 564"/>
                <a:gd name="T35" fmla="*/ 0 h 81"/>
                <a:gd name="T36" fmla="*/ 289 w 564"/>
                <a:gd name="T37" fmla="*/ 0 h 81"/>
                <a:gd name="T38" fmla="*/ 289 w 564"/>
                <a:gd name="T39" fmla="*/ 0 h 81"/>
                <a:gd name="T40" fmla="*/ 265 w 564"/>
                <a:gd name="T41" fmla="*/ 2 h 81"/>
                <a:gd name="T42" fmla="*/ 242 w 564"/>
                <a:gd name="T43" fmla="*/ 3 h 81"/>
                <a:gd name="T44" fmla="*/ 221 w 564"/>
                <a:gd name="T45" fmla="*/ 7 h 81"/>
                <a:gd name="T46" fmla="*/ 200 w 564"/>
                <a:gd name="T47" fmla="*/ 13 h 81"/>
                <a:gd name="T48" fmla="*/ 179 w 564"/>
                <a:gd name="T49" fmla="*/ 19 h 81"/>
                <a:gd name="T50" fmla="*/ 162 w 564"/>
                <a:gd name="T51" fmla="*/ 24 h 81"/>
                <a:gd name="T52" fmla="*/ 145 w 564"/>
                <a:gd name="T53" fmla="*/ 32 h 81"/>
                <a:gd name="T54" fmla="*/ 132 w 564"/>
                <a:gd name="T55" fmla="*/ 39 h 81"/>
                <a:gd name="T56" fmla="*/ 132 w 564"/>
                <a:gd name="T57" fmla="*/ 39 h 81"/>
                <a:gd name="T58" fmla="*/ 113 w 564"/>
                <a:gd name="T59" fmla="*/ 41 h 81"/>
                <a:gd name="T60" fmla="*/ 113 w 564"/>
                <a:gd name="T61" fmla="*/ 41 h 81"/>
                <a:gd name="T62" fmla="*/ 107 w 564"/>
                <a:gd name="T63" fmla="*/ 43 h 81"/>
                <a:gd name="T64" fmla="*/ 107 w 564"/>
                <a:gd name="T65" fmla="*/ 43 h 81"/>
                <a:gd name="T66" fmla="*/ 94 w 564"/>
                <a:gd name="T67" fmla="*/ 45 h 81"/>
                <a:gd name="T68" fmla="*/ 94 w 564"/>
                <a:gd name="T69" fmla="*/ 45 h 81"/>
                <a:gd name="T70" fmla="*/ 89 w 564"/>
                <a:gd name="T71" fmla="*/ 47 h 81"/>
                <a:gd name="T72" fmla="*/ 89 w 564"/>
                <a:gd name="T73" fmla="*/ 47 h 81"/>
                <a:gd name="T74" fmla="*/ 73 w 564"/>
                <a:gd name="T75" fmla="*/ 51 h 81"/>
                <a:gd name="T76" fmla="*/ 73 w 564"/>
                <a:gd name="T77" fmla="*/ 51 h 81"/>
                <a:gd name="T78" fmla="*/ 71 w 564"/>
                <a:gd name="T79" fmla="*/ 51 h 81"/>
                <a:gd name="T80" fmla="*/ 71 w 564"/>
                <a:gd name="T81" fmla="*/ 51 h 81"/>
                <a:gd name="T82" fmla="*/ 56 w 564"/>
                <a:gd name="T83" fmla="*/ 55 h 81"/>
                <a:gd name="T84" fmla="*/ 56 w 564"/>
                <a:gd name="T85" fmla="*/ 55 h 81"/>
                <a:gd name="T86" fmla="*/ 51 w 564"/>
                <a:gd name="T87" fmla="*/ 56 h 81"/>
                <a:gd name="T88" fmla="*/ 51 w 564"/>
                <a:gd name="T89" fmla="*/ 56 h 81"/>
                <a:gd name="T90" fmla="*/ 41 w 564"/>
                <a:gd name="T91" fmla="*/ 60 h 81"/>
                <a:gd name="T92" fmla="*/ 41 w 564"/>
                <a:gd name="T93" fmla="*/ 60 h 81"/>
                <a:gd name="T94" fmla="*/ 36 w 564"/>
                <a:gd name="T95" fmla="*/ 62 h 81"/>
                <a:gd name="T96" fmla="*/ 36 w 564"/>
                <a:gd name="T97" fmla="*/ 62 h 81"/>
                <a:gd name="T98" fmla="*/ 26 w 564"/>
                <a:gd name="T99" fmla="*/ 66 h 81"/>
                <a:gd name="T100" fmla="*/ 26 w 564"/>
                <a:gd name="T101" fmla="*/ 66 h 81"/>
                <a:gd name="T102" fmla="*/ 22 w 564"/>
                <a:gd name="T103" fmla="*/ 68 h 81"/>
                <a:gd name="T104" fmla="*/ 22 w 564"/>
                <a:gd name="T105" fmla="*/ 68 h 81"/>
                <a:gd name="T106" fmla="*/ 22 w 564"/>
                <a:gd name="T107" fmla="*/ 68 h 81"/>
                <a:gd name="T108" fmla="*/ 22 w 564"/>
                <a:gd name="T109" fmla="*/ 68 h 81"/>
                <a:gd name="T110" fmla="*/ 22 w 564"/>
                <a:gd name="T111" fmla="*/ 68 h 81"/>
                <a:gd name="T112" fmla="*/ 22 w 564"/>
                <a:gd name="T113" fmla="*/ 68 h 81"/>
                <a:gd name="T114" fmla="*/ 0 w 564"/>
                <a:gd name="T115" fmla="*/ 81 h 81"/>
                <a:gd name="T116" fmla="*/ 79 w 564"/>
                <a:gd name="T117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4" h="81">
                  <a:moveTo>
                    <a:pt x="79" y="81"/>
                  </a:moveTo>
                  <a:lnTo>
                    <a:pt x="276" y="81"/>
                  </a:lnTo>
                  <a:lnTo>
                    <a:pt x="564" y="81"/>
                  </a:lnTo>
                  <a:lnTo>
                    <a:pt x="564" y="81"/>
                  </a:lnTo>
                  <a:lnTo>
                    <a:pt x="552" y="73"/>
                  </a:lnTo>
                  <a:lnTo>
                    <a:pt x="537" y="66"/>
                  </a:lnTo>
                  <a:lnTo>
                    <a:pt x="518" y="58"/>
                  </a:lnTo>
                  <a:lnTo>
                    <a:pt x="499" y="53"/>
                  </a:lnTo>
                  <a:lnTo>
                    <a:pt x="499" y="53"/>
                  </a:lnTo>
                  <a:lnTo>
                    <a:pt x="484" y="41"/>
                  </a:lnTo>
                  <a:lnTo>
                    <a:pt x="465" y="32"/>
                  </a:lnTo>
                  <a:lnTo>
                    <a:pt x="444" y="22"/>
                  </a:lnTo>
                  <a:lnTo>
                    <a:pt x="422" y="15"/>
                  </a:lnTo>
                  <a:lnTo>
                    <a:pt x="395" y="9"/>
                  </a:lnTo>
                  <a:lnTo>
                    <a:pt x="367" y="3"/>
                  </a:lnTo>
                  <a:lnTo>
                    <a:pt x="336" y="2"/>
                  </a:lnTo>
                  <a:lnTo>
                    <a:pt x="306" y="0"/>
                  </a:lnTo>
                  <a:lnTo>
                    <a:pt x="306" y="0"/>
                  </a:lnTo>
                  <a:lnTo>
                    <a:pt x="289" y="0"/>
                  </a:lnTo>
                  <a:lnTo>
                    <a:pt x="289" y="0"/>
                  </a:lnTo>
                  <a:lnTo>
                    <a:pt x="265" y="2"/>
                  </a:lnTo>
                  <a:lnTo>
                    <a:pt x="242" y="3"/>
                  </a:lnTo>
                  <a:lnTo>
                    <a:pt x="221" y="7"/>
                  </a:lnTo>
                  <a:lnTo>
                    <a:pt x="200" y="13"/>
                  </a:lnTo>
                  <a:lnTo>
                    <a:pt x="179" y="19"/>
                  </a:lnTo>
                  <a:lnTo>
                    <a:pt x="162" y="24"/>
                  </a:lnTo>
                  <a:lnTo>
                    <a:pt x="145" y="32"/>
                  </a:lnTo>
                  <a:lnTo>
                    <a:pt x="132" y="39"/>
                  </a:lnTo>
                  <a:lnTo>
                    <a:pt x="132" y="39"/>
                  </a:lnTo>
                  <a:lnTo>
                    <a:pt x="113" y="41"/>
                  </a:lnTo>
                  <a:lnTo>
                    <a:pt x="113" y="41"/>
                  </a:lnTo>
                  <a:lnTo>
                    <a:pt x="107" y="43"/>
                  </a:lnTo>
                  <a:lnTo>
                    <a:pt x="107" y="43"/>
                  </a:lnTo>
                  <a:lnTo>
                    <a:pt x="94" y="45"/>
                  </a:lnTo>
                  <a:lnTo>
                    <a:pt x="94" y="45"/>
                  </a:lnTo>
                  <a:lnTo>
                    <a:pt x="89" y="47"/>
                  </a:lnTo>
                  <a:lnTo>
                    <a:pt x="89" y="47"/>
                  </a:lnTo>
                  <a:lnTo>
                    <a:pt x="73" y="51"/>
                  </a:lnTo>
                  <a:lnTo>
                    <a:pt x="73" y="51"/>
                  </a:lnTo>
                  <a:lnTo>
                    <a:pt x="71" y="51"/>
                  </a:lnTo>
                  <a:lnTo>
                    <a:pt x="71" y="51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1" y="56"/>
                  </a:lnTo>
                  <a:lnTo>
                    <a:pt x="51" y="56"/>
                  </a:lnTo>
                  <a:lnTo>
                    <a:pt x="41" y="60"/>
                  </a:lnTo>
                  <a:lnTo>
                    <a:pt x="41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0" y="81"/>
                  </a:lnTo>
                  <a:lnTo>
                    <a:pt x="79" y="8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3" name="Freeform 290">
              <a:extLst>
                <a:ext uri="{FF2B5EF4-FFF2-40B4-BE49-F238E27FC236}">
                  <a16:creationId xmlns:a16="http://schemas.microsoft.com/office/drawing/2014/main" id="{04C42107-DE08-496D-A1E1-8B65FC728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696" y="5133456"/>
              <a:ext cx="749220" cy="12541"/>
            </a:xfrm>
            <a:custGeom>
              <a:avLst/>
              <a:gdLst>
                <a:gd name="T0" fmla="*/ 607 w 607"/>
                <a:gd name="T1" fmla="*/ 11 h 18"/>
                <a:gd name="T2" fmla="*/ 607 w 607"/>
                <a:gd name="T3" fmla="*/ 9 h 18"/>
                <a:gd name="T4" fmla="*/ 607 w 607"/>
                <a:gd name="T5" fmla="*/ 9 h 18"/>
                <a:gd name="T6" fmla="*/ 605 w 607"/>
                <a:gd name="T7" fmla="*/ 5 h 18"/>
                <a:gd name="T8" fmla="*/ 605 w 607"/>
                <a:gd name="T9" fmla="*/ 3 h 18"/>
                <a:gd name="T10" fmla="*/ 602 w 607"/>
                <a:gd name="T11" fmla="*/ 1 h 18"/>
                <a:gd name="T12" fmla="*/ 598 w 607"/>
                <a:gd name="T13" fmla="*/ 0 h 18"/>
                <a:gd name="T14" fmla="*/ 130 w 607"/>
                <a:gd name="T15" fmla="*/ 0 h 18"/>
                <a:gd name="T16" fmla="*/ 7 w 607"/>
                <a:gd name="T17" fmla="*/ 0 h 18"/>
                <a:gd name="T18" fmla="*/ 7 w 607"/>
                <a:gd name="T19" fmla="*/ 0 h 18"/>
                <a:gd name="T20" fmla="*/ 5 w 607"/>
                <a:gd name="T21" fmla="*/ 1 h 18"/>
                <a:gd name="T22" fmla="*/ 2 w 607"/>
                <a:gd name="T23" fmla="*/ 3 h 18"/>
                <a:gd name="T24" fmla="*/ 0 w 607"/>
                <a:gd name="T25" fmla="*/ 5 h 18"/>
                <a:gd name="T26" fmla="*/ 0 w 607"/>
                <a:gd name="T27" fmla="*/ 9 h 18"/>
                <a:gd name="T28" fmla="*/ 0 w 607"/>
                <a:gd name="T29" fmla="*/ 11 h 18"/>
                <a:gd name="T30" fmla="*/ 0 w 607"/>
                <a:gd name="T31" fmla="*/ 11 h 18"/>
                <a:gd name="T32" fmla="*/ 0 w 607"/>
                <a:gd name="T33" fmla="*/ 15 h 18"/>
                <a:gd name="T34" fmla="*/ 2 w 607"/>
                <a:gd name="T35" fmla="*/ 17 h 18"/>
                <a:gd name="T36" fmla="*/ 5 w 607"/>
                <a:gd name="T37" fmla="*/ 18 h 18"/>
                <a:gd name="T38" fmla="*/ 7 w 607"/>
                <a:gd name="T39" fmla="*/ 18 h 18"/>
                <a:gd name="T40" fmla="*/ 189 w 607"/>
                <a:gd name="T41" fmla="*/ 18 h 18"/>
                <a:gd name="T42" fmla="*/ 598 w 607"/>
                <a:gd name="T43" fmla="*/ 18 h 18"/>
                <a:gd name="T44" fmla="*/ 598 w 607"/>
                <a:gd name="T45" fmla="*/ 18 h 18"/>
                <a:gd name="T46" fmla="*/ 602 w 607"/>
                <a:gd name="T47" fmla="*/ 18 h 18"/>
                <a:gd name="T48" fmla="*/ 605 w 607"/>
                <a:gd name="T49" fmla="*/ 17 h 18"/>
                <a:gd name="T50" fmla="*/ 605 w 607"/>
                <a:gd name="T51" fmla="*/ 15 h 18"/>
                <a:gd name="T52" fmla="*/ 607 w 607"/>
                <a:gd name="T53" fmla="*/ 11 h 18"/>
                <a:gd name="T54" fmla="*/ 607 w 607"/>
                <a:gd name="T55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07" h="18">
                  <a:moveTo>
                    <a:pt x="607" y="11"/>
                  </a:moveTo>
                  <a:lnTo>
                    <a:pt x="607" y="9"/>
                  </a:lnTo>
                  <a:lnTo>
                    <a:pt x="607" y="9"/>
                  </a:lnTo>
                  <a:lnTo>
                    <a:pt x="605" y="5"/>
                  </a:lnTo>
                  <a:lnTo>
                    <a:pt x="605" y="3"/>
                  </a:lnTo>
                  <a:lnTo>
                    <a:pt x="602" y="1"/>
                  </a:lnTo>
                  <a:lnTo>
                    <a:pt x="598" y="0"/>
                  </a:lnTo>
                  <a:lnTo>
                    <a:pt x="13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2" y="17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189" y="18"/>
                  </a:lnTo>
                  <a:lnTo>
                    <a:pt x="598" y="18"/>
                  </a:lnTo>
                  <a:lnTo>
                    <a:pt x="598" y="18"/>
                  </a:lnTo>
                  <a:lnTo>
                    <a:pt x="602" y="18"/>
                  </a:lnTo>
                  <a:lnTo>
                    <a:pt x="605" y="17"/>
                  </a:lnTo>
                  <a:lnTo>
                    <a:pt x="605" y="15"/>
                  </a:lnTo>
                  <a:lnTo>
                    <a:pt x="607" y="11"/>
                  </a:lnTo>
                  <a:lnTo>
                    <a:pt x="607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Freeform 291">
              <a:extLst>
                <a:ext uri="{FF2B5EF4-FFF2-40B4-BE49-F238E27FC236}">
                  <a16:creationId xmlns:a16="http://schemas.microsoft.com/office/drawing/2014/main" id="{6A2252CA-6B7A-4BE7-80D5-980DCAFAD4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0274" y="5152964"/>
              <a:ext cx="722065" cy="197871"/>
            </a:xfrm>
            <a:custGeom>
              <a:avLst/>
              <a:gdLst>
                <a:gd name="T0" fmla="*/ 585 w 585"/>
                <a:gd name="T1" fmla="*/ 284 h 284"/>
                <a:gd name="T2" fmla="*/ 61 w 585"/>
                <a:gd name="T3" fmla="*/ 250 h 284"/>
                <a:gd name="T4" fmla="*/ 47 w 585"/>
                <a:gd name="T5" fmla="*/ 263 h 284"/>
                <a:gd name="T6" fmla="*/ 30 w 585"/>
                <a:gd name="T7" fmla="*/ 255 h 284"/>
                <a:gd name="T8" fmla="*/ 34 w 585"/>
                <a:gd name="T9" fmla="*/ 26 h 284"/>
                <a:gd name="T10" fmla="*/ 53 w 585"/>
                <a:gd name="T11" fmla="*/ 23 h 284"/>
                <a:gd name="T12" fmla="*/ 123 w 585"/>
                <a:gd name="T13" fmla="*/ 250 h 284"/>
                <a:gd name="T14" fmla="*/ 110 w 585"/>
                <a:gd name="T15" fmla="*/ 263 h 284"/>
                <a:gd name="T16" fmla="*/ 93 w 585"/>
                <a:gd name="T17" fmla="*/ 255 h 284"/>
                <a:gd name="T18" fmla="*/ 97 w 585"/>
                <a:gd name="T19" fmla="*/ 26 h 284"/>
                <a:gd name="T20" fmla="*/ 116 w 585"/>
                <a:gd name="T21" fmla="*/ 23 h 284"/>
                <a:gd name="T22" fmla="*/ 186 w 585"/>
                <a:gd name="T23" fmla="*/ 250 h 284"/>
                <a:gd name="T24" fmla="*/ 172 w 585"/>
                <a:gd name="T25" fmla="*/ 263 h 284"/>
                <a:gd name="T26" fmla="*/ 155 w 585"/>
                <a:gd name="T27" fmla="*/ 255 h 284"/>
                <a:gd name="T28" fmla="*/ 159 w 585"/>
                <a:gd name="T29" fmla="*/ 26 h 284"/>
                <a:gd name="T30" fmla="*/ 178 w 585"/>
                <a:gd name="T31" fmla="*/ 23 h 284"/>
                <a:gd name="T32" fmla="*/ 248 w 585"/>
                <a:gd name="T33" fmla="*/ 110 h 284"/>
                <a:gd name="T34" fmla="*/ 239 w 585"/>
                <a:gd name="T35" fmla="*/ 263 h 284"/>
                <a:gd name="T36" fmla="*/ 222 w 585"/>
                <a:gd name="T37" fmla="*/ 259 h 284"/>
                <a:gd name="T38" fmla="*/ 218 w 585"/>
                <a:gd name="T39" fmla="*/ 36 h 284"/>
                <a:gd name="T40" fmla="*/ 235 w 585"/>
                <a:gd name="T41" fmla="*/ 21 h 284"/>
                <a:gd name="T42" fmla="*/ 248 w 585"/>
                <a:gd name="T43" fmla="*/ 36 h 284"/>
                <a:gd name="T44" fmla="*/ 532 w 585"/>
                <a:gd name="T45" fmla="*/ 26 h 284"/>
                <a:gd name="T46" fmla="*/ 551 w 585"/>
                <a:gd name="T47" fmla="*/ 23 h 284"/>
                <a:gd name="T48" fmla="*/ 560 w 585"/>
                <a:gd name="T49" fmla="*/ 250 h 284"/>
                <a:gd name="T50" fmla="*/ 545 w 585"/>
                <a:gd name="T51" fmla="*/ 263 h 284"/>
                <a:gd name="T52" fmla="*/ 530 w 585"/>
                <a:gd name="T53" fmla="*/ 255 h 284"/>
                <a:gd name="T54" fmla="*/ 466 w 585"/>
                <a:gd name="T55" fmla="*/ 36 h 284"/>
                <a:gd name="T56" fmla="*/ 483 w 585"/>
                <a:gd name="T57" fmla="*/ 21 h 284"/>
                <a:gd name="T58" fmla="*/ 498 w 585"/>
                <a:gd name="T59" fmla="*/ 36 h 284"/>
                <a:gd name="T60" fmla="*/ 494 w 585"/>
                <a:gd name="T61" fmla="*/ 259 h 284"/>
                <a:gd name="T62" fmla="*/ 475 w 585"/>
                <a:gd name="T63" fmla="*/ 263 h 284"/>
                <a:gd name="T64" fmla="*/ 466 w 585"/>
                <a:gd name="T65" fmla="*/ 36 h 284"/>
                <a:gd name="T66" fmla="*/ 413 w 585"/>
                <a:gd name="T67" fmla="*/ 23 h 284"/>
                <a:gd name="T68" fmla="*/ 432 w 585"/>
                <a:gd name="T69" fmla="*/ 26 h 284"/>
                <a:gd name="T70" fmla="*/ 435 w 585"/>
                <a:gd name="T71" fmla="*/ 250 h 284"/>
                <a:gd name="T72" fmla="*/ 418 w 585"/>
                <a:gd name="T73" fmla="*/ 263 h 284"/>
                <a:gd name="T74" fmla="*/ 403 w 585"/>
                <a:gd name="T75" fmla="*/ 250 h 284"/>
                <a:gd name="T76" fmla="*/ 343 w 585"/>
                <a:gd name="T77" fmla="*/ 30 h 284"/>
                <a:gd name="T78" fmla="*/ 360 w 585"/>
                <a:gd name="T79" fmla="*/ 21 h 284"/>
                <a:gd name="T80" fmla="*/ 373 w 585"/>
                <a:gd name="T81" fmla="*/ 62 h 284"/>
                <a:gd name="T82" fmla="*/ 363 w 585"/>
                <a:gd name="T83" fmla="*/ 263 h 284"/>
                <a:gd name="T84" fmla="*/ 346 w 585"/>
                <a:gd name="T85" fmla="*/ 259 h 284"/>
                <a:gd name="T86" fmla="*/ 297 w 585"/>
                <a:gd name="T87" fmla="*/ 21 h 284"/>
                <a:gd name="T88" fmla="*/ 310 w 585"/>
                <a:gd name="T89" fmla="*/ 36 h 284"/>
                <a:gd name="T90" fmla="*/ 307 w 585"/>
                <a:gd name="T91" fmla="*/ 259 h 284"/>
                <a:gd name="T92" fmla="*/ 288 w 585"/>
                <a:gd name="T93" fmla="*/ 263 h 284"/>
                <a:gd name="T94" fmla="*/ 278 w 585"/>
                <a:gd name="T95" fmla="*/ 36 h 284"/>
                <a:gd name="T96" fmla="*/ 284 w 585"/>
                <a:gd name="T97" fmla="*/ 26 h 284"/>
                <a:gd name="T98" fmla="*/ 286 w 585"/>
                <a:gd name="T99" fmla="*/ 23 h 284"/>
                <a:gd name="T100" fmla="*/ 290 w 585"/>
                <a:gd name="T101" fmla="*/ 23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85" h="284">
                  <a:moveTo>
                    <a:pt x="203" y="0"/>
                  </a:moveTo>
                  <a:lnTo>
                    <a:pt x="0" y="0"/>
                  </a:lnTo>
                  <a:lnTo>
                    <a:pt x="0" y="284"/>
                  </a:lnTo>
                  <a:lnTo>
                    <a:pt x="174" y="284"/>
                  </a:lnTo>
                  <a:lnTo>
                    <a:pt x="585" y="284"/>
                  </a:lnTo>
                  <a:lnTo>
                    <a:pt x="585" y="125"/>
                  </a:lnTo>
                  <a:lnTo>
                    <a:pt x="585" y="0"/>
                  </a:lnTo>
                  <a:lnTo>
                    <a:pt x="278" y="0"/>
                  </a:lnTo>
                  <a:lnTo>
                    <a:pt x="203" y="0"/>
                  </a:lnTo>
                  <a:close/>
                  <a:moveTo>
                    <a:pt x="61" y="250"/>
                  </a:moveTo>
                  <a:lnTo>
                    <a:pt x="61" y="250"/>
                  </a:lnTo>
                  <a:lnTo>
                    <a:pt x="61" y="255"/>
                  </a:lnTo>
                  <a:lnTo>
                    <a:pt x="57" y="259"/>
                  </a:lnTo>
                  <a:lnTo>
                    <a:pt x="53" y="263"/>
                  </a:lnTo>
                  <a:lnTo>
                    <a:pt x="47" y="263"/>
                  </a:lnTo>
                  <a:lnTo>
                    <a:pt x="44" y="263"/>
                  </a:lnTo>
                  <a:lnTo>
                    <a:pt x="44" y="263"/>
                  </a:lnTo>
                  <a:lnTo>
                    <a:pt x="38" y="263"/>
                  </a:lnTo>
                  <a:lnTo>
                    <a:pt x="34" y="259"/>
                  </a:lnTo>
                  <a:lnTo>
                    <a:pt x="30" y="255"/>
                  </a:lnTo>
                  <a:lnTo>
                    <a:pt x="30" y="250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0"/>
                  </a:lnTo>
                  <a:lnTo>
                    <a:pt x="34" y="26"/>
                  </a:lnTo>
                  <a:lnTo>
                    <a:pt x="38" y="23"/>
                  </a:lnTo>
                  <a:lnTo>
                    <a:pt x="44" y="21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53" y="23"/>
                  </a:lnTo>
                  <a:lnTo>
                    <a:pt x="57" y="26"/>
                  </a:lnTo>
                  <a:lnTo>
                    <a:pt x="61" y="30"/>
                  </a:lnTo>
                  <a:lnTo>
                    <a:pt x="61" y="36"/>
                  </a:lnTo>
                  <a:lnTo>
                    <a:pt x="61" y="250"/>
                  </a:lnTo>
                  <a:close/>
                  <a:moveTo>
                    <a:pt x="123" y="250"/>
                  </a:moveTo>
                  <a:lnTo>
                    <a:pt x="123" y="250"/>
                  </a:lnTo>
                  <a:lnTo>
                    <a:pt x="121" y="255"/>
                  </a:lnTo>
                  <a:lnTo>
                    <a:pt x="119" y="259"/>
                  </a:lnTo>
                  <a:lnTo>
                    <a:pt x="116" y="263"/>
                  </a:lnTo>
                  <a:lnTo>
                    <a:pt x="110" y="263"/>
                  </a:lnTo>
                  <a:lnTo>
                    <a:pt x="106" y="263"/>
                  </a:lnTo>
                  <a:lnTo>
                    <a:pt x="106" y="263"/>
                  </a:lnTo>
                  <a:lnTo>
                    <a:pt x="100" y="263"/>
                  </a:lnTo>
                  <a:lnTo>
                    <a:pt x="97" y="259"/>
                  </a:lnTo>
                  <a:lnTo>
                    <a:pt x="93" y="255"/>
                  </a:lnTo>
                  <a:lnTo>
                    <a:pt x="93" y="250"/>
                  </a:lnTo>
                  <a:lnTo>
                    <a:pt x="93" y="36"/>
                  </a:lnTo>
                  <a:lnTo>
                    <a:pt x="93" y="36"/>
                  </a:lnTo>
                  <a:lnTo>
                    <a:pt x="93" y="30"/>
                  </a:lnTo>
                  <a:lnTo>
                    <a:pt x="97" y="26"/>
                  </a:lnTo>
                  <a:lnTo>
                    <a:pt x="100" y="23"/>
                  </a:lnTo>
                  <a:lnTo>
                    <a:pt x="106" y="21"/>
                  </a:lnTo>
                  <a:lnTo>
                    <a:pt x="110" y="21"/>
                  </a:lnTo>
                  <a:lnTo>
                    <a:pt x="110" y="21"/>
                  </a:lnTo>
                  <a:lnTo>
                    <a:pt x="116" y="23"/>
                  </a:lnTo>
                  <a:lnTo>
                    <a:pt x="119" y="26"/>
                  </a:lnTo>
                  <a:lnTo>
                    <a:pt x="121" y="30"/>
                  </a:lnTo>
                  <a:lnTo>
                    <a:pt x="123" y="36"/>
                  </a:lnTo>
                  <a:lnTo>
                    <a:pt x="123" y="250"/>
                  </a:lnTo>
                  <a:close/>
                  <a:moveTo>
                    <a:pt x="186" y="250"/>
                  </a:moveTo>
                  <a:lnTo>
                    <a:pt x="186" y="250"/>
                  </a:lnTo>
                  <a:lnTo>
                    <a:pt x="184" y="255"/>
                  </a:lnTo>
                  <a:lnTo>
                    <a:pt x="182" y="259"/>
                  </a:lnTo>
                  <a:lnTo>
                    <a:pt x="178" y="263"/>
                  </a:lnTo>
                  <a:lnTo>
                    <a:pt x="172" y="263"/>
                  </a:lnTo>
                  <a:lnTo>
                    <a:pt x="169" y="263"/>
                  </a:lnTo>
                  <a:lnTo>
                    <a:pt x="169" y="263"/>
                  </a:lnTo>
                  <a:lnTo>
                    <a:pt x="163" y="263"/>
                  </a:lnTo>
                  <a:lnTo>
                    <a:pt x="159" y="259"/>
                  </a:lnTo>
                  <a:lnTo>
                    <a:pt x="155" y="255"/>
                  </a:lnTo>
                  <a:lnTo>
                    <a:pt x="155" y="250"/>
                  </a:lnTo>
                  <a:lnTo>
                    <a:pt x="155" y="36"/>
                  </a:lnTo>
                  <a:lnTo>
                    <a:pt x="155" y="36"/>
                  </a:lnTo>
                  <a:lnTo>
                    <a:pt x="155" y="30"/>
                  </a:lnTo>
                  <a:lnTo>
                    <a:pt x="159" y="26"/>
                  </a:lnTo>
                  <a:lnTo>
                    <a:pt x="163" y="23"/>
                  </a:lnTo>
                  <a:lnTo>
                    <a:pt x="169" y="21"/>
                  </a:lnTo>
                  <a:lnTo>
                    <a:pt x="172" y="21"/>
                  </a:lnTo>
                  <a:lnTo>
                    <a:pt x="172" y="21"/>
                  </a:lnTo>
                  <a:lnTo>
                    <a:pt x="178" y="23"/>
                  </a:lnTo>
                  <a:lnTo>
                    <a:pt x="182" y="26"/>
                  </a:lnTo>
                  <a:lnTo>
                    <a:pt x="184" y="30"/>
                  </a:lnTo>
                  <a:lnTo>
                    <a:pt x="186" y="36"/>
                  </a:lnTo>
                  <a:lnTo>
                    <a:pt x="186" y="250"/>
                  </a:lnTo>
                  <a:close/>
                  <a:moveTo>
                    <a:pt x="248" y="110"/>
                  </a:moveTo>
                  <a:lnTo>
                    <a:pt x="248" y="250"/>
                  </a:lnTo>
                  <a:lnTo>
                    <a:pt x="248" y="250"/>
                  </a:lnTo>
                  <a:lnTo>
                    <a:pt x="246" y="255"/>
                  </a:lnTo>
                  <a:lnTo>
                    <a:pt x="244" y="259"/>
                  </a:lnTo>
                  <a:lnTo>
                    <a:pt x="239" y="263"/>
                  </a:lnTo>
                  <a:lnTo>
                    <a:pt x="235" y="263"/>
                  </a:lnTo>
                  <a:lnTo>
                    <a:pt x="231" y="263"/>
                  </a:lnTo>
                  <a:lnTo>
                    <a:pt x="231" y="263"/>
                  </a:lnTo>
                  <a:lnTo>
                    <a:pt x="225" y="263"/>
                  </a:lnTo>
                  <a:lnTo>
                    <a:pt x="222" y="259"/>
                  </a:lnTo>
                  <a:lnTo>
                    <a:pt x="218" y="255"/>
                  </a:lnTo>
                  <a:lnTo>
                    <a:pt x="218" y="250"/>
                  </a:lnTo>
                  <a:lnTo>
                    <a:pt x="218" y="193"/>
                  </a:lnTo>
                  <a:lnTo>
                    <a:pt x="218" y="36"/>
                  </a:lnTo>
                  <a:lnTo>
                    <a:pt x="218" y="36"/>
                  </a:lnTo>
                  <a:lnTo>
                    <a:pt x="218" y="30"/>
                  </a:lnTo>
                  <a:lnTo>
                    <a:pt x="222" y="26"/>
                  </a:lnTo>
                  <a:lnTo>
                    <a:pt x="225" y="23"/>
                  </a:lnTo>
                  <a:lnTo>
                    <a:pt x="231" y="21"/>
                  </a:lnTo>
                  <a:lnTo>
                    <a:pt x="235" y="21"/>
                  </a:lnTo>
                  <a:lnTo>
                    <a:pt x="235" y="21"/>
                  </a:lnTo>
                  <a:lnTo>
                    <a:pt x="239" y="23"/>
                  </a:lnTo>
                  <a:lnTo>
                    <a:pt x="244" y="26"/>
                  </a:lnTo>
                  <a:lnTo>
                    <a:pt x="246" y="30"/>
                  </a:lnTo>
                  <a:lnTo>
                    <a:pt x="248" y="36"/>
                  </a:lnTo>
                  <a:lnTo>
                    <a:pt x="248" y="110"/>
                  </a:lnTo>
                  <a:close/>
                  <a:moveTo>
                    <a:pt x="528" y="36"/>
                  </a:moveTo>
                  <a:lnTo>
                    <a:pt x="528" y="36"/>
                  </a:lnTo>
                  <a:lnTo>
                    <a:pt x="530" y="30"/>
                  </a:lnTo>
                  <a:lnTo>
                    <a:pt x="532" y="26"/>
                  </a:lnTo>
                  <a:lnTo>
                    <a:pt x="538" y="23"/>
                  </a:lnTo>
                  <a:lnTo>
                    <a:pt x="543" y="21"/>
                  </a:lnTo>
                  <a:lnTo>
                    <a:pt x="545" y="21"/>
                  </a:lnTo>
                  <a:lnTo>
                    <a:pt x="545" y="21"/>
                  </a:lnTo>
                  <a:lnTo>
                    <a:pt x="551" y="23"/>
                  </a:lnTo>
                  <a:lnTo>
                    <a:pt x="557" y="26"/>
                  </a:lnTo>
                  <a:lnTo>
                    <a:pt x="558" y="30"/>
                  </a:lnTo>
                  <a:lnTo>
                    <a:pt x="560" y="36"/>
                  </a:lnTo>
                  <a:lnTo>
                    <a:pt x="560" y="119"/>
                  </a:lnTo>
                  <a:lnTo>
                    <a:pt x="560" y="250"/>
                  </a:lnTo>
                  <a:lnTo>
                    <a:pt x="560" y="250"/>
                  </a:lnTo>
                  <a:lnTo>
                    <a:pt x="558" y="255"/>
                  </a:lnTo>
                  <a:lnTo>
                    <a:pt x="557" y="259"/>
                  </a:lnTo>
                  <a:lnTo>
                    <a:pt x="551" y="263"/>
                  </a:lnTo>
                  <a:lnTo>
                    <a:pt x="545" y="263"/>
                  </a:lnTo>
                  <a:lnTo>
                    <a:pt x="543" y="263"/>
                  </a:lnTo>
                  <a:lnTo>
                    <a:pt x="543" y="263"/>
                  </a:lnTo>
                  <a:lnTo>
                    <a:pt x="538" y="263"/>
                  </a:lnTo>
                  <a:lnTo>
                    <a:pt x="532" y="259"/>
                  </a:lnTo>
                  <a:lnTo>
                    <a:pt x="530" y="255"/>
                  </a:lnTo>
                  <a:lnTo>
                    <a:pt x="528" y="250"/>
                  </a:lnTo>
                  <a:lnTo>
                    <a:pt x="528" y="114"/>
                  </a:lnTo>
                  <a:lnTo>
                    <a:pt x="528" y="36"/>
                  </a:lnTo>
                  <a:close/>
                  <a:moveTo>
                    <a:pt x="466" y="36"/>
                  </a:moveTo>
                  <a:lnTo>
                    <a:pt x="466" y="36"/>
                  </a:lnTo>
                  <a:lnTo>
                    <a:pt x="468" y="30"/>
                  </a:lnTo>
                  <a:lnTo>
                    <a:pt x="469" y="26"/>
                  </a:lnTo>
                  <a:lnTo>
                    <a:pt x="475" y="23"/>
                  </a:lnTo>
                  <a:lnTo>
                    <a:pt x="481" y="21"/>
                  </a:lnTo>
                  <a:lnTo>
                    <a:pt x="483" y="21"/>
                  </a:lnTo>
                  <a:lnTo>
                    <a:pt x="483" y="21"/>
                  </a:lnTo>
                  <a:lnTo>
                    <a:pt x="488" y="23"/>
                  </a:lnTo>
                  <a:lnTo>
                    <a:pt x="494" y="26"/>
                  </a:lnTo>
                  <a:lnTo>
                    <a:pt x="496" y="30"/>
                  </a:lnTo>
                  <a:lnTo>
                    <a:pt x="498" y="36"/>
                  </a:lnTo>
                  <a:lnTo>
                    <a:pt x="498" y="104"/>
                  </a:lnTo>
                  <a:lnTo>
                    <a:pt x="498" y="250"/>
                  </a:lnTo>
                  <a:lnTo>
                    <a:pt x="498" y="250"/>
                  </a:lnTo>
                  <a:lnTo>
                    <a:pt x="496" y="255"/>
                  </a:lnTo>
                  <a:lnTo>
                    <a:pt x="494" y="259"/>
                  </a:lnTo>
                  <a:lnTo>
                    <a:pt x="488" y="263"/>
                  </a:lnTo>
                  <a:lnTo>
                    <a:pt x="483" y="263"/>
                  </a:lnTo>
                  <a:lnTo>
                    <a:pt x="481" y="263"/>
                  </a:lnTo>
                  <a:lnTo>
                    <a:pt x="481" y="263"/>
                  </a:lnTo>
                  <a:lnTo>
                    <a:pt x="475" y="263"/>
                  </a:lnTo>
                  <a:lnTo>
                    <a:pt x="469" y="259"/>
                  </a:lnTo>
                  <a:lnTo>
                    <a:pt x="468" y="255"/>
                  </a:lnTo>
                  <a:lnTo>
                    <a:pt x="466" y="250"/>
                  </a:lnTo>
                  <a:lnTo>
                    <a:pt x="466" y="95"/>
                  </a:lnTo>
                  <a:lnTo>
                    <a:pt x="466" y="36"/>
                  </a:lnTo>
                  <a:close/>
                  <a:moveTo>
                    <a:pt x="403" y="36"/>
                  </a:moveTo>
                  <a:lnTo>
                    <a:pt x="403" y="36"/>
                  </a:lnTo>
                  <a:lnTo>
                    <a:pt x="405" y="30"/>
                  </a:lnTo>
                  <a:lnTo>
                    <a:pt x="409" y="26"/>
                  </a:lnTo>
                  <a:lnTo>
                    <a:pt x="413" y="23"/>
                  </a:lnTo>
                  <a:lnTo>
                    <a:pt x="418" y="21"/>
                  </a:lnTo>
                  <a:lnTo>
                    <a:pt x="420" y="21"/>
                  </a:lnTo>
                  <a:lnTo>
                    <a:pt x="420" y="21"/>
                  </a:lnTo>
                  <a:lnTo>
                    <a:pt x="426" y="23"/>
                  </a:lnTo>
                  <a:lnTo>
                    <a:pt x="432" y="26"/>
                  </a:lnTo>
                  <a:lnTo>
                    <a:pt x="434" y="30"/>
                  </a:lnTo>
                  <a:lnTo>
                    <a:pt x="435" y="36"/>
                  </a:lnTo>
                  <a:lnTo>
                    <a:pt x="435" y="85"/>
                  </a:lnTo>
                  <a:lnTo>
                    <a:pt x="435" y="250"/>
                  </a:lnTo>
                  <a:lnTo>
                    <a:pt x="435" y="250"/>
                  </a:lnTo>
                  <a:lnTo>
                    <a:pt x="434" y="255"/>
                  </a:lnTo>
                  <a:lnTo>
                    <a:pt x="432" y="259"/>
                  </a:lnTo>
                  <a:lnTo>
                    <a:pt x="426" y="263"/>
                  </a:lnTo>
                  <a:lnTo>
                    <a:pt x="420" y="263"/>
                  </a:lnTo>
                  <a:lnTo>
                    <a:pt x="418" y="263"/>
                  </a:lnTo>
                  <a:lnTo>
                    <a:pt x="418" y="263"/>
                  </a:lnTo>
                  <a:lnTo>
                    <a:pt x="413" y="263"/>
                  </a:lnTo>
                  <a:lnTo>
                    <a:pt x="409" y="259"/>
                  </a:lnTo>
                  <a:lnTo>
                    <a:pt x="405" y="255"/>
                  </a:lnTo>
                  <a:lnTo>
                    <a:pt x="403" y="250"/>
                  </a:lnTo>
                  <a:lnTo>
                    <a:pt x="403" y="74"/>
                  </a:lnTo>
                  <a:lnTo>
                    <a:pt x="403" y="36"/>
                  </a:lnTo>
                  <a:close/>
                  <a:moveTo>
                    <a:pt x="341" y="36"/>
                  </a:moveTo>
                  <a:lnTo>
                    <a:pt x="341" y="36"/>
                  </a:lnTo>
                  <a:lnTo>
                    <a:pt x="343" y="30"/>
                  </a:lnTo>
                  <a:lnTo>
                    <a:pt x="346" y="26"/>
                  </a:lnTo>
                  <a:lnTo>
                    <a:pt x="350" y="23"/>
                  </a:lnTo>
                  <a:lnTo>
                    <a:pt x="356" y="21"/>
                  </a:lnTo>
                  <a:lnTo>
                    <a:pt x="360" y="21"/>
                  </a:lnTo>
                  <a:lnTo>
                    <a:pt x="360" y="21"/>
                  </a:lnTo>
                  <a:lnTo>
                    <a:pt x="363" y="23"/>
                  </a:lnTo>
                  <a:lnTo>
                    <a:pt x="369" y="26"/>
                  </a:lnTo>
                  <a:lnTo>
                    <a:pt x="371" y="30"/>
                  </a:lnTo>
                  <a:lnTo>
                    <a:pt x="373" y="36"/>
                  </a:lnTo>
                  <a:lnTo>
                    <a:pt x="373" y="62"/>
                  </a:lnTo>
                  <a:lnTo>
                    <a:pt x="373" y="250"/>
                  </a:lnTo>
                  <a:lnTo>
                    <a:pt x="373" y="250"/>
                  </a:lnTo>
                  <a:lnTo>
                    <a:pt x="371" y="255"/>
                  </a:lnTo>
                  <a:lnTo>
                    <a:pt x="369" y="259"/>
                  </a:lnTo>
                  <a:lnTo>
                    <a:pt x="363" y="263"/>
                  </a:lnTo>
                  <a:lnTo>
                    <a:pt x="360" y="263"/>
                  </a:lnTo>
                  <a:lnTo>
                    <a:pt x="356" y="263"/>
                  </a:lnTo>
                  <a:lnTo>
                    <a:pt x="356" y="263"/>
                  </a:lnTo>
                  <a:lnTo>
                    <a:pt x="350" y="263"/>
                  </a:lnTo>
                  <a:lnTo>
                    <a:pt x="346" y="259"/>
                  </a:lnTo>
                  <a:lnTo>
                    <a:pt x="343" y="255"/>
                  </a:lnTo>
                  <a:lnTo>
                    <a:pt x="341" y="250"/>
                  </a:lnTo>
                  <a:lnTo>
                    <a:pt x="341" y="51"/>
                  </a:lnTo>
                  <a:lnTo>
                    <a:pt x="341" y="36"/>
                  </a:lnTo>
                  <a:close/>
                  <a:moveTo>
                    <a:pt x="297" y="21"/>
                  </a:moveTo>
                  <a:lnTo>
                    <a:pt x="297" y="21"/>
                  </a:lnTo>
                  <a:lnTo>
                    <a:pt x="301" y="23"/>
                  </a:lnTo>
                  <a:lnTo>
                    <a:pt x="307" y="26"/>
                  </a:lnTo>
                  <a:lnTo>
                    <a:pt x="309" y="30"/>
                  </a:lnTo>
                  <a:lnTo>
                    <a:pt x="310" y="36"/>
                  </a:lnTo>
                  <a:lnTo>
                    <a:pt x="310" y="40"/>
                  </a:lnTo>
                  <a:lnTo>
                    <a:pt x="310" y="250"/>
                  </a:lnTo>
                  <a:lnTo>
                    <a:pt x="310" y="250"/>
                  </a:lnTo>
                  <a:lnTo>
                    <a:pt x="309" y="255"/>
                  </a:lnTo>
                  <a:lnTo>
                    <a:pt x="307" y="259"/>
                  </a:lnTo>
                  <a:lnTo>
                    <a:pt x="301" y="263"/>
                  </a:lnTo>
                  <a:lnTo>
                    <a:pt x="297" y="263"/>
                  </a:lnTo>
                  <a:lnTo>
                    <a:pt x="293" y="263"/>
                  </a:lnTo>
                  <a:lnTo>
                    <a:pt x="293" y="263"/>
                  </a:lnTo>
                  <a:lnTo>
                    <a:pt x="288" y="263"/>
                  </a:lnTo>
                  <a:lnTo>
                    <a:pt x="284" y="259"/>
                  </a:lnTo>
                  <a:lnTo>
                    <a:pt x="280" y="255"/>
                  </a:lnTo>
                  <a:lnTo>
                    <a:pt x="278" y="250"/>
                  </a:lnTo>
                  <a:lnTo>
                    <a:pt x="278" y="36"/>
                  </a:lnTo>
                  <a:lnTo>
                    <a:pt x="278" y="36"/>
                  </a:lnTo>
                  <a:lnTo>
                    <a:pt x="280" y="32"/>
                  </a:lnTo>
                  <a:lnTo>
                    <a:pt x="282" y="28"/>
                  </a:lnTo>
                  <a:lnTo>
                    <a:pt x="282" y="28"/>
                  </a:lnTo>
                  <a:lnTo>
                    <a:pt x="284" y="26"/>
                  </a:lnTo>
                  <a:lnTo>
                    <a:pt x="284" y="26"/>
                  </a:lnTo>
                  <a:lnTo>
                    <a:pt x="284" y="25"/>
                  </a:lnTo>
                  <a:lnTo>
                    <a:pt x="284" y="25"/>
                  </a:lnTo>
                  <a:lnTo>
                    <a:pt x="286" y="25"/>
                  </a:lnTo>
                  <a:lnTo>
                    <a:pt x="286" y="25"/>
                  </a:lnTo>
                  <a:lnTo>
                    <a:pt x="286" y="23"/>
                  </a:lnTo>
                  <a:lnTo>
                    <a:pt x="286" y="23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290" y="23"/>
                  </a:lnTo>
                  <a:lnTo>
                    <a:pt x="293" y="21"/>
                  </a:lnTo>
                  <a:lnTo>
                    <a:pt x="297" y="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1" tIns="34290" rIns="68581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F1F38B3-9A44-4B45-AA07-995FDA26D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2" y="-2448"/>
            <a:ext cx="9906000" cy="93268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E40D233-68B4-44BE-B391-01E29C89346C}"/>
              </a:ext>
            </a:extLst>
          </p:cNvPr>
          <p:cNvSpPr txBox="1"/>
          <p:nvPr/>
        </p:nvSpPr>
        <p:spPr>
          <a:xfrm>
            <a:off x="184021" y="233866"/>
            <a:ext cx="7455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clid Circular A SemiBold" panose="020B0704000000000000" pitchFamily="34" charset="-52"/>
                <a:ea typeface="Euclid Circular A SemiBold" panose="020B0704000000000000" pitchFamily="34" charset="-52"/>
                <a:cs typeface="+mn-cs"/>
              </a:rPr>
              <a:t>Предпосыл</a:t>
            </a:r>
            <a:r>
              <a:rPr lang="ru-RU" sz="2400" dirty="0" err="1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ки</a:t>
            </a:r>
            <a:r>
              <a:rPr lang="ru-RU" sz="2400" dirty="0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 внедрения Электронного архива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 SemiBold" panose="020B0704000000000000" pitchFamily="34" charset="-52"/>
              <a:ea typeface="Euclid Circular A SemiBold" panose="020B0704000000000000" pitchFamily="34" charset="-5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99C282-182C-4FAF-AAB8-AA6E413D1EDA}"/>
              </a:ext>
            </a:extLst>
          </p:cNvPr>
          <p:cNvSpPr txBox="1"/>
          <p:nvPr/>
        </p:nvSpPr>
        <p:spPr>
          <a:xfrm>
            <a:off x="269377" y="5916400"/>
            <a:ext cx="33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68985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D0356-623C-4644-903F-814B5551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94"/>
            <a:ext cx="9906000" cy="81845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CB0E960E-9FAD-42EA-BF82-FC1A997A2622}"/>
              </a:ext>
            </a:extLst>
          </p:cNvPr>
          <p:cNvSpPr/>
          <p:nvPr/>
        </p:nvSpPr>
        <p:spPr>
          <a:xfrm>
            <a:off x="-1212" y="6544685"/>
            <a:ext cx="9907212" cy="217360"/>
          </a:xfrm>
          <a:prstGeom prst="rect">
            <a:avLst/>
          </a:prstGeom>
          <a:solidFill>
            <a:srgbClr val="041F42">
              <a:alpha val="100000"/>
            </a:srgbClr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019E0-3007-4612-96BD-9D955755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840"/>
            <a:ext cx="9906000" cy="81845"/>
          </a:xfrm>
          <a:prstGeom prst="rect">
            <a:avLst/>
          </a:prstGeom>
        </p:spPr>
      </p:pic>
      <p:pic>
        <p:nvPicPr>
          <p:cNvPr id="5" name="Image 16" descr=" ">
            <a:extLst>
              <a:ext uri="{FF2B5EF4-FFF2-40B4-BE49-F238E27FC236}">
                <a16:creationId xmlns:a16="http://schemas.microsoft.com/office/drawing/2014/main" id="{522DF46D-CB76-4338-B467-7D0ACA1D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3" y="6552452"/>
            <a:ext cx="661434" cy="201825"/>
          </a:xfrm>
          <a:prstGeom prst="rect">
            <a:avLst/>
          </a:prstGeom>
        </p:spPr>
      </p:pic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7684FD1E-64D9-4CBB-ACED-45530D6F6F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8340643"/>
              </p:ext>
            </p:extLst>
          </p:nvPr>
        </p:nvGraphicFramePr>
        <p:xfrm>
          <a:off x="1118586" y="1219342"/>
          <a:ext cx="7759084" cy="5026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6EEF17-5F9F-42EC-B1E7-DBCAD459F2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12" y="-2448"/>
            <a:ext cx="9906000" cy="9326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4CBCCC-9F59-4584-AB19-9003AEC09C36}"/>
              </a:ext>
            </a:extLst>
          </p:cNvPr>
          <p:cNvSpPr txBox="1"/>
          <p:nvPr/>
        </p:nvSpPr>
        <p:spPr>
          <a:xfrm>
            <a:off x="129791" y="258496"/>
            <a:ext cx="9643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Цели создания Электронного архива оперативного хранения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 SemiBold" panose="020B0704000000000000" pitchFamily="34" charset="-52"/>
              <a:ea typeface="Euclid Circular A SemiBold" panose="020B0704000000000000" pitchFamily="34" charset="-52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78BB5A-8FBA-4B6A-963E-72626D2865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04" y="1086948"/>
            <a:ext cx="1401246" cy="52909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81235E-4D5B-474D-8EBF-6026A9A96B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386" y="3137353"/>
            <a:ext cx="1102799" cy="3379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89AB51-A3AA-495E-887E-198EF2E3B8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03" y="1079185"/>
            <a:ext cx="1401247" cy="936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3BF5C5-3BEC-4C83-AF5C-406A30D11EEB}"/>
              </a:ext>
            </a:extLst>
          </p:cNvPr>
          <p:cNvSpPr txBox="1"/>
          <p:nvPr/>
        </p:nvSpPr>
        <p:spPr>
          <a:xfrm>
            <a:off x="185233" y="5969188"/>
            <a:ext cx="33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53277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D0356-623C-4644-903F-814B5551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94"/>
            <a:ext cx="9906000" cy="81845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CB0E960E-9FAD-42EA-BF82-FC1A997A2622}"/>
              </a:ext>
            </a:extLst>
          </p:cNvPr>
          <p:cNvSpPr/>
          <p:nvPr/>
        </p:nvSpPr>
        <p:spPr>
          <a:xfrm>
            <a:off x="-1212" y="6544685"/>
            <a:ext cx="9907212" cy="217360"/>
          </a:xfrm>
          <a:prstGeom prst="rect">
            <a:avLst/>
          </a:prstGeom>
          <a:solidFill>
            <a:srgbClr val="041F42">
              <a:alpha val="100000"/>
            </a:srgbClr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019E0-3007-4612-96BD-9D955755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840"/>
            <a:ext cx="9906000" cy="81845"/>
          </a:xfrm>
          <a:prstGeom prst="rect">
            <a:avLst/>
          </a:prstGeom>
        </p:spPr>
      </p:pic>
      <p:pic>
        <p:nvPicPr>
          <p:cNvPr id="5" name="Image 16" descr=" ">
            <a:extLst>
              <a:ext uri="{FF2B5EF4-FFF2-40B4-BE49-F238E27FC236}">
                <a16:creationId xmlns:a16="http://schemas.microsoft.com/office/drawing/2014/main" id="{522DF46D-CB76-4338-B467-7D0ACA1D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3" y="6552452"/>
            <a:ext cx="661434" cy="201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70E0E-CF58-4359-BB16-3119A8827515}"/>
              </a:ext>
            </a:extLst>
          </p:cNvPr>
          <p:cNvSpPr txBox="1"/>
          <p:nvPr/>
        </p:nvSpPr>
        <p:spPr>
          <a:xfrm>
            <a:off x="590917" y="1035096"/>
            <a:ext cx="8993609" cy="399646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pPr algn="just"/>
            <a:endParaRPr lang="ru-RU" sz="1200" i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502EA-D58B-4DC7-BE36-8C30F274CA4F}"/>
              </a:ext>
            </a:extLst>
          </p:cNvPr>
          <p:cNvSpPr txBox="1"/>
          <p:nvPr/>
        </p:nvSpPr>
        <p:spPr>
          <a:xfrm>
            <a:off x="328473" y="1249725"/>
            <a:ext cx="7874494" cy="1513755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rgbClr val="454C77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Подрядчик: ООО «1С-КПД»</a:t>
            </a:r>
          </a:p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rgbClr val="454C77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Период реализации: апрель-ноябрь 2023 года</a:t>
            </a:r>
          </a:p>
          <a:p>
            <a:r>
              <a:rPr lang="ru-RU" sz="2400" b="1" dirty="0">
                <a:solidFill>
                  <a:srgbClr val="454C77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454C77"/>
              </a:solidFill>
              <a:latin typeface="Euclid Circular A SemiBold" panose="020B0704000000000000" charset="-52"/>
              <a:ea typeface="Euclid Circular A SemiBold" panose="020B0704000000000000" charset="-52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BA4FCD-A4EB-4334-814A-2F99C5632032}"/>
              </a:ext>
            </a:extLst>
          </p:cNvPr>
          <p:cNvSpPr txBox="1"/>
          <p:nvPr/>
        </p:nvSpPr>
        <p:spPr>
          <a:xfrm>
            <a:off x="497150" y="3429000"/>
            <a:ext cx="8682361" cy="2393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60552F1-0822-4FF7-B69E-34336B017F2E}"/>
              </a:ext>
            </a:extLst>
          </p:cNvPr>
          <p:cNvSpPr/>
          <p:nvPr/>
        </p:nvSpPr>
        <p:spPr>
          <a:xfrm>
            <a:off x="328473" y="2423604"/>
            <a:ext cx="607232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dirty="0">
                <a:solidFill>
                  <a:srgbClr val="212529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 </a:t>
            </a:r>
            <a:r>
              <a:rPr lang="ru-RU" sz="2400" b="1" u="sng" dirty="0">
                <a:solidFill>
                  <a:srgbClr val="454C77"/>
                </a:solidFill>
                <a:latin typeface="Euclid Circular A SemiBold" panose="020B0704000000000000" charset="-52"/>
                <a:ea typeface="Euclid Circular A SemiBold" panose="020B0704000000000000" charset="-52"/>
                <a:cs typeface="Tahoma" panose="020B0604030504040204" pitchFamily="34" charset="0"/>
              </a:rPr>
              <a:t>Выполненные работы: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454C77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Проектирование, разработка и внедрение ЭА;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454C77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Разработка механизмов обмена между ЭА и существующими ИТ-системами: ЮЗ СЭД; 1С:Бухгалтерия КОРП; витрина налогового мониторинга 1С:УХ;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454C77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Реализация интеграционных интерфейсов между архивом и системами-источниками;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454C77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Разработка пользовательской и эксплуатационной документации, обучение работников Общества;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454C77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запуск ЭА в опытно-промышленную и промышленную эксплуатацию.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8EC1103-1E6B-4756-B646-F4D53B805325}"/>
              </a:ext>
            </a:extLst>
          </p:cNvPr>
          <p:cNvSpPr/>
          <p:nvPr/>
        </p:nvSpPr>
        <p:spPr>
          <a:xfrm>
            <a:off x="6255397" y="2984702"/>
            <a:ext cx="356330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spcAft>
                <a:spcPts val="0"/>
              </a:spcAft>
            </a:pP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28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  <a:t>1741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Euclid Circular A SemiBold" panose="020B0704000000000000" charset="-52"/>
              <a:ea typeface="Euclid Circular A SemiBold" panose="020B0704000000000000" charset="-52"/>
            </a:endParaRPr>
          </a:p>
          <a:p>
            <a:pPr algn="ctr" fontAlgn="t">
              <a:spcAft>
                <a:spcPts val="0"/>
              </a:spcAft>
            </a:pPr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  <a:t>суммарное кол-во чел.-час. проектной команды</a:t>
            </a:r>
          </a:p>
          <a:p>
            <a:pPr algn="ctr" fontAlgn="t">
              <a:spcAft>
                <a:spcPts val="0"/>
              </a:spcAft>
            </a:pPr>
            <a:endParaRPr lang="ru-RU" sz="1600" dirty="0">
              <a:solidFill>
                <a:schemeClr val="accent2">
                  <a:lumMod val="75000"/>
                </a:schemeClr>
              </a:solidFill>
              <a:latin typeface="Euclid Circular A SemiBold" panose="020B0704000000000000" charset="-52"/>
              <a:ea typeface="Euclid Circular A SemiBold" panose="020B0704000000000000" charset="-52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  <a:t> 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  <a:t>34.82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Euclid Circular A SemiBold" panose="020B0704000000000000" charset="-52"/>
              <a:ea typeface="Euclid Circular A SemiBold" panose="020B0704000000000000" charset="-52"/>
            </a:endParaRPr>
          </a:p>
          <a:p>
            <a:pPr algn="ctr" fontAlgn="t">
              <a:spcAft>
                <a:spcPts val="0"/>
              </a:spcAft>
            </a:pPr>
            <a:r>
              <a:rPr lang="ru-RU" sz="1600" b="1" cap="all" dirty="0">
                <a:solidFill>
                  <a:schemeClr val="accent2">
                    <a:lumMod val="75000"/>
                  </a:schemeClr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  <a:t>Трудозатраты проектной команды в расчете на 1 АРМ, чел.-час.</a:t>
            </a:r>
            <a:endParaRPr lang="ru-RU" sz="1600" dirty="0">
              <a:solidFill>
                <a:schemeClr val="accent2">
                  <a:lumMod val="75000"/>
                </a:schemeClr>
              </a:solidFill>
              <a:effectLst/>
              <a:latin typeface="Euclid Circular A SemiBold" panose="020B0704000000000000" charset="-52"/>
              <a:ea typeface="Euclid Circular A SemiBold" panose="020B0704000000000000" charset="-52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DE3E9F4-14EE-47DF-BE38-C3B793B07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2" y="-2448"/>
            <a:ext cx="9906000" cy="9326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CD1771-78CF-43AC-9D79-9852E63FA05E}"/>
              </a:ext>
            </a:extLst>
          </p:cNvPr>
          <p:cNvSpPr txBox="1"/>
          <p:nvPr/>
        </p:nvSpPr>
        <p:spPr>
          <a:xfrm>
            <a:off x="422910" y="286654"/>
            <a:ext cx="5713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Основные параметры проекта «ЭА»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 SemiBold" panose="020B0704000000000000" pitchFamily="34" charset="-52"/>
              <a:ea typeface="Euclid Circular A SemiBold" panose="020B0704000000000000" pitchFamily="34" charset="-5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338C31-F18C-4461-B7A0-D17CFEF323E8}"/>
              </a:ext>
            </a:extLst>
          </p:cNvPr>
          <p:cNvSpPr txBox="1"/>
          <p:nvPr/>
        </p:nvSpPr>
        <p:spPr>
          <a:xfrm>
            <a:off x="235809" y="5979381"/>
            <a:ext cx="33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E9C256-4AF1-4122-A129-C3EA5FB1BE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3" b="40296"/>
          <a:stretch/>
        </p:blipFill>
        <p:spPr>
          <a:xfrm>
            <a:off x="4411579" y="1173064"/>
            <a:ext cx="2742329" cy="69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10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D0356-623C-4644-903F-814B5551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94"/>
            <a:ext cx="9906000" cy="81845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CB0E960E-9FAD-42EA-BF82-FC1A997A2622}"/>
              </a:ext>
            </a:extLst>
          </p:cNvPr>
          <p:cNvSpPr/>
          <p:nvPr/>
        </p:nvSpPr>
        <p:spPr>
          <a:xfrm>
            <a:off x="-1212" y="6544685"/>
            <a:ext cx="9907212" cy="217360"/>
          </a:xfrm>
          <a:prstGeom prst="rect">
            <a:avLst/>
          </a:prstGeom>
          <a:solidFill>
            <a:srgbClr val="041F42">
              <a:alpha val="100000"/>
            </a:srgbClr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019E0-3007-4612-96BD-9D955755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840"/>
            <a:ext cx="9906000" cy="81845"/>
          </a:xfrm>
          <a:prstGeom prst="rect">
            <a:avLst/>
          </a:prstGeom>
        </p:spPr>
      </p:pic>
      <p:pic>
        <p:nvPicPr>
          <p:cNvPr id="5" name="Image 16" descr=" ">
            <a:extLst>
              <a:ext uri="{FF2B5EF4-FFF2-40B4-BE49-F238E27FC236}">
                <a16:creationId xmlns:a16="http://schemas.microsoft.com/office/drawing/2014/main" id="{522DF46D-CB76-4338-B467-7D0ACA1D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3" y="6552452"/>
            <a:ext cx="661434" cy="2018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9502EA-D58B-4DC7-BE36-8C30F274CA4F}"/>
              </a:ext>
            </a:extLst>
          </p:cNvPr>
          <p:cNvSpPr txBox="1"/>
          <p:nvPr/>
        </p:nvSpPr>
        <p:spPr>
          <a:xfrm>
            <a:off x="2108320" y="1439216"/>
            <a:ext cx="7147775" cy="1458401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5656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AF7C35-5AD2-40C8-BA5D-6B7A581ADB39}"/>
              </a:ext>
            </a:extLst>
          </p:cNvPr>
          <p:cNvSpPr txBox="1"/>
          <p:nvPr/>
        </p:nvSpPr>
        <p:spPr>
          <a:xfrm>
            <a:off x="2108320" y="3259320"/>
            <a:ext cx="7098406" cy="1653757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endParaRPr lang="ru-RU" sz="1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AD14DE-EEAB-4AC9-A185-E6D1DBC38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50" y="1234121"/>
            <a:ext cx="1012066" cy="3101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BABDBE-0804-428C-8CE8-8D78DCD00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126" y="3782292"/>
            <a:ext cx="408467" cy="408467"/>
          </a:xfrm>
          <a:prstGeom prst="rect">
            <a:avLst/>
          </a:prstGeom>
        </p:spPr>
      </p:pic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E9AAEA8D-CD78-4071-8A09-83F866A20A20}"/>
              </a:ext>
            </a:extLst>
          </p:cNvPr>
          <p:cNvSpPr/>
          <p:nvPr/>
        </p:nvSpPr>
        <p:spPr>
          <a:xfrm>
            <a:off x="4260177" y="4898050"/>
            <a:ext cx="550416" cy="47858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09C5F6C5-0792-44F2-BF6D-B6BB1206B3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7287374"/>
              </p:ext>
            </p:extLst>
          </p:nvPr>
        </p:nvGraphicFramePr>
        <p:xfrm>
          <a:off x="1304359" y="1186435"/>
          <a:ext cx="6604000" cy="4369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D0FA43B-02E5-4055-BE3F-E5699AA2E811}"/>
              </a:ext>
            </a:extLst>
          </p:cNvPr>
          <p:cNvSpPr txBox="1"/>
          <p:nvPr/>
        </p:nvSpPr>
        <p:spPr>
          <a:xfrm>
            <a:off x="1528016" y="5563493"/>
            <a:ext cx="821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454C77"/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  <a:t>Выбранное решение</a:t>
            </a:r>
            <a:r>
              <a:rPr lang="ru-RU" b="1" dirty="0">
                <a:solidFill>
                  <a:srgbClr val="454C77"/>
                </a:solidFill>
                <a:latin typeface="Euclid Circular A SemiBold" panose="020B0704000000000000" charset="-52"/>
                <a:ea typeface="Euclid Circular A SemiBold" panose="020B0704000000000000" charset="-52"/>
              </a:rPr>
              <a:t>: 1С: Документооборот 3.0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FA058A-39B0-4E89-8D01-F8CA42DE99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43047"/>
            <a:ext cx="9906000" cy="9326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AFD0B7-0AA4-4BB4-AFCC-42B20AD7E34B}"/>
              </a:ext>
            </a:extLst>
          </p:cNvPr>
          <p:cNvSpPr txBox="1"/>
          <p:nvPr/>
        </p:nvSpPr>
        <p:spPr>
          <a:xfrm>
            <a:off x="422910" y="286654"/>
            <a:ext cx="877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Выбор программного продукта: решение в условиях НМ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 SemiBold" panose="020B0704000000000000" pitchFamily="34" charset="-52"/>
              <a:ea typeface="Euclid Circular A SemiBold" panose="020B0704000000000000" pitchFamily="34" charset="-52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8D0370-9251-4B9F-BDE8-977B536D717D}"/>
              </a:ext>
            </a:extLst>
          </p:cNvPr>
          <p:cNvSpPr txBox="1"/>
          <p:nvPr/>
        </p:nvSpPr>
        <p:spPr>
          <a:xfrm>
            <a:off x="235281" y="5932825"/>
            <a:ext cx="33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11312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D0356-623C-4644-903F-814B5551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94"/>
            <a:ext cx="9906000" cy="81845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CB0E960E-9FAD-42EA-BF82-FC1A997A2622}"/>
              </a:ext>
            </a:extLst>
          </p:cNvPr>
          <p:cNvSpPr/>
          <p:nvPr/>
        </p:nvSpPr>
        <p:spPr>
          <a:xfrm>
            <a:off x="-1212" y="6544685"/>
            <a:ext cx="9907212" cy="217360"/>
          </a:xfrm>
          <a:prstGeom prst="rect">
            <a:avLst/>
          </a:prstGeom>
          <a:solidFill>
            <a:srgbClr val="041F42">
              <a:alpha val="100000"/>
            </a:srgbClr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019E0-3007-4612-96BD-9D955755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840"/>
            <a:ext cx="9906000" cy="81845"/>
          </a:xfrm>
          <a:prstGeom prst="rect">
            <a:avLst/>
          </a:prstGeom>
        </p:spPr>
      </p:pic>
      <p:pic>
        <p:nvPicPr>
          <p:cNvPr id="5" name="Image 16" descr=" ">
            <a:extLst>
              <a:ext uri="{FF2B5EF4-FFF2-40B4-BE49-F238E27FC236}">
                <a16:creationId xmlns:a16="http://schemas.microsoft.com/office/drawing/2014/main" id="{522DF46D-CB76-4338-B467-7D0ACA1D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3" y="6552452"/>
            <a:ext cx="661434" cy="201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70E0E-CF58-4359-BB16-3119A8827515}"/>
              </a:ext>
            </a:extLst>
          </p:cNvPr>
          <p:cNvSpPr txBox="1"/>
          <p:nvPr/>
        </p:nvSpPr>
        <p:spPr>
          <a:xfrm>
            <a:off x="185233" y="1119722"/>
            <a:ext cx="8993609" cy="399646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pPr algn="just"/>
            <a:endParaRPr lang="ru-RU" sz="1000" dirty="0">
              <a:solidFill>
                <a:srgbClr val="56565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502EA-D58B-4DC7-BE36-8C30F274CA4F}"/>
              </a:ext>
            </a:extLst>
          </p:cNvPr>
          <p:cNvSpPr txBox="1"/>
          <p:nvPr/>
        </p:nvSpPr>
        <p:spPr>
          <a:xfrm>
            <a:off x="6551719" y="1077408"/>
            <a:ext cx="3131379" cy="5117330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r>
              <a:rPr lang="ru-RU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СИСТЕМЫ-ИСТОЧНИКИ:</a:t>
            </a:r>
          </a:p>
          <a:p>
            <a:endParaRPr lang="ru-RU" dirty="0">
              <a:solidFill>
                <a:srgbClr val="071B3B"/>
              </a:solidFill>
              <a:latin typeface="Euclid Circular A Medium" panose="020B0604000000000000" charset="-52"/>
              <a:ea typeface="Euclid Circular A Medium" panose="020B0604000000000000" charset="-52"/>
            </a:endParaRPr>
          </a:p>
          <a:p>
            <a:r>
              <a:rPr lang="ru-RU" b="1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СЭД</a:t>
            </a:r>
            <a:r>
              <a:rPr lang="ru-RU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:</a:t>
            </a:r>
            <a:r>
              <a:rPr lang="ru-RU" dirty="0">
                <a:solidFill>
                  <a:srgbClr val="071B3B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 договорная документация + блок ЭДО</a:t>
            </a:r>
          </a:p>
          <a:p>
            <a:endParaRPr lang="ru-RU" dirty="0">
              <a:solidFill>
                <a:srgbClr val="071B3B"/>
              </a:solidFill>
              <a:latin typeface="Euclid Circular A Medium" panose="020B0604000000000000" charset="-52"/>
              <a:ea typeface="Euclid Circular A Medium" panose="020B0604000000000000" charset="-52"/>
            </a:endParaRPr>
          </a:p>
          <a:p>
            <a:r>
              <a:rPr lang="ru-RU" b="1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1С:Бухгалтерия:</a:t>
            </a:r>
          </a:p>
          <a:p>
            <a:r>
              <a:rPr lang="ru-RU" dirty="0">
                <a:solidFill>
                  <a:srgbClr val="071B3B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скан-копии  бумажных первичных документов</a:t>
            </a:r>
          </a:p>
          <a:p>
            <a:endParaRPr lang="ru-RU" dirty="0">
              <a:solidFill>
                <a:srgbClr val="071B3B"/>
              </a:solidFill>
              <a:latin typeface="Euclid Circular A Medium" panose="020B0604000000000000" charset="-52"/>
              <a:ea typeface="Euclid Circular A Medium" panose="020B0604000000000000" charset="-52"/>
            </a:endParaRPr>
          </a:p>
          <a:p>
            <a:r>
              <a:rPr lang="ru-RU" b="1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Специализированное ПО: </a:t>
            </a:r>
            <a:r>
              <a:rPr lang="ru-RU" dirty="0">
                <a:solidFill>
                  <a:srgbClr val="071B3B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пакеты документов по закупочным и товарным интервенциям зерна</a:t>
            </a:r>
          </a:p>
          <a:p>
            <a:endParaRPr lang="ru-RU" dirty="0">
              <a:solidFill>
                <a:srgbClr val="071B3B"/>
              </a:solidFill>
              <a:latin typeface="Euclid Circular A Medium" panose="020B0604000000000000" charset="-52"/>
              <a:ea typeface="Euclid Circular A Medium" panose="020B0604000000000000" charset="-52"/>
            </a:endParaRPr>
          </a:p>
          <a:p>
            <a:r>
              <a:rPr lang="ru-RU" b="1" dirty="0">
                <a:solidFill>
                  <a:srgbClr val="C00000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Выделенные сетевые ресурсы: </a:t>
            </a:r>
            <a:r>
              <a:rPr lang="ru-RU" dirty="0">
                <a:solidFill>
                  <a:srgbClr val="071B3B"/>
                </a:solidFill>
                <a:latin typeface="Euclid Circular A Medium" panose="020B0604000000000000" charset="-52"/>
                <a:ea typeface="Euclid Circular A Medium" panose="020B0604000000000000" charset="-52"/>
              </a:rPr>
              <a:t>документы по субсидиям, госконтрактам</a:t>
            </a:r>
            <a:endParaRPr lang="ru-RU" dirty="0">
              <a:hlinkClick r:id="rId4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032A1F0-86D1-44B6-8638-35F23A55D38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15950" y="1077408"/>
            <a:ext cx="5800129" cy="49098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550ED2-8D28-434E-A0A3-F507E44F7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12" y="-2448"/>
            <a:ext cx="9906000" cy="9326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B9B686-BE52-4F0E-BB86-9C443B0CF566}"/>
              </a:ext>
            </a:extLst>
          </p:cNvPr>
          <p:cNvSpPr txBox="1"/>
          <p:nvPr/>
        </p:nvSpPr>
        <p:spPr>
          <a:xfrm>
            <a:off x="103314" y="242730"/>
            <a:ext cx="877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Схема интеграции Электронного архива с источниками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 SemiBold" panose="020B0704000000000000" pitchFamily="34" charset="-52"/>
              <a:ea typeface="Euclid Circular A SemiBold" panose="020B0704000000000000" pitchFamily="34" charset="-5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F8E810-8A1D-4A13-83AC-470ED2900945}"/>
              </a:ext>
            </a:extLst>
          </p:cNvPr>
          <p:cNvSpPr txBox="1"/>
          <p:nvPr/>
        </p:nvSpPr>
        <p:spPr>
          <a:xfrm>
            <a:off x="178598" y="5949508"/>
            <a:ext cx="33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74329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2D0356-623C-4644-903F-814B55511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794"/>
            <a:ext cx="9906000" cy="81845"/>
          </a:xfrm>
          <a:prstGeom prst="rect">
            <a:avLst/>
          </a:prstGeom>
        </p:spPr>
      </p:pic>
      <p:sp>
        <p:nvSpPr>
          <p:cNvPr id="3" name="Shape 1">
            <a:extLst>
              <a:ext uri="{FF2B5EF4-FFF2-40B4-BE49-F238E27FC236}">
                <a16:creationId xmlns:a16="http://schemas.microsoft.com/office/drawing/2014/main" id="{CB0E960E-9FAD-42EA-BF82-FC1A997A2622}"/>
              </a:ext>
            </a:extLst>
          </p:cNvPr>
          <p:cNvSpPr/>
          <p:nvPr/>
        </p:nvSpPr>
        <p:spPr>
          <a:xfrm>
            <a:off x="-1212" y="6544685"/>
            <a:ext cx="9907212" cy="217360"/>
          </a:xfrm>
          <a:prstGeom prst="rect">
            <a:avLst/>
          </a:prstGeom>
          <a:solidFill>
            <a:srgbClr val="041F42">
              <a:alpha val="100000"/>
            </a:srgbClr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019E0-3007-4612-96BD-9D9557557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840"/>
            <a:ext cx="9906000" cy="81845"/>
          </a:xfrm>
          <a:prstGeom prst="rect">
            <a:avLst/>
          </a:prstGeom>
        </p:spPr>
      </p:pic>
      <p:pic>
        <p:nvPicPr>
          <p:cNvPr id="5" name="Image 16" descr=" ">
            <a:extLst>
              <a:ext uri="{FF2B5EF4-FFF2-40B4-BE49-F238E27FC236}">
                <a16:creationId xmlns:a16="http://schemas.microsoft.com/office/drawing/2014/main" id="{522DF46D-CB76-4338-B467-7D0ACA1D3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3" y="6552452"/>
            <a:ext cx="661434" cy="201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E70E0E-CF58-4359-BB16-3119A8827515}"/>
              </a:ext>
            </a:extLst>
          </p:cNvPr>
          <p:cNvSpPr txBox="1"/>
          <p:nvPr/>
        </p:nvSpPr>
        <p:spPr>
          <a:xfrm>
            <a:off x="610236" y="1055280"/>
            <a:ext cx="8993609" cy="399646"/>
          </a:xfrm>
          <a:prstGeom prst="rect">
            <a:avLst/>
          </a:prstGeom>
          <a:noFill/>
        </p:spPr>
        <p:txBody>
          <a:bodyPr wrap="square" lIns="40957" tIns="40957" rIns="40957" bIns="40957" rtlCol="0" anchor="ctr">
            <a:noAutofit/>
          </a:bodyPr>
          <a:lstStyle/>
          <a:p>
            <a:pPr algn="just"/>
            <a:endParaRPr lang="ru-RU" sz="1200" i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33D67C1C-AA75-430F-BB87-A3C4ECFA0E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8268430"/>
              </p:ext>
            </p:extLst>
          </p:nvPr>
        </p:nvGraphicFramePr>
        <p:xfrm>
          <a:off x="1418670" y="1139289"/>
          <a:ext cx="8421606" cy="5909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758646-80E8-43E1-8896-AF370A3638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0698"/>
            <a:ext cx="9906000" cy="932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91FAB4-814F-4BCA-B4A3-76E06B1219CD}"/>
              </a:ext>
            </a:extLst>
          </p:cNvPr>
          <p:cNvSpPr txBox="1"/>
          <p:nvPr/>
        </p:nvSpPr>
        <p:spPr>
          <a:xfrm>
            <a:off x="422910" y="286654"/>
            <a:ext cx="7431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prstClr val="white"/>
                </a:solidFill>
                <a:latin typeface="Euclid Circular A SemiBold" panose="020B0704000000000000" pitchFamily="34" charset="-52"/>
                <a:ea typeface="Euclid Circular A SemiBold" panose="020B0704000000000000" pitchFamily="34" charset="-52"/>
              </a:rPr>
              <a:t>Особенности построения Электронного архива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clid Circular A SemiBold" panose="020B0704000000000000" pitchFamily="34" charset="-52"/>
              <a:ea typeface="Euclid Circular A SemiBold" panose="020B0704000000000000" pitchFamily="34" charset="-52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666C42-5BC7-4EB0-91F8-34DE4B204C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321" y="1139289"/>
            <a:ext cx="1346902" cy="50854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9015D8-627E-4DCB-8352-CA9537B19C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628" y="1131522"/>
            <a:ext cx="1304657" cy="853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9ED99F8-C468-498F-9637-8AB720C943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56" y="1445833"/>
            <a:ext cx="1102799" cy="3379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C9266B-7594-41D4-8CD3-FABA794C7746}"/>
              </a:ext>
            </a:extLst>
          </p:cNvPr>
          <p:cNvSpPr txBox="1"/>
          <p:nvPr/>
        </p:nvSpPr>
        <p:spPr>
          <a:xfrm>
            <a:off x="185233" y="5904959"/>
            <a:ext cx="33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413484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5874</TotalTime>
  <Words>1185</Words>
  <Application>Microsoft Office PowerPoint</Application>
  <PresentationFormat>Лист A4 (210x297 мм)</PresentationFormat>
  <Paragraphs>187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30" baseType="lpstr">
      <vt:lpstr>Euclid Circular A Light</vt:lpstr>
      <vt:lpstr>Arial</vt:lpstr>
      <vt:lpstr>Calibri</vt:lpstr>
      <vt:lpstr>Wingdings</vt:lpstr>
      <vt:lpstr>Euclid Circular A</vt:lpstr>
      <vt:lpstr>Tahoma</vt:lpstr>
      <vt:lpstr>Euclid Circular A Regular</vt:lpstr>
      <vt:lpstr>Euclid Circular A Medium</vt:lpstr>
      <vt:lpstr>Euclid Circular A SemiBold</vt:lpstr>
      <vt:lpstr>Calibri Light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Veonix</dc:creator>
  <cp:lastModifiedBy>Маметьева Наталья</cp:lastModifiedBy>
  <cp:revision>302</cp:revision>
  <cp:lastPrinted>2024-10-07T08:38:38Z</cp:lastPrinted>
  <dcterms:created xsi:type="dcterms:W3CDTF">2024-01-23T14:17:42Z</dcterms:created>
  <dcterms:modified xsi:type="dcterms:W3CDTF">2024-12-03T13:31:49Z</dcterms:modified>
</cp:coreProperties>
</file>