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70" r:id="rId2"/>
    <p:sldMasterId id="2147483671" r:id="rId3"/>
    <p:sldMasterId id="2147484112" r:id="rId4"/>
    <p:sldMasterId id="2147484125" r:id="rId5"/>
    <p:sldMasterId id="2147484311" r:id="rId6"/>
  </p:sldMasterIdLst>
  <p:notesMasterIdLst>
    <p:notesMasterId r:id="rId12"/>
  </p:notesMasterIdLst>
  <p:handoutMasterIdLst>
    <p:handoutMasterId r:id="rId13"/>
  </p:handoutMasterIdLst>
  <p:sldIdLst>
    <p:sldId id="735" r:id="rId7"/>
    <p:sldId id="738" r:id="rId8"/>
    <p:sldId id="739" r:id="rId9"/>
    <p:sldId id="736" r:id="rId10"/>
    <p:sldId id="73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0F6A0"/>
    <a:srgbClr val="1E03BD"/>
    <a:srgbClr val="800000"/>
    <a:srgbClr val="663300"/>
    <a:srgbClr val="996633"/>
    <a:srgbClr val="F9E383"/>
    <a:srgbClr val="CC3300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2986" autoAdjust="0"/>
    <p:restoredTop sz="84305" autoAdjust="0"/>
  </p:normalViewPr>
  <p:slideViewPr>
    <p:cSldViewPr>
      <p:cViewPr>
        <p:scale>
          <a:sx n="89" d="100"/>
          <a:sy n="89" d="100"/>
        </p:scale>
        <p:origin x="-226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88" y="-96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0EEC412-7C96-4936-B4A2-87ADB4326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45D6392-F69E-4DAE-ABEF-C34343154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CDD4C6-8406-47C4-AEBD-135E3774884A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3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39750" y="5084763"/>
            <a:ext cx="8207375" cy="7937"/>
            <a:chOff x="295" y="1974"/>
            <a:chExt cx="5170" cy="5"/>
          </a:xfrm>
        </p:grpSpPr>
        <p:sp>
          <p:nvSpPr>
            <p:cNvPr id="5" name="Line 15"/>
            <p:cNvSpPr>
              <a:spLocks noChangeShapeType="1"/>
            </p:cNvSpPr>
            <p:nvPr userDrawn="1"/>
          </p:nvSpPr>
          <p:spPr bwMode="auto">
            <a:xfrm>
              <a:off x="295" y="1979"/>
              <a:ext cx="5170" cy="0"/>
            </a:xfrm>
            <a:prstGeom prst="line">
              <a:avLst/>
            </a:prstGeom>
            <a:noFill/>
            <a:ln w="12699">
              <a:solidFill>
                <a:srgbClr val="FFFFCC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endParaRPr lang="ru-RU" sz="4800"/>
            </a:p>
          </p:txBody>
        </p:sp>
        <p:sp>
          <p:nvSpPr>
            <p:cNvPr id="6" name="Line 16"/>
            <p:cNvSpPr>
              <a:spLocks noChangeShapeType="1"/>
            </p:cNvSpPr>
            <p:nvPr userDrawn="1"/>
          </p:nvSpPr>
          <p:spPr bwMode="auto">
            <a:xfrm>
              <a:off x="295" y="1974"/>
              <a:ext cx="5170" cy="0"/>
            </a:xfrm>
            <a:prstGeom prst="line">
              <a:avLst/>
            </a:prstGeom>
            <a:noFill/>
            <a:ln w="12699">
              <a:solidFill>
                <a:srgbClr val="FF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endParaRPr lang="ru-RU" sz="4800"/>
            </a:p>
          </p:txBody>
        </p:sp>
      </p:grp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042988" y="188913"/>
            <a:ext cx="5616575" cy="3968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2000" b="1">
                <a:solidFill>
                  <a:srgbClr val="D9241C"/>
                </a:solidFill>
              </a:rPr>
              <a:t>Семинар партнеров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1042988" y="476250"/>
            <a:ext cx="8351837" cy="336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1600">
                <a:solidFill>
                  <a:srgbClr val="800000"/>
                </a:solidFill>
              </a:rPr>
              <a:t>27–28 сентября 2009 года, г. Москва, гостиница «Космос»</a:t>
            </a:r>
          </a:p>
        </p:txBody>
      </p:sp>
      <p:pic>
        <p:nvPicPr>
          <p:cNvPr id="9" name="Picture 34" descr="лого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333375"/>
            <a:ext cx="809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35"/>
          <p:cNvSpPr>
            <a:spLocks noChangeShapeType="1"/>
          </p:cNvSpPr>
          <p:nvPr/>
        </p:nvSpPr>
        <p:spPr bwMode="auto">
          <a:xfrm>
            <a:off x="971550" y="115888"/>
            <a:ext cx="0" cy="865187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4800"/>
          </a:p>
        </p:txBody>
      </p:sp>
      <p:sp>
        <p:nvSpPr>
          <p:cNvPr id="793636" name="Rectangle 3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 sz="4800">
                <a:solidFill>
                  <a:srgbClr val="CC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93637" name="Rectangle 3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19350" y="506095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CC33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27BE4-6665-4D15-A9F8-9638C5DB8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4025" y="44450"/>
            <a:ext cx="2232025" cy="6480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50" y="44450"/>
            <a:ext cx="6543675" cy="6480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73EB3-F19F-4897-A52A-B6B29F14A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9035B-B29E-480B-B7C8-70017A3E5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9113" y="5157788"/>
            <a:ext cx="4038600" cy="68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0113" y="5157788"/>
            <a:ext cx="4038600" cy="68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47EE-41C0-4BFB-9D40-8A844FF5C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1341438"/>
            <a:ext cx="2062162" cy="44973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9113" y="1341438"/>
            <a:ext cx="6035675" cy="44973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221038" y="5084763"/>
            <a:ext cx="5743575" cy="7937"/>
            <a:chOff x="295" y="1974"/>
            <a:chExt cx="5170" cy="5"/>
          </a:xfrm>
        </p:grpSpPr>
        <p:sp>
          <p:nvSpPr>
            <p:cNvPr id="5" name="Line 15"/>
            <p:cNvSpPr>
              <a:spLocks noChangeShapeType="1"/>
            </p:cNvSpPr>
            <p:nvPr userDrawn="1"/>
          </p:nvSpPr>
          <p:spPr bwMode="auto">
            <a:xfrm>
              <a:off x="295" y="1979"/>
              <a:ext cx="5170" cy="0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Line 16"/>
            <p:cNvSpPr>
              <a:spLocks noChangeShapeType="1"/>
            </p:cNvSpPr>
            <p:nvPr userDrawn="1"/>
          </p:nvSpPr>
          <p:spPr bwMode="auto">
            <a:xfrm>
              <a:off x="295" y="1974"/>
              <a:ext cx="5170" cy="0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1042988" y="188913"/>
            <a:ext cx="8418512" cy="16319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D9241C"/>
                </a:solidFill>
              </a:rPr>
              <a:t>Научно-практическая конференция «Новые информационные технологии в образовании»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800000"/>
                </a:solidFill>
              </a:rPr>
              <a:t>2- 3 февраля 2010 года</a:t>
            </a:r>
          </a:p>
          <a:p>
            <a:pPr>
              <a:spcBef>
                <a:spcPct val="50000"/>
              </a:spcBef>
              <a:defRPr/>
            </a:pPr>
            <a:endParaRPr lang="ru-RU" sz="2000" b="1" dirty="0">
              <a:solidFill>
                <a:srgbClr val="D9241C"/>
              </a:solidFill>
            </a:endParaRPr>
          </a:p>
        </p:txBody>
      </p:sp>
      <p:pic>
        <p:nvPicPr>
          <p:cNvPr id="8" name="Picture 34" descr="лого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333375"/>
            <a:ext cx="809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35"/>
          <p:cNvSpPr>
            <a:spLocks noChangeShapeType="1"/>
          </p:cNvSpPr>
          <p:nvPr/>
        </p:nvSpPr>
        <p:spPr bwMode="auto">
          <a:xfrm>
            <a:off x="971550" y="115888"/>
            <a:ext cx="0" cy="865187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93636" name="Rectangle 36"/>
          <p:cNvSpPr>
            <a:spLocks noGrp="1" noChangeArrowheads="1"/>
          </p:cNvSpPr>
          <p:nvPr>
            <p:ph type="ctrTitle" sz="quarter"/>
          </p:nvPr>
        </p:nvSpPr>
        <p:spPr>
          <a:xfrm>
            <a:off x="1476375" y="1412875"/>
            <a:ext cx="7667625" cy="3384550"/>
          </a:xfrm>
        </p:spPr>
        <p:txBody>
          <a:bodyPr/>
          <a:lstStyle>
            <a:lvl1pPr algn="ctr">
              <a:defRPr sz="4800">
                <a:solidFill>
                  <a:srgbClr val="CC33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93637" name="Rectangle 3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19350" y="506095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CC33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91A62-FA7A-4FEF-BAF8-42F4E01D5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31D3C-6A58-47D0-B992-48FB9E345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950" y="1268413"/>
            <a:ext cx="43878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878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65562-5B08-41BF-B79C-90EDAB1DF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69B6-E12B-44AF-A483-D0DC6FFB8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62453-ECB9-4718-A9B7-13B22F703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950" y="1268413"/>
            <a:ext cx="43878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878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02B3-6E0E-46A4-B5C2-9D49CC84F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6E2D0-8D4F-47B3-9F8A-7D205EF1F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8E41E-EEE0-440B-9A6D-6EC9036FF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E43FF-E0F9-4C1D-BDE8-E046EFF5D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E8EC-BBC9-410C-9389-9E3AE39B8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4025" y="44450"/>
            <a:ext cx="2232025" cy="6480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50" y="44450"/>
            <a:ext cx="6543675" cy="6480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A411-C625-433B-9DC2-6D8C0ACBA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44450"/>
            <a:ext cx="5618162" cy="1081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07950" y="1268413"/>
            <a:ext cx="8928100" cy="5256212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CA76E-E858-4BEC-8510-743D21DE8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94FEB-1FA4-4B8E-A5BF-7ED54B59D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3375" y="1600200"/>
            <a:ext cx="2074863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7377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top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39750" y="5084763"/>
            <a:ext cx="8207375" cy="7937"/>
            <a:chOff x="295" y="1974"/>
            <a:chExt cx="5170" cy="5"/>
          </a:xfrm>
        </p:grpSpPr>
        <p:sp>
          <p:nvSpPr>
            <p:cNvPr id="6" name="Line 15"/>
            <p:cNvSpPr>
              <a:spLocks noChangeShapeType="1"/>
            </p:cNvSpPr>
            <p:nvPr userDrawn="1"/>
          </p:nvSpPr>
          <p:spPr bwMode="auto">
            <a:xfrm>
              <a:off x="295" y="1979"/>
              <a:ext cx="5170" cy="0"/>
            </a:xfrm>
            <a:prstGeom prst="line">
              <a:avLst/>
            </a:prstGeom>
            <a:noFill/>
            <a:ln w="12699">
              <a:solidFill>
                <a:srgbClr val="FFFFCC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Line 16"/>
            <p:cNvSpPr>
              <a:spLocks noChangeShapeType="1"/>
            </p:cNvSpPr>
            <p:nvPr userDrawn="1"/>
          </p:nvSpPr>
          <p:spPr bwMode="auto">
            <a:xfrm>
              <a:off x="295" y="1974"/>
              <a:ext cx="5170" cy="0"/>
            </a:xfrm>
            <a:prstGeom prst="line">
              <a:avLst/>
            </a:prstGeom>
            <a:noFill/>
            <a:ln w="12699">
              <a:solidFill>
                <a:srgbClr val="FF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" name="Text Box 20"/>
          <p:cNvSpPr txBox="1">
            <a:spLocks noChangeArrowheads="1"/>
          </p:cNvSpPr>
          <p:nvPr userDrawn="1"/>
        </p:nvSpPr>
        <p:spPr bwMode="auto">
          <a:xfrm>
            <a:off x="1042988" y="188913"/>
            <a:ext cx="7840662" cy="5238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D9241C"/>
                </a:solidFill>
              </a:rPr>
              <a:t>Решения для бюджетной сферы</a:t>
            </a:r>
          </a:p>
        </p:txBody>
      </p:sp>
      <p:pic>
        <p:nvPicPr>
          <p:cNvPr id="9" name="Picture 34" descr="лого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333375"/>
            <a:ext cx="809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35"/>
          <p:cNvSpPr>
            <a:spLocks noChangeShapeType="1"/>
          </p:cNvSpPr>
          <p:nvPr/>
        </p:nvSpPr>
        <p:spPr bwMode="auto">
          <a:xfrm>
            <a:off x="971550" y="115888"/>
            <a:ext cx="0" cy="865187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93636" name="Rectangle 3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 sz="4800">
                <a:solidFill>
                  <a:srgbClr val="CC33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93637" name="Rectangle 3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19350" y="506095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CC3300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BC257-3728-4046-9498-EB9DA803E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DD7B-77AF-47D0-A43D-9654F710A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42173-03A2-472A-A986-87E790635B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950" y="1268413"/>
            <a:ext cx="43878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8785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3E747-0B95-43EE-82E2-F9E434866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BFF3-D8F8-4334-8FF5-C8AF60D2F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3F871-4E2F-436C-8D93-BF89F0D98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A3ED4-78FD-4BD9-B9F1-398C5B8A7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4CFA-036C-4BF9-8729-7A0592156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6A76-58CE-4FAC-9F32-D3296D5F6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9D02-1D68-4258-B1D8-8559CEA3F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04025" y="44450"/>
            <a:ext cx="2232025" cy="6480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50" y="44450"/>
            <a:ext cx="6543675" cy="6480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B8EB-7424-4C2B-85F2-7FBCE93D8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44450"/>
            <a:ext cx="5618162" cy="1081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950" y="1268413"/>
            <a:ext cx="4387850" cy="5256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4387850" cy="2551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71925"/>
            <a:ext cx="4387850" cy="2552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A15C-2C5B-44F5-AD84-ABB78EEF3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258888" y="44450"/>
            <a:ext cx="5618162" cy="1081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7950" y="1268413"/>
            <a:ext cx="4387850" cy="2551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68413"/>
            <a:ext cx="4387850" cy="2551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07950" y="3971925"/>
            <a:ext cx="4387850" cy="2552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71925"/>
            <a:ext cx="4387850" cy="2552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7A853-2223-4BB4-A784-927B6BE92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04F47-C5CD-41CA-8244-8E9D6AC61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2058-F668-4925-9684-93FE74770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2F1D6-8EF3-4CD8-9F73-2D9EFE7CD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8.jpe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7" descr="1C_06_L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616700"/>
            <a:ext cx="91440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45" descr="1C_0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7" name="Line 7"/>
          <p:cNvSpPr>
            <a:spLocks noChangeShapeType="1"/>
          </p:cNvSpPr>
          <p:nvPr/>
        </p:nvSpPr>
        <p:spPr bwMode="auto">
          <a:xfrm>
            <a:off x="1258888" y="115888"/>
            <a:ext cx="0" cy="865187"/>
          </a:xfrm>
          <a:prstGeom prst="line">
            <a:avLst/>
          </a:prstGeom>
          <a:noFill/>
          <a:ln w="12699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4800"/>
          </a:p>
        </p:txBody>
      </p:sp>
      <p:sp>
        <p:nvSpPr>
          <p:cNvPr id="153608" name="Line 8"/>
          <p:cNvSpPr>
            <a:spLocks noChangeShapeType="1"/>
          </p:cNvSpPr>
          <p:nvPr/>
        </p:nvSpPr>
        <p:spPr bwMode="auto">
          <a:xfrm>
            <a:off x="1258888" y="117475"/>
            <a:ext cx="0" cy="865188"/>
          </a:xfrm>
          <a:prstGeom prst="line">
            <a:avLst/>
          </a:prstGeom>
          <a:noFill/>
          <a:ln w="12699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4800"/>
          </a:p>
        </p:txBody>
      </p:sp>
      <p:pic>
        <p:nvPicPr>
          <p:cNvPr id="1030" name="Picture 44" descr="лого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79388" y="260350"/>
            <a:ext cx="809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4450"/>
            <a:ext cx="56181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268413"/>
            <a:ext cx="89281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52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32575"/>
            <a:ext cx="817245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5B0917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5" name="Rectangle 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97650"/>
            <a:ext cx="7667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5B0917"/>
                </a:solidFill>
              </a:defRPr>
            </a:lvl1pPr>
          </a:lstStyle>
          <a:p>
            <a:pPr>
              <a:defRPr/>
            </a:pPr>
            <a:fld id="{BE494B64-1F80-4587-9A40-87333C33F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00" r:id="rId1"/>
    <p:sldLayoutId id="2147486634" r:id="rId2"/>
    <p:sldLayoutId id="2147486635" r:id="rId3"/>
    <p:sldLayoutId id="2147486636" r:id="rId4"/>
    <p:sldLayoutId id="2147486637" r:id="rId5"/>
    <p:sldLayoutId id="2147486638" r:id="rId6"/>
    <p:sldLayoutId id="2147486639" r:id="rId7"/>
    <p:sldLayoutId id="2147486640" r:id="rId8"/>
    <p:sldLayoutId id="2147486641" r:id="rId9"/>
    <p:sldLayoutId id="2147486642" r:id="rId10"/>
    <p:sldLayoutId id="2147486643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Clr>
          <a:srgbClr val="CC0000"/>
        </a:buClr>
        <a:buSzPct val="60000"/>
        <a:buFont typeface="Wingdings" pitchFamily="2" charset="2"/>
        <a:buChar char="n"/>
        <a:defRPr sz="2200">
          <a:solidFill>
            <a:srgbClr val="5B091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30000"/>
        </a:spcAft>
        <a:buClr>
          <a:srgbClr val="CC0000"/>
        </a:buClr>
        <a:buFont typeface="Wingdings" pitchFamily="2" charset="2"/>
        <a:buChar char="§"/>
        <a:defRPr sz="2000">
          <a:solidFill>
            <a:srgbClr val="5B091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SzPct val="80000"/>
        <a:buFont typeface="Wingdings" pitchFamily="2" charset="2"/>
        <a:buChar char="§"/>
        <a:defRPr sz="2400">
          <a:solidFill>
            <a:srgbClr val="5B091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Font typeface="Times New Roman" pitchFamily="18" charset="0"/>
        <a:buChar char="▪"/>
        <a:defRPr sz="1600">
          <a:solidFill>
            <a:srgbClr val="5B091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"/>
          <p:cNvGrpSpPr>
            <a:grpSpLocks/>
          </p:cNvGrpSpPr>
          <p:nvPr/>
        </p:nvGrpSpPr>
        <p:grpSpPr bwMode="auto">
          <a:xfrm>
            <a:off x="468313" y="4124325"/>
            <a:ext cx="8207375" cy="7938"/>
            <a:chOff x="295" y="1974"/>
            <a:chExt cx="5170" cy="5"/>
          </a:xfrm>
        </p:grpSpPr>
        <p:sp>
          <p:nvSpPr>
            <p:cNvPr id="926731" name="Line 11"/>
            <p:cNvSpPr>
              <a:spLocks noChangeShapeType="1"/>
            </p:cNvSpPr>
            <p:nvPr userDrawn="1"/>
          </p:nvSpPr>
          <p:spPr bwMode="auto">
            <a:xfrm>
              <a:off x="295" y="1979"/>
              <a:ext cx="5170" cy="0"/>
            </a:xfrm>
            <a:prstGeom prst="line">
              <a:avLst/>
            </a:prstGeom>
            <a:noFill/>
            <a:ln w="12699">
              <a:solidFill>
                <a:srgbClr val="FFFFCC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endParaRPr lang="ru-RU" sz="4800"/>
            </a:p>
          </p:txBody>
        </p:sp>
        <p:sp>
          <p:nvSpPr>
            <p:cNvPr id="926732" name="Line 12"/>
            <p:cNvSpPr>
              <a:spLocks noChangeShapeType="1"/>
            </p:cNvSpPr>
            <p:nvPr userDrawn="1"/>
          </p:nvSpPr>
          <p:spPr bwMode="auto">
            <a:xfrm>
              <a:off x="295" y="1974"/>
              <a:ext cx="5170" cy="0"/>
            </a:xfrm>
            <a:prstGeom prst="line">
              <a:avLst/>
            </a:prstGeom>
            <a:noFill/>
            <a:ln w="12699">
              <a:solidFill>
                <a:srgbClr val="FF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endParaRPr lang="ru-RU" sz="4800"/>
            </a:p>
          </p:txBody>
        </p: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416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2052" name="Picture 16" descr="лого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260350"/>
            <a:ext cx="809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644" r:id="rId1"/>
    <p:sldLayoutId id="2147486645" r:id="rId2"/>
    <p:sldLayoutId id="2147486646" r:id="rId3"/>
    <p:sldLayoutId id="2147486647" r:id="rId4"/>
    <p:sldLayoutId id="2147486648" r:id="rId5"/>
    <p:sldLayoutId id="2147486649" r:id="rId6"/>
    <p:sldLayoutId id="2147486650" r:id="rId7"/>
    <p:sldLayoutId id="2147486651" r:id="rId8"/>
    <p:sldLayoutId id="2147486652" r:id="rId9"/>
    <p:sldLayoutId id="2147486653" r:id="rId10"/>
    <p:sldLayoutId id="21474866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3300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90000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лого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7950" y="333375"/>
            <a:ext cx="809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890" name="Line 10"/>
          <p:cNvSpPr>
            <a:spLocks noChangeShapeType="1"/>
          </p:cNvSpPr>
          <p:nvPr/>
        </p:nvSpPr>
        <p:spPr bwMode="auto">
          <a:xfrm>
            <a:off x="971550" y="115888"/>
            <a:ext cx="0" cy="865187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4800"/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41438"/>
            <a:ext cx="822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9113" y="5157788"/>
            <a:ext cx="82296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3078" name="Group 13"/>
          <p:cNvGrpSpPr>
            <a:grpSpLocks/>
          </p:cNvGrpSpPr>
          <p:nvPr/>
        </p:nvGrpSpPr>
        <p:grpSpPr bwMode="auto">
          <a:xfrm>
            <a:off x="539750" y="5084763"/>
            <a:ext cx="8207375" cy="7937"/>
            <a:chOff x="295" y="1974"/>
            <a:chExt cx="5170" cy="5"/>
          </a:xfrm>
        </p:grpSpPr>
        <p:sp>
          <p:nvSpPr>
            <p:cNvPr id="1146894" name="Line 14"/>
            <p:cNvSpPr>
              <a:spLocks noChangeShapeType="1"/>
            </p:cNvSpPr>
            <p:nvPr userDrawn="1"/>
          </p:nvSpPr>
          <p:spPr bwMode="auto">
            <a:xfrm>
              <a:off x="295" y="1979"/>
              <a:ext cx="5170" cy="0"/>
            </a:xfrm>
            <a:prstGeom prst="line">
              <a:avLst/>
            </a:prstGeom>
            <a:noFill/>
            <a:ln w="12699">
              <a:solidFill>
                <a:srgbClr val="FFFFCC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endParaRPr lang="ru-RU" sz="4800"/>
            </a:p>
          </p:txBody>
        </p:sp>
        <p:sp>
          <p:nvSpPr>
            <p:cNvPr id="1146895" name="Line 15"/>
            <p:cNvSpPr>
              <a:spLocks noChangeShapeType="1"/>
            </p:cNvSpPr>
            <p:nvPr userDrawn="1"/>
          </p:nvSpPr>
          <p:spPr bwMode="auto">
            <a:xfrm>
              <a:off x="295" y="1974"/>
              <a:ext cx="5170" cy="0"/>
            </a:xfrm>
            <a:prstGeom prst="line">
              <a:avLst/>
            </a:prstGeom>
            <a:noFill/>
            <a:ln w="12699">
              <a:solidFill>
                <a:srgbClr val="FF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endParaRPr lang="ru-RU" sz="4800"/>
            </a:p>
          </p:txBody>
        </p:sp>
      </p:grpSp>
      <p:sp>
        <p:nvSpPr>
          <p:cNvPr id="1146896" name="Text Box 16"/>
          <p:cNvSpPr txBox="1">
            <a:spLocks noChangeArrowheads="1"/>
          </p:cNvSpPr>
          <p:nvPr/>
        </p:nvSpPr>
        <p:spPr bwMode="auto">
          <a:xfrm>
            <a:off x="1042988" y="692150"/>
            <a:ext cx="8351837" cy="336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1600">
                <a:solidFill>
                  <a:srgbClr val="800000"/>
                </a:solidFill>
              </a:rPr>
              <a:t>25–26 сентября 2009 года, г. Москва, гостиница «Космос»</a:t>
            </a:r>
          </a:p>
        </p:txBody>
      </p:sp>
      <p:sp>
        <p:nvSpPr>
          <p:cNvPr id="1146897" name="Text Box 17"/>
          <p:cNvSpPr txBox="1">
            <a:spLocks noChangeArrowheads="1"/>
          </p:cNvSpPr>
          <p:nvPr/>
        </p:nvSpPr>
        <p:spPr bwMode="auto">
          <a:xfrm>
            <a:off x="1042988" y="173038"/>
            <a:ext cx="5616575" cy="5302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1800" b="1">
                <a:solidFill>
                  <a:srgbClr val="D9241C"/>
                </a:solidFill>
              </a:rPr>
              <a:t>Конференция </a:t>
            </a:r>
            <a:br>
              <a:rPr lang="ru-RU" sz="1800" b="1">
                <a:solidFill>
                  <a:srgbClr val="D9241C"/>
                </a:solidFill>
              </a:rPr>
            </a:br>
            <a:r>
              <a:rPr lang="ru-RU" sz="1800" b="1">
                <a:solidFill>
                  <a:srgbClr val="D9241C"/>
                </a:solidFill>
              </a:rPr>
              <a:t>«Решения для корпоративных клиентов»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55" r:id="rId1"/>
    <p:sldLayoutId id="2147486656" r:id="rId2"/>
    <p:sldLayoutId id="2147486657" r:id="rId3"/>
    <p:sldLayoutId id="2147486658" r:id="rId4"/>
    <p:sldLayoutId id="2147486659" r:id="rId5"/>
    <p:sldLayoutId id="2147486660" r:id="rId6"/>
    <p:sldLayoutId id="2147486661" r:id="rId7"/>
    <p:sldLayoutId id="2147486662" r:id="rId8"/>
    <p:sldLayoutId id="2147486663" r:id="rId9"/>
    <p:sldLayoutId id="2147486664" r:id="rId10"/>
    <p:sldLayoutId id="2147486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CC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CC0000"/>
          </a:solidFill>
          <a:latin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5B091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7" name="Line 7"/>
          <p:cNvSpPr>
            <a:spLocks noChangeShapeType="1"/>
          </p:cNvSpPr>
          <p:nvPr/>
        </p:nvSpPr>
        <p:spPr bwMode="auto">
          <a:xfrm>
            <a:off x="1258888" y="115888"/>
            <a:ext cx="0" cy="865187"/>
          </a:xfrm>
          <a:prstGeom prst="line">
            <a:avLst/>
          </a:prstGeom>
          <a:noFill/>
          <a:ln w="12699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53608" name="Line 8"/>
          <p:cNvSpPr>
            <a:spLocks noChangeShapeType="1"/>
          </p:cNvSpPr>
          <p:nvPr/>
        </p:nvSpPr>
        <p:spPr bwMode="auto">
          <a:xfrm>
            <a:off x="1258888" y="117475"/>
            <a:ext cx="0" cy="865188"/>
          </a:xfrm>
          <a:prstGeom prst="line">
            <a:avLst/>
          </a:prstGeom>
          <a:noFill/>
          <a:ln w="12699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pic>
        <p:nvPicPr>
          <p:cNvPr id="153644" name="Picture 44" descr="лого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23850" y="333375"/>
            <a:ext cx="809625" cy="371475"/>
          </a:xfrm>
          <a:prstGeom prst="rect">
            <a:avLst/>
          </a:prstGeom>
          <a:noFill/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</p:pic>
      <p:sp>
        <p:nvSpPr>
          <p:cNvPr id="4101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4450"/>
            <a:ext cx="56181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268413"/>
            <a:ext cx="89281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52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32575"/>
            <a:ext cx="817245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5B0917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5" name="Rectangle 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97650"/>
            <a:ext cx="7667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5B0917"/>
                </a:solidFill>
              </a:defRPr>
            </a:lvl1pPr>
          </a:lstStyle>
          <a:p>
            <a:pPr>
              <a:defRPr/>
            </a:pPr>
            <a:fld id="{19E1DB1F-DAFD-4870-9D7A-CF7EBE70C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01" r:id="rId1"/>
    <p:sldLayoutId id="2147486666" r:id="rId2"/>
    <p:sldLayoutId id="2147486667" r:id="rId3"/>
    <p:sldLayoutId id="2147486668" r:id="rId4"/>
    <p:sldLayoutId id="2147486669" r:id="rId5"/>
    <p:sldLayoutId id="2147486670" r:id="rId6"/>
    <p:sldLayoutId id="2147486671" r:id="rId7"/>
    <p:sldLayoutId id="2147486672" r:id="rId8"/>
    <p:sldLayoutId id="2147486673" r:id="rId9"/>
    <p:sldLayoutId id="2147486674" r:id="rId10"/>
    <p:sldLayoutId id="2147486675" r:id="rId11"/>
    <p:sldLayoutId id="2147486676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Clr>
          <a:srgbClr val="CC0000"/>
        </a:buClr>
        <a:buSzPct val="60000"/>
        <a:buFont typeface="Wingdings" pitchFamily="2" charset="2"/>
        <a:buChar char="n"/>
        <a:defRPr sz="2200">
          <a:solidFill>
            <a:srgbClr val="5B091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30000"/>
        </a:spcAft>
        <a:buClr>
          <a:srgbClr val="CC0000"/>
        </a:buClr>
        <a:buFont typeface="Wingdings" pitchFamily="2" charset="2"/>
        <a:buChar char="§"/>
        <a:defRPr sz="2000">
          <a:solidFill>
            <a:srgbClr val="5B091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SzPct val="80000"/>
        <a:buFont typeface="Wingdings" pitchFamily="2" charset="2"/>
        <a:buChar char="§"/>
        <a:defRPr sz="2400">
          <a:solidFill>
            <a:srgbClr val="5B091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Font typeface="Times New Roman" pitchFamily="18" charset="0"/>
        <a:buChar char="▪"/>
        <a:defRPr sz="1600">
          <a:solidFill>
            <a:srgbClr val="5B091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"/>
          <p:cNvGrpSpPr>
            <a:grpSpLocks/>
          </p:cNvGrpSpPr>
          <p:nvPr/>
        </p:nvGrpSpPr>
        <p:grpSpPr bwMode="auto">
          <a:xfrm>
            <a:off x="3348038" y="2997200"/>
            <a:ext cx="4922837" cy="7938"/>
            <a:chOff x="295" y="1974"/>
            <a:chExt cx="5170" cy="5"/>
          </a:xfrm>
        </p:grpSpPr>
        <p:sp>
          <p:nvSpPr>
            <p:cNvPr id="926731" name="Line 11"/>
            <p:cNvSpPr>
              <a:spLocks noChangeShapeType="1"/>
            </p:cNvSpPr>
            <p:nvPr userDrawn="1"/>
          </p:nvSpPr>
          <p:spPr bwMode="auto">
            <a:xfrm>
              <a:off x="295" y="1979"/>
              <a:ext cx="5170" cy="0"/>
            </a:xfrm>
            <a:prstGeom prst="line">
              <a:avLst/>
            </a:prstGeom>
            <a:noFill/>
            <a:ln w="12700">
              <a:solidFill>
                <a:srgbClr val="FFFFCC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6732" name="Line 12"/>
            <p:cNvSpPr>
              <a:spLocks noChangeShapeType="1"/>
            </p:cNvSpPr>
            <p:nvPr userDrawn="1"/>
          </p:nvSpPr>
          <p:spPr bwMode="auto">
            <a:xfrm>
              <a:off x="295" y="1974"/>
              <a:ext cx="5170" cy="0"/>
            </a:xfrm>
            <a:prstGeom prst="line">
              <a:avLst/>
            </a:prstGeom>
            <a:noFill/>
            <a:ln w="12700">
              <a:solidFill>
                <a:srgbClr val="FFCC00"/>
              </a:solidFill>
              <a:round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843213" y="2070100"/>
            <a:ext cx="5915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5124" name="Picture 16" descr="лого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9388" y="260350"/>
            <a:ext cx="809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677" r:id="rId1"/>
    <p:sldLayoutId id="2147486678" r:id="rId2"/>
    <p:sldLayoutId id="2147486679" r:id="rId3"/>
    <p:sldLayoutId id="2147486680" r:id="rId4"/>
    <p:sldLayoutId id="2147486681" r:id="rId5"/>
    <p:sldLayoutId id="2147486682" r:id="rId6"/>
    <p:sldLayoutId id="2147486683" r:id="rId7"/>
    <p:sldLayoutId id="2147486684" r:id="rId8"/>
    <p:sldLayoutId id="2147486685" r:id="rId9"/>
    <p:sldLayoutId id="2147486686" r:id="rId10"/>
    <p:sldLayoutId id="2147486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90000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7" descr="1C_06_L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6616700"/>
            <a:ext cx="91440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7" name="Line 7"/>
          <p:cNvSpPr>
            <a:spLocks noChangeShapeType="1"/>
          </p:cNvSpPr>
          <p:nvPr/>
        </p:nvSpPr>
        <p:spPr bwMode="auto">
          <a:xfrm>
            <a:off x="1258888" y="115888"/>
            <a:ext cx="0" cy="865187"/>
          </a:xfrm>
          <a:prstGeom prst="line">
            <a:avLst/>
          </a:prstGeom>
          <a:noFill/>
          <a:ln w="12699">
            <a:solidFill>
              <a:srgbClr val="FFFF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53608" name="Line 8"/>
          <p:cNvSpPr>
            <a:spLocks noChangeShapeType="1"/>
          </p:cNvSpPr>
          <p:nvPr/>
        </p:nvSpPr>
        <p:spPr bwMode="auto">
          <a:xfrm>
            <a:off x="1258888" y="117475"/>
            <a:ext cx="0" cy="865188"/>
          </a:xfrm>
          <a:prstGeom prst="line">
            <a:avLst/>
          </a:prstGeom>
          <a:noFill/>
          <a:ln w="12699">
            <a:solidFill>
              <a:srgbClr val="FFCC00"/>
            </a:solidFill>
            <a:round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pic>
        <p:nvPicPr>
          <p:cNvPr id="6149" name="Picture 44" descr="лого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79388" y="260350"/>
            <a:ext cx="8096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4450"/>
            <a:ext cx="56181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1" name="Rectangle 4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268413"/>
            <a:ext cx="89281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52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32575"/>
            <a:ext cx="817245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5B0917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5" name="Rectangle 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97650"/>
            <a:ext cx="7667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 b="1">
                <a:solidFill>
                  <a:srgbClr val="5B0917"/>
                </a:solidFill>
              </a:defRPr>
            </a:lvl1pPr>
          </a:lstStyle>
          <a:p>
            <a:pPr>
              <a:defRPr/>
            </a:pPr>
            <a:fld id="{A22784A5-5E48-4D61-B0D7-B03264E6D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02" r:id="rId1"/>
    <p:sldLayoutId id="2147486688" r:id="rId2"/>
    <p:sldLayoutId id="2147486689" r:id="rId3"/>
    <p:sldLayoutId id="2147486690" r:id="rId4"/>
    <p:sldLayoutId id="2147486691" r:id="rId5"/>
    <p:sldLayoutId id="2147486692" r:id="rId6"/>
    <p:sldLayoutId id="2147486693" r:id="rId7"/>
    <p:sldLayoutId id="2147486694" r:id="rId8"/>
    <p:sldLayoutId id="2147486695" r:id="rId9"/>
    <p:sldLayoutId id="2147486696" r:id="rId10"/>
    <p:sldLayoutId id="2147486697" r:id="rId11"/>
    <p:sldLayoutId id="2147486698" r:id="rId12"/>
    <p:sldLayoutId id="2147486699" r:id="rId13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3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50000"/>
        </a:spcAft>
        <a:buClr>
          <a:srgbClr val="CC0000"/>
        </a:buClr>
        <a:buSzPct val="60000"/>
        <a:buFont typeface="Wingdings" pitchFamily="2" charset="2"/>
        <a:buChar char="n"/>
        <a:defRPr sz="2200">
          <a:solidFill>
            <a:srgbClr val="5B091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30000"/>
        </a:spcAft>
        <a:buClr>
          <a:srgbClr val="CC0000"/>
        </a:buClr>
        <a:buFont typeface="Wingdings" pitchFamily="2" charset="2"/>
        <a:buChar char="§"/>
        <a:defRPr sz="2000">
          <a:solidFill>
            <a:srgbClr val="5B091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SzPct val="80000"/>
        <a:buFont typeface="Wingdings" pitchFamily="2" charset="2"/>
        <a:buChar char="§"/>
        <a:defRPr sz="2400">
          <a:solidFill>
            <a:srgbClr val="5B091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rgbClr val="CC0000"/>
        </a:buClr>
        <a:buFont typeface="Times New Roman" pitchFamily="18" charset="0"/>
        <a:buChar char="▪"/>
        <a:defRPr sz="1600">
          <a:solidFill>
            <a:srgbClr val="5B091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∙"/>
        <a:defRPr sz="1400">
          <a:solidFill>
            <a:srgbClr val="5B0917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04850" y="3028950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dirty="0" smtClean="0"/>
              <a:t>Эффективное управление закупками </a:t>
            </a:r>
            <a:br>
              <a:rPr lang="ru-RU" sz="3600" dirty="0" smtClean="0"/>
            </a:br>
            <a:r>
              <a:rPr lang="ru-RU" sz="3600" dirty="0" smtClean="0"/>
              <a:t>в рамках 44-ФЗ и 223-ФЗ</a:t>
            </a:r>
            <a:br>
              <a:rPr lang="ru-RU" sz="3600" dirty="0" smtClean="0"/>
            </a:br>
            <a:r>
              <a:rPr lang="ru-RU" altLang="ru-RU" sz="4400" dirty="0" smtClean="0">
                <a:solidFill>
                  <a:srgbClr val="800000"/>
                </a:solidFill>
              </a:rPr>
              <a:t/>
            </a:r>
            <a:br>
              <a:rPr lang="ru-RU" altLang="ru-RU" sz="4400" dirty="0" smtClean="0">
                <a:solidFill>
                  <a:srgbClr val="80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СРАВНЕНИЕ «1С:ГМЗ 8» И «ЗАКУПКИ. ДОПОЛНЕНИЕ К «1С:БГУ 8»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-396875" y="1125538"/>
            <a:ext cx="9540875" cy="2447925"/>
          </a:xfrm>
        </p:spPr>
        <p:txBody>
          <a:bodyPr/>
          <a:lstStyle/>
          <a:p>
            <a:pPr>
              <a:spcAft>
                <a:spcPts val="1800"/>
              </a:spcAft>
              <a:buFont typeface="Wingdings" pitchFamily="2" charset="2"/>
              <a:buNone/>
            </a:pPr>
            <a:r>
              <a:rPr lang="ru-RU" altLang="ru-RU" sz="1800" b="1" smtClean="0">
                <a:solidFill>
                  <a:srgbClr val="FF0000"/>
                </a:solidFill>
              </a:rPr>
              <a:t>	 ПО НАЗНАЧЕНИЮ И ЦЕЛЕВОЙ АУДИТОРИИ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71450" y="1428750"/>
            <a:ext cx="89281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5B09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1С:Государственные и муниципальные закупки 8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smtClean="0">
                <a:ln>
                  <a:noFill/>
                </a:ln>
                <a:solidFill>
                  <a:srgbClr val="5B0917"/>
                </a:solidFill>
                <a:effectLst/>
                <a:uLnTx/>
                <a:uFillTx/>
                <a:latin typeface="+mn-lt"/>
              </a:rPr>
              <a:t>Программный продукт ориентирован на уполномоченные органы,  специализированные организации, на крупных государственных или муниципальных заказчиков, предназначен для автоматизации процессов планирования, подготовки и проведения закупок;</a:t>
            </a:r>
            <a:endParaRPr kumimoji="0" lang="ru-RU" sz="2000" b="1" i="0" u="none" strike="noStrike" kern="0" cap="none" spc="0" normalizeH="0" baseline="0" noProof="0" smtClean="0">
              <a:ln>
                <a:noFill/>
              </a:ln>
              <a:solidFill>
                <a:srgbClr val="5B0917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5B09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1С:Закупки. Дополнение к «1С:БГУ 8»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>
                <a:srgbClr val="CC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2000" b="0" i="0" u="none" strike="noStrike" kern="0" cap="none" spc="0" normalizeH="0" baseline="0" noProof="0" smtClean="0">
                <a:ln>
                  <a:noFill/>
                </a:ln>
                <a:solidFill>
                  <a:srgbClr val="5B0917"/>
                </a:solidFill>
                <a:effectLst/>
                <a:uLnTx/>
                <a:uFillTx/>
                <a:latin typeface="+mn-lt"/>
              </a:rPr>
              <a:t>Программный продукт ориентирован на небольшие бюджетные, казенные, автономные учреждения, самостоятельно осуществляющие закупочную деятельность (планирование, подготовку, проведение и публикацию закупок) и предназначен для автоматизации процессов, связанных с подготовкой и размещением заказа, а также мониторингом исполнения контрактов.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5B0917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СРАВНЕНИЕ «1С:ГМЗ 8» И «ЗАКУПКИ. ДОПОЛНЕНИЕ К «1С:БГУ 8»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-396875" y="1125538"/>
            <a:ext cx="9540875" cy="2447925"/>
          </a:xfrm>
        </p:spPr>
        <p:txBody>
          <a:bodyPr/>
          <a:lstStyle/>
          <a:p>
            <a:pPr>
              <a:spcAft>
                <a:spcPts val="1800"/>
              </a:spcAft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FF0000"/>
                </a:solidFill>
              </a:rPr>
              <a:t>	 ПО РЕАЛИЗОВАННЫМ ФУНКЦИЯМ</a:t>
            </a:r>
          </a:p>
        </p:txBody>
      </p:sp>
      <p:sp>
        <p:nvSpPr>
          <p:cNvPr id="20484" name="TextBox 18"/>
          <p:cNvSpPr txBox="1">
            <a:spLocks noChangeArrowheads="1"/>
          </p:cNvSpPr>
          <p:nvPr/>
        </p:nvSpPr>
        <p:spPr bwMode="auto">
          <a:xfrm>
            <a:off x="285750" y="1473200"/>
            <a:ext cx="373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1C</a:t>
            </a:r>
            <a:r>
              <a:rPr lang="ru-RU" sz="1600" dirty="0"/>
              <a:t>:</a:t>
            </a:r>
            <a:r>
              <a:rPr lang="en-US" sz="1600" dirty="0"/>
              <a:t> </a:t>
            </a:r>
            <a:r>
              <a:rPr lang="ru-RU" sz="1600" dirty="0"/>
              <a:t>Государственные и муниципальные закупки 8 (1С:ГМЗ 8)</a:t>
            </a:r>
          </a:p>
        </p:txBody>
      </p:sp>
      <p:sp>
        <p:nvSpPr>
          <p:cNvPr id="20485" name="TextBox 18"/>
          <p:cNvSpPr txBox="1">
            <a:spLocks noChangeArrowheads="1"/>
          </p:cNvSpPr>
          <p:nvPr/>
        </p:nvSpPr>
        <p:spPr bwMode="auto">
          <a:xfrm>
            <a:off x="4575175" y="1473200"/>
            <a:ext cx="4711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1С:Закупки. Дополнение к "1С:Бухгалтерия государственного учреждения 8"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374650" y="3562350"/>
            <a:ext cx="36004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None/>
              <a:defRPr/>
            </a:pPr>
            <a:r>
              <a:rPr lang="ru-RU" sz="1600" kern="0" dirty="0">
                <a:solidFill>
                  <a:srgbClr val="5B0917"/>
                </a:solidFill>
                <a:latin typeface="+mn-lt"/>
              </a:rPr>
              <a:t>Отличия от «</a:t>
            </a:r>
            <a:r>
              <a:rPr lang="ru-RU" sz="1600" kern="0" dirty="0" err="1">
                <a:solidFill>
                  <a:srgbClr val="5B0917"/>
                </a:solidFill>
                <a:latin typeface="+mn-lt"/>
              </a:rPr>
              <a:t>лайт</a:t>
            </a:r>
            <a:r>
              <a:rPr lang="ru-RU" sz="1600" kern="0" dirty="0">
                <a:solidFill>
                  <a:srgbClr val="5B0917"/>
                </a:solidFill>
                <a:latin typeface="+mn-lt"/>
              </a:rPr>
              <a:t>» версии:</a:t>
            </a:r>
          </a:p>
          <a:p>
            <a:pPr marL="342900" indent="-342900">
              <a:spcBef>
                <a:spcPts val="600"/>
              </a:spcBef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1600" kern="0" dirty="0">
                <a:solidFill>
                  <a:srgbClr val="5B0917"/>
                </a:solidFill>
                <a:latin typeface="+mn-lt"/>
              </a:rPr>
              <a:t>Детально структурированная информация о закупке и формирование печатного вида документации о закупке</a:t>
            </a:r>
          </a:p>
          <a:p>
            <a:pPr marL="342900" indent="-342900">
              <a:spcBef>
                <a:spcPts val="600"/>
              </a:spcBef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1600" kern="0" dirty="0">
                <a:solidFill>
                  <a:srgbClr val="5B0917"/>
                </a:solidFill>
                <a:latin typeface="+mn-lt"/>
              </a:rPr>
              <a:t>Поддержка процедур рассмотрения и оценки и автоматическое формирование протоколов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4486275" y="3562350"/>
            <a:ext cx="480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SzPct val="60000"/>
              <a:buFont typeface="Wingdings" pitchFamily="2" charset="2"/>
              <a:buNone/>
              <a:defRPr/>
            </a:pPr>
            <a:r>
              <a:rPr lang="ru-RU" sz="1600" kern="0" dirty="0">
                <a:solidFill>
                  <a:srgbClr val="5B0917"/>
                </a:solidFill>
                <a:latin typeface="+mn-lt"/>
              </a:rPr>
              <a:t>Новые функции по сравнению с 1С: ГМЗ 8: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1600" kern="0" dirty="0">
                <a:solidFill>
                  <a:srgbClr val="5B0917"/>
                </a:solidFill>
                <a:latin typeface="+mn-lt"/>
              </a:rPr>
              <a:t>Мониторинг исполнения контрактов (договоров)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1600" kern="0" dirty="0">
                <a:solidFill>
                  <a:srgbClr val="5B0917"/>
                </a:solidFill>
                <a:latin typeface="+mn-lt"/>
              </a:rPr>
              <a:t>Графики исполнения и оплаты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1600" kern="0" dirty="0">
                <a:solidFill>
                  <a:srgbClr val="5B0917"/>
                </a:solidFill>
                <a:latin typeface="+mn-lt"/>
              </a:rPr>
              <a:t>Учет и согласование документов исполнения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1600" kern="0" dirty="0" err="1">
                <a:solidFill>
                  <a:srgbClr val="5B0917"/>
                </a:solidFill>
                <a:latin typeface="+mn-lt"/>
              </a:rPr>
              <a:t>План-фактный</a:t>
            </a:r>
            <a:r>
              <a:rPr lang="ru-RU" sz="1600" kern="0" dirty="0">
                <a:solidFill>
                  <a:srgbClr val="5B0917"/>
                </a:solidFill>
                <a:latin typeface="+mn-lt"/>
              </a:rPr>
              <a:t> анализ выполнения плана закупок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endParaRPr lang="ru-RU" sz="1600" kern="0" dirty="0">
              <a:solidFill>
                <a:srgbClr val="5B0917"/>
              </a:solidFill>
              <a:latin typeface="+mn-lt"/>
            </a:endParaRP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/>
            </a:pPr>
            <a:endParaRPr lang="ru-RU" sz="1600" kern="0" dirty="0">
              <a:solidFill>
                <a:srgbClr val="5B0917"/>
              </a:solidFill>
              <a:latin typeface="+mn-lt"/>
            </a:endParaRPr>
          </a:p>
        </p:txBody>
      </p:sp>
      <p:cxnSp>
        <p:nvCxnSpPr>
          <p:cNvPr id="20488" name="Прямая соединительная линия 45"/>
          <p:cNvCxnSpPr>
            <a:cxnSpLocks noChangeShapeType="1"/>
          </p:cNvCxnSpPr>
          <p:nvPr/>
        </p:nvCxnSpPr>
        <p:spPr bwMode="auto">
          <a:xfrm rot="16200000" flipH="1">
            <a:off x="1663700" y="3827463"/>
            <a:ext cx="5289550" cy="44450"/>
          </a:xfrm>
          <a:prstGeom prst="line">
            <a:avLst/>
          </a:prstGeom>
          <a:noFill/>
          <a:ln w="44450" algn="ctr">
            <a:solidFill>
              <a:srgbClr val="CC3300"/>
            </a:solidFill>
            <a:round/>
            <a:headEnd/>
            <a:tailEnd/>
          </a:ln>
        </p:spPr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349250" y="2540000"/>
            <a:ext cx="311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>
                <a:solidFill>
                  <a:srgbClr val="C00000"/>
                </a:solidFill>
              </a:rPr>
              <a:t>Уполномоченные органы, крупные заказчики</a:t>
            </a: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4749800" y="2451100"/>
            <a:ext cx="3111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>
                <a:solidFill>
                  <a:srgbClr val="C00000"/>
                </a:solidFill>
              </a:rPr>
              <a:t>Небольшие учреждения (казенные, бюджетные, автономные)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258888" y="44450"/>
            <a:ext cx="7535862" cy="1081088"/>
          </a:xfrm>
        </p:spPr>
        <p:txBody>
          <a:bodyPr/>
          <a:lstStyle/>
          <a:p>
            <a:r>
              <a:rPr lang="ru-RU" dirty="0" smtClean="0"/>
              <a:t>ЭТАПЫ АВТОМАТИЗИРУЕМОГО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ПРОЦЕССА</a:t>
            </a:r>
            <a:r>
              <a:rPr lang="en-US" dirty="0" smtClean="0"/>
              <a:t> </a:t>
            </a:r>
            <a:r>
              <a:rPr lang="ru-RU" dirty="0" smtClean="0"/>
              <a:t>ПП «1С:ГМЗ 8»</a:t>
            </a:r>
          </a:p>
        </p:txBody>
      </p:sp>
      <p:sp>
        <p:nvSpPr>
          <p:cNvPr id="16387" name="AutoShape 472"/>
          <p:cNvSpPr>
            <a:spLocks noChangeArrowheads="1"/>
          </p:cNvSpPr>
          <p:nvPr/>
        </p:nvSpPr>
        <p:spPr bwMode="auto">
          <a:xfrm>
            <a:off x="615950" y="1784350"/>
            <a:ext cx="2044700" cy="311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>
                <a:solidFill>
                  <a:srgbClr val="996633"/>
                </a:solidFill>
              </a:rPr>
              <a:t>ПЛАНИРОВАНИЕ</a:t>
            </a:r>
          </a:p>
        </p:txBody>
      </p:sp>
      <p:sp>
        <p:nvSpPr>
          <p:cNvPr id="16388" name="AutoShape 472"/>
          <p:cNvSpPr>
            <a:spLocks noChangeArrowheads="1"/>
          </p:cNvSpPr>
          <p:nvPr/>
        </p:nvSpPr>
        <p:spPr bwMode="auto">
          <a:xfrm>
            <a:off x="3282950" y="1784350"/>
            <a:ext cx="2044700" cy="311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>
                <a:solidFill>
                  <a:srgbClr val="996633"/>
                </a:solidFill>
              </a:rPr>
              <a:t>СБОР ЗАЯВОК</a:t>
            </a:r>
          </a:p>
        </p:txBody>
      </p:sp>
      <p:sp>
        <p:nvSpPr>
          <p:cNvPr id="10" name="AutoShape 472"/>
          <p:cNvSpPr>
            <a:spLocks noChangeArrowheads="1"/>
          </p:cNvSpPr>
          <p:nvPr/>
        </p:nvSpPr>
        <p:spPr bwMode="auto">
          <a:xfrm>
            <a:off x="3727450" y="4362450"/>
            <a:ext cx="2355850" cy="311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50" b="1" dirty="0">
                <a:solidFill>
                  <a:srgbClr val="996633"/>
                </a:solidFill>
              </a:rPr>
              <a:t>ЗАКЛЮЧЕНИЕ ДОГОВОРА</a:t>
            </a:r>
          </a:p>
        </p:txBody>
      </p:sp>
      <p:sp>
        <p:nvSpPr>
          <p:cNvPr id="16390" name="AutoShape 472"/>
          <p:cNvSpPr>
            <a:spLocks noChangeArrowheads="1"/>
          </p:cNvSpPr>
          <p:nvPr/>
        </p:nvSpPr>
        <p:spPr bwMode="auto">
          <a:xfrm>
            <a:off x="5949950" y="1784350"/>
            <a:ext cx="2400300" cy="311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>
                <a:solidFill>
                  <a:srgbClr val="996633"/>
                </a:solidFill>
              </a:rPr>
              <a:t>ПОДГОТОВКА ЗАКУПКИ</a:t>
            </a:r>
          </a:p>
        </p:txBody>
      </p:sp>
      <p:sp>
        <p:nvSpPr>
          <p:cNvPr id="16391" name="AutoShape 472"/>
          <p:cNvSpPr>
            <a:spLocks noChangeArrowheads="1"/>
          </p:cNvSpPr>
          <p:nvPr/>
        </p:nvSpPr>
        <p:spPr bwMode="auto">
          <a:xfrm>
            <a:off x="749300" y="4362450"/>
            <a:ext cx="2400300" cy="311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500" b="1">
                <a:solidFill>
                  <a:srgbClr val="996633"/>
                </a:solidFill>
              </a:rPr>
              <a:t>ПРОВЕДЕНИЕ ЗАКУПКИ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282950" y="2095500"/>
            <a:ext cx="2044700" cy="16002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Сбор заявок подразделений на проведение закупок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Рассмотрение и утверждение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Консолидация заявок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15950" y="2095500"/>
            <a:ext cx="2044700" cy="17780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Сбор плановых потребностей подразделений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Формирование план-графика закупок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Формирование сводного плана закупок</a:t>
            </a:r>
          </a:p>
        </p:txBody>
      </p:sp>
      <p:sp>
        <p:nvSpPr>
          <p:cNvPr id="16394" name="Стрелка вправо 18"/>
          <p:cNvSpPr>
            <a:spLocks noChangeArrowheads="1"/>
          </p:cNvSpPr>
          <p:nvPr/>
        </p:nvSpPr>
        <p:spPr bwMode="auto">
          <a:xfrm>
            <a:off x="2660650" y="2540000"/>
            <a:ext cx="622300" cy="533400"/>
          </a:xfrm>
          <a:prstGeom prst="rightArrow">
            <a:avLst>
              <a:gd name="adj1" fmla="val 50000"/>
              <a:gd name="adj2" fmla="val 49999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5949950" y="2095500"/>
            <a:ext cx="2400300" cy="160020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Ввод информации о закупке в структурированном виде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Формирование печатного вида документации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Публикация информации о закупке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749300" y="4673600"/>
            <a:ext cx="2400300" cy="164465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Сбор и регистрация заявок участников закупки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Рассмотрение и оценка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Выявление победителя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Публикация результатов</a:t>
            </a: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3727450" y="4673600"/>
            <a:ext cx="2355850" cy="164465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Формирование сведений о контракте 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Присвоение контракту реестрового номера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ru-RU" sz="1300" dirty="0"/>
              <a:t>Размещение информации в реестре контрактов</a:t>
            </a:r>
          </a:p>
        </p:txBody>
      </p:sp>
      <p:sp>
        <p:nvSpPr>
          <p:cNvPr id="16398" name="Стрелка вправо 18"/>
          <p:cNvSpPr>
            <a:spLocks noChangeArrowheads="1"/>
          </p:cNvSpPr>
          <p:nvPr/>
        </p:nvSpPr>
        <p:spPr bwMode="auto">
          <a:xfrm>
            <a:off x="5372100" y="2451100"/>
            <a:ext cx="577850" cy="533400"/>
          </a:xfrm>
          <a:prstGeom prst="rightArrow">
            <a:avLst>
              <a:gd name="adj1" fmla="val 50000"/>
              <a:gd name="adj2" fmla="val 49999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  <p:sp>
        <p:nvSpPr>
          <p:cNvPr id="16399" name="Стрелка вправо 18"/>
          <p:cNvSpPr>
            <a:spLocks noChangeArrowheads="1"/>
          </p:cNvSpPr>
          <p:nvPr/>
        </p:nvSpPr>
        <p:spPr bwMode="auto">
          <a:xfrm>
            <a:off x="3194050" y="5207000"/>
            <a:ext cx="533400" cy="533400"/>
          </a:xfrm>
          <a:prstGeom prst="rightArrow">
            <a:avLst>
              <a:gd name="adj1" fmla="val 50000"/>
              <a:gd name="adj2" fmla="val 50005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  <p:sp>
        <p:nvSpPr>
          <p:cNvPr id="16400" name="Стрелка вправо 18"/>
          <p:cNvSpPr>
            <a:spLocks noChangeArrowheads="1"/>
          </p:cNvSpPr>
          <p:nvPr/>
        </p:nvSpPr>
        <p:spPr bwMode="auto">
          <a:xfrm>
            <a:off x="8394700" y="2451100"/>
            <a:ext cx="488950" cy="5334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  <p:sp>
        <p:nvSpPr>
          <p:cNvPr id="16401" name="Стрелка вправо 18"/>
          <p:cNvSpPr>
            <a:spLocks noChangeArrowheads="1"/>
          </p:cNvSpPr>
          <p:nvPr/>
        </p:nvSpPr>
        <p:spPr bwMode="auto">
          <a:xfrm>
            <a:off x="215900" y="5295900"/>
            <a:ext cx="539750" cy="533400"/>
          </a:xfrm>
          <a:prstGeom prst="rightArrow">
            <a:avLst>
              <a:gd name="adj1" fmla="val 50000"/>
              <a:gd name="adj2" fmla="val 50005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258888" y="44450"/>
            <a:ext cx="7669212" cy="1081088"/>
          </a:xfrm>
        </p:spPr>
        <p:txBody>
          <a:bodyPr/>
          <a:lstStyle/>
          <a:p>
            <a:r>
              <a:rPr lang="ru-RU" dirty="0" smtClean="0"/>
              <a:t>«1С:Закупки. Дополнение 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«1С:БГУ 8». Наборы функций. </a:t>
            </a:r>
          </a:p>
        </p:txBody>
      </p:sp>
      <p:sp>
        <p:nvSpPr>
          <p:cNvPr id="25603" name="AutoShape 472"/>
          <p:cNvSpPr>
            <a:spLocks noChangeArrowheads="1"/>
          </p:cNvSpPr>
          <p:nvPr/>
        </p:nvSpPr>
        <p:spPr bwMode="auto">
          <a:xfrm>
            <a:off x="82550" y="1162050"/>
            <a:ext cx="2044700" cy="355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rgbClr val="996633"/>
                </a:solidFill>
              </a:rPr>
              <a:t>ПЛАНИРОВАНИЕ</a:t>
            </a:r>
          </a:p>
        </p:txBody>
      </p:sp>
      <p:sp>
        <p:nvSpPr>
          <p:cNvPr id="25604" name="AutoShape 472"/>
          <p:cNvSpPr>
            <a:spLocks noChangeArrowheads="1"/>
          </p:cNvSpPr>
          <p:nvPr/>
        </p:nvSpPr>
        <p:spPr bwMode="auto">
          <a:xfrm>
            <a:off x="2660650" y="1162050"/>
            <a:ext cx="2889250" cy="355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rgbClr val="996633"/>
                </a:solidFill>
              </a:rPr>
              <a:t>ПОДГОТОВКА ЗАКУПКИ</a:t>
            </a:r>
          </a:p>
        </p:txBody>
      </p:sp>
      <p:sp>
        <p:nvSpPr>
          <p:cNvPr id="25605" name="AutoShape 472"/>
          <p:cNvSpPr>
            <a:spLocks noChangeArrowheads="1"/>
          </p:cNvSpPr>
          <p:nvPr/>
        </p:nvSpPr>
        <p:spPr bwMode="auto">
          <a:xfrm>
            <a:off x="6038850" y="1162050"/>
            <a:ext cx="800100" cy="355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rgbClr val="996633"/>
                </a:solidFill>
              </a:rPr>
              <a:t>ООС</a:t>
            </a:r>
          </a:p>
        </p:txBody>
      </p:sp>
      <p:sp>
        <p:nvSpPr>
          <p:cNvPr id="25606" name="AutoShape 472"/>
          <p:cNvSpPr>
            <a:spLocks noChangeArrowheads="1"/>
          </p:cNvSpPr>
          <p:nvPr/>
        </p:nvSpPr>
        <p:spPr bwMode="auto">
          <a:xfrm>
            <a:off x="127000" y="3117850"/>
            <a:ext cx="2844800" cy="355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rgbClr val="996633"/>
                </a:solidFill>
              </a:rPr>
              <a:t>ЗАГРУЗКА ПРОТОКОЛОВ</a:t>
            </a:r>
          </a:p>
        </p:txBody>
      </p:sp>
      <p:sp>
        <p:nvSpPr>
          <p:cNvPr id="25607" name="AutoShape 472"/>
          <p:cNvSpPr>
            <a:spLocks noChangeArrowheads="1"/>
          </p:cNvSpPr>
          <p:nvPr/>
        </p:nvSpPr>
        <p:spPr bwMode="auto">
          <a:xfrm>
            <a:off x="3683000" y="3117850"/>
            <a:ext cx="3200400" cy="355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rgbClr val="996633"/>
                </a:solidFill>
              </a:rPr>
              <a:t>ЗАКЛЮЧЕНИЕ  ДОГОВОРА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6038850" y="1606550"/>
            <a:ext cx="2533650" cy="1333500"/>
          </a:xfrm>
          <a:prstGeom prst="rect">
            <a:avLst/>
          </a:prstGeom>
          <a:solidFill>
            <a:schemeClr val="accent5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342900" indent="-342900" eaLnBrk="0" hangingPunct="0">
              <a:lnSpc>
                <a:spcPts val="1400"/>
              </a:lnSpc>
              <a:spcBef>
                <a:spcPct val="50000"/>
              </a:spcBef>
              <a:defRPr/>
            </a:pPr>
            <a:r>
              <a:rPr lang="ru-RU" sz="1600" dirty="0"/>
              <a:t>Публикация закупки на сайте </a:t>
            </a:r>
            <a:r>
              <a:rPr lang="ru-RU" sz="1600" dirty="0" err="1"/>
              <a:t>zakupki.gov.ru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683000" y="3562350"/>
            <a:ext cx="3155950" cy="1244600"/>
          </a:xfrm>
          <a:prstGeom prst="rect">
            <a:avLst/>
          </a:prstGeom>
          <a:solidFill>
            <a:schemeClr val="accent5"/>
          </a:solidFill>
          <a:ln w="1587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0" hangingPunct="0">
              <a:lnSpc>
                <a:spcPts val="1400"/>
              </a:lnSpc>
              <a:spcBef>
                <a:spcPct val="50000"/>
              </a:spcBef>
              <a:defRPr/>
            </a:pPr>
            <a:r>
              <a:rPr lang="ru-RU" sz="1600" dirty="0"/>
              <a:t>Ввод детальных сведений в контракте о графике поставки и графике финансирования, информации об авансовых платежах.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82550" y="1606550"/>
            <a:ext cx="2178050" cy="1333500"/>
          </a:xfrm>
          <a:prstGeom prst="rect">
            <a:avLst/>
          </a:prstGeom>
          <a:solidFill>
            <a:schemeClr val="accent5"/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342900" indent="-342900" eaLnBrk="0" hangingPunct="0">
              <a:lnSpc>
                <a:spcPts val="1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1600" dirty="0"/>
              <a:t>Сбор плановых заявок</a:t>
            </a:r>
          </a:p>
          <a:p>
            <a:pPr marL="342900" indent="-342900" eaLnBrk="0" hangingPunct="0">
              <a:lnSpc>
                <a:spcPts val="1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1600" dirty="0"/>
              <a:t>Формирование плана закупок</a:t>
            </a:r>
          </a:p>
          <a:p>
            <a:pPr marL="342900" indent="-342900" eaLnBrk="0" hangingPunct="0">
              <a:lnSpc>
                <a:spcPts val="1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1600" dirty="0"/>
              <a:t>Выгрузка на сайт </a:t>
            </a:r>
            <a:r>
              <a:rPr lang="en-US" sz="1600" dirty="0"/>
              <a:t>zakupki.gov.ru</a:t>
            </a:r>
            <a:r>
              <a:rPr lang="ru-RU" sz="1600" dirty="0"/>
              <a:t> 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2705100" y="1606550"/>
            <a:ext cx="2844800" cy="13335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1587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0" hangingPunct="0">
              <a:lnSpc>
                <a:spcPts val="1400"/>
              </a:lnSpc>
              <a:spcBef>
                <a:spcPct val="50000"/>
              </a:spcBef>
              <a:defRPr/>
            </a:pPr>
            <a:r>
              <a:rPr lang="ru-RU" sz="1600" dirty="0"/>
              <a:t>Минимальный набор данных требуемый для публикации закупки на сайте zakupki.gov.ru</a:t>
            </a:r>
          </a:p>
        </p:txBody>
      </p:sp>
      <p:sp>
        <p:nvSpPr>
          <p:cNvPr id="25612" name="Стрелка вправо 18"/>
          <p:cNvSpPr>
            <a:spLocks noChangeArrowheads="1"/>
          </p:cNvSpPr>
          <p:nvPr/>
        </p:nvSpPr>
        <p:spPr bwMode="auto">
          <a:xfrm>
            <a:off x="2216150" y="1162050"/>
            <a:ext cx="355600" cy="4445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7000" y="3562350"/>
            <a:ext cx="2889250" cy="12446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1587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0" hangingPunct="0">
              <a:lnSpc>
                <a:spcPts val="1400"/>
              </a:lnSpc>
              <a:spcBef>
                <a:spcPct val="50000"/>
              </a:spcBef>
              <a:defRPr/>
            </a:pPr>
            <a:r>
              <a:rPr lang="ru-RU" sz="1600" dirty="0"/>
              <a:t>Загрузка данных о проведенных торгах, необходимых для автоматического формирования договоров.</a:t>
            </a:r>
          </a:p>
        </p:txBody>
      </p:sp>
      <p:sp>
        <p:nvSpPr>
          <p:cNvPr id="25614" name="AutoShape 472"/>
          <p:cNvSpPr>
            <a:spLocks noChangeArrowheads="1"/>
          </p:cNvSpPr>
          <p:nvPr/>
        </p:nvSpPr>
        <p:spPr bwMode="auto">
          <a:xfrm>
            <a:off x="127000" y="4984750"/>
            <a:ext cx="5956300" cy="355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F7DC"/>
              </a:gs>
              <a:gs pos="100000">
                <a:srgbClr val="CCC085"/>
              </a:gs>
            </a:gsLst>
            <a:lin ang="5400000" scaled="1"/>
          </a:gradFill>
          <a:ln w="12700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>
                <a:solidFill>
                  <a:srgbClr val="996633"/>
                </a:solidFill>
              </a:rPr>
              <a:t>ИСПОЛНЕНИЕ ДОГОВОРА</a:t>
            </a: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171450" y="5429250"/>
            <a:ext cx="5911850" cy="102235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158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342900" indent="-342900" eaLnBrk="0" hangingPunct="0">
              <a:lnSpc>
                <a:spcPts val="1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1600" dirty="0"/>
              <a:t>регистрация документов исполнения </a:t>
            </a:r>
          </a:p>
          <a:p>
            <a:pPr marL="342900" indent="-342900" eaLnBrk="0" hangingPunct="0">
              <a:lnSpc>
                <a:spcPts val="1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1600" dirty="0"/>
              <a:t>регистрация счетов на оплату </a:t>
            </a:r>
          </a:p>
          <a:p>
            <a:pPr marL="342900" indent="-342900" eaLnBrk="0" hangingPunct="0">
              <a:lnSpc>
                <a:spcPts val="1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1600" dirty="0"/>
              <a:t>формирование документов на оплату</a:t>
            </a:r>
          </a:p>
          <a:p>
            <a:pPr marL="342900" indent="-342900" eaLnBrk="0" hangingPunct="0">
              <a:lnSpc>
                <a:spcPts val="15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sz="1600" dirty="0"/>
              <a:t>набор отчетов, позволяющих отслеживать процесс исполнения договоров.</a:t>
            </a:r>
          </a:p>
        </p:txBody>
      </p:sp>
      <p:sp>
        <p:nvSpPr>
          <p:cNvPr id="25616" name="Стрелка вправо 18"/>
          <p:cNvSpPr>
            <a:spLocks noChangeArrowheads="1"/>
          </p:cNvSpPr>
          <p:nvPr/>
        </p:nvSpPr>
        <p:spPr bwMode="auto">
          <a:xfrm>
            <a:off x="5638800" y="1162050"/>
            <a:ext cx="355600" cy="4445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  <p:sp>
        <p:nvSpPr>
          <p:cNvPr id="25617" name="Стрелка вправо 18"/>
          <p:cNvSpPr>
            <a:spLocks noChangeArrowheads="1"/>
          </p:cNvSpPr>
          <p:nvPr/>
        </p:nvSpPr>
        <p:spPr bwMode="auto">
          <a:xfrm>
            <a:off x="8750300" y="2006600"/>
            <a:ext cx="355600" cy="4445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  <p:sp>
        <p:nvSpPr>
          <p:cNvPr id="25618" name="Стрелка вправо 18"/>
          <p:cNvSpPr>
            <a:spLocks noChangeArrowheads="1"/>
          </p:cNvSpPr>
          <p:nvPr/>
        </p:nvSpPr>
        <p:spPr bwMode="auto">
          <a:xfrm>
            <a:off x="3105150" y="3073400"/>
            <a:ext cx="419100" cy="4445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  <p:sp>
        <p:nvSpPr>
          <p:cNvPr id="25619" name="Стрелка вправо 18"/>
          <p:cNvSpPr>
            <a:spLocks noChangeArrowheads="1"/>
          </p:cNvSpPr>
          <p:nvPr/>
        </p:nvSpPr>
        <p:spPr bwMode="auto">
          <a:xfrm>
            <a:off x="6972300" y="3073400"/>
            <a:ext cx="355600" cy="44450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/>
          </a:gradFill>
          <a:ln w="44450" algn="ctr">
            <a:noFill/>
            <a:round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909_шаблон">
  <a:themeElements>
    <a:clrScheme name="whi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white">
  <a:themeElements>
    <a:clrScheme name="whi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hi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910_шаблон">
  <a:themeElements>
    <a:clrScheme name="0909_шаблон 1">
      <a:dk1>
        <a:srgbClr val="5F0000"/>
      </a:dk1>
      <a:lt1>
        <a:srgbClr val="FFFFFF"/>
      </a:lt1>
      <a:dk2>
        <a:srgbClr val="CC3300"/>
      </a:dk2>
      <a:lt2>
        <a:srgbClr val="808080"/>
      </a:lt2>
      <a:accent1>
        <a:srgbClr val="F9E383"/>
      </a:accent1>
      <a:accent2>
        <a:srgbClr val="369900"/>
      </a:accent2>
      <a:accent3>
        <a:srgbClr val="FFFFFF"/>
      </a:accent3>
      <a:accent4>
        <a:srgbClr val="500000"/>
      </a:accent4>
      <a:accent5>
        <a:srgbClr val="FBEFC1"/>
      </a:accent5>
      <a:accent6>
        <a:srgbClr val="308A00"/>
      </a:accent6>
      <a:hlink>
        <a:srgbClr val="0033CC"/>
      </a:hlink>
      <a:folHlink>
        <a:srgbClr val="CC3300"/>
      </a:folHlink>
    </a:clrScheme>
    <a:fontScheme name="0909_шабло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9E383">
            <a:alpha val="50000"/>
          </a:srgbClr>
        </a:solidFill>
        <a:ln w="44450" cap="flat" cmpd="sng" algn="ctr">
          <a:solidFill>
            <a:srgbClr val="CC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909_шаблон 1">
        <a:dk1>
          <a:srgbClr val="5F0000"/>
        </a:dk1>
        <a:lt1>
          <a:srgbClr val="FFFFFF"/>
        </a:lt1>
        <a:dk2>
          <a:srgbClr val="CC3300"/>
        </a:dk2>
        <a:lt2>
          <a:srgbClr val="808080"/>
        </a:lt2>
        <a:accent1>
          <a:srgbClr val="F9E383"/>
        </a:accent1>
        <a:accent2>
          <a:srgbClr val="369900"/>
        </a:accent2>
        <a:accent3>
          <a:srgbClr val="FFFFFF"/>
        </a:accent3>
        <a:accent4>
          <a:srgbClr val="500000"/>
        </a:accent4>
        <a:accent5>
          <a:srgbClr val="FBEFC1"/>
        </a:accent5>
        <a:accent6>
          <a:srgbClr val="308A00"/>
        </a:accent6>
        <a:hlink>
          <a:srgbClr val="0033CC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0909_шаблон</Template>
  <TotalTime>157281</TotalTime>
  <Words>302</Words>
  <Application>Microsoft PowerPoint</Application>
  <PresentationFormat>Экран (4:3)</PresentationFormat>
  <Paragraphs>62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0909_шаблон</vt:lpstr>
      <vt:lpstr>Специальное оформление</vt:lpstr>
      <vt:lpstr>1_Специальное оформление</vt:lpstr>
      <vt:lpstr>white</vt:lpstr>
      <vt:lpstr>2_Специальное оформление</vt:lpstr>
      <vt:lpstr>910_шаблон</vt:lpstr>
      <vt:lpstr>Эффективное управление закупками  в рамках 44-ФЗ и 223-ФЗ    </vt:lpstr>
      <vt:lpstr>СРАВНЕНИЕ «1С:ГМЗ 8» И «ЗАКУПКИ. ДОПОЛНЕНИЕ К «1С:БГУ 8»</vt:lpstr>
      <vt:lpstr>СРАВНЕНИЕ «1С:ГМЗ 8» И «ЗАКУПКИ. ДОПОЛНЕНИЕ К «1С:БГУ 8»</vt:lpstr>
      <vt:lpstr>ЭТАПЫ АВТОМАТИЗИРУЕМОГО  ПРОЦЕССА ПП «1С:ГМЗ 8»</vt:lpstr>
      <vt:lpstr>«1С:Закупки. Дополнение к  «1С:БГУ 8». Наборы функций. </vt:lpstr>
    </vt:vector>
  </TitlesOfParts>
  <Company>1C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palchenkova</dc:creator>
  <cp:lastModifiedBy>savin</cp:lastModifiedBy>
  <cp:revision>1668</cp:revision>
  <dcterms:created xsi:type="dcterms:W3CDTF">2009-09-23T10:15:37Z</dcterms:created>
  <dcterms:modified xsi:type="dcterms:W3CDTF">2015-02-25T11:40:11Z</dcterms:modified>
</cp:coreProperties>
</file>